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74" r:id="rId3"/>
    <p:sldId id="384" r:id="rId4"/>
    <p:sldId id="383" r:id="rId5"/>
    <p:sldId id="386" r:id="rId6"/>
    <p:sldId id="387" r:id="rId7"/>
    <p:sldId id="388" r:id="rId8"/>
    <p:sldId id="385" r:id="rId9"/>
    <p:sldId id="408" r:id="rId10"/>
    <p:sldId id="278" r:id="rId11"/>
    <p:sldId id="391" r:id="rId12"/>
    <p:sldId id="402" r:id="rId13"/>
    <p:sldId id="281" r:id="rId14"/>
    <p:sldId id="283" r:id="rId15"/>
    <p:sldId id="390" r:id="rId16"/>
    <p:sldId id="392" r:id="rId17"/>
    <p:sldId id="284" r:id="rId18"/>
    <p:sldId id="389" r:id="rId19"/>
    <p:sldId id="403" r:id="rId20"/>
    <p:sldId id="404" r:id="rId21"/>
    <p:sldId id="405" r:id="rId22"/>
    <p:sldId id="420" r:id="rId23"/>
    <p:sldId id="406" r:id="rId24"/>
    <p:sldId id="407" r:id="rId25"/>
    <p:sldId id="421" r:id="rId26"/>
    <p:sldId id="422" r:id="rId27"/>
    <p:sldId id="3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8F4C50-C66C-46A3-9237-BA6E37277C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6F199-45F4-4B63-B0E6-88AD98A63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9C59-10FC-4B1E-A326-888128FE39B2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627D-96A4-4BA4-A525-3FA81A1B3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31ED-A1AD-47AB-9549-6C6D925FB4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0C89-E01F-4400-880F-8207EF301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9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8A05-F9E7-4F0B-BE4C-50B74254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B7444-2517-4C11-BD41-E259260E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FF19-ED87-462E-97B8-C0A915F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06D9-EF0F-46E3-A15A-98C015AA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797E-F48A-4ED2-8273-72D7FBA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E896-6F9C-405E-8BC1-0F56DA3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ECD0-EE04-4861-A716-73F8BD12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BD4B-5EB3-49CB-94CA-7718BA99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9A1B-E2DD-49CC-8EFD-442B014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D940-1E79-445B-8A97-B5B18097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9C8BD-57EE-43CD-8E7D-F3037B63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95AD-F752-4BB3-BA00-7DB06DD2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B684-DE67-4D77-8F87-2250AC1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AB93-ACE3-45F9-B925-52496848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09DD-45AF-4354-91B3-87E69B5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2403-B691-495E-AE71-E31A91B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E0F8-4F9D-4BFC-A7D9-911D31BD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DC7-4F8A-4BE1-8E8C-B9042F2A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E6E7-EADB-4711-B2C8-7A72F41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79E6-96BC-4F08-BC4B-F5CB58E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43D-A0F6-4654-AD04-10B08C4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F693-1971-4A95-A6A8-78720AB1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692D-EA14-4AF8-A1BF-0216E18F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38D4-621A-45F4-9C5A-529BB376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77B7-5579-47BA-90E8-AB8D4253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BE83-DB66-4536-BD76-C2B7918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B714-09D6-49AE-86E2-5EA5BD68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9B1E-5BC1-409B-8A82-B5FAC2C3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2DAD-788A-49F4-93AB-9D73E74C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1A01-E614-48A0-B417-43D6453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5DE7-CF2C-4FB8-8934-5E70C1C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ECB-C1C7-4B06-B1C7-CE6341D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970-C063-43B7-8708-C97E2123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7559-785A-4D6D-A4EC-36E86F6D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A68C-89EA-4025-BB96-5C48B9DE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8A4D-442D-417B-86C9-9EBE5811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F33A-D3DE-4642-B486-659A4AD8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F93D9-57C9-4B04-B7DB-B04CCB4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D20A-3D7E-4A29-966E-841F875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04B-F872-4901-8CDB-DAF5F92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8D1C-4B48-476B-AF64-510C282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4895-C0EB-4F5F-87E5-6785AB89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85555-C91E-4873-895C-475170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A227C-8E17-45E5-9C05-58E7C0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60C25-F227-4D24-83B3-43D583C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A598-6D76-4C39-8D41-9A9BE7E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9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4AE-0142-4DEB-A012-45626F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21CE-16C4-4A0A-9133-228EAD9C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A563A-DBF5-412C-9086-1BE3A86B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7382-9917-4142-8905-A4E8CF4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561A0-D76D-488F-850B-53489E5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716A-1C53-4BB7-A1FA-B5ACA70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D47-A266-4FFA-BF4B-A9B67EDF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CE75A-2A86-4621-8911-8947D9F2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2EED8-FC14-4207-A001-D96987E9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89B8-FC8C-4FB9-9EF1-C2DC83B4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1226-EDD4-4D80-AB9D-0CEF3837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257E-2963-4C88-BCEC-ACD2F8B7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3CDBA-79C3-45CF-B200-C06C4EBE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CADC-A7D7-45B7-ACD8-470E05F2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0458-05D3-4E6C-9E51-012E445B1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F2AC-715E-4996-AC7D-4FBB873FB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4F-BAC0-48D2-B43C-DFEC666D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BFB3-9D9F-4536-A6B2-B270E195C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System calls for </a:t>
            </a:r>
            <a:r>
              <a:rPr lang="en-US" dirty="0"/>
              <a:t>File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FDE3-D932-403D-99A8-08634410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PART-1</a:t>
            </a:r>
          </a:p>
        </p:txBody>
      </p:sp>
    </p:spTree>
    <p:extLst>
      <p:ext uri="{BB962C8B-B14F-4D97-AF65-F5344CB8AC3E}">
        <p14:creationId xmlns:p14="http://schemas.microsoft.com/office/powerpoint/2010/main" val="426344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Create new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Only the </a:t>
            </a:r>
            <a:r>
              <a:rPr lang="en-IN" dirty="0" err="1"/>
              <a:t>superuser</a:t>
            </a:r>
            <a:r>
              <a:rPr lang="en-IN" dirty="0"/>
              <a:t> has the permission to use the </a:t>
            </a:r>
            <a:r>
              <a:rPr lang="en-IN" dirty="0" err="1"/>
              <a:t>mknod</a:t>
            </a:r>
            <a:r>
              <a:rPr lang="en-IN" dirty="0"/>
              <a:t>() system call to create a new directory </a:t>
            </a:r>
          </a:p>
          <a:p>
            <a:pPr algn="just"/>
            <a:r>
              <a:rPr lang="en-IN" dirty="0"/>
              <a:t>an ordinary user cannot use </a:t>
            </a:r>
            <a:r>
              <a:rPr lang="en-IN" dirty="0" err="1"/>
              <a:t>mknod</a:t>
            </a:r>
            <a:r>
              <a:rPr lang="en-IN" dirty="0"/>
              <a:t>() to create a directory.  </a:t>
            </a:r>
          </a:p>
          <a:p>
            <a:pPr algn="just"/>
            <a:r>
              <a:rPr lang="en-IN" dirty="0"/>
              <a:t>we use fork/exec to call upon the UNIX system's </a:t>
            </a:r>
            <a:r>
              <a:rPr lang="en-IN" dirty="0" err="1"/>
              <a:t>mkdir</a:t>
            </a:r>
            <a:r>
              <a:rPr lang="en-IN" dirty="0"/>
              <a:t> command that anyone can use to create a directory.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8248-FA7C-4D59-9615-1E505827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5BD09-4636-4846-B99A-EEE3A29B5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3" y="1588683"/>
            <a:ext cx="10515600" cy="15740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B82F4-3222-485A-9DA7-C46690E1A962}"/>
              </a:ext>
            </a:extLst>
          </p:cNvPr>
          <p:cNvSpPr txBox="1"/>
          <p:nvPr/>
        </p:nvSpPr>
        <p:spPr>
          <a:xfrm>
            <a:off x="1108364" y="3773346"/>
            <a:ext cx="823883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descriptor identifies the I/O channel.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by open()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 pointer points to the area in memory where the data is stored.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nbytes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bytes the user wants to read.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read() returns the number of bytes actually read().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7ADAD-36F4-4A21-B5CA-241F684B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4" y="3276197"/>
            <a:ext cx="63912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2B33-4C80-4A6A-9EF3-FAE3BB8F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/>
          <a:lstStyle/>
          <a:p>
            <a:r>
              <a:rPr lang="en-US" dirty="0"/>
              <a:t>Algorithm for Reading a File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631B13-E885-4567-A3BC-732748B15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060" y="99595"/>
            <a:ext cx="5679573" cy="665881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D0E4F-3811-429E-BF96-17CA3345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6" y="3429001"/>
            <a:ext cx="6005750" cy="19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Accessing existing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There are several cases in which the number of bytes actually read is less than the amount requested:</a:t>
            </a:r>
          </a:p>
          <a:p>
            <a:pPr lvl="1" algn="just"/>
            <a:r>
              <a:rPr lang="en-IN" dirty="0">
                <a:solidFill>
                  <a:srgbClr val="C00000"/>
                </a:solidFill>
              </a:rPr>
              <a:t>Reading from a regular file</a:t>
            </a:r>
            <a:r>
              <a:rPr lang="en-IN" dirty="0"/>
              <a:t>, </a:t>
            </a:r>
          </a:p>
          <a:p>
            <a:pPr lvl="2" algn="just"/>
            <a:r>
              <a:rPr lang="en-IN" dirty="0"/>
              <a:t>If the end of file is reached before the requested number of bytes has been read. </a:t>
            </a:r>
          </a:p>
          <a:p>
            <a:pPr lvl="2" algn="just"/>
            <a:r>
              <a:rPr lang="en-IN" dirty="0"/>
              <a:t>For example, if 30 bytes remain until the end of file and we try to read 100 bytes, read returns 30. </a:t>
            </a:r>
          </a:p>
          <a:p>
            <a:pPr lvl="1" algn="just"/>
            <a:r>
              <a:rPr lang="en-IN" dirty="0">
                <a:solidFill>
                  <a:srgbClr val="C00000"/>
                </a:solidFill>
              </a:rPr>
              <a:t>Reading from a terminal device</a:t>
            </a:r>
            <a:endParaRPr lang="en-IN" dirty="0"/>
          </a:p>
          <a:p>
            <a:pPr lvl="2" algn="just"/>
            <a:r>
              <a:rPr lang="en-IN" dirty="0"/>
              <a:t>Normally, up to one line is read at a time.</a:t>
            </a:r>
          </a:p>
          <a:p>
            <a:pPr lvl="1" algn="just"/>
            <a:r>
              <a:rPr lang="en-IN" dirty="0">
                <a:solidFill>
                  <a:srgbClr val="C00000"/>
                </a:solidFill>
              </a:rPr>
              <a:t>Reading from a network</a:t>
            </a:r>
            <a:endParaRPr lang="en-IN" dirty="0"/>
          </a:p>
          <a:p>
            <a:pPr lvl="2" algn="just"/>
            <a:r>
              <a:rPr lang="en-IN" dirty="0"/>
              <a:t>Buffering within the network may cause less than the requested amount to be returned.</a:t>
            </a:r>
          </a:p>
          <a:p>
            <a:pPr lvl="1" algn="just"/>
            <a:r>
              <a:rPr lang="en-IN" dirty="0">
                <a:solidFill>
                  <a:srgbClr val="C00000"/>
                </a:solidFill>
              </a:rPr>
              <a:t>Reading from a pipe or FIFO</a:t>
            </a:r>
          </a:p>
          <a:p>
            <a:pPr lvl="2" algn="just"/>
            <a:r>
              <a:rPr lang="en-IN" dirty="0"/>
              <a:t>If the pipe contains fewer bytes than requested, read will return only what is available.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Accessing existing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Treats an ordinary file as a </a:t>
            </a:r>
            <a:r>
              <a:rPr lang="en-US" i="1" dirty="0"/>
              <a:t>sequence of bytes</a:t>
            </a:r>
            <a:r>
              <a:rPr lang="en-US" dirty="0"/>
              <a:t>.  </a:t>
            </a:r>
          </a:p>
          <a:p>
            <a:pPr algn="just"/>
            <a:r>
              <a:rPr lang="en-US" dirty="0"/>
              <a:t>Generally, a file is </a:t>
            </a:r>
            <a:r>
              <a:rPr lang="en-US" dirty="0">
                <a:solidFill>
                  <a:srgbClr val="C00000"/>
                </a:solidFill>
              </a:rPr>
              <a:t>read or written sequentially </a:t>
            </a:r>
            <a:r>
              <a:rPr lang="en-US" dirty="0"/>
              <a:t>-- that is, from beginning to the end of the file.  </a:t>
            </a:r>
          </a:p>
          <a:p>
            <a:pPr algn="just"/>
            <a:r>
              <a:rPr lang="en-US" dirty="0"/>
              <a:t>Sometimes sequential reading and writing is not appropriate.  </a:t>
            </a:r>
          </a:p>
          <a:p>
            <a:pPr algn="just"/>
            <a:r>
              <a:rPr lang="en-US" dirty="0"/>
              <a:t>The UNIX system lets you read and write anywhere in the file known as "random access“.</a:t>
            </a:r>
          </a:p>
          <a:p>
            <a:pPr algn="just"/>
            <a:r>
              <a:rPr lang="en-US" dirty="0"/>
              <a:t>This capability is made possible with the </a:t>
            </a:r>
            <a:r>
              <a:rPr lang="en-US" dirty="0" err="1"/>
              <a:t>lseek</a:t>
            </a:r>
            <a:r>
              <a:rPr lang="en-US" dirty="0"/>
              <a:t>() system call.</a:t>
            </a:r>
          </a:p>
          <a:p>
            <a:pPr algn="just"/>
            <a:r>
              <a:rPr lang="en-US" dirty="0"/>
              <a:t>Random access I/O is achieved by changing the value of this file pointer using the </a:t>
            </a:r>
            <a:r>
              <a:rPr lang="en-US" dirty="0" err="1"/>
              <a:t>lseek</a:t>
            </a:r>
            <a:r>
              <a:rPr lang="en-US" dirty="0"/>
              <a:t>() system call.</a:t>
            </a:r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5975-7EFA-49DD-90A9-9BBFAC95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lseek</a:t>
            </a:r>
            <a:r>
              <a:rPr lang="en-US" dirty="0"/>
              <a:t> function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78FEC-DFE8-4EAB-AB69-D05C8A32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12" y="1852540"/>
            <a:ext cx="10496550" cy="1304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39846-491A-49AB-87B3-947112F8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543518"/>
            <a:ext cx="105251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C966-05E1-4BBC-89BF-EC6C63A2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function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F7A7E-FA39-4546-B43F-3B4FB30C2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10515600" cy="14330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C5891-7985-473C-B666-96EBBF4E8A4B}"/>
              </a:ext>
            </a:extLst>
          </p:cNvPr>
          <p:cNvSpPr txBox="1"/>
          <p:nvPr/>
        </p:nvSpPr>
        <p:spPr>
          <a:xfrm>
            <a:off x="1542473" y="32443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unsigned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nbytes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6EE8E-2BE1-4888-97FB-A5EDDA4F4BFE}"/>
              </a:ext>
            </a:extLst>
          </p:cNvPr>
          <p:cNvSpPr txBox="1"/>
          <p:nvPr/>
        </p:nvSpPr>
        <p:spPr>
          <a:xfrm>
            <a:off x="838200" y="4022774"/>
            <a:ext cx="1018078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is usually equal 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nbytes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argument; otherwise, an error has occurred.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regular file, the write operation starts at the file’s current offset.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successful write, the file’s offset is incremented by the number of bytes actually written.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2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Accessing existing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Every open file has an associated "current file offset"</a:t>
            </a:r>
            <a:endParaRPr lang="en-IN" dirty="0"/>
          </a:p>
          <a:p>
            <a:pPr algn="just">
              <a:buNone/>
            </a:pPr>
            <a:r>
              <a:rPr lang="en-IN" dirty="0"/>
              <a:t>			 #include &lt;</a:t>
            </a:r>
            <a:r>
              <a:rPr lang="en-IN" dirty="0" err="1"/>
              <a:t>unistd.h</a:t>
            </a:r>
            <a:r>
              <a:rPr lang="en-IN" dirty="0"/>
              <a:t>&gt; </a:t>
            </a:r>
          </a:p>
          <a:p>
            <a:pPr algn="just"/>
            <a:r>
              <a:rPr lang="en-IN" dirty="0" err="1"/>
              <a:t>int</a:t>
            </a:r>
            <a:r>
              <a:rPr lang="en-US" dirty="0"/>
              <a:t> </a:t>
            </a:r>
            <a:r>
              <a:rPr lang="en-US" dirty="0" err="1"/>
              <a:t>lseek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off_t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whence);</a:t>
            </a:r>
            <a:endParaRPr lang="en-IN" dirty="0"/>
          </a:p>
          <a:p>
            <a:pPr algn="just">
              <a:buNone/>
            </a:pPr>
            <a:r>
              <a:rPr lang="en-US" dirty="0"/>
              <a:t>Returns: new file offset if OK, −1 on error</a:t>
            </a:r>
            <a:endParaRPr lang="en-IN" dirty="0"/>
          </a:p>
          <a:p>
            <a:pPr algn="just"/>
            <a:r>
              <a:rPr lang="en-US" dirty="0"/>
              <a:t>The interpretation of the offset depends on the value of the </a:t>
            </a:r>
            <a:r>
              <a:rPr lang="en-US" b="1" dirty="0"/>
              <a:t>whence</a:t>
            </a:r>
            <a:r>
              <a:rPr lang="en-US" dirty="0"/>
              <a:t> argument.</a:t>
            </a:r>
          </a:p>
          <a:p>
            <a:pPr algn="just"/>
            <a:r>
              <a:rPr lang="en-US" sz="2400" dirty="0"/>
              <a:t>0 (or SEEK_SET) offset bytes into the file</a:t>
            </a:r>
          </a:p>
          <a:p>
            <a:pPr algn="just"/>
            <a:r>
              <a:rPr lang="en-US" sz="2400" dirty="0"/>
              <a:t>1 (or SEEK_CUR) current position in the file plus offset</a:t>
            </a:r>
          </a:p>
          <a:p>
            <a:pPr algn="just"/>
            <a:r>
              <a:rPr lang="en-US" sz="2400" dirty="0"/>
              <a:t>2 (or SEEK_END) current end-of-file position plus offset.</a:t>
            </a:r>
          </a:p>
          <a:p>
            <a:pPr algn="just"/>
            <a:r>
              <a:rPr lang="en-US" dirty="0"/>
              <a:t>If successful, </a:t>
            </a:r>
            <a:r>
              <a:rPr lang="en-US" dirty="0" err="1"/>
              <a:t>lseek</a:t>
            </a:r>
            <a:r>
              <a:rPr lang="en-US" dirty="0"/>
              <a:t>() returns a long integer that defines the new file pointer value measured in bytes from the beginning of the file.  </a:t>
            </a:r>
          </a:p>
          <a:p>
            <a:pPr algn="just"/>
            <a:r>
              <a:rPr lang="en-US" dirty="0"/>
              <a:t>If unsuccessful, the file position does not change.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1A43-8AE7-46D2-ACCA-97B21B84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a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39B9C-1ED9-47FB-9FCC-A4474BDEB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4192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44BE11-AFC3-478A-8AEB-FB56BCD6FA20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dirty="0" err="1"/>
              <a:t>fd</a:t>
            </a:r>
            <a:r>
              <a:rPr lang="en-US" b="1" i="1" dirty="0"/>
              <a:t> </a:t>
            </a:r>
            <a:r>
              <a:rPr lang="en-US" dirty="0"/>
              <a:t>returned by open()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76510-3A62-4FE3-9C12-188FE7E3CF0B}"/>
              </a:ext>
            </a:extLst>
          </p:cNvPr>
          <p:cNvSpPr txBox="1"/>
          <p:nvPr/>
        </p:nvSpPr>
        <p:spPr>
          <a:xfrm>
            <a:off x="1431635" y="4096527"/>
            <a:ext cx="9153238" cy="11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a file also releases any record locks that the process may have on the file.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terminates, all of its open files are closed automatically by the kernel.</a:t>
            </a:r>
          </a:p>
        </p:txBody>
      </p:sp>
    </p:spTree>
    <p:extLst>
      <p:ext uri="{BB962C8B-B14F-4D97-AF65-F5344CB8AC3E}">
        <p14:creationId xmlns:p14="http://schemas.microsoft.com/office/powerpoint/2010/main" val="28750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3F26-6624-4355-9030-0B5F9D9D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Reading: Example (1)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57A6E-FCF0-487B-82E2-4D9551D57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443956"/>
            <a:ext cx="4724400" cy="3114675"/>
          </a:xfrm>
        </p:spPr>
      </p:pic>
    </p:spTree>
    <p:extLst>
      <p:ext uri="{BB962C8B-B14F-4D97-AF65-F5344CB8AC3E}">
        <p14:creationId xmlns:p14="http://schemas.microsoft.com/office/powerpoint/2010/main" val="4066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System calls for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Create new files: </a:t>
            </a:r>
            <a:r>
              <a:rPr lang="en-IN" dirty="0" err="1"/>
              <a:t>creat</a:t>
            </a:r>
            <a:r>
              <a:rPr lang="en-IN" dirty="0"/>
              <a:t> and </a:t>
            </a:r>
            <a:r>
              <a:rPr lang="en-IN" dirty="0" err="1"/>
              <a:t>mknod</a:t>
            </a:r>
            <a:endParaRPr lang="en-IN" dirty="0"/>
          </a:p>
          <a:p>
            <a:pPr algn="just"/>
            <a:r>
              <a:rPr lang="en-IN" dirty="0"/>
              <a:t>Accessing existing files: open, read, write, </a:t>
            </a:r>
            <a:r>
              <a:rPr lang="en-IN" dirty="0" err="1"/>
              <a:t>lseek</a:t>
            </a:r>
            <a:r>
              <a:rPr lang="en-IN" dirty="0"/>
              <a:t>, and close </a:t>
            </a:r>
          </a:p>
          <a:p>
            <a:pPr algn="just"/>
            <a:r>
              <a:rPr lang="en-IN" dirty="0"/>
              <a:t>Manipulate the </a:t>
            </a:r>
            <a:r>
              <a:rPr lang="en-IN" dirty="0" err="1"/>
              <a:t>inode</a:t>
            </a:r>
            <a:r>
              <a:rPr lang="en-IN" dirty="0"/>
              <a:t>: </a:t>
            </a:r>
            <a:r>
              <a:rPr lang="en-IN" dirty="0" err="1"/>
              <a:t>chdir</a:t>
            </a:r>
            <a:r>
              <a:rPr lang="en-IN" dirty="0"/>
              <a:t>, chroot, </a:t>
            </a:r>
            <a:r>
              <a:rPr lang="en-IN" dirty="0" err="1"/>
              <a:t>chown</a:t>
            </a:r>
            <a:r>
              <a:rPr lang="en-IN" dirty="0"/>
              <a:t>, </a:t>
            </a:r>
            <a:r>
              <a:rPr lang="en-IN" dirty="0" err="1"/>
              <a:t>chmod</a:t>
            </a:r>
            <a:r>
              <a:rPr lang="en-IN" dirty="0"/>
              <a:t>, stat, and </a:t>
            </a:r>
            <a:r>
              <a:rPr lang="en-IN" dirty="0" err="1"/>
              <a:t>fstat</a:t>
            </a:r>
            <a:endParaRPr lang="en-IN" dirty="0"/>
          </a:p>
          <a:p>
            <a:pPr algn="just"/>
            <a:r>
              <a:rPr lang="en-IN" dirty="0"/>
              <a:t>Advanced system calls: pipe and dup are important for the implementation of pipes</a:t>
            </a:r>
          </a:p>
          <a:p>
            <a:pPr algn="just"/>
            <a:r>
              <a:rPr lang="en-IN" dirty="0"/>
              <a:t>File system tree visible: mount and </a:t>
            </a:r>
            <a:r>
              <a:rPr lang="en-IN" dirty="0" err="1"/>
              <a:t>umount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Change the structure of the file system hierarchy: link and unlink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66C-94ED-4B0A-A79E-3F22E0EF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write: Example (2)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B543B-7751-4B1D-9617-E08368DD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136" y="1357031"/>
            <a:ext cx="4614281" cy="5446078"/>
          </a:xfrm>
        </p:spPr>
      </p:pic>
    </p:spTree>
    <p:extLst>
      <p:ext uri="{BB962C8B-B14F-4D97-AF65-F5344CB8AC3E}">
        <p14:creationId xmlns:p14="http://schemas.microsoft.com/office/powerpoint/2010/main" val="383140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83C8-1FD6-4B20-AB9B-1E430D6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Read: Example (3)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45460-F1D7-4D99-9421-D5B35B65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462" y="2458244"/>
            <a:ext cx="4791075" cy="3086100"/>
          </a:xfrm>
        </p:spPr>
      </p:pic>
    </p:spTree>
    <p:extLst>
      <p:ext uri="{BB962C8B-B14F-4D97-AF65-F5344CB8AC3E}">
        <p14:creationId xmlns:p14="http://schemas.microsoft.com/office/powerpoint/2010/main" val="197481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0E4E-F53D-4AA5-8800-847E25C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251C-C67F-451A-81E2-83B5601D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process writes byte number 10,240 to a file?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98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6B26-3F0A-4160-87A6-E8B5701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lseek</a:t>
            </a:r>
            <a:r>
              <a:rPr lang="en-US" dirty="0"/>
              <a:t>: Example (4)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41344-A175-4E0D-997A-0BE51893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868" y="1825624"/>
            <a:ext cx="4495423" cy="4931873"/>
          </a:xfrm>
        </p:spPr>
      </p:pic>
    </p:spTree>
    <p:extLst>
      <p:ext uri="{BB962C8B-B14F-4D97-AF65-F5344CB8AC3E}">
        <p14:creationId xmlns:p14="http://schemas.microsoft.com/office/powerpoint/2010/main" val="132860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C49B8-3652-4CE8-BB46-C3A9ED8E5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880" y="0"/>
            <a:ext cx="5613076" cy="6858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65045C-FFE6-45BA-B7A8-C82D62E3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37018" cy="6830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5CEB7-A666-49BC-B525-BEE36090FEB3}"/>
              </a:ext>
            </a:extLst>
          </p:cNvPr>
          <p:cNvSpPr txBox="1"/>
          <p:nvPr/>
        </p:nvSpPr>
        <p:spPr>
          <a:xfrm>
            <a:off x="5338619" y="4313382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B closes files 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46C55-66C7-496D-9C10-6B554E74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Special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C0B21-BEF5-4666-9FFB-B395C8EA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</a:rPr>
              <a:t>To create pipes, device files, and directories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Similar to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-Italic"/>
              </a:rPr>
              <a:t>creat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Times-Roman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kernel 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allocates an </a:t>
            </a:r>
            <a:r>
              <a:rPr lang="en-US" sz="1800" dirty="0" err="1">
                <a:solidFill>
                  <a:srgbClr val="000000"/>
                </a:solidFill>
                <a:latin typeface="Times-Roman"/>
              </a:rPr>
              <a:t>inode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 for the file</a:t>
            </a:r>
            <a:br>
              <a:rPr lang="en-US" sz="1200" dirty="0"/>
            </a:br>
            <a:endParaRPr lang="en-US" sz="1800" i="0" dirty="0">
              <a:solidFill>
                <a:srgbClr val="000000"/>
              </a:solidFill>
              <a:effectLst/>
              <a:latin typeface="Times-Bold"/>
            </a:endParaRPr>
          </a:p>
          <a:p>
            <a:pPr marL="0" indent="0" algn="ctr">
              <a:buNone/>
            </a:pPr>
            <a:r>
              <a:rPr lang="en-US" sz="1800" b="1" i="1" dirty="0" err="1">
                <a:solidFill>
                  <a:srgbClr val="C00000"/>
                </a:solidFill>
                <a:effectLst/>
              </a:rPr>
              <a:t>mknod</a:t>
            </a:r>
            <a:r>
              <a:rPr lang="en-US" sz="1800" b="1" i="1" dirty="0">
                <a:solidFill>
                  <a:srgbClr val="C00000"/>
                </a:solidFill>
                <a:effectLst/>
              </a:rPr>
              <a:t>(pathname, type and permissions, dev)</a:t>
            </a:r>
            <a:r>
              <a:rPr lang="en-US" i="1" dirty="0">
                <a:solidFill>
                  <a:srgbClr val="C000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Times-Bold"/>
              </a:rPr>
              <a:t>    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where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Times-Bold"/>
              </a:rPr>
              <a:t>    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-BoldItalic"/>
              </a:rPr>
              <a:t>pathname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is the name of the node to be created, </a:t>
            </a:r>
          </a:p>
          <a:p>
            <a:pPr marL="268288" indent="0"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type and permissions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give the node type (directory, for example) and access permissions for the new file to be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</a:rPr>
              <a:t>created, and </a:t>
            </a:r>
          </a:p>
          <a:p>
            <a:pPr marL="268288" indent="0">
              <a:buNone/>
            </a:pPr>
            <a:r>
              <a:rPr lang="en-US" sz="1800" i="1" dirty="0">
                <a:solidFill>
                  <a:srgbClr val="000000"/>
                </a:solidFill>
                <a:effectLst/>
                <a:latin typeface="Times-BoldItalic"/>
              </a:rPr>
              <a:t>dev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</a:rPr>
              <a:t>specifies the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  <a:hlinkClick r:id="rId2" action="ppaction://hlinksldjump" tooltip="Major Number tells which driver is used. This number is allotted while registering a device driver. Minor Number tells which device exactly used of that device type."/>
              </a:rPr>
              <a:t>major and minor device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</a:rPr>
              <a:t>numbers for block and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character special files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72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442-9665-442E-AA4D-CCA48391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/>
          <a:lstStyle/>
          <a:p>
            <a:r>
              <a:rPr lang="en-US" dirty="0"/>
              <a:t>Algorithm for </a:t>
            </a:r>
            <a:r>
              <a:rPr lang="en-US" i="1" dirty="0" err="1"/>
              <a:t>mknod</a:t>
            </a:r>
            <a:endParaRPr lang="en-IN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6BF63-320F-48EA-8B43-6800C1033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164" y="462540"/>
            <a:ext cx="6567054" cy="6211621"/>
          </a:xfrm>
        </p:spPr>
      </p:pic>
    </p:spTree>
    <p:extLst>
      <p:ext uri="{BB962C8B-B14F-4D97-AF65-F5344CB8AC3E}">
        <p14:creationId xmlns:p14="http://schemas.microsoft.com/office/powerpoint/2010/main" val="379881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5A7-3BEA-44CA-88BB-9AE5E72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3DB-D6F1-4E36-8BC8-32BFBA5A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UNIX Operating System, by Maurice J.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F852-C792-447D-A1D9-8F32F8F8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the system calls and the various algorithms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9DADE-6D33-4CC8-82F4-52A36441B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55" y="1825625"/>
            <a:ext cx="6633295" cy="4910882"/>
          </a:xfrm>
        </p:spPr>
      </p:pic>
    </p:spTree>
    <p:extLst>
      <p:ext uri="{BB962C8B-B14F-4D97-AF65-F5344CB8AC3E}">
        <p14:creationId xmlns:p14="http://schemas.microsoft.com/office/powerpoint/2010/main" val="180700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FE63-0536-4472-B382-52FAAD33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D8F05-0288-4D72-B059-126D0338B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0" cy="19574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4E8D8-4DE8-4B57-AC97-9EC1F0D6A462}"/>
              </a:ext>
            </a:extLst>
          </p:cNvPr>
          <p:cNvSpPr txBox="1"/>
          <p:nvPr/>
        </p:nvSpPr>
        <p:spPr>
          <a:xfrm>
            <a:off x="838199" y="3694158"/>
            <a:ext cx="9155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path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parameter is the name of the file to open or create.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11E00-73B7-455E-AD80-B4C3F41FA06A}"/>
              </a:ext>
            </a:extLst>
          </p:cNvPr>
          <p:cNvSpPr/>
          <p:nvPr/>
        </p:nvSpPr>
        <p:spPr>
          <a:xfrm>
            <a:off x="1265381" y="2669433"/>
            <a:ext cx="9901382" cy="47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69A3B6-543E-40BA-BB6A-9F62ED51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23" y="4202050"/>
            <a:ext cx="7461683" cy="21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09E-6B53-4AD3-A80C-BC507A0D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BD0C3-22EF-4BD2-A706-FD33DDE5E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27" y="1825624"/>
            <a:ext cx="6356986" cy="4632293"/>
          </a:xfrm>
        </p:spPr>
      </p:pic>
    </p:spTree>
    <p:extLst>
      <p:ext uri="{BB962C8B-B14F-4D97-AF65-F5344CB8AC3E}">
        <p14:creationId xmlns:p14="http://schemas.microsoft.com/office/powerpoint/2010/main" val="283756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50B12-0454-403E-8B8F-65B1C096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DDF8F-FC72-466C-AFCD-3CB441A787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</a:rPr>
              <a:t>Process A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fd1 = open ("/etc/passwd", O_RDONLY) ;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fd2 = open ("local", 0 RDWR) ;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fd3 = open ("/etc/passwd", O_WRONLY) ;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BDAE6D-3344-449A-850A-2EA235D42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948169"/>
            <a:ext cx="5034801" cy="5671614"/>
          </a:xfrm>
        </p:spPr>
      </p:pic>
    </p:spTree>
    <p:extLst>
      <p:ext uri="{BB962C8B-B14F-4D97-AF65-F5344CB8AC3E}">
        <p14:creationId xmlns:p14="http://schemas.microsoft.com/office/powerpoint/2010/main" val="300540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82F-12B0-44E8-8096-ECF461A8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D052-F953-4F2D-AE8C-412C837BD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</a:rPr>
              <a:t>Process A</a:t>
            </a:r>
          </a:p>
          <a:p>
            <a:pPr marL="0" indent="0">
              <a:buNone/>
            </a:pPr>
            <a:r>
              <a:rPr lang="en-IN" sz="2000" b="0" i="0" dirty="0" err="1">
                <a:solidFill>
                  <a:srgbClr val="000000"/>
                </a:solidFill>
                <a:effectLst/>
              </a:rPr>
              <a:t>fd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1 = open ("/etc/passwd", O_RDONLY) ;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fd2 = open ("local", 0 RDWR) ;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fd3 = open ("/etc/passwd", O_WRONLY) ;</a:t>
            </a:r>
            <a:r>
              <a:rPr lang="en-IN" sz="2000" dirty="0"/>
              <a:t> </a:t>
            </a:r>
            <a:br>
              <a:rPr lang="en-IN" sz="2000" dirty="0"/>
            </a:br>
            <a:endParaRPr lang="en-IN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Process B</a:t>
            </a:r>
          </a:p>
          <a:p>
            <a:pPr marL="0" indent="0">
              <a:buNone/>
            </a:pPr>
            <a:r>
              <a:rPr lang="en-US" sz="2000" dirty="0" err="1"/>
              <a:t>fd</a:t>
            </a:r>
            <a:r>
              <a:rPr lang="en-US" sz="2000" dirty="0"/>
              <a:t> 1 = open ("/</a:t>
            </a:r>
            <a:r>
              <a:rPr lang="en-US" sz="2000" dirty="0" err="1"/>
              <a:t>etc</a:t>
            </a:r>
            <a:r>
              <a:rPr lang="en-US" sz="2000" dirty="0"/>
              <a:t>/passwd", O_RDONLY) ;</a:t>
            </a:r>
          </a:p>
          <a:p>
            <a:pPr marL="0" indent="0">
              <a:buNone/>
            </a:pPr>
            <a:r>
              <a:rPr lang="en-US" sz="2000" dirty="0"/>
              <a:t>fd2 = open ("private", 0_RDONLY) ;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E4F274-A014-478F-B5D4-7BD92FD99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7751" y="219405"/>
            <a:ext cx="4921522" cy="6419378"/>
          </a:xfrm>
        </p:spPr>
      </p:pic>
    </p:spTree>
    <p:extLst>
      <p:ext uri="{BB962C8B-B14F-4D97-AF65-F5344CB8AC3E}">
        <p14:creationId xmlns:p14="http://schemas.microsoft.com/office/powerpoint/2010/main" val="337731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Create new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2861"/>
            <a:ext cx="10515600" cy="37531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400" b="1" dirty="0">
                <a:solidFill>
                  <a:srgbClr val="C00000"/>
                </a:solidFill>
              </a:rPr>
              <a:t>Mode: </a:t>
            </a:r>
            <a:r>
              <a:rPr lang="en-IN" sz="2400" dirty="0"/>
              <a:t>defines the file's access permissions.  </a:t>
            </a:r>
          </a:p>
          <a:p>
            <a:pPr algn="just">
              <a:buNone/>
            </a:pPr>
            <a:r>
              <a:rPr lang="en-IN" sz="2400" dirty="0"/>
              <a:t>The mode is usually specified as an octal number such as 0666 that would mean read/write permission for owner, group.</a:t>
            </a:r>
          </a:p>
          <a:p>
            <a:pPr algn="just">
              <a:buNone/>
            </a:pPr>
            <a:r>
              <a:rPr lang="en-IN" sz="2400" dirty="0"/>
              <a:t>constants for the </a:t>
            </a:r>
            <a:r>
              <a:rPr lang="en-IN" sz="2400" b="1" dirty="0"/>
              <a:t>mode</a:t>
            </a:r>
            <a:r>
              <a:rPr lang="en-IN" sz="2400" dirty="0"/>
              <a:t> argument as defined in </a:t>
            </a:r>
            <a:r>
              <a:rPr lang="en-IN" sz="2400" b="1" dirty="0"/>
              <a:t>sys/</a:t>
            </a:r>
            <a:r>
              <a:rPr lang="en-IN" sz="2400" b="1" dirty="0" err="1"/>
              <a:t>stat.h</a:t>
            </a:r>
            <a:endParaRPr lang="en-IN" sz="2400" dirty="0"/>
          </a:p>
          <a:p>
            <a:pPr algn="just">
              <a:buNone/>
            </a:pPr>
            <a:r>
              <a:rPr lang="en-IN" sz="2400" dirty="0"/>
              <a:t>  #define S_IREAD 0000400     read permission, owner </a:t>
            </a:r>
          </a:p>
          <a:p>
            <a:pPr algn="just">
              <a:buNone/>
            </a:pPr>
            <a:r>
              <a:rPr lang="en-IN" sz="2400" dirty="0"/>
              <a:t>  #define S_IWRITE 0000200    write permission, owner </a:t>
            </a:r>
          </a:p>
          <a:p>
            <a:pPr algn="just">
              <a:buNone/>
            </a:pPr>
            <a:r>
              <a:rPr lang="en-IN" sz="2400" dirty="0"/>
              <a:t>  #define S_IRGRP 0000040     read permission, group </a:t>
            </a:r>
          </a:p>
          <a:p>
            <a:pPr algn="just">
              <a:buNone/>
            </a:pPr>
            <a:r>
              <a:rPr lang="en-IN" sz="2400" dirty="0"/>
              <a:t>  #define S_IROTH 0000004     read permission,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088F5-46E8-46C1-89C2-35B2A88E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387"/>
            <a:ext cx="104965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9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9D103-E354-4053-9F33-622CD276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32" y="0"/>
            <a:ext cx="5927209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78470AF-14F7-4D73-9844-6C0D1658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8055" cy="1325563"/>
          </a:xfrm>
        </p:spPr>
        <p:txBody>
          <a:bodyPr/>
          <a:lstStyle/>
          <a:p>
            <a:r>
              <a:rPr lang="en-US" dirty="0"/>
              <a:t>Algorithm to create a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8E7587E-5DD2-44CB-8D45-3A4C9A304BC3}" vid="{762B1F15-0D2E-404A-A867-019D280ED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BR_custom</Template>
  <TotalTime>21144</TotalTime>
  <Words>1056</Words>
  <Application>Microsoft Office PowerPoint</Application>
  <PresentationFormat>Widescreen</PresentationFormat>
  <Paragraphs>105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Palatino-Italic</vt:lpstr>
      <vt:lpstr>Palatino-Roman</vt:lpstr>
      <vt:lpstr>Times New Roman</vt:lpstr>
      <vt:lpstr>Times-Bold</vt:lpstr>
      <vt:lpstr>Times-BoldItalic</vt:lpstr>
      <vt:lpstr>Times-Italic</vt:lpstr>
      <vt:lpstr>Times-Roman</vt:lpstr>
      <vt:lpstr>Office Theme</vt:lpstr>
      <vt:lpstr>System calls for File System</vt:lpstr>
      <vt:lpstr>System calls for files</vt:lpstr>
      <vt:lpstr>Relationship between the system calls and the various algorithms</vt:lpstr>
      <vt:lpstr>Opening a File</vt:lpstr>
      <vt:lpstr>Opening a File</vt:lpstr>
      <vt:lpstr>Opening a File</vt:lpstr>
      <vt:lpstr>Opening a File</vt:lpstr>
      <vt:lpstr>Create new files</vt:lpstr>
      <vt:lpstr>Algorithm to create a file</vt:lpstr>
      <vt:lpstr>Create new files</vt:lpstr>
      <vt:lpstr>Read a file</vt:lpstr>
      <vt:lpstr>Algorithm for Reading a File</vt:lpstr>
      <vt:lpstr>Accessing existing files</vt:lpstr>
      <vt:lpstr>Accessing existing files</vt:lpstr>
      <vt:lpstr>lseek function</vt:lpstr>
      <vt:lpstr>Write function</vt:lpstr>
      <vt:lpstr>Accessing existing files</vt:lpstr>
      <vt:lpstr>Close a file</vt:lpstr>
      <vt:lpstr>Reading: Example (1)</vt:lpstr>
      <vt:lpstr>Read &amp; write: Example (2)</vt:lpstr>
      <vt:lpstr>Read: Example (3)</vt:lpstr>
      <vt:lpstr>Writing </vt:lpstr>
      <vt:lpstr>lseek: Example (4)</vt:lpstr>
      <vt:lpstr>PowerPoint Presentation</vt:lpstr>
      <vt:lpstr>Creation of Special Files</vt:lpstr>
      <vt:lpstr>Algorithm for mknod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</dc:title>
  <dc:creator>Dr Neena</dc:creator>
  <cp:lastModifiedBy>Bharti Rana</cp:lastModifiedBy>
  <cp:revision>161</cp:revision>
  <dcterms:created xsi:type="dcterms:W3CDTF">2021-06-08T05:26:55Z</dcterms:created>
  <dcterms:modified xsi:type="dcterms:W3CDTF">2023-05-31T08:25:03Z</dcterms:modified>
</cp:coreProperties>
</file>