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301" r:id="rId6"/>
    <p:sldId id="263" r:id="rId7"/>
    <p:sldId id="264" r:id="rId8"/>
    <p:sldId id="352" r:id="rId9"/>
    <p:sldId id="351" r:id="rId10"/>
    <p:sldId id="265" r:id="rId11"/>
    <p:sldId id="267" r:id="rId12"/>
    <p:sldId id="268" r:id="rId13"/>
    <p:sldId id="269" r:id="rId14"/>
    <p:sldId id="270" r:id="rId15"/>
    <p:sldId id="271" r:id="rId16"/>
    <p:sldId id="272" r:id="rId17"/>
    <p:sldId id="273" r:id="rId18"/>
    <p:sldId id="277" r:id="rId19"/>
    <p:sldId id="279" r:id="rId20"/>
    <p:sldId id="327" r:id="rId21"/>
    <p:sldId id="328" r:id="rId22"/>
    <p:sldId id="275" r:id="rId23"/>
    <p:sldId id="329" r:id="rId24"/>
    <p:sldId id="276" r:id="rId25"/>
    <p:sldId id="330" r:id="rId26"/>
    <p:sldId id="332" r:id="rId27"/>
    <p:sldId id="331" r:id="rId28"/>
    <p:sldId id="333" r:id="rId29"/>
    <p:sldId id="335" r:id="rId30"/>
    <p:sldId id="334" r:id="rId31"/>
    <p:sldId id="338" r:id="rId32"/>
    <p:sldId id="337" r:id="rId33"/>
    <p:sldId id="339" r:id="rId34"/>
    <p:sldId id="336" r:id="rId35"/>
    <p:sldId id="341" r:id="rId36"/>
    <p:sldId id="340" r:id="rId37"/>
    <p:sldId id="342" r:id="rId38"/>
    <p:sldId id="343" r:id="rId39"/>
    <p:sldId id="344" r:id="rId40"/>
    <p:sldId id="293" r:id="rId41"/>
    <p:sldId id="280" r:id="rId42"/>
    <p:sldId id="348" r:id="rId43"/>
    <p:sldId id="283" r:id="rId44"/>
    <p:sldId id="284" r:id="rId45"/>
    <p:sldId id="349" r:id="rId46"/>
    <p:sldId id="285" r:id="rId47"/>
    <p:sldId id="286" r:id="rId48"/>
    <p:sldId id="287" r:id="rId49"/>
    <p:sldId id="289" r:id="rId50"/>
    <p:sldId id="350" r:id="rId51"/>
    <p:sldId id="290" r:id="rId52"/>
    <p:sldId id="291" r:id="rId53"/>
    <p:sldId id="292" r:id="rId54"/>
    <p:sldId id="294" r:id="rId55"/>
    <p:sldId id="295" r:id="rId56"/>
    <p:sldId id="345" r:id="rId57"/>
    <p:sldId id="302" r:id="rId58"/>
    <p:sldId id="303" r:id="rId59"/>
    <p:sldId id="296" r:id="rId60"/>
    <p:sldId id="346" r:id="rId61"/>
    <p:sldId id="304" r:id="rId62"/>
    <p:sldId id="305" r:id="rId63"/>
    <p:sldId id="306" r:id="rId64"/>
    <p:sldId id="297" r:id="rId65"/>
    <p:sldId id="308" r:id="rId66"/>
    <p:sldId id="307" r:id="rId67"/>
    <p:sldId id="309" r:id="rId68"/>
    <p:sldId id="310" r:id="rId69"/>
    <p:sldId id="298" r:id="rId70"/>
    <p:sldId id="299" r:id="rId71"/>
    <p:sldId id="311" r:id="rId72"/>
    <p:sldId id="300" r:id="rId73"/>
    <p:sldId id="312" r:id="rId74"/>
    <p:sldId id="313" r:id="rId75"/>
    <p:sldId id="314" r:id="rId76"/>
    <p:sldId id="315" r:id="rId77"/>
    <p:sldId id="316" r:id="rId78"/>
    <p:sldId id="317" r:id="rId79"/>
    <p:sldId id="347" r:id="rId80"/>
    <p:sldId id="318" r:id="rId81"/>
    <p:sldId id="319" r:id="rId82"/>
    <p:sldId id="320" r:id="rId83"/>
    <p:sldId id="321" r:id="rId84"/>
    <p:sldId id="322" r:id="rId85"/>
    <p:sldId id="323" r:id="rId86"/>
    <p:sldId id="324" r:id="rId87"/>
    <p:sldId id="325" r:id="rId88"/>
    <p:sldId id="326"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095D797-17FC-4AEC-A304-136582652FAB}"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502739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95D797-17FC-4AEC-A304-136582652FAB}"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940911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95D797-17FC-4AEC-A304-136582652FAB}"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363991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95D797-17FC-4AEC-A304-136582652FAB}"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3099430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95D797-17FC-4AEC-A304-136582652FAB}" type="datetimeFigureOut">
              <a:rPr lang="en-US" smtClean="0"/>
              <a:t>5/20/2024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150739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095D797-17FC-4AEC-A304-136582652FAB}"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69056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95D797-17FC-4AEC-A304-136582652FAB}" type="datetimeFigureOut">
              <a:rPr lang="en-US" smtClean="0"/>
              <a:t>5/20/2024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34841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95D797-17FC-4AEC-A304-136582652FAB}" type="datetimeFigureOut">
              <a:rPr lang="en-US" smtClean="0"/>
              <a:t>5/20/2024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4038808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95D797-17FC-4AEC-A304-136582652FAB}" type="datetimeFigureOut">
              <a:rPr lang="en-US" smtClean="0"/>
              <a:t>5/20/2024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125161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5D797-17FC-4AEC-A304-136582652FAB}"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1178511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95D797-17FC-4AEC-A304-136582652FAB}" type="datetimeFigureOut">
              <a:rPr lang="en-US" smtClean="0"/>
              <a:t>5/20/2024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9FF2D6-9B99-4D83-AB11-2CE467BBC7F4}" type="slidenum">
              <a:rPr lang="en-US" smtClean="0"/>
              <a:t>‹#›</a:t>
            </a:fld>
            <a:endParaRPr lang="en-US"/>
          </a:p>
        </p:txBody>
      </p:sp>
    </p:spTree>
    <p:extLst>
      <p:ext uri="{BB962C8B-B14F-4D97-AF65-F5344CB8AC3E}">
        <p14:creationId xmlns:p14="http://schemas.microsoft.com/office/powerpoint/2010/main" val="3623872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D797-17FC-4AEC-A304-136582652FAB}" type="datetimeFigureOut">
              <a:rPr lang="en-US" smtClean="0"/>
              <a:t>5/20/2024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9FF2D6-9B99-4D83-AB11-2CE467BBC7F4}" type="slidenum">
              <a:rPr lang="en-US" smtClean="0"/>
              <a:t>‹#›</a:t>
            </a:fld>
            <a:endParaRPr lang="en-US"/>
          </a:p>
        </p:txBody>
      </p:sp>
    </p:spTree>
    <p:extLst>
      <p:ext uri="{BB962C8B-B14F-4D97-AF65-F5344CB8AC3E}">
        <p14:creationId xmlns:p14="http://schemas.microsoft.com/office/powerpoint/2010/main" val="2465450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Operating System</a:t>
            </a:r>
          </a:p>
        </p:txBody>
      </p:sp>
      <p:sp>
        <p:nvSpPr>
          <p:cNvPr id="3" name="Subtitle 2"/>
          <p:cNvSpPr>
            <a:spLocks noGrp="1"/>
          </p:cNvSpPr>
          <p:nvPr>
            <p:ph type="subTitle" idx="1"/>
          </p:nvPr>
        </p:nvSpPr>
        <p:spPr/>
        <p:txBody>
          <a:bodyPr/>
          <a:lstStyle/>
          <a:p>
            <a:r>
              <a:rPr lang="en-US" dirty="0"/>
              <a:t>Introduction, Components, Services, Types of OS </a:t>
            </a:r>
          </a:p>
          <a:p>
            <a:r>
              <a:rPr lang="en-US" dirty="0"/>
              <a:t>&amp; </a:t>
            </a:r>
          </a:p>
          <a:p>
            <a:r>
              <a:rPr lang="en-US" dirty="0"/>
              <a:t>Architecture of OS</a:t>
            </a:r>
          </a:p>
        </p:txBody>
      </p:sp>
    </p:spTree>
    <p:extLst>
      <p:ext uri="{BB962C8B-B14F-4D97-AF65-F5344CB8AC3E}">
        <p14:creationId xmlns:p14="http://schemas.microsoft.com/office/powerpoint/2010/main" val="96919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r>
              <a:rPr lang="en-US" sz="4000" dirty="0"/>
              <a:t>Process Management</a:t>
            </a:r>
          </a:p>
        </p:txBody>
      </p:sp>
      <p:sp>
        <p:nvSpPr>
          <p:cNvPr id="3" name="Content Placeholder 2"/>
          <p:cNvSpPr>
            <a:spLocks noGrp="1"/>
          </p:cNvSpPr>
          <p:nvPr>
            <p:ph idx="1"/>
          </p:nvPr>
        </p:nvSpPr>
        <p:spPr>
          <a:xfrm>
            <a:off x="838200" y="1021976"/>
            <a:ext cx="10515600" cy="5607423"/>
          </a:xfrm>
        </p:spPr>
        <p:txBody>
          <a:bodyPr/>
          <a:lstStyle/>
          <a:p>
            <a:pPr algn="just"/>
            <a:r>
              <a:rPr lang="en-US" dirty="0"/>
              <a:t>A process is </a:t>
            </a:r>
            <a:r>
              <a:rPr lang="en-US" b="1" dirty="0"/>
              <a:t>a program in execution</a:t>
            </a:r>
            <a:r>
              <a:rPr lang="en-US" dirty="0"/>
              <a:t>.  A process needs certain resources, including </a:t>
            </a:r>
            <a:r>
              <a:rPr lang="en-US" b="1" dirty="0"/>
              <a:t>CPU time, memory, files</a:t>
            </a:r>
            <a:r>
              <a:rPr lang="en-US" dirty="0"/>
              <a:t>, and </a:t>
            </a:r>
            <a:r>
              <a:rPr lang="en-US" b="1" dirty="0"/>
              <a:t>I/O devices</a:t>
            </a:r>
            <a:r>
              <a:rPr lang="en-US" dirty="0"/>
              <a:t>, to accomplish its task.</a:t>
            </a:r>
          </a:p>
          <a:p>
            <a:pPr algn="just"/>
            <a:r>
              <a:rPr lang="en-US" dirty="0"/>
              <a:t>The operating system is responsible for the following activities in connection with process management.</a:t>
            </a:r>
          </a:p>
          <a:p>
            <a:pPr lvl="1" algn="just">
              <a:buFont typeface="Wingdings" panose="05000000000000000000" pitchFamily="2" charset="2"/>
              <a:buChar char="§"/>
            </a:pPr>
            <a:r>
              <a:rPr lang="en-US" sz="2800" dirty="0"/>
              <a:t>Process creation and deletion.</a:t>
            </a:r>
          </a:p>
          <a:p>
            <a:pPr lvl="1" algn="just">
              <a:buFont typeface="Wingdings" panose="05000000000000000000" pitchFamily="2" charset="2"/>
              <a:buChar char="§"/>
            </a:pPr>
            <a:r>
              <a:rPr lang="en-US" sz="2800" dirty="0"/>
              <a:t>Process suspension and resumption.</a:t>
            </a:r>
          </a:p>
          <a:p>
            <a:pPr lvl="1" algn="just">
              <a:buFont typeface="Wingdings" panose="05000000000000000000" pitchFamily="2" charset="2"/>
              <a:buChar char="§"/>
            </a:pPr>
            <a:r>
              <a:rPr lang="en-US" sz="2800" dirty="0"/>
              <a:t>Provision of mechanisms for:</a:t>
            </a:r>
          </a:p>
          <a:p>
            <a:pPr lvl="2" algn="just">
              <a:buFont typeface="Courier New" panose="02070309020205020404" pitchFamily="49" charset="0"/>
              <a:buChar char="o"/>
            </a:pPr>
            <a:r>
              <a:rPr lang="en-US" sz="2400" dirty="0"/>
              <a:t>process synchronization</a:t>
            </a:r>
          </a:p>
          <a:p>
            <a:pPr lvl="2" algn="just">
              <a:buFont typeface="Courier New" panose="02070309020205020404" pitchFamily="49" charset="0"/>
              <a:buChar char="o"/>
            </a:pPr>
            <a:r>
              <a:rPr lang="en-US" sz="2400" dirty="0"/>
              <a:t>process communication</a:t>
            </a:r>
          </a:p>
        </p:txBody>
      </p:sp>
    </p:spTree>
    <p:extLst>
      <p:ext uri="{BB962C8B-B14F-4D97-AF65-F5344CB8AC3E}">
        <p14:creationId xmlns:p14="http://schemas.microsoft.com/office/powerpoint/2010/main" val="191252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r>
              <a:rPr lang="en-US" sz="4000" dirty="0"/>
              <a:t>Main-Memory Management</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Memory is a </a:t>
            </a:r>
            <a:r>
              <a:rPr lang="en-US" b="1" dirty="0"/>
              <a:t>large array of words </a:t>
            </a:r>
            <a:r>
              <a:rPr lang="en-US" dirty="0"/>
              <a:t>or bytes, each with its own address. It is a repository of quickly  accessible data shared by the CPU and I/O devices.</a:t>
            </a:r>
          </a:p>
          <a:p>
            <a:pPr algn="just"/>
            <a:r>
              <a:rPr lang="en-US" dirty="0"/>
              <a:t>Main memory is a volatile storage device. It  loses its contents in the case of system failure.</a:t>
            </a:r>
          </a:p>
          <a:p>
            <a:pPr algn="just"/>
            <a:r>
              <a:rPr lang="en-US" dirty="0"/>
              <a:t>The operating system is responsible for the following activities in connection with memory  management:</a:t>
            </a:r>
          </a:p>
          <a:p>
            <a:pPr lvl="1" algn="just">
              <a:buFont typeface="Wingdings" panose="05000000000000000000" pitchFamily="2" charset="2"/>
              <a:buChar char="§"/>
            </a:pPr>
            <a:r>
              <a:rPr lang="en-US" dirty="0"/>
              <a:t>Keep track of which parts of memory are currently being used and by whom.</a:t>
            </a:r>
          </a:p>
          <a:p>
            <a:pPr lvl="1" algn="just">
              <a:buFont typeface="Wingdings" panose="05000000000000000000" pitchFamily="2" charset="2"/>
              <a:buChar char="§"/>
            </a:pPr>
            <a:r>
              <a:rPr lang="en-US" dirty="0"/>
              <a:t>Decide which processes to load when memory  space becomes available.</a:t>
            </a:r>
          </a:p>
          <a:p>
            <a:pPr lvl="1" algn="just">
              <a:buFont typeface="Wingdings" panose="05000000000000000000" pitchFamily="2" charset="2"/>
              <a:buChar char="§"/>
            </a:pPr>
            <a:r>
              <a:rPr lang="en-US" dirty="0"/>
              <a:t>Allocate and de-allocate memory space as needed.</a:t>
            </a:r>
          </a:p>
        </p:txBody>
      </p:sp>
    </p:spTree>
    <p:extLst>
      <p:ext uri="{BB962C8B-B14F-4D97-AF65-F5344CB8AC3E}">
        <p14:creationId xmlns:p14="http://schemas.microsoft.com/office/powerpoint/2010/main" val="3398847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Secondary-Storage Management</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Since main memory (primary storage) is volatile and too small to accommodate all data and programs permanently, the computer system must provide secondary storage to back up main memory.</a:t>
            </a:r>
          </a:p>
          <a:p>
            <a:pPr algn="just"/>
            <a:r>
              <a:rPr lang="en-US" dirty="0"/>
              <a:t>Most modern computer systems use disks as the principle on-line storage medium, for both programs and data.</a:t>
            </a:r>
          </a:p>
          <a:p>
            <a:pPr algn="just"/>
            <a:r>
              <a:rPr lang="en-US" dirty="0"/>
              <a:t>The operating system is responsible for the following activities in connection with disk management:</a:t>
            </a:r>
          </a:p>
          <a:p>
            <a:pPr lvl="1" algn="just">
              <a:buFont typeface="Wingdings" panose="05000000000000000000" pitchFamily="2" charset="2"/>
              <a:buChar char="§"/>
            </a:pPr>
            <a:r>
              <a:rPr lang="en-US" dirty="0"/>
              <a:t>Free-space management</a:t>
            </a:r>
          </a:p>
          <a:p>
            <a:pPr lvl="1" algn="just">
              <a:buFont typeface="Wingdings" panose="05000000000000000000" pitchFamily="2" charset="2"/>
              <a:buChar char="§"/>
            </a:pPr>
            <a:r>
              <a:rPr lang="en-US" dirty="0"/>
              <a:t>Storage allocation</a:t>
            </a:r>
          </a:p>
          <a:p>
            <a:pPr lvl="1" algn="just">
              <a:buFont typeface="Wingdings" panose="05000000000000000000" pitchFamily="2" charset="2"/>
              <a:buChar char="§"/>
            </a:pPr>
            <a:r>
              <a:rPr lang="en-US" dirty="0"/>
              <a:t>Disk scheduling</a:t>
            </a:r>
          </a:p>
        </p:txBody>
      </p:sp>
    </p:spTree>
    <p:extLst>
      <p:ext uri="{BB962C8B-B14F-4D97-AF65-F5344CB8AC3E}">
        <p14:creationId xmlns:p14="http://schemas.microsoft.com/office/powerpoint/2010/main" val="4033964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I/O System Management</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The I/O system consists of:</a:t>
            </a:r>
          </a:p>
          <a:p>
            <a:pPr lvl="1" algn="just">
              <a:buFont typeface="Wingdings" panose="05000000000000000000" pitchFamily="2" charset="2"/>
              <a:buChar char="§"/>
            </a:pPr>
            <a:r>
              <a:rPr lang="en-US" dirty="0"/>
              <a:t>A buffer-caching </a:t>
            </a:r>
            <a:r>
              <a:rPr lang="en-US" dirty="0" smtClean="0"/>
              <a:t>system(storing and computing in buffer)</a:t>
            </a:r>
            <a:endParaRPr lang="en-US" dirty="0"/>
          </a:p>
          <a:p>
            <a:pPr lvl="1" algn="just">
              <a:buFont typeface="Wingdings" panose="05000000000000000000" pitchFamily="2" charset="2"/>
              <a:buChar char="§"/>
            </a:pPr>
            <a:r>
              <a:rPr lang="en-US" dirty="0"/>
              <a:t>A general device-driver interface</a:t>
            </a:r>
          </a:p>
          <a:p>
            <a:pPr lvl="1" algn="just">
              <a:buFont typeface="Wingdings" panose="05000000000000000000" pitchFamily="2" charset="2"/>
              <a:buChar char="§"/>
            </a:pPr>
            <a:r>
              <a:rPr lang="en-US" dirty="0"/>
              <a:t>Drivers for specific hardware </a:t>
            </a:r>
            <a:r>
              <a:rPr lang="en-US" dirty="0" smtClean="0"/>
              <a:t>devices(find drivers fo</a:t>
            </a:r>
            <a:r>
              <a:rPr lang="en-US" dirty="0" smtClean="0"/>
              <a:t>r hardware)</a:t>
            </a:r>
            <a:endParaRPr lang="en-US" dirty="0"/>
          </a:p>
          <a:p>
            <a:pPr algn="just"/>
            <a:r>
              <a:rPr lang="en-US" dirty="0"/>
              <a:t>The operating system is responsible for the following activities in connection with I/O management:</a:t>
            </a:r>
          </a:p>
          <a:p>
            <a:pPr lvl="1" algn="just">
              <a:buFont typeface="Wingdings" panose="05000000000000000000" pitchFamily="2" charset="2"/>
              <a:buChar char="§"/>
            </a:pPr>
            <a:r>
              <a:rPr lang="en-US" dirty="0"/>
              <a:t>It keeps track of data, status, location, uses, etc. </a:t>
            </a:r>
          </a:p>
          <a:p>
            <a:pPr lvl="1" algn="just">
              <a:buFont typeface="Wingdings" panose="05000000000000000000" pitchFamily="2" charset="2"/>
              <a:buChar char="§"/>
            </a:pPr>
            <a:r>
              <a:rPr lang="en-US" dirty="0"/>
              <a:t>It monitors the status of every device, including printers, storage drivers, and other devices.</a:t>
            </a:r>
          </a:p>
          <a:p>
            <a:pPr lvl="1" algn="just">
              <a:buFont typeface="Wingdings" panose="05000000000000000000" pitchFamily="2" charset="2"/>
              <a:buChar char="§"/>
            </a:pPr>
            <a:r>
              <a:rPr lang="en-US" dirty="0"/>
              <a:t>It allocates and effectively deallocates the device. </a:t>
            </a:r>
          </a:p>
        </p:txBody>
      </p:sp>
    </p:spTree>
    <p:extLst>
      <p:ext uri="{BB962C8B-B14F-4D97-AF65-F5344CB8AC3E}">
        <p14:creationId xmlns:p14="http://schemas.microsoft.com/office/powerpoint/2010/main" val="417127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File Management</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A file is a collection of related information defined by its creator. Commonly, files represent programs (both source and object forms) and data.</a:t>
            </a:r>
          </a:p>
          <a:p>
            <a:pPr algn="just"/>
            <a:r>
              <a:rPr lang="en-US" dirty="0"/>
              <a:t>The operating system is responsible for the following activities in connection with file management:</a:t>
            </a:r>
          </a:p>
          <a:p>
            <a:pPr lvl="1" algn="just">
              <a:buFont typeface="Wingdings" panose="05000000000000000000" pitchFamily="2" charset="2"/>
              <a:buChar char="§"/>
            </a:pPr>
            <a:r>
              <a:rPr lang="en-US" dirty="0"/>
              <a:t>File creation and deletion.</a:t>
            </a:r>
          </a:p>
          <a:p>
            <a:pPr lvl="1" algn="just">
              <a:buFont typeface="Wingdings" panose="05000000000000000000" pitchFamily="2" charset="2"/>
              <a:buChar char="§"/>
            </a:pPr>
            <a:r>
              <a:rPr lang="en-US" dirty="0"/>
              <a:t>Directory creation and deletion.</a:t>
            </a:r>
          </a:p>
          <a:p>
            <a:pPr lvl="1" algn="just">
              <a:buFont typeface="Wingdings" panose="05000000000000000000" pitchFamily="2" charset="2"/>
              <a:buChar char="§"/>
            </a:pPr>
            <a:r>
              <a:rPr lang="en-US" dirty="0"/>
              <a:t>Support of primitives for manipulating files and directories.</a:t>
            </a:r>
          </a:p>
          <a:p>
            <a:pPr lvl="1" algn="just">
              <a:buFont typeface="Wingdings" panose="05000000000000000000" pitchFamily="2" charset="2"/>
              <a:buChar char="§"/>
            </a:pPr>
            <a:r>
              <a:rPr lang="en-US" dirty="0"/>
              <a:t>Mapping files onto secondary storage.</a:t>
            </a:r>
          </a:p>
          <a:p>
            <a:pPr lvl="1" algn="just">
              <a:buFont typeface="Wingdings" panose="05000000000000000000" pitchFamily="2" charset="2"/>
              <a:buChar char="§"/>
            </a:pPr>
            <a:r>
              <a:rPr lang="en-US" dirty="0"/>
              <a:t>File backup on stable (nonvolatile) storage media.</a:t>
            </a:r>
          </a:p>
        </p:txBody>
      </p:sp>
    </p:spTree>
    <p:extLst>
      <p:ext uri="{BB962C8B-B14F-4D97-AF65-F5344CB8AC3E}">
        <p14:creationId xmlns:p14="http://schemas.microsoft.com/office/powerpoint/2010/main" val="1744831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Protection System</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Protection refers to a mechanism for controlling access by programs, processes, or users to both system and user resources.</a:t>
            </a:r>
          </a:p>
          <a:p>
            <a:pPr algn="just"/>
            <a:r>
              <a:rPr lang="en-US" dirty="0"/>
              <a:t>The protection mechanism must:</a:t>
            </a:r>
          </a:p>
          <a:p>
            <a:pPr lvl="1" algn="just">
              <a:buFont typeface="Wingdings" panose="05000000000000000000" pitchFamily="2" charset="2"/>
              <a:buChar char="§"/>
            </a:pPr>
            <a:r>
              <a:rPr lang="en-US" dirty="0"/>
              <a:t>distinguish between authorized and unauthorized usage.</a:t>
            </a:r>
          </a:p>
          <a:p>
            <a:pPr lvl="1" algn="just">
              <a:buFont typeface="Wingdings" panose="05000000000000000000" pitchFamily="2" charset="2"/>
              <a:buChar char="§"/>
            </a:pPr>
            <a:r>
              <a:rPr lang="en-US" dirty="0"/>
              <a:t>specify the controls to be imposed.</a:t>
            </a:r>
          </a:p>
          <a:p>
            <a:pPr lvl="1" algn="just">
              <a:buFont typeface="Wingdings" panose="05000000000000000000" pitchFamily="2" charset="2"/>
              <a:buChar char="§"/>
            </a:pPr>
            <a:r>
              <a:rPr lang="en-US" dirty="0"/>
              <a:t>provide a means of enforcement</a:t>
            </a:r>
            <a:r>
              <a:rPr lang="en-US" dirty="0" smtClean="0"/>
              <a:t>.</a:t>
            </a:r>
          </a:p>
          <a:p>
            <a:pPr marL="457200" lvl="1" indent="0" algn="just">
              <a:buNone/>
            </a:pPr>
            <a:r>
              <a:rPr lang="en-US" dirty="0" smtClean="0"/>
              <a:t>Give protection </a:t>
            </a:r>
            <a:r>
              <a:rPr lang="en-US" dirty="0" err="1" smtClean="0"/>
              <a:t>ki</a:t>
            </a:r>
            <a:r>
              <a:rPr lang="en-US" dirty="0" smtClean="0"/>
              <a:t> koi application </a:t>
            </a:r>
            <a:r>
              <a:rPr lang="en-US" dirty="0" err="1" smtClean="0"/>
              <a:t>kise</a:t>
            </a:r>
            <a:r>
              <a:rPr lang="en-US" dirty="0" smtClean="0"/>
              <a:t> other application </a:t>
            </a:r>
            <a:r>
              <a:rPr lang="en-US" dirty="0" err="1" smtClean="0"/>
              <a:t>ka</a:t>
            </a:r>
            <a:r>
              <a:rPr lang="en-US" dirty="0" smtClean="0"/>
              <a:t> data change </a:t>
            </a:r>
            <a:r>
              <a:rPr lang="en-US" dirty="0" err="1" smtClean="0"/>
              <a:t>na</a:t>
            </a:r>
            <a:r>
              <a:rPr lang="en-US" dirty="0" smtClean="0"/>
              <a:t> </a:t>
            </a:r>
            <a:r>
              <a:rPr lang="en-US" dirty="0" err="1" smtClean="0"/>
              <a:t>kar</a:t>
            </a:r>
            <a:r>
              <a:rPr lang="en-US" dirty="0" smtClean="0"/>
              <a:t> de</a:t>
            </a:r>
            <a:endParaRPr lang="en-US" dirty="0"/>
          </a:p>
          <a:p>
            <a:pPr lvl="1" algn="just">
              <a:buFont typeface="Wingdings" panose="05000000000000000000" pitchFamily="2" charset="2"/>
              <a:buChar char="§"/>
            </a:pPr>
            <a:endParaRPr lang="en-US" dirty="0" smtClean="0"/>
          </a:p>
        </p:txBody>
      </p:sp>
    </p:spTree>
    <p:extLst>
      <p:ext uri="{BB962C8B-B14F-4D97-AF65-F5344CB8AC3E}">
        <p14:creationId xmlns:p14="http://schemas.microsoft.com/office/powerpoint/2010/main" val="307161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Networking (Distributed Systems)</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A distributed system is a collection of processors that do not share memory or a clock. Each processor has its own local memory.</a:t>
            </a:r>
          </a:p>
          <a:p>
            <a:pPr algn="just"/>
            <a:r>
              <a:rPr lang="en-US" dirty="0"/>
              <a:t>The processors in the system are connected through a communication network.</a:t>
            </a:r>
          </a:p>
          <a:p>
            <a:pPr algn="just"/>
            <a:r>
              <a:rPr lang="en-US" dirty="0"/>
              <a:t>A distributed system provides user access to various system resources.</a:t>
            </a:r>
          </a:p>
          <a:p>
            <a:pPr algn="just"/>
            <a:r>
              <a:rPr lang="en-US" dirty="0"/>
              <a:t>Access to a shared resource allows:</a:t>
            </a:r>
          </a:p>
          <a:p>
            <a:pPr lvl="1" algn="just">
              <a:buFont typeface="Wingdings" panose="05000000000000000000" pitchFamily="2" charset="2"/>
              <a:buChar char="§"/>
            </a:pPr>
            <a:r>
              <a:rPr lang="en-US" dirty="0"/>
              <a:t>Computation speed-up</a:t>
            </a:r>
          </a:p>
          <a:p>
            <a:pPr lvl="1" algn="just">
              <a:buFont typeface="Wingdings" panose="05000000000000000000" pitchFamily="2" charset="2"/>
              <a:buChar char="§"/>
            </a:pPr>
            <a:r>
              <a:rPr lang="en-US" dirty="0"/>
              <a:t>Increased data availability</a:t>
            </a:r>
          </a:p>
          <a:p>
            <a:pPr lvl="1" algn="just">
              <a:buFont typeface="Wingdings" panose="05000000000000000000" pitchFamily="2" charset="2"/>
              <a:buChar char="§"/>
            </a:pPr>
            <a:r>
              <a:rPr lang="en-US" dirty="0"/>
              <a:t>Enhanced reliability</a:t>
            </a:r>
          </a:p>
        </p:txBody>
      </p:sp>
    </p:spTree>
    <p:extLst>
      <p:ext uri="{BB962C8B-B14F-4D97-AF65-F5344CB8AC3E}">
        <p14:creationId xmlns:p14="http://schemas.microsoft.com/office/powerpoint/2010/main" val="143564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Command-Interpreter System</a:t>
            </a:r>
          </a:p>
        </p:txBody>
      </p:sp>
      <p:sp>
        <p:nvSpPr>
          <p:cNvPr id="3" name="Content Placeholder 2"/>
          <p:cNvSpPr>
            <a:spLocks noGrp="1"/>
          </p:cNvSpPr>
          <p:nvPr>
            <p:ph idx="1"/>
          </p:nvPr>
        </p:nvSpPr>
        <p:spPr>
          <a:xfrm>
            <a:off x="838200" y="1021976"/>
            <a:ext cx="10515600" cy="5607423"/>
          </a:xfrm>
        </p:spPr>
        <p:txBody>
          <a:bodyPr>
            <a:normAutofit lnSpcReduction="10000"/>
          </a:bodyPr>
          <a:lstStyle/>
          <a:p>
            <a:pPr algn="just"/>
            <a:r>
              <a:rPr lang="en-US" dirty="0"/>
              <a:t>Many commands are given to the operating system by control statements which deal with:</a:t>
            </a:r>
          </a:p>
          <a:p>
            <a:pPr lvl="1" algn="just">
              <a:buFont typeface="Wingdings" panose="05000000000000000000" pitchFamily="2" charset="2"/>
              <a:buChar char="§"/>
            </a:pPr>
            <a:r>
              <a:rPr lang="en-US" dirty="0"/>
              <a:t>process creation and management</a:t>
            </a:r>
          </a:p>
          <a:p>
            <a:pPr lvl="1" algn="just">
              <a:buFont typeface="Wingdings" panose="05000000000000000000" pitchFamily="2" charset="2"/>
              <a:buChar char="§"/>
            </a:pPr>
            <a:r>
              <a:rPr lang="en-US" dirty="0"/>
              <a:t>I/O handling</a:t>
            </a:r>
          </a:p>
          <a:p>
            <a:pPr lvl="1" algn="just">
              <a:buFont typeface="Wingdings" panose="05000000000000000000" pitchFamily="2" charset="2"/>
              <a:buChar char="§"/>
            </a:pPr>
            <a:r>
              <a:rPr lang="en-US" dirty="0"/>
              <a:t>secondary-storage management</a:t>
            </a:r>
          </a:p>
          <a:p>
            <a:pPr lvl="1" algn="just">
              <a:buFont typeface="Wingdings" panose="05000000000000000000" pitchFamily="2" charset="2"/>
              <a:buChar char="§"/>
            </a:pPr>
            <a:r>
              <a:rPr lang="en-US" dirty="0"/>
              <a:t>main-memory management</a:t>
            </a:r>
          </a:p>
          <a:p>
            <a:pPr lvl="1" algn="just">
              <a:buFont typeface="Wingdings" panose="05000000000000000000" pitchFamily="2" charset="2"/>
              <a:buChar char="§"/>
            </a:pPr>
            <a:r>
              <a:rPr lang="en-US" dirty="0"/>
              <a:t>file-system access</a:t>
            </a:r>
          </a:p>
          <a:p>
            <a:pPr lvl="1" algn="just">
              <a:buFont typeface="Wingdings" panose="05000000000000000000" pitchFamily="2" charset="2"/>
              <a:buChar char="§"/>
            </a:pPr>
            <a:r>
              <a:rPr lang="en-US" dirty="0"/>
              <a:t>protection</a:t>
            </a:r>
          </a:p>
          <a:p>
            <a:pPr lvl="1" algn="just">
              <a:buFont typeface="Wingdings" panose="05000000000000000000" pitchFamily="2" charset="2"/>
              <a:buChar char="§"/>
            </a:pPr>
            <a:r>
              <a:rPr lang="en-US" dirty="0"/>
              <a:t>networking</a:t>
            </a:r>
          </a:p>
          <a:p>
            <a:pPr algn="just"/>
            <a:r>
              <a:rPr lang="en-US" dirty="0"/>
              <a:t>The program that reads and interprets control statements is called variously:</a:t>
            </a:r>
          </a:p>
          <a:p>
            <a:pPr lvl="1" algn="just">
              <a:buFont typeface="Wingdings" panose="05000000000000000000" pitchFamily="2" charset="2"/>
              <a:buChar char="§"/>
            </a:pPr>
            <a:r>
              <a:rPr lang="en-US" dirty="0"/>
              <a:t>control-card interpreter</a:t>
            </a:r>
          </a:p>
          <a:p>
            <a:pPr lvl="1" algn="just">
              <a:buFont typeface="Wingdings" panose="05000000000000000000" pitchFamily="2" charset="2"/>
              <a:buChar char="§"/>
            </a:pPr>
            <a:r>
              <a:rPr lang="en-US" dirty="0"/>
              <a:t>command-line interpreter</a:t>
            </a:r>
          </a:p>
          <a:p>
            <a:pPr lvl="1" algn="just">
              <a:buFont typeface="Wingdings" panose="05000000000000000000" pitchFamily="2" charset="2"/>
              <a:buChar char="§"/>
            </a:pPr>
            <a:r>
              <a:rPr lang="en-US" dirty="0"/>
              <a:t>shell (in UNIX)</a:t>
            </a:r>
          </a:p>
          <a:p>
            <a:pPr marL="457200" lvl="1" indent="0" algn="just">
              <a:buNone/>
            </a:pPr>
            <a:r>
              <a:rPr lang="en-US" dirty="0"/>
              <a:t>Its function is to get and execute the next command statement</a:t>
            </a:r>
          </a:p>
        </p:txBody>
      </p:sp>
    </p:spTree>
    <p:extLst>
      <p:ext uri="{BB962C8B-B14F-4D97-AF65-F5344CB8AC3E}">
        <p14:creationId xmlns:p14="http://schemas.microsoft.com/office/powerpoint/2010/main" val="38270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Operating System Services</a:t>
            </a:r>
          </a:p>
        </p:txBody>
      </p:sp>
      <p:sp>
        <p:nvSpPr>
          <p:cNvPr id="7" name="TextBox 6"/>
          <p:cNvSpPr txBox="1"/>
          <p:nvPr/>
        </p:nvSpPr>
        <p:spPr>
          <a:xfrm>
            <a:off x="1196788" y="6225987"/>
            <a:ext cx="9372600" cy="523220"/>
          </a:xfrm>
          <a:prstGeom prst="rect">
            <a:avLst/>
          </a:prstGeom>
          <a:noFill/>
        </p:spPr>
        <p:txBody>
          <a:bodyPr wrap="square" rtlCol="0">
            <a:spAutoFit/>
          </a:bodyPr>
          <a:lstStyle/>
          <a:p>
            <a:pPr algn="ctr"/>
            <a:r>
              <a:rPr lang="en-US" sz="2800" dirty="0"/>
              <a:t>A view of operating system services.</a:t>
            </a:r>
          </a:p>
        </p:txBody>
      </p:sp>
      <p:pic>
        <p:nvPicPr>
          <p:cNvPr id="5" name="Picture 4"/>
          <p:cNvPicPr>
            <a:picLocks noChangeAspect="1"/>
          </p:cNvPicPr>
          <p:nvPr/>
        </p:nvPicPr>
        <p:blipFill>
          <a:blip r:embed="rId2"/>
          <a:stretch>
            <a:fillRect/>
          </a:stretch>
        </p:blipFill>
        <p:spPr>
          <a:xfrm>
            <a:off x="918741" y="927847"/>
            <a:ext cx="10595070" cy="5311587"/>
          </a:xfrm>
          <a:prstGeom prst="rect">
            <a:avLst/>
          </a:prstGeom>
        </p:spPr>
      </p:pic>
    </p:spTree>
    <p:extLst>
      <p:ext uri="{BB962C8B-B14F-4D97-AF65-F5344CB8AC3E}">
        <p14:creationId xmlns:p14="http://schemas.microsoft.com/office/powerpoint/2010/main" val="2856136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Operating-System Services</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An operating system provides an environment for the execution of programs. </a:t>
            </a:r>
          </a:p>
          <a:p>
            <a:pPr algn="just"/>
            <a:r>
              <a:rPr lang="en-US" dirty="0"/>
              <a:t>It makes certain services available to programs and to the users of those programs. </a:t>
            </a:r>
          </a:p>
          <a:p>
            <a:pPr algn="just"/>
            <a:r>
              <a:rPr lang="en-US" dirty="0"/>
              <a:t>The specific services provided, of course, differ from one operating system to another, but we can identify common classes.</a:t>
            </a:r>
          </a:p>
          <a:p>
            <a:pPr marL="806450" lvl="1" indent="-349250" algn="just">
              <a:buFont typeface="Wingdings" panose="05000000000000000000" pitchFamily="2" charset="2"/>
              <a:buChar char="ü"/>
            </a:pPr>
            <a:r>
              <a:rPr lang="en-US" dirty="0"/>
              <a:t>Program execution </a:t>
            </a:r>
          </a:p>
          <a:p>
            <a:pPr marL="806450" lvl="1" indent="-349250" algn="just">
              <a:buFont typeface="Wingdings" panose="05000000000000000000" pitchFamily="2" charset="2"/>
              <a:buChar char="ü"/>
            </a:pPr>
            <a:r>
              <a:rPr lang="en-US" dirty="0"/>
              <a:t>I/O operations</a:t>
            </a:r>
          </a:p>
          <a:p>
            <a:pPr marL="806450" lvl="1" indent="-349250" algn="just">
              <a:buFont typeface="Wingdings" panose="05000000000000000000" pitchFamily="2" charset="2"/>
              <a:buChar char="ü"/>
            </a:pPr>
            <a:r>
              <a:rPr lang="en-US" dirty="0"/>
              <a:t>File-system manipulation</a:t>
            </a:r>
          </a:p>
          <a:p>
            <a:pPr marL="806450" lvl="1" indent="-349250" algn="just">
              <a:buFont typeface="Wingdings" panose="05000000000000000000" pitchFamily="2" charset="2"/>
              <a:buChar char="ü"/>
            </a:pPr>
            <a:r>
              <a:rPr lang="en-US" dirty="0"/>
              <a:t>Communications </a:t>
            </a:r>
          </a:p>
          <a:p>
            <a:pPr marL="806450" lvl="1" indent="-349250" algn="just">
              <a:buFont typeface="Wingdings" panose="05000000000000000000" pitchFamily="2" charset="2"/>
              <a:buChar char="ü"/>
            </a:pPr>
            <a:r>
              <a:rPr lang="en-US" dirty="0"/>
              <a:t>Error detection</a:t>
            </a:r>
          </a:p>
          <a:p>
            <a:pPr algn="just"/>
            <a:endParaRPr lang="en-US" dirty="0"/>
          </a:p>
        </p:txBody>
      </p:sp>
    </p:spTree>
    <p:extLst>
      <p:ext uri="{BB962C8B-B14F-4D97-AF65-F5344CB8AC3E}">
        <p14:creationId xmlns:p14="http://schemas.microsoft.com/office/powerpoint/2010/main" val="3384347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Introduction to Operating System</a:t>
            </a:r>
          </a:p>
        </p:txBody>
      </p:sp>
      <p:sp>
        <p:nvSpPr>
          <p:cNvPr id="3" name="Content Placeholder 2"/>
          <p:cNvSpPr>
            <a:spLocks noGrp="1"/>
          </p:cNvSpPr>
          <p:nvPr>
            <p:ph idx="1"/>
          </p:nvPr>
        </p:nvSpPr>
        <p:spPr>
          <a:xfrm>
            <a:off x="838200" y="1021976"/>
            <a:ext cx="10515600" cy="5607423"/>
          </a:xfrm>
        </p:spPr>
        <p:txBody>
          <a:bodyPr/>
          <a:lstStyle/>
          <a:p>
            <a:pPr algn="just"/>
            <a:r>
              <a:rPr lang="en-US" dirty="0"/>
              <a:t>Operating system − a program that acts as an </a:t>
            </a:r>
            <a:r>
              <a:rPr lang="en-US" b="1" dirty="0"/>
              <a:t>intermediary</a:t>
            </a:r>
            <a:r>
              <a:rPr lang="en-US" dirty="0"/>
              <a:t> between a user of a computer and the computer hardware.</a:t>
            </a:r>
          </a:p>
          <a:p>
            <a:pPr algn="just"/>
            <a:r>
              <a:rPr lang="en-US" dirty="0"/>
              <a:t>An operating system is </a:t>
            </a:r>
            <a:r>
              <a:rPr lang="en-US" b="1" dirty="0"/>
              <a:t>software</a:t>
            </a:r>
            <a:r>
              <a:rPr lang="en-US" dirty="0"/>
              <a:t> that </a:t>
            </a:r>
            <a:r>
              <a:rPr lang="en-US" b="1" dirty="0"/>
              <a:t>manages</a:t>
            </a:r>
            <a:r>
              <a:rPr lang="en-US" dirty="0"/>
              <a:t> a computer’s hardware.</a:t>
            </a:r>
          </a:p>
          <a:p>
            <a:endParaRPr lang="en-US" dirty="0"/>
          </a:p>
          <a:p>
            <a:pPr marL="0" indent="0">
              <a:buNone/>
            </a:pPr>
            <a:r>
              <a:rPr lang="en-US" sz="3200" dirty="0"/>
              <a:t>Operating system goals:</a:t>
            </a:r>
          </a:p>
          <a:p>
            <a:pPr algn="just"/>
            <a:r>
              <a:rPr lang="en-US" dirty="0"/>
              <a:t>Execute user programs and make solving user problems easier.</a:t>
            </a:r>
          </a:p>
          <a:p>
            <a:pPr algn="just"/>
            <a:r>
              <a:rPr lang="en-US" dirty="0"/>
              <a:t>Make the computer system convenient to use.</a:t>
            </a:r>
          </a:p>
          <a:p>
            <a:pPr algn="just"/>
            <a:r>
              <a:rPr lang="en-US" dirty="0"/>
              <a:t>Use the computer hardware in an efficient manner.</a:t>
            </a:r>
          </a:p>
        </p:txBody>
      </p:sp>
    </p:spTree>
    <p:extLst>
      <p:ext uri="{BB962C8B-B14F-4D97-AF65-F5344CB8AC3E}">
        <p14:creationId xmlns:p14="http://schemas.microsoft.com/office/powerpoint/2010/main" val="915544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Operating-System Services</a:t>
            </a:r>
          </a:p>
        </p:txBody>
      </p:sp>
      <p:sp>
        <p:nvSpPr>
          <p:cNvPr id="3" name="Content Placeholder 2"/>
          <p:cNvSpPr>
            <a:spLocks noGrp="1"/>
          </p:cNvSpPr>
          <p:nvPr>
            <p:ph idx="1"/>
          </p:nvPr>
        </p:nvSpPr>
        <p:spPr>
          <a:xfrm>
            <a:off x="838200" y="1021976"/>
            <a:ext cx="10968318" cy="5836024"/>
          </a:xfrm>
        </p:spPr>
        <p:txBody>
          <a:bodyPr>
            <a:normAutofit lnSpcReduction="10000"/>
          </a:bodyPr>
          <a:lstStyle/>
          <a:p>
            <a:pPr marL="0" indent="0" algn="just">
              <a:buNone/>
            </a:pPr>
            <a:r>
              <a:rPr lang="en-US" b="1" dirty="0"/>
              <a:t>Program execution</a:t>
            </a:r>
            <a:r>
              <a:rPr lang="en-US" dirty="0"/>
              <a:t>: </a:t>
            </a:r>
          </a:p>
          <a:p>
            <a:pPr algn="just"/>
            <a:r>
              <a:rPr lang="en-US" dirty="0"/>
              <a:t>system capability to load a program into memory, run the program, and terminate the program, either normally or abnormally.</a:t>
            </a:r>
          </a:p>
          <a:p>
            <a:pPr marL="0" indent="0" algn="just">
              <a:buNone/>
            </a:pPr>
            <a:r>
              <a:rPr lang="en-US" b="1" dirty="0"/>
              <a:t>I/O operations</a:t>
            </a:r>
            <a:r>
              <a:rPr lang="en-US" dirty="0"/>
              <a:t>: </a:t>
            </a:r>
          </a:p>
          <a:p>
            <a:pPr algn="just"/>
            <a:r>
              <a:rPr lang="en-US" dirty="0"/>
              <a:t>since user programs cannot execute I/O operations directly, the operating system must provide some means to perform I/O. </a:t>
            </a:r>
          </a:p>
          <a:p>
            <a:pPr algn="just"/>
            <a:r>
              <a:rPr lang="en-US" dirty="0"/>
              <a:t>The OS is responsible for transferring data to and from I/O devices, including keyboards, terminals, printers, and storage devices.</a:t>
            </a:r>
          </a:p>
          <a:p>
            <a:pPr marL="0" indent="0" algn="just">
              <a:buNone/>
            </a:pPr>
            <a:r>
              <a:rPr lang="en-US" b="1" dirty="0"/>
              <a:t>File-system manipulation</a:t>
            </a:r>
            <a:r>
              <a:rPr lang="en-US" dirty="0"/>
              <a:t>:</a:t>
            </a:r>
          </a:p>
          <a:p>
            <a:pPr algn="just"/>
            <a:r>
              <a:rPr lang="en-US" dirty="0"/>
              <a:t>In addition to raw data storage, the OS is also responsible for maintaining directory and subdirectory structures, mapping file names to specific blocks of data storage, and providing tools for navigating and utilizing the file system.</a:t>
            </a:r>
          </a:p>
          <a:p>
            <a:pPr algn="just"/>
            <a:r>
              <a:rPr lang="en-US" dirty="0"/>
              <a:t>program capability to read, write, create, and delete files.</a:t>
            </a:r>
          </a:p>
        </p:txBody>
      </p:sp>
    </p:spTree>
    <p:extLst>
      <p:ext uri="{BB962C8B-B14F-4D97-AF65-F5344CB8AC3E}">
        <p14:creationId xmlns:p14="http://schemas.microsoft.com/office/powerpoint/2010/main" val="3880414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Operating-System Services</a:t>
            </a:r>
          </a:p>
        </p:txBody>
      </p:sp>
      <p:sp>
        <p:nvSpPr>
          <p:cNvPr id="3" name="Content Placeholder 2"/>
          <p:cNvSpPr>
            <a:spLocks noGrp="1"/>
          </p:cNvSpPr>
          <p:nvPr>
            <p:ph idx="1"/>
          </p:nvPr>
        </p:nvSpPr>
        <p:spPr>
          <a:xfrm>
            <a:off x="524435" y="833718"/>
            <a:ext cx="11416553" cy="5795681"/>
          </a:xfrm>
        </p:spPr>
        <p:txBody>
          <a:bodyPr>
            <a:noAutofit/>
          </a:bodyPr>
          <a:lstStyle/>
          <a:p>
            <a:pPr marL="0" indent="0" algn="just">
              <a:buNone/>
            </a:pPr>
            <a:r>
              <a:rPr lang="en-US" b="1" dirty="0"/>
              <a:t>Communications:</a:t>
            </a:r>
            <a:r>
              <a:rPr lang="en-US" dirty="0"/>
              <a:t> </a:t>
            </a:r>
          </a:p>
          <a:p>
            <a:pPr algn="just"/>
            <a:r>
              <a:rPr lang="en-US" dirty="0"/>
              <a:t>Inter-process communications, IPC, either between processes running on the same processor, or between processes running on separate processors or separate machines. </a:t>
            </a:r>
          </a:p>
          <a:p>
            <a:pPr algn="just"/>
            <a:r>
              <a:rPr lang="en-US" dirty="0"/>
              <a:t>exchange of information between processes executing either on the same computer or on different systems tied together by a network. Implemented via shared memory or message passing.</a:t>
            </a:r>
          </a:p>
          <a:p>
            <a:pPr marL="0" indent="0" algn="just">
              <a:buNone/>
            </a:pPr>
            <a:r>
              <a:rPr lang="en-US" b="1" dirty="0"/>
              <a:t>Error detection:</a:t>
            </a:r>
          </a:p>
          <a:p>
            <a:pPr algn="just"/>
            <a:r>
              <a:rPr lang="en-US" dirty="0"/>
              <a:t>ensure correct computing by detecting errors in the </a:t>
            </a:r>
            <a:r>
              <a:rPr lang="en-US" b="1" dirty="0"/>
              <a:t>CPU &amp; memory hardware</a:t>
            </a:r>
            <a:r>
              <a:rPr lang="en-US" dirty="0"/>
              <a:t>, in </a:t>
            </a:r>
            <a:r>
              <a:rPr lang="en-US" b="1" dirty="0"/>
              <a:t>I/O devices</a:t>
            </a:r>
            <a:r>
              <a:rPr lang="en-US" dirty="0"/>
              <a:t>, or in </a:t>
            </a:r>
            <a:r>
              <a:rPr lang="en-US" b="1" dirty="0"/>
              <a:t>user programs</a:t>
            </a:r>
            <a:r>
              <a:rPr lang="en-US" dirty="0"/>
              <a:t>.</a:t>
            </a:r>
          </a:p>
          <a:p>
            <a:pPr lvl="1" algn="just">
              <a:buFont typeface="Wingdings" panose="05000000000000000000" pitchFamily="2" charset="2"/>
              <a:buChar char="ü"/>
            </a:pPr>
            <a:r>
              <a:rPr lang="en-US" dirty="0"/>
              <a:t>Memory error or a power failure</a:t>
            </a:r>
          </a:p>
          <a:p>
            <a:pPr lvl="1" algn="just">
              <a:buFont typeface="Wingdings" panose="05000000000000000000" pitchFamily="2" charset="2"/>
              <a:buChar char="ü"/>
            </a:pPr>
            <a:r>
              <a:rPr lang="en-US" dirty="0"/>
              <a:t>Parity error on tape, a connection failure on a network, or lack of paper in the printer</a:t>
            </a:r>
          </a:p>
          <a:p>
            <a:pPr lvl="1" algn="just">
              <a:buFont typeface="Wingdings" panose="05000000000000000000" pitchFamily="2" charset="2"/>
              <a:buChar char="ü"/>
            </a:pPr>
            <a:r>
              <a:rPr lang="en-US" dirty="0"/>
              <a:t>Arithmetic overflow, an attempt to access an illegal memory location, or a too-great use of CPU time</a:t>
            </a:r>
          </a:p>
        </p:txBody>
      </p:sp>
    </p:spTree>
    <p:extLst>
      <p:ext uri="{BB962C8B-B14F-4D97-AF65-F5344CB8AC3E}">
        <p14:creationId xmlns:p14="http://schemas.microsoft.com/office/powerpoint/2010/main" val="882690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Operating-System Services</a:t>
            </a:r>
          </a:p>
        </p:txBody>
      </p:sp>
      <p:sp>
        <p:nvSpPr>
          <p:cNvPr id="3" name="Content Placeholder 2"/>
          <p:cNvSpPr>
            <a:spLocks noGrp="1"/>
          </p:cNvSpPr>
          <p:nvPr>
            <p:ph idx="1"/>
          </p:nvPr>
        </p:nvSpPr>
        <p:spPr>
          <a:xfrm>
            <a:off x="838200" y="1021976"/>
            <a:ext cx="10515600" cy="5836024"/>
          </a:xfrm>
        </p:spPr>
        <p:txBody>
          <a:bodyPr>
            <a:normAutofit lnSpcReduction="10000"/>
          </a:bodyPr>
          <a:lstStyle/>
          <a:p>
            <a:pPr marL="0" indent="0" algn="just">
              <a:buNone/>
            </a:pPr>
            <a:r>
              <a:rPr lang="en-US" dirty="0"/>
              <a:t>Additional operating-system functions exist not for helping the user, but rather for ensuring </a:t>
            </a:r>
            <a:r>
              <a:rPr lang="en-US" b="1" dirty="0"/>
              <a:t>efficient</a:t>
            </a:r>
            <a:r>
              <a:rPr lang="en-US" dirty="0"/>
              <a:t> system operation.</a:t>
            </a:r>
          </a:p>
          <a:p>
            <a:pPr marL="0" indent="0" algn="just">
              <a:buNone/>
            </a:pPr>
            <a:r>
              <a:rPr lang="en-US" b="1" dirty="0"/>
              <a:t>Resource allocation:</a:t>
            </a:r>
          </a:p>
          <a:p>
            <a:pPr algn="just"/>
            <a:r>
              <a:rPr lang="en-US" dirty="0"/>
              <a:t>allocating resources to multiple users or multiple jobs running at the same time.</a:t>
            </a:r>
          </a:p>
          <a:p>
            <a:pPr algn="just"/>
            <a:r>
              <a:rPr lang="en-US" dirty="0"/>
              <a:t>Many different types of resources are managed by OS such as CPU cycles, main memory, and file storage.</a:t>
            </a:r>
          </a:p>
          <a:p>
            <a:pPr algn="just"/>
            <a:r>
              <a:rPr lang="en-US" dirty="0"/>
              <a:t>best to use the CPU</a:t>
            </a:r>
          </a:p>
          <a:p>
            <a:pPr marL="0" indent="0" algn="just">
              <a:buNone/>
            </a:pPr>
            <a:r>
              <a:rPr lang="en-US" b="1" dirty="0"/>
              <a:t>Accounting: </a:t>
            </a:r>
          </a:p>
          <a:p>
            <a:pPr algn="just"/>
            <a:r>
              <a:rPr lang="en-US" dirty="0"/>
              <a:t>keep track of and record which users use how much and what kinds of computer resources.</a:t>
            </a:r>
          </a:p>
          <a:p>
            <a:pPr algn="just"/>
            <a:r>
              <a:rPr lang="en-US" dirty="0"/>
              <a:t>Usage statistics may be a valuable tool for researchers who wish to reconfigure the system to improve computing services.</a:t>
            </a:r>
          </a:p>
        </p:txBody>
      </p:sp>
    </p:spTree>
    <p:extLst>
      <p:ext uri="{BB962C8B-B14F-4D97-AF65-F5344CB8AC3E}">
        <p14:creationId xmlns:p14="http://schemas.microsoft.com/office/powerpoint/2010/main" val="4208549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Operating-System Services</a:t>
            </a:r>
          </a:p>
        </p:txBody>
      </p:sp>
      <p:sp>
        <p:nvSpPr>
          <p:cNvPr id="3" name="Content Placeholder 2"/>
          <p:cNvSpPr>
            <a:spLocks noGrp="1"/>
          </p:cNvSpPr>
          <p:nvPr>
            <p:ph idx="1"/>
          </p:nvPr>
        </p:nvSpPr>
        <p:spPr>
          <a:xfrm>
            <a:off x="838200" y="1021976"/>
            <a:ext cx="10515600" cy="5607423"/>
          </a:xfrm>
        </p:spPr>
        <p:txBody>
          <a:bodyPr>
            <a:normAutofit/>
          </a:bodyPr>
          <a:lstStyle/>
          <a:p>
            <a:pPr marL="0" indent="0" algn="just">
              <a:buNone/>
            </a:pPr>
            <a:r>
              <a:rPr lang="en-US" dirty="0"/>
              <a:t>Additional operating-system functions exist not for helping the user, but rather for ensuring </a:t>
            </a:r>
            <a:r>
              <a:rPr lang="en-US" b="1" dirty="0"/>
              <a:t>efficient</a:t>
            </a:r>
            <a:r>
              <a:rPr lang="en-US" dirty="0"/>
              <a:t> system operation.</a:t>
            </a:r>
          </a:p>
          <a:p>
            <a:pPr marL="0" indent="0" algn="just">
              <a:buNone/>
            </a:pPr>
            <a:r>
              <a:rPr lang="en-US" b="1" dirty="0"/>
              <a:t>Protection and security: </a:t>
            </a:r>
          </a:p>
          <a:p>
            <a:pPr algn="just"/>
            <a:r>
              <a:rPr lang="en-US" dirty="0"/>
              <a:t>Preventing harm to the system and to resources</a:t>
            </a:r>
          </a:p>
          <a:p>
            <a:pPr algn="just"/>
            <a:r>
              <a:rPr lang="en-US" b="1" dirty="0"/>
              <a:t>Protection</a:t>
            </a:r>
            <a:r>
              <a:rPr lang="en-US" dirty="0"/>
              <a:t> involves ensuring that all access to system resources is controlled. </a:t>
            </a:r>
          </a:p>
          <a:p>
            <a:pPr algn="just"/>
            <a:r>
              <a:rPr lang="en-US" b="1" dirty="0"/>
              <a:t>Security</a:t>
            </a:r>
            <a:r>
              <a:rPr lang="en-US" dirty="0"/>
              <a:t> of the system from outsiders is also important.</a:t>
            </a:r>
          </a:p>
        </p:txBody>
      </p:sp>
    </p:spTree>
    <p:extLst>
      <p:ext uri="{BB962C8B-B14F-4D97-AF65-F5344CB8AC3E}">
        <p14:creationId xmlns:p14="http://schemas.microsoft.com/office/powerpoint/2010/main" val="3020828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b="1" dirty="0"/>
              <a:t>User Operating-System Interface</a:t>
            </a:r>
          </a:p>
        </p:txBody>
      </p:sp>
      <p:sp>
        <p:nvSpPr>
          <p:cNvPr id="3" name="Content Placeholder 2"/>
          <p:cNvSpPr>
            <a:spLocks noGrp="1"/>
          </p:cNvSpPr>
          <p:nvPr>
            <p:ph idx="1"/>
          </p:nvPr>
        </p:nvSpPr>
        <p:spPr>
          <a:xfrm>
            <a:off x="838200" y="1021976"/>
            <a:ext cx="10515600" cy="5607423"/>
          </a:xfrm>
        </p:spPr>
        <p:txBody>
          <a:bodyPr>
            <a:normAutofit/>
          </a:bodyPr>
          <a:lstStyle/>
          <a:p>
            <a:pPr marL="0" indent="0" algn="just">
              <a:buNone/>
            </a:pPr>
            <a:r>
              <a:rPr lang="en-US" dirty="0"/>
              <a:t>There are two fundamental approaches for users to interface with the operating system. </a:t>
            </a:r>
          </a:p>
          <a:p>
            <a:pPr algn="just"/>
            <a:r>
              <a:rPr lang="en-US" dirty="0"/>
              <a:t>Command-line Interface Or Command Interpreter </a:t>
            </a:r>
          </a:p>
          <a:p>
            <a:pPr lvl="1" algn="just">
              <a:buFont typeface="Wingdings" panose="05000000000000000000" pitchFamily="2" charset="2"/>
              <a:buChar char="ü"/>
            </a:pPr>
            <a:r>
              <a:rPr lang="en-US" sz="2600" dirty="0"/>
              <a:t>command interpreter allows users to directly enter commands that are to be performed by the operating system.</a:t>
            </a:r>
          </a:p>
          <a:p>
            <a:pPr algn="just"/>
            <a:r>
              <a:rPr lang="en-US" dirty="0"/>
              <a:t>Graphical user interface or GUI.</a:t>
            </a:r>
            <a:endParaRPr lang="en-US" sz="2600" dirty="0"/>
          </a:p>
        </p:txBody>
      </p:sp>
    </p:spTree>
    <p:extLst>
      <p:ext uri="{BB962C8B-B14F-4D97-AF65-F5344CB8AC3E}">
        <p14:creationId xmlns:p14="http://schemas.microsoft.com/office/powerpoint/2010/main" val="537293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System Calls</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System calls provide the interface between a running program and the operating system.</a:t>
            </a:r>
          </a:p>
          <a:p>
            <a:pPr lvl="1" algn="just">
              <a:buFont typeface="Wingdings" panose="05000000000000000000" pitchFamily="2" charset="2"/>
              <a:buChar char="§"/>
            </a:pPr>
            <a:r>
              <a:rPr lang="en-US" sz="2600" dirty="0"/>
              <a:t>Generally available as assembly-language instructions.</a:t>
            </a:r>
          </a:p>
          <a:p>
            <a:pPr algn="just"/>
            <a:r>
              <a:rPr lang="en-US" dirty="0"/>
              <a:t>System calls provide a means for user or application programs to call upon the services of the operating system.</a:t>
            </a:r>
          </a:p>
          <a:p>
            <a:pPr algn="just"/>
            <a:r>
              <a:rPr lang="en-US" dirty="0"/>
              <a:t>Generally written in C or C++, although some are written in assembly for optimal performance.</a:t>
            </a:r>
          </a:p>
        </p:txBody>
      </p:sp>
    </p:spTree>
    <p:extLst>
      <p:ext uri="{BB962C8B-B14F-4D97-AF65-F5344CB8AC3E}">
        <p14:creationId xmlns:p14="http://schemas.microsoft.com/office/powerpoint/2010/main" val="3315794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System Calls</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Example: how the operating system handles a user application invoking the open() system call.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728" y="2171644"/>
            <a:ext cx="7422778" cy="4538439"/>
          </a:xfrm>
          <a:prstGeom prst="rect">
            <a:avLst/>
          </a:prstGeom>
        </p:spPr>
      </p:pic>
    </p:spTree>
    <p:extLst>
      <p:ext uri="{BB962C8B-B14F-4D97-AF65-F5344CB8AC3E}">
        <p14:creationId xmlns:p14="http://schemas.microsoft.com/office/powerpoint/2010/main" val="3538708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algn="just"/>
            <a:r>
              <a:rPr lang="en-US" dirty="0"/>
              <a:t>System calls can be grouped roughly into six major categories: </a:t>
            </a:r>
          </a:p>
          <a:p>
            <a:pPr lvl="1" algn="just">
              <a:lnSpc>
                <a:spcPct val="100000"/>
              </a:lnSpc>
              <a:buFont typeface="Wingdings" panose="05000000000000000000" pitchFamily="2" charset="2"/>
              <a:buChar char="§"/>
            </a:pPr>
            <a:r>
              <a:rPr lang="en-US" sz="2600" dirty="0"/>
              <a:t>Process Control</a:t>
            </a:r>
          </a:p>
          <a:p>
            <a:pPr lvl="1" algn="just">
              <a:lnSpc>
                <a:spcPct val="100000"/>
              </a:lnSpc>
              <a:buFont typeface="Wingdings" panose="05000000000000000000" pitchFamily="2" charset="2"/>
              <a:buChar char="§"/>
            </a:pPr>
            <a:r>
              <a:rPr lang="en-US" sz="2600" dirty="0"/>
              <a:t>File Manipulation</a:t>
            </a:r>
          </a:p>
          <a:p>
            <a:pPr lvl="1" algn="just">
              <a:lnSpc>
                <a:spcPct val="100000"/>
              </a:lnSpc>
              <a:buFont typeface="Wingdings" panose="05000000000000000000" pitchFamily="2" charset="2"/>
              <a:buChar char="§"/>
            </a:pPr>
            <a:r>
              <a:rPr lang="en-US" sz="2600" dirty="0"/>
              <a:t>Device Manipulation</a:t>
            </a:r>
          </a:p>
          <a:p>
            <a:pPr lvl="1" algn="just">
              <a:lnSpc>
                <a:spcPct val="100000"/>
              </a:lnSpc>
              <a:buFont typeface="Wingdings" panose="05000000000000000000" pitchFamily="2" charset="2"/>
              <a:buChar char="§"/>
            </a:pPr>
            <a:r>
              <a:rPr lang="en-US" sz="2600" dirty="0"/>
              <a:t>Information maintenance, and </a:t>
            </a:r>
          </a:p>
          <a:p>
            <a:pPr lvl="1" algn="just">
              <a:lnSpc>
                <a:spcPct val="100000"/>
              </a:lnSpc>
              <a:buFont typeface="Wingdings" panose="05000000000000000000" pitchFamily="2" charset="2"/>
              <a:buChar char="§"/>
            </a:pPr>
            <a:r>
              <a:rPr lang="en-US" sz="2600" dirty="0"/>
              <a:t>Communications</a:t>
            </a:r>
          </a:p>
          <a:p>
            <a:pPr lvl="1" algn="just">
              <a:lnSpc>
                <a:spcPct val="100000"/>
              </a:lnSpc>
              <a:buFont typeface="Wingdings" panose="05000000000000000000" pitchFamily="2" charset="2"/>
              <a:buChar char="§"/>
            </a:pPr>
            <a:r>
              <a:rPr lang="en-US" sz="2600" dirty="0"/>
              <a:t>Protection</a:t>
            </a:r>
          </a:p>
          <a:p>
            <a:pPr lvl="1" algn="just">
              <a:lnSpc>
                <a:spcPct val="100000"/>
              </a:lnSpc>
              <a:buFont typeface="Wingdings" panose="05000000000000000000" pitchFamily="2" charset="2"/>
              <a:buChar char="§"/>
            </a:pPr>
            <a:endParaRPr lang="en-US" sz="2600" dirty="0"/>
          </a:p>
        </p:txBody>
      </p:sp>
    </p:spTree>
    <p:extLst>
      <p:ext uri="{BB962C8B-B14F-4D97-AF65-F5344CB8AC3E}">
        <p14:creationId xmlns:p14="http://schemas.microsoft.com/office/powerpoint/2010/main" val="447806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600" b="1" dirty="0"/>
              <a:t>Process control:</a:t>
            </a:r>
          </a:p>
          <a:p>
            <a:pPr algn="just"/>
            <a:r>
              <a:rPr lang="en-US" dirty="0"/>
              <a:t>A running program needs to be able to halt its execution either normally (end) or abnormally (abort). </a:t>
            </a:r>
          </a:p>
          <a:p>
            <a:pPr algn="just"/>
            <a:r>
              <a:rPr lang="en-US" dirty="0"/>
              <a:t>If a system call is made to terminate the currently running program abnormally, or if the program runs into a problem and causes an error trap, a dump of memory is sometimes taken and an error message generated.</a:t>
            </a:r>
          </a:p>
        </p:txBody>
      </p:sp>
    </p:spTree>
    <p:extLst>
      <p:ext uri="{BB962C8B-B14F-4D97-AF65-F5344CB8AC3E}">
        <p14:creationId xmlns:p14="http://schemas.microsoft.com/office/powerpoint/2010/main" val="1872172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600" b="1" dirty="0"/>
              <a:t>Process control:</a:t>
            </a:r>
          </a:p>
        </p:txBody>
      </p:sp>
      <p:pic>
        <p:nvPicPr>
          <p:cNvPr id="5" name="Picture 4"/>
          <p:cNvPicPr>
            <a:picLocks noChangeAspect="1"/>
          </p:cNvPicPr>
          <p:nvPr/>
        </p:nvPicPr>
        <p:blipFill>
          <a:blip r:embed="rId2"/>
          <a:stretch>
            <a:fillRect/>
          </a:stretch>
        </p:blipFill>
        <p:spPr>
          <a:xfrm>
            <a:off x="838200" y="1543001"/>
            <a:ext cx="8160684" cy="3082788"/>
          </a:xfrm>
          <a:prstGeom prst="rect">
            <a:avLst/>
          </a:prstGeom>
        </p:spPr>
      </p:pic>
      <p:pic>
        <p:nvPicPr>
          <p:cNvPr id="4" name="Picture 3"/>
          <p:cNvPicPr>
            <a:picLocks noChangeAspect="1"/>
          </p:cNvPicPr>
          <p:nvPr/>
        </p:nvPicPr>
        <p:blipFill>
          <a:blip r:embed="rId3"/>
          <a:stretch>
            <a:fillRect/>
          </a:stretch>
        </p:blipFill>
        <p:spPr>
          <a:xfrm>
            <a:off x="646019" y="4947380"/>
            <a:ext cx="9124950" cy="1762125"/>
          </a:xfrm>
          <a:prstGeom prst="rect">
            <a:avLst/>
          </a:prstGeom>
        </p:spPr>
      </p:pic>
    </p:spTree>
    <p:extLst>
      <p:ext uri="{BB962C8B-B14F-4D97-AF65-F5344CB8AC3E}">
        <p14:creationId xmlns:p14="http://schemas.microsoft.com/office/powerpoint/2010/main" val="2320518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Introduction to Operating System</a:t>
            </a:r>
          </a:p>
        </p:txBody>
      </p:sp>
      <p:sp>
        <p:nvSpPr>
          <p:cNvPr id="3" name="Content Placeholder 2"/>
          <p:cNvSpPr>
            <a:spLocks noGrp="1"/>
          </p:cNvSpPr>
          <p:nvPr>
            <p:ph idx="1"/>
          </p:nvPr>
        </p:nvSpPr>
        <p:spPr>
          <a:xfrm>
            <a:off x="838200" y="1021976"/>
            <a:ext cx="10515600" cy="5607423"/>
          </a:xfrm>
        </p:spPr>
        <p:txBody>
          <a:bodyPr>
            <a:normAutofit/>
          </a:bodyPr>
          <a:lstStyle/>
          <a:p>
            <a:pPr marL="0" indent="0" algn="just">
              <a:buNone/>
            </a:pPr>
            <a:r>
              <a:rPr lang="en-US" sz="3200" dirty="0"/>
              <a:t>Computer System Components:</a:t>
            </a:r>
          </a:p>
          <a:p>
            <a:pPr algn="just"/>
            <a:r>
              <a:rPr lang="en-US" dirty="0"/>
              <a:t>Hardware − provides basic computing resources</a:t>
            </a:r>
          </a:p>
          <a:p>
            <a:pPr marL="0" indent="0" algn="just">
              <a:buNone/>
            </a:pPr>
            <a:r>
              <a:rPr lang="en-US" dirty="0"/>
              <a:t>	(CPU, memory, I/O devices).</a:t>
            </a:r>
          </a:p>
          <a:p>
            <a:pPr algn="just"/>
            <a:r>
              <a:rPr lang="en-US" dirty="0"/>
              <a:t>Operating system − controls and coordinates the use of the hardware among the various application programs for the various users.</a:t>
            </a:r>
          </a:p>
          <a:p>
            <a:pPr algn="just"/>
            <a:r>
              <a:rPr lang="en-US" dirty="0"/>
              <a:t>Applications programs − define the ways in which the system resources are used to solve the computing problems of the users (compilers, database systems, video games, business programs).</a:t>
            </a:r>
          </a:p>
          <a:p>
            <a:pPr algn="just"/>
            <a:r>
              <a:rPr lang="en-US" dirty="0"/>
              <a:t>Users (people, machines, other computers).</a:t>
            </a:r>
          </a:p>
          <a:p>
            <a:pPr algn="just"/>
            <a:endParaRPr lang="en-US" dirty="0"/>
          </a:p>
          <a:p>
            <a:pPr algn="just">
              <a:buFont typeface="Wingdings" panose="05000000000000000000" pitchFamily="2" charset="2"/>
              <a:buChar char="ü"/>
            </a:pPr>
            <a:r>
              <a:rPr lang="en-US" sz="2400" dirty="0"/>
              <a:t>A fundamental responsibility of an operating system is to allocate these resources (CPU, memory, I/O devices, and storage) to programs.</a:t>
            </a:r>
          </a:p>
        </p:txBody>
      </p:sp>
    </p:spTree>
    <p:extLst>
      <p:ext uri="{BB962C8B-B14F-4D97-AF65-F5344CB8AC3E}">
        <p14:creationId xmlns:p14="http://schemas.microsoft.com/office/powerpoint/2010/main" val="6560325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File manipulation:</a:t>
            </a:r>
          </a:p>
          <a:p>
            <a:pPr algn="just"/>
            <a:r>
              <a:rPr lang="en-US" dirty="0"/>
              <a:t>We identify several common system calls dealing with files.</a:t>
            </a:r>
          </a:p>
          <a:p>
            <a:pPr algn="just"/>
            <a:r>
              <a:rPr lang="en-US" dirty="0"/>
              <a:t>We first need to be able to create() and delete() files. </a:t>
            </a:r>
          </a:p>
          <a:p>
            <a:pPr algn="just"/>
            <a:r>
              <a:rPr lang="en-US" dirty="0"/>
              <a:t>Either system call requires the name of the file and perhaps some of the file’s attributes.</a:t>
            </a:r>
          </a:p>
        </p:txBody>
      </p:sp>
    </p:spTree>
    <p:extLst>
      <p:ext uri="{BB962C8B-B14F-4D97-AF65-F5344CB8AC3E}">
        <p14:creationId xmlns:p14="http://schemas.microsoft.com/office/powerpoint/2010/main" val="778130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File manipulation:</a:t>
            </a:r>
          </a:p>
        </p:txBody>
      </p:sp>
      <p:pic>
        <p:nvPicPr>
          <p:cNvPr id="4" name="Picture 3"/>
          <p:cNvPicPr>
            <a:picLocks noChangeAspect="1"/>
          </p:cNvPicPr>
          <p:nvPr/>
        </p:nvPicPr>
        <p:blipFill>
          <a:blip r:embed="rId2"/>
          <a:stretch>
            <a:fillRect/>
          </a:stretch>
        </p:blipFill>
        <p:spPr>
          <a:xfrm>
            <a:off x="1922929" y="1821595"/>
            <a:ext cx="7136840" cy="2749005"/>
          </a:xfrm>
          <a:prstGeom prst="rect">
            <a:avLst/>
          </a:prstGeom>
        </p:spPr>
      </p:pic>
      <p:pic>
        <p:nvPicPr>
          <p:cNvPr id="5" name="Picture 4"/>
          <p:cNvPicPr>
            <a:picLocks noChangeAspect="1"/>
          </p:cNvPicPr>
          <p:nvPr/>
        </p:nvPicPr>
        <p:blipFill>
          <a:blip r:embed="rId3"/>
          <a:stretch>
            <a:fillRect/>
          </a:stretch>
        </p:blipFill>
        <p:spPr>
          <a:xfrm>
            <a:off x="1146922" y="4852987"/>
            <a:ext cx="9573978" cy="1588154"/>
          </a:xfrm>
          <a:prstGeom prst="rect">
            <a:avLst/>
          </a:prstGeom>
        </p:spPr>
      </p:pic>
    </p:spTree>
    <p:extLst>
      <p:ext uri="{BB962C8B-B14F-4D97-AF65-F5344CB8AC3E}">
        <p14:creationId xmlns:p14="http://schemas.microsoft.com/office/powerpoint/2010/main" val="1377434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228600" lvl="1" algn="just">
              <a:spcBef>
                <a:spcPts val="1000"/>
              </a:spcBef>
            </a:pPr>
            <a:r>
              <a:rPr lang="en-US" sz="2800" b="1" dirty="0"/>
              <a:t>Device manipulation:</a:t>
            </a:r>
          </a:p>
          <a:p>
            <a:pPr algn="just"/>
            <a:r>
              <a:rPr lang="en-US" dirty="0"/>
              <a:t>A process may need several resources to execute—main memory, disk drives, access to files, and so on. </a:t>
            </a:r>
          </a:p>
          <a:p>
            <a:pPr algn="just"/>
            <a:r>
              <a:rPr lang="en-US" dirty="0"/>
              <a:t>If the resources are available, they can be granted, and control can be returned to the user process. </a:t>
            </a:r>
          </a:p>
          <a:p>
            <a:pPr algn="just"/>
            <a:r>
              <a:rPr lang="en-US" dirty="0"/>
              <a:t>Otherwise, the process will have to wait until sufficient resources are available.</a:t>
            </a:r>
          </a:p>
          <a:p>
            <a:pPr algn="just"/>
            <a:r>
              <a:rPr lang="en-US" dirty="0"/>
              <a:t>The various resources controlled by the operating system can be thought of as devices. </a:t>
            </a:r>
          </a:p>
          <a:p>
            <a:pPr algn="just"/>
            <a:r>
              <a:rPr lang="en-US" dirty="0"/>
              <a:t>Some of these devices are physical devices (e.g. disk drives), while others can be thought of as abstract or virtual devices (e.g. files).</a:t>
            </a:r>
          </a:p>
        </p:txBody>
      </p:sp>
    </p:spTree>
    <p:extLst>
      <p:ext uri="{BB962C8B-B14F-4D97-AF65-F5344CB8AC3E}">
        <p14:creationId xmlns:p14="http://schemas.microsoft.com/office/powerpoint/2010/main" val="4171722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228600" lvl="1" algn="just">
              <a:spcBef>
                <a:spcPts val="1000"/>
              </a:spcBef>
            </a:pPr>
            <a:r>
              <a:rPr lang="en-US" sz="2800" b="1" dirty="0"/>
              <a:t>Device manipulation:</a:t>
            </a:r>
          </a:p>
        </p:txBody>
      </p:sp>
      <p:pic>
        <p:nvPicPr>
          <p:cNvPr id="4" name="Picture 3"/>
          <p:cNvPicPr>
            <a:picLocks noChangeAspect="1"/>
          </p:cNvPicPr>
          <p:nvPr/>
        </p:nvPicPr>
        <p:blipFill>
          <a:blip r:embed="rId2"/>
          <a:stretch>
            <a:fillRect/>
          </a:stretch>
        </p:blipFill>
        <p:spPr>
          <a:xfrm>
            <a:off x="1515875" y="1700492"/>
            <a:ext cx="6848196" cy="2348617"/>
          </a:xfrm>
          <a:prstGeom prst="rect">
            <a:avLst/>
          </a:prstGeom>
        </p:spPr>
      </p:pic>
      <p:pic>
        <p:nvPicPr>
          <p:cNvPr id="5" name="Picture 4"/>
          <p:cNvPicPr>
            <a:picLocks noChangeAspect="1"/>
          </p:cNvPicPr>
          <p:nvPr/>
        </p:nvPicPr>
        <p:blipFill>
          <a:blip r:embed="rId3"/>
          <a:stretch>
            <a:fillRect/>
          </a:stretch>
        </p:blipFill>
        <p:spPr>
          <a:xfrm>
            <a:off x="887085" y="4734694"/>
            <a:ext cx="10432533" cy="1262692"/>
          </a:xfrm>
          <a:prstGeom prst="rect">
            <a:avLst/>
          </a:prstGeom>
        </p:spPr>
      </p:pic>
    </p:spTree>
    <p:extLst>
      <p:ext uri="{BB962C8B-B14F-4D97-AF65-F5344CB8AC3E}">
        <p14:creationId xmlns:p14="http://schemas.microsoft.com/office/powerpoint/2010/main" val="1170498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Information maintenance:</a:t>
            </a:r>
          </a:p>
          <a:p>
            <a:pPr algn="just"/>
            <a:r>
              <a:rPr lang="en-US" dirty="0"/>
              <a:t>Many system calls exist simply for the purpose of transferring information between the user program and the operating system. </a:t>
            </a:r>
          </a:p>
          <a:p>
            <a:pPr algn="just"/>
            <a:r>
              <a:rPr lang="en-US" dirty="0"/>
              <a:t>For example, most systems have a system call to return the current time() and date(). </a:t>
            </a:r>
          </a:p>
          <a:p>
            <a:pPr algn="just"/>
            <a:r>
              <a:rPr lang="en-US" dirty="0"/>
              <a:t>Other system calls may return information about the system, such as the </a:t>
            </a:r>
            <a:r>
              <a:rPr lang="en-US" b="1" dirty="0"/>
              <a:t>version</a:t>
            </a:r>
            <a:r>
              <a:rPr lang="en-US" dirty="0"/>
              <a:t> number of the operating system, the amount of free memory or disk space, and so on</a:t>
            </a:r>
          </a:p>
        </p:txBody>
      </p:sp>
    </p:spTree>
    <p:extLst>
      <p:ext uri="{BB962C8B-B14F-4D97-AF65-F5344CB8AC3E}">
        <p14:creationId xmlns:p14="http://schemas.microsoft.com/office/powerpoint/2010/main" val="2338652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Information maintenance:</a:t>
            </a:r>
          </a:p>
        </p:txBody>
      </p:sp>
      <p:pic>
        <p:nvPicPr>
          <p:cNvPr id="4" name="Picture 3"/>
          <p:cNvPicPr>
            <a:picLocks noChangeAspect="1"/>
          </p:cNvPicPr>
          <p:nvPr/>
        </p:nvPicPr>
        <p:blipFill>
          <a:blip r:embed="rId2"/>
          <a:stretch>
            <a:fillRect/>
          </a:stretch>
        </p:blipFill>
        <p:spPr>
          <a:xfrm>
            <a:off x="1293158" y="1762125"/>
            <a:ext cx="6963335" cy="2758552"/>
          </a:xfrm>
          <a:prstGeom prst="rect">
            <a:avLst/>
          </a:prstGeom>
        </p:spPr>
      </p:pic>
      <p:pic>
        <p:nvPicPr>
          <p:cNvPr id="5" name="Picture 4"/>
          <p:cNvPicPr>
            <a:picLocks noChangeAspect="1"/>
          </p:cNvPicPr>
          <p:nvPr/>
        </p:nvPicPr>
        <p:blipFill>
          <a:blip r:embed="rId3"/>
          <a:stretch>
            <a:fillRect/>
          </a:stretch>
        </p:blipFill>
        <p:spPr>
          <a:xfrm>
            <a:off x="529758" y="5099516"/>
            <a:ext cx="10519954" cy="1234048"/>
          </a:xfrm>
          <a:prstGeom prst="rect">
            <a:avLst/>
          </a:prstGeom>
        </p:spPr>
      </p:pic>
    </p:spTree>
    <p:extLst>
      <p:ext uri="{BB962C8B-B14F-4D97-AF65-F5344CB8AC3E}">
        <p14:creationId xmlns:p14="http://schemas.microsoft.com/office/powerpoint/2010/main" val="32103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Communications:</a:t>
            </a:r>
          </a:p>
          <a:p>
            <a:pPr algn="just"/>
            <a:r>
              <a:rPr lang="en-US" dirty="0"/>
              <a:t>There are two common models of inter-process communication: </a:t>
            </a:r>
          </a:p>
          <a:p>
            <a:pPr marL="806450" lvl="1" indent="-349250" algn="just">
              <a:buFont typeface="Wingdings" panose="05000000000000000000" pitchFamily="2" charset="2"/>
              <a:buChar char="ü"/>
            </a:pPr>
            <a:r>
              <a:rPr lang="en-US" dirty="0"/>
              <a:t>Message-passing model</a:t>
            </a:r>
          </a:p>
          <a:p>
            <a:pPr marL="806450" lvl="1" indent="-349250" algn="just">
              <a:buFont typeface="Wingdings" panose="05000000000000000000" pitchFamily="2" charset="2"/>
              <a:buChar char="ü"/>
            </a:pPr>
            <a:r>
              <a:rPr lang="en-US" dirty="0"/>
              <a:t>Shared-memory model. </a:t>
            </a:r>
          </a:p>
          <a:p>
            <a:pPr algn="just"/>
            <a:r>
              <a:rPr lang="en-US" dirty="0"/>
              <a:t>In the message-passing model, the communicating processes exchange messages with one another to transfer information. </a:t>
            </a:r>
          </a:p>
          <a:p>
            <a:pPr algn="just"/>
            <a:r>
              <a:rPr lang="en-US" dirty="0"/>
              <a:t>Messages can be exchanged between the processes either directly or indirectly through a common mailbox. </a:t>
            </a:r>
          </a:p>
          <a:p>
            <a:pPr algn="just"/>
            <a:r>
              <a:rPr lang="en-US" dirty="0"/>
              <a:t>Before communication can take place, a connection must be opened.</a:t>
            </a:r>
          </a:p>
        </p:txBody>
      </p:sp>
    </p:spTree>
    <p:extLst>
      <p:ext uri="{BB962C8B-B14F-4D97-AF65-F5344CB8AC3E}">
        <p14:creationId xmlns:p14="http://schemas.microsoft.com/office/powerpoint/2010/main" val="1857683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Communications:</a:t>
            </a:r>
          </a:p>
        </p:txBody>
      </p:sp>
      <p:pic>
        <p:nvPicPr>
          <p:cNvPr id="4" name="Picture 3"/>
          <p:cNvPicPr>
            <a:picLocks noChangeAspect="1"/>
          </p:cNvPicPr>
          <p:nvPr/>
        </p:nvPicPr>
        <p:blipFill>
          <a:blip r:embed="rId2"/>
          <a:stretch>
            <a:fillRect/>
          </a:stretch>
        </p:blipFill>
        <p:spPr>
          <a:xfrm>
            <a:off x="549928" y="5186362"/>
            <a:ext cx="10170052" cy="1160650"/>
          </a:xfrm>
          <a:prstGeom prst="rect">
            <a:avLst/>
          </a:prstGeom>
        </p:spPr>
      </p:pic>
      <p:pic>
        <p:nvPicPr>
          <p:cNvPr id="5" name="Picture 4"/>
          <p:cNvPicPr>
            <a:picLocks noChangeAspect="1"/>
          </p:cNvPicPr>
          <p:nvPr/>
        </p:nvPicPr>
        <p:blipFill>
          <a:blip r:embed="rId3"/>
          <a:stretch>
            <a:fillRect/>
          </a:stretch>
        </p:blipFill>
        <p:spPr>
          <a:xfrm>
            <a:off x="1478896" y="1689286"/>
            <a:ext cx="6804493" cy="2476505"/>
          </a:xfrm>
          <a:prstGeom prst="rect">
            <a:avLst/>
          </a:prstGeom>
        </p:spPr>
      </p:pic>
    </p:spTree>
    <p:extLst>
      <p:ext uri="{BB962C8B-B14F-4D97-AF65-F5344CB8AC3E}">
        <p14:creationId xmlns:p14="http://schemas.microsoft.com/office/powerpoint/2010/main" val="28410502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Protection:</a:t>
            </a:r>
          </a:p>
          <a:p>
            <a:pPr algn="just"/>
            <a:r>
              <a:rPr lang="en-US" dirty="0"/>
              <a:t>Protection provides a mechanism for controlling access to the resources provided by a computer system.</a:t>
            </a:r>
          </a:p>
          <a:p>
            <a:pPr algn="just"/>
            <a:r>
              <a:rPr lang="en-US" dirty="0"/>
              <a:t>Historically, protection was a concern only on </a:t>
            </a:r>
            <a:r>
              <a:rPr lang="en-US" dirty="0" err="1"/>
              <a:t>multiprogrammed</a:t>
            </a:r>
            <a:r>
              <a:rPr lang="en-US" dirty="0"/>
              <a:t> computer systems with several users. </a:t>
            </a:r>
          </a:p>
          <a:p>
            <a:pPr algn="just"/>
            <a:r>
              <a:rPr lang="en-US" dirty="0"/>
              <a:t>However, with the advent of networking and the Internet, all computer systems, from servers to mobile handheld devices, must be concerned with protection.</a:t>
            </a:r>
          </a:p>
        </p:txBody>
      </p:sp>
    </p:spTree>
    <p:extLst>
      <p:ext uri="{BB962C8B-B14F-4D97-AF65-F5344CB8AC3E}">
        <p14:creationId xmlns:p14="http://schemas.microsoft.com/office/powerpoint/2010/main" val="2931647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System Calls</a:t>
            </a:r>
          </a:p>
        </p:txBody>
      </p:sp>
      <p:sp>
        <p:nvSpPr>
          <p:cNvPr id="3" name="Content Placeholder 2"/>
          <p:cNvSpPr>
            <a:spLocks noGrp="1"/>
          </p:cNvSpPr>
          <p:nvPr>
            <p:ph idx="1"/>
          </p:nvPr>
        </p:nvSpPr>
        <p:spPr>
          <a:xfrm>
            <a:off x="838200" y="1021976"/>
            <a:ext cx="10515600" cy="5607423"/>
          </a:xfrm>
        </p:spPr>
        <p:txBody>
          <a:bodyPr>
            <a:normAutofit/>
          </a:bodyPr>
          <a:lstStyle/>
          <a:p>
            <a:pPr marL="0" lvl="1" indent="0" algn="just">
              <a:spcBef>
                <a:spcPts val="1000"/>
              </a:spcBef>
              <a:buNone/>
            </a:pPr>
            <a:r>
              <a:rPr lang="en-US" sz="2800" b="1" dirty="0"/>
              <a:t>Protection:</a:t>
            </a:r>
          </a:p>
        </p:txBody>
      </p:sp>
      <p:pic>
        <p:nvPicPr>
          <p:cNvPr id="4" name="Picture 3"/>
          <p:cNvPicPr>
            <a:picLocks noChangeAspect="1"/>
          </p:cNvPicPr>
          <p:nvPr/>
        </p:nvPicPr>
        <p:blipFill>
          <a:blip r:embed="rId2"/>
          <a:stretch>
            <a:fillRect/>
          </a:stretch>
        </p:blipFill>
        <p:spPr>
          <a:xfrm>
            <a:off x="2891118" y="1900341"/>
            <a:ext cx="4800600" cy="1720697"/>
          </a:xfrm>
          <a:prstGeom prst="rect">
            <a:avLst/>
          </a:prstGeom>
        </p:spPr>
      </p:pic>
      <p:pic>
        <p:nvPicPr>
          <p:cNvPr id="5" name="Picture 4"/>
          <p:cNvPicPr>
            <a:picLocks noChangeAspect="1"/>
          </p:cNvPicPr>
          <p:nvPr/>
        </p:nvPicPr>
        <p:blipFill>
          <a:blip r:embed="rId3"/>
          <a:stretch>
            <a:fillRect/>
          </a:stretch>
        </p:blipFill>
        <p:spPr>
          <a:xfrm>
            <a:off x="838200" y="4941234"/>
            <a:ext cx="10169679" cy="1257860"/>
          </a:xfrm>
          <a:prstGeom prst="rect">
            <a:avLst/>
          </a:prstGeom>
        </p:spPr>
      </p:pic>
    </p:spTree>
    <p:extLst>
      <p:ext uri="{BB962C8B-B14F-4D97-AF65-F5344CB8AC3E}">
        <p14:creationId xmlns:p14="http://schemas.microsoft.com/office/powerpoint/2010/main" val="3963549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5"/>
            <a:ext cx="10515600" cy="874058"/>
          </a:xfrm>
        </p:spPr>
        <p:txBody>
          <a:bodyPr>
            <a:normAutofit/>
          </a:bodyPr>
          <a:lstStyle/>
          <a:p>
            <a:pPr algn="ctr"/>
            <a:r>
              <a:rPr lang="en-US" sz="4000" dirty="0"/>
              <a:t>Computer System</a:t>
            </a:r>
          </a:p>
        </p:txBody>
      </p:sp>
      <p:pic>
        <p:nvPicPr>
          <p:cNvPr id="6" name="Picture 5"/>
          <p:cNvPicPr>
            <a:picLocks noChangeAspect="1"/>
          </p:cNvPicPr>
          <p:nvPr/>
        </p:nvPicPr>
        <p:blipFill>
          <a:blip r:embed="rId2"/>
          <a:stretch>
            <a:fillRect/>
          </a:stretch>
        </p:blipFill>
        <p:spPr>
          <a:xfrm>
            <a:off x="2393577" y="1189778"/>
            <a:ext cx="6911789" cy="4897757"/>
          </a:xfrm>
          <a:prstGeom prst="rect">
            <a:avLst/>
          </a:prstGeom>
        </p:spPr>
      </p:pic>
      <p:sp>
        <p:nvSpPr>
          <p:cNvPr id="7" name="TextBox 6"/>
          <p:cNvSpPr txBox="1"/>
          <p:nvPr/>
        </p:nvSpPr>
        <p:spPr>
          <a:xfrm>
            <a:off x="1196788" y="6225987"/>
            <a:ext cx="9372600" cy="523220"/>
          </a:xfrm>
          <a:prstGeom prst="rect">
            <a:avLst/>
          </a:prstGeom>
          <a:noFill/>
        </p:spPr>
        <p:txBody>
          <a:bodyPr wrap="square" rtlCol="0">
            <a:spAutoFit/>
          </a:bodyPr>
          <a:lstStyle/>
          <a:p>
            <a:r>
              <a:rPr lang="en-US" sz="2800" dirty="0"/>
              <a:t>Abstract view of the components of a computer system.</a:t>
            </a:r>
          </a:p>
        </p:txBody>
      </p:sp>
    </p:spTree>
    <p:extLst>
      <p:ext uri="{BB962C8B-B14F-4D97-AF65-F5344CB8AC3E}">
        <p14:creationId xmlns:p14="http://schemas.microsoft.com/office/powerpoint/2010/main" val="716705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Types of Operating System</a:t>
            </a:r>
          </a:p>
        </p:txBody>
      </p:sp>
      <p:sp>
        <p:nvSpPr>
          <p:cNvPr id="3" name="Content Placeholder 2"/>
          <p:cNvSpPr>
            <a:spLocks noGrp="1"/>
          </p:cNvSpPr>
          <p:nvPr>
            <p:ph idx="1"/>
          </p:nvPr>
        </p:nvSpPr>
        <p:spPr>
          <a:xfrm>
            <a:off x="838200" y="1021976"/>
            <a:ext cx="10515600" cy="5607423"/>
          </a:xfrm>
        </p:spPr>
        <p:txBody>
          <a:bodyPr>
            <a:normAutofit/>
          </a:bodyPr>
          <a:lstStyle/>
          <a:p>
            <a:pPr marL="0" indent="0" algn="just">
              <a:buNone/>
            </a:pPr>
            <a:r>
              <a:rPr lang="en-US" dirty="0"/>
              <a:t>Operating system classifications:</a:t>
            </a:r>
          </a:p>
          <a:p>
            <a:pPr algn="just"/>
            <a:r>
              <a:rPr lang="en-US" dirty="0"/>
              <a:t>Batch Operating System</a:t>
            </a:r>
          </a:p>
          <a:p>
            <a:pPr algn="just"/>
            <a:r>
              <a:rPr lang="en-US" dirty="0"/>
              <a:t>Time-Sharing Systems</a:t>
            </a:r>
          </a:p>
          <a:p>
            <a:pPr algn="just"/>
            <a:r>
              <a:rPr lang="en-US" dirty="0"/>
              <a:t>Desktop Systems</a:t>
            </a:r>
          </a:p>
          <a:p>
            <a:pPr algn="just"/>
            <a:r>
              <a:rPr lang="en-US" dirty="0"/>
              <a:t>Parallel Systems</a:t>
            </a:r>
          </a:p>
          <a:p>
            <a:pPr algn="just"/>
            <a:r>
              <a:rPr lang="en-US" dirty="0"/>
              <a:t>Distributed Systems</a:t>
            </a:r>
          </a:p>
          <a:p>
            <a:pPr algn="just"/>
            <a:r>
              <a:rPr lang="en-US" dirty="0"/>
              <a:t>Clustered Systems</a:t>
            </a:r>
          </a:p>
          <a:p>
            <a:pPr algn="just"/>
            <a:r>
              <a:rPr lang="en-US" dirty="0"/>
              <a:t>Real-Time Systems</a:t>
            </a:r>
          </a:p>
          <a:p>
            <a:pPr algn="just"/>
            <a:endParaRPr lang="en-US" sz="2600" dirty="0"/>
          </a:p>
        </p:txBody>
      </p:sp>
    </p:spTree>
    <p:extLst>
      <p:ext uri="{BB962C8B-B14F-4D97-AF65-F5344CB8AC3E}">
        <p14:creationId xmlns:p14="http://schemas.microsoft.com/office/powerpoint/2010/main" val="38940573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Batch Operating System</a:t>
            </a:r>
          </a:p>
        </p:txBody>
      </p:sp>
      <p:sp>
        <p:nvSpPr>
          <p:cNvPr id="3"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Reduce setup time by batching similar jobs</a:t>
            </a:r>
          </a:p>
          <a:p>
            <a:pPr lvl="1" indent="-282575">
              <a:buFont typeface="Wingdings" panose="05000000000000000000" pitchFamily="2" charset="2"/>
              <a:buChar char="ü"/>
            </a:pPr>
            <a:r>
              <a:rPr lang="en-US" dirty="0">
                <a:sym typeface="Symbol" panose="05050102010706020507" pitchFamily="18" charset="2"/>
              </a:rPr>
              <a:t>There is an operator which takes similar jobs having the same requirement and group them into batches. </a:t>
            </a:r>
          </a:p>
          <a:p>
            <a:pPr lvl="1" indent="-282575">
              <a:buFont typeface="Wingdings" panose="05000000000000000000" pitchFamily="2" charset="2"/>
              <a:buChar char="ü"/>
            </a:pPr>
            <a:r>
              <a:rPr lang="en-US" dirty="0">
                <a:sym typeface="Symbol" panose="05050102010706020507" pitchFamily="18" charset="2"/>
              </a:rPr>
              <a:t>It is the responsibility of the operator to sort jobs with similar needs.</a:t>
            </a:r>
          </a:p>
          <a:p>
            <a:r>
              <a:rPr lang="en-US" dirty="0">
                <a:sym typeface="Symbol" panose="05050102010706020507" pitchFamily="18" charset="2"/>
              </a:rPr>
              <a:t>Automatic job sequencing – automatically transfers control from one job to another.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0117" y="3455894"/>
            <a:ext cx="7115175" cy="3240740"/>
          </a:xfrm>
          <a:prstGeom prst="rect">
            <a:avLst/>
          </a:prstGeom>
        </p:spPr>
      </p:pic>
    </p:spTree>
    <p:extLst>
      <p:ext uri="{BB962C8B-B14F-4D97-AF65-F5344CB8AC3E}">
        <p14:creationId xmlns:p14="http://schemas.microsoft.com/office/powerpoint/2010/main" val="4553303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Batch Operating System</a:t>
            </a:r>
          </a:p>
        </p:txBody>
      </p:sp>
      <p:sp>
        <p:nvSpPr>
          <p:cNvPr id="3"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Multiple users can share the batch systems</a:t>
            </a:r>
          </a:p>
          <a:p>
            <a:r>
              <a:rPr lang="en-US" dirty="0">
                <a:sym typeface="Symbol" panose="05050102010706020507" pitchFamily="18" charset="2"/>
              </a:rPr>
              <a:t>The idle time for the batch system is very less</a:t>
            </a:r>
          </a:p>
          <a:p>
            <a:r>
              <a:rPr lang="en-US" dirty="0">
                <a:sym typeface="Symbol" panose="05050102010706020507" pitchFamily="18" charset="2"/>
              </a:rPr>
              <a:t>It is easy to manage large work repeatedly in batch systems.</a:t>
            </a:r>
          </a:p>
          <a:p>
            <a:r>
              <a:rPr lang="en-US" sz="2600" dirty="0"/>
              <a:t>Batch systems are hard to debug</a:t>
            </a:r>
          </a:p>
          <a:p>
            <a:r>
              <a:rPr lang="en-US" sz="2600" dirty="0"/>
              <a:t>It is sometimes costly</a:t>
            </a:r>
          </a:p>
          <a:p>
            <a:r>
              <a:rPr lang="en-US" sz="2600" dirty="0"/>
              <a:t>The other jobs will have to wait for an unknown time if any job fails</a:t>
            </a:r>
          </a:p>
        </p:txBody>
      </p:sp>
    </p:spTree>
    <p:extLst>
      <p:ext uri="{BB962C8B-B14F-4D97-AF65-F5344CB8AC3E}">
        <p14:creationId xmlns:p14="http://schemas.microsoft.com/office/powerpoint/2010/main" val="31192261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OS Features Needed for Multiprogramming</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I/O routine supplied by the system.</a:t>
            </a:r>
          </a:p>
          <a:p>
            <a:r>
              <a:rPr lang="en-US" dirty="0">
                <a:sym typeface="Symbol" panose="05050102010706020507" pitchFamily="18" charset="2"/>
              </a:rPr>
              <a:t>Memory management – the system must allocate the memory to several jobs.</a:t>
            </a:r>
          </a:p>
          <a:p>
            <a:r>
              <a:rPr lang="en-US" dirty="0">
                <a:sym typeface="Symbol" panose="05050102010706020507" pitchFamily="18" charset="2"/>
              </a:rPr>
              <a:t>CPU scheduling – the system must choose among several jobs ready to run.</a:t>
            </a:r>
          </a:p>
          <a:p>
            <a:r>
              <a:rPr lang="en-US" dirty="0">
                <a:sym typeface="Symbol" panose="05050102010706020507" pitchFamily="18" charset="2"/>
              </a:rPr>
              <a:t>Allocation of devices.</a:t>
            </a:r>
          </a:p>
        </p:txBody>
      </p:sp>
    </p:spTree>
    <p:extLst>
      <p:ext uri="{BB962C8B-B14F-4D97-AF65-F5344CB8AC3E}">
        <p14:creationId xmlns:p14="http://schemas.microsoft.com/office/powerpoint/2010/main" val="30647466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Time Sharing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sym typeface="Symbol" panose="05050102010706020507" pitchFamily="18" charset="2"/>
              </a:rPr>
              <a:t>Each task is given some time to execute so that all the tasks work smoothly. </a:t>
            </a:r>
          </a:p>
          <a:p>
            <a:pPr algn="just"/>
            <a:r>
              <a:rPr lang="en-US" dirty="0">
                <a:sym typeface="Symbol" panose="05050102010706020507" pitchFamily="18" charset="2"/>
              </a:rPr>
              <a:t>Each user gets the time of CPU as they use a single system. </a:t>
            </a:r>
          </a:p>
          <a:p>
            <a:pPr algn="just"/>
            <a:r>
              <a:rPr lang="en-US" dirty="0">
                <a:sym typeface="Symbol" panose="05050102010706020507" pitchFamily="18" charset="2"/>
              </a:rPr>
              <a:t>These systems are also known as Multitasking Systems. </a:t>
            </a:r>
          </a:p>
          <a:p>
            <a:pPr algn="just"/>
            <a:r>
              <a:rPr lang="en-US" dirty="0">
                <a:sym typeface="Symbol" panose="05050102010706020507" pitchFamily="18" charset="2"/>
              </a:rPr>
              <a:t>The task can be from a single user or different users also.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105" y="3664323"/>
            <a:ext cx="6911789" cy="2689412"/>
          </a:xfrm>
          <a:prstGeom prst="rect">
            <a:avLst/>
          </a:prstGeom>
        </p:spPr>
      </p:pic>
    </p:spTree>
    <p:extLst>
      <p:ext uri="{BB962C8B-B14F-4D97-AF65-F5344CB8AC3E}">
        <p14:creationId xmlns:p14="http://schemas.microsoft.com/office/powerpoint/2010/main" val="40657701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Time Sharing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sym typeface="Symbol" panose="05050102010706020507" pitchFamily="18" charset="2"/>
              </a:rPr>
              <a:t>The time that each task gets to execute is called </a:t>
            </a:r>
            <a:r>
              <a:rPr lang="en-US" b="1" dirty="0">
                <a:sym typeface="Symbol" panose="05050102010706020507" pitchFamily="18" charset="2"/>
              </a:rPr>
              <a:t>quantum</a:t>
            </a:r>
            <a:r>
              <a:rPr lang="en-US" dirty="0">
                <a:sym typeface="Symbol" panose="05050102010706020507" pitchFamily="18" charset="2"/>
              </a:rPr>
              <a:t>. After this time interval is over OS switches over to the next task.</a:t>
            </a:r>
          </a:p>
          <a:p>
            <a:pPr algn="just"/>
            <a:r>
              <a:rPr lang="en-US" dirty="0">
                <a:sym typeface="Symbol" panose="05050102010706020507" pitchFamily="18" charset="2"/>
              </a:rPr>
              <a:t>Each task gets an equal opportunity</a:t>
            </a:r>
          </a:p>
          <a:p>
            <a:pPr algn="just"/>
            <a:r>
              <a:rPr lang="en-US" dirty="0">
                <a:sym typeface="Symbol" panose="05050102010706020507" pitchFamily="18" charset="2"/>
              </a:rPr>
              <a:t>Fewer chances of duplication of software</a:t>
            </a:r>
          </a:p>
          <a:p>
            <a:pPr algn="just"/>
            <a:r>
              <a:rPr lang="en-US" dirty="0">
                <a:sym typeface="Symbol" panose="05050102010706020507" pitchFamily="18" charset="2"/>
              </a:rPr>
              <a:t>CPU idle time can be reduced</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0105" y="3657599"/>
            <a:ext cx="6911789" cy="2689412"/>
          </a:xfrm>
          <a:prstGeom prst="rect">
            <a:avLst/>
          </a:prstGeom>
        </p:spPr>
      </p:pic>
    </p:spTree>
    <p:extLst>
      <p:ext uri="{BB962C8B-B14F-4D97-AF65-F5344CB8AC3E}">
        <p14:creationId xmlns:p14="http://schemas.microsoft.com/office/powerpoint/2010/main" val="1306524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Desktop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Personal computers – computer system dedicated to a single user.</a:t>
            </a:r>
          </a:p>
          <a:p>
            <a:r>
              <a:rPr lang="en-US" dirty="0">
                <a:sym typeface="Symbol" panose="05050102010706020507" pitchFamily="18" charset="2"/>
              </a:rPr>
              <a:t>I/O devices – keyboards, mice, display screens, small printers.</a:t>
            </a:r>
          </a:p>
          <a:p>
            <a:r>
              <a:rPr lang="en-US" dirty="0">
                <a:sym typeface="Symbol" panose="05050102010706020507" pitchFamily="18" charset="2"/>
              </a:rPr>
              <a:t>User convenience and responsiveness.</a:t>
            </a:r>
          </a:p>
          <a:p>
            <a:r>
              <a:rPr lang="en-US" dirty="0">
                <a:sym typeface="Symbol" panose="05050102010706020507" pitchFamily="18" charset="2"/>
              </a:rPr>
              <a:t>Can adopt technology developed for larger operating system’ often individuals have sole use of computer and do not need advanced CPU utilization of protection features.</a:t>
            </a:r>
          </a:p>
          <a:p>
            <a:r>
              <a:rPr lang="en-US" dirty="0">
                <a:sym typeface="Symbol" panose="05050102010706020507" pitchFamily="18" charset="2"/>
              </a:rPr>
              <a:t>May run several different types of operating systems (Windows, </a:t>
            </a:r>
            <a:r>
              <a:rPr lang="en-US" dirty="0" err="1">
                <a:sym typeface="Symbol" panose="05050102010706020507" pitchFamily="18" charset="2"/>
              </a:rPr>
              <a:t>MacOS</a:t>
            </a:r>
            <a:r>
              <a:rPr lang="en-US" dirty="0">
                <a:sym typeface="Symbol" panose="05050102010706020507" pitchFamily="18" charset="2"/>
              </a:rPr>
              <a:t>, UNIX, Linux)</a:t>
            </a:r>
          </a:p>
        </p:txBody>
      </p:sp>
    </p:spTree>
    <p:extLst>
      <p:ext uri="{BB962C8B-B14F-4D97-AF65-F5344CB8AC3E}">
        <p14:creationId xmlns:p14="http://schemas.microsoft.com/office/powerpoint/2010/main" val="1190411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Parallel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sym typeface="Symbol" panose="05050102010706020507" pitchFamily="18" charset="2"/>
              </a:rPr>
              <a:t>Multiprocessor systems with more than on CPU in close communication.</a:t>
            </a:r>
          </a:p>
          <a:p>
            <a:pPr algn="just"/>
            <a:r>
              <a:rPr lang="en-US" dirty="0">
                <a:sym typeface="Symbol" panose="05050102010706020507" pitchFamily="18" charset="2"/>
              </a:rPr>
              <a:t>Tightly coupled system – processors share memory and a clock; communication usually takes place through the shared memory.</a:t>
            </a:r>
          </a:p>
          <a:p>
            <a:pPr algn="just"/>
            <a:r>
              <a:rPr lang="en-US" dirty="0">
                <a:sym typeface="Symbol" panose="05050102010706020507" pitchFamily="18" charset="2"/>
              </a:rPr>
              <a:t>Advantages of parallel system: </a:t>
            </a:r>
          </a:p>
          <a:p>
            <a:pPr lvl="1" algn="just">
              <a:buFont typeface="Wingdings" panose="05000000000000000000" pitchFamily="2" charset="2"/>
              <a:buChar char="§"/>
            </a:pPr>
            <a:r>
              <a:rPr lang="en-US" sz="2800" dirty="0">
                <a:sym typeface="Symbol" panose="05050102010706020507" pitchFamily="18" charset="2"/>
              </a:rPr>
              <a:t>Increased </a:t>
            </a:r>
            <a:r>
              <a:rPr lang="en-US" sz="2800" dirty="0" smtClean="0">
                <a:sym typeface="Symbol" panose="05050102010706020507" pitchFamily="18" charset="2"/>
              </a:rPr>
              <a:t>throughput(process/unit time)</a:t>
            </a:r>
            <a:endParaRPr lang="en-US" sz="2800" dirty="0">
              <a:sym typeface="Symbol" panose="05050102010706020507" pitchFamily="18" charset="2"/>
            </a:endParaRPr>
          </a:p>
          <a:p>
            <a:pPr lvl="1" algn="just">
              <a:buFont typeface="Wingdings" panose="05000000000000000000" pitchFamily="2" charset="2"/>
              <a:buChar char="§"/>
            </a:pPr>
            <a:r>
              <a:rPr lang="en-US" sz="2800" dirty="0">
                <a:sym typeface="Symbol" panose="05050102010706020507" pitchFamily="18" charset="2"/>
              </a:rPr>
              <a:t>Economical </a:t>
            </a:r>
          </a:p>
          <a:p>
            <a:pPr lvl="1" algn="just">
              <a:buFont typeface="Wingdings" panose="05000000000000000000" pitchFamily="2" charset="2"/>
              <a:buChar char="§"/>
            </a:pPr>
            <a:r>
              <a:rPr lang="en-US" sz="2800" dirty="0">
                <a:sym typeface="Symbol" panose="05050102010706020507" pitchFamily="18" charset="2"/>
              </a:rPr>
              <a:t>Increased reliability</a:t>
            </a:r>
          </a:p>
          <a:p>
            <a:pPr lvl="2" algn="just">
              <a:buFont typeface="Courier New" panose="02070309020205020404" pitchFamily="49" charset="0"/>
              <a:buChar char="o"/>
            </a:pPr>
            <a:r>
              <a:rPr lang="en-US" sz="2400" dirty="0">
                <a:sym typeface="Symbol" panose="05050102010706020507" pitchFamily="18" charset="2"/>
              </a:rPr>
              <a:t>graceful degradation</a:t>
            </a:r>
          </a:p>
          <a:p>
            <a:pPr lvl="2" algn="just">
              <a:buFont typeface="Courier New" panose="02070309020205020404" pitchFamily="49" charset="0"/>
              <a:buChar char="o"/>
            </a:pPr>
            <a:r>
              <a:rPr lang="en-US" sz="2400" dirty="0">
                <a:sym typeface="Symbol" panose="05050102010706020507" pitchFamily="18" charset="2"/>
              </a:rPr>
              <a:t>fail-soft systems</a:t>
            </a:r>
          </a:p>
          <a:p>
            <a:pPr algn="just"/>
            <a:endParaRPr lang="en-US" dirty="0">
              <a:sym typeface="Symbol" panose="05050102010706020507" pitchFamily="18" charset="2"/>
            </a:endParaRPr>
          </a:p>
        </p:txBody>
      </p:sp>
    </p:spTree>
    <p:extLst>
      <p:ext uri="{BB962C8B-B14F-4D97-AF65-F5344CB8AC3E}">
        <p14:creationId xmlns:p14="http://schemas.microsoft.com/office/powerpoint/2010/main" val="27195746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Parallel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Symmetric multiprocessing (SMP)</a:t>
            </a:r>
          </a:p>
          <a:p>
            <a:pPr lvl="1">
              <a:buFont typeface="Wingdings" panose="05000000000000000000" pitchFamily="2" charset="2"/>
              <a:buChar char="§"/>
            </a:pPr>
            <a:r>
              <a:rPr lang="en-US" sz="2800" dirty="0">
                <a:sym typeface="Symbol" panose="05050102010706020507" pitchFamily="18" charset="2"/>
              </a:rPr>
              <a:t>Each processor runs and identical copy of the operating system.</a:t>
            </a:r>
          </a:p>
          <a:p>
            <a:pPr lvl="1">
              <a:buFont typeface="Wingdings" panose="05000000000000000000" pitchFamily="2" charset="2"/>
              <a:buChar char="§"/>
            </a:pPr>
            <a:r>
              <a:rPr lang="en-US" sz="2800" dirty="0">
                <a:sym typeface="Symbol" panose="05050102010706020507" pitchFamily="18" charset="2"/>
              </a:rPr>
              <a:t>Many processes can run at once without performance deterioration.</a:t>
            </a:r>
          </a:p>
          <a:p>
            <a:pPr lvl="1">
              <a:buFont typeface="Wingdings" panose="05000000000000000000" pitchFamily="2" charset="2"/>
              <a:buChar char="§"/>
            </a:pPr>
            <a:r>
              <a:rPr lang="en-US" sz="2800" dirty="0">
                <a:sym typeface="Symbol" panose="05050102010706020507" pitchFamily="18" charset="2"/>
              </a:rPr>
              <a:t>Most modern operating systems support SMP</a:t>
            </a:r>
          </a:p>
          <a:p>
            <a:r>
              <a:rPr lang="en-US" dirty="0">
                <a:sym typeface="Symbol" panose="05050102010706020507" pitchFamily="18" charset="2"/>
              </a:rPr>
              <a:t>Asymmetric multiprocessing</a:t>
            </a:r>
          </a:p>
          <a:p>
            <a:pPr lvl="1">
              <a:buFont typeface="Wingdings" panose="05000000000000000000" pitchFamily="2" charset="2"/>
              <a:buChar char="§"/>
            </a:pPr>
            <a:r>
              <a:rPr lang="en-US" sz="2800" dirty="0">
                <a:sym typeface="Symbol" panose="05050102010706020507" pitchFamily="18" charset="2"/>
              </a:rPr>
              <a:t>Each processor is assigned a specific task; master processor schedules and allocated work to slave processors.</a:t>
            </a:r>
          </a:p>
          <a:p>
            <a:pPr lvl="1">
              <a:buFont typeface="Wingdings" panose="05000000000000000000" pitchFamily="2" charset="2"/>
              <a:buChar char="§"/>
            </a:pPr>
            <a:r>
              <a:rPr lang="en-US" sz="2800" dirty="0">
                <a:sym typeface="Symbol" panose="05050102010706020507" pitchFamily="18" charset="2"/>
              </a:rPr>
              <a:t>More common in extremely large systems</a:t>
            </a:r>
          </a:p>
        </p:txBody>
      </p:sp>
    </p:spTree>
    <p:extLst>
      <p:ext uri="{BB962C8B-B14F-4D97-AF65-F5344CB8AC3E}">
        <p14:creationId xmlns:p14="http://schemas.microsoft.com/office/powerpoint/2010/main" val="2437338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Distributed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Distribute the computation among several physical processors.</a:t>
            </a:r>
          </a:p>
          <a:p>
            <a:r>
              <a:rPr lang="en-US" dirty="0">
                <a:sym typeface="Symbol" panose="05050102010706020507" pitchFamily="18" charset="2"/>
              </a:rPr>
              <a:t>Loosely coupled system – each processor has its own local memory; processors communicate with one another through various communications lines, such as high-speed buses or telephone lines.</a:t>
            </a:r>
          </a:p>
          <a:p>
            <a:pPr lvl="1">
              <a:buFont typeface="Monotype Sorts" pitchFamily="2" charset="2"/>
              <a:buNone/>
            </a:pPr>
            <a:endParaRPr lang="en-US" dirty="0"/>
          </a:p>
          <a:p>
            <a:pPr lvl="1">
              <a:buFont typeface="Wingdings" panose="05000000000000000000" pitchFamily="2" charset="2"/>
              <a:buChar char="§"/>
            </a:pPr>
            <a:endParaRPr lang="en-US" sz="2800" dirty="0">
              <a:sym typeface="Symbol" panose="05050102010706020507" pitchFamily="18" charset="2"/>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388" y="2729752"/>
            <a:ext cx="5108762" cy="4188478"/>
          </a:xfrm>
          <a:prstGeom prst="rect">
            <a:avLst/>
          </a:prstGeom>
        </p:spPr>
      </p:pic>
    </p:spTree>
    <p:extLst>
      <p:ext uri="{BB962C8B-B14F-4D97-AF65-F5344CB8AC3E}">
        <p14:creationId xmlns:p14="http://schemas.microsoft.com/office/powerpoint/2010/main" val="2814822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445"/>
            <a:ext cx="10515600" cy="874058"/>
          </a:xfrm>
        </p:spPr>
        <p:txBody>
          <a:bodyPr>
            <a:normAutofit/>
          </a:bodyPr>
          <a:lstStyle/>
          <a:p>
            <a:pPr algn="ctr"/>
            <a:r>
              <a:rPr lang="en-US" sz="4000" dirty="0"/>
              <a:t>Computer System</a:t>
            </a:r>
          </a:p>
        </p:txBody>
      </p:sp>
      <p:sp>
        <p:nvSpPr>
          <p:cNvPr id="7" name="TextBox 6"/>
          <p:cNvSpPr txBox="1"/>
          <p:nvPr/>
        </p:nvSpPr>
        <p:spPr>
          <a:xfrm>
            <a:off x="838200" y="5248649"/>
            <a:ext cx="10058400" cy="461665"/>
          </a:xfrm>
          <a:prstGeom prst="rect">
            <a:avLst/>
          </a:prstGeom>
          <a:noFill/>
        </p:spPr>
        <p:txBody>
          <a:bodyPr wrap="square" rtlCol="0">
            <a:spAutoFit/>
          </a:bodyPr>
          <a:lstStyle/>
          <a:p>
            <a:r>
              <a:rPr lang="en-US" sz="2400" dirty="0"/>
              <a:t>Fig: Operating systems turn ugly hardware into beautiful abstractions.</a:t>
            </a:r>
          </a:p>
        </p:txBody>
      </p:sp>
      <p:pic>
        <p:nvPicPr>
          <p:cNvPr id="3" name="Picture 2"/>
          <p:cNvPicPr>
            <a:picLocks noChangeAspect="1"/>
          </p:cNvPicPr>
          <p:nvPr/>
        </p:nvPicPr>
        <p:blipFill>
          <a:blip r:embed="rId2"/>
          <a:stretch>
            <a:fillRect/>
          </a:stretch>
        </p:blipFill>
        <p:spPr>
          <a:xfrm>
            <a:off x="1398496" y="860613"/>
            <a:ext cx="7274858" cy="4324870"/>
          </a:xfrm>
          <a:prstGeom prst="rect">
            <a:avLst/>
          </a:prstGeom>
        </p:spPr>
      </p:pic>
      <p:sp>
        <p:nvSpPr>
          <p:cNvPr id="8" name="TextBox 7"/>
          <p:cNvSpPr txBox="1"/>
          <p:nvPr/>
        </p:nvSpPr>
        <p:spPr>
          <a:xfrm>
            <a:off x="497541" y="5773480"/>
            <a:ext cx="11255188" cy="954107"/>
          </a:xfrm>
          <a:prstGeom prst="rect">
            <a:avLst/>
          </a:prstGeom>
          <a:noFill/>
        </p:spPr>
        <p:txBody>
          <a:bodyPr wrap="square" rtlCol="0">
            <a:spAutoFit/>
          </a:bodyPr>
          <a:lstStyle/>
          <a:p>
            <a:pPr algn="just"/>
            <a:r>
              <a:rPr lang="en-US" sz="2800" dirty="0"/>
              <a:t>One of the major tasks of the operating system is to hide the hardware &amp; ugly interfaces, and present programs with nice, clean, elegant, consistent.</a:t>
            </a:r>
          </a:p>
        </p:txBody>
      </p:sp>
    </p:spTree>
    <p:extLst>
      <p:ext uri="{BB962C8B-B14F-4D97-AF65-F5344CB8AC3E}">
        <p14:creationId xmlns:p14="http://schemas.microsoft.com/office/powerpoint/2010/main" val="2645207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Distributed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sym typeface="Symbol" panose="05050102010706020507" pitchFamily="18" charset="2"/>
              </a:rPr>
              <a:t>Advantages of distributed systems.</a:t>
            </a:r>
          </a:p>
          <a:p>
            <a:pPr lvl="1">
              <a:buFont typeface="Wingdings" panose="05000000000000000000" pitchFamily="2" charset="2"/>
              <a:buChar char="§"/>
            </a:pPr>
            <a:r>
              <a:rPr lang="en-US" sz="2800" dirty="0">
                <a:sym typeface="Symbol" panose="05050102010706020507" pitchFamily="18" charset="2"/>
              </a:rPr>
              <a:t>Resources Sharing </a:t>
            </a:r>
          </a:p>
          <a:p>
            <a:pPr lvl="1">
              <a:buFont typeface="Wingdings" panose="05000000000000000000" pitchFamily="2" charset="2"/>
              <a:buChar char="§"/>
            </a:pPr>
            <a:r>
              <a:rPr lang="en-US" sz="2800" dirty="0">
                <a:sym typeface="Symbol" panose="05050102010706020507" pitchFamily="18" charset="2"/>
              </a:rPr>
              <a:t>Computation speed up – load sharing </a:t>
            </a:r>
          </a:p>
          <a:p>
            <a:pPr lvl="1">
              <a:buFont typeface="Wingdings" panose="05000000000000000000" pitchFamily="2" charset="2"/>
              <a:buChar char="§"/>
            </a:pPr>
            <a:r>
              <a:rPr lang="en-US" sz="2800" dirty="0">
                <a:sym typeface="Symbol" panose="05050102010706020507" pitchFamily="18" charset="2"/>
              </a:rPr>
              <a:t>Reliability</a:t>
            </a:r>
          </a:p>
          <a:p>
            <a:pPr lvl="1">
              <a:buFont typeface="Wingdings" panose="05000000000000000000" pitchFamily="2" charset="2"/>
              <a:buChar char="§"/>
            </a:pPr>
            <a:r>
              <a:rPr lang="en-US" sz="2800" dirty="0">
                <a:sym typeface="Symbol" panose="05050102010706020507" pitchFamily="18" charset="2"/>
              </a:rPr>
              <a:t>Communications</a:t>
            </a:r>
          </a:p>
          <a:p>
            <a:r>
              <a:rPr lang="en-US" dirty="0"/>
              <a:t>Requires networking infrastructure.</a:t>
            </a:r>
          </a:p>
          <a:p>
            <a:r>
              <a:rPr lang="en-US" dirty="0"/>
              <a:t>Local area networks (LAN) or Wide area networks (WAN)</a:t>
            </a:r>
          </a:p>
          <a:p>
            <a:r>
              <a:rPr lang="en-US" dirty="0"/>
              <a:t>May be either client-server or peer-to-peer systems.</a:t>
            </a:r>
          </a:p>
          <a:p>
            <a:pPr lvl="1">
              <a:buFont typeface="Monotype Sorts" pitchFamily="2" charset="2"/>
              <a:buNone/>
            </a:pPr>
            <a:endParaRPr lang="en-US" dirty="0"/>
          </a:p>
          <a:p>
            <a:pPr lvl="1">
              <a:buFont typeface="Wingdings" panose="05000000000000000000" pitchFamily="2" charset="2"/>
              <a:buChar char="§"/>
            </a:pPr>
            <a:endParaRPr lang="en-US" sz="2800" dirty="0">
              <a:sym typeface="Symbol" panose="05050102010706020507" pitchFamily="18" charset="2"/>
            </a:endParaRPr>
          </a:p>
        </p:txBody>
      </p:sp>
    </p:spTree>
    <p:extLst>
      <p:ext uri="{BB962C8B-B14F-4D97-AF65-F5344CB8AC3E}">
        <p14:creationId xmlns:p14="http://schemas.microsoft.com/office/powerpoint/2010/main" val="23323944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Clustered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t>Clustering allows two or more systems to share storage.</a:t>
            </a:r>
          </a:p>
          <a:p>
            <a:r>
              <a:rPr lang="en-US" dirty="0"/>
              <a:t>Provides high reliability.</a:t>
            </a:r>
          </a:p>
          <a:p>
            <a:r>
              <a:rPr lang="en-US" dirty="0"/>
              <a:t>Asymmetric clustering: one server runs the application while other servers standby.</a:t>
            </a:r>
          </a:p>
          <a:p>
            <a:r>
              <a:rPr lang="en-US" dirty="0"/>
              <a:t>Symmetric clustering: all N hosts are running the application.</a:t>
            </a:r>
          </a:p>
        </p:txBody>
      </p:sp>
    </p:spTree>
    <p:extLst>
      <p:ext uri="{BB962C8B-B14F-4D97-AF65-F5344CB8AC3E}">
        <p14:creationId xmlns:p14="http://schemas.microsoft.com/office/powerpoint/2010/main" val="2137463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Real-Time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Often used as a control device in a dedicated application such as controlling scientific experiments, medical imaging systems, industrial control systems, and some display systems.</a:t>
            </a:r>
          </a:p>
          <a:p>
            <a:pPr algn="just"/>
            <a:r>
              <a:rPr lang="en-US" dirty="0"/>
              <a:t>Well-defined fixed-time constraints.</a:t>
            </a:r>
          </a:p>
          <a:p>
            <a:pPr algn="just"/>
            <a:r>
              <a:rPr lang="en-US" dirty="0"/>
              <a:t>Real-Time systems may be either hard or soft real-time.</a:t>
            </a:r>
          </a:p>
        </p:txBody>
      </p:sp>
    </p:spTree>
    <p:extLst>
      <p:ext uri="{BB962C8B-B14F-4D97-AF65-F5344CB8AC3E}">
        <p14:creationId xmlns:p14="http://schemas.microsoft.com/office/powerpoint/2010/main" val="1749208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Real-Time Systems</a:t>
            </a:r>
          </a:p>
        </p:txBody>
      </p:sp>
      <p:sp>
        <p:nvSpPr>
          <p:cNvPr id="5" name="Content Placeholder 2"/>
          <p:cNvSpPr>
            <a:spLocks noGrp="1"/>
          </p:cNvSpPr>
          <p:nvPr>
            <p:ph idx="1"/>
          </p:nvPr>
        </p:nvSpPr>
        <p:spPr>
          <a:xfrm>
            <a:off x="838200" y="1021976"/>
            <a:ext cx="10515600" cy="5607423"/>
          </a:xfrm>
        </p:spPr>
        <p:txBody>
          <a:bodyPr>
            <a:normAutofit/>
          </a:bodyPr>
          <a:lstStyle/>
          <a:p>
            <a:r>
              <a:rPr lang="en-US" dirty="0"/>
              <a:t>Hard real-time:</a:t>
            </a:r>
          </a:p>
          <a:p>
            <a:pPr lvl="1">
              <a:buFont typeface="Wingdings" panose="05000000000000000000" pitchFamily="2" charset="2"/>
              <a:buChar char="§"/>
            </a:pPr>
            <a:r>
              <a:rPr lang="en-US" sz="2800" dirty="0"/>
              <a:t>Secondary storage limited or absent, data stored in short term memory, or read-only memory (ROM)</a:t>
            </a:r>
          </a:p>
          <a:p>
            <a:pPr lvl="1">
              <a:buFont typeface="Wingdings" panose="05000000000000000000" pitchFamily="2" charset="2"/>
              <a:buChar char="§"/>
            </a:pPr>
            <a:r>
              <a:rPr lang="en-US" sz="2800" dirty="0"/>
              <a:t>Conflicts with time-sharing systems, not supported by general-purpose operating systems.</a:t>
            </a:r>
            <a:br>
              <a:rPr lang="en-US" sz="2800" dirty="0"/>
            </a:br>
            <a:endParaRPr lang="en-US" sz="2800" dirty="0"/>
          </a:p>
          <a:p>
            <a:r>
              <a:rPr lang="en-US" dirty="0"/>
              <a:t>Soft real-time</a:t>
            </a:r>
          </a:p>
          <a:p>
            <a:pPr lvl="1">
              <a:buFont typeface="Wingdings" panose="05000000000000000000" pitchFamily="2" charset="2"/>
              <a:buChar char="§"/>
            </a:pPr>
            <a:r>
              <a:rPr lang="en-US" sz="2800" dirty="0"/>
              <a:t>Limited utility in industrial control of robotics</a:t>
            </a:r>
          </a:p>
          <a:p>
            <a:pPr lvl="1">
              <a:buFont typeface="Wingdings" panose="05000000000000000000" pitchFamily="2" charset="2"/>
              <a:buChar char="§"/>
            </a:pPr>
            <a:r>
              <a:rPr lang="en-US" sz="2800" dirty="0"/>
              <a:t>Useful in applications (multimedia, virtual reality) requiring advanced operating-system features.</a:t>
            </a:r>
          </a:p>
        </p:txBody>
      </p:sp>
    </p:spTree>
    <p:extLst>
      <p:ext uri="{BB962C8B-B14F-4D97-AF65-F5344CB8AC3E}">
        <p14:creationId xmlns:p14="http://schemas.microsoft.com/office/powerpoint/2010/main" val="37954093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a:t>
            </a:r>
          </a:p>
        </p:txBody>
      </p:sp>
      <p:sp>
        <p:nvSpPr>
          <p:cNvPr id="5" name="Content Placeholder 2"/>
          <p:cNvSpPr>
            <a:spLocks noGrp="1"/>
          </p:cNvSpPr>
          <p:nvPr>
            <p:ph idx="1"/>
          </p:nvPr>
        </p:nvSpPr>
        <p:spPr>
          <a:xfrm>
            <a:off x="838200" y="874060"/>
            <a:ext cx="10739718" cy="5755340"/>
          </a:xfrm>
        </p:spPr>
        <p:txBody>
          <a:bodyPr>
            <a:noAutofit/>
          </a:bodyPr>
          <a:lstStyle/>
          <a:p>
            <a:pPr algn="just"/>
            <a:r>
              <a:rPr lang="en-US" dirty="0"/>
              <a:t>For efficient performance and implementation an OS should be partitioned into separate </a:t>
            </a:r>
            <a:r>
              <a:rPr lang="en-US" b="1" dirty="0"/>
              <a:t>subsystems</a:t>
            </a:r>
            <a:r>
              <a:rPr lang="en-US" dirty="0"/>
              <a:t>, each with carefully defined tasks, inputs, outputs, and performance characteristics. </a:t>
            </a:r>
          </a:p>
          <a:p>
            <a:pPr algn="just"/>
            <a:r>
              <a:rPr lang="en-US" dirty="0"/>
              <a:t>You may use a similar approach when you structure your programs: rather than placing all of your code in the </a:t>
            </a:r>
            <a:r>
              <a:rPr lang="en-US" b="1" dirty="0"/>
              <a:t>main() </a:t>
            </a:r>
            <a:r>
              <a:rPr lang="en-US" dirty="0"/>
              <a:t>function, you instead separate logic into a number of </a:t>
            </a:r>
            <a:r>
              <a:rPr lang="en-US" b="1" dirty="0"/>
              <a:t>functions</a:t>
            </a:r>
            <a:r>
              <a:rPr lang="en-US" dirty="0"/>
              <a:t>, clearly articulate parameters and return values, and then call those functions from main().</a:t>
            </a:r>
          </a:p>
          <a:p>
            <a:pPr algn="just"/>
            <a:r>
              <a:rPr lang="en-US" dirty="0"/>
              <a:t>These subsystems can then be arranged in various architectural configurations:</a:t>
            </a:r>
          </a:p>
          <a:p>
            <a:pPr lvl="1" algn="just">
              <a:buFont typeface="Wingdings" panose="05000000000000000000" pitchFamily="2" charset="2"/>
              <a:buChar char="§"/>
            </a:pPr>
            <a:r>
              <a:rPr lang="en-US" sz="2800" dirty="0"/>
              <a:t>Monolithic Systems</a:t>
            </a:r>
          </a:p>
          <a:p>
            <a:pPr lvl="1" algn="just">
              <a:buFont typeface="Wingdings" panose="05000000000000000000" pitchFamily="2" charset="2"/>
              <a:buChar char="§"/>
            </a:pPr>
            <a:r>
              <a:rPr lang="en-US" sz="2800" dirty="0"/>
              <a:t>Layered Systems</a:t>
            </a:r>
          </a:p>
          <a:p>
            <a:pPr lvl="1" algn="just">
              <a:buFont typeface="Wingdings" panose="05000000000000000000" pitchFamily="2" charset="2"/>
              <a:buChar char="§"/>
            </a:pPr>
            <a:r>
              <a:rPr lang="en-US" sz="2800" dirty="0"/>
              <a:t>Microkernels</a:t>
            </a:r>
          </a:p>
          <a:p>
            <a:pPr lvl="1" algn="just">
              <a:buFont typeface="Wingdings" panose="05000000000000000000" pitchFamily="2" charset="2"/>
              <a:buChar char="§"/>
            </a:pPr>
            <a:r>
              <a:rPr lang="en-US" sz="2800" dirty="0"/>
              <a:t>Client-server Systems</a:t>
            </a:r>
          </a:p>
          <a:p>
            <a:pPr lvl="1" algn="just">
              <a:buFont typeface="Wingdings" panose="05000000000000000000" pitchFamily="2" charset="2"/>
              <a:buChar char="§"/>
            </a:pPr>
            <a:r>
              <a:rPr lang="en-US" sz="2800" dirty="0"/>
              <a:t>Virtual Machines</a:t>
            </a:r>
          </a:p>
        </p:txBody>
      </p:sp>
    </p:spTree>
    <p:extLst>
      <p:ext uri="{BB962C8B-B14F-4D97-AF65-F5344CB8AC3E}">
        <p14:creationId xmlns:p14="http://schemas.microsoft.com/office/powerpoint/2010/main" val="2812440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Monolithic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An OS is a complex software that has a large number of functionalities and may contain millions of instructions.</a:t>
            </a:r>
          </a:p>
          <a:p>
            <a:pPr algn="just"/>
            <a:r>
              <a:rPr lang="en-US" dirty="0"/>
              <a:t>It is designed to consist of a </a:t>
            </a:r>
            <a:r>
              <a:rPr lang="en-US" b="1" dirty="0"/>
              <a:t>set of software modules</a:t>
            </a:r>
            <a:r>
              <a:rPr lang="en-US" dirty="0"/>
              <a:t>, where each module has a well-defined interface that must be used to access any of its functions or data.</a:t>
            </a:r>
          </a:p>
          <a:p>
            <a:pPr algn="just"/>
            <a:r>
              <a:rPr lang="en-US" dirty="0"/>
              <a:t>The simplest structure for organizing an operating system is </a:t>
            </a:r>
            <a:r>
              <a:rPr lang="en-US" b="1" dirty="0"/>
              <a:t>no structure</a:t>
            </a:r>
            <a:r>
              <a:rPr lang="en-US" dirty="0"/>
              <a:t> at all. </a:t>
            </a:r>
          </a:p>
          <a:p>
            <a:pPr algn="just"/>
            <a:r>
              <a:rPr lang="en-US" dirty="0"/>
              <a:t>That is, place </a:t>
            </a:r>
            <a:r>
              <a:rPr lang="en-US" i="1" dirty="0"/>
              <a:t>all of the functionality of the kernel into a single</a:t>
            </a:r>
            <a:r>
              <a:rPr lang="en-US" dirty="0"/>
              <a:t>, static binary file that runs in a single address space.</a:t>
            </a:r>
          </a:p>
          <a:p>
            <a:pPr algn="just"/>
            <a:endParaRPr lang="en-US" dirty="0"/>
          </a:p>
        </p:txBody>
      </p:sp>
    </p:spTree>
    <p:extLst>
      <p:ext uri="{BB962C8B-B14F-4D97-AF65-F5344CB8AC3E}">
        <p14:creationId xmlns:p14="http://schemas.microsoft.com/office/powerpoint/2010/main" val="10188925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Monolithic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Early operating systems had a monolithic structure, whereby the OS formed a single software layer between the user and the bare machine.</a:t>
            </a:r>
          </a:p>
          <a:p>
            <a:pPr algn="just"/>
            <a:r>
              <a:rPr lang="en-US" dirty="0"/>
              <a:t>The user interface was provided by a command interpreter. The command interpreter organized creation of user processes.</a:t>
            </a:r>
          </a:p>
          <a:p>
            <a:pPr algn="just"/>
            <a:endParaRPr lang="en-US" dirty="0"/>
          </a:p>
          <a:p>
            <a:pPr algn="just"/>
            <a:endParaRPr lang="en-US" dirty="0"/>
          </a:p>
        </p:txBody>
      </p:sp>
      <p:pic>
        <p:nvPicPr>
          <p:cNvPr id="3" name="Picture 2"/>
          <p:cNvPicPr>
            <a:picLocks noChangeAspect="1"/>
          </p:cNvPicPr>
          <p:nvPr/>
        </p:nvPicPr>
        <p:blipFill>
          <a:blip r:embed="rId2"/>
          <a:stretch>
            <a:fillRect/>
          </a:stretch>
        </p:blipFill>
        <p:spPr>
          <a:xfrm>
            <a:off x="3307976" y="4229100"/>
            <a:ext cx="4935070" cy="2467535"/>
          </a:xfrm>
          <a:prstGeom prst="rect">
            <a:avLst/>
          </a:prstGeom>
        </p:spPr>
      </p:pic>
    </p:spTree>
    <p:extLst>
      <p:ext uri="{BB962C8B-B14F-4D97-AF65-F5344CB8AC3E}">
        <p14:creationId xmlns:p14="http://schemas.microsoft.com/office/powerpoint/2010/main" val="4416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Monolithic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Both the command interpreter and user processes invoked OS functionalities and services through </a:t>
            </a:r>
            <a:r>
              <a:rPr lang="en-US" b="1" dirty="0"/>
              <a:t>system calls</a:t>
            </a:r>
            <a:r>
              <a:rPr lang="en-US" dirty="0"/>
              <a:t>.</a:t>
            </a:r>
          </a:p>
          <a:p>
            <a:pPr algn="just"/>
            <a:r>
              <a:rPr lang="en-US" dirty="0"/>
              <a:t>Two kinds of problems with the monolithic structure were realized over a period of time. The sole OS layer had an interface with the bare machine. Hence architecture-dependent code was spread throughout the OS, and so there was poor portability. </a:t>
            </a:r>
          </a:p>
          <a:p>
            <a:pPr algn="just"/>
            <a:r>
              <a:rPr lang="en-US" dirty="0"/>
              <a:t>It also made testing and debugging difficult, leading to high costs of maintenance and enhancement. </a:t>
            </a:r>
          </a:p>
          <a:p>
            <a:pPr algn="just"/>
            <a:endParaRPr lang="en-US" sz="2800" dirty="0"/>
          </a:p>
        </p:txBody>
      </p:sp>
      <p:pic>
        <p:nvPicPr>
          <p:cNvPr id="6" name="Picture 5"/>
          <p:cNvPicPr>
            <a:picLocks noChangeAspect="1"/>
          </p:cNvPicPr>
          <p:nvPr/>
        </p:nvPicPr>
        <p:blipFill>
          <a:blip r:embed="rId2"/>
          <a:stretch>
            <a:fillRect/>
          </a:stretch>
        </p:blipFill>
        <p:spPr>
          <a:xfrm>
            <a:off x="3307976" y="4377017"/>
            <a:ext cx="4935070" cy="2467535"/>
          </a:xfrm>
          <a:prstGeom prst="rect">
            <a:avLst/>
          </a:prstGeom>
        </p:spPr>
      </p:pic>
    </p:spTree>
    <p:extLst>
      <p:ext uri="{BB962C8B-B14F-4D97-AF65-F5344CB8AC3E}">
        <p14:creationId xmlns:p14="http://schemas.microsoft.com/office/powerpoint/2010/main" val="2492173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Monolithic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These problems led to the search for alternative ways to structure an OS.</a:t>
            </a:r>
          </a:p>
          <a:p>
            <a:pPr algn="just"/>
            <a:r>
              <a:rPr lang="en-US" dirty="0"/>
              <a:t>Solutions to these problems: Layered structure, Kernel-based structure and Microkernel-based OS structure.</a:t>
            </a:r>
            <a:endParaRPr lang="en-US" sz="2800" dirty="0"/>
          </a:p>
        </p:txBody>
      </p:sp>
      <p:pic>
        <p:nvPicPr>
          <p:cNvPr id="3" name="Picture 2"/>
          <p:cNvPicPr>
            <a:picLocks noChangeAspect="1"/>
          </p:cNvPicPr>
          <p:nvPr/>
        </p:nvPicPr>
        <p:blipFill>
          <a:blip r:embed="rId2"/>
          <a:stretch>
            <a:fillRect/>
          </a:stretch>
        </p:blipFill>
        <p:spPr>
          <a:xfrm>
            <a:off x="5279086" y="2719385"/>
            <a:ext cx="6743700" cy="416242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61" y="2823164"/>
            <a:ext cx="4190878" cy="4034835"/>
          </a:xfrm>
          <a:prstGeom prst="rect">
            <a:avLst/>
          </a:prstGeom>
        </p:spPr>
      </p:pic>
    </p:spTree>
    <p:extLst>
      <p:ext uri="{BB962C8B-B14F-4D97-AF65-F5344CB8AC3E}">
        <p14:creationId xmlns:p14="http://schemas.microsoft.com/office/powerpoint/2010/main" val="40777856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Layered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monolithic approach is often known as a tightly coupled system because changes to one part of the system can have wide-ranging effects on other parts.</a:t>
            </a:r>
          </a:p>
          <a:p>
            <a:pPr algn="just"/>
            <a:r>
              <a:rPr lang="en-US" dirty="0"/>
              <a:t>Alternatively, we could design a loosely coupled system. Such a system is divided into separate, smaller components that have specific and limited functionality. </a:t>
            </a:r>
          </a:p>
          <a:p>
            <a:pPr algn="just"/>
            <a:r>
              <a:rPr lang="en-US" dirty="0"/>
              <a:t>All these components together comprise the kernel. </a:t>
            </a:r>
          </a:p>
          <a:p>
            <a:pPr algn="just"/>
            <a:r>
              <a:rPr lang="en-US" dirty="0"/>
              <a:t>The advantage of this modular approach is that changes in one component affect only that component, and no others, allowing system implementers more freedom in creating and changing the inner workings of the system.</a:t>
            </a:r>
            <a:endParaRPr lang="en-US" sz="2800" dirty="0"/>
          </a:p>
        </p:txBody>
      </p:sp>
    </p:spTree>
    <p:extLst>
      <p:ext uri="{BB962C8B-B14F-4D97-AF65-F5344CB8AC3E}">
        <p14:creationId xmlns:p14="http://schemas.microsoft.com/office/powerpoint/2010/main" val="1197633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Computer System</a:t>
            </a:r>
          </a:p>
        </p:txBody>
      </p:sp>
      <p:pic>
        <p:nvPicPr>
          <p:cNvPr id="6" name="Picture 5"/>
          <p:cNvPicPr>
            <a:picLocks noChangeAspect="1"/>
          </p:cNvPicPr>
          <p:nvPr/>
        </p:nvPicPr>
        <p:blipFill>
          <a:blip r:embed="rId2"/>
          <a:stretch>
            <a:fillRect/>
          </a:stretch>
        </p:blipFill>
        <p:spPr>
          <a:xfrm>
            <a:off x="927727" y="887506"/>
            <a:ext cx="9964391" cy="4899981"/>
          </a:xfrm>
          <a:prstGeom prst="rect">
            <a:avLst/>
          </a:prstGeom>
        </p:spPr>
      </p:pic>
      <p:sp>
        <p:nvSpPr>
          <p:cNvPr id="7" name="TextBox 6"/>
          <p:cNvSpPr txBox="1"/>
          <p:nvPr/>
        </p:nvSpPr>
        <p:spPr>
          <a:xfrm>
            <a:off x="1196788" y="6225987"/>
            <a:ext cx="9372600" cy="523220"/>
          </a:xfrm>
          <a:prstGeom prst="rect">
            <a:avLst/>
          </a:prstGeom>
          <a:noFill/>
        </p:spPr>
        <p:txBody>
          <a:bodyPr wrap="square" rtlCol="0">
            <a:spAutoFit/>
          </a:bodyPr>
          <a:lstStyle/>
          <a:p>
            <a:pPr algn="ctr"/>
            <a:r>
              <a:rPr lang="en-US" sz="2800" dirty="0"/>
              <a:t>A typical PC computer system</a:t>
            </a:r>
          </a:p>
        </p:txBody>
      </p:sp>
    </p:spTree>
    <p:extLst>
      <p:ext uri="{BB962C8B-B14F-4D97-AF65-F5344CB8AC3E}">
        <p14:creationId xmlns:p14="http://schemas.microsoft.com/office/powerpoint/2010/main" val="7148608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Layered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monolithic OS structure suffered from the problem that all OS components had to be able to work with the bare machine. </a:t>
            </a:r>
          </a:p>
          <a:p>
            <a:pPr algn="just"/>
            <a:r>
              <a:rPr lang="en-US" dirty="0"/>
              <a:t>This feature increased the cost and effort in developing an OS because of the large semantic gap between the operating system and the bare machine.</a:t>
            </a:r>
          </a:p>
          <a:p>
            <a:pPr algn="just"/>
            <a:r>
              <a:rPr lang="en-US" b="1" dirty="0"/>
              <a:t>Semantic Gap: </a:t>
            </a:r>
            <a:r>
              <a:rPr lang="en-US" dirty="0"/>
              <a:t>The mismatch between the nature of operations needed in the application and the nature of operations provided in the machine.</a:t>
            </a:r>
            <a:endParaRPr lang="en-US" sz="2800" dirty="0"/>
          </a:p>
        </p:txBody>
      </p:sp>
      <p:pic>
        <p:nvPicPr>
          <p:cNvPr id="3" name="Picture 2"/>
          <p:cNvPicPr>
            <a:picLocks noChangeAspect="1"/>
          </p:cNvPicPr>
          <p:nvPr/>
        </p:nvPicPr>
        <p:blipFill>
          <a:blip r:embed="rId2"/>
          <a:stretch>
            <a:fillRect/>
          </a:stretch>
        </p:blipFill>
        <p:spPr>
          <a:xfrm>
            <a:off x="3442447" y="4007223"/>
            <a:ext cx="7206956" cy="2863333"/>
          </a:xfrm>
          <a:prstGeom prst="rect">
            <a:avLst/>
          </a:prstGeom>
        </p:spPr>
      </p:pic>
    </p:spTree>
    <p:extLst>
      <p:ext uri="{BB962C8B-B14F-4D97-AF65-F5344CB8AC3E}">
        <p14:creationId xmlns:p14="http://schemas.microsoft.com/office/powerpoint/2010/main" val="1477348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Layered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extended machine provides operations like context save, dispatching, swapping, and I/O initiation. </a:t>
            </a:r>
          </a:p>
          <a:p>
            <a:pPr algn="just"/>
            <a:r>
              <a:rPr lang="en-US" dirty="0"/>
              <a:t>The operating system layer is located on top of the extended machine layer. This arrangement considerably simplifies the coding and testing of OS modules by separating the algorithm of a function from the implementation of its primitive operations. </a:t>
            </a:r>
            <a:endParaRPr lang="en-US" sz="2800" dirty="0"/>
          </a:p>
        </p:txBody>
      </p:sp>
      <p:pic>
        <p:nvPicPr>
          <p:cNvPr id="4" name="Picture 3"/>
          <p:cNvPicPr>
            <a:picLocks noChangeAspect="1"/>
          </p:cNvPicPr>
          <p:nvPr/>
        </p:nvPicPr>
        <p:blipFill>
          <a:blip r:embed="rId2"/>
          <a:stretch>
            <a:fillRect/>
          </a:stretch>
        </p:blipFill>
        <p:spPr>
          <a:xfrm>
            <a:off x="3229536" y="3676650"/>
            <a:ext cx="6324600" cy="3181350"/>
          </a:xfrm>
          <a:prstGeom prst="rect">
            <a:avLst/>
          </a:prstGeom>
        </p:spPr>
      </p:pic>
    </p:spTree>
    <p:extLst>
      <p:ext uri="{BB962C8B-B14F-4D97-AF65-F5344CB8AC3E}">
        <p14:creationId xmlns:p14="http://schemas.microsoft.com/office/powerpoint/2010/main" val="27043282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Layered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It is now easier to test, debug, and modify an OS module than in a monolithic OS. </a:t>
            </a:r>
          </a:p>
          <a:p>
            <a:pPr algn="just"/>
            <a:r>
              <a:rPr lang="en-US" dirty="0"/>
              <a:t>We say that the lower layer provides an abstraction that is the extended machine. We call the operating system layer the top layer of the OS.</a:t>
            </a:r>
            <a:endParaRPr lang="en-US" sz="28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6038" y="2856514"/>
            <a:ext cx="3714616" cy="3714616"/>
          </a:xfrm>
          <a:prstGeom prst="rect">
            <a:avLst/>
          </a:prstGeom>
        </p:spPr>
      </p:pic>
    </p:spTree>
    <p:extLst>
      <p:ext uri="{BB962C8B-B14F-4D97-AF65-F5344CB8AC3E}">
        <p14:creationId xmlns:p14="http://schemas.microsoft.com/office/powerpoint/2010/main" val="340317337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Layered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layered approach to OS design suffers from two main problems:</a:t>
            </a:r>
          </a:p>
          <a:p>
            <a:pPr marL="514350" indent="-514350" algn="just">
              <a:buFont typeface="+mj-lt"/>
              <a:buAutoNum type="arabicParenR"/>
            </a:pPr>
            <a:r>
              <a:rPr lang="en-US" dirty="0"/>
              <a:t>The operation of a system may be slowed down by the layered structure. Recall that each layer can interact only with adjoining layers. It implies that a request for OS service made by a user process must move down from the highest numbered layer to the lowest numbered layer before the required action is performed by the bare machine. This feature leads to </a:t>
            </a:r>
            <a:r>
              <a:rPr lang="en-US" b="1" dirty="0"/>
              <a:t>high overhead</a:t>
            </a:r>
            <a:r>
              <a:rPr lang="en-US" dirty="0"/>
              <a:t>.</a:t>
            </a:r>
          </a:p>
          <a:p>
            <a:pPr marL="514350" indent="-514350" algn="just">
              <a:buFont typeface="+mj-lt"/>
              <a:buAutoNum type="arabicParenR"/>
            </a:pPr>
            <a:r>
              <a:rPr lang="en-US" dirty="0"/>
              <a:t>The second problem concerns difficulties in developing a layered design. Since a layer can access only the immediately lower layer, all features and facilities needed by it must be available in lower layers. This requirement poses a problem in the ordering of layers that require each other’s services.</a:t>
            </a:r>
            <a:endParaRPr lang="en-US" sz="2800" dirty="0"/>
          </a:p>
        </p:txBody>
      </p:sp>
    </p:spTree>
    <p:extLst>
      <p:ext uri="{BB962C8B-B14F-4D97-AF65-F5344CB8AC3E}">
        <p14:creationId xmlns:p14="http://schemas.microsoft.com/office/powerpoint/2010/main" val="40331168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Kernel-based</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kernel is the core of the OS.</a:t>
            </a:r>
          </a:p>
          <a:p>
            <a:pPr algn="just"/>
            <a:r>
              <a:rPr lang="en-US" dirty="0"/>
              <a:t>It provides a set of functions and services to support various OS functionalities. The rest of the OS is organized as a set of non-kernel routines, which implement operations on processes and resources that are of interest to users, and a user interface.</a:t>
            </a:r>
          </a:p>
          <a:p>
            <a:pPr algn="just"/>
            <a:endParaRPr lang="en-US" sz="2800" dirty="0"/>
          </a:p>
        </p:txBody>
      </p:sp>
      <p:pic>
        <p:nvPicPr>
          <p:cNvPr id="3" name="Picture 2"/>
          <p:cNvPicPr>
            <a:picLocks noChangeAspect="1"/>
          </p:cNvPicPr>
          <p:nvPr/>
        </p:nvPicPr>
        <p:blipFill>
          <a:blip r:embed="rId2"/>
          <a:stretch>
            <a:fillRect/>
          </a:stretch>
        </p:blipFill>
        <p:spPr>
          <a:xfrm>
            <a:off x="8338010" y="3637429"/>
            <a:ext cx="3831572" cy="3070092"/>
          </a:xfrm>
          <a:prstGeom prst="rect">
            <a:avLst/>
          </a:prstGeom>
        </p:spPr>
      </p:pic>
      <p:sp>
        <p:nvSpPr>
          <p:cNvPr id="6" name="Content Placeholder 2"/>
          <p:cNvSpPr txBox="1">
            <a:spLocks/>
          </p:cNvSpPr>
          <p:nvPr/>
        </p:nvSpPr>
        <p:spPr>
          <a:xfrm>
            <a:off x="838200" y="3085780"/>
            <a:ext cx="7714129" cy="37427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We all know the operation of the kernel is interrupt-driven. </a:t>
            </a:r>
          </a:p>
          <a:p>
            <a:pPr algn="just"/>
            <a:r>
              <a:rPr lang="en-US" dirty="0"/>
              <a:t>The kernel gets control when an interrupt such as a timer interrupt or an I/O completion interrupt notifies occurrence of an event to it, or when the software-interrupt instruction is executed to make a system call.</a:t>
            </a:r>
          </a:p>
          <a:p>
            <a:pPr algn="just"/>
            <a:r>
              <a:rPr lang="en-US" dirty="0"/>
              <a:t>When the interrupt occurs, an interrupt servicing routine performs the context save function and invokes an appropriate event handler, which is a </a:t>
            </a:r>
            <a:r>
              <a:rPr lang="en-US" dirty="0" err="1"/>
              <a:t>nonkernel</a:t>
            </a:r>
            <a:r>
              <a:rPr lang="en-US" dirty="0"/>
              <a:t> routine of the OS.</a:t>
            </a:r>
          </a:p>
        </p:txBody>
      </p:sp>
    </p:spTree>
    <p:extLst>
      <p:ext uri="{BB962C8B-B14F-4D97-AF65-F5344CB8AC3E}">
        <p14:creationId xmlns:p14="http://schemas.microsoft.com/office/powerpoint/2010/main" val="31043727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Kernel-based</a:t>
            </a:r>
          </a:p>
        </p:txBody>
      </p:sp>
      <p:sp>
        <p:nvSpPr>
          <p:cNvPr id="5" name="Content Placeholder 2"/>
          <p:cNvSpPr>
            <a:spLocks noGrp="1"/>
          </p:cNvSpPr>
          <p:nvPr>
            <p:ph idx="1"/>
          </p:nvPr>
        </p:nvSpPr>
        <p:spPr>
          <a:xfrm>
            <a:off x="838200" y="1021976"/>
            <a:ext cx="10515600" cy="5836024"/>
          </a:xfrm>
        </p:spPr>
        <p:txBody>
          <a:bodyPr>
            <a:normAutofit fontScale="92500" lnSpcReduction="20000"/>
          </a:bodyPr>
          <a:lstStyle/>
          <a:p>
            <a:pPr marL="0" indent="0" algn="ctr">
              <a:buNone/>
            </a:pPr>
            <a:r>
              <a:rPr lang="en-US" dirty="0"/>
              <a:t>Functions and Services Offered by the Kernel</a:t>
            </a:r>
          </a:p>
          <a:p>
            <a:pPr algn="just"/>
            <a:endParaRPr lang="en-US" sz="2800" dirty="0"/>
          </a:p>
          <a:p>
            <a:pPr algn="just"/>
            <a:endParaRPr lang="en-US" dirty="0"/>
          </a:p>
          <a:p>
            <a:pPr algn="just"/>
            <a:endParaRPr lang="en-US" sz="2800" dirty="0"/>
          </a:p>
          <a:p>
            <a:pPr algn="just"/>
            <a:endParaRPr lang="en-US" dirty="0"/>
          </a:p>
          <a:p>
            <a:pPr algn="just"/>
            <a:endParaRPr lang="en-US" sz="2800" dirty="0"/>
          </a:p>
          <a:p>
            <a:pPr algn="just"/>
            <a:endParaRPr lang="en-US" sz="2800" dirty="0"/>
          </a:p>
          <a:p>
            <a:pPr algn="just"/>
            <a:endParaRPr lang="en-US" dirty="0"/>
          </a:p>
          <a:p>
            <a:pPr algn="just"/>
            <a:endParaRPr lang="en-US" dirty="0"/>
          </a:p>
          <a:p>
            <a:pPr algn="just"/>
            <a:endParaRPr lang="en-US" sz="2800" dirty="0"/>
          </a:p>
          <a:p>
            <a:pPr algn="just"/>
            <a:endParaRPr lang="en-US" dirty="0"/>
          </a:p>
          <a:p>
            <a:pPr algn="just"/>
            <a:endParaRPr lang="en-US" sz="2800" dirty="0"/>
          </a:p>
          <a:p>
            <a:pPr algn="just"/>
            <a:r>
              <a:rPr lang="en-US" dirty="0"/>
              <a:t>Kernel-based operating systems have poor extensibility because addition of a new functionality to the OS may require changes in the functions and services offered by the kernel.</a:t>
            </a:r>
          </a:p>
        </p:txBody>
      </p:sp>
      <p:pic>
        <p:nvPicPr>
          <p:cNvPr id="4" name="Picture 3"/>
          <p:cNvPicPr>
            <a:picLocks noChangeAspect="1"/>
          </p:cNvPicPr>
          <p:nvPr/>
        </p:nvPicPr>
        <p:blipFill>
          <a:blip r:embed="rId2"/>
          <a:stretch>
            <a:fillRect/>
          </a:stretch>
        </p:blipFill>
        <p:spPr>
          <a:xfrm>
            <a:off x="1506071" y="1422867"/>
            <a:ext cx="8229600" cy="4259687"/>
          </a:xfrm>
          <a:prstGeom prst="rect">
            <a:avLst/>
          </a:prstGeom>
        </p:spPr>
      </p:pic>
    </p:spTree>
    <p:extLst>
      <p:ext uri="{BB962C8B-B14F-4D97-AF65-F5344CB8AC3E}">
        <p14:creationId xmlns:p14="http://schemas.microsoft.com/office/powerpoint/2010/main" val="30594029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Microkernels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microkernel was developed in the early 1990s to overcome the problems concerning portability, extensibility, and reliability of kernels. </a:t>
            </a:r>
          </a:p>
          <a:p>
            <a:pPr algn="just"/>
            <a:r>
              <a:rPr lang="en-US" dirty="0"/>
              <a:t>A microkernel is an </a:t>
            </a:r>
            <a:r>
              <a:rPr lang="en-US" b="1" dirty="0"/>
              <a:t>essential core of OS </a:t>
            </a:r>
            <a:r>
              <a:rPr lang="en-US" dirty="0"/>
              <a:t>code, thus it contains only a subset of the mechanisms typically included in a kernel and supports only a small number of system calls. This feature enhances portability and reliability of the microkernel.</a:t>
            </a:r>
          </a:p>
          <a:p>
            <a:pPr algn="just"/>
            <a:r>
              <a:rPr lang="en-US" b="1" dirty="0"/>
              <a:t>Less essential parts </a:t>
            </a:r>
            <a:r>
              <a:rPr lang="en-US" dirty="0"/>
              <a:t>of OS code are </a:t>
            </a:r>
            <a:r>
              <a:rPr lang="en-US" b="1" dirty="0"/>
              <a:t>outside the microkernel </a:t>
            </a:r>
            <a:r>
              <a:rPr lang="en-US" dirty="0"/>
              <a:t>and use its services, hence these parts could be modified without affecting the kernel</a:t>
            </a:r>
            <a:endParaRPr lang="en-US" sz="2800" dirty="0"/>
          </a:p>
        </p:txBody>
      </p:sp>
    </p:spTree>
    <p:extLst>
      <p:ext uri="{BB962C8B-B14F-4D97-AF65-F5344CB8AC3E}">
        <p14:creationId xmlns:p14="http://schemas.microsoft.com/office/powerpoint/2010/main" val="32455113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Microkernels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microkernel includes mechanisms for process scheduling and memory management, etc., but does not include a scheduler or memory handler. </a:t>
            </a:r>
          </a:p>
          <a:p>
            <a:pPr algn="just"/>
            <a:r>
              <a:rPr lang="en-US" dirty="0"/>
              <a:t>These functions are implemented as servers, which are simply processes that never terminate. The servers and user processes operate on top of the microkernel, which merely performs interrupt handling and provides communication between the servers and user processes.</a:t>
            </a:r>
          </a:p>
        </p:txBody>
      </p:sp>
      <p:pic>
        <p:nvPicPr>
          <p:cNvPr id="3" name="Picture 2"/>
          <p:cNvPicPr>
            <a:picLocks noChangeAspect="1"/>
          </p:cNvPicPr>
          <p:nvPr/>
        </p:nvPicPr>
        <p:blipFill>
          <a:blip r:embed="rId2"/>
          <a:stretch>
            <a:fillRect/>
          </a:stretch>
        </p:blipFill>
        <p:spPr>
          <a:xfrm>
            <a:off x="3818965" y="3801824"/>
            <a:ext cx="5347167" cy="3096516"/>
          </a:xfrm>
          <a:prstGeom prst="rect">
            <a:avLst/>
          </a:prstGeom>
        </p:spPr>
      </p:pic>
    </p:spTree>
    <p:extLst>
      <p:ext uri="{BB962C8B-B14F-4D97-AF65-F5344CB8AC3E}">
        <p14:creationId xmlns:p14="http://schemas.microsoft.com/office/powerpoint/2010/main" val="3867619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Microkernels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small size and extensibility of microkernels are valuable properties for the embedded systems environment, because operating systems need to be both small and fine-tuned to the requirements of an embedded application.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5392" y="2737804"/>
            <a:ext cx="8068235" cy="3908259"/>
          </a:xfrm>
          <a:prstGeom prst="rect">
            <a:avLst/>
          </a:prstGeom>
        </p:spPr>
      </p:pic>
    </p:spTree>
    <p:extLst>
      <p:ext uri="{BB962C8B-B14F-4D97-AF65-F5344CB8AC3E}">
        <p14:creationId xmlns:p14="http://schemas.microsoft.com/office/powerpoint/2010/main" val="2953839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Client-Server Systems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A slight variation of the microkernel idea is to distinguish two classes of processes, Client &amp; Server.</a:t>
            </a:r>
          </a:p>
          <a:p>
            <a:pPr algn="just"/>
            <a:r>
              <a:rPr lang="en-US" dirty="0"/>
              <a:t>The servers, each of which provides some service, and </a:t>
            </a:r>
          </a:p>
          <a:p>
            <a:pPr algn="just"/>
            <a:r>
              <a:rPr lang="en-US" dirty="0"/>
              <a:t>The clients, which use these services. </a:t>
            </a:r>
          </a:p>
          <a:p>
            <a:pPr algn="just"/>
            <a:r>
              <a:rPr lang="en-US" dirty="0"/>
              <a:t>This model is known as the client-server model. Often the lowest layer is a microkernel, but that is not required. The essence is the presence of client processes and server processes.</a:t>
            </a:r>
            <a:endParaRPr lang="en-US" sz="2800" dirty="0"/>
          </a:p>
        </p:txBody>
      </p:sp>
      <p:pic>
        <p:nvPicPr>
          <p:cNvPr id="4" name="Picture 3"/>
          <p:cNvPicPr>
            <a:picLocks noChangeAspect="1"/>
          </p:cNvPicPr>
          <p:nvPr/>
        </p:nvPicPr>
        <p:blipFill>
          <a:blip r:embed="rId2"/>
          <a:stretch>
            <a:fillRect/>
          </a:stretch>
        </p:blipFill>
        <p:spPr>
          <a:xfrm>
            <a:off x="1191186" y="4243387"/>
            <a:ext cx="9606802" cy="2621464"/>
          </a:xfrm>
          <a:prstGeom prst="rect">
            <a:avLst/>
          </a:prstGeom>
        </p:spPr>
      </p:pic>
    </p:spTree>
    <p:extLst>
      <p:ext uri="{BB962C8B-B14F-4D97-AF65-F5344CB8AC3E}">
        <p14:creationId xmlns:p14="http://schemas.microsoft.com/office/powerpoint/2010/main" val="2831928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A resource manager</a:t>
            </a:r>
          </a:p>
        </p:txBody>
      </p:sp>
      <p:sp>
        <p:nvSpPr>
          <p:cNvPr id="3" name="Content Placeholder 2"/>
          <p:cNvSpPr>
            <a:spLocks noGrp="1"/>
          </p:cNvSpPr>
          <p:nvPr>
            <p:ph idx="1"/>
          </p:nvPr>
        </p:nvSpPr>
        <p:spPr>
          <a:xfrm>
            <a:off x="838200" y="1021976"/>
            <a:ext cx="10515600" cy="5607423"/>
          </a:xfrm>
        </p:spPr>
        <p:txBody>
          <a:bodyPr>
            <a:normAutofit lnSpcReduction="10000"/>
          </a:bodyPr>
          <a:lstStyle/>
          <a:p>
            <a:pPr algn="just"/>
            <a:r>
              <a:rPr lang="en-US" dirty="0"/>
              <a:t>The primary task of an operating system is to keep track of which programs are using which resource, to grant resource requests, to account for usage, and to mediate conflicting requests from different programs and users.</a:t>
            </a:r>
          </a:p>
          <a:p>
            <a:pPr algn="just"/>
            <a:r>
              <a:rPr lang="en-US" dirty="0"/>
              <a:t>Resource management includes multiplexing (sharing) resources in two different ways: in time and in space. </a:t>
            </a:r>
          </a:p>
          <a:p>
            <a:pPr algn="just"/>
            <a:r>
              <a:rPr lang="en-US" b="1" dirty="0"/>
              <a:t>Time multiplexed</a:t>
            </a:r>
            <a:r>
              <a:rPr lang="en-US" dirty="0"/>
              <a:t>: different programs or users take turns to use it. First one of them gets to use the resource, then another, and so on. </a:t>
            </a:r>
          </a:p>
          <a:p>
            <a:pPr algn="just"/>
            <a:r>
              <a:rPr lang="en-US" dirty="0"/>
              <a:t>For example, with only one CPU and multiple programs that want to run on it, the operating system first allocates the CPU to one program, then, after it has run long enough, another program gets to use the CPU, then another, and then eventually the first one again. </a:t>
            </a:r>
          </a:p>
          <a:p>
            <a:pPr algn="just"/>
            <a:r>
              <a:rPr lang="en-US" dirty="0"/>
              <a:t>Determining how the resource is time multiplexed—who goes next and for how long—is the task of the operating system. </a:t>
            </a:r>
          </a:p>
        </p:txBody>
      </p:sp>
    </p:spTree>
    <p:extLst>
      <p:ext uri="{BB962C8B-B14F-4D97-AF65-F5344CB8AC3E}">
        <p14:creationId xmlns:p14="http://schemas.microsoft.com/office/powerpoint/2010/main" val="29659900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Operating System Structure: Virtual Machines</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Different classes of users need different kinds of user service. Hence running a single OS on a computer system can disappoint many users.</a:t>
            </a:r>
          </a:p>
          <a:p>
            <a:pPr algn="just"/>
            <a:r>
              <a:rPr lang="en-US" dirty="0"/>
              <a:t> Operating the computer under different OSs during different periods is not a satisfactory solution because it would make accessible services offered under only one of the operating systems at any time.</a:t>
            </a:r>
          </a:p>
          <a:p>
            <a:pPr algn="just"/>
            <a:r>
              <a:rPr lang="en-US" dirty="0"/>
              <a:t> This problem is solved by using a virtual machine operating system (VM OS) to control the computer system. </a:t>
            </a:r>
          </a:p>
          <a:p>
            <a:pPr algn="just"/>
            <a:r>
              <a:rPr lang="en-US" dirty="0"/>
              <a:t>The VM OS creates several virtual machines. Each virtual machine is allocated to one user, who can use any OS of his own choice on the virtual machine and run his programs under this OS. </a:t>
            </a:r>
          </a:p>
          <a:p>
            <a:pPr algn="just"/>
            <a:r>
              <a:rPr lang="en-US" dirty="0"/>
              <a:t>This way users of the computer system can use different operating systems at the same time</a:t>
            </a:r>
            <a:endParaRPr lang="en-US" sz="2800" dirty="0"/>
          </a:p>
        </p:txBody>
      </p:sp>
    </p:spTree>
    <p:extLst>
      <p:ext uri="{BB962C8B-B14F-4D97-AF65-F5344CB8AC3E}">
        <p14:creationId xmlns:p14="http://schemas.microsoft.com/office/powerpoint/2010/main" val="16446288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Architecture of some modern operating systems:</a:t>
            </a:r>
          </a:p>
          <a:p>
            <a:pPr lvl="1">
              <a:buFont typeface="Wingdings" panose="05000000000000000000" pitchFamily="2" charset="2"/>
              <a:buChar char="§"/>
            </a:pPr>
            <a:r>
              <a:rPr lang="en-US" sz="2800" dirty="0"/>
              <a:t>Architecture of Unix</a:t>
            </a:r>
          </a:p>
          <a:p>
            <a:pPr lvl="1">
              <a:buFont typeface="Wingdings" panose="05000000000000000000" pitchFamily="2" charset="2"/>
              <a:buChar char="§"/>
            </a:pPr>
            <a:r>
              <a:rPr lang="en-US" sz="2800" dirty="0"/>
              <a:t>The Kernel of Linux</a:t>
            </a:r>
          </a:p>
          <a:p>
            <a:pPr lvl="1">
              <a:buFont typeface="Wingdings" panose="05000000000000000000" pitchFamily="2" charset="2"/>
              <a:buChar char="§"/>
            </a:pPr>
            <a:r>
              <a:rPr lang="en-US" sz="2800" dirty="0"/>
              <a:t>The Kernel of Solaris</a:t>
            </a:r>
          </a:p>
          <a:p>
            <a:pPr lvl="1">
              <a:buFont typeface="Wingdings" panose="05000000000000000000" pitchFamily="2" charset="2"/>
              <a:buChar char="§"/>
            </a:pPr>
            <a:r>
              <a:rPr lang="en-US" sz="2800" dirty="0"/>
              <a:t>Architecture of Windows</a:t>
            </a:r>
            <a:br>
              <a:rPr lang="en-US" sz="2800" dirty="0"/>
            </a:br>
            <a:endParaRPr lang="en-US" sz="2800" dirty="0"/>
          </a:p>
        </p:txBody>
      </p:sp>
    </p:spTree>
    <p:extLst>
      <p:ext uri="{BB962C8B-B14F-4D97-AF65-F5344CB8AC3E}">
        <p14:creationId xmlns:p14="http://schemas.microsoft.com/office/powerpoint/2010/main" val="40634616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Unix is a kernel-based operating system.</a:t>
            </a:r>
          </a:p>
          <a:p>
            <a:pPr algn="just"/>
            <a:r>
              <a:rPr lang="en-US" dirty="0"/>
              <a:t> It consists of two main components—process management and file management. </a:t>
            </a:r>
          </a:p>
        </p:txBody>
      </p:sp>
      <p:pic>
        <p:nvPicPr>
          <p:cNvPr id="3" name="Picture 2"/>
          <p:cNvPicPr>
            <a:picLocks noChangeAspect="1"/>
          </p:cNvPicPr>
          <p:nvPr/>
        </p:nvPicPr>
        <p:blipFill>
          <a:blip r:embed="rId2"/>
          <a:stretch>
            <a:fillRect/>
          </a:stretch>
        </p:blipFill>
        <p:spPr>
          <a:xfrm>
            <a:off x="739588" y="3127560"/>
            <a:ext cx="10381130" cy="3676650"/>
          </a:xfrm>
          <a:prstGeom prst="rect">
            <a:avLst/>
          </a:prstGeom>
        </p:spPr>
      </p:pic>
    </p:spTree>
    <p:extLst>
      <p:ext uri="{BB962C8B-B14F-4D97-AF65-F5344CB8AC3E}">
        <p14:creationId xmlns:p14="http://schemas.microsoft.com/office/powerpoint/2010/main" val="33241407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process management component consists of a module for inter-process communication, which implements communication and synchronization between processes, and the memory management and scheduling modules. </a:t>
            </a:r>
          </a:p>
        </p:txBody>
      </p:sp>
      <p:pic>
        <p:nvPicPr>
          <p:cNvPr id="3" name="Picture 2"/>
          <p:cNvPicPr>
            <a:picLocks noChangeAspect="1"/>
          </p:cNvPicPr>
          <p:nvPr/>
        </p:nvPicPr>
        <p:blipFill>
          <a:blip r:embed="rId2"/>
          <a:stretch>
            <a:fillRect/>
          </a:stretch>
        </p:blipFill>
        <p:spPr>
          <a:xfrm>
            <a:off x="739588" y="3127560"/>
            <a:ext cx="10381130" cy="3676650"/>
          </a:xfrm>
          <a:prstGeom prst="rect">
            <a:avLst/>
          </a:prstGeom>
        </p:spPr>
      </p:pic>
    </p:spTree>
    <p:extLst>
      <p:ext uri="{BB962C8B-B14F-4D97-AF65-F5344CB8AC3E}">
        <p14:creationId xmlns:p14="http://schemas.microsoft.com/office/powerpoint/2010/main" val="42897876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file management component performs I/O through device drivers. </a:t>
            </a:r>
          </a:p>
          <a:p>
            <a:pPr algn="just"/>
            <a:r>
              <a:rPr lang="en-US" dirty="0"/>
              <a:t>Each device driver handles a specific class of I/O devices and uses techniques like disk scheduling to ensure good throughput of an I/O device.</a:t>
            </a:r>
          </a:p>
        </p:txBody>
      </p:sp>
      <p:pic>
        <p:nvPicPr>
          <p:cNvPr id="3" name="Picture 2"/>
          <p:cNvPicPr>
            <a:picLocks noChangeAspect="1"/>
          </p:cNvPicPr>
          <p:nvPr/>
        </p:nvPicPr>
        <p:blipFill>
          <a:blip r:embed="rId2"/>
          <a:stretch>
            <a:fillRect/>
          </a:stretch>
        </p:blipFill>
        <p:spPr>
          <a:xfrm>
            <a:off x="739588" y="3127560"/>
            <a:ext cx="10381130" cy="3676650"/>
          </a:xfrm>
          <a:prstGeom prst="rect">
            <a:avLst/>
          </a:prstGeom>
        </p:spPr>
      </p:pic>
    </p:spTree>
    <p:extLst>
      <p:ext uri="{BB962C8B-B14F-4D97-AF65-F5344CB8AC3E}">
        <p14:creationId xmlns:p14="http://schemas.microsoft.com/office/powerpoint/2010/main" val="30004943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buffer cache is used to reduce both the time required to implement a data transfer between a process and an I/O device, and the number of I/O operations performed on devices like disks.</a:t>
            </a:r>
          </a:p>
        </p:txBody>
      </p:sp>
      <p:pic>
        <p:nvPicPr>
          <p:cNvPr id="3" name="Picture 2"/>
          <p:cNvPicPr>
            <a:picLocks noChangeAspect="1"/>
          </p:cNvPicPr>
          <p:nvPr/>
        </p:nvPicPr>
        <p:blipFill>
          <a:blip r:embed="rId2"/>
          <a:stretch>
            <a:fillRect/>
          </a:stretch>
        </p:blipFill>
        <p:spPr>
          <a:xfrm>
            <a:off x="739588" y="3127560"/>
            <a:ext cx="10381130" cy="3676650"/>
          </a:xfrm>
          <a:prstGeom prst="rect">
            <a:avLst/>
          </a:prstGeom>
        </p:spPr>
      </p:pic>
    </p:spTree>
    <p:extLst>
      <p:ext uri="{BB962C8B-B14F-4D97-AF65-F5344CB8AC3E}">
        <p14:creationId xmlns:p14="http://schemas.microsoft.com/office/powerpoint/2010/main" val="1135756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process management and file management components of the kernel are activated through interrupts raised in the hardware, and system calls made by processes and non-kernel routines of the OS. </a:t>
            </a:r>
          </a:p>
          <a:p>
            <a:pPr algn="just"/>
            <a:r>
              <a:rPr lang="en-US" dirty="0"/>
              <a:t>The user interface of the OS is a command interpreter, called a shell, that runs as a user process.</a:t>
            </a:r>
          </a:p>
          <a:p>
            <a:pPr algn="just"/>
            <a:r>
              <a:rPr lang="en-US" dirty="0"/>
              <a:t>The Unix kernel cannot be interrupted at any arbitrary moment of time.</a:t>
            </a:r>
          </a:p>
          <a:p>
            <a:pPr algn="just"/>
            <a:r>
              <a:rPr lang="en-US" dirty="0"/>
              <a:t>It can be interrupted only when a process executing kernel code exits, or when its execution reaches a point at which it can be safely interrupted.</a:t>
            </a:r>
          </a:p>
          <a:p>
            <a:pPr algn="just"/>
            <a:r>
              <a:rPr lang="en-US" dirty="0"/>
              <a:t>This feature ensures that the kernel data structures are not in an inconsistent state when an interrupt occurs and another process starts executing the kernel code.</a:t>
            </a:r>
          </a:p>
        </p:txBody>
      </p:sp>
    </p:spTree>
    <p:extLst>
      <p:ext uri="{BB962C8B-B14F-4D97-AF65-F5344CB8AC3E}">
        <p14:creationId xmlns:p14="http://schemas.microsoft.com/office/powerpoint/2010/main" val="9554394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607423"/>
          </a:xfrm>
        </p:spPr>
        <p:txBody>
          <a:bodyPr>
            <a:normAutofit/>
          </a:bodyPr>
          <a:lstStyle/>
          <a:p>
            <a:pPr algn="just"/>
            <a:r>
              <a:rPr lang="en-US" dirty="0"/>
              <a:t>The Unix kernel has a long history of over four decades. The original kernel was small and simple. </a:t>
            </a:r>
          </a:p>
          <a:p>
            <a:pPr algn="just"/>
            <a:r>
              <a:rPr lang="en-US" dirty="0"/>
              <a:t>It provided a small set of abstractions, simple but powerful features like the pipe mechanism, which enabled users to execute several programs concurrently, and a small file system that supported only one file organization called the byte stream organization. </a:t>
            </a:r>
          </a:p>
          <a:p>
            <a:pPr algn="just"/>
            <a:r>
              <a:rPr lang="en-US" dirty="0"/>
              <a:t>All devices were represented as files, which unified the management of I/O devices and files. </a:t>
            </a:r>
          </a:p>
          <a:p>
            <a:pPr algn="just"/>
            <a:r>
              <a:rPr lang="en-US" dirty="0"/>
              <a:t>The kernel was written in the C language and had a size of less than 100 KB. Hence it was easily portable.</a:t>
            </a:r>
          </a:p>
        </p:txBody>
      </p:sp>
    </p:spTree>
    <p:extLst>
      <p:ext uri="{BB962C8B-B14F-4D97-AF65-F5344CB8AC3E}">
        <p14:creationId xmlns:p14="http://schemas.microsoft.com/office/powerpoint/2010/main" val="9054611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836024"/>
          </a:xfrm>
        </p:spPr>
        <p:txBody>
          <a:bodyPr>
            <a:normAutofit/>
          </a:bodyPr>
          <a:lstStyle/>
          <a:p>
            <a:pPr algn="just"/>
            <a:r>
              <a:rPr lang="en-US" dirty="0"/>
              <a:t>Unix kernel was monolithic and not very extensible. So it had to be modified as new computing environments, like the client–server environment. </a:t>
            </a:r>
          </a:p>
          <a:p>
            <a:pPr algn="just"/>
            <a:r>
              <a:rPr lang="en-US" dirty="0"/>
              <a:t>A major strength of Unix was its use of open standards. It enabled a large number of organizations ranging from the academia to the industry to participate in its development, which led to widespread use of Unix. </a:t>
            </a:r>
          </a:p>
          <a:p>
            <a:pPr algn="just"/>
            <a:r>
              <a:rPr lang="en-US" dirty="0"/>
              <a:t>But also led to the development of a large number of variants because of concurrent and uncoordinated development. </a:t>
            </a:r>
          </a:p>
          <a:p>
            <a:pPr algn="just"/>
            <a:r>
              <a:rPr lang="en-US" dirty="0"/>
              <a:t>The kernel became bulky, growing to a few million bytes in size, which affected its portability. </a:t>
            </a:r>
          </a:p>
        </p:txBody>
      </p:sp>
    </p:spTree>
    <p:extLst>
      <p:ext uri="{BB962C8B-B14F-4D97-AF65-F5344CB8AC3E}">
        <p14:creationId xmlns:p14="http://schemas.microsoft.com/office/powerpoint/2010/main" val="20441721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Unix</a:t>
            </a:r>
          </a:p>
        </p:txBody>
      </p:sp>
      <p:sp>
        <p:nvSpPr>
          <p:cNvPr id="5" name="Content Placeholder 2"/>
          <p:cNvSpPr>
            <a:spLocks noGrp="1"/>
          </p:cNvSpPr>
          <p:nvPr>
            <p:ph idx="1"/>
          </p:nvPr>
        </p:nvSpPr>
        <p:spPr>
          <a:xfrm>
            <a:off x="838200" y="1021976"/>
            <a:ext cx="10515600" cy="5836024"/>
          </a:xfrm>
        </p:spPr>
        <p:txBody>
          <a:bodyPr>
            <a:normAutofit/>
          </a:bodyPr>
          <a:lstStyle/>
          <a:p>
            <a:pPr algn="just"/>
            <a:r>
              <a:rPr lang="en-US" dirty="0"/>
              <a:t>Around this time, a feature was added to dynamically load kernel modules in memory. It enabled kernel modules to be loaded only when needed. </a:t>
            </a:r>
          </a:p>
          <a:p>
            <a:pPr algn="just"/>
            <a:r>
              <a:rPr lang="en-US" dirty="0"/>
              <a:t>This feature reduced the memory requirement of the kernel, but not its code size. Hence it did not enhance its portability </a:t>
            </a:r>
          </a:p>
        </p:txBody>
      </p:sp>
    </p:spTree>
    <p:extLst>
      <p:ext uri="{BB962C8B-B14F-4D97-AF65-F5344CB8AC3E}">
        <p14:creationId xmlns:p14="http://schemas.microsoft.com/office/powerpoint/2010/main" val="67984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A resource manager</a:t>
            </a:r>
          </a:p>
        </p:txBody>
      </p:sp>
      <p:sp>
        <p:nvSpPr>
          <p:cNvPr id="3" name="Content Placeholder 2"/>
          <p:cNvSpPr>
            <a:spLocks noGrp="1"/>
          </p:cNvSpPr>
          <p:nvPr>
            <p:ph idx="1"/>
          </p:nvPr>
        </p:nvSpPr>
        <p:spPr>
          <a:xfrm>
            <a:off x="838200" y="1021976"/>
            <a:ext cx="10515600" cy="5607423"/>
          </a:xfrm>
        </p:spPr>
        <p:txBody>
          <a:bodyPr>
            <a:normAutofit fontScale="92500" lnSpcReduction="20000"/>
          </a:bodyPr>
          <a:lstStyle/>
          <a:p>
            <a:pPr algn="just"/>
            <a:r>
              <a:rPr lang="en-US" b="1" dirty="0"/>
              <a:t>Space multiplexing</a:t>
            </a:r>
            <a:r>
              <a:rPr lang="en-US" dirty="0"/>
              <a:t>: Instead of the customers taking turns, each one gets part of the resource. </a:t>
            </a:r>
          </a:p>
          <a:p>
            <a:pPr algn="just"/>
            <a:r>
              <a:rPr lang="en-US" dirty="0"/>
              <a:t>For example, main memory is normally divided up among several running programs, so each one can be resident at the same time.</a:t>
            </a:r>
          </a:p>
          <a:p>
            <a:pPr algn="just"/>
            <a:r>
              <a:rPr lang="en-US" dirty="0"/>
              <a:t> Assuming there is enough memory to hold multiple programs, it is more efficient to hold several programs in memory at once rather than give one of them all of it, especially if it only needs a small fraction of the total. </a:t>
            </a:r>
          </a:p>
          <a:p>
            <a:pPr algn="just"/>
            <a:r>
              <a:rPr lang="en-US" dirty="0"/>
              <a:t>This raises issues of fairness, protection, and so on, and it is up to the operating system to solve them. </a:t>
            </a:r>
          </a:p>
          <a:p>
            <a:pPr algn="just"/>
            <a:r>
              <a:rPr lang="en-US" dirty="0"/>
              <a:t>Another resource that is space multiplexed is the disk. In many systems a single disk can hold files from many users at the same time. Allocating disk space and keeping track of who is using which disk blocks is a typical operating system task. </a:t>
            </a:r>
          </a:p>
          <a:p>
            <a:pPr algn="just">
              <a:buFont typeface="Wingdings" panose="05000000000000000000" pitchFamily="2" charset="2"/>
              <a:buChar char="Ø"/>
            </a:pPr>
            <a:r>
              <a:rPr lang="en-US" dirty="0"/>
              <a:t>Each program gets time with the resource.</a:t>
            </a:r>
          </a:p>
          <a:p>
            <a:pPr algn="just">
              <a:buFont typeface="Wingdings" panose="05000000000000000000" pitchFamily="2" charset="2"/>
              <a:buChar char="Ø"/>
            </a:pPr>
            <a:r>
              <a:rPr lang="en-US" dirty="0"/>
              <a:t>Each program gets space on the resource.</a:t>
            </a:r>
          </a:p>
        </p:txBody>
      </p:sp>
    </p:spTree>
    <p:extLst>
      <p:ext uri="{BB962C8B-B14F-4D97-AF65-F5344CB8AC3E}">
        <p14:creationId xmlns:p14="http://schemas.microsoft.com/office/powerpoint/2010/main" val="26484598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Linux</a:t>
            </a:r>
          </a:p>
        </p:txBody>
      </p:sp>
      <p:sp>
        <p:nvSpPr>
          <p:cNvPr id="5" name="Content Placeholder 2"/>
          <p:cNvSpPr>
            <a:spLocks noGrp="1"/>
          </p:cNvSpPr>
          <p:nvPr>
            <p:ph idx="1"/>
          </p:nvPr>
        </p:nvSpPr>
        <p:spPr>
          <a:xfrm>
            <a:off x="838200" y="1021976"/>
            <a:ext cx="10515600" cy="5836024"/>
          </a:xfrm>
        </p:spPr>
        <p:txBody>
          <a:bodyPr>
            <a:normAutofit/>
          </a:bodyPr>
          <a:lstStyle/>
          <a:p>
            <a:pPr algn="just"/>
            <a:r>
              <a:rPr lang="en-US" dirty="0"/>
              <a:t>Linux operating system provides the functionalities of Unix System V and Unix BSD; it is also compliant with the POSIX standard.</a:t>
            </a:r>
          </a:p>
          <a:p>
            <a:pPr algn="just"/>
            <a:r>
              <a:rPr lang="en-US" dirty="0"/>
              <a:t>It was initially implemented on the Intel 80386 and has since been implemented on later Intel processors and several other architectures.</a:t>
            </a:r>
          </a:p>
          <a:p>
            <a:pPr algn="just"/>
            <a:r>
              <a:rPr lang="en-US" dirty="0"/>
              <a:t>Linux has a monolithic kernel.</a:t>
            </a:r>
          </a:p>
        </p:txBody>
      </p:sp>
    </p:spTree>
    <p:extLst>
      <p:ext uri="{BB962C8B-B14F-4D97-AF65-F5344CB8AC3E}">
        <p14:creationId xmlns:p14="http://schemas.microsoft.com/office/powerpoint/2010/main" val="33049550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Linux</a:t>
            </a:r>
          </a:p>
        </p:txBody>
      </p:sp>
      <p:sp>
        <p:nvSpPr>
          <p:cNvPr id="5" name="Content Placeholder 2"/>
          <p:cNvSpPr>
            <a:spLocks noGrp="1"/>
          </p:cNvSpPr>
          <p:nvPr>
            <p:ph idx="1"/>
          </p:nvPr>
        </p:nvSpPr>
        <p:spPr>
          <a:xfrm>
            <a:off x="259979" y="1021976"/>
            <a:ext cx="5159188" cy="5836024"/>
          </a:xfrm>
        </p:spPr>
        <p:txBody>
          <a:bodyPr>
            <a:normAutofit/>
          </a:bodyPr>
          <a:lstStyle/>
          <a:p>
            <a:pPr algn="just"/>
            <a:r>
              <a:rPr lang="en-US" dirty="0"/>
              <a:t>Linux kernel is one layer in the architecture of the entire Linux system. The kernel is conceptually composed of five major modules: the process scheduler, the memory manager, the virtual file system, the network interface, and the </a:t>
            </a:r>
            <a:r>
              <a:rPr lang="en-US" dirty="0" err="1"/>
              <a:t>interprocess</a:t>
            </a:r>
            <a:r>
              <a:rPr lang="en-US" dirty="0"/>
              <a:t> communication interface. </a:t>
            </a:r>
          </a:p>
          <a:p>
            <a:pPr algn="just"/>
            <a:r>
              <a:rPr lang="en-US" dirty="0"/>
              <a:t>These modules interact with each other using function calls and shared data structures.</a:t>
            </a:r>
          </a:p>
        </p:txBody>
      </p:sp>
      <p:pic>
        <p:nvPicPr>
          <p:cNvPr id="3" name="Picture 2"/>
          <p:cNvPicPr>
            <a:picLocks noChangeAspect="1"/>
          </p:cNvPicPr>
          <p:nvPr/>
        </p:nvPicPr>
        <p:blipFill>
          <a:blip r:embed="rId2"/>
          <a:stretch>
            <a:fillRect/>
          </a:stretch>
        </p:blipFill>
        <p:spPr>
          <a:xfrm>
            <a:off x="5661842" y="1162247"/>
            <a:ext cx="6596757" cy="4641081"/>
          </a:xfrm>
          <a:prstGeom prst="rect">
            <a:avLst/>
          </a:prstGeom>
        </p:spPr>
      </p:pic>
    </p:spTree>
    <p:extLst>
      <p:ext uri="{BB962C8B-B14F-4D97-AF65-F5344CB8AC3E}">
        <p14:creationId xmlns:p14="http://schemas.microsoft.com/office/powerpoint/2010/main" val="4005423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Linux</a:t>
            </a:r>
          </a:p>
        </p:txBody>
      </p:sp>
      <p:sp>
        <p:nvSpPr>
          <p:cNvPr id="5" name="Content Placeholder 2"/>
          <p:cNvSpPr>
            <a:spLocks noGrp="1"/>
          </p:cNvSpPr>
          <p:nvPr>
            <p:ph idx="1"/>
          </p:nvPr>
        </p:nvSpPr>
        <p:spPr>
          <a:xfrm>
            <a:off x="259979" y="1021976"/>
            <a:ext cx="5159188" cy="5836024"/>
          </a:xfrm>
        </p:spPr>
        <p:txBody>
          <a:bodyPr>
            <a:normAutofit/>
          </a:bodyPr>
          <a:lstStyle/>
          <a:p>
            <a:pPr algn="just"/>
            <a:r>
              <a:rPr lang="en-US" dirty="0"/>
              <a:t>Each module can be individually loaded into memory, or removed from it, depending on whether it is likely to be used in near future.</a:t>
            </a:r>
          </a:p>
          <a:p>
            <a:pPr algn="just"/>
            <a:r>
              <a:rPr lang="en-US" dirty="0"/>
              <a:t>In principle, any component of the kernel can be structured as a loadable module, but typically device drivers become separate modules.</a:t>
            </a:r>
          </a:p>
        </p:txBody>
      </p:sp>
      <p:pic>
        <p:nvPicPr>
          <p:cNvPr id="3" name="Picture 2"/>
          <p:cNvPicPr>
            <a:picLocks noChangeAspect="1"/>
          </p:cNvPicPr>
          <p:nvPr/>
        </p:nvPicPr>
        <p:blipFill>
          <a:blip r:embed="rId2"/>
          <a:stretch>
            <a:fillRect/>
          </a:stretch>
        </p:blipFill>
        <p:spPr>
          <a:xfrm>
            <a:off x="5661842" y="1162247"/>
            <a:ext cx="6596757" cy="4641081"/>
          </a:xfrm>
          <a:prstGeom prst="rect">
            <a:avLst/>
          </a:prstGeom>
        </p:spPr>
      </p:pic>
    </p:spTree>
    <p:extLst>
      <p:ext uri="{BB962C8B-B14F-4D97-AF65-F5344CB8AC3E}">
        <p14:creationId xmlns:p14="http://schemas.microsoft.com/office/powerpoint/2010/main" val="22907810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Linux</a:t>
            </a:r>
          </a:p>
        </p:txBody>
      </p:sp>
      <p:sp>
        <p:nvSpPr>
          <p:cNvPr id="5" name="Content Placeholder 2"/>
          <p:cNvSpPr>
            <a:spLocks noGrp="1"/>
          </p:cNvSpPr>
          <p:nvPr>
            <p:ph idx="1"/>
          </p:nvPr>
        </p:nvSpPr>
        <p:spPr>
          <a:xfrm>
            <a:off x="259979" y="1021976"/>
            <a:ext cx="5159188" cy="5836024"/>
          </a:xfrm>
        </p:spPr>
        <p:txBody>
          <a:bodyPr>
            <a:normAutofit/>
          </a:bodyPr>
          <a:lstStyle/>
          <a:p>
            <a:pPr algn="just"/>
            <a:r>
              <a:rPr lang="en-US" dirty="0"/>
              <a:t>A few kernel modules are loaded when the system is booted. </a:t>
            </a:r>
          </a:p>
          <a:p>
            <a:pPr algn="just"/>
            <a:r>
              <a:rPr lang="en-US" dirty="0"/>
              <a:t>A new kernel module is loaded dynamically when needed</a:t>
            </a:r>
          </a:p>
          <a:p>
            <a:pPr algn="just"/>
            <a:r>
              <a:rPr lang="en-US" dirty="0"/>
              <a:t>However, it has to be integrated with the kernel modules that already existed in memory so that the modules can collectively function as a monolithic kernel. </a:t>
            </a:r>
          </a:p>
        </p:txBody>
      </p:sp>
      <p:pic>
        <p:nvPicPr>
          <p:cNvPr id="3" name="Picture 2"/>
          <p:cNvPicPr>
            <a:picLocks noChangeAspect="1"/>
          </p:cNvPicPr>
          <p:nvPr/>
        </p:nvPicPr>
        <p:blipFill>
          <a:blip r:embed="rId2"/>
          <a:stretch>
            <a:fillRect/>
          </a:stretch>
        </p:blipFill>
        <p:spPr>
          <a:xfrm>
            <a:off x="5661842" y="1162247"/>
            <a:ext cx="6596757" cy="4641081"/>
          </a:xfrm>
          <a:prstGeom prst="rect">
            <a:avLst/>
          </a:prstGeom>
        </p:spPr>
      </p:pic>
    </p:spTree>
    <p:extLst>
      <p:ext uri="{BB962C8B-B14F-4D97-AF65-F5344CB8AC3E}">
        <p14:creationId xmlns:p14="http://schemas.microsoft.com/office/powerpoint/2010/main" val="42768081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Solaris</a:t>
            </a:r>
          </a:p>
        </p:txBody>
      </p:sp>
      <p:sp>
        <p:nvSpPr>
          <p:cNvPr id="5" name="Content Placeholder 2"/>
          <p:cNvSpPr>
            <a:spLocks noGrp="1"/>
          </p:cNvSpPr>
          <p:nvPr>
            <p:ph idx="1"/>
          </p:nvPr>
        </p:nvSpPr>
        <p:spPr>
          <a:xfrm>
            <a:off x="726141" y="1021976"/>
            <a:ext cx="10730753" cy="5836024"/>
          </a:xfrm>
        </p:spPr>
        <p:txBody>
          <a:bodyPr>
            <a:normAutofit/>
          </a:bodyPr>
          <a:lstStyle/>
          <a:p>
            <a:pPr algn="just"/>
            <a:r>
              <a:rPr lang="en-US" dirty="0"/>
              <a:t>The Solaris kernel has an abstract machine layer that supports a wide range of processor architectures of the SPARC and Intel 80x86 family, including multiprocessor architectures. </a:t>
            </a:r>
          </a:p>
          <a:p>
            <a:pPr algn="just"/>
            <a:r>
              <a:rPr lang="en-US" dirty="0"/>
              <a:t>The pre-SVR4 versions of the OS are called SunOS, while the SVR4-based and later versions are called Solaris.</a:t>
            </a:r>
          </a:p>
          <a:p>
            <a:pPr algn="just"/>
            <a:r>
              <a:rPr lang="en-US" dirty="0"/>
              <a:t>The kernel is fully </a:t>
            </a:r>
            <a:r>
              <a:rPr lang="en-US" dirty="0" err="1"/>
              <a:t>preemptible</a:t>
            </a:r>
            <a:r>
              <a:rPr lang="en-US" dirty="0"/>
              <a:t> and provides real-time capabilities. </a:t>
            </a:r>
          </a:p>
          <a:p>
            <a:pPr algn="just"/>
            <a:r>
              <a:rPr lang="en-US" dirty="0"/>
              <a:t>Solaris 7 employs the kernel-design methodology of dynamically loadable kernel modules. </a:t>
            </a:r>
          </a:p>
          <a:p>
            <a:pPr algn="just"/>
            <a:r>
              <a:rPr lang="en-US" dirty="0"/>
              <a:t>The kernel has a core module that is always loaded; it contains interrupt servicing routines, system calls, process and memory management, and a virtual file system framework that can support different file systems concurrently. </a:t>
            </a:r>
          </a:p>
        </p:txBody>
      </p:sp>
    </p:spTree>
    <p:extLst>
      <p:ext uri="{BB962C8B-B14F-4D97-AF65-F5344CB8AC3E}">
        <p14:creationId xmlns:p14="http://schemas.microsoft.com/office/powerpoint/2010/main" val="24967188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Solaris</a:t>
            </a:r>
          </a:p>
        </p:txBody>
      </p:sp>
      <p:sp>
        <p:nvSpPr>
          <p:cNvPr id="5" name="Content Placeholder 2"/>
          <p:cNvSpPr>
            <a:spLocks noGrp="1"/>
          </p:cNvSpPr>
          <p:nvPr>
            <p:ph idx="1"/>
          </p:nvPr>
        </p:nvSpPr>
        <p:spPr>
          <a:xfrm>
            <a:off x="726141" y="1021976"/>
            <a:ext cx="10730753" cy="5836024"/>
          </a:xfrm>
        </p:spPr>
        <p:txBody>
          <a:bodyPr>
            <a:normAutofit/>
          </a:bodyPr>
          <a:lstStyle/>
          <a:p>
            <a:pPr algn="just"/>
            <a:r>
              <a:rPr lang="en-US" dirty="0"/>
              <a:t>The kernel maintains a symbol table containing information about symbols defined in currently loaded kernel modules. This information is used while loading and linking a new module. New information is added to the symbol table after a module is loaded and some information is deleted after a module is deleted.</a:t>
            </a:r>
          </a:p>
          <a:p>
            <a:pPr algn="just"/>
            <a:r>
              <a:rPr lang="en-US" dirty="0"/>
              <a:t>The Solaris kernel supports seven types of loadable modules:</a:t>
            </a:r>
          </a:p>
          <a:p>
            <a:pPr lvl="1" indent="-403225" algn="just">
              <a:buFont typeface="Wingdings" panose="05000000000000000000" pitchFamily="2" charset="2"/>
              <a:buChar char="ü"/>
            </a:pPr>
            <a:r>
              <a:rPr lang="en-US" dirty="0"/>
              <a:t>Scheduler classes</a:t>
            </a:r>
          </a:p>
          <a:p>
            <a:pPr lvl="1" indent="-403225" algn="just">
              <a:buFont typeface="Wingdings" panose="05000000000000000000" pitchFamily="2" charset="2"/>
              <a:buChar char="ü"/>
            </a:pPr>
            <a:r>
              <a:rPr lang="en-US" dirty="0"/>
              <a:t>File systems</a:t>
            </a:r>
          </a:p>
          <a:p>
            <a:pPr lvl="1" indent="-403225" algn="just">
              <a:buFont typeface="Wingdings" panose="05000000000000000000" pitchFamily="2" charset="2"/>
              <a:buChar char="ü"/>
            </a:pPr>
            <a:r>
              <a:rPr lang="en-US" dirty="0"/>
              <a:t>Loadable system calls</a:t>
            </a:r>
          </a:p>
          <a:p>
            <a:pPr lvl="1" indent="-403225" algn="just">
              <a:buFont typeface="Wingdings" panose="05000000000000000000" pitchFamily="2" charset="2"/>
              <a:buChar char="ü"/>
            </a:pPr>
            <a:r>
              <a:rPr lang="en-US" dirty="0"/>
              <a:t>Loaders for different formats of exe. </a:t>
            </a:r>
            <a:r>
              <a:rPr lang="en-US" dirty="0" err="1"/>
              <a:t>file.s</a:t>
            </a:r>
            <a:endParaRPr lang="en-US" dirty="0"/>
          </a:p>
          <a:p>
            <a:pPr lvl="1" indent="-403225" algn="just">
              <a:buFont typeface="Wingdings" panose="05000000000000000000" pitchFamily="2" charset="2"/>
              <a:buChar char="ü"/>
            </a:pPr>
            <a:r>
              <a:rPr lang="en-US" dirty="0"/>
              <a:t>Streams modules</a:t>
            </a:r>
          </a:p>
          <a:p>
            <a:pPr lvl="1" indent="-403225" algn="just">
              <a:buFont typeface="Wingdings" panose="05000000000000000000" pitchFamily="2" charset="2"/>
              <a:buChar char="ü"/>
            </a:pPr>
            <a:r>
              <a:rPr lang="en-US" dirty="0"/>
              <a:t>Bus controllers and device drivers</a:t>
            </a:r>
          </a:p>
          <a:p>
            <a:pPr lvl="1" indent="-403225" algn="just">
              <a:buFont typeface="Wingdings" panose="05000000000000000000" pitchFamily="2" charset="2"/>
              <a:buChar char="ü"/>
            </a:pPr>
            <a:r>
              <a:rPr lang="en-US" dirty="0"/>
              <a:t>Miscellaneous modules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482" y="3657997"/>
            <a:ext cx="5661210" cy="2926938"/>
          </a:xfrm>
          <a:prstGeom prst="rect">
            <a:avLst/>
          </a:prstGeom>
        </p:spPr>
      </p:pic>
    </p:spTree>
    <p:extLst>
      <p:ext uri="{BB962C8B-B14F-4D97-AF65-F5344CB8AC3E}">
        <p14:creationId xmlns:p14="http://schemas.microsoft.com/office/powerpoint/2010/main" val="325522473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Solaris</a:t>
            </a:r>
          </a:p>
        </p:txBody>
      </p:sp>
      <p:sp>
        <p:nvSpPr>
          <p:cNvPr id="5" name="Content Placeholder 2"/>
          <p:cNvSpPr>
            <a:spLocks noGrp="1"/>
          </p:cNvSpPr>
          <p:nvPr>
            <p:ph idx="1"/>
          </p:nvPr>
        </p:nvSpPr>
        <p:spPr>
          <a:xfrm>
            <a:off x="726141" y="968188"/>
            <a:ext cx="10905565" cy="5836024"/>
          </a:xfrm>
        </p:spPr>
        <p:txBody>
          <a:bodyPr>
            <a:normAutofit/>
          </a:bodyPr>
          <a:lstStyle/>
          <a:p>
            <a:pPr algn="just"/>
            <a:r>
              <a:rPr lang="en-US" dirty="0"/>
              <a:t>The hardware abstraction layer (HAL) interfaces with the bare machine and provides abstractions of the I/O interfaces, interrupt controllers, and </a:t>
            </a:r>
            <a:r>
              <a:rPr lang="en-US" dirty="0" err="1"/>
              <a:t>interprocessor</a:t>
            </a:r>
            <a:r>
              <a:rPr lang="en-US" dirty="0"/>
              <a:t> communication mechanisms in a multiprocessor system.</a:t>
            </a:r>
          </a:p>
          <a:p>
            <a:pPr algn="just"/>
            <a:r>
              <a:rPr lang="en-US" dirty="0"/>
              <a:t>The HAL and the kernel are together equivalent to a conventional kernel. A device driver also uses the abstractions provided by the HAL to manage I/O operations on a class of devices.</a:t>
            </a:r>
          </a:p>
        </p:txBody>
      </p:sp>
      <p:pic>
        <p:nvPicPr>
          <p:cNvPr id="3" name="Picture 2"/>
          <p:cNvPicPr>
            <a:picLocks noChangeAspect="1"/>
          </p:cNvPicPr>
          <p:nvPr/>
        </p:nvPicPr>
        <p:blipFill>
          <a:blip r:embed="rId2"/>
          <a:stretch>
            <a:fillRect/>
          </a:stretch>
        </p:blipFill>
        <p:spPr>
          <a:xfrm>
            <a:off x="2393576" y="3385817"/>
            <a:ext cx="8054790" cy="3485630"/>
          </a:xfrm>
          <a:prstGeom prst="rect">
            <a:avLst/>
          </a:prstGeom>
        </p:spPr>
      </p:pic>
    </p:spTree>
    <p:extLst>
      <p:ext uri="{BB962C8B-B14F-4D97-AF65-F5344CB8AC3E}">
        <p14:creationId xmlns:p14="http://schemas.microsoft.com/office/powerpoint/2010/main" val="307262395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Solaris</a:t>
            </a:r>
          </a:p>
        </p:txBody>
      </p:sp>
      <p:sp>
        <p:nvSpPr>
          <p:cNvPr id="5" name="Content Placeholder 2"/>
          <p:cNvSpPr>
            <a:spLocks noGrp="1"/>
          </p:cNvSpPr>
          <p:nvPr>
            <p:ph idx="1"/>
          </p:nvPr>
        </p:nvSpPr>
        <p:spPr>
          <a:xfrm>
            <a:off x="726141" y="968188"/>
            <a:ext cx="10905565" cy="5836024"/>
          </a:xfrm>
        </p:spPr>
        <p:txBody>
          <a:bodyPr>
            <a:normAutofit/>
          </a:bodyPr>
          <a:lstStyle/>
          <a:p>
            <a:pPr algn="just"/>
            <a:r>
              <a:rPr lang="en-US" dirty="0"/>
              <a:t>The kernel performs the process synchronization and scheduling functions. </a:t>
            </a:r>
          </a:p>
          <a:p>
            <a:pPr algn="just"/>
            <a:r>
              <a:rPr lang="en-US" dirty="0"/>
              <a:t>The executive comprises </a:t>
            </a:r>
            <a:r>
              <a:rPr lang="en-US" dirty="0" err="1"/>
              <a:t>nonkernel</a:t>
            </a:r>
            <a:r>
              <a:rPr lang="en-US" dirty="0"/>
              <a:t> routines of the OS; its code uses facilities in the kernel to provide services such as process creation and termination, virtual memory management, an </a:t>
            </a:r>
            <a:r>
              <a:rPr lang="en-US" dirty="0" err="1"/>
              <a:t>interprocess</a:t>
            </a:r>
            <a:r>
              <a:rPr lang="en-US" dirty="0"/>
              <a:t> message passing facility for client–server communication.</a:t>
            </a:r>
          </a:p>
        </p:txBody>
      </p:sp>
      <p:pic>
        <p:nvPicPr>
          <p:cNvPr id="3" name="Picture 2"/>
          <p:cNvPicPr>
            <a:picLocks noChangeAspect="1"/>
          </p:cNvPicPr>
          <p:nvPr/>
        </p:nvPicPr>
        <p:blipFill>
          <a:blip r:embed="rId2"/>
          <a:stretch>
            <a:fillRect/>
          </a:stretch>
        </p:blipFill>
        <p:spPr>
          <a:xfrm>
            <a:off x="2393576" y="3385817"/>
            <a:ext cx="8054790" cy="3485630"/>
          </a:xfrm>
          <a:prstGeom prst="rect">
            <a:avLst/>
          </a:prstGeom>
        </p:spPr>
      </p:pic>
    </p:spTree>
    <p:extLst>
      <p:ext uri="{BB962C8B-B14F-4D97-AF65-F5344CB8AC3E}">
        <p14:creationId xmlns:p14="http://schemas.microsoft.com/office/powerpoint/2010/main" val="8243135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marL="12700" algn="ctr">
              <a:lnSpc>
                <a:spcPct val="100000"/>
              </a:lnSpc>
              <a:spcBef>
                <a:spcPts val="100"/>
              </a:spcBef>
            </a:pPr>
            <a:r>
              <a:rPr lang="en-US" sz="4000" dirty="0"/>
              <a:t>Modern Operating System- Solaris</a:t>
            </a:r>
          </a:p>
        </p:txBody>
      </p:sp>
      <p:sp>
        <p:nvSpPr>
          <p:cNvPr id="5" name="Content Placeholder 2"/>
          <p:cNvSpPr>
            <a:spLocks noGrp="1"/>
          </p:cNvSpPr>
          <p:nvPr>
            <p:ph idx="1"/>
          </p:nvPr>
        </p:nvSpPr>
        <p:spPr>
          <a:xfrm>
            <a:off x="726141" y="968188"/>
            <a:ext cx="10905565" cy="5836024"/>
          </a:xfrm>
        </p:spPr>
        <p:txBody>
          <a:bodyPr>
            <a:normAutofit/>
          </a:bodyPr>
          <a:lstStyle/>
          <a:p>
            <a:pPr algn="just"/>
            <a:r>
              <a:rPr lang="en-US" dirty="0"/>
              <a:t>The I/O manager uses device drivers, which are loaded dynamically when needed. </a:t>
            </a:r>
          </a:p>
          <a:p>
            <a:pPr algn="just"/>
            <a:r>
              <a:rPr lang="en-US" dirty="0"/>
              <a:t>Many functions of the executive operate in the kernel mode, thus avoiding frequent context switches when the executive interacts with the kernel; it has obvious performance benefits.</a:t>
            </a:r>
          </a:p>
        </p:txBody>
      </p:sp>
      <p:pic>
        <p:nvPicPr>
          <p:cNvPr id="3" name="Picture 2"/>
          <p:cNvPicPr>
            <a:picLocks noChangeAspect="1"/>
          </p:cNvPicPr>
          <p:nvPr/>
        </p:nvPicPr>
        <p:blipFill>
          <a:blip r:embed="rId2"/>
          <a:stretch>
            <a:fillRect/>
          </a:stretch>
        </p:blipFill>
        <p:spPr>
          <a:xfrm>
            <a:off x="2393576" y="3385817"/>
            <a:ext cx="8054790" cy="3485630"/>
          </a:xfrm>
          <a:prstGeom prst="rect">
            <a:avLst/>
          </a:prstGeom>
        </p:spPr>
      </p:pic>
    </p:spTree>
    <p:extLst>
      <p:ext uri="{BB962C8B-B14F-4D97-AF65-F5344CB8AC3E}">
        <p14:creationId xmlns:p14="http://schemas.microsoft.com/office/powerpoint/2010/main" val="71807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919"/>
            <a:ext cx="10515600" cy="874058"/>
          </a:xfrm>
        </p:spPr>
        <p:txBody>
          <a:bodyPr>
            <a:normAutofit/>
          </a:bodyPr>
          <a:lstStyle/>
          <a:p>
            <a:pPr algn="ctr"/>
            <a:r>
              <a:rPr lang="en-US" sz="4000" dirty="0"/>
              <a:t>Operating System Components</a:t>
            </a:r>
          </a:p>
        </p:txBody>
      </p:sp>
      <p:sp>
        <p:nvSpPr>
          <p:cNvPr id="3" name="Content Placeholder 2"/>
          <p:cNvSpPr>
            <a:spLocks noGrp="1"/>
          </p:cNvSpPr>
          <p:nvPr>
            <p:ph idx="1"/>
          </p:nvPr>
        </p:nvSpPr>
        <p:spPr>
          <a:xfrm>
            <a:off x="838200" y="1021976"/>
            <a:ext cx="10515600" cy="5607423"/>
          </a:xfrm>
        </p:spPr>
        <p:txBody>
          <a:bodyPr/>
          <a:lstStyle/>
          <a:p>
            <a:pPr marL="0" indent="0" algn="just">
              <a:buNone/>
            </a:pPr>
            <a:r>
              <a:rPr lang="en-US" dirty="0"/>
              <a:t>Most operating systems support the following types of system components:</a:t>
            </a:r>
          </a:p>
          <a:p>
            <a:r>
              <a:rPr lang="en-US" dirty="0"/>
              <a:t>Process Management </a:t>
            </a:r>
          </a:p>
          <a:p>
            <a:r>
              <a:rPr lang="en-US" dirty="0"/>
              <a:t>Main Memory Management</a:t>
            </a:r>
          </a:p>
          <a:p>
            <a:r>
              <a:rPr lang="en-US" dirty="0"/>
              <a:t>I/O System Management</a:t>
            </a:r>
          </a:p>
          <a:p>
            <a:r>
              <a:rPr lang="en-US" dirty="0"/>
              <a:t>File Management</a:t>
            </a:r>
          </a:p>
          <a:p>
            <a:r>
              <a:rPr lang="en-US" dirty="0"/>
              <a:t>Secondary Management</a:t>
            </a:r>
          </a:p>
          <a:p>
            <a:r>
              <a:rPr lang="en-US" dirty="0"/>
              <a:t>Networking</a:t>
            </a:r>
          </a:p>
          <a:p>
            <a:r>
              <a:rPr lang="en-US" dirty="0"/>
              <a:t>Protection System</a:t>
            </a:r>
          </a:p>
          <a:p>
            <a:r>
              <a:rPr lang="en-US" dirty="0"/>
              <a:t>Command-Interpreter System</a:t>
            </a:r>
          </a:p>
        </p:txBody>
      </p:sp>
    </p:spTree>
    <p:extLst>
      <p:ext uri="{BB962C8B-B14F-4D97-AF65-F5344CB8AC3E}">
        <p14:creationId xmlns:p14="http://schemas.microsoft.com/office/powerpoint/2010/main" val="1736996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3989</TotalTime>
  <Words>5381</Words>
  <Application>Microsoft Office PowerPoint</Application>
  <PresentationFormat>Widescreen</PresentationFormat>
  <Paragraphs>474</Paragraphs>
  <Slides>88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88</vt:i4>
      </vt:variant>
    </vt:vector>
  </HeadingPairs>
  <TitlesOfParts>
    <vt:vector size="96" baseType="lpstr">
      <vt:lpstr>Arial</vt:lpstr>
      <vt:lpstr>Calibri</vt:lpstr>
      <vt:lpstr>Calibri Light</vt:lpstr>
      <vt:lpstr>Courier New</vt:lpstr>
      <vt:lpstr>Monotype Sorts</vt:lpstr>
      <vt:lpstr>Symbol</vt:lpstr>
      <vt:lpstr>Wingdings</vt:lpstr>
      <vt:lpstr>Office Theme</vt:lpstr>
      <vt:lpstr>Introduction to Operating System</vt:lpstr>
      <vt:lpstr>Introduction to Operating System</vt:lpstr>
      <vt:lpstr>Introduction to Operating System</vt:lpstr>
      <vt:lpstr>Computer System</vt:lpstr>
      <vt:lpstr>Computer System</vt:lpstr>
      <vt:lpstr>Computer System</vt:lpstr>
      <vt:lpstr>A resource manager</vt:lpstr>
      <vt:lpstr>A resource manager</vt:lpstr>
      <vt:lpstr>Operating System Components</vt:lpstr>
      <vt:lpstr>Process Management</vt:lpstr>
      <vt:lpstr>Main-Memory Management</vt:lpstr>
      <vt:lpstr>Secondary-Storage Management</vt:lpstr>
      <vt:lpstr>I/O System Management</vt:lpstr>
      <vt:lpstr>File Management</vt:lpstr>
      <vt:lpstr>Protection System</vt:lpstr>
      <vt:lpstr>Networking (Distributed Systems)</vt:lpstr>
      <vt:lpstr>Command-Interpreter System</vt:lpstr>
      <vt:lpstr>Operating System Services</vt:lpstr>
      <vt:lpstr>Operating-System Services</vt:lpstr>
      <vt:lpstr>Operating-System Services</vt:lpstr>
      <vt:lpstr>Operating-System Services</vt:lpstr>
      <vt:lpstr>Operating-System Services</vt:lpstr>
      <vt:lpstr>Operating-System Services</vt:lpstr>
      <vt:lpstr>User Operating-System Interface</vt:lpstr>
      <vt:lpstr>System Calls</vt:lpstr>
      <vt:lpstr>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System Calls</vt:lpstr>
      <vt:lpstr>Types of Operating System</vt:lpstr>
      <vt:lpstr>Batch Operating System</vt:lpstr>
      <vt:lpstr>Batch Operating System</vt:lpstr>
      <vt:lpstr>OS Features Needed for Multiprogramming</vt:lpstr>
      <vt:lpstr>Time Sharing Systems</vt:lpstr>
      <vt:lpstr>Time Sharing Systems</vt:lpstr>
      <vt:lpstr>Desktop Systems</vt:lpstr>
      <vt:lpstr>Parallel Systems</vt:lpstr>
      <vt:lpstr>Parallel Systems</vt:lpstr>
      <vt:lpstr>Distributed Systems</vt:lpstr>
      <vt:lpstr>Distributed Systems</vt:lpstr>
      <vt:lpstr>Clustered Systems</vt:lpstr>
      <vt:lpstr>Real-Time Systems</vt:lpstr>
      <vt:lpstr>Real-Time Systems</vt:lpstr>
      <vt:lpstr>Operating System Structure</vt:lpstr>
      <vt:lpstr>Operating System Structure: Monolithic Systems</vt:lpstr>
      <vt:lpstr>Operating System Structure: Monolithic Systems</vt:lpstr>
      <vt:lpstr>Operating System Structure: Monolithic Systems</vt:lpstr>
      <vt:lpstr>Operating System Structure: Monolithic Systems</vt:lpstr>
      <vt:lpstr>Operating System Structure: Layered Systems</vt:lpstr>
      <vt:lpstr>Operating System Structure: Layered Systems</vt:lpstr>
      <vt:lpstr>Operating System Structure: Layered Systems</vt:lpstr>
      <vt:lpstr>Operating System Structure: Layered Systems</vt:lpstr>
      <vt:lpstr>Operating System Structure: Layered Systems</vt:lpstr>
      <vt:lpstr>Operating System Structure: Kernel-based</vt:lpstr>
      <vt:lpstr>Operating System Structure: Kernel-based</vt:lpstr>
      <vt:lpstr>Operating System Structure: Microkernels</vt:lpstr>
      <vt:lpstr>Operating System Structure: Microkernels</vt:lpstr>
      <vt:lpstr>Operating System Structure: Microkernels</vt:lpstr>
      <vt:lpstr>Operating System Structure: Client-Server Systems</vt:lpstr>
      <vt:lpstr>Operating System Structure: Virtual Machines</vt:lpstr>
      <vt:lpstr>Modern Operating System</vt:lpstr>
      <vt:lpstr>Modern Operating System- Unix</vt:lpstr>
      <vt:lpstr>Modern Operating System- Unix</vt:lpstr>
      <vt:lpstr>Modern Operating System- Unix</vt:lpstr>
      <vt:lpstr>Modern Operating System- Unix</vt:lpstr>
      <vt:lpstr>Modern Operating System- Unix</vt:lpstr>
      <vt:lpstr>Modern Operating System- Unix</vt:lpstr>
      <vt:lpstr>Modern Operating System- Unix</vt:lpstr>
      <vt:lpstr>Modern Operating System- Unix</vt:lpstr>
      <vt:lpstr>Modern Operating System- Linux</vt:lpstr>
      <vt:lpstr>Modern Operating System- Linux</vt:lpstr>
      <vt:lpstr>Modern Operating System- Linux</vt:lpstr>
      <vt:lpstr>Modern Operating System- Linux</vt:lpstr>
      <vt:lpstr>Modern Operating System- Solaris</vt:lpstr>
      <vt:lpstr>Modern Operating System- Solaris</vt:lpstr>
      <vt:lpstr>Modern Operating System- Solaris</vt:lpstr>
      <vt:lpstr>Modern Operating System- Solaris</vt:lpstr>
      <vt:lpstr>Modern Operating System- Solaris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dc:title>
  <dc:creator>Windows User</dc:creator>
  <cp:lastModifiedBy>sumit kumar</cp:lastModifiedBy>
  <cp:revision>361</cp:revision>
  <dcterms:created xsi:type="dcterms:W3CDTF">2021-08-10T07:01:15Z</dcterms:created>
  <dcterms:modified xsi:type="dcterms:W3CDTF">2024-05-20T08:16:23Z</dcterms:modified>
</cp:coreProperties>
</file>