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51" r:id="rId1"/>
  </p:sldMasterIdLst>
  <p:notesMasterIdLst>
    <p:notesMasterId r:id="rId35"/>
  </p:notesMasterIdLst>
  <p:handoutMasterIdLst>
    <p:handoutMasterId r:id="rId36"/>
  </p:handoutMasterIdLst>
  <p:sldIdLst>
    <p:sldId id="331" r:id="rId2"/>
    <p:sldId id="420" r:id="rId3"/>
    <p:sldId id="338" r:id="rId4"/>
    <p:sldId id="339" r:id="rId5"/>
    <p:sldId id="441" r:id="rId6"/>
    <p:sldId id="453" r:id="rId7"/>
    <p:sldId id="459" r:id="rId8"/>
    <p:sldId id="476" r:id="rId9"/>
    <p:sldId id="477" r:id="rId10"/>
    <p:sldId id="491" r:id="rId11"/>
    <p:sldId id="500" r:id="rId12"/>
    <p:sldId id="478" r:id="rId13"/>
    <p:sldId id="492" r:id="rId14"/>
    <p:sldId id="479" r:id="rId15"/>
    <p:sldId id="482" r:id="rId16"/>
    <p:sldId id="501" r:id="rId17"/>
    <p:sldId id="480" r:id="rId18"/>
    <p:sldId id="493" r:id="rId19"/>
    <p:sldId id="484" r:id="rId20"/>
    <p:sldId id="494" r:id="rId21"/>
    <p:sldId id="488" r:id="rId22"/>
    <p:sldId id="483" r:id="rId23"/>
    <p:sldId id="485" r:id="rId24"/>
    <p:sldId id="487" r:id="rId25"/>
    <p:sldId id="489" r:id="rId26"/>
    <p:sldId id="490" r:id="rId27"/>
    <p:sldId id="502" r:id="rId28"/>
    <p:sldId id="451" r:id="rId29"/>
    <p:sldId id="495" r:id="rId30"/>
    <p:sldId id="497" r:id="rId31"/>
    <p:sldId id="496" r:id="rId32"/>
    <p:sldId id="498" r:id="rId33"/>
    <p:sldId id="499" r:id="rId3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54" d="100"/>
          <a:sy n="54" d="100"/>
        </p:scale>
        <p:origin x="96"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2378673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3028755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2686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888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67483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2986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59214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76572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97242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47381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38963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8194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4521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144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9478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7734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73094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874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9055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622D8-2783-48A9-BA72-E12EEFBC85DF}" type="datetimeFigureOut">
              <a:rPr lang="en-IN" smtClean="0"/>
              <a:pPr/>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38036-7DE9-4D69-9FA6-918098E1258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622D8-2783-48A9-BA72-E12EEFBC85DF}" type="datetimeFigureOut">
              <a:rPr lang="en-IN" smtClean="0"/>
              <a:pPr/>
              <a:t>19-05-2024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38036-7DE9-4D69-9FA6-918098E1258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 id="2147484358" r:id="rId7"/>
    <p:sldLayoutId id="2147484359" r:id="rId8"/>
    <p:sldLayoutId id="2147484360" r:id="rId9"/>
    <p:sldLayoutId id="2147484361" r:id="rId10"/>
    <p:sldLayoutId id="2147484362" r:id="rId11"/>
    <p:sldLayoutId id="214748436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DFA84464-F8AB-4CD4-8982-CE48FC8A6BA9}"/>
              </a:ext>
            </a:extLst>
          </p:cNvPr>
          <p:cNvSpPr>
            <a:spLocks noGrp="1" noChangeArrowheads="1"/>
          </p:cNvSpPr>
          <p:nvPr>
            <p:ph type="ctrTitle"/>
          </p:nvPr>
        </p:nvSpPr>
        <p:spPr>
          <a:xfrm>
            <a:off x="600075" y="2151063"/>
            <a:ext cx="7772400" cy="1377950"/>
          </a:xfrm>
        </p:spPr>
        <p:txBody>
          <a:bodyPr>
            <a:normAutofit/>
          </a:bodyPr>
          <a:lstStyle/>
          <a:p>
            <a:pPr eaLnBrk="1" hangingPunct="1"/>
            <a:r>
              <a:rPr lang="en-US" altLang="en-US" sz="4400" dirty="0"/>
              <a:t>Process Synchronization</a:t>
            </a:r>
          </a:p>
        </p:txBody>
      </p:sp>
      <p:sp>
        <p:nvSpPr>
          <p:cNvPr id="2" name="TextBox 1"/>
          <p:cNvSpPr txBox="1"/>
          <p:nvPr/>
        </p:nvSpPr>
        <p:spPr>
          <a:xfrm>
            <a:off x="1900238" y="3457573"/>
            <a:ext cx="4843462" cy="1200329"/>
          </a:xfrm>
          <a:prstGeom prst="rect">
            <a:avLst/>
          </a:prstGeom>
          <a:noFill/>
        </p:spPr>
        <p:txBody>
          <a:bodyPr wrap="square" rtlCol="0">
            <a:spAutoFit/>
          </a:bodyPr>
          <a:lstStyle/>
          <a:p>
            <a:pPr algn="ctr"/>
            <a:r>
              <a:rPr lang="en-US" altLang="en-US" sz="2400" dirty="0"/>
              <a:t>Peterson’</a:t>
            </a:r>
            <a:r>
              <a:rPr lang="en-US" altLang="ja-JP" sz="2400" dirty="0"/>
              <a:t>s </a:t>
            </a:r>
            <a:r>
              <a:rPr lang="en-US" sz="2400" dirty="0"/>
              <a:t>solution </a:t>
            </a:r>
          </a:p>
          <a:p>
            <a:pPr algn="ctr"/>
            <a:r>
              <a:rPr lang="en-US" sz="2400" dirty="0"/>
              <a:t>&amp;</a:t>
            </a:r>
          </a:p>
          <a:p>
            <a:pPr algn="ctr"/>
            <a:r>
              <a:rPr lang="en-US" sz="2400" dirty="0"/>
              <a:t>Semaphore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1066800" y="914400"/>
            <a:ext cx="7029450" cy="4572000"/>
          </a:xfrm>
        </p:spPr>
        <p:txBody>
          <a:bodyPr>
            <a:normAutofit/>
          </a:bodyPr>
          <a:lstStyle/>
          <a:p>
            <a:pPr>
              <a:lnSpc>
                <a:spcPct val="90000"/>
              </a:lnSpc>
              <a:tabLst>
                <a:tab pos="2403475" algn="l"/>
                <a:tab pos="2684463" algn="l"/>
                <a:tab pos="2974975" algn="l"/>
              </a:tabLst>
            </a:pPr>
            <a:r>
              <a:rPr lang="en-US" dirty="0"/>
              <a:t>Shared variables</a:t>
            </a:r>
          </a:p>
          <a:p>
            <a:pPr lvl="1">
              <a:lnSpc>
                <a:spcPct val="90000"/>
              </a:lnSpc>
              <a:tabLst>
                <a:tab pos="2403475" algn="l"/>
                <a:tab pos="2684463" algn="l"/>
                <a:tab pos="2974975" algn="l"/>
              </a:tabLst>
            </a:pPr>
            <a:r>
              <a:rPr lang="en-US" b="1" dirty="0" err="1"/>
              <a:t>boolean</a:t>
            </a:r>
            <a:r>
              <a:rPr lang="en-US" b="1" dirty="0"/>
              <a:t> flag[2]</a:t>
            </a:r>
            <a:r>
              <a:rPr lang="en-US" dirty="0"/>
              <a:t>;</a:t>
            </a:r>
            <a:br>
              <a:rPr lang="en-US" dirty="0"/>
            </a:br>
            <a:r>
              <a:rPr lang="en-US" dirty="0"/>
              <a:t>initially </a:t>
            </a:r>
            <a:r>
              <a:rPr lang="en-US" b="1" dirty="0"/>
              <a:t>flag [0] = flag [1] = false.</a:t>
            </a:r>
          </a:p>
          <a:p>
            <a:pPr lvl="1">
              <a:lnSpc>
                <a:spcPct val="90000"/>
              </a:lnSpc>
              <a:tabLst>
                <a:tab pos="2403475" algn="l"/>
                <a:tab pos="2684463" algn="l"/>
                <a:tab pos="2974975" algn="l"/>
              </a:tabLst>
            </a:pPr>
            <a:r>
              <a:rPr lang="en-US" b="1" dirty="0"/>
              <a:t>flag [</a:t>
            </a:r>
            <a:r>
              <a:rPr lang="en-US" b="1" dirty="0" err="1"/>
              <a:t>i</a:t>
            </a:r>
            <a:r>
              <a:rPr lang="en-US" b="1" dirty="0"/>
              <a:t>] = true</a:t>
            </a:r>
            <a:r>
              <a:rPr lang="en-US"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r>
              <a:rPr lang="en-US" dirty="0">
                <a:sym typeface="Symbol" pitchFamily="18" charset="2"/>
              </a:rPr>
              <a:t> ready to enter its critical section</a:t>
            </a:r>
          </a:p>
        </p:txBody>
      </p:sp>
      <p:sp>
        <p:nvSpPr>
          <p:cNvPr id="5" name="Rectangle 2"/>
          <p:cNvSpPr>
            <a:spLocks noGrp="1" noChangeArrowheads="1"/>
          </p:cNvSpPr>
          <p:nvPr>
            <p:ph type="title"/>
          </p:nvPr>
        </p:nvSpPr>
        <p:spPr>
          <a:xfrm>
            <a:off x="466725" y="131763"/>
            <a:ext cx="8229600" cy="639762"/>
          </a:xfrm>
        </p:spPr>
        <p:txBody>
          <a:bodyPr>
            <a:noAutofit/>
          </a:bodyPr>
          <a:lstStyle/>
          <a:p>
            <a:r>
              <a:rPr lang="en-US" sz="4000" dirty="0"/>
              <a:t>Algorithm 2</a:t>
            </a:r>
          </a:p>
        </p:txBody>
      </p:sp>
    </p:spTree>
    <p:extLst>
      <p:ext uri="{BB962C8B-B14F-4D97-AF65-F5344CB8AC3E}">
        <p14:creationId xmlns:p14="http://schemas.microsoft.com/office/powerpoint/2010/main" val="136986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Here we take array of size 2 both index 0 and 1 firstly set to 0</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16610580"/>
              </p:ext>
            </p:extLst>
          </p:nvPr>
        </p:nvGraphicFramePr>
        <p:xfrm>
          <a:off x="788894" y="2750661"/>
          <a:ext cx="6096000" cy="2225040"/>
        </p:xfrm>
        <a:graphic>
          <a:graphicData uri="http://schemas.openxmlformats.org/drawingml/2006/table">
            <a:tbl>
              <a:tblPr firstRow="1" bandRow="1">
                <a:tableStyleId>{C083E6E3-FA7D-4D7B-A595-EF9225AFEA82}</a:tableStyleId>
              </a:tblPr>
              <a:tblGrid>
                <a:gridCol w="2032000"/>
                <a:gridCol w="2032000"/>
                <a:gridCol w="2032000"/>
              </a:tblGrid>
              <a:tr h="370840">
                <a:tc>
                  <a:txBody>
                    <a:bodyPr/>
                    <a:lstStyle/>
                    <a:p>
                      <a:r>
                        <a:rPr lang="en-US" dirty="0" smtClean="0"/>
                        <a:t>Index</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r>
              <a:tr h="370840">
                <a:tc>
                  <a:txBody>
                    <a:bodyPr/>
                    <a:lstStyle/>
                    <a:p>
                      <a:r>
                        <a:rPr lang="en-US" dirty="0" err="1" smtClean="0"/>
                        <a:t>Initally</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r>
                        <a:rPr lang="en-US" dirty="0" smtClean="0"/>
                        <a:t>1</a:t>
                      </a:r>
                      <a:endParaRPr lang="en-IN" dirty="0"/>
                    </a:p>
                  </a:txBody>
                  <a:tcPr/>
                </a:tc>
              </a:tr>
              <a:tr h="370840">
                <a:tc>
                  <a:txBody>
                    <a:bodyPr/>
                    <a:lstStyle/>
                    <a:p>
                      <a:r>
                        <a:rPr lang="en-US" dirty="0" smtClean="0"/>
                        <a:t>3.</a:t>
                      </a:r>
                      <a:endParaRPr lang="en-IN" dirty="0"/>
                    </a:p>
                  </a:txBody>
                  <a:tcPr/>
                </a:tc>
                <a:tc>
                  <a:txBody>
                    <a:bodyPr/>
                    <a:lstStyle/>
                    <a:p>
                      <a:r>
                        <a:rPr lang="en-US" dirty="0" smtClean="0"/>
                        <a:t>0</a:t>
                      </a:r>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r>
                        <a:rPr lang="en-US" dirty="0" smtClean="0"/>
                        <a:t>0</a:t>
                      </a:r>
                      <a:endParaRPr lang="en-IN" dirty="0"/>
                    </a:p>
                  </a:txBody>
                  <a:tcPr/>
                </a:tc>
              </a:tr>
            </a:tbl>
          </a:graphicData>
        </a:graphic>
      </p:graphicFrame>
    </p:spTree>
    <p:extLst>
      <p:ext uri="{BB962C8B-B14F-4D97-AF65-F5344CB8AC3E}">
        <p14:creationId xmlns:p14="http://schemas.microsoft.com/office/powerpoint/2010/main" val="243808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644577"/>
          </a:xfrm>
        </p:spPr>
        <p:txBody>
          <a:bodyPr>
            <a:normAutofit fontScale="90000"/>
          </a:bodyPr>
          <a:lstStyle/>
          <a:p>
            <a:r>
              <a:rPr lang="en-US" dirty="0"/>
              <a:t>Algorithm 2</a:t>
            </a:r>
          </a:p>
        </p:txBody>
      </p:sp>
      <p:sp>
        <p:nvSpPr>
          <p:cNvPr id="51203" name="Rectangle 3"/>
          <p:cNvSpPr>
            <a:spLocks noGrp="1" noChangeArrowheads="1"/>
          </p:cNvSpPr>
          <p:nvPr>
            <p:ph type="body" idx="1"/>
          </p:nvPr>
        </p:nvSpPr>
        <p:spPr>
          <a:xfrm>
            <a:off x="-672046" y="562131"/>
            <a:ext cx="7029450" cy="3140439"/>
          </a:xfrm>
        </p:spPr>
        <p:txBody>
          <a:bodyPr>
            <a:normAutofit/>
          </a:bodyPr>
          <a:lstStyle/>
          <a:p>
            <a:pPr marL="1349375" indent="-360363">
              <a:lnSpc>
                <a:spcPct val="90000"/>
              </a:lnSpc>
              <a:tabLst>
                <a:tab pos="2403475" algn="l"/>
                <a:tab pos="2684463" algn="l"/>
                <a:tab pos="2974975" algn="l"/>
              </a:tabLst>
            </a:pPr>
            <a:r>
              <a:rPr lang="en-US" sz="2400" dirty="0"/>
              <a:t>Process </a:t>
            </a:r>
            <a:r>
              <a:rPr lang="en-US" sz="2400" i="1" dirty="0"/>
              <a:t>P</a:t>
            </a:r>
            <a:r>
              <a:rPr lang="en-US" sz="2400" i="1" baseline="-25000" dirty="0"/>
              <a:t>0</a:t>
            </a:r>
            <a:endParaRPr lang="en-US" sz="2400" dirty="0"/>
          </a:p>
          <a:p>
            <a:pPr>
              <a:lnSpc>
                <a:spcPct val="90000"/>
              </a:lnSpc>
              <a:buFont typeface="Monotype Sorts" pitchFamily="2" charset="2"/>
              <a:buNone/>
              <a:tabLst>
                <a:tab pos="2403475" algn="l"/>
                <a:tab pos="2684463" algn="l"/>
                <a:tab pos="2974975" algn="l"/>
              </a:tabLst>
            </a:pPr>
            <a:r>
              <a:rPr lang="en-US" sz="2400" dirty="0"/>
              <a:t>		</a:t>
            </a:r>
            <a:r>
              <a:rPr lang="en-US" sz="2400" b="1" dirty="0"/>
              <a:t> while (1){</a:t>
            </a:r>
          </a:p>
          <a:p>
            <a:pPr>
              <a:lnSpc>
                <a:spcPct val="90000"/>
              </a:lnSpc>
              <a:buFont typeface="Monotype Sorts" pitchFamily="2" charset="2"/>
              <a:buNone/>
              <a:tabLst>
                <a:tab pos="2403475" algn="l"/>
                <a:tab pos="2684463" algn="l"/>
                <a:tab pos="2974975" algn="l"/>
              </a:tabLst>
            </a:pPr>
            <a:r>
              <a:rPr lang="en-US" sz="2400" b="1" dirty="0"/>
              <a:t>			flag[0] </a:t>
            </a:r>
            <a:r>
              <a:rPr lang="en-US" sz="2400" b="1" dirty="0" smtClean="0"/>
              <a:t>= </a:t>
            </a:r>
            <a:r>
              <a:rPr lang="en-US" sz="2400" b="1" dirty="0"/>
              <a:t>true;</a:t>
            </a:r>
            <a:br>
              <a:rPr lang="en-US" sz="2400" b="1" dirty="0"/>
            </a:br>
            <a:r>
              <a:rPr lang="en-US" sz="2400" b="1" dirty="0"/>
              <a:t>		while (flag[1]) ;						</a:t>
            </a:r>
            <a:r>
              <a:rPr lang="en-US" sz="2400" dirty="0"/>
              <a:t>critical section</a:t>
            </a:r>
          </a:p>
          <a:p>
            <a:pPr>
              <a:lnSpc>
                <a:spcPct val="90000"/>
              </a:lnSpc>
              <a:buFont typeface="Monotype Sorts" pitchFamily="2" charset="2"/>
              <a:buNone/>
              <a:tabLst>
                <a:tab pos="2403475" algn="l"/>
                <a:tab pos="2684463" algn="l"/>
                <a:tab pos="2974975" algn="l"/>
              </a:tabLst>
            </a:pPr>
            <a:r>
              <a:rPr lang="en-US" sz="2400" b="1" dirty="0"/>
              <a:t>			flag [0] = false;</a:t>
            </a:r>
          </a:p>
          <a:p>
            <a:pPr>
              <a:lnSpc>
                <a:spcPct val="90000"/>
              </a:lnSpc>
              <a:buFont typeface="Monotype Sorts" pitchFamily="2" charset="2"/>
              <a:buNone/>
              <a:tabLst>
                <a:tab pos="2403475" algn="l"/>
                <a:tab pos="2684463" algn="l"/>
                <a:tab pos="2974975" algn="l"/>
              </a:tabLst>
            </a:pPr>
            <a:r>
              <a:rPr lang="en-US" sz="2400" b="1" dirty="0"/>
              <a:t>				</a:t>
            </a:r>
            <a:r>
              <a:rPr lang="en-US" sz="2400" dirty="0"/>
              <a:t>remainder section</a:t>
            </a:r>
          </a:p>
          <a:p>
            <a:pPr>
              <a:lnSpc>
                <a:spcPct val="90000"/>
              </a:lnSpc>
              <a:buFont typeface="Monotype Sorts" pitchFamily="2" charset="2"/>
              <a:buNone/>
              <a:tabLst>
                <a:tab pos="2403475" algn="l"/>
                <a:tab pos="2684463" algn="l"/>
                <a:tab pos="2974975" algn="l"/>
              </a:tabLst>
            </a:pPr>
            <a:r>
              <a:rPr lang="en-US" sz="2400" b="1" dirty="0"/>
              <a:t>		}</a:t>
            </a:r>
          </a:p>
        </p:txBody>
      </p:sp>
      <p:sp>
        <p:nvSpPr>
          <p:cNvPr id="4" name="Rectangle 3"/>
          <p:cNvSpPr txBox="1">
            <a:spLocks noChangeArrowheads="1"/>
          </p:cNvSpPr>
          <p:nvPr/>
        </p:nvSpPr>
        <p:spPr>
          <a:xfrm>
            <a:off x="3297836" y="3507698"/>
            <a:ext cx="5846164" cy="3140439"/>
          </a:xfrm>
          <a:prstGeom prst="rect">
            <a:avLst/>
          </a:prstGeom>
        </p:spPr>
        <p:txBody>
          <a:bodyPr vert="horz" lIns="91440" tIns="45720" rIns="91440" bIns="45720" rtlCol="0">
            <a:normAutofit/>
          </a:bodyPr>
          <a:lstStyle/>
          <a:p>
            <a:pPr marL="1079500" marR="0" lvl="0" indent="-179388" algn="l" defTabSz="914400" rtl="0" eaLnBrk="1" fontAlgn="auto" latinLnBrk="0" hangingPunct="1">
              <a:lnSpc>
                <a:spcPct val="90000"/>
              </a:lnSpc>
              <a:spcBef>
                <a:spcPct val="20000"/>
              </a:spcBef>
              <a:spcAft>
                <a:spcPts val="0"/>
              </a:spcAft>
              <a:buClrTx/>
              <a:buSzTx/>
              <a:buFont typeface="Arial" pitchFamily="34" charset="0"/>
              <a:buChar char="•"/>
              <a:tabLst>
                <a:tab pos="2403475" algn="l"/>
                <a:tab pos="2684463" algn="l"/>
                <a:tab pos="2974975" algn="l"/>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Process </a:t>
            </a:r>
            <a:r>
              <a:rPr kumimoji="0" lang="en-US" sz="2400" b="0" i="1" u="none" strike="noStrike" kern="1200" cap="none" spc="0" normalizeH="0" baseline="0" noProof="0" dirty="0">
                <a:ln>
                  <a:noFill/>
                </a:ln>
                <a:solidFill>
                  <a:schemeClr val="tx1"/>
                </a:solidFill>
                <a:effectLst/>
                <a:uLnTx/>
                <a:uFillTx/>
                <a:latin typeface="+mn-lt"/>
                <a:ea typeface="+mn-ea"/>
                <a:cs typeface="+mn-cs"/>
              </a:rPr>
              <a:t>P</a:t>
            </a:r>
            <a:r>
              <a:rPr kumimoji="0" lang="en-US" sz="2400" b="0" i="1" u="none" strike="noStrike" kern="1200" cap="none" spc="0" normalizeH="0" baseline="-25000" noProof="0" dirty="0">
                <a:ln>
                  <a:noFill/>
                </a:ln>
                <a:solidFill>
                  <a:schemeClr val="tx1"/>
                </a:solidFill>
                <a:effectLst/>
                <a:uLnTx/>
                <a:uFillTx/>
                <a:latin typeface="+mn-lt"/>
                <a:ea typeface="+mn-ea"/>
                <a:cs typeface="+mn-cs"/>
              </a:rPr>
              <a:t>1</a:t>
            </a:r>
            <a:endParaRPr kumimoji="0" lang="en-US" sz="2400" b="0" i="0" u="none" strike="noStrike" kern="1200" cap="none" spc="0" normalizeH="0" baseline="-2500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403475" algn="l"/>
                <a:tab pos="2684463" algn="l"/>
                <a:tab pos="2974975" algn="l"/>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 while (1){</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403475" algn="l"/>
                <a:tab pos="2684463" algn="l"/>
                <a:tab pos="2974975" algn="l"/>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flag[1]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true;</a:t>
            </a:r>
            <a:br>
              <a:rPr kumimoji="0" lang="en-US" sz="2400" b="1" i="0" u="none" strike="noStrike" kern="1200" cap="none" spc="0" normalizeH="0" baseline="0" noProof="0" dirty="0">
                <a:ln>
                  <a:noFill/>
                </a:ln>
                <a:solidFill>
                  <a:schemeClr val="tx1"/>
                </a:solidFill>
                <a:effectLst/>
                <a:uLnTx/>
                <a:uFillTx/>
                <a:latin typeface="+mn-lt"/>
                <a:ea typeface="+mn-ea"/>
                <a:cs typeface="+mn-cs"/>
              </a:rPr>
            </a:br>
            <a:r>
              <a:rPr kumimoji="0" lang="en-US" sz="2400" b="1" i="0" u="none" strike="noStrike" kern="1200" cap="none" spc="0" normalizeH="0" baseline="0" noProof="0" dirty="0">
                <a:ln>
                  <a:noFill/>
                </a:ln>
                <a:solidFill>
                  <a:schemeClr val="tx1"/>
                </a:solidFill>
                <a:effectLst/>
                <a:uLnTx/>
                <a:uFillTx/>
                <a:latin typeface="+mn-lt"/>
                <a:ea typeface="+mn-ea"/>
                <a:cs typeface="+mn-cs"/>
              </a:rPr>
              <a:t>		while (flag[0]) ;					</a:t>
            </a:r>
            <a:r>
              <a:rPr kumimoji="0" lang="en-US" sz="2400" b="0" i="0" u="none" strike="noStrike" kern="1200" cap="none" spc="0" normalizeH="0" baseline="0" noProof="0" dirty="0">
                <a:ln>
                  <a:noFill/>
                </a:ln>
                <a:solidFill>
                  <a:schemeClr val="tx1"/>
                </a:solidFill>
                <a:effectLst/>
                <a:uLnTx/>
                <a:uFillTx/>
                <a:latin typeface="+mn-lt"/>
                <a:ea typeface="+mn-ea"/>
                <a:cs typeface="+mn-cs"/>
              </a:rPr>
              <a:t>critical section</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403475" algn="l"/>
                <a:tab pos="2684463" algn="l"/>
                <a:tab pos="2974975" algn="l"/>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flag [1] = false;</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403475" algn="l"/>
                <a:tab pos="2684463" algn="l"/>
                <a:tab pos="2974975" algn="l"/>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remainder section</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403475" algn="l"/>
                <a:tab pos="2684463" algn="l"/>
                <a:tab pos="2974975" algn="l"/>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a:t>
            </a:r>
          </a:p>
        </p:txBody>
      </p:sp>
      <p:sp>
        <p:nvSpPr>
          <p:cNvPr id="5" name="TextBox 4"/>
          <p:cNvSpPr txBox="1"/>
          <p:nvPr/>
        </p:nvSpPr>
        <p:spPr>
          <a:xfrm>
            <a:off x="0" y="6457890"/>
            <a:ext cx="7525063" cy="400110"/>
          </a:xfrm>
          <a:prstGeom prst="rect">
            <a:avLst/>
          </a:prstGeom>
          <a:noFill/>
        </p:spPr>
        <p:txBody>
          <a:bodyPr wrap="square" rtlCol="0">
            <a:spAutoFit/>
          </a:bodyPr>
          <a:lstStyle/>
          <a:p>
            <a:pPr marL="269875" lvl="0" indent="-269875">
              <a:buFont typeface="Arial" pitchFamily="34" charset="0"/>
              <a:buChar char="•"/>
            </a:pPr>
            <a:r>
              <a:rPr lang="en-US" sz="2000" dirty="0"/>
              <a:t>Satisfies mutual exclusion, but not progress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6725" y="131763"/>
            <a:ext cx="8229600" cy="639762"/>
          </a:xfrm>
        </p:spPr>
        <p:txBody>
          <a:bodyPr>
            <a:noAutofit/>
          </a:bodyPr>
          <a:lstStyle/>
          <a:p>
            <a:r>
              <a:rPr lang="en-US" sz="4000" dirty="0"/>
              <a:t>Correctness of Algorithm 2</a:t>
            </a:r>
          </a:p>
        </p:txBody>
      </p:sp>
      <p:sp>
        <p:nvSpPr>
          <p:cNvPr id="51203" name="Rectangle 3"/>
          <p:cNvSpPr>
            <a:spLocks noGrp="1" noChangeArrowheads="1"/>
          </p:cNvSpPr>
          <p:nvPr>
            <p:ph type="body" idx="1"/>
          </p:nvPr>
        </p:nvSpPr>
        <p:spPr>
          <a:xfrm>
            <a:off x="771525" y="1000125"/>
            <a:ext cx="7924799" cy="4114800"/>
          </a:xfrm>
        </p:spPr>
        <p:txBody>
          <a:bodyPr>
            <a:normAutofit/>
          </a:bodyPr>
          <a:lstStyle/>
          <a:p>
            <a:pPr>
              <a:lnSpc>
                <a:spcPct val="90000"/>
              </a:lnSpc>
              <a:tabLst>
                <a:tab pos="2403475" algn="l"/>
                <a:tab pos="2684463" algn="l"/>
                <a:tab pos="2974975" algn="l"/>
              </a:tabLst>
            </a:pPr>
            <a:r>
              <a:rPr lang="en-US" sz="2800" dirty="0"/>
              <a:t>Mutual exclusion is preserved  </a:t>
            </a:r>
          </a:p>
          <a:p>
            <a:pPr>
              <a:lnSpc>
                <a:spcPct val="90000"/>
              </a:lnSpc>
              <a:tabLst>
                <a:tab pos="2403475" algn="l"/>
                <a:tab pos="2684463" algn="l"/>
                <a:tab pos="2974975" algn="l"/>
              </a:tabLst>
            </a:pPr>
            <a:r>
              <a:rPr lang="en-US" sz="2800" dirty="0"/>
              <a:t>What about the Progress requirement?</a:t>
            </a:r>
          </a:p>
          <a:p>
            <a:pPr>
              <a:lnSpc>
                <a:spcPct val="90000"/>
              </a:lnSpc>
              <a:tabLst>
                <a:tab pos="2403475" algn="l"/>
                <a:tab pos="2684463" algn="l"/>
                <a:tab pos="2974975" algn="l"/>
              </a:tabLst>
            </a:pPr>
            <a:r>
              <a:rPr lang="en-US" sz="2800" dirty="0"/>
              <a:t>What about the Bounded-waiting requirement?</a:t>
            </a:r>
          </a:p>
        </p:txBody>
      </p:sp>
    </p:spTree>
    <p:extLst>
      <p:ext uri="{BB962C8B-B14F-4D97-AF65-F5344CB8AC3E}">
        <p14:creationId xmlns:p14="http://schemas.microsoft.com/office/powerpoint/2010/main" val="220564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71575" y="0"/>
            <a:ext cx="7065963" cy="685800"/>
          </a:xfrm>
        </p:spPr>
        <p:txBody>
          <a:bodyPr>
            <a:noAutofit/>
          </a:bodyPr>
          <a:lstStyle/>
          <a:p>
            <a:r>
              <a:rPr lang="en-US" sz="4000" dirty="0"/>
              <a:t>Algorithm 3</a:t>
            </a:r>
          </a:p>
        </p:txBody>
      </p:sp>
      <p:sp>
        <p:nvSpPr>
          <p:cNvPr id="52227" name="Rectangle 3"/>
          <p:cNvSpPr>
            <a:spLocks noGrp="1" noChangeArrowheads="1"/>
          </p:cNvSpPr>
          <p:nvPr>
            <p:ph type="body" idx="1"/>
          </p:nvPr>
        </p:nvSpPr>
        <p:spPr>
          <a:xfrm>
            <a:off x="600075" y="844549"/>
            <a:ext cx="7986713" cy="5656263"/>
          </a:xfrm>
        </p:spPr>
        <p:txBody>
          <a:bodyPr>
            <a:normAutofit/>
          </a:bodyPr>
          <a:lstStyle/>
          <a:p>
            <a:pPr algn="just">
              <a:lnSpc>
                <a:spcPct val="90000"/>
              </a:lnSpc>
              <a:tabLst>
                <a:tab pos="1370013" algn="l"/>
                <a:tab pos="1714500" algn="l"/>
                <a:tab pos="2005013" algn="l"/>
              </a:tabLst>
            </a:pPr>
            <a:r>
              <a:rPr lang="en-US" sz="2800" dirty="0"/>
              <a:t>Combined shared variables of algorithms 1 and 2.</a:t>
            </a:r>
          </a:p>
          <a:p>
            <a:pPr algn="just">
              <a:lnSpc>
                <a:spcPct val="90000"/>
              </a:lnSpc>
              <a:tabLst>
                <a:tab pos="1370013" algn="l"/>
                <a:tab pos="1714500" algn="l"/>
                <a:tab pos="2005013" algn="l"/>
              </a:tabLst>
            </a:pPr>
            <a:r>
              <a:rPr lang="en-US" altLang="en-US" sz="2800" dirty="0"/>
              <a:t>Peterson’</a:t>
            </a:r>
            <a:r>
              <a:rPr lang="en-US" altLang="ja-JP" sz="2800" dirty="0"/>
              <a:t>s Solution</a:t>
            </a:r>
            <a:endParaRPr lang="en-US" sz="2800" dirty="0"/>
          </a:p>
          <a:p>
            <a:pPr algn="just">
              <a:lnSpc>
                <a:spcPct val="90000"/>
              </a:lnSpc>
              <a:tabLst>
                <a:tab pos="739775" algn="l"/>
                <a:tab pos="1020763" algn="l"/>
                <a:tab pos="1257300" algn="l"/>
              </a:tabLst>
            </a:pPr>
            <a:r>
              <a:rPr lang="en-US" altLang="en-US" sz="2800" dirty="0"/>
              <a:t>Two process solution</a:t>
            </a:r>
          </a:p>
          <a:p>
            <a:pPr algn="just">
              <a:lnSpc>
                <a:spcPct val="90000"/>
              </a:lnSpc>
              <a:tabLst>
                <a:tab pos="739775" algn="l"/>
                <a:tab pos="1020763" algn="l"/>
                <a:tab pos="1257300" algn="l"/>
              </a:tabLst>
            </a:pPr>
            <a:r>
              <a:rPr lang="en-US" altLang="en-US" sz="2800" dirty="0">
                <a:solidFill>
                  <a:srgbClr val="000000"/>
                </a:solidFill>
              </a:rPr>
              <a:t>The two processes share two variables:</a:t>
            </a:r>
          </a:p>
          <a:p>
            <a:pPr lvl="1" algn="just">
              <a:lnSpc>
                <a:spcPct val="90000"/>
              </a:lnSpc>
              <a:tabLst>
                <a:tab pos="739775" algn="l"/>
                <a:tab pos="1020763" algn="l"/>
                <a:tab pos="1257300" algn="l"/>
              </a:tabLst>
            </a:pPr>
            <a:r>
              <a:rPr lang="en-US" altLang="en-US" b="1" dirty="0" err="1"/>
              <a:t>int</a:t>
            </a:r>
            <a:r>
              <a:rPr lang="en-US" altLang="en-US" b="1" dirty="0"/>
              <a:t> turn; </a:t>
            </a:r>
          </a:p>
          <a:p>
            <a:pPr lvl="1" algn="just">
              <a:lnSpc>
                <a:spcPct val="90000"/>
              </a:lnSpc>
              <a:tabLst>
                <a:tab pos="739775" algn="l"/>
                <a:tab pos="1020763" algn="l"/>
                <a:tab pos="1257300" algn="l"/>
              </a:tabLst>
            </a:pPr>
            <a:r>
              <a:rPr lang="en-US" altLang="en-US" b="1" dirty="0"/>
              <a:t>boolean flag[2]</a:t>
            </a:r>
          </a:p>
          <a:p>
            <a:pPr marL="457200" lvl="1" indent="0" algn="just">
              <a:lnSpc>
                <a:spcPct val="90000"/>
              </a:lnSpc>
              <a:buNone/>
              <a:tabLst>
                <a:tab pos="739775" algn="l"/>
                <a:tab pos="1020763" algn="l"/>
                <a:tab pos="1257300" algn="l"/>
              </a:tabLst>
            </a:pPr>
            <a:endParaRPr lang="en-US" altLang="en-US" sz="100" b="1" dirty="0">
              <a:solidFill>
                <a:srgbClr val="000000"/>
              </a:solidFill>
            </a:endParaRPr>
          </a:p>
          <a:p>
            <a:pPr algn="just">
              <a:lnSpc>
                <a:spcPct val="90000"/>
              </a:lnSpc>
              <a:tabLst>
                <a:tab pos="739775" algn="l"/>
                <a:tab pos="1020763" algn="l"/>
                <a:tab pos="1257300" algn="l"/>
              </a:tabLst>
            </a:pPr>
            <a:r>
              <a:rPr lang="en-US" altLang="en-US" sz="2800" dirty="0">
                <a:solidFill>
                  <a:srgbClr val="000000"/>
                </a:solidFill>
              </a:rPr>
              <a:t>The variable </a:t>
            </a:r>
            <a:r>
              <a:rPr lang="en-US" altLang="en-US" sz="2800" b="1" dirty="0"/>
              <a:t>turn</a:t>
            </a:r>
            <a:r>
              <a:rPr lang="en-US" altLang="en-US" sz="2800" dirty="0">
                <a:solidFill>
                  <a:srgbClr val="000000"/>
                </a:solidFill>
              </a:rPr>
              <a:t> indicates whose turn it is to enter the critical section</a:t>
            </a:r>
          </a:p>
          <a:p>
            <a:pPr algn="just">
              <a:lnSpc>
                <a:spcPct val="90000"/>
              </a:lnSpc>
              <a:tabLst>
                <a:tab pos="739775" algn="l"/>
                <a:tab pos="1020763" algn="l"/>
                <a:tab pos="1257300" algn="l"/>
              </a:tabLst>
            </a:pPr>
            <a:r>
              <a:rPr lang="en-US" altLang="en-US" sz="2800" dirty="0">
                <a:solidFill>
                  <a:srgbClr val="000000"/>
                </a:solidFill>
              </a:rPr>
              <a:t>The </a:t>
            </a:r>
            <a:r>
              <a:rPr lang="en-US" altLang="en-US" sz="2800" b="1" dirty="0"/>
              <a:t>flag </a:t>
            </a:r>
            <a:r>
              <a:rPr lang="en-US" altLang="en-US" sz="2800" dirty="0">
                <a:solidFill>
                  <a:srgbClr val="000000"/>
                </a:solidFill>
              </a:rPr>
              <a:t>array is used to indicate if a process is ready to enter the critical section. </a:t>
            </a:r>
          </a:p>
          <a:p>
            <a:pPr lvl="1" algn="just">
              <a:lnSpc>
                <a:spcPct val="90000"/>
              </a:lnSpc>
              <a:tabLst>
                <a:tab pos="739775" algn="l"/>
                <a:tab pos="1020763" algn="l"/>
                <a:tab pos="1257300" algn="l"/>
              </a:tabLst>
            </a:pPr>
            <a:r>
              <a:rPr lang="en-US" altLang="en-US" b="1" dirty="0"/>
              <a:t>flag[</a:t>
            </a:r>
            <a:r>
              <a:rPr lang="en-US" altLang="en-US" b="1" dirty="0" err="1"/>
              <a:t>i</a:t>
            </a:r>
            <a:r>
              <a:rPr lang="en-US" altLang="en-US" b="1" dirty="0"/>
              <a:t>] = </a:t>
            </a:r>
            <a:r>
              <a:rPr lang="en-US" altLang="en-US" b="1" i="1" dirty="0"/>
              <a:t>true</a:t>
            </a:r>
            <a:r>
              <a:rPr lang="en-US" altLang="en-US" dirty="0">
                <a:solidFill>
                  <a:srgbClr val="000000"/>
                </a:solidFill>
              </a:rPr>
              <a:t>  implies that process </a:t>
            </a:r>
            <a:r>
              <a:rPr lang="en-US" altLang="en-US" b="1" dirty="0">
                <a:solidFill>
                  <a:srgbClr val="000000"/>
                </a:solidFill>
              </a:rPr>
              <a:t>P</a:t>
            </a:r>
            <a:r>
              <a:rPr lang="en-US" altLang="en-US" b="1" baseline="-25000" dirty="0">
                <a:solidFill>
                  <a:srgbClr val="000000"/>
                </a:solidFill>
              </a:rPr>
              <a:t>i</a:t>
            </a:r>
            <a:r>
              <a:rPr lang="en-US" altLang="en-US" dirty="0">
                <a:solidFill>
                  <a:srgbClr val="000000"/>
                </a:solidFill>
              </a:rPr>
              <a:t> is ready!</a:t>
            </a:r>
          </a:p>
          <a:p>
            <a:pPr algn="just">
              <a:lnSpc>
                <a:spcPct val="90000"/>
              </a:lnSpc>
              <a:tabLst>
                <a:tab pos="1370013" algn="l"/>
                <a:tab pos="1714500" algn="l"/>
                <a:tab pos="2005013" algn="l"/>
              </a:tabLst>
            </a:pPr>
            <a:endParaRPr lang="en-US" sz="2800" dirty="0"/>
          </a:p>
          <a:p>
            <a:pPr algn="just">
              <a:lnSpc>
                <a:spcPct val="90000"/>
              </a:lnSpc>
              <a:tabLst>
                <a:tab pos="1370013" algn="l"/>
                <a:tab pos="1714500" algn="l"/>
                <a:tab pos="2005013" algn="l"/>
              </a:tabLst>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CF2E98EB-3C6E-4D1F-A1AC-C71BB5758CE9}"/>
              </a:ext>
            </a:extLst>
          </p:cNvPr>
          <p:cNvSpPr>
            <a:spLocks noGrp="1"/>
          </p:cNvSpPr>
          <p:nvPr>
            <p:ph type="title"/>
          </p:nvPr>
        </p:nvSpPr>
        <p:spPr>
          <a:xfrm>
            <a:off x="457200" y="150725"/>
            <a:ext cx="8229600" cy="576262"/>
          </a:xfrm>
        </p:spPr>
        <p:txBody>
          <a:bodyPr>
            <a:normAutofit fontScale="90000"/>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 xmlns:a16="http://schemas.microsoft.com/office/drawing/2014/main" id="{0E7B25F1-CD9F-4B9A-AC0F-4E9CAF051084}"/>
              </a:ext>
            </a:extLst>
          </p:cNvPr>
          <p:cNvSpPr>
            <a:spLocks noChangeArrowheads="1"/>
          </p:cNvSpPr>
          <p:nvPr/>
        </p:nvSpPr>
        <p:spPr bwMode="auto">
          <a:xfrm>
            <a:off x="757237" y="1344759"/>
            <a:ext cx="761523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(true){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flag[</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 true; </a:t>
            </a:r>
          </a:p>
          <a:p>
            <a:pPr>
              <a:buFont typeface="Monotype Sorts" pitchFamily="-84" charset="2"/>
              <a:buNone/>
            </a:pPr>
            <a:r>
              <a:rPr lang="en-US" altLang="en-US" sz="2400" b="1" dirty="0">
                <a:solidFill>
                  <a:srgbClr val="000000"/>
                </a:solidFill>
                <a:latin typeface="Courier New" panose="02070309020205020404" pitchFamily="49" charset="0"/>
              </a:rPr>
              <a:t>	turn = j; </a:t>
            </a:r>
          </a:p>
          <a:p>
            <a:pPr>
              <a:buFont typeface="Monotype Sorts" pitchFamily="-84" charset="2"/>
              <a:buNone/>
            </a:pPr>
            <a:r>
              <a:rPr lang="en-US" altLang="en-US" sz="2400" b="1" dirty="0">
                <a:solidFill>
                  <a:srgbClr val="000000"/>
                </a:solidFill>
                <a:latin typeface="Courier New" panose="02070309020205020404" pitchFamily="49" charset="0"/>
              </a:rPr>
              <a:t>	while (flag[j] &amp;&amp; turn = = 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flag[</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 false;</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 remainder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a:t>
            </a:r>
          </a:p>
        </p:txBody>
      </p:sp>
      <p:sp>
        <p:nvSpPr>
          <p:cNvPr id="91139" name="Rectangle 7">
            <a:extLst>
              <a:ext uri="{FF2B5EF4-FFF2-40B4-BE49-F238E27FC236}">
                <a16:creationId xmlns="" xmlns:a16="http://schemas.microsoft.com/office/drawing/2014/main" id="{B7B15958-F979-49E6-8F3B-FF38FC4EE216}"/>
              </a:ext>
            </a:extLst>
          </p:cNvPr>
          <p:cNvSpPr>
            <a:spLocks noChangeArrowheads="1"/>
          </p:cNvSpPr>
          <p:nvPr/>
        </p:nvSpPr>
        <p:spPr bwMode="auto">
          <a:xfrm>
            <a:off x="1644650" y="2083379"/>
            <a:ext cx="5627688" cy="144563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 xmlns:a16="http://schemas.microsoft.com/office/drawing/2014/main" id="{027C69E9-7586-4613-8E76-0F65CBD365FF}"/>
              </a:ext>
            </a:extLst>
          </p:cNvPr>
          <p:cNvSpPr>
            <a:spLocks noChangeArrowheads="1"/>
          </p:cNvSpPr>
          <p:nvPr/>
        </p:nvSpPr>
        <p:spPr bwMode="auto">
          <a:xfrm>
            <a:off x="1644650" y="4543774"/>
            <a:ext cx="5627688"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800" dirty="0"/>
              <a:t>Here we take array of size 2 </a:t>
            </a:r>
            <a:r>
              <a:rPr lang="en-US" sz="2800" dirty="0" err="1"/>
              <a:t>bothe</a:t>
            </a:r>
            <a:r>
              <a:rPr lang="en-US" sz="2800" dirty="0"/>
              <a:t> index 0 and 1 firstly set to </a:t>
            </a:r>
            <a:r>
              <a:rPr lang="en-US" sz="2800" dirty="0" smtClean="0"/>
              <a:t>0</a:t>
            </a:r>
          </a:p>
          <a:p>
            <a:r>
              <a:rPr lang="en-US" sz="2800" dirty="0" err="1" smtClean="0"/>
              <a:t>Initally</a:t>
            </a:r>
            <a:r>
              <a:rPr lang="en-US" sz="2800" dirty="0" smtClean="0"/>
              <a:t> turn =0</a:t>
            </a:r>
          </a:p>
          <a:p>
            <a:pPr marL="2286000" lvl="5" indent="0">
              <a:buNone/>
            </a:pPr>
            <a:r>
              <a:rPr lang="en-US" sz="2800" dirty="0" smtClean="0"/>
              <a:t>1</a:t>
            </a:r>
            <a:endParaRPr lang="en-IN" sz="2800" dirty="0" smtClean="0"/>
          </a:p>
          <a:p>
            <a:pPr marL="2286000" lvl="5" indent="0">
              <a:buNone/>
            </a:pPr>
            <a:r>
              <a:rPr lang="en-US" sz="2800" dirty="0" smtClean="0"/>
              <a:t>0</a:t>
            </a:r>
          </a:p>
          <a:p>
            <a:pPr marL="2286000" lvl="5" indent="0">
              <a:buNone/>
            </a:pPr>
            <a:endParaRPr lang="en-US" sz="3200" dirty="0" smtClean="0"/>
          </a:p>
        </p:txBody>
      </p:sp>
      <p:graphicFrame>
        <p:nvGraphicFramePr>
          <p:cNvPr id="5" name="Table 4"/>
          <p:cNvGraphicFramePr>
            <a:graphicFrameLocks noGrp="1"/>
          </p:cNvGraphicFramePr>
          <p:nvPr>
            <p:extLst>
              <p:ext uri="{D42A27DB-BD31-4B8C-83A1-F6EECF244321}">
                <p14:modId xmlns:p14="http://schemas.microsoft.com/office/powerpoint/2010/main" val="2226006433"/>
              </p:ext>
            </p:extLst>
          </p:nvPr>
        </p:nvGraphicFramePr>
        <p:xfrm>
          <a:off x="824753" y="4102829"/>
          <a:ext cx="6096000" cy="2225040"/>
        </p:xfrm>
        <a:graphic>
          <a:graphicData uri="http://schemas.openxmlformats.org/drawingml/2006/table">
            <a:tbl>
              <a:tblPr firstRow="1" bandRow="1">
                <a:tableStyleId>{9D7B26C5-4107-4FEC-AEDC-1716B250A1EF}</a:tableStyleId>
              </a:tblPr>
              <a:tblGrid>
                <a:gridCol w="2032000"/>
                <a:gridCol w="2032000"/>
                <a:gridCol w="2032000"/>
              </a:tblGrid>
              <a:tr h="370840">
                <a:tc>
                  <a:txBody>
                    <a:bodyPr/>
                    <a:lstStyle/>
                    <a:p>
                      <a:r>
                        <a:rPr lang="en-US" dirty="0" smtClean="0"/>
                        <a:t>Index</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r>
              <a:tr h="370840">
                <a:tc>
                  <a:txBody>
                    <a:bodyPr/>
                    <a:lstStyle/>
                    <a:p>
                      <a:r>
                        <a:rPr lang="en-US" dirty="0" err="1" smtClean="0"/>
                        <a:t>Initally</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r>
                        <a:rPr lang="en-US" dirty="0" smtClean="0"/>
                        <a:t>1</a:t>
                      </a:r>
                      <a:endParaRPr lang="en-IN" dirty="0"/>
                    </a:p>
                  </a:txBody>
                  <a:tcPr/>
                </a:tc>
              </a:tr>
              <a:tr h="370840">
                <a:tc>
                  <a:txBody>
                    <a:bodyPr/>
                    <a:lstStyle/>
                    <a:p>
                      <a:r>
                        <a:rPr lang="en-US" dirty="0" smtClean="0"/>
                        <a:t>3.</a:t>
                      </a:r>
                      <a:endParaRPr lang="en-IN" dirty="0"/>
                    </a:p>
                  </a:txBody>
                  <a:tcPr/>
                </a:tc>
                <a:tc>
                  <a:txBody>
                    <a:bodyPr/>
                    <a:lstStyle/>
                    <a:p>
                      <a:r>
                        <a:rPr lang="en-US" dirty="0" smtClean="0"/>
                        <a:t>0</a:t>
                      </a:r>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r>
                        <a:rPr lang="en-US" dirty="0" smtClean="0"/>
                        <a:t>0</a:t>
                      </a:r>
                      <a:endParaRPr lang="en-IN" dirty="0"/>
                    </a:p>
                  </a:txBody>
                  <a:tcPr/>
                </a:tc>
              </a:tr>
            </a:tbl>
          </a:graphicData>
        </a:graphic>
      </p:graphicFrame>
    </p:spTree>
    <p:extLst>
      <p:ext uri="{BB962C8B-B14F-4D97-AF65-F5344CB8AC3E}">
        <p14:creationId xmlns:p14="http://schemas.microsoft.com/office/powerpoint/2010/main" val="324483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71575" y="0"/>
            <a:ext cx="7065963" cy="644577"/>
          </a:xfrm>
        </p:spPr>
        <p:txBody>
          <a:bodyPr>
            <a:normAutofit fontScale="90000"/>
          </a:bodyPr>
          <a:lstStyle/>
          <a:p>
            <a:r>
              <a:rPr lang="en-US" sz="4000" dirty="0"/>
              <a:t>Algorithm 3</a:t>
            </a:r>
          </a:p>
        </p:txBody>
      </p:sp>
      <p:sp>
        <p:nvSpPr>
          <p:cNvPr id="52227" name="Rectangle 3"/>
          <p:cNvSpPr>
            <a:spLocks noGrp="1" noChangeArrowheads="1"/>
          </p:cNvSpPr>
          <p:nvPr>
            <p:ph type="body" idx="1"/>
          </p:nvPr>
        </p:nvSpPr>
        <p:spPr>
          <a:xfrm>
            <a:off x="-1016819" y="530902"/>
            <a:ext cx="7029450" cy="3231630"/>
          </a:xfrm>
        </p:spPr>
        <p:txBody>
          <a:bodyPr>
            <a:normAutofit/>
          </a:bodyPr>
          <a:lstStyle/>
          <a:p>
            <a:pPr marL="1258888" indent="-179388">
              <a:lnSpc>
                <a:spcPct val="90000"/>
              </a:lnSpc>
              <a:tabLst>
                <a:tab pos="1370013" algn="l"/>
                <a:tab pos="1714500" algn="l"/>
                <a:tab pos="2005013" algn="l"/>
              </a:tabLst>
            </a:pPr>
            <a:r>
              <a:rPr lang="en-US" sz="2200" dirty="0"/>
              <a:t>Process P</a:t>
            </a:r>
            <a:r>
              <a:rPr lang="en-US" sz="2200" baseline="-25000" dirty="0"/>
              <a:t>0</a:t>
            </a:r>
          </a:p>
          <a:p>
            <a:pPr>
              <a:lnSpc>
                <a:spcPct val="90000"/>
              </a:lnSpc>
              <a:buFont typeface="Monotype Sorts" pitchFamily="2" charset="2"/>
              <a:buNone/>
              <a:tabLst>
                <a:tab pos="1370013" algn="l"/>
                <a:tab pos="1714500" algn="l"/>
                <a:tab pos="2005013" algn="l"/>
              </a:tabLst>
            </a:pPr>
            <a:r>
              <a:rPr lang="en-US" sz="2200" dirty="0"/>
              <a:t>		</a:t>
            </a:r>
            <a:r>
              <a:rPr lang="en-US" sz="2200" b="1" dirty="0"/>
              <a:t>while (1) </a:t>
            </a:r>
            <a:r>
              <a:rPr lang="en-US" sz="2200" dirty="0"/>
              <a:t>{</a:t>
            </a:r>
          </a:p>
          <a:p>
            <a:pPr>
              <a:lnSpc>
                <a:spcPct val="90000"/>
              </a:lnSpc>
              <a:buFont typeface="Monotype Sorts" pitchFamily="2" charset="2"/>
              <a:buNone/>
              <a:tabLst>
                <a:tab pos="1370013" algn="l"/>
                <a:tab pos="1714500" algn="l"/>
                <a:tab pos="2005013" algn="l"/>
              </a:tabLst>
            </a:pPr>
            <a:r>
              <a:rPr lang="en-US" sz="2200" dirty="0"/>
              <a:t>			</a:t>
            </a:r>
            <a:r>
              <a:rPr lang="en-US" sz="2200" b="1" dirty="0"/>
              <a:t>flag [0</a:t>
            </a:r>
            <a:r>
              <a:rPr lang="en-US" sz="2200" b="1" dirty="0" smtClean="0"/>
              <a:t>]= </a:t>
            </a:r>
            <a:r>
              <a:rPr lang="en-US" sz="2200" b="1" dirty="0"/>
              <a:t>true;</a:t>
            </a:r>
            <a:br>
              <a:rPr lang="en-US" sz="2200" b="1" dirty="0"/>
            </a:br>
            <a:r>
              <a:rPr lang="en-US" sz="2200" b="1" dirty="0"/>
              <a:t>		turn = 1;</a:t>
            </a:r>
            <a:br>
              <a:rPr lang="en-US" sz="2200" b="1" dirty="0"/>
            </a:br>
            <a:r>
              <a:rPr lang="en-US" sz="2200" b="1" dirty="0"/>
              <a:t>		while (flag [1]==1 and turn == 1) ;</a:t>
            </a:r>
          </a:p>
          <a:p>
            <a:pPr>
              <a:lnSpc>
                <a:spcPct val="90000"/>
              </a:lnSpc>
              <a:buFont typeface="Monotype Sorts" pitchFamily="2" charset="2"/>
              <a:buNone/>
              <a:tabLst>
                <a:tab pos="1370013" algn="l"/>
                <a:tab pos="1714500" algn="l"/>
                <a:tab pos="2005013" algn="l"/>
              </a:tabLst>
            </a:pPr>
            <a:r>
              <a:rPr lang="en-US" sz="2200" dirty="0"/>
              <a:t>				critical section</a:t>
            </a:r>
          </a:p>
          <a:p>
            <a:pPr>
              <a:lnSpc>
                <a:spcPct val="90000"/>
              </a:lnSpc>
              <a:buFont typeface="Monotype Sorts" pitchFamily="2" charset="2"/>
              <a:buNone/>
              <a:tabLst>
                <a:tab pos="1370013" algn="l"/>
                <a:tab pos="1714500" algn="l"/>
                <a:tab pos="2005013" algn="l"/>
              </a:tabLst>
            </a:pPr>
            <a:r>
              <a:rPr lang="en-US" sz="2200" dirty="0"/>
              <a:t>			</a:t>
            </a:r>
            <a:r>
              <a:rPr lang="en-US" sz="2200" b="1" dirty="0"/>
              <a:t>flag [0] = false;</a:t>
            </a:r>
          </a:p>
          <a:p>
            <a:pPr>
              <a:lnSpc>
                <a:spcPct val="90000"/>
              </a:lnSpc>
              <a:buFont typeface="Monotype Sorts" pitchFamily="2" charset="2"/>
              <a:buNone/>
              <a:tabLst>
                <a:tab pos="1370013" algn="l"/>
                <a:tab pos="1714500" algn="l"/>
                <a:tab pos="2005013" algn="l"/>
              </a:tabLst>
            </a:pPr>
            <a:r>
              <a:rPr lang="en-US" sz="2200" dirty="0"/>
              <a:t>				remainder section</a:t>
            </a:r>
          </a:p>
          <a:p>
            <a:pPr>
              <a:lnSpc>
                <a:spcPct val="90000"/>
              </a:lnSpc>
              <a:buFont typeface="Monotype Sorts" pitchFamily="2" charset="2"/>
              <a:buNone/>
              <a:tabLst>
                <a:tab pos="1370013" algn="l"/>
                <a:tab pos="1714500" algn="l"/>
                <a:tab pos="2005013" algn="l"/>
              </a:tabLst>
            </a:pPr>
            <a:r>
              <a:rPr lang="en-US" sz="2200" dirty="0"/>
              <a:t>		}</a:t>
            </a:r>
            <a:endParaRPr lang="en-US" sz="2200" b="1" dirty="0"/>
          </a:p>
        </p:txBody>
      </p:sp>
      <p:sp>
        <p:nvSpPr>
          <p:cNvPr id="4" name="Rectangle 3"/>
          <p:cNvSpPr txBox="1">
            <a:spLocks noChangeArrowheads="1"/>
          </p:cNvSpPr>
          <p:nvPr/>
        </p:nvSpPr>
        <p:spPr>
          <a:xfrm>
            <a:off x="3437723" y="3626370"/>
            <a:ext cx="7029450" cy="3231630"/>
          </a:xfrm>
          <a:prstGeom prst="rect">
            <a:avLst/>
          </a:prstGeom>
        </p:spPr>
        <p:txBody>
          <a:bodyPr vert="horz" lIns="91440" tIns="45720" rIns="91440" bIns="45720" rtlCol="0">
            <a:normAutofit/>
          </a:bodyPr>
          <a:lstStyle/>
          <a:p>
            <a:pPr marL="1169988" marR="0" lvl="0" indent="-269875" algn="l" defTabSz="914400" rtl="0" eaLnBrk="1" fontAlgn="auto" latinLnBrk="0" hangingPunct="1">
              <a:lnSpc>
                <a:spcPct val="90000"/>
              </a:lnSpc>
              <a:spcBef>
                <a:spcPct val="20000"/>
              </a:spcBef>
              <a:spcAft>
                <a:spcPts val="0"/>
              </a:spcAft>
              <a:buClrTx/>
              <a:buSzTx/>
              <a:buFont typeface="Arial" pitchFamily="34" charset="0"/>
              <a:buChar char="•"/>
              <a:tabLst>
                <a:tab pos="1370013" algn="l"/>
                <a:tab pos="1714500" algn="l"/>
                <a:tab pos="2005013" algn="l"/>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Process P</a:t>
            </a:r>
            <a:r>
              <a:rPr kumimoji="0" lang="en-US" sz="2200" b="0" i="0" u="none" strike="noStrike" kern="1200" cap="none" spc="0" normalizeH="0" baseline="-25000" noProof="0" dirty="0">
                <a:ln>
                  <a:noFill/>
                </a:ln>
                <a:solidFill>
                  <a:schemeClr val="tx1"/>
                </a:solidFill>
                <a:effectLst/>
                <a:uLnTx/>
                <a:uFillTx/>
                <a:latin typeface="+mn-lt"/>
                <a:ea typeface="+mn-ea"/>
                <a:cs typeface="+mn-cs"/>
              </a:rPr>
              <a:t>1</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1370013" algn="l"/>
                <a:tab pos="1714500" algn="l"/>
                <a:tab pos="2005013" algn="l"/>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200" b="1" i="0" u="none" strike="noStrike" kern="1200" cap="none" spc="0" normalizeH="0" baseline="0" noProof="0" dirty="0">
                <a:ln>
                  <a:noFill/>
                </a:ln>
                <a:solidFill>
                  <a:schemeClr val="tx1"/>
                </a:solidFill>
                <a:effectLst/>
                <a:uLnTx/>
                <a:uFillTx/>
                <a:latin typeface="+mn-lt"/>
                <a:ea typeface="+mn-ea"/>
                <a:cs typeface="+mn-cs"/>
              </a:rPr>
              <a:t>while (1) </a:t>
            </a:r>
            <a:r>
              <a:rPr kumimoji="0" lang="en-US" sz="22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1370013" algn="l"/>
                <a:tab pos="1714500" algn="l"/>
                <a:tab pos="2005013" algn="l"/>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200" b="1" i="0" u="none" strike="noStrike" kern="1200" cap="none" spc="0" normalizeH="0" baseline="0" noProof="0" dirty="0">
                <a:ln>
                  <a:noFill/>
                </a:ln>
                <a:solidFill>
                  <a:schemeClr val="tx1"/>
                </a:solidFill>
                <a:effectLst/>
                <a:uLnTx/>
                <a:uFillTx/>
                <a:latin typeface="+mn-lt"/>
                <a:ea typeface="+mn-ea"/>
                <a:cs typeface="+mn-cs"/>
              </a:rPr>
              <a:t>flag [1</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b="1" i="0" u="none" strike="noStrike" kern="1200" cap="none" spc="0" normalizeH="0" baseline="0" noProof="0" dirty="0">
                <a:ln>
                  <a:noFill/>
                </a:ln>
                <a:solidFill>
                  <a:schemeClr val="tx1"/>
                </a:solidFill>
                <a:effectLst/>
                <a:uLnTx/>
                <a:uFillTx/>
                <a:latin typeface="+mn-lt"/>
                <a:ea typeface="+mn-ea"/>
                <a:cs typeface="+mn-cs"/>
              </a:rPr>
              <a:t>true;</a:t>
            </a:r>
            <a:br>
              <a:rPr kumimoji="0" lang="en-US" sz="2200" b="1" i="0" u="none" strike="noStrike" kern="1200" cap="none" spc="0" normalizeH="0" baseline="0" noProof="0" dirty="0">
                <a:ln>
                  <a:noFill/>
                </a:ln>
                <a:solidFill>
                  <a:schemeClr val="tx1"/>
                </a:solidFill>
                <a:effectLst/>
                <a:uLnTx/>
                <a:uFillTx/>
                <a:latin typeface="+mn-lt"/>
                <a:ea typeface="+mn-ea"/>
                <a:cs typeface="+mn-cs"/>
              </a:rPr>
            </a:br>
            <a:r>
              <a:rPr kumimoji="0" lang="en-US" sz="2200" b="1" i="0" u="none" strike="noStrike" kern="1200" cap="none" spc="0" normalizeH="0" baseline="0" noProof="0" dirty="0">
                <a:ln>
                  <a:noFill/>
                </a:ln>
                <a:solidFill>
                  <a:schemeClr val="tx1"/>
                </a:solidFill>
                <a:effectLst/>
                <a:uLnTx/>
                <a:uFillTx/>
                <a:latin typeface="+mn-lt"/>
                <a:ea typeface="+mn-ea"/>
                <a:cs typeface="+mn-cs"/>
              </a:rPr>
              <a:t>		turn = 0;</a:t>
            </a:r>
            <a:br>
              <a:rPr kumimoji="0" lang="en-US" sz="2200" b="1" i="0" u="none" strike="noStrike" kern="1200" cap="none" spc="0" normalizeH="0" baseline="0" noProof="0" dirty="0">
                <a:ln>
                  <a:noFill/>
                </a:ln>
                <a:solidFill>
                  <a:schemeClr val="tx1"/>
                </a:solidFill>
                <a:effectLst/>
                <a:uLnTx/>
                <a:uFillTx/>
                <a:latin typeface="+mn-lt"/>
                <a:ea typeface="+mn-ea"/>
                <a:cs typeface="+mn-cs"/>
              </a:rPr>
            </a:br>
            <a:r>
              <a:rPr kumimoji="0" lang="en-US" sz="2200" b="1" i="0" u="none" strike="noStrike" kern="1200" cap="none" spc="0" normalizeH="0" baseline="0" noProof="0" dirty="0">
                <a:ln>
                  <a:noFill/>
                </a:ln>
                <a:solidFill>
                  <a:schemeClr val="tx1"/>
                </a:solidFill>
                <a:effectLst/>
                <a:uLnTx/>
                <a:uFillTx/>
                <a:latin typeface="+mn-lt"/>
                <a:ea typeface="+mn-ea"/>
                <a:cs typeface="+mn-cs"/>
              </a:rPr>
              <a:t>		while (flag [0]==1 and turn == 0) ;</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1370013" algn="l"/>
                <a:tab pos="1714500" algn="l"/>
                <a:tab pos="2005013" algn="l"/>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critical section</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1370013" algn="l"/>
                <a:tab pos="1714500" algn="l"/>
                <a:tab pos="2005013" algn="l"/>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200" b="1" i="0" u="none" strike="noStrike" kern="1200" cap="none" spc="0" normalizeH="0" baseline="0" noProof="0" dirty="0">
                <a:ln>
                  <a:noFill/>
                </a:ln>
                <a:solidFill>
                  <a:schemeClr val="tx1"/>
                </a:solidFill>
                <a:effectLst/>
                <a:uLnTx/>
                <a:uFillTx/>
                <a:latin typeface="+mn-lt"/>
                <a:ea typeface="+mn-ea"/>
                <a:cs typeface="+mn-cs"/>
              </a:rPr>
              <a:t>flag [1] = false;</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1370013" algn="l"/>
                <a:tab pos="1714500" algn="l"/>
                <a:tab pos="2005013" algn="l"/>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remainder section</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1370013" algn="l"/>
                <a:tab pos="1714500" algn="l"/>
                <a:tab pos="2005013" algn="l"/>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endParaRPr kumimoji="0" lang="en-US" sz="2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6725" y="131763"/>
            <a:ext cx="8229600" cy="639762"/>
          </a:xfrm>
        </p:spPr>
        <p:txBody>
          <a:bodyPr>
            <a:noAutofit/>
          </a:bodyPr>
          <a:lstStyle/>
          <a:p>
            <a:r>
              <a:rPr lang="en-US" sz="4000" dirty="0"/>
              <a:t>Correctness of Algorithm 3</a:t>
            </a:r>
          </a:p>
        </p:txBody>
      </p:sp>
      <p:sp>
        <p:nvSpPr>
          <p:cNvPr id="51203" name="Rectangle 3"/>
          <p:cNvSpPr>
            <a:spLocks noGrp="1" noChangeArrowheads="1"/>
          </p:cNvSpPr>
          <p:nvPr>
            <p:ph type="body" idx="1"/>
          </p:nvPr>
        </p:nvSpPr>
        <p:spPr>
          <a:xfrm>
            <a:off x="771525" y="1000125"/>
            <a:ext cx="7924799" cy="5600700"/>
          </a:xfrm>
        </p:spPr>
        <p:txBody>
          <a:bodyPr>
            <a:normAutofit/>
          </a:bodyPr>
          <a:lstStyle/>
          <a:p>
            <a:pPr>
              <a:lnSpc>
                <a:spcPct val="90000"/>
              </a:lnSpc>
              <a:tabLst>
                <a:tab pos="2403475" algn="l"/>
                <a:tab pos="2684463" algn="l"/>
                <a:tab pos="2974975" algn="l"/>
              </a:tabLst>
            </a:pPr>
            <a:r>
              <a:rPr lang="en-US" sz="2800" dirty="0"/>
              <a:t>Provable that the three  CS requirement are met:</a:t>
            </a:r>
          </a:p>
          <a:p>
            <a:pPr marL="0" indent="0">
              <a:lnSpc>
                <a:spcPct val="90000"/>
              </a:lnSpc>
              <a:buNone/>
              <a:tabLst>
                <a:tab pos="2403475" algn="l"/>
                <a:tab pos="2684463" algn="l"/>
                <a:tab pos="2974975" algn="l"/>
              </a:tabLst>
            </a:pPr>
            <a:r>
              <a:rPr lang="en-US" sz="2800" dirty="0"/>
              <a:t>        1.   Mutual exclusion is preserved</a:t>
            </a:r>
          </a:p>
          <a:p>
            <a:pPr marL="0" indent="0">
              <a:lnSpc>
                <a:spcPct val="90000"/>
              </a:lnSpc>
              <a:buNone/>
              <a:tabLst>
                <a:tab pos="2403475" algn="l"/>
                <a:tab pos="2684463" algn="l"/>
                <a:tab pos="2974975" algn="l"/>
              </a:tabLst>
            </a:pPr>
            <a:r>
              <a:rPr lang="en-US" sz="2800" dirty="0"/>
              <a:t>                </a:t>
            </a:r>
            <a:r>
              <a:rPr lang="en-US" sz="2800" b="1" dirty="0"/>
              <a:t>Pi</a:t>
            </a:r>
            <a:r>
              <a:rPr lang="en-US" sz="2800" dirty="0"/>
              <a:t> enters CS only if:</a:t>
            </a:r>
          </a:p>
          <a:p>
            <a:pPr marL="0" indent="0">
              <a:lnSpc>
                <a:spcPct val="90000"/>
              </a:lnSpc>
              <a:buNone/>
              <a:tabLst>
                <a:tab pos="2403475" algn="l"/>
                <a:tab pos="2684463" algn="l"/>
                <a:tab pos="2974975" algn="l"/>
              </a:tabLst>
            </a:pPr>
            <a:r>
              <a:rPr lang="en-US" sz="2800" dirty="0"/>
              <a:t>                      either flag[j] = false or turn = </a:t>
            </a:r>
            <a:r>
              <a:rPr lang="en-US" sz="2800" dirty="0" err="1"/>
              <a:t>i</a:t>
            </a:r>
            <a:endParaRPr lang="en-US" sz="2800" dirty="0"/>
          </a:p>
          <a:p>
            <a:pPr marL="0" indent="0">
              <a:lnSpc>
                <a:spcPct val="90000"/>
              </a:lnSpc>
              <a:buNone/>
              <a:tabLst>
                <a:tab pos="2403475" algn="l"/>
                <a:tab pos="2684463" algn="l"/>
                <a:tab pos="2974975" algn="l"/>
              </a:tabLst>
            </a:pPr>
            <a:r>
              <a:rPr lang="en-US" sz="2800" dirty="0"/>
              <a:t>        2.   Progress requirement is satisfied</a:t>
            </a:r>
          </a:p>
          <a:p>
            <a:pPr marL="0" indent="0">
              <a:lnSpc>
                <a:spcPct val="90000"/>
              </a:lnSpc>
              <a:buNone/>
              <a:tabLst>
                <a:tab pos="2403475" algn="l"/>
                <a:tab pos="2684463" algn="l"/>
                <a:tab pos="2974975" algn="l"/>
              </a:tabLst>
            </a:pPr>
            <a:r>
              <a:rPr lang="en-US" sz="2800" dirty="0"/>
              <a:t>        3.   Bounded-waiting requirement is met</a:t>
            </a:r>
          </a:p>
          <a:p>
            <a:pPr>
              <a:lnSpc>
                <a:spcPct val="90000"/>
              </a:lnSpc>
              <a:tabLst>
                <a:tab pos="2403475" algn="l"/>
                <a:tab pos="2684463" algn="l"/>
                <a:tab pos="2974975" algn="l"/>
              </a:tabLst>
            </a:pPr>
            <a:endParaRPr lang="en-US" sz="2800" dirty="0"/>
          </a:p>
          <a:p>
            <a:pPr>
              <a:lnSpc>
                <a:spcPct val="90000"/>
              </a:lnSpc>
              <a:tabLst>
                <a:tab pos="2403475" algn="l"/>
                <a:tab pos="2684463" algn="l"/>
                <a:tab pos="2974975" algn="l"/>
              </a:tabLst>
            </a:pPr>
            <a:endParaRPr lang="en-US" sz="2800" dirty="0"/>
          </a:p>
          <a:p>
            <a:pPr algn="just">
              <a:lnSpc>
                <a:spcPct val="90000"/>
              </a:lnSpc>
              <a:tabLst>
                <a:tab pos="1370013" algn="l"/>
                <a:tab pos="1714500" algn="l"/>
                <a:tab pos="2005013" algn="l"/>
              </a:tabLst>
            </a:pPr>
            <a:r>
              <a:rPr lang="en-US" sz="2800" dirty="0"/>
              <a:t>Meets all three requirements; solves the critical-section problem for two processes.</a:t>
            </a:r>
          </a:p>
          <a:p>
            <a:pPr algn="just">
              <a:lnSpc>
                <a:spcPct val="90000"/>
              </a:lnSpc>
              <a:tabLst>
                <a:tab pos="1370013" algn="l"/>
                <a:tab pos="1714500" algn="l"/>
                <a:tab pos="2005013" algn="l"/>
              </a:tabLst>
            </a:pPr>
            <a:r>
              <a:rPr lang="en-US" altLang="en-US" sz="2800" dirty="0"/>
              <a:t>Peterson’</a:t>
            </a:r>
            <a:r>
              <a:rPr lang="en-US" altLang="ja-JP" sz="2800" dirty="0"/>
              <a:t>s Solution</a:t>
            </a:r>
            <a:endParaRPr lang="en-US" sz="2800" dirty="0"/>
          </a:p>
          <a:p>
            <a:pPr>
              <a:lnSpc>
                <a:spcPct val="90000"/>
              </a:lnSpc>
              <a:tabLst>
                <a:tab pos="2403475" algn="l"/>
                <a:tab pos="2684463" algn="l"/>
                <a:tab pos="2974975" algn="l"/>
              </a:tabLst>
            </a:pPr>
            <a:endParaRPr lang="en-US" sz="2800" dirty="0"/>
          </a:p>
        </p:txBody>
      </p:sp>
    </p:spTree>
    <p:extLst>
      <p:ext uri="{BB962C8B-B14F-4D97-AF65-F5344CB8AC3E}">
        <p14:creationId xmlns:p14="http://schemas.microsoft.com/office/powerpoint/2010/main" val="245981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824459" y="1064302"/>
            <a:ext cx="7615003" cy="5501389"/>
          </a:xfrm>
        </p:spPr>
        <p:txBody>
          <a:bodyPr>
            <a:noAutofit/>
          </a:bodyPr>
          <a:lstStyle/>
          <a:p>
            <a:pPr algn="just">
              <a:lnSpc>
                <a:spcPct val="90000"/>
              </a:lnSpc>
            </a:pPr>
            <a:r>
              <a:rPr lang="en-US" altLang="en-US" sz="2800" dirty="0"/>
              <a:t>Semaphore is a </a:t>
            </a:r>
            <a:r>
              <a:rPr lang="en-US" altLang="en-US" sz="2800" dirty="0">
                <a:latin typeface="+mj-lt"/>
              </a:rPr>
              <a:t>synchronization tool that provides more sophisticated ways for processes to synchronize their activities.</a:t>
            </a:r>
          </a:p>
          <a:p>
            <a:pPr algn="just">
              <a:lnSpc>
                <a:spcPct val="90000"/>
              </a:lnSpc>
            </a:pPr>
            <a:r>
              <a:rPr lang="en-US" altLang="en-US" sz="2800" dirty="0">
                <a:latin typeface="+mj-lt"/>
              </a:rPr>
              <a:t>Semaphores are most commonly used for mutual exclusion to </a:t>
            </a:r>
            <a:r>
              <a:rPr lang="en-US" altLang="en-US" sz="2800" b="1" dirty="0">
                <a:latin typeface="+mj-lt"/>
              </a:rPr>
              <a:t>solve</a:t>
            </a:r>
            <a:r>
              <a:rPr lang="en-US" altLang="en-US" sz="2800" dirty="0">
                <a:latin typeface="+mj-lt"/>
              </a:rPr>
              <a:t> the </a:t>
            </a:r>
            <a:r>
              <a:rPr lang="en-US" altLang="en-US" sz="2800" b="1" dirty="0">
                <a:latin typeface="+mj-lt"/>
              </a:rPr>
              <a:t>race condition </a:t>
            </a:r>
            <a:r>
              <a:rPr lang="en-US" altLang="en-US" sz="2800" dirty="0">
                <a:latin typeface="+mj-lt"/>
              </a:rPr>
              <a:t>problem. </a:t>
            </a:r>
          </a:p>
          <a:p>
            <a:pPr algn="just">
              <a:lnSpc>
                <a:spcPct val="90000"/>
              </a:lnSpc>
            </a:pPr>
            <a:r>
              <a:rPr lang="en-US" altLang="en-US" sz="2800" dirty="0"/>
              <a:t>Semaphore can deal with </a:t>
            </a:r>
            <a:r>
              <a:rPr lang="en-US" altLang="en-US" sz="2800" b="1" dirty="0"/>
              <a:t>N</a:t>
            </a:r>
            <a:r>
              <a:rPr lang="en-US" altLang="en-US" sz="2800" dirty="0"/>
              <a:t> process critical section problem.</a:t>
            </a:r>
            <a:endParaRPr lang="en-US" altLang="en-US" sz="2800" dirty="0">
              <a:latin typeface="+mj-lt"/>
            </a:endParaRPr>
          </a:p>
          <a:p>
            <a:pPr algn="just">
              <a:lnSpc>
                <a:spcPct val="90000"/>
              </a:lnSpc>
            </a:pPr>
            <a:r>
              <a:rPr lang="en-US" sz="2800" dirty="0"/>
              <a:t>A semaphore is a non-negative integer with two access primitives, </a:t>
            </a:r>
            <a:r>
              <a:rPr lang="en-US" sz="2800" b="1" dirty="0"/>
              <a:t>wait</a:t>
            </a:r>
            <a:r>
              <a:rPr lang="en-US" sz="2800" dirty="0"/>
              <a:t> and </a:t>
            </a:r>
            <a:r>
              <a:rPr lang="en-US" sz="2800" b="1" dirty="0"/>
              <a:t>signal</a:t>
            </a:r>
            <a:r>
              <a:rPr lang="en-US" sz="2800" dirty="0"/>
              <a:t>.</a:t>
            </a:r>
            <a:endParaRPr lang="en-US" altLang="en-US" sz="28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normAutofit fontScale="90000"/>
          </a:bodyPr>
          <a:lstStyle/>
          <a:p>
            <a:pPr eaLnBrk="1" hangingPunct="1"/>
            <a:r>
              <a:rPr lang="en-US" altLang="en-US" dirty="0"/>
              <a:t>Background</a:t>
            </a:r>
          </a:p>
        </p:txBody>
      </p:sp>
      <p:sp>
        <p:nvSpPr>
          <p:cNvPr id="11266" name="Rectangle 5">
            <a:extLst>
              <a:ext uri="{FF2B5EF4-FFF2-40B4-BE49-F238E27FC236}">
                <a16:creationId xmlns="" xmlns:a16="http://schemas.microsoft.com/office/drawing/2014/main" id="{368FAB7E-F41C-4FB5-A127-15C3BFC35578}"/>
              </a:ext>
            </a:extLst>
          </p:cNvPr>
          <p:cNvSpPr>
            <a:spLocks noGrp="1" noChangeArrowheads="1"/>
          </p:cNvSpPr>
          <p:nvPr>
            <p:ph idx="1"/>
          </p:nvPr>
        </p:nvSpPr>
        <p:spPr>
          <a:xfrm>
            <a:off x="509666" y="779489"/>
            <a:ext cx="8289560" cy="5546359"/>
          </a:xfrm>
        </p:spPr>
        <p:txBody>
          <a:bodyPr>
            <a:noAutofit/>
          </a:bodyPr>
          <a:lstStyle/>
          <a:p>
            <a:pPr algn="just"/>
            <a:r>
              <a:rPr lang="en-US" altLang="en-US" sz="2800" dirty="0"/>
              <a:t>Processes can execute concurrently</a:t>
            </a:r>
          </a:p>
          <a:p>
            <a:pPr lvl="1" algn="just"/>
            <a:r>
              <a:rPr lang="en-US" altLang="en-US" sz="2400" dirty="0"/>
              <a:t>May be interrupted at any time, partially completing execution.</a:t>
            </a:r>
          </a:p>
          <a:p>
            <a:pPr algn="just"/>
            <a:r>
              <a:rPr lang="en-US" altLang="en-US" sz="2800" dirty="0"/>
              <a:t>Concurrent access to </a:t>
            </a:r>
            <a:r>
              <a:rPr lang="en-US" altLang="en-US" sz="2800" b="1" dirty="0"/>
              <a:t>shared data </a:t>
            </a:r>
            <a:r>
              <a:rPr lang="en-US" altLang="en-US" sz="2800" dirty="0"/>
              <a:t>may result in data </a:t>
            </a:r>
            <a:r>
              <a:rPr lang="en-US" altLang="en-US" sz="2800" b="1" dirty="0"/>
              <a:t>inconsistency</a:t>
            </a:r>
            <a:r>
              <a:rPr lang="en-US" altLang="en-US" sz="2800" dirty="0"/>
              <a:t>.</a:t>
            </a:r>
          </a:p>
          <a:p>
            <a:pPr algn="just"/>
            <a:r>
              <a:rPr lang="en-US" altLang="en-US" sz="2800" dirty="0"/>
              <a:t>Maintaining data consistency requires mechanisms to ensure the </a:t>
            </a:r>
            <a:r>
              <a:rPr lang="en-US" altLang="en-US" sz="2800" b="1" dirty="0"/>
              <a:t>orderly execution </a:t>
            </a:r>
            <a:r>
              <a:rPr lang="en-US" altLang="en-US" sz="2800" dirty="0"/>
              <a:t>of cooperating processes.</a:t>
            </a:r>
          </a:p>
          <a:p>
            <a:pPr algn="just"/>
            <a:r>
              <a:rPr lang="en-US" altLang="en-US" sz="2800" dirty="0"/>
              <a:t>We illustrated previously the problem when we considered the </a:t>
            </a:r>
            <a:r>
              <a:rPr lang="en-US" altLang="en-US" sz="2800" b="1" dirty="0"/>
              <a:t>Bounded Buffer problem </a:t>
            </a:r>
            <a:r>
              <a:rPr lang="en-US" altLang="en-US" sz="2800" dirty="0"/>
              <a:t>with use of a </a:t>
            </a:r>
            <a:r>
              <a:rPr lang="en-US" altLang="en-US" sz="2800" b="1" dirty="0"/>
              <a:t>counter</a:t>
            </a:r>
            <a:r>
              <a:rPr lang="en-US" altLang="en-US" sz="2800" dirty="0"/>
              <a:t> that is updated concurrently by the producer and consumer; which lead to </a:t>
            </a:r>
            <a:r>
              <a:rPr lang="en-US" altLang="en-US" sz="2800" b="1" dirty="0"/>
              <a:t>race condition</a:t>
            </a:r>
            <a:r>
              <a:rPr lang="en-US" altLang="en-US" sz="28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a:lnSpc>
                <a:spcPct val="90000"/>
              </a:lnSpc>
            </a:pPr>
            <a:r>
              <a:rPr lang="en-IN" altLang="en-US" dirty="0">
                <a:solidFill>
                  <a:srgbClr val="000000"/>
                </a:solidFill>
              </a:rPr>
              <a:t>Types of Semaphores</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457200" y="644576"/>
            <a:ext cx="8207115" cy="5921115"/>
          </a:xfrm>
        </p:spPr>
        <p:txBody>
          <a:bodyPr>
            <a:noAutofit/>
          </a:bodyPr>
          <a:lstStyle/>
          <a:p>
            <a:pPr marL="514350" indent="-514350" algn="just">
              <a:lnSpc>
                <a:spcPct val="90000"/>
              </a:lnSpc>
              <a:buFont typeface="+mj-lt"/>
              <a:buAutoNum type="arabicParenR"/>
            </a:pPr>
            <a:r>
              <a:rPr lang="en-IN" altLang="en-US" sz="2800" dirty="0">
                <a:solidFill>
                  <a:srgbClr val="000000"/>
                </a:solidFill>
                <a:latin typeface="+mj-lt"/>
              </a:rPr>
              <a:t>Counting </a:t>
            </a:r>
            <a:r>
              <a:rPr lang="en-IN" altLang="en-US" sz="2800" dirty="0">
                <a:solidFill>
                  <a:srgbClr val="000000"/>
                </a:solidFill>
              </a:rPr>
              <a:t>semaphores:</a:t>
            </a:r>
          </a:p>
          <a:p>
            <a:pPr algn="just">
              <a:lnSpc>
                <a:spcPct val="90000"/>
              </a:lnSpc>
              <a:buNone/>
            </a:pPr>
            <a:r>
              <a:rPr lang="en-IN" altLang="en-US" sz="2800" dirty="0">
                <a:solidFill>
                  <a:srgbClr val="000000"/>
                </a:solidFill>
              </a:rPr>
              <a:t>	The value of a counting semaphore can range over an unrestricted domain. </a:t>
            </a:r>
          </a:p>
          <a:p>
            <a:pPr algn="just">
              <a:lnSpc>
                <a:spcPct val="90000"/>
              </a:lnSpc>
              <a:buNone/>
            </a:pPr>
            <a:r>
              <a:rPr lang="en-US" sz="2800" dirty="0"/>
              <a:t>. It is used to control access to a resource that has multiple instances.</a:t>
            </a:r>
            <a:endParaRPr lang="en-IN" altLang="en-US" sz="2800" dirty="0">
              <a:solidFill>
                <a:srgbClr val="000000"/>
              </a:solidFill>
            </a:endParaRPr>
          </a:p>
          <a:p>
            <a:pPr marL="514350" indent="-514350" algn="just">
              <a:lnSpc>
                <a:spcPct val="90000"/>
              </a:lnSpc>
              <a:buFont typeface="+mj-lt"/>
              <a:buAutoNum type="arabicParenR" startAt="2"/>
            </a:pPr>
            <a:r>
              <a:rPr lang="en-IN" altLang="en-US" sz="2800" dirty="0">
                <a:solidFill>
                  <a:srgbClr val="000000"/>
                </a:solidFill>
              </a:rPr>
              <a:t>Binary semaphore:</a:t>
            </a:r>
          </a:p>
          <a:p>
            <a:pPr algn="just">
              <a:lnSpc>
                <a:spcPct val="90000"/>
              </a:lnSpc>
            </a:pPr>
            <a:r>
              <a:rPr lang="en-IN" altLang="en-US" sz="2800" dirty="0">
                <a:solidFill>
                  <a:srgbClr val="000000"/>
                </a:solidFill>
              </a:rPr>
              <a:t>The value of a binary semaphore can range only between 0 and 1.</a:t>
            </a:r>
          </a:p>
          <a:p>
            <a:pPr algn="just">
              <a:lnSpc>
                <a:spcPct val="90000"/>
              </a:lnSpc>
            </a:pPr>
            <a:r>
              <a:rPr lang="en-US" sz="2800" dirty="0"/>
              <a:t>Its value is initialized to 1. </a:t>
            </a:r>
            <a:endParaRPr lang="en-IN" altLang="en-US" sz="2800" dirty="0">
              <a:solidFill>
                <a:srgbClr val="000000"/>
              </a:solidFill>
            </a:endParaRPr>
          </a:p>
          <a:p>
            <a:pPr algn="just">
              <a:lnSpc>
                <a:spcPct val="90000"/>
              </a:lnSpc>
            </a:pPr>
            <a:r>
              <a:rPr lang="en-IN" altLang="en-US" sz="2800" dirty="0">
                <a:solidFill>
                  <a:srgbClr val="000000"/>
                </a:solidFill>
              </a:rPr>
              <a:t>The wait operation only works when the semaphore is 1.</a:t>
            </a:r>
          </a:p>
          <a:p>
            <a:pPr algn="just">
              <a:lnSpc>
                <a:spcPct val="90000"/>
              </a:lnSpc>
            </a:pPr>
            <a:r>
              <a:rPr lang="en-IN" altLang="en-US" sz="2800" dirty="0">
                <a:solidFill>
                  <a:srgbClr val="000000"/>
                </a:solidFill>
              </a:rPr>
              <a:t>The signal operation succeeds when semaphore is 0. </a:t>
            </a:r>
          </a:p>
          <a:p>
            <a:pPr algn="just">
              <a:lnSpc>
                <a:spcPct val="90000"/>
              </a:lnSpc>
            </a:pPr>
            <a:r>
              <a:rPr lang="en-IN" altLang="en-US" sz="2800" dirty="0">
                <a:solidFill>
                  <a:srgbClr val="000000"/>
                </a:solidFill>
              </a:rPr>
              <a:t>It is easier to implement binary semaphores than counting semaphores.</a:t>
            </a:r>
          </a:p>
          <a:p>
            <a:pPr algn="just">
              <a:lnSpc>
                <a:spcPct val="90000"/>
              </a:lnSpc>
            </a:pPr>
            <a:endParaRPr lang="en-US" altLang="en-US" sz="2800" dirty="0">
              <a:solidFill>
                <a:srgbClr val="000000"/>
              </a:solidFill>
              <a:latin typeface="+mj-lt"/>
            </a:endParaRPr>
          </a:p>
        </p:txBody>
      </p:sp>
    </p:spTree>
    <p:extLst>
      <p:ext uri="{BB962C8B-B14F-4D97-AF65-F5344CB8AC3E}">
        <p14:creationId xmlns:p14="http://schemas.microsoft.com/office/powerpoint/2010/main" val="348699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579458" y="689548"/>
            <a:ext cx="7907311" cy="5876143"/>
          </a:xfrm>
        </p:spPr>
        <p:txBody>
          <a:bodyPr>
            <a:noAutofit/>
          </a:bodyPr>
          <a:lstStyle/>
          <a:p>
            <a:pPr algn="just">
              <a:lnSpc>
                <a:spcPct val="90000"/>
              </a:lnSpc>
            </a:pPr>
            <a:r>
              <a:rPr lang="en-US" altLang="en-US" sz="2800" dirty="0"/>
              <a:t>Semaphore </a:t>
            </a:r>
            <a:r>
              <a:rPr lang="en-US" altLang="en-US" sz="2800" b="1" i="1" dirty="0"/>
              <a:t>S</a:t>
            </a:r>
            <a:r>
              <a:rPr lang="en-US" altLang="en-US" sz="2800" dirty="0"/>
              <a:t> </a:t>
            </a:r>
            <a:r>
              <a:rPr lang="en-US" altLang="en-US" sz="2800" dirty="0">
                <a:latin typeface="+mj-lt"/>
              </a:rPr>
              <a:t>can only be accessed via two indivisible (atomic) operations.</a:t>
            </a:r>
          </a:p>
          <a:p>
            <a:pPr marL="0" indent="0" algn="just">
              <a:lnSpc>
                <a:spcPct val="90000"/>
              </a:lnSpc>
              <a:buNone/>
            </a:pPr>
            <a:r>
              <a:rPr lang="en-US" altLang="en-US" b="1" dirty="0">
                <a:solidFill>
                  <a:srgbClr val="000000"/>
                </a:solidFill>
              </a:rPr>
              <a:t>wait()</a:t>
            </a:r>
          </a:p>
          <a:p>
            <a:pPr marL="449263" lvl="1" indent="-179388" algn="just">
              <a:lnSpc>
                <a:spcPct val="90000"/>
              </a:lnSpc>
              <a:buNone/>
            </a:pPr>
            <a:r>
              <a:rPr lang="en-IN" altLang="en-US" dirty="0">
                <a:solidFill>
                  <a:srgbClr val="000000"/>
                </a:solidFill>
              </a:rPr>
              <a:t>The wait operation decrements the value of its argument S, if it is positive. If S is negative or zero, then no operation is performed.</a:t>
            </a:r>
            <a:endParaRPr lang="en-US" altLang="en-US" dirty="0">
              <a:solidFill>
                <a:srgbClr val="000000"/>
              </a:solidFill>
            </a:endParaRPr>
          </a:p>
          <a:p>
            <a:pPr marL="0" lvl="1" indent="0" algn="just">
              <a:lnSpc>
                <a:spcPct val="90000"/>
              </a:lnSpc>
              <a:buNone/>
            </a:pPr>
            <a:r>
              <a:rPr lang="en-US" altLang="en-US" b="1" dirty="0">
                <a:solidFill>
                  <a:srgbClr val="000000"/>
                </a:solidFill>
              </a:rPr>
              <a:t>signal()</a:t>
            </a:r>
          </a:p>
          <a:p>
            <a:pPr lvl="1" algn="just">
              <a:lnSpc>
                <a:spcPct val="90000"/>
              </a:lnSpc>
              <a:buNone/>
            </a:pPr>
            <a:r>
              <a:rPr lang="en-IN" altLang="en-US" dirty="0">
                <a:solidFill>
                  <a:srgbClr val="000000"/>
                </a:solidFill>
              </a:rPr>
              <a:t>The signal operation increments the value of its argument S.</a:t>
            </a:r>
          </a:p>
          <a:p>
            <a:pPr marL="0" indent="0" algn="just">
              <a:lnSpc>
                <a:spcPct val="90000"/>
              </a:lnSpc>
              <a:buNone/>
            </a:pPr>
            <a:endParaRPr lang="en-US" altLang="en-US" sz="2800" dirty="0">
              <a:latin typeface="+mj-lt"/>
            </a:endParaRPr>
          </a:p>
          <a:p>
            <a:pPr marL="342900" lvl="1" indent="-342900" algn="just">
              <a:lnSpc>
                <a:spcPct val="90000"/>
              </a:lnSpc>
              <a:buFont typeface="Arial" pitchFamily="34" charset="0"/>
              <a:buChar char="•"/>
            </a:pPr>
            <a:r>
              <a:rPr lang="en-US" dirty="0"/>
              <a:t>Both operations wait() and signal() are atomic.</a:t>
            </a:r>
            <a:endParaRPr lang="en-US" altLang="en-US" dirty="0">
              <a:solidFill>
                <a:srgbClr val="000000"/>
              </a:solidFill>
            </a:endParaRPr>
          </a:p>
          <a:p>
            <a:pPr algn="just">
              <a:lnSpc>
                <a:spcPct val="90000"/>
              </a:lnSpc>
            </a:pPr>
            <a:endParaRPr lang="en-US" altLang="en-US" sz="28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584616" y="794476"/>
            <a:ext cx="8079699" cy="5501393"/>
          </a:xfrm>
        </p:spPr>
        <p:txBody>
          <a:bodyPr>
            <a:noAutofit/>
          </a:bodyPr>
          <a:lstStyle/>
          <a:p>
            <a:pPr>
              <a:lnSpc>
                <a:spcPct val="90000"/>
              </a:lnSpc>
            </a:pPr>
            <a:r>
              <a:rPr lang="en-US" altLang="en-US" sz="2800" dirty="0">
                <a:latin typeface="+mj-lt"/>
              </a:rPr>
              <a:t>Definition of  the </a:t>
            </a:r>
            <a:r>
              <a:rPr lang="en-US" altLang="en-US" sz="2800" b="1" dirty="0">
                <a:solidFill>
                  <a:srgbClr val="000000"/>
                </a:solidFill>
                <a:latin typeface="+mj-lt"/>
              </a:rPr>
              <a:t>wait() operation</a:t>
            </a:r>
          </a:p>
          <a:p>
            <a:pPr lvl="1">
              <a:lnSpc>
                <a:spcPct val="90000"/>
              </a:lnSpc>
              <a:buFont typeface="Monotype Sorts" pitchFamily="-84" charset="2"/>
              <a:buNone/>
            </a:pPr>
            <a:r>
              <a:rPr lang="en-US" altLang="en-US" b="1" dirty="0">
                <a:latin typeface="+mj-lt"/>
                <a:sym typeface="Symbol" panose="05050102010706020507" pitchFamily="18" charset="2"/>
              </a:rPr>
              <a:t>wait(S) { </a:t>
            </a:r>
          </a:p>
          <a:p>
            <a:pPr lvl="1">
              <a:lnSpc>
                <a:spcPct val="90000"/>
              </a:lnSpc>
              <a:buFont typeface="Monotype Sorts" pitchFamily="-84" charset="2"/>
              <a:buNone/>
            </a:pPr>
            <a:r>
              <a:rPr lang="en-US" altLang="en-US" b="1" dirty="0">
                <a:latin typeface="+mj-lt"/>
                <a:sym typeface="Symbol" panose="05050102010706020507" pitchFamily="18" charset="2"/>
              </a:rPr>
              <a:t>    while (S &lt;= </a:t>
            </a:r>
            <a:r>
              <a:rPr lang="en-US" altLang="en-US" b="1" dirty="0" smtClean="0">
                <a:latin typeface="+mj-lt"/>
                <a:sym typeface="Symbol" panose="05050102010706020507" pitchFamily="18" charset="2"/>
              </a:rPr>
              <a:t>0); // busy wait</a:t>
            </a:r>
          </a:p>
          <a:p>
            <a:pPr lvl="1">
              <a:lnSpc>
                <a:spcPct val="90000"/>
              </a:lnSpc>
              <a:buFont typeface="Monotype Sorts" pitchFamily="-84" charset="2"/>
              <a:buNone/>
            </a:pPr>
            <a:r>
              <a:rPr lang="en-US" altLang="en-US" b="1" dirty="0" smtClean="0">
                <a:latin typeface="+mj-lt"/>
                <a:sym typeface="Symbol" panose="05050102010706020507" pitchFamily="18" charset="2"/>
              </a:rPr>
              <a:t>    </a:t>
            </a:r>
            <a:r>
              <a:rPr lang="en-US" altLang="en-US" b="1" dirty="0">
                <a:latin typeface="+mj-lt"/>
                <a:sym typeface="Symbol" panose="05050102010706020507" pitchFamily="18" charset="2"/>
              </a:rPr>
              <a:t>S--;</a:t>
            </a:r>
          </a:p>
          <a:p>
            <a:pPr lvl="1">
              <a:lnSpc>
                <a:spcPct val="90000"/>
              </a:lnSpc>
              <a:buFont typeface="Monotype Sorts" pitchFamily="-84" charset="2"/>
              <a:buNone/>
            </a:pPr>
            <a:r>
              <a:rPr lang="en-US" altLang="en-US" b="1" dirty="0">
                <a:latin typeface="+mj-lt"/>
                <a:sym typeface="Symbol" panose="05050102010706020507" pitchFamily="18" charset="2"/>
              </a:rPr>
              <a:t>}</a:t>
            </a:r>
          </a:p>
          <a:p>
            <a:pPr lvl="1">
              <a:lnSpc>
                <a:spcPct val="90000"/>
              </a:lnSpc>
              <a:buFont typeface="Monotype Sorts" pitchFamily="-84" charset="2"/>
              <a:buNone/>
            </a:pPr>
            <a:endParaRPr lang="en-US" altLang="en-US" b="1" dirty="0">
              <a:latin typeface="+mj-lt"/>
              <a:sym typeface="Symbol" panose="05050102010706020507" pitchFamily="18" charset="2"/>
            </a:endParaRPr>
          </a:p>
          <a:p>
            <a:pPr>
              <a:lnSpc>
                <a:spcPct val="90000"/>
              </a:lnSpc>
            </a:pPr>
            <a:r>
              <a:rPr lang="en-US" altLang="en-US" sz="2800" dirty="0">
                <a:latin typeface="+mj-lt"/>
              </a:rPr>
              <a:t>Definition of  the </a:t>
            </a:r>
            <a:r>
              <a:rPr lang="en-US" altLang="en-US" sz="2800" b="1" dirty="0">
                <a:solidFill>
                  <a:srgbClr val="000000"/>
                </a:solidFill>
                <a:latin typeface="+mj-lt"/>
              </a:rPr>
              <a:t>signal() operation</a:t>
            </a:r>
            <a:endParaRPr lang="en-US" altLang="en-US" sz="2800" b="1" dirty="0">
              <a:latin typeface="+mj-lt"/>
              <a:sym typeface="Symbol" panose="05050102010706020507" pitchFamily="18" charset="2"/>
            </a:endParaRPr>
          </a:p>
          <a:p>
            <a:pPr lvl="1">
              <a:lnSpc>
                <a:spcPct val="90000"/>
              </a:lnSpc>
              <a:buFont typeface="Monotype Sorts" pitchFamily="-84" charset="2"/>
              <a:buNone/>
            </a:pPr>
            <a:r>
              <a:rPr lang="en-US" altLang="en-US" b="1" dirty="0">
                <a:latin typeface="+mj-lt"/>
                <a:sym typeface="Symbol" panose="05050102010706020507" pitchFamily="18" charset="2"/>
              </a:rPr>
              <a:t>signal(S) { </a:t>
            </a:r>
          </a:p>
          <a:p>
            <a:pPr lvl="1">
              <a:lnSpc>
                <a:spcPct val="90000"/>
              </a:lnSpc>
              <a:buFont typeface="Monotype Sorts" pitchFamily="-84" charset="2"/>
              <a:buNone/>
            </a:pPr>
            <a:r>
              <a:rPr lang="en-US" altLang="en-US" b="1" dirty="0">
                <a:latin typeface="+mj-lt"/>
                <a:sym typeface="Symbol" panose="05050102010706020507" pitchFamily="18" charset="2"/>
              </a:rPr>
              <a:t>    S++;</a:t>
            </a:r>
          </a:p>
          <a:p>
            <a:pPr lvl="1">
              <a:lnSpc>
                <a:spcPct val="90000"/>
              </a:lnSpc>
              <a:buFont typeface="Monotype Sorts" pitchFamily="-84" charset="2"/>
              <a:buNone/>
            </a:pPr>
            <a:r>
              <a:rPr lang="en-US" altLang="en-US" b="1" dirty="0">
                <a:latin typeface="+mj-lt"/>
                <a:sym typeface="Symbol" panose="05050102010706020507" pitchFamily="18" charset="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584616" y="644576"/>
            <a:ext cx="8079699" cy="5921115"/>
          </a:xfrm>
        </p:spPr>
        <p:txBody>
          <a:bodyPr>
            <a:noAutofit/>
          </a:bodyPr>
          <a:lstStyle/>
          <a:p>
            <a:pPr algn="just">
              <a:lnSpc>
                <a:spcPct val="90000"/>
              </a:lnSpc>
              <a:buNone/>
            </a:pPr>
            <a:r>
              <a:rPr lang="en-US" altLang="en-US" sz="2800" dirty="0">
                <a:latin typeface="+mj-lt"/>
              </a:rPr>
              <a:t>Busy waiting:</a:t>
            </a:r>
          </a:p>
          <a:p>
            <a:pPr algn="just">
              <a:lnSpc>
                <a:spcPct val="90000"/>
              </a:lnSpc>
            </a:pPr>
            <a:r>
              <a:rPr lang="en-IN" altLang="en-US" sz="2800" dirty="0">
                <a:solidFill>
                  <a:srgbClr val="000000"/>
                </a:solidFill>
                <a:latin typeface="+mj-lt"/>
              </a:rPr>
              <a:t>The repeated execution of a loop while waiting for an event to occur.</a:t>
            </a:r>
          </a:p>
          <a:p>
            <a:pPr algn="just">
              <a:lnSpc>
                <a:spcPct val="90000"/>
              </a:lnSpc>
            </a:pPr>
            <a:r>
              <a:rPr lang="en-IN" altLang="en-US" sz="2800" dirty="0">
                <a:solidFill>
                  <a:srgbClr val="000000"/>
                </a:solidFill>
                <a:latin typeface="+mj-lt"/>
              </a:rPr>
              <a:t>waiting to enter its critical section. </a:t>
            </a:r>
          </a:p>
          <a:p>
            <a:pPr algn="just">
              <a:lnSpc>
                <a:spcPct val="90000"/>
              </a:lnSpc>
            </a:pPr>
            <a:r>
              <a:rPr lang="en-IN" altLang="en-US" sz="2800" dirty="0">
                <a:solidFill>
                  <a:srgbClr val="000000"/>
                </a:solidFill>
                <a:latin typeface="+mj-lt"/>
              </a:rPr>
              <a:t>This continues to waste CPU cycles. The CPU is not engaged in any real productive activity during this period.</a:t>
            </a:r>
            <a:endParaRPr lang="en-US" altLang="en-US" sz="2800" dirty="0">
              <a:solidFill>
                <a:srgbClr val="000000"/>
              </a:solidFill>
              <a:latin typeface="+mj-lt"/>
            </a:endParaRPr>
          </a:p>
          <a:p>
            <a:pPr algn="just">
              <a:lnSpc>
                <a:spcPct val="90000"/>
              </a:lnSpc>
            </a:pPr>
            <a:endParaRPr lang="en-US" altLang="en-US" sz="2800" dirty="0">
              <a:solidFill>
                <a:srgbClr val="000000"/>
              </a:solidFill>
              <a:latin typeface="+mj-lt"/>
            </a:endParaRPr>
          </a:p>
          <a:p>
            <a:pPr algn="just">
              <a:lnSpc>
                <a:spcPct val="90000"/>
              </a:lnSpc>
            </a:pPr>
            <a:endParaRPr lang="en-US" altLang="en-US" sz="2800" dirty="0">
              <a:solidFill>
                <a:srgbClr val="000000"/>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 name="Content Placeholder 3">
            <a:extLst>
              <a:ext uri="{FF2B5EF4-FFF2-40B4-BE49-F238E27FC236}">
                <a16:creationId xmlns="" xmlns:a16="http://schemas.microsoft.com/office/drawing/2014/main" id="{0E7B25F1-CD9F-4B9A-AC0F-4E9CAF051084}"/>
              </a:ext>
            </a:extLst>
          </p:cNvPr>
          <p:cNvSpPr>
            <a:spLocks noGrp="1" noChangeArrowheads="1"/>
          </p:cNvSpPr>
          <p:nvPr>
            <p:ph idx="1"/>
          </p:nvPr>
        </p:nvSpPr>
        <p:spPr bwMode="auto">
          <a:xfrm>
            <a:off x="584200" y="644525"/>
            <a:ext cx="8080375"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800" b="1" dirty="0">
                <a:solidFill>
                  <a:srgbClr val="000000"/>
                </a:solidFill>
                <a:latin typeface="Courier New" panose="02070309020205020404" pitchFamily="49" charset="0"/>
              </a:rPr>
              <a:t>while (1)</a:t>
            </a:r>
          </a:p>
          <a:p>
            <a:pPr>
              <a:buFont typeface="Monotype Sorts" pitchFamily="-84" charset="2"/>
              <a:buNone/>
            </a:pPr>
            <a:r>
              <a:rPr lang="en-US" altLang="en-US" sz="2800" b="1" dirty="0">
                <a:solidFill>
                  <a:srgbClr val="000000"/>
                </a:solidFill>
                <a:latin typeface="Courier New" panose="02070309020205020404" pitchFamily="49" charset="0"/>
              </a:rPr>
              <a:t>{ </a:t>
            </a:r>
          </a:p>
          <a:p>
            <a:pPr>
              <a:buFont typeface="Monotype Sorts" pitchFamily="-84" charset="2"/>
              <a:buNone/>
            </a:pPr>
            <a:r>
              <a:rPr lang="en-US" altLang="en-US" sz="2800" b="1" dirty="0">
                <a:solidFill>
                  <a:srgbClr val="000000"/>
                </a:solidFill>
                <a:latin typeface="Courier New" panose="02070309020205020404" pitchFamily="49" charset="0"/>
              </a:rPr>
              <a:t>	Entry section;</a:t>
            </a:r>
          </a:p>
          <a:p>
            <a:pPr>
              <a:buFont typeface="Monotype Sorts" pitchFamily="-84" charset="2"/>
              <a:buNone/>
            </a:pPr>
            <a:r>
              <a:rPr lang="en-US" altLang="en-US" sz="2800" b="1" dirty="0">
                <a:solidFill>
                  <a:srgbClr val="000000"/>
                </a:solidFill>
                <a:latin typeface="Courier New" panose="02070309020205020404" pitchFamily="49" charset="0"/>
              </a:rPr>
              <a:t>	 	critical section </a:t>
            </a:r>
          </a:p>
          <a:p>
            <a:pPr>
              <a:buFont typeface="Monotype Sorts" pitchFamily="-84" charset="2"/>
              <a:buNone/>
            </a:pPr>
            <a:r>
              <a:rPr lang="en-US" altLang="en-US" sz="2800" b="1" dirty="0">
                <a:solidFill>
                  <a:srgbClr val="000000"/>
                </a:solidFill>
                <a:latin typeface="Courier New" panose="02070309020205020404" pitchFamily="49" charset="0"/>
              </a:rPr>
              <a:t> 	Exit section;</a:t>
            </a:r>
          </a:p>
          <a:p>
            <a:pPr>
              <a:buFont typeface="Monotype Sorts" pitchFamily="-84" charset="2"/>
              <a:buNone/>
            </a:pPr>
            <a:r>
              <a:rPr lang="en-US" altLang="en-US" sz="2800" b="1" dirty="0">
                <a:solidFill>
                  <a:srgbClr val="000000"/>
                </a:solidFill>
                <a:latin typeface="Courier New" panose="02070309020205020404" pitchFamily="49" charset="0"/>
              </a:rPr>
              <a:t>	 	remainder section </a:t>
            </a:r>
          </a:p>
          <a:p>
            <a:pPr>
              <a:buFont typeface="Monotype Sorts" pitchFamily="-84" charset="2"/>
              <a:buNone/>
            </a:pPr>
            <a:r>
              <a:rPr lang="en-US" altLang="en-US" sz="2800" b="1" dirty="0">
                <a:solidFill>
                  <a:srgbClr val="000000"/>
                </a:solidFill>
                <a:latin typeface="Courier New" panose="02070309020205020404" pitchFamily="49"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 name="Content Placeholder 3">
            <a:extLst>
              <a:ext uri="{FF2B5EF4-FFF2-40B4-BE49-F238E27FC236}">
                <a16:creationId xmlns="" xmlns:a16="http://schemas.microsoft.com/office/drawing/2014/main" id="{0E7B25F1-CD9F-4B9A-AC0F-4E9CAF051084}"/>
              </a:ext>
            </a:extLst>
          </p:cNvPr>
          <p:cNvSpPr>
            <a:spLocks noGrp="1" noChangeArrowheads="1"/>
          </p:cNvSpPr>
          <p:nvPr>
            <p:ph idx="1"/>
          </p:nvPr>
        </p:nvSpPr>
        <p:spPr bwMode="auto">
          <a:xfrm>
            <a:off x="584200" y="644525"/>
            <a:ext cx="8080375"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800" b="1" dirty="0">
                <a:solidFill>
                  <a:srgbClr val="000000"/>
                </a:solidFill>
                <a:latin typeface="Courier New" panose="02070309020205020404" pitchFamily="49" charset="0"/>
              </a:rPr>
              <a:t>while (1)</a:t>
            </a:r>
          </a:p>
          <a:p>
            <a:pPr>
              <a:buFont typeface="Monotype Sorts" pitchFamily="-84" charset="2"/>
              <a:buNone/>
            </a:pPr>
            <a:r>
              <a:rPr lang="en-US" altLang="en-US" sz="2800" b="1" dirty="0">
                <a:solidFill>
                  <a:srgbClr val="000000"/>
                </a:solidFill>
                <a:latin typeface="Courier New" panose="02070309020205020404" pitchFamily="49" charset="0"/>
              </a:rPr>
              <a:t>{ </a:t>
            </a:r>
          </a:p>
          <a:p>
            <a:pPr>
              <a:buFont typeface="Monotype Sorts" pitchFamily="-84" charset="2"/>
              <a:buNone/>
            </a:pPr>
            <a:r>
              <a:rPr lang="en-US" altLang="en-US" sz="2800" b="1" dirty="0">
                <a:solidFill>
                  <a:srgbClr val="000000"/>
                </a:solidFill>
                <a:latin typeface="Courier New" panose="02070309020205020404" pitchFamily="49" charset="0"/>
              </a:rPr>
              <a:t>	wait(S); </a:t>
            </a:r>
          </a:p>
          <a:p>
            <a:pPr>
              <a:buFont typeface="Monotype Sorts" pitchFamily="-84" charset="2"/>
              <a:buNone/>
            </a:pPr>
            <a:r>
              <a:rPr lang="en-US" altLang="en-US" sz="2800" b="1" dirty="0">
                <a:solidFill>
                  <a:srgbClr val="000000"/>
                </a:solidFill>
                <a:latin typeface="Courier New" panose="02070309020205020404" pitchFamily="49" charset="0"/>
              </a:rPr>
              <a:t>	 	critical section </a:t>
            </a:r>
          </a:p>
          <a:p>
            <a:pPr>
              <a:buFont typeface="Monotype Sorts" pitchFamily="-84" charset="2"/>
              <a:buNone/>
            </a:pPr>
            <a:r>
              <a:rPr lang="en-US" altLang="en-US" sz="2800" b="1" dirty="0">
                <a:solidFill>
                  <a:srgbClr val="000000"/>
                </a:solidFill>
                <a:latin typeface="Courier New" panose="02070309020205020404" pitchFamily="49" charset="0"/>
              </a:rPr>
              <a:t> 	signal(S);</a:t>
            </a:r>
          </a:p>
          <a:p>
            <a:pPr>
              <a:buFont typeface="Monotype Sorts" pitchFamily="-84" charset="2"/>
              <a:buNone/>
            </a:pPr>
            <a:r>
              <a:rPr lang="en-US" altLang="en-US" sz="2800" b="1" dirty="0">
                <a:solidFill>
                  <a:srgbClr val="000000"/>
                </a:solidFill>
                <a:latin typeface="Courier New" panose="02070309020205020404" pitchFamily="49" charset="0"/>
              </a:rPr>
              <a:t>	 	remainder section </a:t>
            </a:r>
          </a:p>
          <a:p>
            <a:pPr>
              <a:buFont typeface="Monotype Sorts" pitchFamily="-84" charset="2"/>
              <a:buNone/>
            </a:pPr>
            <a:r>
              <a:rPr lang="en-US" altLang="en-US" sz="2800" b="1" dirty="0">
                <a:solidFill>
                  <a:srgbClr val="000000"/>
                </a:solidFill>
                <a:latin typeface="Courier New" panose="02070309020205020404"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 name="Content Placeholder 3">
            <a:extLst>
              <a:ext uri="{FF2B5EF4-FFF2-40B4-BE49-F238E27FC236}">
                <a16:creationId xmlns="" xmlns:a16="http://schemas.microsoft.com/office/drawing/2014/main" id="{0E7B25F1-CD9F-4B9A-AC0F-4E9CAF051084}"/>
              </a:ext>
            </a:extLst>
          </p:cNvPr>
          <p:cNvSpPr>
            <a:spLocks noGrp="1" noChangeArrowheads="1"/>
          </p:cNvSpPr>
          <p:nvPr>
            <p:ph idx="1"/>
          </p:nvPr>
        </p:nvSpPr>
        <p:spPr bwMode="auto">
          <a:xfrm>
            <a:off x="584200" y="644525"/>
            <a:ext cx="8080375"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(1)</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wait(S); </a:t>
            </a:r>
          </a:p>
          <a:p>
            <a:pPr>
              <a:buFont typeface="Monotype Sorts" pitchFamily="-84" charset="2"/>
              <a:buNone/>
            </a:pPr>
            <a:r>
              <a:rPr lang="en-US" altLang="en-US" sz="2400" b="1"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signal(S);</a:t>
            </a:r>
          </a:p>
          <a:p>
            <a:pPr>
              <a:buFont typeface="Monotype Sorts" pitchFamily="-84" charset="2"/>
              <a:buNone/>
            </a:pPr>
            <a:r>
              <a:rPr lang="en-US" altLang="en-US" sz="2400" b="1" dirty="0">
                <a:solidFill>
                  <a:srgbClr val="000000"/>
                </a:solidFill>
                <a:latin typeface="Courier New" panose="02070309020205020404" pitchFamily="49" charset="0"/>
              </a:rPr>
              <a:t>	 	remainder section </a:t>
            </a:r>
          </a:p>
          <a:p>
            <a:pPr>
              <a:buFont typeface="Monotype Sorts" pitchFamily="-84" charset="2"/>
              <a:buNone/>
            </a:pPr>
            <a:r>
              <a:rPr lang="en-US" altLang="en-US" sz="2400" b="1" dirty="0">
                <a:solidFill>
                  <a:srgbClr val="000000"/>
                </a:solidFill>
                <a:latin typeface="Courier New" panose="02070309020205020404" pitchFamily="49" charset="0"/>
              </a:rPr>
              <a:t>}</a:t>
            </a:r>
          </a:p>
        </p:txBody>
      </p:sp>
      <p:sp>
        <p:nvSpPr>
          <p:cNvPr id="5" name="Rectangle 3">
            <a:extLst>
              <a:ext uri="{FF2B5EF4-FFF2-40B4-BE49-F238E27FC236}">
                <a16:creationId xmlns="" xmlns:a16="http://schemas.microsoft.com/office/drawing/2014/main" id="{D8E7E59E-3E80-43DF-9BC3-B07A6DD91591}"/>
              </a:ext>
            </a:extLst>
          </p:cNvPr>
          <p:cNvSpPr txBox="1">
            <a:spLocks noChangeArrowheads="1"/>
          </p:cNvSpPr>
          <p:nvPr/>
        </p:nvSpPr>
        <p:spPr>
          <a:xfrm>
            <a:off x="457200" y="4122292"/>
            <a:ext cx="4522112" cy="2293497"/>
          </a:xfrm>
          <a:prstGeom prst="rect">
            <a:avLst/>
          </a:prstGeom>
          <a:ln>
            <a:solidFill>
              <a:srgbClr val="002060"/>
            </a:solidFill>
          </a:ln>
        </p:spPr>
        <p:txBody>
          <a:bodyPr vert="horz" lIns="91440" tIns="45720" rIns="91440" bIns="45720" rtlCol="0">
            <a:noAutofit/>
          </a:bodyPr>
          <a:lstStyle/>
          <a:p>
            <a:pPr marL="742950" marR="0" lvl="1" indent="-285750" algn="l" defTabSz="914400" rtl="0" eaLnBrk="1" fontAlgn="auto" latinLnBrk="0" hangingPunct="1">
              <a:lnSpc>
                <a:spcPct val="90000"/>
              </a:lnSpc>
              <a:spcBef>
                <a:spcPct val="20000"/>
              </a:spcBef>
              <a:spcAft>
                <a:spcPts val="0"/>
              </a:spcAft>
              <a:buClrTx/>
              <a:buSzTx/>
              <a:buFont typeface="Monotype Sorts" pitchFamily="-84" charset="2"/>
              <a:buNone/>
              <a:tabLst/>
              <a:defRPr/>
            </a:pP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wait(S) { </a:t>
            </a:r>
          </a:p>
          <a:p>
            <a:pPr marL="742950" marR="0" lvl="1" indent="-285750" algn="l" defTabSz="914400" rtl="0" eaLnBrk="1" fontAlgn="auto" latinLnBrk="0" hangingPunct="1">
              <a:lnSpc>
                <a:spcPct val="90000"/>
              </a:lnSpc>
              <a:spcBef>
                <a:spcPct val="20000"/>
              </a:spcBef>
              <a:spcAft>
                <a:spcPts val="0"/>
              </a:spcAft>
              <a:buClrTx/>
              <a:buSzTx/>
              <a:buFont typeface="Monotype Sorts" pitchFamily="-84" charset="2"/>
              <a:buNone/>
              <a:tabLst/>
              <a:defRPr/>
            </a:pP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    while (S &lt;= </a:t>
            </a:r>
            <a:r>
              <a:rPr kumimoji="0" lang="en-US" altLang="en-US" sz="2400" b="1" i="0" u="none" strike="noStrike" kern="1200" cap="none" spc="0" normalizeH="0" baseline="0" noProof="0" dirty="0" smtClean="0">
                <a:ln>
                  <a:noFill/>
                </a:ln>
                <a:solidFill>
                  <a:schemeClr val="tx1"/>
                </a:solidFill>
                <a:effectLst/>
                <a:uLnTx/>
                <a:uFillTx/>
                <a:latin typeface="+mj-lt"/>
                <a:ea typeface="+mn-ea"/>
                <a:cs typeface="+mn-cs"/>
                <a:sym typeface="Symbol" panose="05050102010706020507" pitchFamily="18" charset="2"/>
              </a:rPr>
              <a:t>0</a:t>
            </a:r>
            <a:r>
              <a:rPr lang="en-US" altLang="en-US" sz="2400" b="1" dirty="0">
                <a:latin typeface="+mj-lt"/>
                <a:ea typeface="+mn-ea"/>
                <a:sym typeface="Symbol" panose="05050102010706020507" pitchFamily="18" charset="2"/>
              </a:rPr>
              <a:t>)</a:t>
            </a:r>
            <a:r>
              <a:rPr kumimoji="0" lang="en-US" altLang="en-US" sz="2400" b="1" i="0" u="none" strike="noStrike" kern="1200" cap="none" spc="0" normalizeH="0" baseline="0" noProof="0" dirty="0" smtClean="0">
                <a:ln>
                  <a:noFill/>
                </a:ln>
                <a:solidFill>
                  <a:schemeClr val="tx1"/>
                </a:solidFill>
                <a:effectLst/>
                <a:uLnTx/>
                <a:uFillTx/>
                <a:latin typeface="+mj-lt"/>
                <a:ea typeface="+mn-ea"/>
                <a:cs typeface="+mn-cs"/>
                <a:sym typeface="Symbol" panose="05050102010706020507" pitchFamily="18" charset="2"/>
              </a:rPr>
              <a:t>; </a:t>
            </a: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 busy wait</a:t>
            </a:r>
          </a:p>
          <a:p>
            <a:pPr marL="742950" marR="0" lvl="1" indent="-285750" algn="l" defTabSz="914400" rtl="0" eaLnBrk="1" fontAlgn="auto" latinLnBrk="0" hangingPunct="1">
              <a:lnSpc>
                <a:spcPct val="90000"/>
              </a:lnSpc>
              <a:spcBef>
                <a:spcPct val="20000"/>
              </a:spcBef>
              <a:spcAft>
                <a:spcPts val="0"/>
              </a:spcAft>
              <a:buClrTx/>
              <a:buSzTx/>
              <a:buFont typeface="Monotype Sorts" pitchFamily="-84" charset="2"/>
              <a:buNone/>
              <a:tabLst/>
              <a:defRPr/>
            </a:pP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    S--;</a:t>
            </a:r>
          </a:p>
          <a:p>
            <a:pPr marL="742950" marR="0" lvl="1" indent="-285750" algn="l" defTabSz="914400" rtl="0" eaLnBrk="1" fontAlgn="auto" latinLnBrk="0" hangingPunct="1">
              <a:lnSpc>
                <a:spcPct val="90000"/>
              </a:lnSpc>
              <a:spcBef>
                <a:spcPct val="20000"/>
              </a:spcBef>
              <a:spcAft>
                <a:spcPts val="0"/>
              </a:spcAft>
              <a:buClrTx/>
              <a:buSzTx/>
              <a:buFont typeface="Monotype Sorts" pitchFamily="-84" charset="2"/>
              <a:buNone/>
              <a:tabLst/>
              <a:defRPr/>
            </a:pP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a:t>
            </a:r>
          </a:p>
        </p:txBody>
      </p:sp>
      <p:sp>
        <p:nvSpPr>
          <p:cNvPr id="6" name="Rectangle 3">
            <a:extLst>
              <a:ext uri="{FF2B5EF4-FFF2-40B4-BE49-F238E27FC236}">
                <a16:creationId xmlns="" xmlns:a16="http://schemas.microsoft.com/office/drawing/2014/main" id="{D8E7E59E-3E80-43DF-9BC3-B07A6DD91591}"/>
              </a:ext>
            </a:extLst>
          </p:cNvPr>
          <p:cNvSpPr txBox="1">
            <a:spLocks noChangeArrowheads="1"/>
          </p:cNvSpPr>
          <p:nvPr/>
        </p:nvSpPr>
        <p:spPr>
          <a:xfrm>
            <a:off x="5586413" y="4122292"/>
            <a:ext cx="3287764" cy="2293498"/>
          </a:xfrm>
          <a:prstGeom prst="rect">
            <a:avLst/>
          </a:prstGeom>
          <a:ln>
            <a:solidFill>
              <a:schemeClr val="tx1"/>
            </a:solidFill>
          </a:ln>
        </p:spPr>
        <p:txBody>
          <a:bodyPr vert="horz" lIns="91440" tIns="45720" rIns="91440" bIns="45720" rtlCol="0">
            <a:noAutofit/>
          </a:bodyPr>
          <a:lstStyle/>
          <a:p>
            <a:pPr marL="742950" marR="0" lvl="1" indent="-285750" algn="l" defTabSz="914400" rtl="0" eaLnBrk="1" fontAlgn="auto" latinLnBrk="0" hangingPunct="1">
              <a:lnSpc>
                <a:spcPct val="90000"/>
              </a:lnSpc>
              <a:spcBef>
                <a:spcPct val="20000"/>
              </a:spcBef>
              <a:spcAft>
                <a:spcPts val="0"/>
              </a:spcAft>
              <a:buClrTx/>
              <a:buSzTx/>
              <a:buFont typeface="Monotype Sorts" pitchFamily="-84" charset="2"/>
              <a:buNone/>
              <a:tabLst/>
              <a:defRPr/>
            </a:pP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signal(S) { </a:t>
            </a:r>
          </a:p>
          <a:p>
            <a:pPr marL="742950" marR="0" lvl="1" indent="-285750" algn="l" defTabSz="914400" rtl="0" eaLnBrk="1" fontAlgn="auto" latinLnBrk="0" hangingPunct="1">
              <a:lnSpc>
                <a:spcPct val="90000"/>
              </a:lnSpc>
              <a:spcBef>
                <a:spcPct val="20000"/>
              </a:spcBef>
              <a:spcAft>
                <a:spcPts val="0"/>
              </a:spcAft>
              <a:buClrTx/>
              <a:buSzTx/>
              <a:buFont typeface="Monotype Sorts" pitchFamily="-84" charset="2"/>
              <a:buNone/>
              <a:tabLst/>
              <a:defRPr/>
            </a:pP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    S++;</a:t>
            </a:r>
          </a:p>
          <a:p>
            <a:pPr marL="742950" marR="0" lvl="1" indent="-285750" algn="l" defTabSz="914400" rtl="0" eaLnBrk="1" fontAlgn="auto" latinLnBrk="0" hangingPunct="1">
              <a:lnSpc>
                <a:spcPct val="90000"/>
              </a:lnSpc>
              <a:spcBef>
                <a:spcPct val="20000"/>
              </a:spcBef>
              <a:spcAft>
                <a:spcPts val="0"/>
              </a:spcAft>
              <a:buClrTx/>
              <a:buSzTx/>
              <a:buFont typeface="Monotype Sorts" pitchFamily="-84" charset="2"/>
              <a:buNone/>
              <a:tabLst/>
              <a:defRPr/>
            </a:pPr>
            <a:r>
              <a:rPr kumimoji="0" lang="en-US" altLang="en-US" sz="2400" b="1" i="0" u="none" strike="noStrike" kern="1200" cap="none" spc="0" normalizeH="0" baseline="0" noProof="0" dirty="0">
                <a:ln>
                  <a:noFill/>
                </a:ln>
                <a:solidFill>
                  <a:schemeClr val="tx1"/>
                </a:solidFill>
                <a:effectLst/>
                <a:uLnTx/>
                <a:uFillTx/>
                <a:latin typeface="+mj-lt"/>
                <a:ea typeface="+mn-ea"/>
                <a:cs typeface="+mn-cs"/>
                <a:sym typeface="Symbol" panose="05050102010706020507" pitchFamily="18" charset="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pPr eaLnBrk="1" hangingPunct="1"/>
            <a:r>
              <a:rPr lang="en-US" altLang="en-US" dirty="0"/>
              <a:t>Semaphore</a:t>
            </a:r>
          </a:p>
        </p:txBody>
      </p:sp>
      <p:sp>
        <p:nvSpPr>
          <p:cNvPr id="4" name="Content Placeholder 3">
            <a:extLst>
              <a:ext uri="{FF2B5EF4-FFF2-40B4-BE49-F238E27FC236}">
                <a16:creationId xmlns="" xmlns:a16="http://schemas.microsoft.com/office/drawing/2014/main" id="{0E7B25F1-CD9F-4B9A-AC0F-4E9CAF051084}"/>
              </a:ext>
            </a:extLst>
          </p:cNvPr>
          <p:cNvSpPr>
            <a:spLocks noGrp="1" noChangeArrowheads="1"/>
          </p:cNvSpPr>
          <p:nvPr>
            <p:ph idx="1"/>
          </p:nvPr>
        </p:nvSpPr>
        <p:spPr bwMode="auto">
          <a:xfrm>
            <a:off x="584200" y="644525"/>
            <a:ext cx="8080375" cy="843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(1)</a:t>
            </a:r>
          </a:p>
          <a:p>
            <a:pPr>
              <a:buFont typeface="Monotype Sorts" pitchFamily="-84" charset="2"/>
              <a:buNone/>
            </a:pP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smtClean="0">
                <a:solidFill>
                  <a:srgbClr val="000000"/>
                </a:solidFill>
                <a:latin typeface="Courier New" panose="02070309020205020404" pitchFamily="49" charset="0"/>
              </a:rPr>
              <a:t>	wait(S</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smtClean="0">
                <a:solidFill>
                  <a:srgbClr val="000000"/>
                </a:solidFill>
                <a:latin typeface="Courier New" panose="02070309020205020404" pitchFamily="49" charset="0"/>
              </a:rPr>
              <a:t>critical </a:t>
            </a:r>
            <a:r>
              <a:rPr lang="en-US" altLang="en-US" sz="2400" b="1" dirty="0">
                <a:solidFill>
                  <a:srgbClr val="000000"/>
                </a:solidFill>
                <a:latin typeface="Courier New" panose="02070309020205020404" pitchFamily="49" charset="0"/>
              </a:rPr>
              <a:t>section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signal(S</a:t>
            </a:r>
            <a:r>
              <a:rPr lang="en-US" altLang="en-US" sz="2400" b="1" dirty="0">
                <a:solidFill>
                  <a:srgbClr val="000000"/>
                </a:solidFill>
                <a:latin typeface="Courier New" panose="02070309020205020404" pitchFamily="49" charset="0"/>
              </a:rPr>
              <a:t>);</a:t>
            </a:r>
          </a:p>
          <a:p>
            <a:pPr>
              <a:buFont typeface="Monotype Sorts" pitchFamily="-84" charset="2"/>
              <a:buNone/>
            </a:pPr>
            <a:r>
              <a:rPr lang="en-US" altLang="en-US" sz="2400" b="1" dirty="0" smtClean="0">
                <a:solidFill>
                  <a:srgbClr val="000000"/>
                </a:solidFill>
                <a:latin typeface="Courier New" panose="02070309020205020404" pitchFamily="49" charset="0"/>
              </a:rPr>
              <a:t>remainder </a:t>
            </a:r>
            <a:r>
              <a:rPr lang="en-US" altLang="en-US" sz="2400" b="1" dirty="0">
                <a:solidFill>
                  <a:srgbClr val="000000"/>
                </a:solidFill>
                <a:latin typeface="Courier New" panose="02070309020205020404" pitchFamily="49" charset="0"/>
              </a:rPr>
              <a:t>section </a:t>
            </a:r>
          </a:p>
          <a:p>
            <a:pPr>
              <a:buFont typeface="Monotype Sorts" pitchFamily="-84" charset="2"/>
              <a:buNone/>
            </a:pP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smtClean="0">
                <a:solidFill>
                  <a:srgbClr val="000000"/>
                </a:solidFill>
                <a:latin typeface="Courier New" panose="02070309020205020404" pitchFamily="49" charset="0"/>
              </a:rPr>
              <a:t>					while </a:t>
            </a:r>
            <a:r>
              <a:rPr lang="en-US" altLang="en-US" sz="2400" b="1" dirty="0">
                <a:solidFill>
                  <a:srgbClr val="000000"/>
                </a:solidFill>
                <a:latin typeface="Courier New" panose="02070309020205020404" pitchFamily="49" charset="0"/>
              </a:rPr>
              <a:t>(1)</a:t>
            </a:r>
          </a:p>
          <a:p>
            <a:pPr>
              <a:buFont typeface="Monotype Sorts" pitchFamily="-84" charset="2"/>
              <a:buNone/>
            </a:pPr>
            <a:r>
              <a:rPr lang="en-US" altLang="en-US" sz="2400" b="1" dirty="0" smtClean="0">
                <a:solidFill>
                  <a:srgbClr val="000000"/>
                </a:solidFill>
                <a:latin typeface="Courier New" panose="02070309020205020404" pitchFamily="49" charset="0"/>
              </a:rPr>
              <a:t>					{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wait(S</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critical </a:t>
            </a:r>
            <a:r>
              <a:rPr lang="en-US" altLang="en-US" sz="2400" b="1" dirty="0">
                <a:solidFill>
                  <a:srgbClr val="000000"/>
                </a:solidFill>
                <a:latin typeface="Courier New" panose="02070309020205020404" pitchFamily="49" charset="0"/>
              </a:rPr>
              <a:t>section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signal(S</a:t>
            </a:r>
            <a:r>
              <a:rPr lang="en-US" altLang="en-US" sz="2400" b="1" dirty="0">
                <a:solidFill>
                  <a:srgbClr val="000000"/>
                </a:solidFill>
                <a:latin typeface="Courier New" panose="02070309020205020404" pitchFamily="49" charset="0"/>
              </a:rPr>
              <a:t>);</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remainder </a:t>
            </a:r>
            <a:r>
              <a:rPr lang="en-US" altLang="en-US" sz="2400" b="1" dirty="0">
                <a:solidFill>
                  <a:srgbClr val="000000"/>
                </a:solidFill>
                <a:latin typeface="Courier New" panose="02070309020205020404" pitchFamily="49" charset="0"/>
              </a:rPr>
              <a:t>section </a:t>
            </a:r>
          </a:p>
          <a:p>
            <a:pPr>
              <a:buFont typeface="Monotype Sorts" pitchFamily="-84" charset="2"/>
              <a:buNone/>
            </a:pP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endParaRPr lang="en-US" altLang="en-US" sz="2400" b="1" dirty="0" smtClean="0">
              <a:solidFill>
                <a:srgbClr val="000000"/>
              </a:solidFill>
              <a:latin typeface="Courier New" panose="02070309020205020404" pitchFamily="49" charset="0"/>
            </a:endParaRP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endParaRPr lang="en-US" altLang="en-US" sz="2400" b="1" dirty="0" smtClean="0">
              <a:solidFill>
                <a:srgbClr val="000000"/>
              </a:solidFill>
              <a:latin typeface="Courier New" panose="02070309020205020404" pitchFamily="49" charset="0"/>
            </a:endParaRPr>
          </a:p>
          <a:p>
            <a:pPr>
              <a:buFont typeface="Monotype Sorts" pitchFamily="-84" charset="2"/>
              <a:buNone/>
            </a:pPr>
            <a:endParaRPr lang="en-US" altLang="en-US" sz="2400"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32023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normAutofit fontScale="90000"/>
          </a:bodyPr>
          <a:lstStyle/>
          <a:p>
            <a:pPr eaLnBrk="1" hangingPunct="1"/>
            <a:r>
              <a:rPr lang="en-US" altLang="en-US" dirty="0"/>
              <a:t>Applications of Semaphore</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9"/>
            <a:ext cx="7145208" cy="4252911"/>
          </a:xfrm>
        </p:spPr>
        <p:txBody>
          <a:bodyPr>
            <a:normAutofit/>
          </a:bodyPr>
          <a:lstStyle/>
          <a:p>
            <a:pPr algn="just">
              <a:tabLst>
                <a:tab pos="2001838" algn="ctr"/>
                <a:tab pos="4513263" algn="ctr"/>
              </a:tabLst>
            </a:pPr>
            <a:r>
              <a:rPr lang="en-US" altLang="en-US" sz="2800" dirty="0">
                <a:sym typeface="MT Extra" panose="05050102010205020202" pitchFamily="18" charset="2"/>
              </a:rPr>
              <a:t>With semaphores we can solve various synchronization problems</a:t>
            </a:r>
          </a:p>
          <a:p>
            <a:pPr algn="just">
              <a:tabLst>
                <a:tab pos="2001838" algn="ctr"/>
                <a:tab pos="4513263" algn="ctr"/>
              </a:tabLst>
            </a:pPr>
            <a:r>
              <a:rPr lang="en-US" altLang="en-US" sz="2800" dirty="0">
                <a:sym typeface="MT Extra" panose="05050102010205020202" pitchFamily="18" charset="2"/>
              </a:rPr>
              <a:t>To decide the ordering of the processes</a:t>
            </a:r>
          </a:p>
          <a:p>
            <a:pPr algn="just">
              <a:tabLst>
                <a:tab pos="2001838" algn="ctr"/>
                <a:tab pos="4513263" algn="ctr"/>
              </a:tabLst>
            </a:pPr>
            <a:r>
              <a:rPr lang="en-US" altLang="en-US" sz="2800" dirty="0">
                <a:sym typeface="MT Extra" panose="05050102010205020202" pitchFamily="18" charset="2"/>
              </a:rPr>
              <a:t>Resource management when we have more than one copy of a resource. </a:t>
            </a:r>
          </a:p>
          <a:p>
            <a:pPr marL="0" indent="0" algn="just">
              <a:buNone/>
              <a:tabLst>
                <a:tab pos="2001838" algn="ctr"/>
                <a:tab pos="4513263" algn="ctr"/>
              </a:tabLst>
            </a:pPr>
            <a:endParaRPr lang="en-US" altLang="en-US" sz="28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normAutofit fontScale="90000"/>
          </a:bodyPr>
          <a:lstStyle/>
          <a:p>
            <a:r>
              <a:rPr lang="en-US" altLang="en-US" dirty="0"/>
              <a:t>Deciding order of execution</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900113"/>
            <a:ext cx="7885114" cy="5200650"/>
          </a:xfrm>
        </p:spPr>
        <p:txBody>
          <a:bodyPr>
            <a:normAutofit/>
          </a:bodyPr>
          <a:lstStyle/>
          <a:p>
            <a:pPr algn="just">
              <a:tabLst>
                <a:tab pos="2001838" algn="ctr"/>
                <a:tab pos="4513263" algn="ctr"/>
              </a:tabLst>
            </a:pPr>
            <a:r>
              <a:rPr lang="en-US" altLang="en-US" sz="2800" dirty="0">
                <a:sym typeface="MT Extra" panose="05050102010205020202" pitchFamily="18" charset="2"/>
              </a:rPr>
              <a:t>Suppose, we have three processes, P1, P2 and P3.</a:t>
            </a:r>
          </a:p>
          <a:p>
            <a:pPr algn="just">
              <a:tabLst>
                <a:tab pos="2001838" algn="ctr"/>
                <a:tab pos="4513263" algn="ctr"/>
              </a:tabLst>
            </a:pPr>
            <a:r>
              <a:rPr lang="en-US" altLang="en-US" sz="2800" dirty="0">
                <a:sym typeface="MT Extra" panose="05050102010205020202" pitchFamily="18" charset="2"/>
              </a:rPr>
              <a:t>if we want to execute these processes in some order.</a:t>
            </a:r>
          </a:p>
          <a:p>
            <a:pPr algn="just">
              <a:tabLst>
                <a:tab pos="2001838" algn="ctr"/>
                <a:tab pos="4513263" algn="ctr"/>
              </a:tabLst>
            </a:pPr>
            <a:r>
              <a:rPr lang="en-US" altLang="en-US" sz="2800" dirty="0">
                <a:sym typeface="MT Extra" panose="05050102010205020202" pitchFamily="18" charset="2"/>
              </a:rPr>
              <a:t>For example: P3 → P1 → P2</a:t>
            </a:r>
          </a:p>
          <a:p>
            <a:pPr lvl="5" algn="just">
              <a:tabLst>
                <a:tab pos="2001838" algn="ctr"/>
                <a:tab pos="4513263" algn="ctr"/>
              </a:tabLst>
            </a:pPr>
            <a:r>
              <a:rPr lang="en-US" altLang="en-US" sz="2800" dirty="0">
                <a:sym typeface="MT Extra" panose="05050102010205020202" pitchFamily="18" charset="2"/>
              </a:rPr>
              <a:t>Semaphores S1=S2=0</a:t>
            </a:r>
          </a:p>
          <a:p>
            <a:pPr marL="0" indent="0" algn="just">
              <a:buNone/>
              <a:tabLst>
                <a:tab pos="2001838" algn="ctr"/>
                <a:tab pos="4513263" algn="ctr"/>
              </a:tabLst>
            </a:pPr>
            <a:endParaRPr lang="en-US" altLang="en-US" sz="2800" dirty="0">
              <a:sym typeface="MT Extra" panose="05050102010205020202" pitchFamily="18" charset="2"/>
            </a:endParaRPr>
          </a:p>
        </p:txBody>
      </p:sp>
      <p:graphicFrame>
        <p:nvGraphicFramePr>
          <p:cNvPr id="2" name="Table 1"/>
          <p:cNvGraphicFramePr>
            <a:graphicFrameLocks noGrp="1"/>
          </p:cNvGraphicFramePr>
          <p:nvPr>
            <p:extLst>
              <p:ext uri="{D42A27DB-BD31-4B8C-83A1-F6EECF244321}">
                <p14:modId xmlns:p14="http://schemas.microsoft.com/office/powerpoint/2010/main" val="2051988742"/>
              </p:ext>
            </p:extLst>
          </p:nvPr>
        </p:nvGraphicFramePr>
        <p:xfrm>
          <a:off x="1281112" y="3611568"/>
          <a:ext cx="6096000" cy="1931988"/>
        </p:xfrm>
        <a:graphic>
          <a:graphicData uri="http://schemas.openxmlformats.org/drawingml/2006/table">
            <a:tbl>
              <a:tblPr firstRow="1" bandRow="1">
                <a:tableStyleId>{2D5ABB26-0587-4C30-8999-92F81FD0307C}</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643996">
                <a:tc>
                  <a:txBody>
                    <a:bodyPr/>
                    <a:lstStyle/>
                    <a:p>
                      <a:pPr algn="ctr"/>
                      <a:r>
                        <a:rPr lang="en-US" sz="2400" dirty="0"/>
                        <a:t>Wait(S1)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Wait(S2)</a:t>
                      </a:r>
                    </a:p>
                  </a:txBody>
                  <a:tcPr/>
                </a:tc>
                <a:tc>
                  <a:txBody>
                    <a:bodyPr/>
                    <a:lstStyle/>
                    <a:p>
                      <a:pPr algn="ctr"/>
                      <a:endParaRPr lang="en-US" sz="2400" dirty="0"/>
                    </a:p>
                  </a:txBody>
                  <a:tcPr/>
                </a:tc>
                <a:extLst>
                  <a:ext uri="{0D108BD9-81ED-4DB2-BD59-A6C34878D82A}">
                    <a16:rowId xmlns="" xmlns:a16="http://schemas.microsoft.com/office/drawing/2014/main" val="10000"/>
                  </a:ext>
                </a:extLst>
              </a:tr>
              <a:tr h="643996">
                <a:tc>
                  <a:txBody>
                    <a:bodyPr/>
                    <a:lstStyle/>
                    <a:p>
                      <a:pPr algn="ctr"/>
                      <a:r>
                        <a:rPr lang="en-US" sz="2400" dirty="0"/>
                        <a:t>P1</a:t>
                      </a:r>
                    </a:p>
                  </a:txBody>
                  <a:tcPr/>
                </a:tc>
                <a:tc>
                  <a:txBody>
                    <a:bodyPr/>
                    <a:lstStyle/>
                    <a:p>
                      <a:pPr algn="ctr"/>
                      <a:r>
                        <a:rPr lang="en-US" sz="2400" dirty="0"/>
                        <a:t>P2</a:t>
                      </a:r>
                    </a:p>
                  </a:txBody>
                  <a:tcPr/>
                </a:tc>
                <a:tc>
                  <a:txBody>
                    <a:bodyPr/>
                    <a:lstStyle/>
                    <a:p>
                      <a:pPr algn="ctr"/>
                      <a:r>
                        <a:rPr lang="en-US" sz="2400" dirty="0"/>
                        <a:t>P3</a:t>
                      </a:r>
                    </a:p>
                  </a:txBody>
                  <a:tcPr/>
                </a:tc>
                <a:extLst>
                  <a:ext uri="{0D108BD9-81ED-4DB2-BD59-A6C34878D82A}">
                    <a16:rowId xmlns="" xmlns:a16="http://schemas.microsoft.com/office/drawing/2014/main" val="10001"/>
                  </a:ext>
                </a:extLst>
              </a:tr>
              <a:tr h="643996">
                <a:tc>
                  <a:txBody>
                    <a:bodyPr/>
                    <a:lstStyle/>
                    <a:p>
                      <a:pPr algn="ctr"/>
                      <a:r>
                        <a:rPr lang="en-US" sz="2400" dirty="0"/>
                        <a:t>Signal(S2)</a:t>
                      </a:r>
                    </a:p>
                  </a:txBody>
                  <a:tcPr/>
                </a:tc>
                <a:tc>
                  <a:txBody>
                    <a:bodyPr/>
                    <a:lstStyle/>
                    <a:p>
                      <a:pPr algn="ctr"/>
                      <a:endParaRPr lang="en-US" sz="2400"/>
                    </a:p>
                  </a:txBody>
                  <a:tcPr/>
                </a:tc>
                <a:tc>
                  <a:txBody>
                    <a:bodyPr/>
                    <a:lstStyle/>
                    <a:p>
                      <a:pPr algn="ctr"/>
                      <a:r>
                        <a:rPr lang="en-US" sz="2400" dirty="0"/>
                        <a:t>Signal(S1)</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45392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 xmlns:a16="http://schemas.microsoft.com/office/drawing/2014/main" id="{241C86DA-5745-4F87-B29A-C8244F473A73}"/>
              </a:ext>
            </a:extLst>
          </p:cNvPr>
          <p:cNvSpPr>
            <a:spLocks noGrp="1"/>
          </p:cNvSpPr>
          <p:nvPr>
            <p:ph type="title"/>
          </p:nvPr>
        </p:nvSpPr>
        <p:spPr>
          <a:xfrm>
            <a:off x="457200" y="229606"/>
            <a:ext cx="8229600" cy="576262"/>
          </a:xfrm>
        </p:spPr>
        <p:txBody>
          <a:bodyPr>
            <a:normAutofit fontScale="90000"/>
          </a:bodyPr>
          <a:lstStyle/>
          <a:p>
            <a:r>
              <a:rPr lang="en-US" altLang="en-US" dirty="0"/>
              <a:t>Critical Section Problem</a:t>
            </a:r>
          </a:p>
        </p:txBody>
      </p:sp>
      <p:sp>
        <p:nvSpPr>
          <p:cNvPr id="19458" name="Content Placeholder 2">
            <a:extLst>
              <a:ext uri="{FF2B5EF4-FFF2-40B4-BE49-F238E27FC236}">
                <a16:creationId xmlns="" xmlns:a16="http://schemas.microsoft.com/office/drawing/2014/main" id="{B338794A-A20C-44DB-8F23-B3455E712537}"/>
              </a:ext>
            </a:extLst>
          </p:cNvPr>
          <p:cNvSpPr>
            <a:spLocks noGrp="1"/>
          </p:cNvSpPr>
          <p:nvPr>
            <p:ph idx="1"/>
          </p:nvPr>
        </p:nvSpPr>
        <p:spPr>
          <a:xfrm>
            <a:off x="599607" y="884420"/>
            <a:ext cx="8244590" cy="5591331"/>
          </a:xfrm>
        </p:spPr>
        <p:txBody>
          <a:bodyPr>
            <a:normAutofit/>
          </a:bodyPr>
          <a:lstStyle/>
          <a:p>
            <a:pPr algn="just"/>
            <a:r>
              <a:rPr lang="en-US" altLang="en-US" sz="2800" dirty="0"/>
              <a:t>Consider system of </a:t>
            </a:r>
            <a:r>
              <a:rPr lang="en-US" altLang="en-US" sz="2800" b="1" i="1" dirty="0"/>
              <a:t>n</a:t>
            </a:r>
            <a:r>
              <a:rPr lang="en-US" altLang="en-US" sz="2800" b="1" dirty="0"/>
              <a:t> </a:t>
            </a:r>
            <a:r>
              <a:rPr lang="en-US" altLang="en-US" sz="2800" dirty="0"/>
              <a:t>processes {</a:t>
            </a:r>
            <a:r>
              <a:rPr lang="en-US" altLang="en-US" sz="2800" b="1" i="1" dirty="0"/>
              <a:t>p</a:t>
            </a:r>
            <a:r>
              <a:rPr lang="en-US" altLang="en-US" sz="2800" b="1" i="1" baseline="-25000" dirty="0"/>
              <a:t>0</a:t>
            </a:r>
            <a:r>
              <a:rPr lang="en-US" altLang="en-US" sz="2800" b="1" i="1" dirty="0"/>
              <a:t>, p</a:t>
            </a:r>
            <a:r>
              <a:rPr lang="en-US" altLang="en-US" sz="2800" b="1" i="1" baseline="-25000" dirty="0"/>
              <a:t>1</a:t>
            </a:r>
            <a:r>
              <a:rPr lang="en-US" altLang="en-US" sz="2800" b="1" i="1" dirty="0"/>
              <a:t>, … p</a:t>
            </a:r>
            <a:r>
              <a:rPr lang="en-US" altLang="en-US" sz="2800" b="1" i="1" baseline="-25000" dirty="0"/>
              <a:t>n-1</a:t>
            </a:r>
            <a:r>
              <a:rPr lang="en-US" altLang="en-US" sz="2800" dirty="0"/>
              <a:t>}</a:t>
            </a:r>
          </a:p>
          <a:p>
            <a:pPr algn="just"/>
            <a:r>
              <a:rPr lang="en-US" altLang="en-US" sz="2800" dirty="0"/>
              <a:t>Each process has </a:t>
            </a:r>
            <a:r>
              <a:rPr lang="en-US" altLang="en-US" sz="2800" b="1" dirty="0"/>
              <a:t>critical section </a:t>
            </a:r>
            <a:r>
              <a:rPr lang="en-US" altLang="en-US" sz="2800" dirty="0"/>
              <a:t>segment of code</a:t>
            </a:r>
          </a:p>
          <a:p>
            <a:pPr lvl="1" algn="just"/>
            <a:r>
              <a:rPr lang="en-US" altLang="en-US" dirty="0"/>
              <a:t>Process may be changing common variables, updating table, writing file, etc.</a:t>
            </a:r>
          </a:p>
          <a:p>
            <a:pPr lvl="1" algn="just"/>
            <a:r>
              <a:rPr lang="en-US" altLang="en-US" dirty="0"/>
              <a:t>When one process in critical section, no other may be in its critical section</a:t>
            </a:r>
          </a:p>
          <a:p>
            <a:pPr algn="just"/>
            <a:r>
              <a:rPr lang="en-US" altLang="en-US" sz="2800" b="1" i="1" dirty="0"/>
              <a:t>Critical section problem </a:t>
            </a:r>
            <a:r>
              <a:rPr lang="en-US" altLang="en-US" sz="2800" dirty="0"/>
              <a:t>is to design a protocol that the processes can use to cooperate. </a:t>
            </a:r>
          </a:p>
          <a:p>
            <a:pPr algn="just"/>
            <a:r>
              <a:rPr lang="en-US" altLang="en-US" sz="2800" dirty="0"/>
              <a:t>Each process must ask permission to enter critical section in </a:t>
            </a:r>
            <a:r>
              <a:rPr lang="en-US" altLang="en-US" sz="2800" b="1" dirty="0"/>
              <a:t>entry section</a:t>
            </a:r>
            <a:r>
              <a:rPr lang="en-US" altLang="en-US" sz="2800" dirty="0"/>
              <a:t>, may follow critical section with </a:t>
            </a:r>
            <a:r>
              <a:rPr lang="en-US" altLang="en-US" sz="2800" b="1" dirty="0"/>
              <a:t>exit section</a:t>
            </a:r>
            <a:r>
              <a:rPr lang="en-US" altLang="en-US" sz="2800" dirty="0"/>
              <a:t>, then </a:t>
            </a:r>
            <a:r>
              <a:rPr lang="en-US" altLang="en-US" sz="2800" b="1" dirty="0"/>
              <a:t>remainder section</a:t>
            </a:r>
          </a:p>
          <a:p>
            <a:pPr algn="just"/>
            <a:endParaRPr lang="en-US" altLang="en-US" sz="2800" b="1" dirty="0"/>
          </a:p>
          <a:p>
            <a:pPr algn="just">
              <a:buFont typeface="Monotype Sorts" pitchFamily="-84" charset="2"/>
              <a:buNone/>
            </a:pPr>
            <a:endParaRPr lang="en-US"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normAutofit fontScale="90000"/>
          </a:bodyPr>
          <a:lstStyle/>
          <a:p>
            <a:r>
              <a:rPr lang="en-US" altLang="en-US" dirty="0">
                <a:sym typeface="MT Extra" panose="05050102010205020202" pitchFamily="18" charset="2"/>
              </a:rPr>
              <a:t>Resource Management</a:t>
            </a:r>
            <a:endParaRPr lang="en-US" altLang="en-US" dirty="0"/>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900113"/>
            <a:ext cx="7885114" cy="5200650"/>
          </a:xfrm>
        </p:spPr>
        <p:txBody>
          <a:bodyPr>
            <a:normAutofit/>
          </a:bodyPr>
          <a:lstStyle/>
          <a:p>
            <a:pPr algn="just">
              <a:tabLst>
                <a:tab pos="2001838" algn="ctr"/>
                <a:tab pos="4513263" algn="ctr"/>
              </a:tabLst>
            </a:pPr>
            <a:r>
              <a:rPr lang="en-US" altLang="en-US" sz="2800" dirty="0">
                <a:sym typeface="MT Extra" panose="05050102010205020202" pitchFamily="18" charset="2"/>
              </a:rPr>
              <a:t>Semaphores may also be used for system resource control. </a:t>
            </a:r>
          </a:p>
          <a:p>
            <a:pPr algn="just">
              <a:tabLst>
                <a:tab pos="2001838" algn="ctr"/>
                <a:tab pos="4513263" algn="ctr"/>
              </a:tabLst>
            </a:pPr>
            <a:r>
              <a:rPr lang="en-US" altLang="en-US" sz="2800" dirty="0">
                <a:sym typeface="MT Extra" panose="05050102010205020202" pitchFamily="18" charset="2"/>
              </a:rPr>
              <a:t>For example, suppose there are three printers to be shared by multiple processes. </a:t>
            </a:r>
          </a:p>
          <a:p>
            <a:pPr algn="just">
              <a:tabLst>
                <a:tab pos="2001838" algn="ctr"/>
                <a:tab pos="4513263" algn="ctr"/>
              </a:tabLst>
            </a:pPr>
            <a:r>
              <a:rPr lang="en-US" altLang="en-US" sz="2800" dirty="0">
                <a:sym typeface="MT Extra" panose="05050102010205020202" pitchFamily="18" charset="2"/>
              </a:rPr>
              <a:t>To ensure a printer is only being used by one process, we can use a semaphore to control the allocation of the printers. </a:t>
            </a:r>
          </a:p>
          <a:p>
            <a:pPr algn="just">
              <a:tabLst>
                <a:tab pos="2001838" algn="ctr"/>
                <a:tab pos="4513263" algn="ctr"/>
              </a:tabLst>
            </a:pPr>
            <a:r>
              <a:rPr lang="en-US" altLang="en-US" sz="2800" dirty="0">
                <a:sym typeface="MT Extra" panose="05050102010205020202" pitchFamily="18" charset="2"/>
              </a:rPr>
              <a:t>The printer semaphore is initialized three, the number of available shared system resources, in this case, printers. </a:t>
            </a:r>
          </a:p>
        </p:txBody>
      </p:sp>
    </p:spTree>
    <p:extLst>
      <p:ext uri="{BB962C8B-B14F-4D97-AF65-F5344CB8AC3E}">
        <p14:creationId xmlns:p14="http://schemas.microsoft.com/office/powerpoint/2010/main" val="1864525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r>
              <a:rPr lang="en-US" altLang="en-US" dirty="0">
                <a:sym typeface="MT Extra" panose="05050102010205020202" pitchFamily="18" charset="2"/>
              </a:rPr>
              <a:t>Resource Management</a:t>
            </a:r>
            <a:endParaRPr lang="en-US" altLang="en-US" dirty="0"/>
          </a:p>
        </p:txBody>
      </p:sp>
      <p:sp>
        <p:nvSpPr>
          <p:cNvPr id="4" name="Content Placeholder 3">
            <a:extLst>
              <a:ext uri="{FF2B5EF4-FFF2-40B4-BE49-F238E27FC236}">
                <a16:creationId xmlns="" xmlns:a16="http://schemas.microsoft.com/office/drawing/2014/main" id="{0E7B25F1-CD9F-4B9A-AC0F-4E9CAF051084}"/>
              </a:ext>
            </a:extLst>
          </p:cNvPr>
          <p:cNvSpPr>
            <a:spLocks noGrp="1" noChangeArrowheads="1"/>
          </p:cNvSpPr>
          <p:nvPr>
            <p:ph idx="1"/>
          </p:nvPr>
        </p:nvSpPr>
        <p:spPr bwMode="auto">
          <a:xfrm>
            <a:off x="584200" y="787955"/>
            <a:ext cx="8080375"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800" b="1" dirty="0">
                <a:solidFill>
                  <a:srgbClr val="000000"/>
                </a:solidFill>
                <a:latin typeface="Courier New" panose="02070309020205020404" pitchFamily="49" charset="0"/>
              </a:rPr>
              <a:t>while (1)</a:t>
            </a:r>
          </a:p>
          <a:p>
            <a:pPr>
              <a:buFont typeface="Monotype Sorts" pitchFamily="-84" charset="2"/>
              <a:buNone/>
            </a:pPr>
            <a:r>
              <a:rPr lang="en-US" altLang="en-US" sz="2800" b="1" dirty="0">
                <a:solidFill>
                  <a:srgbClr val="000000"/>
                </a:solidFill>
                <a:latin typeface="Courier New" panose="02070309020205020404" pitchFamily="49" charset="0"/>
              </a:rPr>
              <a:t>{ </a:t>
            </a:r>
          </a:p>
          <a:p>
            <a:pPr>
              <a:buFont typeface="Monotype Sorts" pitchFamily="-84" charset="2"/>
              <a:buNone/>
            </a:pPr>
            <a:r>
              <a:rPr lang="en-US" altLang="en-US" sz="2800" b="1" dirty="0">
                <a:solidFill>
                  <a:srgbClr val="000000"/>
                </a:solidFill>
                <a:latin typeface="Courier New" panose="02070309020205020404" pitchFamily="49" charset="0"/>
              </a:rPr>
              <a:t>	Entry section;</a:t>
            </a:r>
          </a:p>
          <a:p>
            <a:pPr>
              <a:buFont typeface="Monotype Sorts" pitchFamily="-84" charset="2"/>
              <a:buNone/>
            </a:pPr>
            <a:r>
              <a:rPr lang="en-US" altLang="en-US" sz="2800" b="1" dirty="0">
                <a:solidFill>
                  <a:srgbClr val="000000"/>
                </a:solidFill>
                <a:latin typeface="Courier New" panose="02070309020205020404" pitchFamily="49" charset="0"/>
              </a:rPr>
              <a:t>	 	critical section </a:t>
            </a:r>
          </a:p>
          <a:p>
            <a:pPr>
              <a:buFont typeface="Monotype Sorts" pitchFamily="-84" charset="2"/>
              <a:buNone/>
            </a:pPr>
            <a:r>
              <a:rPr lang="en-US" altLang="en-US" sz="2800" b="1" dirty="0">
                <a:solidFill>
                  <a:srgbClr val="000000"/>
                </a:solidFill>
                <a:latin typeface="Courier New" panose="02070309020205020404" pitchFamily="49" charset="0"/>
              </a:rPr>
              <a:t> 	Exit section;</a:t>
            </a:r>
          </a:p>
          <a:p>
            <a:pPr>
              <a:buFont typeface="Monotype Sorts" pitchFamily="-84" charset="2"/>
              <a:buNone/>
            </a:pPr>
            <a:r>
              <a:rPr lang="en-US" altLang="en-US" sz="2800" b="1" dirty="0">
                <a:solidFill>
                  <a:srgbClr val="000000"/>
                </a:solidFill>
                <a:latin typeface="Courier New" panose="02070309020205020404" pitchFamily="49" charset="0"/>
              </a:rPr>
              <a:t>	 	remainder section </a:t>
            </a:r>
          </a:p>
          <a:p>
            <a:pPr>
              <a:buFont typeface="Monotype Sorts" pitchFamily="-84" charset="2"/>
              <a:buNone/>
            </a:pPr>
            <a:r>
              <a:rPr lang="en-US" altLang="en-US" sz="2800" b="1"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76182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normAutofit fontScale="90000"/>
          </a:bodyPr>
          <a:lstStyle/>
          <a:p>
            <a:r>
              <a:rPr lang="en-US" altLang="en-US" dirty="0">
                <a:sym typeface="MT Extra" panose="05050102010205020202" pitchFamily="18" charset="2"/>
              </a:rPr>
              <a:t>Resource Management</a:t>
            </a:r>
            <a:endParaRPr lang="en-US" altLang="en-US" dirty="0"/>
          </a:p>
        </p:txBody>
      </p:sp>
      <p:sp>
        <p:nvSpPr>
          <p:cNvPr id="4" name="Content Placeholder 3">
            <a:extLst>
              <a:ext uri="{FF2B5EF4-FFF2-40B4-BE49-F238E27FC236}">
                <a16:creationId xmlns="" xmlns:a16="http://schemas.microsoft.com/office/drawing/2014/main" id="{0E7B25F1-CD9F-4B9A-AC0F-4E9CAF051084}"/>
              </a:ext>
            </a:extLst>
          </p:cNvPr>
          <p:cNvSpPr>
            <a:spLocks noGrp="1" noChangeArrowheads="1"/>
          </p:cNvSpPr>
          <p:nvPr>
            <p:ph idx="1"/>
          </p:nvPr>
        </p:nvSpPr>
        <p:spPr bwMode="auto">
          <a:xfrm>
            <a:off x="584200" y="787405"/>
            <a:ext cx="8080375"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800" b="1" dirty="0">
                <a:solidFill>
                  <a:srgbClr val="000000"/>
                </a:solidFill>
                <a:latin typeface="Courier New" panose="02070309020205020404" pitchFamily="49" charset="0"/>
              </a:rPr>
              <a:t>while (1)</a:t>
            </a:r>
          </a:p>
          <a:p>
            <a:pPr>
              <a:buFont typeface="Monotype Sorts" pitchFamily="-84" charset="2"/>
              <a:buNone/>
            </a:pPr>
            <a:r>
              <a:rPr lang="en-US" altLang="en-US" sz="2800" b="1" dirty="0">
                <a:solidFill>
                  <a:srgbClr val="000000"/>
                </a:solidFill>
                <a:latin typeface="Courier New" panose="02070309020205020404" pitchFamily="49" charset="0"/>
              </a:rPr>
              <a:t>{ </a:t>
            </a:r>
          </a:p>
          <a:p>
            <a:pPr>
              <a:buFont typeface="Monotype Sorts" pitchFamily="-84" charset="2"/>
              <a:buNone/>
            </a:pPr>
            <a:r>
              <a:rPr lang="en-US" altLang="en-US" sz="2800" b="1" dirty="0">
                <a:solidFill>
                  <a:srgbClr val="000000"/>
                </a:solidFill>
                <a:latin typeface="Courier New" panose="02070309020205020404" pitchFamily="49" charset="0"/>
              </a:rPr>
              <a:t>	wait(S);</a:t>
            </a:r>
          </a:p>
          <a:p>
            <a:pPr>
              <a:buFont typeface="Monotype Sorts" pitchFamily="-84" charset="2"/>
              <a:buNone/>
            </a:pPr>
            <a:r>
              <a:rPr lang="en-US" altLang="en-US" sz="2800" b="1" dirty="0">
                <a:solidFill>
                  <a:srgbClr val="000000"/>
                </a:solidFill>
                <a:latin typeface="Courier New" panose="02070309020205020404" pitchFamily="49" charset="0"/>
              </a:rPr>
              <a:t>	 	critical section </a:t>
            </a:r>
          </a:p>
          <a:p>
            <a:pPr>
              <a:buFont typeface="Monotype Sorts" pitchFamily="-84" charset="2"/>
              <a:buNone/>
            </a:pPr>
            <a:r>
              <a:rPr lang="en-US" altLang="en-US" sz="2800" b="1" dirty="0">
                <a:solidFill>
                  <a:srgbClr val="000000"/>
                </a:solidFill>
                <a:latin typeface="Courier New" panose="02070309020205020404" pitchFamily="49" charset="0"/>
              </a:rPr>
              <a:t> 	Signal(S);</a:t>
            </a:r>
          </a:p>
          <a:p>
            <a:pPr>
              <a:buFont typeface="Monotype Sorts" pitchFamily="-84" charset="2"/>
              <a:buNone/>
            </a:pPr>
            <a:r>
              <a:rPr lang="en-US" altLang="en-US" sz="2800" b="1" dirty="0">
                <a:solidFill>
                  <a:srgbClr val="000000"/>
                </a:solidFill>
                <a:latin typeface="Courier New" panose="02070309020205020404" pitchFamily="49" charset="0"/>
              </a:rPr>
              <a:t>	 	remainder section </a:t>
            </a:r>
          </a:p>
          <a:p>
            <a:pPr>
              <a:buFont typeface="Monotype Sorts" pitchFamily="-84" charset="2"/>
              <a:buNone/>
            </a:pPr>
            <a:r>
              <a:rPr lang="en-US" altLang="en-US" sz="2800" b="1" dirty="0">
                <a:solidFill>
                  <a:srgbClr val="000000"/>
                </a:solidFill>
                <a:latin typeface="Courier New" panose="02070309020205020404" pitchFamily="49" charset="0"/>
              </a:rPr>
              <a:t>}</a:t>
            </a:r>
          </a:p>
        </p:txBody>
      </p:sp>
      <p:sp>
        <p:nvSpPr>
          <p:cNvPr id="2" name="TextBox 1"/>
          <p:cNvSpPr txBox="1"/>
          <p:nvPr/>
        </p:nvSpPr>
        <p:spPr>
          <a:xfrm>
            <a:off x="457200" y="4486275"/>
            <a:ext cx="78867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3" name="TextBox 2"/>
          <p:cNvSpPr txBox="1"/>
          <p:nvPr/>
        </p:nvSpPr>
        <p:spPr>
          <a:xfrm>
            <a:off x="457200" y="5071749"/>
            <a:ext cx="7400925"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ea typeface="+mn-ea"/>
              </a:rPr>
              <a:t>Semaphore S must be initialized to 3.</a:t>
            </a:r>
          </a:p>
        </p:txBody>
      </p:sp>
    </p:spTree>
    <p:extLst>
      <p:ext uri="{BB962C8B-B14F-4D97-AF65-F5344CB8AC3E}">
        <p14:creationId xmlns:p14="http://schemas.microsoft.com/office/powerpoint/2010/main" val="3482140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65649"/>
            <a:ext cx="8534400" cy="457200"/>
          </a:xfrm>
        </p:spPr>
        <p:txBody>
          <a:bodyPr>
            <a:normAutofit fontScale="90000"/>
          </a:bodyPr>
          <a:lstStyle/>
          <a:p>
            <a:r>
              <a:rPr lang="en-US" altLang="en-US" dirty="0">
                <a:sym typeface="MT Extra" panose="05050102010205020202" pitchFamily="18" charset="2"/>
              </a:rPr>
              <a:t>Disadvantages of semaphore</a:t>
            </a:r>
            <a:endParaRPr lang="en-US" altLang="en-US" dirty="0"/>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657225"/>
            <a:ext cx="7885114" cy="5443538"/>
          </a:xfrm>
        </p:spPr>
        <p:txBody>
          <a:bodyPr>
            <a:normAutofit/>
          </a:bodyPr>
          <a:lstStyle/>
          <a:p>
            <a:pPr algn="just">
              <a:tabLst>
                <a:tab pos="2001838" algn="ctr"/>
                <a:tab pos="4513263" algn="ctr"/>
              </a:tabLst>
            </a:pPr>
            <a:r>
              <a:rPr lang="en-US" altLang="en-US" sz="2800" dirty="0">
                <a:sym typeface="MT Extra" panose="05050102010205020202" pitchFamily="18" charset="2"/>
              </a:rPr>
              <a:t>One of the biggest limitations is that semaphores may lead to priority inversion; where low priority processes may access the critical section first and high priority processes may access the critical section later.</a:t>
            </a:r>
          </a:p>
          <a:p>
            <a:pPr algn="just">
              <a:tabLst>
                <a:tab pos="2001838" algn="ctr"/>
                <a:tab pos="4513263" algn="ctr"/>
              </a:tabLst>
            </a:pPr>
            <a:r>
              <a:rPr lang="en-US" sz="2800" dirty="0"/>
              <a:t>With improper use, a process may block indefinitely. Such a situation is called </a:t>
            </a:r>
            <a:r>
              <a:rPr lang="en-US" sz="2800" b="1" dirty="0"/>
              <a:t>Deadlock</a:t>
            </a:r>
            <a:r>
              <a:rPr lang="en-US" sz="2800" dirty="0"/>
              <a:t>.</a:t>
            </a:r>
          </a:p>
          <a:p>
            <a:pPr algn="just">
              <a:tabLst>
                <a:tab pos="2001838" algn="ctr"/>
                <a:tab pos="4513263" algn="ctr"/>
              </a:tabLst>
            </a:pPr>
            <a:r>
              <a:rPr lang="en-US" altLang="en-US" sz="2800" dirty="0">
                <a:sym typeface="MT Extra" panose="05050102010205020202" pitchFamily="18" charset="2"/>
              </a:rPr>
              <a:t>Another disadvantage of the semaphore definition that it require busy waiting.</a:t>
            </a:r>
          </a:p>
          <a:p>
            <a:pPr algn="just">
              <a:tabLst>
                <a:tab pos="2001838" algn="ctr"/>
                <a:tab pos="4513263" algn="ctr"/>
              </a:tabLst>
            </a:pPr>
            <a:r>
              <a:rPr lang="en-US" altLang="en-US" sz="2800">
                <a:sym typeface="MT Extra" panose="05050102010205020202" pitchFamily="18" charset="2"/>
              </a:rPr>
              <a:t>Busy waiting wastes CPU cycles that some other process might be able to use productively.</a:t>
            </a:r>
            <a:endParaRPr lang="en-US" altLang="en-US" sz="2800" dirty="0">
              <a:sym typeface="MT Extra" panose="05050102010205020202" pitchFamily="18" charset="2"/>
            </a:endParaRPr>
          </a:p>
        </p:txBody>
      </p:sp>
    </p:spTree>
    <p:extLst>
      <p:ext uri="{BB962C8B-B14F-4D97-AF65-F5344CB8AC3E}">
        <p14:creationId xmlns:p14="http://schemas.microsoft.com/office/powerpoint/2010/main" val="53512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 xmlns:a16="http://schemas.microsoft.com/office/drawing/2014/main" id="{4C7F20DE-D280-45CC-980B-BCB54111250C}"/>
              </a:ext>
            </a:extLst>
          </p:cNvPr>
          <p:cNvSpPr>
            <a:spLocks noGrp="1"/>
          </p:cNvSpPr>
          <p:nvPr>
            <p:ph type="title"/>
          </p:nvPr>
        </p:nvSpPr>
        <p:spPr>
          <a:xfrm>
            <a:off x="457200" y="216906"/>
            <a:ext cx="8229600" cy="576262"/>
          </a:xfrm>
        </p:spPr>
        <p:txBody>
          <a:bodyPr>
            <a:normAutofit fontScale="90000"/>
          </a:bodyPr>
          <a:lstStyle/>
          <a:p>
            <a:r>
              <a:rPr lang="en-US" altLang="en-US" dirty="0"/>
              <a:t>Critical Section</a:t>
            </a:r>
          </a:p>
        </p:txBody>
      </p:sp>
      <p:sp>
        <p:nvSpPr>
          <p:cNvPr id="20482" name="Content Placeholder 2">
            <a:extLst>
              <a:ext uri="{FF2B5EF4-FFF2-40B4-BE49-F238E27FC236}">
                <a16:creationId xmlns="" xmlns:a16="http://schemas.microsoft.com/office/drawing/2014/main" id="{F974E91A-239B-4390-9863-29FFA57CC958}"/>
              </a:ext>
            </a:extLst>
          </p:cNvPr>
          <p:cNvSpPr>
            <a:spLocks noGrp="1"/>
          </p:cNvSpPr>
          <p:nvPr>
            <p:ph idx="1"/>
          </p:nvPr>
        </p:nvSpPr>
        <p:spPr>
          <a:xfrm>
            <a:off x="457200" y="1004342"/>
            <a:ext cx="8229600" cy="5121822"/>
          </a:xfrm>
        </p:spPr>
        <p:txBody>
          <a:bodyPr/>
          <a:lstStyle/>
          <a:p>
            <a:r>
              <a:rPr lang="en-US" altLang="en-US" dirty="0"/>
              <a:t>General structure of process </a:t>
            </a:r>
            <a:r>
              <a:rPr lang="en-US" altLang="en-US" b="1" i="1" dirty="0"/>
              <a:t>P</a:t>
            </a:r>
            <a:r>
              <a:rPr lang="en-US" altLang="en-US" b="1" i="1" baseline="-25000" dirty="0"/>
              <a:t>i  </a:t>
            </a:r>
            <a:endParaRPr lang="en-US" altLang="en-US" dirty="0"/>
          </a:p>
          <a:p>
            <a:endParaRPr lang="en-US" altLang="en-US" b="1" dirty="0">
              <a:solidFill>
                <a:srgbClr val="0000FF"/>
              </a:solidFill>
            </a:endParaRPr>
          </a:p>
        </p:txBody>
      </p:sp>
      <p:pic>
        <p:nvPicPr>
          <p:cNvPr id="1026" name="Picture 2"/>
          <p:cNvPicPr>
            <a:picLocks noChangeAspect="1" noChangeArrowheads="1"/>
          </p:cNvPicPr>
          <p:nvPr/>
        </p:nvPicPr>
        <p:blipFill>
          <a:blip r:embed="rId2"/>
          <a:srcRect/>
          <a:stretch>
            <a:fillRect/>
          </a:stretch>
        </p:blipFill>
        <p:spPr bwMode="auto">
          <a:xfrm>
            <a:off x="2572341" y="1798819"/>
            <a:ext cx="3906449" cy="359763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B0492801-590C-4595-B50B-48839BE59B60}"/>
              </a:ext>
            </a:extLst>
          </p:cNvPr>
          <p:cNvSpPr>
            <a:spLocks noGrp="1" noChangeArrowheads="1"/>
          </p:cNvSpPr>
          <p:nvPr>
            <p:ph type="title"/>
          </p:nvPr>
        </p:nvSpPr>
        <p:spPr>
          <a:xfrm>
            <a:off x="821095" y="0"/>
            <a:ext cx="8081606" cy="689548"/>
          </a:xfrm>
        </p:spPr>
        <p:txBody>
          <a:bodyPr>
            <a:noAutofit/>
          </a:bodyPr>
          <a:lstStyle/>
          <a:p>
            <a:pPr eaLnBrk="1" hangingPunct="1"/>
            <a:r>
              <a:rPr lang="en-US" altLang="en-US" sz="4000" dirty="0"/>
              <a:t>Critical-Section Problem</a:t>
            </a:r>
          </a:p>
        </p:txBody>
      </p:sp>
      <p:sp>
        <p:nvSpPr>
          <p:cNvPr id="21506" name="Rectangle 3">
            <a:extLst>
              <a:ext uri="{FF2B5EF4-FFF2-40B4-BE49-F238E27FC236}">
                <a16:creationId xmlns="" xmlns:a16="http://schemas.microsoft.com/office/drawing/2014/main" id="{34120D2B-C00D-4788-A304-48C827DAAA2A}"/>
              </a:ext>
            </a:extLst>
          </p:cNvPr>
          <p:cNvSpPr>
            <a:spLocks noGrp="1" noChangeArrowheads="1"/>
          </p:cNvSpPr>
          <p:nvPr>
            <p:ph idx="1"/>
          </p:nvPr>
        </p:nvSpPr>
        <p:spPr>
          <a:xfrm>
            <a:off x="299803" y="629588"/>
            <a:ext cx="8571049" cy="6198432"/>
          </a:xfrm>
        </p:spPr>
        <p:txBody>
          <a:bodyPr>
            <a:noAutofit/>
          </a:bodyPr>
          <a:lstStyle/>
          <a:p>
            <a:pPr algn="just">
              <a:buNone/>
            </a:pPr>
            <a:r>
              <a:rPr lang="en-US" altLang="en-US" sz="2800" dirty="0"/>
              <a:t>Requirements for solution to critical-section problem</a:t>
            </a:r>
          </a:p>
          <a:p>
            <a:pPr marL="269875" indent="-269875" algn="just">
              <a:buFont typeface="+mj-lt"/>
              <a:buAutoNum type="arabicPeriod"/>
            </a:pPr>
            <a:r>
              <a:rPr lang="en-US" altLang="en-US" sz="2800" b="1" dirty="0"/>
              <a:t>Mutual Exclusion </a:t>
            </a:r>
            <a:r>
              <a:rPr lang="en-US" altLang="en-US" sz="2800" dirty="0"/>
              <a:t>- If process </a:t>
            </a:r>
            <a:r>
              <a:rPr lang="en-US" altLang="en-US" sz="2800" b="1" i="1" dirty="0"/>
              <a:t>P</a:t>
            </a:r>
            <a:r>
              <a:rPr lang="en-US" altLang="en-US" sz="2800" b="1" i="1" baseline="-25000" dirty="0"/>
              <a:t>i</a:t>
            </a:r>
            <a:r>
              <a:rPr lang="en-US" altLang="en-US" sz="2800" b="1" dirty="0"/>
              <a:t> </a:t>
            </a:r>
            <a:r>
              <a:rPr lang="en-US" altLang="en-US" sz="2800" dirty="0"/>
              <a:t>is executing in its critical section, then no other processes can be executing in their critical sections.</a:t>
            </a:r>
          </a:p>
          <a:p>
            <a:pPr marL="269875" indent="-269875" algn="just">
              <a:buFont typeface="+mj-lt"/>
              <a:buAutoNum type="arabicPeriod"/>
            </a:pPr>
            <a:r>
              <a:rPr lang="en-US" altLang="en-US" sz="2800" b="1" dirty="0"/>
              <a:t>Progress </a:t>
            </a:r>
            <a:r>
              <a:rPr lang="en-US" altLang="en-US" sz="2800" dirty="0"/>
              <a:t>- If no process is executing in its critical section and there exist some processes that wish to enter their critical section, then the selection of the process that will enter the critical section next cannot be postponed indefinitely.</a:t>
            </a:r>
          </a:p>
          <a:p>
            <a:pPr marL="269875" indent="-269875" algn="just">
              <a:buFont typeface="+mj-lt"/>
              <a:buAutoNum type="arabicPeriod"/>
            </a:pPr>
            <a:r>
              <a:rPr lang="en-US" altLang="en-US" sz="2800" b="1" dirty="0"/>
              <a:t>Bounded Waiting </a:t>
            </a:r>
            <a:r>
              <a:rPr lang="en-US" altLang="en-US" sz="2800" dirty="0"/>
              <a:t>- </a:t>
            </a:r>
            <a:r>
              <a:rPr lang="en-IN" altLang="en-US" sz="2800" dirty="0"/>
              <a:t>There exists a bound, or limit, on the number of times that other processes are allowed to enter their critical sections after a process has made a request to enter its critical section and before that request is granted.</a:t>
            </a:r>
            <a:endParaRPr lang="en-US" altLang="en-US" sz="2800" dirty="0"/>
          </a:p>
        </p:txBody>
      </p:sp>
    </p:spTree>
    <p:extLst>
      <p:ext uri="{BB962C8B-B14F-4D97-AF65-F5344CB8AC3E}">
        <p14:creationId xmlns:p14="http://schemas.microsoft.com/office/powerpoint/2010/main" val="55517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normAutofit fontScale="90000"/>
          </a:bodyPr>
          <a:lstStyle/>
          <a:p>
            <a:pPr eaLnBrk="1" hangingPunct="1"/>
            <a:r>
              <a:rPr lang="en-US" altLang="ja-JP" dirty="0"/>
              <a:t>Software Solution Algorithm1</a:t>
            </a:r>
            <a:endParaRPr lang="en-US" altLang="en-US" dirty="0"/>
          </a:p>
        </p:txBody>
      </p:sp>
      <p:sp>
        <p:nvSpPr>
          <p:cNvPr id="25602" name="Rectangle 3">
            <a:extLst>
              <a:ext uri="{FF2B5EF4-FFF2-40B4-BE49-F238E27FC236}">
                <a16:creationId xmlns=""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normAutofit/>
          </a:bodyPr>
          <a:lstStyle/>
          <a:p>
            <a:pPr algn="just">
              <a:lnSpc>
                <a:spcPct val="90000"/>
              </a:lnSpc>
              <a:tabLst>
                <a:tab pos="739775" algn="l"/>
                <a:tab pos="1020763" algn="l"/>
                <a:tab pos="1257300" algn="l"/>
              </a:tabLst>
            </a:pPr>
            <a:r>
              <a:rPr lang="en-US" altLang="en-US" dirty="0"/>
              <a:t>Two process solution</a:t>
            </a:r>
            <a:endParaRPr lang="en-US" altLang="en-US" sz="800" dirty="0"/>
          </a:p>
          <a:p>
            <a:pPr algn="just">
              <a:lnSpc>
                <a:spcPct val="90000"/>
              </a:lnSpc>
              <a:tabLst>
                <a:tab pos="739775" algn="l"/>
                <a:tab pos="1020763" algn="l"/>
                <a:tab pos="1257300" algn="l"/>
              </a:tabLst>
            </a:pPr>
            <a:r>
              <a:rPr lang="en-US" altLang="en-US" dirty="0">
                <a:solidFill>
                  <a:srgbClr val="000000"/>
                </a:solidFill>
              </a:rPr>
              <a:t>The two processes share one variable:</a:t>
            </a:r>
          </a:p>
          <a:p>
            <a:pPr lvl="1" algn="just">
              <a:lnSpc>
                <a:spcPct val="90000"/>
              </a:lnSpc>
              <a:tabLst>
                <a:tab pos="739775" algn="l"/>
                <a:tab pos="1020763" algn="l"/>
                <a:tab pos="1257300" algn="l"/>
              </a:tabLst>
            </a:pPr>
            <a:r>
              <a:rPr lang="en-US" altLang="en-US" i="1" dirty="0">
                <a:solidFill>
                  <a:srgbClr val="000000"/>
                </a:solidFill>
              </a:rPr>
              <a:t>int </a:t>
            </a:r>
            <a:r>
              <a:rPr lang="en-US" altLang="en-US" b="1" i="1" dirty="0">
                <a:solidFill>
                  <a:srgbClr val="000000"/>
                </a:solidFill>
              </a:rPr>
              <a:t>turn</a:t>
            </a:r>
            <a:r>
              <a:rPr lang="en-US" altLang="en-US" dirty="0">
                <a:solidFill>
                  <a:srgbClr val="000000"/>
                </a:solidFill>
              </a:rPr>
              <a:t>; </a:t>
            </a:r>
          </a:p>
          <a:p>
            <a:pPr algn="just">
              <a:lnSpc>
                <a:spcPct val="90000"/>
              </a:lnSpc>
              <a:tabLst>
                <a:tab pos="739775" algn="l"/>
                <a:tab pos="1020763" algn="l"/>
                <a:tab pos="1257300" algn="l"/>
              </a:tabLst>
            </a:pPr>
            <a:r>
              <a:rPr lang="en-US" altLang="en-US" dirty="0">
                <a:solidFill>
                  <a:srgbClr val="000000"/>
                </a:solidFill>
              </a:rPr>
              <a:t>The variable </a:t>
            </a:r>
            <a:r>
              <a:rPr lang="en-US" altLang="en-US" b="1" i="1" dirty="0">
                <a:solidFill>
                  <a:srgbClr val="000000"/>
                </a:solidFill>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CF2E98EB-3C6E-4D1F-A1AC-C71BB5758CE9}"/>
              </a:ext>
            </a:extLst>
          </p:cNvPr>
          <p:cNvSpPr>
            <a:spLocks noGrp="1"/>
          </p:cNvSpPr>
          <p:nvPr>
            <p:ph type="title"/>
          </p:nvPr>
        </p:nvSpPr>
        <p:spPr>
          <a:xfrm>
            <a:off x="529937" y="134933"/>
            <a:ext cx="8229600" cy="576262"/>
          </a:xfrm>
        </p:spPr>
        <p:txBody>
          <a:bodyPr>
            <a:normAutofit fontScale="90000"/>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 xmlns:a16="http://schemas.microsoft.com/office/drawing/2014/main" id="{0E7B25F1-CD9F-4B9A-AC0F-4E9CAF051084}"/>
              </a:ext>
            </a:extLst>
          </p:cNvPr>
          <p:cNvSpPr>
            <a:spLocks noChangeArrowheads="1"/>
          </p:cNvSpPr>
          <p:nvPr/>
        </p:nvSpPr>
        <p:spPr bwMode="auto">
          <a:xfrm>
            <a:off x="1543049" y="1028701"/>
            <a:ext cx="67151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(true){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 = 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 remainder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a:t>
            </a:r>
          </a:p>
        </p:txBody>
      </p:sp>
      <p:sp>
        <p:nvSpPr>
          <p:cNvPr id="91139" name="Rectangle 7">
            <a:extLst>
              <a:ext uri="{FF2B5EF4-FFF2-40B4-BE49-F238E27FC236}">
                <a16:creationId xmlns="" xmlns:a16="http://schemas.microsoft.com/office/drawing/2014/main" id="{B7B15958-F979-49E6-8F3B-FF38FC4EE216}"/>
              </a:ext>
            </a:extLst>
          </p:cNvPr>
          <p:cNvSpPr>
            <a:spLocks noChangeArrowheads="1"/>
          </p:cNvSpPr>
          <p:nvPr/>
        </p:nvSpPr>
        <p:spPr bwMode="auto">
          <a:xfrm>
            <a:off x="2530469" y="3173988"/>
            <a:ext cx="4256093"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 xmlns:a16="http://schemas.microsoft.com/office/drawing/2014/main" id="{027C69E9-7586-4613-8E76-0F65CBD365FF}"/>
              </a:ext>
            </a:extLst>
          </p:cNvPr>
          <p:cNvSpPr>
            <a:spLocks noChangeArrowheads="1"/>
          </p:cNvSpPr>
          <p:nvPr/>
        </p:nvSpPr>
        <p:spPr bwMode="auto">
          <a:xfrm>
            <a:off x="2530470" y="4594082"/>
            <a:ext cx="4256092" cy="7351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87180" y="0"/>
            <a:ext cx="8229600" cy="779489"/>
          </a:xfrm>
        </p:spPr>
        <p:txBody>
          <a:bodyPr>
            <a:normAutofit/>
          </a:bodyPr>
          <a:lstStyle/>
          <a:p>
            <a:r>
              <a:rPr lang="en-US" sz="4000" dirty="0"/>
              <a:t>Algorithm 1</a:t>
            </a:r>
          </a:p>
        </p:txBody>
      </p:sp>
      <p:sp>
        <p:nvSpPr>
          <p:cNvPr id="50179" name="Rectangle 3"/>
          <p:cNvSpPr>
            <a:spLocks noGrp="1" noChangeArrowheads="1"/>
          </p:cNvSpPr>
          <p:nvPr>
            <p:ph type="body" idx="1"/>
          </p:nvPr>
        </p:nvSpPr>
        <p:spPr>
          <a:xfrm>
            <a:off x="-821962" y="644577"/>
            <a:ext cx="9965962" cy="3043003"/>
          </a:xfrm>
        </p:spPr>
        <p:txBody>
          <a:bodyPr>
            <a:noAutofit/>
          </a:bodyPr>
          <a:lstStyle/>
          <a:p>
            <a:pPr marL="1169988" indent="-360363">
              <a:lnSpc>
                <a:spcPct val="90000"/>
              </a:lnSpc>
              <a:tabLst>
                <a:tab pos="2005013" algn="l"/>
                <a:tab pos="2339975" algn="l"/>
                <a:tab pos="2630488" algn="l"/>
              </a:tabLst>
            </a:pPr>
            <a:r>
              <a:rPr lang="en-US" sz="2400" dirty="0"/>
              <a:t>Process </a:t>
            </a:r>
            <a:r>
              <a:rPr lang="en-US" sz="2400" i="1" dirty="0"/>
              <a:t>P</a:t>
            </a:r>
            <a:r>
              <a:rPr lang="en-US" sz="2400" i="1" baseline="-25000" dirty="0"/>
              <a:t>0</a:t>
            </a:r>
            <a:endParaRPr lang="en-US" sz="2400" dirty="0"/>
          </a:p>
          <a:p>
            <a:pPr>
              <a:lnSpc>
                <a:spcPct val="90000"/>
              </a:lnSpc>
              <a:buFont typeface="Monotype Sorts" pitchFamily="2" charset="2"/>
              <a:buNone/>
              <a:tabLst>
                <a:tab pos="2005013" algn="l"/>
                <a:tab pos="2339975" algn="l"/>
                <a:tab pos="2630488" algn="l"/>
              </a:tabLst>
            </a:pPr>
            <a:r>
              <a:rPr lang="en-US" sz="2400" dirty="0"/>
              <a:t>		</a:t>
            </a:r>
            <a:r>
              <a:rPr lang="en-US" sz="2400" b="1" dirty="0">
                <a:sym typeface="Symbol" pitchFamily="18" charset="2"/>
              </a:rPr>
              <a:t> while (1)</a:t>
            </a:r>
            <a:r>
              <a:rPr lang="en-US" sz="2400" dirty="0"/>
              <a:t> {</a:t>
            </a:r>
          </a:p>
          <a:p>
            <a:pPr>
              <a:lnSpc>
                <a:spcPct val="90000"/>
              </a:lnSpc>
              <a:buFont typeface="Monotype Sorts" pitchFamily="2" charset="2"/>
              <a:buNone/>
              <a:tabLst>
                <a:tab pos="2005013" algn="l"/>
                <a:tab pos="2339975" algn="l"/>
                <a:tab pos="2630488" algn="l"/>
              </a:tabLst>
            </a:pPr>
            <a:r>
              <a:rPr lang="en-US" sz="2400" dirty="0"/>
              <a:t>			</a:t>
            </a:r>
            <a:r>
              <a:rPr lang="en-US" sz="2400" b="1" dirty="0"/>
              <a:t>while (turn !=</a:t>
            </a:r>
            <a:r>
              <a:rPr lang="en-US" sz="2400" b="1" dirty="0">
                <a:sym typeface="Symbol" pitchFamily="18" charset="2"/>
              </a:rPr>
              <a:t> 0</a:t>
            </a:r>
            <a:r>
              <a:rPr lang="en-US" sz="2400" b="1" dirty="0" smtClean="0">
                <a:sym typeface="Symbol" pitchFamily="18" charset="2"/>
              </a:rPr>
              <a:t>);</a:t>
            </a:r>
            <a:r>
              <a:rPr lang="en-US" sz="2400" dirty="0" smtClean="0">
                <a:sym typeface="Symbol" pitchFamily="18" charset="2"/>
              </a:rPr>
              <a:t>//when this true it goes to infinite</a:t>
            </a:r>
            <a:r>
              <a:rPr lang="en-US" sz="2400" dirty="0" smtClean="0">
                <a:sym typeface="Symbol" pitchFamily="18" charset="2"/>
              </a:rPr>
              <a:t> </a:t>
            </a:r>
            <a:r>
              <a:rPr lang="en-US" sz="2400" dirty="0" smtClean="0">
                <a:sym typeface="Symbol" pitchFamily="18" charset="2"/>
              </a:rPr>
              <a:t>waiting</a:t>
            </a:r>
            <a:endParaRPr lang="en-US" sz="2400" dirty="0">
              <a:sym typeface="Symbol" pitchFamily="18" charset="2"/>
            </a:endParaRPr>
          </a:p>
          <a:p>
            <a:pPr>
              <a:lnSpc>
                <a:spcPct val="90000"/>
              </a:lnSpc>
              <a:buFont typeface="Monotype Sorts" pitchFamily="2" charset="2"/>
              <a:buNone/>
              <a:tabLst>
                <a:tab pos="2005013" algn="l"/>
                <a:tab pos="2339975" algn="l"/>
                <a:tab pos="2630488" algn="l"/>
              </a:tabLst>
            </a:pPr>
            <a:r>
              <a:rPr lang="en-US" sz="2400" dirty="0">
                <a:sym typeface="Symbol" pitchFamily="18" charset="2"/>
              </a:rPr>
              <a:t>				critical </a:t>
            </a:r>
            <a:r>
              <a:rPr lang="en-US" sz="2400" dirty="0" smtClean="0">
                <a:sym typeface="Symbol" pitchFamily="18" charset="2"/>
              </a:rPr>
              <a:t>section</a:t>
            </a:r>
            <a:endParaRPr lang="en-US" sz="2400" dirty="0">
              <a:sym typeface="Symbol" pitchFamily="18" charset="2"/>
            </a:endParaRPr>
          </a:p>
          <a:p>
            <a:pPr>
              <a:lnSpc>
                <a:spcPct val="90000"/>
              </a:lnSpc>
              <a:buFont typeface="Monotype Sorts" pitchFamily="2" charset="2"/>
              <a:buNone/>
              <a:tabLst>
                <a:tab pos="2005013" algn="l"/>
                <a:tab pos="2339975" algn="l"/>
                <a:tab pos="2630488" algn="l"/>
              </a:tabLst>
            </a:pPr>
            <a:r>
              <a:rPr lang="en-US" sz="2400" dirty="0">
                <a:sym typeface="Symbol" pitchFamily="18" charset="2"/>
              </a:rPr>
              <a:t>			</a:t>
            </a:r>
            <a:r>
              <a:rPr lang="en-US" sz="2400" b="1" dirty="0">
                <a:sym typeface="Symbol" pitchFamily="18" charset="2"/>
              </a:rPr>
              <a:t>turn = 1</a:t>
            </a:r>
            <a:r>
              <a:rPr lang="en-US" sz="2400" dirty="0">
                <a:sym typeface="Symbol" pitchFamily="18" charset="2"/>
              </a:rPr>
              <a:t>;</a:t>
            </a:r>
          </a:p>
          <a:p>
            <a:pPr>
              <a:lnSpc>
                <a:spcPct val="90000"/>
              </a:lnSpc>
              <a:buFont typeface="Monotype Sorts" pitchFamily="2" charset="2"/>
              <a:buNone/>
              <a:tabLst>
                <a:tab pos="2005013" algn="l"/>
                <a:tab pos="2339975" algn="l"/>
                <a:tab pos="2630488" algn="l"/>
              </a:tabLst>
            </a:pPr>
            <a:r>
              <a:rPr lang="en-US" sz="2400" dirty="0">
                <a:sym typeface="Symbol" pitchFamily="18" charset="2"/>
              </a:rPr>
              <a:t>				reminder section</a:t>
            </a:r>
          </a:p>
          <a:p>
            <a:pPr>
              <a:lnSpc>
                <a:spcPct val="90000"/>
              </a:lnSpc>
              <a:buFont typeface="Monotype Sorts" pitchFamily="2" charset="2"/>
              <a:buNone/>
              <a:tabLst>
                <a:tab pos="2005013" algn="l"/>
                <a:tab pos="2339975" algn="l"/>
                <a:tab pos="2630488" algn="l"/>
              </a:tabLst>
            </a:pPr>
            <a:r>
              <a:rPr lang="en-US" sz="2400" dirty="0">
                <a:sym typeface="Symbol" pitchFamily="18" charset="2"/>
              </a:rPr>
              <a:t>		}</a:t>
            </a:r>
          </a:p>
        </p:txBody>
      </p:sp>
      <p:sp>
        <p:nvSpPr>
          <p:cNvPr id="5" name="Rectangle 3"/>
          <p:cNvSpPr txBox="1">
            <a:spLocks noChangeArrowheads="1"/>
          </p:cNvSpPr>
          <p:nvPr/>
        </p:nvSpPr>
        <p:spPr>
          <a:xfrm>
            <a:off x="-95533" y="3402767"/>
            <a:ext cx="10088370" cy="3108146"/>
          </a:xfrm>
          <a:prstGeom prst="rect">
            <a:avLst/>
          </a:prstGeom>
        </p:spPr>
        <p:txBody>
          <a:bodyPr vert="horz" lIns="91440" tIns="45720" rIns="91440" bIns="45720" rtlCol="0">
            <a:normAutofit/>
          </a:bodyPr>
          <a:lstStyle/>
          <a:p>
            <a:pPr marL="5006975" lvl="8" indent="-360363">
              <a:lnSpc>
                <a:spcPct val="90000"/>
              </a:lnSpc>
              <a:spcBef>
                <a:spcPct val="20000"/>
              </a:spcBef>
              <a:buFont typeface="Arial" pitchFamily="34" charset="0"/>
              <a:buChar char="•"/>
              <a:tabLst>
                <a:tab pos="2005013" algn="l"/>
                <a:tab pos="2339975" algn="l"/>
                <a:tab pos="2630488" algn="l"/>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Process </a:t>
            </a:r>
            <a:r>
              <a:rPr kumimoji="0" lang="en-US" sz="2400" b="0" i="1" u="none" strike="noStrike" kern="1200" cap="none" spc="0" normalizeH="0" baseline="0" noProof="0" dirty="0">
                <a:ln>
                  <a:noFill/>
                </a:ln>
                <a:solidFill>
                  <a:schemeClr val="tx1"/>
                </a:solidFill>
                <a:effectLst/>
                <a:uLnTx/>
                <a:uFillTx/>
                <a:latin typeface="+mn-lt"/>
                <a:ea typeface="+mn-ea"/>
                <a:cs typeface="+mn-cs"/>
              </a:rPr>
              <a:t>P</a:t>
            </a:r>
            <a:r>
              <a:rPr lang="en-US" sz="2400" i="1" baseline="-25000" dirty="0">
                <a:latin typeface="+mn-lt"/>
                <a:ea typeface="+mn-ea"/>
              </a:rPr>
              <a:t>1</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lvl="0" indent="-342900" eaLnBrk="1" fontAlgn="auto" hangingPunct="1">
              <a:lnSpc>
                <a:spcPct val="90000"/>
              </a:lnSpc>
              <a:spcBef>
                <a:spcPct val="20000"/>
              </a:spcBef>
              <a:spcAft>
                <a:spcPts val="0"/>
              </a:spcAft>
              <a:tabLst>
                <a:tab pos="2005013" algn="l"/>
                <a:tab pos="2339975" algn="l"/>
                <a:tab pos="2630488" algn="l"/>
              </a:tabLst>
            </a:pP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lang="en-US" sz="2400" b="1" dirty="0">
                <a:sym typeface="Symbol" pitchFamily="18" charset="2"/>
              </a:rPr>
              <a:t> </a:t>
            </a:r>
            <a:r>
              <a:rPr lang="en-US" sz="2400" b="1" dirty="0" smtClean="0">
                <a:sym typeface="Symbol" pitchFamily="18" charset="2"/>
              </a:rPr>
              <a:t>						while </a:t>
            </a:r>
            <a:r>
              <a:rPr lang="en-US" sz="2400" b="1" dirty="0">
                <a:sym typeface="Symbol" pitchFamily="18" charset="2"/>
              </a:rPr>
              <a:t>(1)</a:t>
            </a:r>
            <a:r>
              <a:rPr kumimoji="0" lang="en-US" sz="2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005013" algn="l"/>
                <a:tab pos="2339975" algn="l"/>
                <a:tab pos="2630488" algn="l"/>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When this true it goes to infinite waiting//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while </a:t>
            </a:r>
            <a:r>
              <a:rPr kumimoji="0" lang="en-US" sz="2400" b="1" i="0" u="none" strike="noStrike" kern="1200" cap="none" spc="0" normalizeH="0" baseline="0" noProof="0" dirty="0">
                <a:ln>
                  <a:noFill/>
                </a:ln>
                <a:solidFill>
                  <a:schemeClr val="tx1"/>
                </a:solidFill>
                <a:effectLst/>
                <a:uLnTx/>
                <a:uFillTx/>
                <a:latin typeface="+mn-lt"/>
                <a:ea typeface="+mn-ea"/>
                <a:cs typeface="+mn-cs"/>
              </a:rPr>
              <a:t>(turn !=</a:t>
            </a:r>
            <a:r>
              <a:rPr kumimoji="0" lang="en-US" sz="2400" b="1"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lang="en-US" sz="2400" b="1" dirty="0">
                <a:latin typeface="+mn-lt"/>
                <a:ea typeface="+mn-ea"/>
                <a:sym typeface="Symbol" pitchFamily="18" charset="2"/>
              </a:rPr>
              <a:t>1</a:t>
            </a:r>
            <a:r>
              <a:rPr kumimoji="0" lang="en-US" sz="24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endPar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005013" algn="l"/>
                <a:tab pos="2339975" algn="l"/>
                <a:tab pos="2630488" algn="l"/>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noProof="0" dirty="0" smtClean="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critical section</a:t>
            </a:r>
            <a:endPar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005013" algn="l"/>
                <a:tab pos="2339975" algn="l"/>
                <a:tab pos="2630488" algn="l"/>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24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turn </a:t>
            </a:r>
            <a:r>
              <a:rPr kumimoji="0" lang="en-US" sz="2400" b="1" i="0" u="none" strike="noStrike" kern="1200" cap="none" spc="0" normalizeH="0" baseline="0" noProof="0" dirty="0">
                <a:ln>
                  <a:noFill/>
                </a:ln>
                <a:solidFill>
                  <a:schemeClr val="tx1"/>
                </a:solidFill>
                <a:effectLst/>
                <a:uLnTx/>
                <a:uFillTx/>
                <a:latin typeface="+mn-lt"/>
                <a:ea typeface="+mn-ea"/>
                <a:cs typeface="+mn-cs"/>
                <a:sym typeface="Symbol" pitchFamily="18" charset="2"/>
              </a:rPr>
              <a:t>= 0</a:t>
            </a:r>
            <a:r>
              <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005013" algn="l"/>
                <a:tab pos="2339975" algn="l"/>
                <a:tab pos="2630488" algn="l"/>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noProof="0" dirty="0" smtClean="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reminder </a:t>
            </a:r>
            <a:r>
              <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rPr>
              <a:t>section</a:t>
            </a:r>
          </a:p>
          <a:p>
            <a:pPr marL="342900" marR="0" lvl="0" indent="-342900" algn="l" defTabSz="914400" rtl="0" eaLnBrk="1" fontAlgn="auto" latinLnBrk="0" hangingPunct="1">
              <a:lnSpc>
                <a:spcPct val="90000"/>
              </a:lnSpc>
              <a:spcBef>
                <a:spcPct val="20000"/>
              </a:spcBef>
              <a:spcAft>
                <a:spcPts val="0"/>
              </a:spcAft>
              <a:buClrTx/>
              <a:buSzTx/>
              <a:buFont typeface="Monotype Sorts" pitchFamily="2" charset="2"/>
              <a:buNone/>
              <a:tabLst>
                <a:tab pos="2005013" algn="l"/>
                <a:tab pos="2339975" algn="l"/>
                <a:tab pos="2630488" algn="l"/>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endParaRPr kumimoji="0" lang="en-US" sz="24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p:txBody>
      </p:sp>
      <p:sp>
        <p:nvSpPr>
          <p:cNvPr id="6" name="TextBox 5"/>
          <p:cNvSpPr txBox="1"/>
          <p:nvPr/>
        </p:nvSpPr>
        <p:spPr>
          <a:xfrm>
            <a:off x="194876" y="6310858"/>
            <a:ext cx="7525063" cy="400110"/>
          </a:xfrm>
          <a:prstGeom prst="rect">
            <a:avLst/>
          </a:prstGeom>
          <a:noFill/>
        </p:spPr>
        <p:txBody>
          <a:bodyPr wrap="square" rtlCol="0">
            <a:spAutoFit/>
          </a:bodyPr>
          <a:lstStyle/>
          <a:p>
            <a:pPr marL="269875" lvl="0" indent="-269875">
              <a:buFont typeface="Arial" pitchFamily="34" charset="0"/>
              <a:buChar char="•"/>
            </a:pPr>
            <a:r>
              <a:rPr lang="en-US" sz="2000" dirty="0"/>
              <a:t>Satisfies mutual exclusion, but not progress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6725" y="131763"/>
            <a:ext cx="8229600" cy="639762"/>
          </a:xfrm>
        </p:spPr>
        <p:txBody>
          <a:bodyPr>
            <a:noAutofit/>
          </a:bodyPr>
          <a:lstStyle/>
          <a:p>
            <a:r>
              <a:rPr lang="en-US" sz="4000" dirty="0"/>
              <a:t>Correctness of Algorithm 1</a:t>
            </a:r>
          </a:p>
        </p:txBody>
      </p:sp>
      <p:sp>
        <p:nvSpPr>
          <p:cNvPr id="51203" name="Rectangle 3"/>
          <p:cNvSpPr>
            <a:spLocks noGrp="1" noChangeArrowheads="1"/>
          </p:cNvSpPr>
          <p:nvPr>
            <p:ph type="body" idx="1"/>
          </p:nvPr>
        </p:nvSpPr>
        <p:spPr>
          <a:xfrm>
            <a:off x="771525" y="1000125"/>
            <a:ext cx="7924799" cy="4114800"/>
          </a:xfrm>
        </p:spPr>
        <p:txBody>
          <a:bodyPr>
            <a:normAutofit/>
          </a:bodyPr>
          <a:lstStyle/>
          <a:p>
            <a:pPr>
              <a:lnSpc>
                <a:spcPct val="90000"/>
              </a:lnSpc>
              <a:tabLst>
                <a:tab pos="2403475" algn="l"/>
                <a:tab pos="2684463" algn="l"/>
                <a:tab pos="2974975" algn="l"/>
              </a:tabLst>
            </a:pPr>
            <a:r>
              <a:rPr lang="en-US" sz="2800" dirty="0"/>
              <a:t>Mutual exclusion is preserved</a:t>
            </a:r>
          </a:p>
          <a:p>
            <a:pPr marL="0" indent="0">
              <a:lnSpc>
                <a:spcPct val="90000"/>
              </a:lnSpc>
              <a:buNone/>
              <a:tabLst>
                <a:tab pos="2403475" algn="l"/>
                <a:tab pos="2684463" algn="l"/>
                <a:tab pos="2974975" algn="l"/>
              </a:tabLst>
            </a:pPr>
            <a:r>
              <a:rPr lang="en-US" sz="2800" dirty="0"/>
              <a:t>                Pi enters critical section only if:</a:t>
            </a:r>
          </a:p>
          <a:p>
            <a:pPr marL="0" indent="0">
              <a:lnSpc>
                <a:spcPct val="90000"/>
              </a:lnSpc>
              <a:buNone/>
              <a:tabLst>
                <a:tab pos="2403475" algn="l"/>
                <a:tab pos="2684463" algn="l"/>
                <a:tab pos="2974975" algn="l"/>
              </a:tabLst>
            </a:pPr>
            <a:r>
              <a:rPr lang="en-US" sz="2800" dirty="0"/>
              <a:t>                      turn = 1</a:t>
            </a:r>
          </a:p>
          <a:p>
            <a:pPr marL="0" indent="0">
              <a:lnSpc>
                <a:spcPct val="90000"/>
              </a:lnSpc>
              <a:buNone/>
              <a:tabLst>
                <a:tab pos="2403475" algn="l"/>
                <a:tab pos="2684463" algn="l"/>
                <a:tab pos="2974975" algn="l"/>
              </a:tabLst>
            </a:pPr>
            <a:r>
              <a:rPr lang="en-US" sz="2800" dirty="0"/>
              <a:t>   and turn cannot be both 0 and 1 at the same time</a:t>
            </a:r>
          </a:p>
          <a:p>
            <a:pPr>
              <a:lnSpc>
                <a:spcPct val="90000"/>
              </a:lnSpc>
              <a:tabLst>
                <a:tab pos="2403475" algn="l"/>
                <a:tab pos="2684463" algn="l"/>
                <a:tab pos="2974975" algn="l"/>
              </a:tabLst>
            </a:pPr>
            <a:r>
              <a:rPr lang="en-US" sz="2800" dirty="0"/>
              <a:t>What about the Progress requirement?</a:t>
            </a:r>
          </a:p>
          <a:p>
            <a:pPr>
              <a:lnSpc>
                <a:spcPct val="90000"/>
              </a:lnSpc>
              <a:tabLst>
                <a:tab pos="2403475" algn="l"/>
                <a:tab pos="2684463" algn="l"/>
                <a:tab pos="2974975" algn="l"/>
              </a:tabLst>
            </a:pPr>
            <a:r>
              <a:rPr lang="en-US" sz="2800" dirty="0"/>
              <a:t>What about the Bounded-waiting requirement?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17191</TotalTime>
  <Words>1171</Words>
  <Application>Microsoft Office PowerPoint</Application>
  <PresentationFormat>On-screen Show (4:3)</PresentationFormat>
  <Paragraphs>323</Paragraphs>
  <Slides>33</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MS PGothic</vt:lpstr>
      <vt:lpstr>MS PGothic</vt:lpstr>
      <vt:lpstr>Arial</vt:lpstr>
      <vt:lpstr>Calibri</vt:lpstr>
      <vt:lpstr>Courier New</vt:lpstr>
      <vt:lpstr>Helvetica</vt:lpstr>
      <vt:lpstr>Monotype Sorts</vt:lpstr>
      <vt:lpstr>MT Extra</vt:lpstr>
      <vt:lpstr>Symbol</vt:lpstr>
      <vt:lpstr>Times New Roman</vt:lpstr>
      <vt:lpstr>Verdana</vt:lpstr>
      <vt:lpstr>Office Theme</vt:lpstr>
      <vt:lpstr>Process Synchronization</vt:lpstr>
      <vt:lpstr>Background</vt:lpstr>
      <vt:lpstr>Critical Section Problem</vt:lpstr>
      <vt:lpstr>Critical Section</vt:lpstr>
      <vt:lpstr>Critical-Section Problem</vt:lpstr>
      <vt:lpstr>Software Solution Algorithm1</vt:lpstr>
      <vt:lpstr>Algorithm for Process Pi</vt:lpstr>
      <vt:lpstr>Algorithm 1</vt:lpstr>
      <vt:lpstr>Correctness of Algorithm 1</vt:lpstr>
      <vt:lpstr>Algorithm 2</vt:lpstr>
      <vt:lpstr>PowerPoint Presentation</vt:lpstr>
      <vt:lpstr>Algorithm 2</vt:lpstr>
      <vt:lpstr>Correctness of Algorithm 2</vt:lpstr>
      <vt:lpstr>Algorithm 3</vt:lpstr>
      <vt:lpstr>Algorithm for Process Pi</vt:lpstr>
      <vt:lpstr>PowerPoint Presentation</vt:lpstr>
      <vt:lpstr>Algorithm 3</vt:lpstr>
      <vt:lpstr>Correctness of Algorithm 3</vt:lpstr>
      <vt:lpstr>Semaphore</vt:lpstr>
      <vt:lpstr>Types of Semaphores</vt:lpstr>
      <vt:lpstr>Semaphore</vt:lpstr>
      <vt:lpstr>Semaphore</vt:lpstr>
      <vt:lpstr>Semaphore</vt:lpstr>
      <vt:lpstr>Semaphore</vt:lpstr>
      <vt:lpstr>Semaphore</vt:lpstr>
      <vt:lpstr>Semaphore</vt:lpstr>
      <vt:lpstr>Semaphore</vt:lpstr>
      <vt:lpstr>Applications of Semaphore</vt:lpstr>
      <vt:lpstr>Deciding order of execution</vt:lpstr>
      <vt:lpstr>Resource Management</vt:lpstr>
      <vt:lpstr>Resource Management</vt:lpstr>
      <vt:lpstr>Resource Management</vt:lpstr>
      <vt:lpstr>Disadvantages of semaphore</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sumit kumar</cp:lastModifiedBy>
  <cp:revision>530</cp:revision>
  <cp:lastPrinted>2013-09-18T17:45:18Z</cp:lastPrinted>
  <dcterms:created xsi:type="dcterms:W3CDTF">2011-01-13T23:43:38Z</dcterms:created>
  <dcterms:modified xsi:type="dcterms:W3CDTF">2024-05-19T09:57:15Z</dcterms:modified>
</cp:coreProperties>
</file>