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</p:sldIdLst>
  <p:sldSz cx="18288000" cy="10287000"/>
  <p:notesSz cx="6858000" cy="9144000"/>
  <p:embeddedFontLst>
    <p:embeddedFont>
      <p:font typeface="Hammersmith One" charset="1" panose="02010703030501060504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Fira Code" charset="1" panose="020B0809050000020004"/>
      <p:regular r:id="rId11"/>
    </p:embeddedFont>
    <p:embeddedFont>
      <p:font typeface="Fira Code Bold" charset="1" panose="020B0809050000020004"/>
      <p:regular r:id="rId12"/>
    </p:embeddedFont>
    <p:embeddedFont>
      <p:font typeface="Open Sans Light" charset="1" panose="020B0306030504020204"/>
      <p:regular r:id="rId13"/>
    </p:embeddedFont>
    <p:embeddedFont>
      <p:font typeface="Open Sans Light Bold" charset="1" panose="020B0806030504020204"/>
      <p:regular r:id="rId14"/>
    </p:embeddedFont>
    <p:embeddedFont>
      <p:font typeface="Open Sans Light Italics" charset="1" panose="020B0306030504020204"/>
      <p:regular r:id="rId15"/>
    </p:embeddedFont>
    <p:embeddedFont>
      <p:font typeface="Open Sans Light Bold Italics" charset="1" panose="020B0806030504020204"/>
      <p:regular r:id="rId16"/>
    </p:embeddedFont>
    <p:embeddedFont>
      <p:font typeface="Open Sans" charset="1" panose="020B0606030504020204"/>
      <p:regular r:id="rId17"/>
    </p:embeddedFont>
    <p:embeddedFont>
      <p:font typeface="Open Sans Bold" charset="1" panose="020B0806030504020204"/>
      <p:regular r:id="rId18"/>
    </p:embeddedFont>
    <p:embeddedFont>
      <p:font typeface="Open Sans Italics" charset="1" panose="020B0606030504020204"/>
      <p:regular r:id="rId19"/>
    </p:embeddedFont>
    <p:embeddedFont>
      <p:font typeface="Open Sans Bold Italics" charset="1" panose="020B0806030504020204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600000000000000"/>
      <p:regular r:id="rId22"/>
    </p:embeddedFont>
    <p:embeddedFont>
      <p:font typeface="Montserrat Italics" charset="1" panose="00000500000000000000"/>
      <p:regular r:id="rId23"/>
    </p:embeddedFont>
    <p:embeddedFont>
      <p:font typeface="Montserrat Bold Italics" charset="1" panose="00000600000000000000"/>
      <p:regular r:id="rId24"/>
    </p:embeddedFont>
    <p:embeddedFont>
      <p:font typeface="Open Sauce SemiBold" charset="1" panose="00000700000000000000"/>
      <p:regular r:id="rId25"/>
    </p:embeddedFont>
    <p:embeddedFont>
      <p:font typeface="Open Sauce SemiBold Bold" charset="1" panose="00000A00000000000000"/>
      <p:regular r:id="rId26"/>
    </p:embeddedFont>
    <p:embeddedFont>
      <p:font typeface="Open Sauce SemiBold Italics" charset="1" panose="00000700000000000000"/>
      <p:regular r:id="rId27"/>
    </p:embeddedFont>
    <p:embeddedFont>
      <p:font typeface="Open Sauce SemiBold Bold Italics" charset="1" panose="00000A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slides/slide1.xml" Type="http://schemas.openxmlformats.org/officeDocument/2006/relationships/slide"/><Relationship Id="rId3" Target="viewProps.xml" Type="http://schemas.openxmlformats.org/officeDocument/2006/relationships/viewProps"/><Relationship Id="rId30" Target="slides/slide2.xml" Type="http://schemas.openxmlformats.org/officeDocument/2006/relationships/slide"/><Relationship Id="rId31" Target="slides/slide3.xml" Type="http://schemas.openxmlformats.org/officeDocument/2006/relationships/slide"/><Relationship Id="rId32" Target="slides/slide4.xml" Type="http://schemas.openxmlformats.org/officeDocument/2006/relationships/slide"/><Relationship Id="rId33" Target="slides/slide5.xml" Type="http://schemas.openxmlformats.org/officeDocument/2006/relationships/slide"/><Relationship Id="rId34" Target="slides/slide6.xml" Type="http://schemas.openxmlformats.org/officeDocument/2006/relationships/slide"/><Relationship Id="rId35" Target="slides/slide7.xml" Type="http://schemas.openxmlformats.org/officeDocument/2006/relationships/slide"/><Relationship Id="rId36" Target="slides/slide8.xml" Type="http://schemas.openxmlformats.org/officeDocument/2006/relationships/slide"/><Relationship Id="rId37" Target="slides/slide9.xml" Type="http://schemas.openxmlformats.org/officeDocument/2006/relationships/slide"/><Relationship Id="rId38" Target="slides/slide10.xml" Type="http://schemas.openxmlformats.org/officeDocument/2006/relationships/slide"/><Relationship Id="rId39" Target="slides/slide11.xml" Type="http://schemas.openxmlformats.org/officeDocument/2006/relationships/slide"/><Relationship Id="rId4" Target="theme/theme1.xml" Type="http://schemas.openxmlformats.org/officeDocument/2006/relationships/theme"/><Relationship Id="rId40" Target="slides/slide12.xml" Type="http://schemas.openxmlformats.org/officeDocument/2006/relationships/slide"/><Relationship Id="rId41" Target="slides/slide13.xml" Type="http://schemas.openxmlformats.org/officeDocument/2006/relationships/slide"/><Relationship Id="rId42" Target="slides/slide14.xml" Type="http://schemas.openxmlformats.org/officeDocument/2006/relationships/slide"/><Relationship Id="rId43" Target="slides/slide15.xml" Type="http://schemas.openxmlformats.org/officeDocument/2006/relationships/slide"/><Relationship Id="rId44" Target="slides/slide16.xml" Type="http://schemas.openxmlformats.org/officeDocument/2006/relationships/slide"/><Relationship Id="rId45" Target="slides/slide17.xml" Type="http://schemas.openxmlformats.org/officeDocument/2006/relationships/slide"/><Relationship Id="rId46" Target="slides/slide18.xml" Type="http://schemas.openxmlformats.org/officeDocument/2006/relationships/slide"/><Relationship Id="rId47" Target="slides/slide19.xml" Type="http://schemas.openxmlformats.org/officeDocument/2006/relationships/slide"/><Relationship Id="rId48" Target="slides/slide20.xml" Type="http://schemas.openxmlformats.org/officeDocument/2006/relationships/slide"/><Relationship Id="rId49" Target="slides/slide21.xml" Type="http://schemas.openxmlformats.org/officeDocument/2006/relationships/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slides/slide23.xml" Type="http://schemas.openxmlformats.org/officeDocument/2006/relationships/slide"/><Relationship Id="rId52" Target="slides/slide24.xml" Type="http://schemas.openxmlformats.org/officeDocument/2006/relationships/slide"/><Relationship Id="rId53" Target="slides/slide25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59228" y="0"/>
            <a:ext cx="4900072" cy="1773357"/>
            <a:chOff x="0" y="0"/>
            <a:chExt cx="1290554" cy="4670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290554" cy="467057"/>
            </a:xfrm>
            <a:custGeom>
              <a:avLst/>
              <a:gdLst/>
              <a:ahLst/>
              <a:cxnLst/>
              <a:rect r="r" b="b" t="t" l="l"/>
              <a:pathLst>
                <a:path h="467057" w="1290554">
                  <a:moveTo>
                    <a:pt x="0" y="0"/>
                  </a:moveTo>
                  <a:lnTo>
                    <a:pt x="1290554" y="0"/>
                  </a:lnTo>
                  <a:lnTo>
                    <a:pt x="1290554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86752" y="9018820"/>
            <a:ext cx="472548" cy="47254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15737" y="9018820"/>
            <a:ext cx="472548" cy="47254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EB09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44723" y="9018820"/>
            <a:ext cx="472548" cy="47254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44111" y="5104084"/>
            <a:ext cx="12399779" cy="1463072"/>
            <a:chOff x="0" y="0"/>
            <a:chExt cx="3265785" cy="385336"/>
          </a:xfrm>
        </p:grpSpPr>
        <p:sp>
          <p:nvSpPr>
            <p:cNvPr name="Freeform 15" id="15"/>
            <p:cNvSpPr/>
            <p:nvPr/>
          </p:nvSpPr>
          <p:spPr>
            <a:xfrm>
              <a:off x="0" y="0"/>
              <a:ext cx="3265786" cy="385336"/>
            </a:xfrm>
            <a:custGeom>
              <a:avLst/>
              <a:gdLst/>
              <a:ahLst/>
              <a:cxnLst/>
              <a:rect r="r" b="b" t="t" l="l"/>
              <a:pathLst>
                <a:path h="385336" w="3265786">
                  <a:moveTo>
                    <a:pt x="31842" y="0"/>
                  </a:moveTo>
                  <a:lnTo>
                    <a:pt x="3233943" y="0"/>
                  </a:lnTo>
                  <a:cubicBezTo>
                    <a:pt x="3242388" y="0"/>
                    <a:pt x="3250488" y="3355"/>
                    <a:pt x="3256459" y="9326"/>
                  </a:cubicBezTo>
                  <a:cubicBezTo>
                    <a:pt x="3262431" y="15298"/>
                    <a:pt x="3265786" y="23397"/>
                    <a:pt x="3265786" y="31842"/>
                  </a:cubicBezTo>
                  <a:lnTo>
                    <a:pt x="3265786" y="353494"/>
                  </a:lnTo>
                  <a:cubicBezTo>
                    <a:pt x="3265786" y="361939"/>
                    <a:pt x="3262431" y="370038"/>
                    <a:pt x="3256459" y="376010"/>
                  </a:cubicBezTo>
                  <a:cubicBezTo>
                    <a:pt x="3250488" y="381981"/>
                    <a:pt x="3242388" y="385336"/>
                    <a:pt x="3233943" y="385336"/>
                  </a:cubicBezTo>
                  <a:lnTo>
                    <a:pt x="31842" y="385336"/>
                  </a:lnTo>
                  <a:cubicBezTo>
                    <a:pt x="23397" y="385336"/>
                    <a:pt x="15298" y="381981"/>
                    <a:pt x="9326" y="376010"/>
                  </a:cubicBezTo>
                  <a:cubicBezTo>
                    <a:pt x="3355" y="370038"/>
                    <a:pt x="0" y="361939"/>
                    <a:pt x="0" y="353494"/>
                  </a:cubicBezTo>
                  <a:lnTo>
                    <a:pt x="0" y="31842"/>
                  </a:lnTo>
                  <a:cubicBezTo>
                    <a:pt x="0" y="23397"/>
                    <a:pt x="3355" y="15298"/>
                    <a:pt x="9326" y="9326"/>
                  </a:cubicBezTo>
                  <a:cubicBezTo>
                    <a:pt x="15298" y="3355"/>
                    <a:pt x="23397" y="0"/>
                    <a:pt x="31842" y="0"/>
                  </a:cubicBezTo>
                  <a:close/>
                </a:path>
              </a:pathLst>
            </a:custGeom>
            <a:solidFill>
              <a:srgbClr val="5EB09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36482" y="3853194"/>
            <a:ext cx="15815035" cy="98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3"/>
              </a:lnSpc>
            </a:pPr>
            <a:r>
              <a:rPr lang="en-US" sz="7423" spc="1039">
                <a:solidFill>
                  <a:srgbClr val="3C6CA8"/>
                </a:solidFill>
                <a:latin typeface="Hammersmith One"/>
              </a:rPr>
              <a:t>ABSTRACT WINDOW TOOLKIT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78736" y="5537741"/>
            <a:ext cx="11330528" cy="71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5"/>
              </a:lnSpc>
            </a:pPr>
            <a:r>
              <a:rPr lang="en-US" sz="5455" spc="763">
                <a:solidFill>
                  <a:srgbClr val="FFFCF6"/>
                </a:solidFill>
                <a:latin typeface="Hammersmith One"/>
              </a:rPr>
              <a:t>CONTAINERS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8444371"/>
            <a:ext cx="6105229" cy="81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169"/>
              </a:lnSpc>
            </a:pPr>
            <a:r>
              <a:rPr lang="en-US" sz="3169">
                <a:solidFill>
                  <a:srgbClr val="3C6CA8"/>
                </a:solidFill>
                <a:latin typeface="Hammersmith One"/>
              </a:rPr>
              <a:t>Kinshuk Vasisht (19)</a:t>
            </a:r>
          </a:p>
          <a:p>
            <a:pPr>
              <a:lnSpc>
                <a:spcPts val="3169"/>
              </a:lnSpc>
            </a:pPr>
            <a:r>
              <a:rPr lang="en-US" sz="3169">
                <a:solidFill>
                  <a:srgbClr val="3C6CA8"/>
                </a:solidFill>
                <a:latin typeface="Hammersmith One"/>
              </a:rPr>
              <a:t>Arnav Kumar Jain (59)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1404371" y="7437252"/>
            <a:ext cx="3079479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0">
            <a:off x="13804150" y="2835758"/>
            <a:ext cx="3079479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rot="0">
            <a:off x="13040720" y="3060095"/>
            <a:ext cx="3079479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2171832" y="7661922"/>
            <a:ext cx="3079479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24" id="24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04371" y="616853"/>
            <a:ext cx="1613019" cy="21790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773896"/>
          <a:ext cx="18288000" cy="8739208"/>
        </p:xfrm>
        <a:graphic>
          <a:graphicData uri="http://schemas.openxmlformats.org/drawingml/2006/table">
            <a:tbl>
              <a:tblPr/>
              <a:tblGrid>
                <a:gridCol w="9144000"/>
                <a:gridCol w="9144000"/>
              </a:tblGrid>
              <a:tr h="1403314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Method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14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public void add(Component c)</a:t>
                      </a:r>
                    </a:p>
                    <a:p>
                      <a:r>
                        <a:rPr lang="en-US"/>
                        <a:t>public void add(Component c, Object constraints)</a:t>
                      </a:r>
                    </a:p>
                    <a:p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add(Component c, int index)</a:t>
                      </a:r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Inserts a component on this component, optionally at given index or with given constraints.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84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Component[] getComponents()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Gets all the components in this container.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184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setLayout(LayoutManager m)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Defines the layout manager for the component.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107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public void remove(Component c)</a:t>
                      </a:r>
                    </a:p>
                    <a:p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remove(int index)</a:t>
                      </a:r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Remove component by reference or index.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81151" y="1192929"/>
            <a:ext cx="12806849" cy="1773357"/>
            <a:chOff x="0" y="0"/>
            <a:chExt cx="3372997" cy="46705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060955" y="1558937"/>
            <a:ext cx="3911494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PANEL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78896" y="3889641"/>
            <a:ext cx="10680404" cy="4842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A recursively nestable and concrete screen component.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Super class for Applet.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Lacks a title bar, menu bar and a border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Provides space in which an application can attach any other component (via add() from Container), including other panels.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Default layout: FlowLayout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5735193" y="9239250"/>
            <a:ext cx="1524107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699515" y="3639111"/>
            <a:ext cx="4361440" cy="54408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890395" y="-236094"/>
            <a:ext cx="11397605" cy="10759189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654449" y="2035575"/>
            <a:ext cx="6067501" cy="6215851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1151" y="1028700"/>
            <a:ext cx="12806849" cy="1773357"/>
            <a:chOff x="0" y="0"/>
            <a:chExt cx="3372997" cy="4670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230203" y="3735935"/>
            <a:ext cx="6681380" cy="552236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6257444" y="1394709"/>
            <a:ext cx="8000821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APPLET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81290" y="3755789"/>
            <a:ext cx="8478010" cy="495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Subclass of Panel.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Special kind of Java program that a Java-enabled browser can download from the internet and run.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Embedded inside a web page or another app and runs in the browser/application context.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Part of AWT, but components accessed via the java.applet package.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354478"/>
          <a:ext cx="18288000" cy="9578361"/>
        </p:xfrm>
        <a:graphic>
          <a:graphicData uri="http://schemas.openxmlformats.org/drawingml/2006/table">
            <a:tbl>
              <a:tblPr/>
              <a:tblGrid>
                <a:gridCol w="9144000"/>
                <a:gridCol w="9144000"/>
              </a:tblGrid>
              <a:tr h="99235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Method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3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init()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Called by the browser or applet viewer to inform this applet that it has been loaded into the system.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3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start()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Called by the browser or applet viewer to inform this applet that it should start its execution.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3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stop()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Called by the browser or applet viewer to inform this applet that it should stop its execution.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53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destroy()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Called by the browser or applet viewer to inform this applet that it is being reclaimed and that it should destroy any resources that it has allocated.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63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URL getDocumentBase()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Gets the URL of the document in which this applet is embedded.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7952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AppletContext getAppletContext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Determines this applet's context, which allows the applet to query and affect the run environment 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42717" y="2370558"/>
            <a:ext cx="7599700" cy="574718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891524" y="306809"/>
            <a:ext cx="10396476" cy="967338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81151" y="1192929"/>
            <a:ext cx="12806849" cy="1773357"/>
            <a:chOff x="0" y="0"/>
            <a:chExt cx="3372997" cy="46705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578896" y="1558937"/>
            <a:ext cx="5814763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WINDOW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78896" y="3937958"/>
            <a:ext cx="10680404" cy="423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Creates a top level window, which is not contained within any other object.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Contains no borders or menu bar.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Generally created using a subclass Frame.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May have either a frame, dialog, or another window defined as its owner when it's constructed.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1857534"/>
          <a:ext cx="18288000" cy="6571932"/>
        </p:xfrm>
        <a:graphic>
          <a:graphicData uri="http://schemas.openxmlformats.org/drawingml/2006/table">
            <a:tbl>
              <a:tblPr/>
              <a:tblGrid>
                <a:gridCol w="9144000"/>
                <a:gridCol w="9144000"/>
              </a:tblGrid>
              <a:tr h="996376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Method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50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addWindowListener(WindowListener l)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Adds the specified window listener to receive window events from this window.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11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Window getOwner()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Returns the owner of this window.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043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Window[] getWindows()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Returns an array of all Windows, both owned and ownerless, created by this application.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750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public void toBack()</a:t>
                      </a:r>
                    </a:p>
                    <a:p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toFront()</a:t>
                      </a:r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Send the window to the back or front , additionally altering focus state.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4509" t="0" r="4123" b="0"/>
          <a:stretch>
            <a:fillRect/>
          </a:stretch>
        </p:blipFill>
        <p:spPr>
          <a:xfrm flipH="false" flipV="false" rot="0">
            <a:off x="7454139" y="0"/>
            <a:ext cx="10278215" cy="102870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1976100"/>
            <a:ext cx="6246817" cy="63348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98166" y="2116429"/>
            <a:ext cx="6246817" cy="6334801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4939" t="0" r="3913" b="0"/>
          <a:stretch>
            <a:fillRect/>
          </a:stretch>
        </p:blipFill>
        <p:spPr>
          <a:xfrm flipH="false" flipV="false" rot="0">
            <a:off x="7820909" y="0"/>
            <a:ext cx="10253488" cy="102870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2875" y="0"/>
            <a:ext cx="6175125" cy="10287000"/>
            <a:chOff x="0" y="0"/>
            <a:chExt cx="1626370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62637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26370">
                  <a:moveTo>
                    <a:pt x="0" y="0"/>
                  </a:moveTo>
                  <a:lnTo>
                    <a:pt x="1626370" y="0"/>
                  </a:lnTo>
                  <a:lnTo>
                    <a:pt x="16263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EB09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030309" y="824428"/>
            <a:ext cx="4560469" cy="4560451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5555" r="-35555" t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81155" y="1200150"/>
            <a:ext cx="10223492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122"/>
              </a:lnSpc>
            </a:pPr>
            <a:r>
              <a:rPr lang="en-US" sz="9122" spc="1277">
                <a:solidFill>
                  <a:srgbClr val="3C6CA8"/>
                </a:solidFill>
                <a:latin typeface="Hammersmith One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40271"/>
            <a:ext cx="9875947" cy="569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4872" indent="-347436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4AAD"/>
                </a:solidFill>
                <a:latin typeface="Open Sans"/>
              </a:rPr>
              <a:t>AWT: Java's first GUI Framework (since Java 1.0, in 1995)</a:t>
            </a:r>
          </a:p>
          <a:p>
            <a:pPr marL="694872" indent="-347436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4AAD"/>
                </a:solidFill>
                <a:latin typeface="Open Sans"/>
              </a:rPr>
              <a:t>Contains classes and methods to create windows and controls.</a:t>
            </a:r>
          </a:p>
          <a:p>
            <a:pPr marL="694872" indent="-347436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4AAD"/>
                </a:solidFill>
                <a:latin typeface="Open Sans"/>
              </a:rPr>
              <a:t>Provides native UI controls, a robust even-handling model, graphics and imaging tools, and layout managers.</a:t>
            </a:r>
          </a:p>
          <a:p>
            <a:pPr marL="694872" indent="-347436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4AAD"/>
                </a:solidFill>
                <a:latin typeface="Open Sans"/>
              </a:rPr>
              <a:t>Underpins modern UI toolkits like Swing and JavaFX.</a:t>
            </a:r>
          </a:p>
          <a:p>
            <a:pPr marL="694872" indent="-347436" lvl="1">
              <a:lnSpc>
                <a:spcPts val="4505"/>
              </a:lnSpc>
              <a:buFont typeface="Arial"/>
              <a:buChar char="•"/>
            </a:pPr>
            <a:r>
              <a:rPr lang="en-US" sz="3218">
                <a:solidFill>
                  <a:srgbClr val="004AAD"/>
                </a:solidFill>
                <a:latin typeface="Open Sans"/>
              </a:rPr>
              <a:t>Used heavily in Legacy code.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84724" y="8211547"/>
            <a:ext cx="4251639" cy="1046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4"/>
              </a:lnSpc>
            </a:pPr>
            <a:r>
              <a:rPr lang="en-US" sz="3039">
                <a:solidFill>
                  <a:srgbClr val="FFFCF6"/>
                </a:solidFill>
                <a:latin typeface="Open Sans Light Italics"/>
              </a:rPr>
              <a:t>Superseded, but not forgotten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1151" y="1028700"/>
            <a:ext cx="12806849" cy="1773357"/>
            <a:chOff x="0" y="0"/>
            <a:chExt cx="3372997" cy="4670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909724" y="1394709"/>
            <a:ext cx="8000821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FRAME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2302" y="3432203"/>
            <a:ext cx="9644547" cy="563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5240" indent="-382620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3C6CA8"/>
                </a:solidFill>
                <a:latin typeface="Montserrat"/>
              </a:rPr>
              <a:t>Subclass of Window.</a:t>
            </a:r>
          </a:p>
          <a:p>
            <a:pPr algn="just" marL="765240" indent="-382620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3C6CA8"/>
                </a:solidFill>
                <a:latin typeface="Montserrat"/>
              </a:rPr>
              <a:t>Top-level window with title and border.</a:t>
            </a:r>
          </a:p>
          <a:p>
            <a:pPr algn="just" marL="765240" indent="-382620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3C6CA8"/>
                </a:solidFill>
                <a:latin typeface="Montserrat"/>
              </a:rPr>
              <a:t>Allows for defining menus (on a provided menu bar).</a:t>
            </a:r>
          </a:p>
          <a:p>
            <a:pPr algn="just" marL="765240" indent="-382620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3C6CA8"/>
                </a:solidFill>
                <a:latin typeface="Montserrat"/>
              </a:rPr>
              <a:t>Standalone, displayable, resizable and moveable.</a:t>
            </a:r>
          </a:p>
          <a:p>
            <a:pPr algn="just" marL="765240" indent="-382620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3C6CA8"/>
                </a:solidFill>
                <a:latin typeface="Montserrat"/>
              </a:rPr>
              <a:t>Appearance is platform (OS, Window manager) dependent.</a:t>
            </a:r>
          </a:p>
          <a:p>
            <a:pPr algn="just" marL="765240" indent="-382620" lvl="1">
              <a:lnSpc>
                <a:spcPts val="4962"/>
              </a:lnSpc>
              <a:buFont typeface="Arial"/>
              <a:buChar char="•"/>
            </a:pPr>
            <a:r>
              <a:rPr lang="en-US" sz="3544">
                <a:solidFill>
                  <a:srgbClr val="3C6CA8"/>
                </a:solidFill>
                <a:latin typeface="Montserrat"/>
              </a:rPr>
              <a:t>Default layout: BorderLayout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2600643"/>
          <a:ext cx="18288000" cy="5085714"/>
        </p:xfrm>
        <a:graphic>
          <a:graphicData uri="http://schemas.openxmlformats.org/drawingml/2006/table">
            <a:tbl>
              <a:tblPr/>
              <a:tblGrid>
                <a:gridCol w="9144000"/>
                <a:gridCol w="9144000"/>
              </a:tblGrid>
              <a:tr h="99807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Method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Open Sauce SemiBold Bold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43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setTitle(String title)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Sets the title for this frame to the specified string.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75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setMenuBar(MenuBar mb)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Sets the menu bar for this frame to the specified menu bar.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2439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Fira Code"/>
                        </a:rPr>
                        <a:t>public void setResizable(boolean resizable)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Montserrat"/>
                        </a:rPr>
                        <a:t>Sets whether this frame is resizable by the user.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795651" y="151074"/>
            <a:ext cx="11105813" cy="998485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54899" y="2514296"/>
            <a:ext cx="5516415" cy="525840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4820" t="0" r="2238" b="0"/>
          <a:stretch>
            <a:fillRect/>
          </a:stretch>
        </p:blipFill>
        <p:spPr>
          <a:xfrm flipH="false" flipV="false" rot="0">
            <a:off x="6307876" y="418576"/>
            <a:ext cx="11980124" cy="944984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888343" y="2531603"/>
            <a:ext cx="5419533" cy="5223793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1151" y="1028700"/>
            <a:ext cx="12806849" cy="1773357"/>
            <a:chOff x="0" y="0"/>
            <a:chExt cx="3372997" cy="4670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749572" y="5386771"/>
            <a:ext cx="5463158" cy="387152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028700" y="3353680"/>
            <a:ext cx="4732923" cy="198477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6305761" y="1394709"/>
            <a:ext cx="8000821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DIALOG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36339" y="3490045"/>
            <a:ext cx="8478010" cy="55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Another Subclass of Window.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Defines a top-level window with a title and border that is used to take an input of some form from the user.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May be modeless (default) or modal.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May register another Window as its owner for consistent behavior.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Default Layout: BorderLayout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Popular subclasses using dialog: FileDialog, JOptionPane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572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69688" y="2273178"/>
            <a:ext cx="7700526" cy="574064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6208" t="15899" r="8261" b="14348"/>
          <a:stretch>
            <a:fillRect/>
          </a:stretch>
        </p:blipFill>
        <p:spPr>
          <a:xfrm flipH="false" flipV="false" rot="0">
            <a:off x="8440058" y="2970780"/>
            <a:ext cx="9847942" cy="434544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5149160" y="799052"/>
            <a:ext cx="21101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FFFCF6"/>
                </a:solidFill>
                <a:latin typeface="Montserrat Bold"/>
              </a:rPr>
              <a:t>06/10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005164" y="886679"/>
            <a:ext cx="9394241" cy="1773357"/>
            <a:chOff x="0" y="0"/>
            <a:chExt cx="2474203" cy="46705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474203" cy="467057"/>
            </a:xfrm>
            <a:custGeom>
              <a:avLst/>
              <a:gdLst/>
              <a:ahLst/>
              <a:cxnLst/>
              <a:rect r="r" b="b" t="t" l="l"/>
              <a:pathLst>
                <a:path h="467057" w="2474203">
                  <a:moveTo>
                    <a:pt x="0" y="0"/>
                  </a:moveTo>
                  <a:lnTo>
                    <a:pt x="2474203" y="0"/>
                  </a:lnTo>
                  <a:lnTo>
                    <a:pt x="2474203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5735193" y="9258300"/>
            <a:ext cx="1524107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255410" y="1252687"/>
            <a:ext cx="8893749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AWT CLASSES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5164" y="3383968"/>
            <a:ext cx="11003890" cy="551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1882" indent="-340941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Classes and interfaces utilized by the toolkit to provide various features.</a:t>
            </a:r>
          </a:p>
          <a:p>
            <a:pPr algn="just" marL="681882" indent="-340941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C</a:t>
            </a:r>
            <a:r>
              <a:rPr lang="en-US" sz="3158">
                <a:solidFill>
                  <a:srgbClr val="3C6CA8"/>
                </a:solidFill>
                <a:latin typeface="Open Sans"/>
              </a:rPr>
              <a:t>ontained in the </a:t>
            </a:r>
            <a:r>
              <a:rPr lang="en-US" sz="3158">
                <a:solidFill>
                  <a:srgbClr val="3C6CA8"/>
                </a:solidFill>
                <a:latin typeface="Open Sans Bold"/>
              </a:rPr>
              <a:t>java.awt</a:t>
            </a:r>
            <a:r>
              <a:rPr lang="en-US" sz="3158">
                <a:solidFill>
                  <a:srgbClr val="3C6CA8"/>
                </a:solidFill>
                <a:latin typeface="Open Sans"/>
              </a:rPr>
              <a:t> package</a:t>
            </a:r>
          </a:p>
          <a:p>
            <a:pPr algn="just" marL="681882" indent="-340941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Modular structure to enhance extensibility and provide a generic interface.</a:t>
            </a:r>
          </a:p>
          <a:p>
            <a:pPr algn="just" marL="681882" indent="-340941" lvl="1">
              <a:lnSpc>
                <a:spcPts val="4421"/>
              </a:lnSpc>
              <a:buFont typeface="Arial"/>
              <a:buChar char="•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Divisible into categories based on tasks:</a:t>
            </a:r>
          </a:p>
          <a:p>
            <a:pPr algn="just" marL="1363765" indent="-454588" lvl="2">
              <a:lnSpc>
                <a:spcPts val="4421"/>
              </a:lnSpc>
              <a:buFont typeface="Arial"/>
              <a:buChar char="⚬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Graphics (Graphics, Graphics2D, Font, etc.)</a:t>
            </a:r>
          </a:p>
          <a:p>
            <a:pPr algn="just" marL="1363765" indent="-454588" lvl="2">
              <a:lnSpc>
                <a:spcPts val="4421"/>
              </a:lnSpc>
              <a:buFont typeface="Arial"/>
              <a:buChar char="⚬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GUI (Component, Container, Frame, etc.)</a:t>
            </a:r>
          </a:p>
          <a:p>
            <a:pPr algn="just" marL="1363765" indent="-454588" lvl="2">
              <a:lnSpc>
                <a:spcPts val="4421"/>
              </a:lnSpc>
              <a:buFont typeface="Arial"/>
              <a:buChar char="⚬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Events (Event, EventQueue, *Listener, etc.)</a:t>
            </a:r>
          </a:p>
          <a:p>
            <a:pPr algn="just" marL="1363765" indent="-454588" lvl="2">
              <a:lnSpc>
                <a:spcPts val="4421"/>
              </a:lnSpc>
              <a:buFont typeface="Arial"/>
              <a:buChar char="⚬"/>
            </a:pPr>
            <a:r>
              <a:rPr lang="en-US" sz="3158">
                <a:solidFill>
                  <a:srgbClr val="3C6CA8"/>
                </a:solidFill>
                <a:latin typeface="Open Sans"/>
              </a:rPr>
              <a:t>Miscellaneous (AWTException, AWTPermission)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2106706" y="0"/>
            <a:ext cx="14074588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904902" cy="10287000"/>
            <a:chOff x="0" y="0"/>
            <a:chExt cx="2345324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04902" y="2430174"/>
            <a:ext cx="9394241" cy="2536765"/>
            <a:chOff x="0" y="0"/>
            <a:chExt cx="2474203" cy="668119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474203" cy="668119"/>
            </a:xfrm>
            <a:custGeom>
              <a:avLst/>
              <a:gdLst/>
              <a:ahLst/>
              <a:cxnLst/>
              <a:rect r="r" b="b" t="t" l="l"/>
              <a:pathLst>
                <a:path h="668119" w="2474203">
                  <a:moveTo>
                    <a:pt x="0" y="0"/>
                  </a:moveTo>
                  <a:lnTo>
                    <a:pt x="2474203" y="0"/>
                  </a:lnTo>
                  <a:lnTo>
                    <a:pt x="2474203" y="668119"/>
                  </a:lnTo>
                  <a:lnTo>
                    <a:pt x="0" y="668119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 rot="0">
            <a:off x="15735193" y="9271538"/>
            <a:ext cx="1524107" cy="0"/>
          </a:xfrm>
          <a:prstGeom prst="line">
            <a:avLst/>
          </a:prstGeom>
          <a:ln cap="flat" w="19050">
            <a:solidFill>
              <a:srgbClr val="5EB09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90987" y="1028700"/>
            <a:ext cx="7922927" cy="8252363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9258479" y="2601624"/>
            <a:ext cx="8000821" cy="2365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CLASS HIERARCHY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87263" y="6422130"/>
            <a:ext cx="7629519" cy="146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41"/>
              </a:lnSpc>
            </a:pPr>
            <a:r>
              <a:rPr lang="en-US" sz="2815">
                <a:solidFill>
                  <a:srgbClr val="3C6CA8"/>
                </a:solidFill>
                <a:latin typeface="Montserrat"/>
              </a:rPr>
              <a:t>The Container class is a subclass to Component and a parent class to Window and Panel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81151" y="1192929"/>
            <a:ext cx="12806849" cy="1773357"/>
            <a:chOff x="0" y="0"/>
            <a:chExt cx="3372997" cy="467057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481151" y="1558937"/>
            <a:ext cx="8032623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COMPONENT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50775" y="3648056"/>
            <a:ext cx="11308525" cy="4842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It is at the top of the AWT Hierarchy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Abstract in nature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Encapsulates all attributes of a visual component</a:t>
            </a:r>
          </a:p>
          <a:p>
            <a:pPr marL="741010" indent="-370505" lvl="1">
              <a:lnSpc>
                <a:spcPts val="4805"/>
              </a:lnSpc>
              <a:buFont typeface="Arial"/>
              <a:buChar char="•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Defines methods for actions like</a:t>
            </a:r>
          </a:p>
          <a:p>
            <a:pPr marL="1482021" indent="-494007" lvl="2">
              <a:lnSpc>
                <a:spcPts val="4805"/>
              </a:lnSpc>
              <a:buFont typeface="Arial"/>
              <a:buChar char="⚬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Mouse and Keyboard input</a:t>
            </a:r>
          </a:p>
          <a:p>
            <a:pPr marL="1482021" indent="-494007" lvl="2">
              <a:lnSpc>
                <a:spcPts val="4805"/>
              </a:lnSpc>
              <a:buFont typeface="Arial"/>
              <a:buChar char="⚬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Positioning and sizing the Window</a:t>
            </a:r>
          </a:p>
          <a:p>
            <a:pPr marL="1482021" indent="-494007" lvl="2">
              <a:lnSpc>
                <a:spcPts val="4805"/>
              </a:lnSpc>
              <a:buFont typeface="Arial"/>
              <a:buChar char="⚬"/>
            </a:pPr>
            <a:r>
              <a:rPr lang="en-US" sz="3432">
                <a:solidFill>
                  <a:srgbClr val="3C6CA8"/>
                </a:solidFill>
                <a:latin typeface="Montserrat"/>
              </a:rPr>
              <a:t>Repainting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28700" y="2506630"/>
            <a:ext cx="16230600" cy="52737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229496"/>
          <a:ext cx="18288000" cy="9843813"/>
        </p:xfrm>
        <a:graphic>
          <a:graphicData uri="http://schemas.openxmlformats.org/drawingml/2006/table">
            <a:tbl>
              <a:tblPr/>
              <a:tblGrid>
                <a:gridCol w="9294302"/>
                <a:gridCol w="8993698"/>
              </a:tblGrid>
              <a:tr h="951144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uce SemiBold Bold"/>
                        </a:rPr>
                        <a:t>Method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Open Sauce SemiBold Bold"/>
                        </a:rPr>
                        <a:t>Description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68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void add&lt;Type&gt;Listener(&lt;Type&gt;Listener listener)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Register listener of specific types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55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Rectangle getBounds()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Gets the bounds of this component in the form of a Rectangle object.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55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int getWidth(), getHeight()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Returns the current width and height of this component.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55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void setVisible(boolean status)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Changes the visibility of the component, by default false.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707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void paint(Graphics g)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Paints the component using the graphics object.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681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public void repaint()</a:t>
                      </a:r>
                    </a:p>
                    <a:p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void repaint(int x, int y, int w, int h)</a:t>
                      </a:r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Repaints complete or specific region of the component.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9557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Fira Code"/>
                        </a:rPr>
                        <a:t>public void setBounds(int x, int y, int w, int h)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Montserrat"/>
                        </a:rPr>
                        <a:t>Moves and resizes this component. (No effect with Layout Managers)</a:t>
                      </a:r>
                      <a:endParaRPr lang="en-US" sz="1100"/>
                    </a:p>
                  </a:txBody>
                  <a:tcPr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1151" y="1028700"/>
            <a:ext cx="12806849" cy="1773357"/>
            <a:chOff x="0" y="0"/>
            <a:chExt cx="3372997" cy="467057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3372997" cy="467057"/>
            </a:xfrm>
            <a:custGeom>
              <a:avLst/>
              <a:gdLst/>
              <a:ahLst/>
              <a:cxnLst/>
              <a:rect r="r" b="b" t="t" l="l"/>
              <a:pathLst>
                <a:path h="467057" w="3372997">
                  <a:moveTo>
                    <a:pt x="0" y="0"/>
                  </a:moveTo>
                  <a:lnTo>
                    <a:pt x="3372997" y="0"/>
                  </a:lnTo>
                  <a:lnTo>
                    <a:pt x="3372997" y="467057"/>
                  </a:lnTo>
                  <a:lnTo>
                    <a:pt x="0" y="467057"/>
                  </a:lnTo>
                  <a:close/>
                </a:path>
              </a:pathLst>
            </a:custGeom>
            <a:solidFill>
              <a:srgbClr val="B78FD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423751" y="0"/>
            <a:ext cx="8904902" cy="10287000"/>
            <a:chOff x="0" y="0"/>
            <a:chExt cx="2345324" cy="2709333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23453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45324">
                  <a:moveTo>
                    <a:pt x="0" y="0"/>
                  </a:moveTo>
                  <a:lnTo>
                    <a:pt x="2345324" y="0"/>
                  </a:lnTo>
                  <a:lnTo>
                    <a:pt x="23453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65141" y="4128842"/>
            <a:ext cx="7103920" cy="426235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798432" y="1394709"/>
            <a:ext cx="8000821" cy="12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22"/>
              </a:lnSpc>
            </a:pPr>
            <a:r>
              <a:rPr lang="en-US" sz="9122" spc="1277">
                <a:solidFill>
                  <a:srgbClr val="FFFCF6"/>
                </a:solidFill>
                <a:latin typeface="Hammersmith One"/>
              </a:rPr>
              <a:t>CONTAINER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81290" y="3755789"/>
            <a:ext cx="8478010" cy="550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Direct subclass of Component</a:t>
            </a:r>
          </a:p>
          <a:p>
            <a:pPr algn="just" marL="672682" indent="-336341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Provides methods to:</a:t>
            </a:r>
          </a:p>
          <a:p>
            <a:pPr marL="1345364" indent="-448455" lvl="2">
              <a:lnSpc>
                <a:spcPts val="4361"/>
              </a:lnSpc>
              <a:buFont typeface="Arial"/>
              <a:buChar char="⚬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Nest other components (even other Containers) inside itself.</a:t>
            </a:r>
          </a:p>
          <a:p>
            <a:pPr marL="1345364" indent="-448455" lvl="2">
              <a:lnSpc>
                <a:spcPts val="4361"/>
              </a:lnSpc>
              <a:buFont typeface="Arial"/>
              <a:buChar char="⚬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Lay out (position) contained components via use of LayoutManagers.</a:t>
            </a:r>
          </a:p>
          <a:p>
            <a:pPr algn="just" marL="672680" indent="-336340" lvl="1">
              <a:lnSpc>
                <a:spcPts val="4361"/>
              </a:lnSpc>
              <a:buFont typeface="Arial"/>
              <a:buChar char="•"/>
            </a:pPr>
            <a:r>
              <a:rPr lang="en-US" sz="3115">
                <a:solidFill>
                  <a:srgbClr val="3C6CA8"/>
                </a:solidFill>
                <a:latin typeface="Montserrat"/>
              </a:rPr>
              <a:t>Added components tracked via a list, whose order determines the front-to-back stack order.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DAFGyebYPKI</dc:identifier>
  <dcterms:modified xsi:type="dcterms:W3CDTF">2011-08-01T06:04:30Z</dcterms:modified>
  <cp:revision>1</cp:revision>
  <dc:title>Abstract Window Toolkit - Containers</dc:title>
</cp:coreProperties>
</file>