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715000" cx="9144000"/>
  <p:notesSz cx="6858000" cy="9144000"/>
  <p:embeddedFontLst>
    <p:embeddedFont>
      <p:font typeface="Helvetica Neue"/>
      <p:regular r:id="rId62"/>
      <p:bold r:id="rId63"/>
      <p:italic r:id="rId64"/>
      <p:boldItalic r:id="rId65"/>
    </p:embeddedFont>
    <p:embeddedFont>
      <p:font typeface="Noto Sans Symbols"/>
      <p:regular r:id="rId66"/>
      <p:bold r:id="rId67"/>
    </p:embeddedFont>
    <p:embeddedFont>
      <p:font typeface="Gill Sans"/>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schemas.openxmlformats.org/officeDocument/2006/relationships/font" Target="fonts/NotoSansSymbols-regular.fnt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68" Type="http://schemas.openxmlformats.org/officeDocument/2006/relationships/font" Target="fonts/GillSans-regular.fntdata"/><Relationship Id="rId23" Type="http://schemas.openxmlformats.org/officeDocument/2006/relationships/slide" Target="slides/slide17.xml"/><Relationship Id="rId67" Type="http://schemas.openxmlformats.org/officeDocument/2006/relationships/font" Target="fonts/NotoSansSymbols-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ill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degree distribution of a network generated by the Barabási-Albert model. The plot show for a single network of size N=100,000 and m=3  and . It shows both the linearly-binned (red symbols) as well as the log-binned version (green symbols) o. The straight line is added to guide the eye and has slope -3, corresponding to the resulting network’s degree exponent.</a:t>
            </a:r>
            <a:endParaRPr/>
          </a:p>
        </p:txBody>
      </p:sp>
      <p:sp>
        <p:nvSpPr>
          <p:cNvPr id="209" name="Google Shape;20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an important prediction, as it implies that all nodes follow the same growth law.  Hence the difference between the hubs is not in the fact that hubs grow faster, but that they are older.  Indeed, the difference between the nodes comes in the intercept of the power-law, controlled by $t_i$, representing the time at which node $i$ joined the network.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If all nodes follow the same growth rate, why do we have hubs and less connected nodes in the network? The reason is that at moment older nodes have a higher degree according to Eq. \ref{connect}--indeed, the smaller $t_i$ is, the higher is the node's degree. As a consequence older nodes acquire more links in an unit time. This is seen by inspective the derivative of  Eq. \ref{connect}, which is nothing but the node's growth rate (i.e. the rate at which the node acquires new links)</a:t>
            </a:r>
            <a:endParaRPr/>
          </a:p>
          <a:p>
            <a:pPr indent="0" lvl="0" marL="0" rtl="0" algn="l">
              <a:spcBef>
                <a:spcPts val="360"/>
              </a:spcBef>
              <a:spcAft>
                <a:spcPts val="0"/>
              </a:spcAft>
              <a:buNone/>
            </a:pPr>
            <a:r>
              <a:rPr lang="en-US"/>
              <a:t>with predicts two things. First, it tells is that the older the node is (i.e. the smaller $t_i$ is), the larger the growth rate. Second, it also tells us that with time the rate at which the nodes acquire links goes down, thanks to the fact that the new nodes have many more nodes to link to.</a:t>
            </a:r>
            <a:endParaRPr/>
          </a:p>
        </p:txBody>
      </p:sp>
      <p:sp>
        <p:nvSpPr>
          <p:cNvPr id="224" name="Google Shape;2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an important prediction, as it implies that all nodes follow the same growth law.  Hence the difference between the hubs is not in the fact that hubs grow faster, but that they are older.  Indeed, the difference between the nodes comes in the intercept of the power-law, controlled by $t_i$, representing the time at which node $i$ joined the network.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If all nodes follow the same growth rate, why do we have hubs and less connected nodes in the network? The reason is that at moment older nodes have a higher degree according to Eq. \ref{connect}--indeed, the smaller $t_i$ is, the higher is the node's degree. As a consequence older nodes acquire more links in an unit time. This is seen by inspective the derivative of  Eq. \ref{connect}, which is nothing but the node's growth rate (i.e. the rate at which the node acquires new links)</a:t>
            </a:r>
            <a:endParaRPr/>
          </a:p>
          <a:p>
            <a:pPr indent="0" lvl="0" marL="0" rtl="0" algn="l">
              <a:spcBef>
                <a:spcPts val="360"/>
              </a:spcBef>
              <a:spcAft>
                <a:spcPts val="0"/>
              </a:spcAft>
              <a:buNone/>
            </a:pPr>
            <a:r>
              <a:rPr lang="en-US"/>
              <a:t>with predicts two things. First, it tells is that the older the node is (i.e. the smaller $t_i$ is), the larger the growth rate. Second, it also tells us that with time the rate at which the nodes acquire links goes down, thanks to the fact that the new nodes have many more nodes to link to.</a:t>
            </a:r>
            <a:endParaRPr/>
          </a:p>
          <a:p>
            <a:pPr indent="0" lvl="0" marL="0" rtl="0" algn="l">
              <a:spcBef>
                <a:spcPts val="360"/>
              </a:spcBef>
              <a:spcAft>
                <a:spcPts val="0"/>
              </a:spcAft>
              <a:buNone/>
            </a:pPr>
            <a:r>
              <a:t/>
            </a:r>
            <a:endParaRPr/>
          </a:p>
        </p:txBody>
      </p:sp>
      <p:sp>
        <p:nvSpPr>
          <p:cNvPr id="243" name="Google Shape;24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5" name="Google Shape;27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(i) The degree exponent $\gamma$ is independent of $m$, a prediction that is in agreement with the numerical results (see Fig. 4).</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 As the power-law observed for real networks describes systems of rather different ages and sizes, it is expected that a correct model should provide a time-independent degree distribution. Indeed, Eq.(\ref{cube}) predicts that asymptotically (i.e. in the $t \gg m_0$ limit) the degree distribution of the BA model is independent of time (and, subsequently, independent of the system size $N=m_0+t$), indicating that despite its continuous growth, the network reaches a stationary scale-free state. </a:t>
            </a:r>
            <a:endParaRPr/>
          </a:p>
          <a:p>
            <a:pPr indent="0" lvl="0" marL="0" rtl="0" algn="l">
              <a:spcBef>
                <a:spcPts val="360"/>
              </a:spcBef>
              <a:spcAft>
                <a:spcPts val="0"/>
              </a:spcAft>
              <a:buNone/>
            </a:pPr>
            <a:r>
              <a:rPr lang="en-US"/>
              <a:t>Nominal similarities shown in Figure 4 support these 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(iii) Equation (\ref{cube}) indicates that the coefficient of the power-law distribution is proportional to $m^2$. a prediction again confirmed by the numerical simulations shown in Figure \ref{F-BA-BAScaling}.</a:t>
            </a:r>
            <a:endParaRPr/>
          </a:p>
        </p:txBody>
      </p:sp>
      <p:sp>
        <p:nvSpPr>
          <p:cNvPr id="276" name="Google Shape;27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(i) The degree exponent $\gamma$ is independent of $m$, a prediction that is in agreement with the numerical results (see Fig. 4).</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 As the power-law observed for real networks describes systems of rather different ages and sizes, it is expected that a correct model should provide a time-independent degree distribution. Indeed, Eq.(\ref{cube}) predicts that asymptotically (i.e. in the $t \gg m_0$ limit) the degree distribution of the BA model is independent of time (and, subsequently, independent of the system size $N=m_0+t$), indicating that despite its continuous growth, the network reaches a stationary scale-free state. </a:t>
            </a:r>
            <a:endParaRPr/>
          </a:p>
          <a:p>
            <a:pPr indent="0" lvl="0" marL="0" rtl="0" algn="l">
              <a:spcBef>
                <a:spcPts val="360"/>
              </a:spcBef>
              <a:spcAft>
                <a:spcPts val="0"/>
              </a:spcAft>
              <a:buNone/>
            </a:pPr>
            <a:r>
              <a:rPr lang="en-US"/>
              <a:t>Nominal similarities shown in Figure 4 support these 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(iii) Equation (\ref{cube}) indicates that the coefficient of the power-law distribution is proportional to $m^2$. a prediction again confirmed by the numerical simulations shown in Figure \ref{F-BA-BAScaling}.</a:t>
            </a:r>
            <a:endParaRPr/>
          </a:p>
        </p:txBody>
      </p:sp>
      <p:sp>
        <p:nvSpPr>
          <p:cNvPr id="292" name="Google Shape;29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1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p2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2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2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2" name="Google Shape;42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(i) The degree exponent $\gamma$ is independent of $m$, a prediction that is in agreement with the numerical results (see Fig. 4).</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 As the power-law observed for real networks describes systems of rather different ages and sizes, it is expected that a correct model should provide a time-independent degree distribution. Indeed, Eq.(\ref{cube}) predicts that asymptotically (i.e. in the $t \gg m_0$ limit) the degree distribution of the BA model is independent of time (and, subsequently, independent of the system size $N=m_0+t$), indicating that despite its continuous growth, the network reaches a stationary scale-free state. </a:t>
            </a:r>
            <a:endParaRPr/>
          </a:p>
          <a:p>
            <a:pPr indent="0" lvl="0" marL="0" rtl="0" algn="l">
              <a:spcBef>
                <a:spcPts val="360"/>
              </a:spcBef>
              <a:spcAft>
                <a:spcPts val="0"/>
              </a:spcAft>
              <a:buNone/>
            </a:pPr>
            <a:r>
              <a:rPr lang="en-US"/>
              <a:t>Nominal similarities shown in Figure 4 support these predictions.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(iii) Equation (\ref{cube}) indicates that the coefficient of the power-law distribution is proportional to $m^2$. a prediction again confirmed by the numerical simulations shown in Figure \ref{F-BA-BAScaling}.</a:t>
            </a:r>
            <a:endParaRPr/>
          </a:p>
        </p:txBody>
      </p:sp>
      <p:sp>
        <p:nvSpPr>
          <p:cNvPr id="423" name="Google Shape;42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2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p2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p2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5" name="Google Shape;465;p2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7" name="Google Shape;477;p2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10">
                <a:solidFill>
                  <a:schemeClr val="dk1"/>
                </a:solidFill>
                <a:latin typeface="Calibri"/>
                <a:ea typeface="Calibri"/>
                <a:cs typeface="Calibri"/>
                <a:sym typeface="Calibri"/>
              </a:rPr>
              <a:t>he last question is particularly puzzling given the fundamental differences in the nature, origin, and scope of the systems that display the scale-free property:</a:t>
            </a:r>
            <a:endParaRPr/>
          </a:p>
          <a:p>
            <a:pPr indent="0" lvl="0" marL="0" rtl="0" algn="l">
              <a:spcBef>
                <a:spcPts val="333"/>
              </a:spcBef>
              <a:spcAft>
                <a:spcPts val="0"/>
              </a:spcAft>
              <a:buNone/>
            </a:pPr>
            <a:r>
              <a:t/>
            </a:r>
            <a:endParaRPr sz="1110">
              <a:solidFill>
                <a:schemeClr val="dk1"/>
              </a:solidFill>
              <a:latin typeface="Calibri"/>
              <a:ea typeface="Calibri"/>
              <a:cs typeface="Calibri"/>
              <a:sym typeface="Calibri"/>
            </a:endParaRPr>
          </a:p>
          <a:p>
            <a:pPr indent="0" lvl="0" marL="0" rtl="0" algn="l">
              <a:spcBef>
                <a:spcPts val="333"/>
              </a:spcBef>
              <a:spcAft>
                <a:spcPts val="0"/>
              </a:spcAft>
              <a:buNone/>
            </a:pPr>
            <a:r>
              <a:rPr lang="en-US" sz="1110">
                <a:solidFill>
                  <a:schemeClr val="dk1"/>
                </a:solidFill>
                <a:latin typeface="Calibri"/>
                <a:ea typeface="Calibri"/>
                <a:cs typeface="Calibri"/>
                <a:sym typeface="Calibri"/>
              </a:rPr>
              <a:t>The </a:t>
            </a:r>
            <a:r>
              <a:rPr i="1" lang="en-US" sz="1110">
                <a:solidFill>
                  <a:schemeClr val="dk1"/>
                </a:solidFill>
                <a:latin typeface="Calibri"/>
                <a:ea typeface="Calibri"/>
                <a:cs typeface="Calibri"/>
                <a:sym typeface="Calibri"/>
              </a:rPr>
              <a:t>nodes of the cellular network are proteins or metabolites, while the nodes of the WWW are documents, representing information without a physical manifestation.</a:t>
            </a:r>
            <a:endParaRPr/>
          </a:p>
          <a:p>
            <a:pPr indent="0" lvl="0" marL="0" rtl="0" algn="l">
              <a:spcBef>
                <a:spcPts val="333"/>
              </a:spcBef>
              <a:spcAft>
                <a:spcPts val="0"/>
              </a:spcAft>
              <a:buNone/>
            </a:pPr>
            <a:r>
              <a:t/>
            </a:r>
            <a:endParaRPr i="1" sz="1110">
              <a:solidFill>
                <a:schemeClr val="dk1"/>
              </a:solidFill>
              <a:latin typeface="Calibri"/>
              <a:ea typeface="Calibri"/>
              <a:cs typeface="Calibri"/>
              <a:sym typeface="Calibri"/>
            </a:endParaRPr>
          </a:p>
          <a:p>
            <a:pPr indent="0" lvl="0" marL="0" rtl="0" algn="l">
              <a:spcBef>
                <a:spcPts val="333"/>
              </a:spcBef>
              <a:spcAft>
                <a:spcPts val="0"/>
              </a:spcAft>
              <a:buNone/>
            </a:pPr>
            <a:r>
              <a:rPr i="1" lang="en-US" sz="1110">
                <a:solidFill>
                  <a:schemeClr val="dk1"/>
                </a:solidFill>
                <a:latin typeface="Calibri"/>
                <a:ea typeface="Calibri"/>
                <a:cs typeface="Calibri"/>
                <a:sym typeface="Calibri"/>
              </a:rPr>
              <a:t> The links within the cell are binding interactions and chemical reactions, while the links of the WWW are URLs, or small segments of computer code. </a:t>
            </a:r>
            <a:endParaRPr/>
          </a:p>
          <a:p>
            <a:pPr indent="0" lvl="0" marL="0" rtl="0" algn="l">
              <a:spcBef>
                <a:spcPts val="333"/>
              </a:spcBef>
              <a:spcAft>
                <a:spcPts val="0"/>
              </a:spcAft>
              <a:buNone/>
            </a:pPr>
            <a:r>
              <a:t/>
            </a:r>
            <a:endParaRPr i="1" sz="1110">
              <a:solidFill>
                <a:schemeClr val="dk1"/>
              </a:solidFill>
              <a:latin typeface="Calibri"/>
              <a:ea typeface="Calibri"/>
              <a:cs typeface="Calibri"/>
              <a:sym typeface="Calibri"/>
            </a:endParaRPr>
          </a:p>
          <a:p>
            <a:pPr indent="0" lvl="0" marL="0" rtl="0" algn="l">
              <a:spcBef>
                <a:spcPts val="333"/>
              </a:spcBef>
              <a:spcAft>
                <a:spcPts val="0"/>
              </a:spcAft>
              <a:buNone/>
            </a:pPr>
            <a:r>
              <a:rPr i="1" lang="en-US" sz="1110">
                <a:solidFill>
                  <a:schemeClr val="dk1"/>
                </a:solidFill>
                <a:latin typeface="Calibri"/>
                <a:ea typeface="Calibri"/>
                <a:cs typeface="Calibri"/>
                <a:sym typeface="Calibri"/>
              </a:rPr>
              <a:t>The history of these two systems could not be more different: the cellular network is shaped by 4 billion years of evolution, while the WWW is only a few decades old.</a:t>
            </a:r>
            <a:endParaRPr/>
          </a:p>
          <a:p>
            <a:pPr indent="0" lvl="0" marL="0" rtl="0" algn="l">
              <a:spcBef>
                <a:spcPts val="333"/>
              </a:spcBef>
              <a:spcAft>
                <a:spcPts val="0"/>
              </a:spcAft>
              <a:buNone/>
            </a:pPr>
            <a:r>
              <a:t/>
            </a:r>
            <a:endParaRPr i="1" sz="1110">
              <a:solidFill>
                <a:schemeClr val="dk1"/>
              </a:solidFill>
              <a:latin typeface="Calibri"/>
              <a:ea typeface="Calibri"/>
              <a:cs typeface="Calibri"/>
              <a:sym typeface="Calibri"/>
            </a:endParaRPr>
          </a:p>
          <a:p>
            <a:pPr indent="0" lvl="0" marL="0" rtl="0" algn="l">
              <a:spcBef>
                <a:spcPts val="333"/>
              </a:spcBef>
              <a:spcAft>
                <a:spcPts val="0"/>
              </a:spcAft>
              <a:buNone/>
            </a:pPr>
            <a:r>
              <a:rPr lang="en-US" sz="1110">
                <a:solidFill>
                  <a:schemeClr val="dk1"/>
                </a:solidFill>
                <a:latin typeface="Calibri"/>
                <a:ea typeface="Calibri"/>
                <a:cs typeface="Calibri"/>
                <a:sym typeface="Calibri"/>
              </a:rPr>
              <a:t>The </a:t>
            </a:r>
            <a:r>
              <a:rPr i="1" lang="en-US" sz="1110">
                <a:solidFill>
                  <a:schemeClr val="dk1"/>
                </a:solidFill>
                <a:latin typeface="Calibri"/>
                <a:ea typeface="Calibri"/>
                <a:cs typeface="Calibri"/>
                <a:sym typeface="Calibri"/>
              </a:rPr>
              <a:t>purpose of the metabolic network is to produce the basic chemical components the cells need to survive, while the purpose of the WWW is information access and delivery.</a:t>
            </a:r>
            <a:endParaRPr/>
          </a:p>
          <a:p>
            <a:pPr indent="0" lvl="0" marL="0" rtl="0" algn="l">
              <a:spcBef>
                <a:spcPts val="333"/>
              </a:spcBef>
              <a:spcAft>
                <a:spcPts val="0"/>
              </a:spcAft>
              <a:buNone/>
            </a:pPr>
            <a:r>
              <a:t/>
            </a:r>
            <a:endParaRPr i="1" sz="1110">
              <a:solidFill>
                <a:schemeClr val="dk1"/>
              </a:solidFill>
              <a:latin typeface="Calibri"/>
              <a:ea typeface="Calibri"/>
              <a:cs typeface="Calibri"/>
              <a:sym typeface="Calibri"/>
            </a:endParaRPr>
          </a:p>
          <a:p>
            <a:pPr indent="0" lvl="0" marL="0" rtl="0" algn="l">
              <a:spcBef>
                <a:spcPts val="333"/>
              </a:spcBef>
              <a:spcAft>
                <a:spcPts val="0"/>
              </a:spcAft>
              <a:buNone/>
            </a:pPr>
            <a:r>
              <a:rPr lang="en-US" sz="1110">
                <a:solidFill>
                  <a:schemeClr val="dk1"/>
                </a:solidFill>
                <a:latin typeface="Calibri"/>
                <a:ea typeface="Calibri"/>
                <a:cs typeface="Calibri"/>
                <a:sym typeface="Calibri"/>
              </a:rPr>
              <a:t>To understand why so different systems converge to a similar architecture we need to first uncover the mechanism responsible for the emergence of the scale-free property. This is the main topic of this chapter. Given the major differences between the systems that display the scale-free property, the explanation must be simple and fundamental. The answers will change the way we view and model networks, forcing us to move from describing a network’s topology to modeling the evolution of complex systems. </a:t>
            </a:r>
            <a:endParaRPr sz="1110"/>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p3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0" name="Google Shape;490;p3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9" name="Google Shape;509;p3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3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7" name="Google Shape;537;p3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7" name="Google Shape;547;p3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6" name="Google Shape;556;p3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5" name="Google Shape;565;p3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Given the important role preferential attachment plays in the evolution of real networks, we must ask: where does preferential attachment come from? Specifically,</a:t>
            </a:r>
            <a:endParaRPr/>
          </a:p>
          <a:p>
            <a:pPr indent="0" lvl="0" marL="0" rtl="0" algn="l">
              <a:spcBef>
                <a:spcPts val="360"/>
              </a:spcBef>
              <a:spcAft>
                <a:spcPts val="0"/>
              </a:spcAft>
              <a:buNone/>
            </a:pPr>
            <a:r>
              <a:rPr lang="en-US" sz="1200">
                <a:solidFill>
                  <a:schemeClr val="dk1"/>
                </a:solidFill>
                <a:latin typeface="Calibri"/>
                <a:ea typeface="Calibri"/>
                <a:cs typeface="Calibri"/>
                <a:sym typeface="Calibri"/>
              </a:rPr>
              <a:t>Why does  depend on </a:t>
            </a:r>
            <a:r>
              <a:rPr i="1" lang="en-US" sz="1200">
                <a:solidFill>
                  <a:schemeClr val="dk1"/>
                </a:solidFill>
                <a:latin typeface="Calibri"/>
                <a:ea typeface="Calibri"/>
                <a:cs typeface="Calibri"/>
                <a:sym typeface="Calibri"/>
              </a:rPr>
              <a:t>?</a:t>
            </a:r>
            <a:endParaRPr/>
          </a:p>
          <a:p>
            <a:pPr indent="0" lvl="0" marL="0" rtl="0" algn="l">
              <a:spcBef>
                <a:spcPts val="360"/>
              </a:spcBef>
              <a:spcAft>
                <a:spcPts val="0"/>
              </a:spcAft>
              <a:buNone/>
            </a:pPr>
            <a:r>
              <a:rPr i="1" lang="en-US" sz="1200">
                <a:solidFill>
                  <a:schemeClr val="dk1"/>
                </a:solidFill>
                <a:latin typeface="Calibri"/>
                <a:ea typeface="Calibri"/>
                <a:cs typeface="Calibri"/>
                <a:sym typeface="Calibri"/>
              </a:rPr>
              <a:t>Why is the dependence of  linear in k ?</a:t>
            </a:r>
            <a:endParaRPr/>
          </a:p>
          <a:p>
            <a:pPr indent="0" lvl="0" marL="0" rtl="0" algn="l">
              <a:spcBef>
                <a:spcPts val="360"/>
              </a:spcBef>
              <a:spcAft>
                <a:spcPts val="0"/>
              </a:spcAft>
              <a:buNone/>
            </a:pPr>
            <a:r>
              <a:t/>
            </a:r>
            <a:endParaRPr i="1" sz="1200">
              <a:solidFill>
                <a:schemeClr val="dk1"/>
              </a:solidFill>
              <a:latin typeface="Calibri"/>
              <a:ea typeface="Calibri"/>
              <a:cs typeface="Calibri"/>
              <a:sym typeface="Calibri"/>
            </a:endParaRPr>
          </a:p>
          <a:p>
            <a:pPr indent="0" lvl="0" marL="0" rtl="0" algn="l">
              <a:spcBef>
                <a:spcPts val="360"/>
              </a:spcBef>
              <a:spcAft>
                <a:spcPts val="0"/>
              </a:spcAft>
              <a:buNone/>
            </a:pPr>
            <a:r>
              <a:rPr i="1" lang="en-US" sz="1200">
                <a:solidFill>
                  <a:schemeClr val="dk1"/>
                </a:solidFill>
                <a:latin typeface="Calibri"/>
                <a:ea typeface="Calibri"/>
                <a:cs typeface="Calibri"/>
                <a:sym typeface="Calibri"/>
              </a:rPr>
              <a:t>There are two philosophically different takes on these questions. The first approach views preferential attachment as an interplay between random events and some structural network property. These mechanisms do not require global knowledge of the network. Hence we will call them local or random mechanisms. The second approach assumes that the addition of each new node or link is preceeded by a cost-benefit analysis, balancing various needs with the available resources. This assumes familiarity with the whole network and relies on optimization principles, prompting us to call them global or optimized mechanisms. The purpose of this section is to discuss these two approaches.</a:t>
            </a:r>
            <a:endParaRPr/>
          </a:p>
        </p:txBody>
      </p:sp>
      <p:sp>
        <p:nvSpPr>
          <p:cNvPr id="572" name="Google Shape;57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9" name="Google Shape;579;p3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When building a new webpage, authors tend to borrow links from webpages covering similar topics, a process captured by the copying model [17, 18]. In the model in each time step a new node with a single link is added to the network. To choose the target node we randomly select a node </a:t>
            </a:r>
            <a:r>
              <a:rPr i="1" lang="en-US" sz="1200"/>
              <a:t>u and follow a two-step procedure:</a:t>
            </a:r>
            <a:endParaRPr/>
          </a:p>
        </p:txBody>
      </p:sp>
      <p:sp>
        <p:nvSpPr>
          <p:cNvPr id="590" name="Google Shape;59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 longstanding assumption of economics is that </a:t>
            </a:r>
            <a:r>
              <a:rPr b="1" lang="en-US" sz="1200">
                <a:solidFill>
                  <a:schemeClr val="dk1"/>
                </a:solidFill>
                <a:latin typeface="Calibri"/>
                <a:ea typeface="Calibri"/>
                <a:cs typeface="Calibri"/>
                <a:sym typeface="Calibri"/>
              </a:rPr>
              <a:t>humans make rational decisions</a:t>
            </a:r>
            <a:r>
              <a:rPr lang="en-US" sz="1200">
                <a:solidFill>
                  <a:schemeClr val="dk1"/>
                </a:solidFill>
                <a:latin typeface="Calibri"/>
                <a:ea typeface="Calibri"/>
                <a:cs typeface="Calibri"/>
                <a:sym typeface="Calibri"/>
              </a:rPr>
              <a:t>, balancing cost against benefits. In other words, each individual aims to maximize its personal advantage. This is the starting point of </a:t>
            </a:r>
            <a:r>
              <a:rPr b="1" lang="en-US" sz="1200">
                <a:solidFill>
                  <a:schemeClr val="dk1"/>
                </a:solidFill>
                <a:latin typeface="Calibri"/>
                <a:ea typeface="Calibri"/>
                <a:cs typeface="Calibri"/>
                <a:sym typeface="Calibri"/>
              </a:rPr>
              <a:t>rational choice theory in economics </a:t>
            </a:r>
            <a:r>
              <a:rPr lang="en-US" sz="1200">
                <a:solidFill>
                  <a:schemeClr val="dk1"/>
                </a:solidFill>
                <a:latin typeface="Calibri"/>
                <a:ea typeface="Calibri"/>
                <a:cs typeface="Calibri"/>
                <a:sym typeface="Calibri"/>
              </a:rPr>
              <a:t>[21] and it is a hypothesis central to modern political science, sociology and philosophy. As we show below, such rational decisions can lead to preferential attachment [22, 23, 24].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Calibri"/>
                <a:ea typeface="Calibri"/>
                <a:cs typeface="Calibri"/>
                <a:sym typeface="Calibri"/>
              </a:rPr>
              <a:t>Consider the Internet, whose nodes are routers connected via cables. Establishing a new Internet connection between two routers requires us to lay down a new cable between them. As this is costly, each new link is preceded by a careful cost-benefit analysis. Each new router (node) will choose its link to balance access to good network performance (i.e. proper bandwith) with the cost of laying down a new cable (i.e. physical distance). This can be a conflicting desire, as the closest node may not offer the best network performance. </a:t>
            </a:r>
            <a:endParaRPr/>
          </a:p>
          <a:p>
            <a:pPr indent="0" lvl="0" marL="0" rtl="0" algn="l">
              <a:spcBef>
                <a:spcPts val="360"/>
              </a:spcBef>
              <a:spcAft>
                <a:spcPts val="0"/>
              </a:spcAft>
              <a:buNone/>
            </a:pPr>
            <a:r>
              <a:t/>
            </a:r>
            <a:endParaRPr/>
          </a:p>
        </p:txBody>
      </p:sp>
      <p:sp>
        <p:nvSpPr>
          <p:cNvPr id="600" name="Google Shape;60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Given the important role preferential attachment plays in the evolution of real networks, we must ask: where does preferential attachment come from? Specifically,</a:t>
            </a:r>
            <a:endParaRPr/>
          </a:p>
          <a:p>
            <a:pPr indent="0" lvl="0" marL="0" rtl="0" algn="l">
              <a:spcBef>
                <a:spcPts val="360"/>
              </a:spcBef>
              <a:spcAft>
                <a:spcPts val="0"/>
              </a:spcAft>
              <a:buNone/>
            </a:pPr>
            <a:r>
              <a:rPr lang="en-US" sz="1200">
                <a:solidFill>
                  <a:schemeClr val="dk1"/>
                </a:solidFill>
                <a:latin typeface="Calibri"/>
                <a:ea typeface="Calibri"/>
                <a:cs typeface="Calibri"/>
                <a:sym typeface="Calibri"/>
              </a:rPr>
              <a:t>Why does  depend on </a:t>
            </a:r>
            <a:r>
              <a:rPr i="1" lang="en-US" sz="1200">
                <a:solidFill>
                  <a:schemeClr val="dk1"/>
                </a:solidFill>
                <a:latin typeface="Calibri"/>
                <a:ea typeface="Calibri"/>
                <a:cs typeface="Calibri"/>
                <a:sym typeface="Calibri"/>
              </a:rPr>
              <a:t>?</a:t>
            </a:r>
            <a:endParaRPr/>
          </a:p>
          <a:p>
            <a:pPr indent="0" lvl="0" marL="0" rtl="0" algn="l">
              <a:spcBef>
                <a:spcPts val="360"/>
              </a:spcBef>
              <a:spcAft>
                <a:spcPts val="0"/>
              </a:spcAft>
              <a:buNone/>
            </a:pPr>
            <a:r>
              <a:rPr i="1" lang="en-US" sz="1200">
                <a:solidFill>
                  <a:schemeClr val="dk1"/>
                </a:solidFill>
                <a:latin typeface="Calibri"/>
                <a:ea typeface="Calibri"/>
                <a:cs typeface="Calibri"/>
                <a:sym typeface="Calibri"/>
              </a:rPr>
              <a:t>Why is the dependence of  linear in k ?</a:t>
            </a:r>
            <a:endParaRPr/>
          </a:p>
          <a:p>
            <a:pPr indent="0" lvl="0" marL="0" rtl="0" algn="l">
              <a:spcBef>
                <a:spcPts val="360"/>
              </a:spcBef>
              <a:spcAft>
                <a:spcPts val="0"/>
              </a:spcAft>
              <a:buNone/>
            </a:pPr>
            <a:r>
              <a:t/>
            </a:r>
            <a:endParaRPr i="1" sz="1200">
              <a:solidFill>
                <a:schemeClr val="dk1"/>
              </a:solidFill>
              <a:latin typeface="Calibri"/>
              <a:ea typeface="Calibri"/>
              <a:cs typeface="Calibri"/>
              <a:sym typeface="Calibri"/>
            </a:endParaRPr>
          </a:p>
          <a:p>
            <a:pPr indent="0" lvl="0" marL="0" rtl="0" algn="l">
              <a:spcBef>
                <a:spcPts val="360"/>
              </a:spcBef>
              <a:spcAft>
                <a:spcPts val="0"/>
              </a:spcAft>
              <a:buNone/>
            </a:pPr>
            <a:r>
              <a:rPr i="1" lang="en-US" sz="1200">
                <a:solidFill>
                  <a:schemeClr val="dk1"/>
                </a:solidFill>
                <a:latin typeface="Calibri"/>
                <a:ea typeface="Calibri"/>
                <a:cs typeface="Calibri"/>
                <a:sym typeface="Calibri"/>
              </a:rPr>
              <a:t>There are two philosophically different takes on these questions. The first approach views preferential attachment as an interplay between random events and some structural network property. These mechanisms do not require global knowledge of the network. Hence we will call them local or random mechanisms. The second approach assumes that the addition of each new node or link is preceeded by a cost-benefit analysis, balancing various needs with the available resources. This assumes familiarity with the whole network and relies on optimization principles, prompting us to call them global or optimized mechanisms. The purpose of this section is to discuss these two approaches.</a:t>
            </a:r>
            <a:endParaRPr/>
          </a:p>
        </p:txBody>
      </p:sp>
      <p:sp>
        <p:nvSpPr>
          <p:cNvPr id="641" name="Google Shape;64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8" name="Google Shape;648;p4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5" name="Google Shape;655;p4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4" name="Google Shape;664;p4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6" name="Google Shape;676;p4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5" name="Google Shape;695;p5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5" name="Google Shape;715;p5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5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4" name="Google Shape;734;p5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2" name="Google Shape;742;p5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We are familiar with only a tiny fraction of the trillion or more documents available on the </a:t>
            </a:r>
            <a:r>
              <a:rPr b="1" lang="en-US" sz="1200">
                <a:solidFill>
                  <a:schemeClr val="dk1"/>
                </a:solidFill>
                <a:latin typeface="Calibri"/>
                <a:ea typeface="Calibri"/>
                <a:cs typeface="Calibri"/>
                <a:sym typeface="Calibri"/>
              </a:rPr>
              <a:t>WWW</a:t>
            </a:r>
            <a:r>
              <a:rPr lang="en-US" sz="1200">
                <a:solidFill>
                  <a:schemeClr val="dk1"/>
                </a:solidFill>
                <a:latin typeface="Calibri"/>
                <a:ea typeface="Calibri"/>
                <a:cs typeface="Calibri"/>
                <a:sym typeface="Calibri"/>
              </a:rPr>
              <a:t>.  The nodes we know are not entirely random: we all heard about Google and Facebook, but we rarely encounter the billions of less-prominent nodes that populate the Web. As our knowledge is biased towards the more connected nodes, we are more likely to link to a hub than to a node with only few links.</a:t>
            </a:r>
            <a:endParaRPr/>
          </a:p>
          <a:p>
            <a:pPr indent="0" lvl="0" marL="0" rtl="0" algn="l">
              <a:spcBef>
                <a:spcPts val="360"/>
              </a:spcBef>
              <a:spcAft>
                <a:spcPts val="0"/>
              </a:spcAft>
              <a:buNone/>
            </a:pPr>
            <a:r>
              <a:t/>
            </a:r>
            <a:endParaRPr sz="1200">
              <a:solidFill>
                <a:schemeClr val="dk1"/>
              </a:solidFill>
              <a:latin typeface="Calibri"/>
              <a:ea typeface="Calibri"/>
              <a:cs typeface="Calibri"/>
              <a:sym typeface="Calibri"/>
            </a:endParaRPr>
          </a:p>
          <a:p>
            <a:pPr indent="0" lvl="0" marL="0" rtl="0" algn="l">
              <a:spcBef>
                <a:spcPts val="360"/>
              </a:spcBef>
              <a:spcAft>
                <a:spcPts val="0"/>
              </a:spcAft>
              <a:buNone/>
            </a:pPr>
            <a:r>
              <a:rPr lang="en-US" sz="1200">
                <a:solidFill>
                  <a:schemeClr val="dk1"/>
                </a:solidFill>
                <a:latin typeface="Calibri"/>
                <a:ea typeface="Calibri"/>
                <a:cs typeface="Calibri"/>
                <a:sym typeface="Calibri"/>
              </a:rPr>
              <a:t> With more than a million scientific </a:t>
            </a:r>
            <a:r>
              <a:rPr b="1" lang="en-US" sz="1200">
                <a:solidFill>
                  <a:schemeClr val="dk1"/>
                </a:solidFill>
                <a:latin typeface="Calibri"/>
                <a:ea typeface="Calibri"/>
                <a:cs typeface="Calibri"/>
                <a:sym typeface="Calibri"/>
              </a:rPr>
              <a:t>papers</a:t>
            </a:r>
            <a:r>
              <a:rPr lang="en-US" sz="1200">
                <a:solidFill>
                  <a:schemeClr val="dk1"/>
                </a:solidFill>
                <a:latin typeface="Calibri"/>
                <a:ea typeface="Calibri"/>
                <a:cs typeface="Calibri"/>
                <a:sym typeface="Calibri"/>
              </a:rPr>
              <a:t> published each year, no scientist can attempt to read them all. The more cited is a paper, the more likely that we will notice it. Therefore, our citations are biased towards the more cited publications, representing the high-degree nodes of the citation network. </a:t>
            </a:r>
            <a:endParaRPr/>
          </a:p>
          <a:p>
            <a:pPr indent="0" lvl="0" marL="0" rtl="0" algn="l">
              <a:spcBef>
                <a:spcPts val="360"/>
              </a:spcBef>
              <a:spcAft>
                <a:spcPts val="0"/>
              </a:spcAft>
              <a:buNone/>
            </a:pPr>
            <a:r>
              <a:t/>
            </a:r>
            <a:endParaRPr sz="1200">
              <a:solidFill>
                <a:schemeClr val="dk1"/>
              </a:solidFill>
              <a:latin typeface="Calibri"/>
              <a:ea typeface="Calibri"/>
              <a:cs typeface="Calibri"/>
              <a:sym typeface="Calibri"/>
            </a:endParaRPr>
          </a:p>
          <a:p>
            <a:pPr indent="0" lvl="0" marL="0" rtl="0" algn="l">
              <a:spcBef>
                <a:spcPts val="360"/>
              </a:spcBef>
              <a:spcAft>
                <a:spcPts val="0"/>
              </a:spcAft>
              <a:buNone/>
            </a:pPr>
            <a:r>
              <a:rPr lang="en-US" sz="1200">
                <a:solidFill>
                  <a:schemeClr val="dk1"/>
                </a:solidFill>
                <a:latin typeface="Calibri"/>
                <a:ea typeface="Calibri"/>
                <a:cs typeface="Calibri"/>
                <a:sym typeface="Calibri"/>
              </a:rPr>
              <a:t>The more movies an </a:t>
            </a:r>
            <a:r>
              <a:rPr b="1" lang="en-US" sz="1200">
                <a:solidFill>
                  <a:schemeClr val="dk1"/>
                </a:solidFill>
                <a:latin typeface="Calibri"/>
                <a:ea typeface="Calibri"/>
                <a:cs typeface="Calibri"/>
                <a:sym typeface="Calibri"/>
              </a:rPr>
              <a:t>actor</a:t>
            </a:r>
            <a:r>
              <a:rPr lang="en-US" sz="1200">
                <a:solidFill>
                  <a:schemeClr val="dk1"/>
                </a:solidFill>
                <a:latin typeface="Calibri"/>
                <a:ea typeface="Calibri"/>
                <a:cs typeface="Calibri"/>
                <a:sym typeface="Calibri"/>
              </a:rPr>
              <a:t> has played in, the more familiar is a casting director with her skills. Hence, the higher the degree of an actor in the actor network, the higher are the chances that he/she will be considered for a new role.</a:t>
            </a:r>
            <a:endParaRPr/>
          </a:p>
        </p:txBody>
      </p:sp>
      <p:sp>
        <p:nvSpPr>
          <p:cNvPr id="139" name="Google Shape;13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775355"/>
            <a:ext cx="7772400" cy="122502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238500"/>
            <a:ext cx="6400800" cy="14605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2"/>
          <p:cNvSpPr txBox="1"/>
          <p:nvPr>
            <p:ph type="title"/>
          </p:nvPr>
        </p:nvSpPr>
        <p:spPr>
          <a:xfrm>
            <a:off x="1792288" y="4000500"/>
            <a:ext cx="5486400" cy="4722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p:nvPr>
            <p:ph idx="2" type="pic"/>
          </p:nvPr>
        </p:nvSpPr>
        <p:spPr>
          <a:xfrm>
            <a:off x="1792288" y="510646"/>
            <a:ext cx="5486400" cy="3429000"/>
          </a:xfrm>
          <a:prstGeom prst="rect">
            <a:avLst/>
          </a:prstGeom>
          <a:noFill/>
          <a:ln>
            <a:noFill/>
          </a:ln>
        </p:spPr>
      </p:sp>
      <p:sp>
        <p:nvSpPr>
          <p:cNvPr id="80" name="Google Shape;80;p12"/>
          <p:cNvSpPr txBox="1"/>
          <p:nvPr>
            <p:ph idx="1" type="body"/>
          </p:nvPr>
        </p:nvSpPr>
        <p:spPr>
          <a:xfrm>
            <a:off x="1792288" y="4472782"/>
            <a:ext cx="5486400" cy="67071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1" name="Google Shape;81;p12"/>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3"/>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rot="5400000">
            <a:off x="2686050" y="-895350"/>
            <a:ext cx="37719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4"/>
          <p:cNvSpPr txBox="1"/>
          <p:nvPr>
            <p:ph type="title"/>
          </p:nvPr>
        </p:nvSpPr>
        <p:spPr>
          <a:xfrm rot="5400000">
            <a:off x="5219965" y="1638301"/>
            <a:ext cx="4876271"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rot="5400000">
            <a:off x="1028965" y="-342900"/>
            <a:ext cx="4876271"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685800" y="1775355"/>
            <a:ext cx="7772400" cy="122502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subTitle"/>
          </p:nvPr>
        </p:nvSpPr>
        <p:spPr>
          <a:xfrm>
            <a:off x="1371600" y="3238500"/>
            <a:ext cx="6400800" cy="14605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5"/>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7"/>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457200" y="1333500"/>
            <a:ext cx="8229600" cy="3771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7"/>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8"/>
          <p:cNvSpPr txBox="1"/>
          <p:nvPr>
            <p:ph type="title"/>
          </p:nvPr>
        </p:nvSpPr>
        <p:spPr>
          <a:xfrm>
            <a:off x="722313" y="3672417"/>
            <a:ext cx="7772400" cy="113506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txBox="1"/>
          <p:nvPr>
            <p:ph idx="1" type="body"/>
          </p:nvPr>
        </p:nvSpPr>
        <p:spPr>
          <a:xfrm>
            <a:off x="722313" y="2422261"/>
            <a:ext cx="7772400" cy="1250156"/>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8"/>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9"/>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457200" y="1333500"/>
            <a:ext cx="4038600" cy="37716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9"/>
          <p:cNvSpPr txBox="1"/>
          <p:nvPr>
            <p:ph idx="2" type="body"/>
          </p:nvPr>
        </p:nvSpPr>
        <p:spPr>
          <a:xfrm>
            <a:off x="4648200" y="1333500"/>
            <a:ext cx="4038600" cy="37716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9"/>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457200" y="1279261"/>
            <a:ext cx="4040188" cy="533135"/>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10"/>
          <p:cNvSpPr txBox="1"/>
          <p:nvPr>
            <p:ph idx="2" type="body"/>
          </p:nvPr>
        </p:nvSpPr>
        <p:spPr>
          <a:xfrm>
            <a:off x="457200" y="1812396"/>
            <a:ext cx="4040188" cy="329274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10"/>
          <p:cNvSpPr txBox="1"/>
          <p:nvPr>
            <p:ph idx="3" type="body"/>
          </p:nvPr>
        </p:nvSpPr>
        <p:spPr>
          <a:xfrm>
            <a:off x="4645026" y="1279261"/>
            <a:ext cx="4041775" cy="533135"/>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6" name="Google Shape;66;p10"/>
          <p:cNvSpPr txBox="1"/>
          <p:nvPr>
            <p:ph idx="4" type="body"/>
          </p:nvPr>
        </p:nvSpPr>
        <p:spPr>
          <a:xfrm>
            <a:off x="4645026" y="1812396"/>
            <a:ext cx="4041775" cy="329274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7" name="Google Shape;67;p10"/>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1" y="227542"/>
            <a:ext cx="3008313" cy="9683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a:off x="3575050" y="227542"/>
            <a:ext cx="5111750" cy="4877594"/>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11"/>
          <p:cNvSpPr txBox="1"/>
          <p:nvPr>
            <p:ph idx="2" type="body"/>
          </p:nvPr>
        </p:nvSpPr>
        <p:spPr>
          <a:xfrm>
            <a:off x="457201" y="1195917"/>
            <a:ext cx="3008313" cy="3909219"/>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1"/>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333500"/>
            <a:ext cx="8229600" cy="3771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457200" y="1333500"/>
            <a:ext cx="8229600" cy="3771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5297488"/>
            <a:ext cx="2133600" cy="30321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5297488"/>
            <a:ext cx="2895600" cy="30321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5297488"/>
            <a:ext cx="2133600" cy="30321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 Id="rId10" Type="http://schemas.openxmlformats.org/officeDocument/2006/relationships/image" Target="../media/image12.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44.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33.png"/><Relationship Id="rId10" Type="http://schemas.openxmlformats.org/officeDocument/2006/relationships/image" Target="../media/image28.png"/><Relationship Id="rId9"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51.png"/><Relationship Id="rId7" Type="http://schemas.openxmlformats.org/officeDocument/2006/relationships/image" Target="../media/image25.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46.png"/><Relationship Id="rId10" Type="http://schemas.openxmlformats.org/officeDocument/2006/relationships/image" Target="../media/image36.png"/><Relationship Id="rId9"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69.png"/><Relationship Id="rId7" Type="http://schemas.openxmlformats.org/officeDocument/2006/relationships/image" Target="../media/image98.png"/><Relationship Id="rId8" Type="http://schemas.openxmlformats.org/officeDocument/2006/relationships/image" Target="../media/image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57.png"/><Relationship Id="rId5" Type="http://schemas.openxmlformats.org/officeDocument/2006/relationships/image" Target="../media/image52.png"/><Relationship Id="rId6" Type="http://schemas.openxmlformats.org/officeDocument/2006/relationships/image" Target="../media/image39.png"/><Relationship Id="rId7"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42.png"/><Relationship Id="rId5"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58.png"/><Relationship Id="rId5" Type="http://schemas.openxmlformats.org/officeDocument/2006/relationships/image" Target="../media/image50.png"/><Relationship Id="rId6"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5.png"/><Relationship Id="rId4" Type="http://schemas.openxmlformats.org/officeDocument/2006/relationships/image" Target="../media/image6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4.png"/><Relationship Id="rId4" Type="http://schemas.openxmlformats.org/officeDocument/2006/relationships/image" Target="../media/image6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9.png"/><Relationship Id="rId4" Type="http://schemas.openxmlformats.org/officeDocument/2006/relationships/image" Target="../media/image63.png"/><Relationship Id="rId5" Type="http://schemas.openxmlformats.org/officeDocument/2006/relationships/image" Target="../media/image6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1.png"/><Relationship Id="rId4" Type="http://schemas.openxmlformats.org/officeDocument/2006/relationships/image" Target="../media/image97.png"/><Relationship Id="rId5"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3.png"/><Relationship Id="rId4" Type="http://schemas.openxmlformats.org/officeDocument/2006/relationships/image" Target="../media/image62.png"/><Relationship Id="rId5"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3.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8.png"/><Relationship Id="rId4" Type="http://schemas.openxmlformats.org/officeDocument/2006/relationships/image" Target="../media/image90.png"/><Relationship Id="rId5"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9.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9.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9.png"/><Relationship Id="rId4" Type="http://schemas.openxmlformats.org/officeDocument/2006/relationships/image" Target="../media/image81.jpg"/><Relationship Id="rId5" Type="http://schemas.openxmlformats.org/officeDocument/2006/relationships/image" Target="../media/image74.jpg"/><Relationship Id="rId6" Type="http://schemas.openxmlformats.org/officeDocument/2006/relationships/image" Target="../media/image8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9.png"/><Relationship Id="rId4" Type="http://schemas.openxmlformats.org/officeDocument/2006/relationships/image" Target="../media/image74.jpg"/><Relationship Id="rId5" Type="http://schemas.openxmlformats.org/officeDocument/2006/relationships/image" Target="../media/image83.jpg"/><Relationship Id="rId6" Type="http://schemas.openxmlformats.org/officeDocument/2006/relationships/image" Target="../media/image8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9.png"/><Relationship Id="rId4" Type="http://schemas.openxmlformats.org/officeDocument/2006/relationships/image" Target="../media/image78.jpg"/><Relationship Id="rId5" Type="http://schemas.openxmlformats.org/officeDocument/2006/relationships/image" Target="../media/image7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1.png"/><Relationship Id="rId4" Type="http://schemas.openxmlformats.org/officeDocument/2006/relationships/image" Target="../media/image9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2.png"/><Relationship Id="rId4" Type="http://schemas.openxmlformats.org/officeDocument/2006/relationships/image" Target="../media/image87.png"/><Relationship Id="rId5" Type="http://schemas.openxmlformats.org/officeDocument/2006/relationships/image" Target="../media/image9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09.png"/><Relationship Id="rId4" Type="http://schemas.openxmlformats.org/officeDocument/2006/relationships/image" Target="../media/image104.png"/><Relationship Id="rId10" Type="http://schemas.openxmlformats.org/officeDocument/2006/relationships/image" Target="../media/image99.png"/><Relationship Id="rId9" Type="http://schemas.openxmlformats.org/officeDocument/2006/relationships/image" Target="../media/image105.png"/><Relationship Id="rId5" Type="http://schemas.openxmlformats.org/officeDocument/2006/relationships/image" Target="../media/image102.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2.png"/><Relationship Id="rId4" Type="http://schemas.openxmlformats.org/officeDocument/2006/relationships/image" Target="../media/image87.png"/><Relationship Id="rId5" Type="http://schemas.openxmlformats.org/officeDocument/2006/relationships/image" Target="../media/image9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8.png"/><Relationship Id="rId4" Type="http://schemas.openxmlformats.org/officeDocument/2006/relationships/image" Target="../media/image1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8.png"/><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i="0" lang="en-US" sz="2000" u="none" cap="none" strike="noStrike">
                <a:solidFill>
                  <a:srgbClr val="FFFFFF"/>
                </a:solidFill>
                <a:latin typeface="Arial"/>
                <a:ea typeface="Arial"/>
                <a:cs typeface="Arial"/>
                <a:sym typeface="Arial"/>
              </a:rPr>
              <a:t>Section 1					</a:t>
            </a:r>
            <a:endParaRPr b="0" i="0" sz="1600" u="none" cap="none" strike="noStrike">
              <a:solidFill>
                <a:srgbClr val="FFFFFF"/>
              </a:solidFill>
              <a:latin typeface="Arial"/>
              <a:ea typeface="Arial"/>
              <a:cs typeface="Arial"/>
              <a:sym typeface="Arial"/>
            </a:endParaRPr>
          </a:p>
          <a:p>
            <a:pPr indent="0" lvl="0" marL="0" marR="0" rtl="0" algn="l">
              <a:spcBef>
                <a:spcPts val="320"/>
              </a:spcBef>
              <a:spcAft>
                <a:spcPts val="0"/>
              </a:spcAft>
              <a:buNone/>
            </a:pPr>
            <a:r>
              <a:t/>
            </a:r>
            <a:endParaRPr b="0" i="0" sz="1600" u="none" cap="none" strike="noStrike">
              <a:solidFill>
                <a:srgbClr val="FFFFFF"/>
              </a:solidFill>
              <a:latin typeface="Arial"/>
              <a:ea typeface="Arial"/>
              <a:cs typeface="Arial"/>
              <a:sym typeface="Arial"/>
            </a:endParaRPr>
          </a:p>
          <a:p>
            <a:pPr indent="0" lvl="0" marL="0" marR="0" rtl="0" algn="l">
              <a:spcBef>
                <a:spcPts val="320"/>
              </a:spcBef>
              <a:spcAft>
                <a:spcPts val="0"/>
              </a:spcAft>
              <a:buNone/>
            </a:pPr>
            <a:r>
              <a:t/>
            </a:r>
            <a:endParaRPr b="1" i="0" sz="1600" u="none" cap="none" strike="noStrike">
              <a:solidFill>
                <a:srgbClr val="FFFFFF"/>
              </a:solidFill>
              <a:latin typeface="Helvetica Neue"/>
              <a:ea typeface="Helvetica Neue"/>
              <a:cs typeface="Helvetica Neue"/>
              <a:sym typeface="Helvetica Neue"/>
            </a:endParaRPr>
          </a:p>
        </p:txBody>
      </p:sp>
      <p:sp>
        <p:nvSpPr>
          <p:cNvPr id="101" name="Google Shape;101;p15"/>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i="0" sz="1600" u="none" cap="none" strike="noStrike">
              <a:solidFill>
                <a:schemeClr val="lt1"/>
              </a:solidFill>
              <a:latin typeface="Helvetica Neue"/>
              <a:ea typeface="Helvetica Neue"/>
              <a:cs typeface="Helvetica Neue"/>
              <a:sym typeface="Helvetica Neue"/>
            </a:endParaRPr>
          </a:p>
        </p:txBody>
      </p:sp>
      <p:sp>
        <p:nvSpPr>
          <p:cNvPr id="102" name="Google Shape;102;p15"/>
          <p:cNvSpPr/>
          <p:nvPr/>
        </p:nvSpPr>
        <p:spPr>
          <a:xfrm>
            <a:off x="3397469" y="2672834"/>
            <a:ext cx="319251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rgbClr val="000000"/>
                </a:solidFill>
                <a:latin typeface="Arial"/>
                <a:ea typeface="Arial"/>
                <a:cs typeface="Arial"/>
                <a:sym typeface="Arial"/>
              </a:rPr>
              <a:t>BA model</a:t>
            </a:r>
            <a:endParaRPr sz="4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4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212" name="Google Shape;212;p24"/>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213" name="Google Shape;213;p24"/>
          <p:cNvPicPr preferRelativeResize="0"/>
          <p:nvPr/>
        </p:nvPicPr>
        <p:blipFill rotWithShape="1">
          <a:blip r:embed="rId3">
            <a:alphaModFix/>
          </a:blip>
          <a:srcRect b="0" l="0" r="0" t="0"/>
          <a:stretch/>
        </p:blipFill>
        <p:spPr>
          <a:xfrm>
            <a:off x="2254250" y="1365250"/>
            <a:ext cx="4127500" cy="298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nvSpPr>
        <p:spPr>
          <a:xfrm>
            <a:off x="0" y="2134225"/>
            <a:ext cx="9144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Degree dynamics</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219" name="Google Shape;219;p2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4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220" name="Google Shape;220;p25"/>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evol2" id="226" name="Google Shape;226;p26"/>
          <p:cNvPicPr preferRelativeResize="0"/>
          <p:nvPr/>
        </p:nvPicPr>
        <p:blipFill rotWithShape="1">
          <a:blip r:embed="rId3">
            <a:alphaModFix/>
          </a:blip>
          <a:srcRect b="0" l="0" r="0" t="0"/>
          <a:stretch/>
        </p:blipFill>
        <p:spPr>
          <a:xfrm>
            <a:off x="4876800" y="2865438"/>
            <a:ext cx="4140200" cy="2636837"/>
          </a:xfrm>
          <a:prstGeom prst="rect">
            <a:avLst/>
          </a:prstGeom>
          <a:noFill/>
          <a:ln>
            <a:noFill/>
          </a:ln>
        </p:spPr>
      </p:pic>
      <p:pic>
        <p:nvPicPr>
          <p:cNvPr id="227" name="Google Shape;227;p26"/>
          <p:cNvPicPr preferRelativeResize="0"/>
          <p:nvPr/>
        </p:nvPicPr>
        <p:blipFill rotWithShape="1">
          <a:blip r:embed="rId4">
            <a:alphaModFix/>
          </a:blip>
          <a:srcRect b="0" l="0" r="0" t="0"/>
          <a:stretch/>
        </p:blipFill>
        <p:spPr>
          <a:xfrm>
            <a:off x="569913" y="647700"/>
            <a:ext cx="3033712" cy="842963"/>
          </a:xfrm>
          <a:prstGeom prst="rect">
            <a:avLst/>
          </a:prstGeom>
          <a:noFill/>
          <a:ln>
            <a:noFill/>
          </a:ln>
        </p:spPr>
      </p:pic>
      <p:pic>
        <p:nvPicPr>
          <p:cNvPr id="228" name="Google Shape;228;p26"/>
          <p:cNvPicPr preferRelativeResize="0"/>
          <p:nvPr/>
        </p:nvPicPr>
        <p:blipFill rotWithShape="1">
          <a:blip r:embed="rId5">
            <a:alphaModFix/>
          </a:blip>
          <a:srcRect b="0" l="0" r="0" t="0"/>
          <a:stretch/>
        </p:blipFill>
        <p:spPr>
          <a:xfrm>
            <a:off x="368300" y="3776663"/>
            <a:ext cx="2957513" cy="842962"/>
          </a:xfrm>
          <a:prstGeom prst="rect">
            <a:avLst/>
          </a:prstGeom>
          <a:noFill/>
          <a:ln>
            <a:noFill/>
          </a:ln>
        </p:spPr>
      </p:pic>
      <p:sp>
        <p:nvSpPr>
          <p:cNvPr id="229" name="Google Shape;229;p26"/>
          <p:cNvSpPr txBox="1"/>
          <p:nvPr/>
        </p:nvSpPr>
        <p:spPr>
          <a:xfrm>
            <a:off x="160338" y="5338763"/>
            <a:ext cx="70104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A.-L.Barabási, R. Albert and H. Jeong, </a:t>
            </a:r>
            <a:r>
              <a:rPr i="1" lang="en-US" sz="1200">
                <a:solidFill>
                  <a:srgbClr val="000000"/>
                </a:solidFill>
                <a:latin typeface="Helvetica Neue"/>
                <a:ea typeface="Helvetica Neue"/>
                <a:cs typeface="Helvetica Neue"/>
                <a:sym typeface="Helvetica Neue"/>
              </a:rPr>
              <a:t>Physica </a:t>
            </a:r>
            <a:r>
              <a:rPr lang="en-US" sz="1200">
                <a:solidFill>
                  <a:srgbClr val="000000"/>
                </a:solidFill>
                <a:latin typeface="Helvetica Neue"/>
                <a:ea typeface="Helvetica Neue"/>
                <a:cs typeface="Helvetica Neue"/>
                <a:sym typeface="Helvetica Neue"/>
              </a:rPr>
              <a:t>A </a:t>
            </a:r>
            <a:r>
              <a:rPr b="1" lang="en-US" sz="1200">
                <a:solidFill>
                  <a:srgbClr val="000000"/>
                </a:solidFill>
                <a:latin typeface="Helvetica Neue"/>
                <a:ea typeface="Helvetica Neue"/>
                <a:cs typeface="Helvetica Neue"/>
                <a:sym typeface="Helvetica Neue"/>
              </a:rPr>
              <a:t>272,</a:t>
            </a:r>
            <a:r>
              <a:rPr lang="en-US" sz="1200">
                <a:solidFill>
                  <a:srgbClr val="000000"/>
                </a:solidFill>
                <a:latin typeface="Helvetica Neue"/>
                <a:ea typeface="Helvetica Neue"/>
                <a:cs typeface="Helvetica Neue"/>
                <a:sym typeface="Helvetica Neue"/>
              </a:rPr>
              <a:t> 173 (1999)</a:t>
            </a:r>
            <a:endParaRPr/>
          </a:p>
        </p:txBody>
      </p:sp>
      <p:sp>
        <p:nvSpPr>
          <p:cNvPr id="230" name="Google Shape;230;p26"/>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231" name="Google Shape;231;p2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All nodes follow the same growth law</a:t>
            </a:r>
            <a:endParaRPr/>
          </a:p>
        </p:txBody>
      </p:sp>
      <p:pic>
        <p:nvPicPr>
          <p:cNvPr id="232" name="Google Shape;232;p26"/>
          <p:cNvPicPr preferRelativeResize="0"/>
          <p:nvPr/>
        </p:nvPicPr>
        <p:blipFill rotWithShape="1">
          <a:blip r:embed="rId6">
            <a:alphaModFix/>
          </a:blip>
          <a:srcRect b="0" l="0" r="0" t="0"/>
          <a:stretch/>
        </p:blipFill>
        <p:spPr>
          <a:xfrm>
            <a:off x="304800" y="2570163"/>
            <a:ext cx="1203325" cy="638175"/>
          </a:xfrm>
          <a:prstGeom prst="rect">
            <a:avLst/>
          </a:prstGeom>
          <a:noFill/>
          <a:ln>
            <a:noFill/>
          </a:ln>
        </p:spPr>
      </p:pic>
      <p:sp>
        <p:nvSpPr>
          <p:cNvPr id="233" name="Google Shape;233;p26"/>
          <p:cNvSpPr txBox="1"/>
          <p:nvPr/>
        </p:nvSpPr>
        <p:spPr>
          <a:xfrm>
            <a:off x="368300" y="1752600"/>
            <a:ext cx="65881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 </a:t>
            </a:r>
            <a:endParaRPr/>
          </a:p>
        </p:txBody>
      </p:sp>
      <p:pic>
        <p:nvPicPr>
          <p:cNvPr id="234" name="Google Shape;234;p26"/>
          <p:cNvPicPr preferRelativeResize="0"/>
          <p:nvPr/>
        </p:nvPicPr>
        <p:blipFill rotWithShape="1">
          <a:blip r:embed="rId7">
            <a:alphaModFix/>
          </a:blip>
          <a:srcRect b="0" l="0" r="0" t="0"/>
          <a:stretch/>
        </p:blipFill>
        <p:spPr>
          <a:xfrm>
            <a:off x="1162050" y="1674813"/>
            <a:ext cx="1720850" cy="523875"/>
          </a:xfrm>
          <a:prstGeom prst="rect">
            <a:avLst/>
          </a:prstGeom>
          <a:noFill/>
          <a:ln>
            <a:noFill/>
          </a:ln>
        </p:spPr>
      </p:pic>
      <p:sp>
        <p:nvSpPr>
          <p:cNvPr id="235" name="Google Shape;235;p26"/>
          <p:cNvSpPr txBox="1"/>
          <p:nvPr/>
        </p:nvSpPr>
        <p:spPr>
          <a:xfrm>
            <a:off x="3511550" y="1700213"/>
            <a:ext cx="4808538"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During a unit time (time step): </a:t>
            </a:r>
            <a:r>
              <a:rPr i="1" lang="en-US" sz="1800">
                <a:solidFill>
                  <a:schemeClr val="dk1"/>
                </a:solidFill>
                <a:latin typeface="Arial"/>
                <a:ea typeface="Arial"/>
                <a:cs typeface="Arial"/>
                <a:sym typeface="Arial"/>
              </a:rPr>
              <a:t>Δk=m  🡪 A=m</a:t>
            </a:r>
            <a:endParaRPr i="1" sz="1800">
              <a:solidFill>
                <a:schemeClr val="dk1"/>
              </a:solidFill>
              <a:latin typeface="Arial"/>
              <a:ea typeface="Arial"/>
              <a:cs typeface="Arial"/>
              <a:sym typeface="Arial"/>
            </a:endParaRPr>
          </a:p>
        </p:txBody>
      </p:sp>
      <p:pic>
        <p:nvPicPr>
          <p:cNvPr id="236" name="Google Shape;236;p26"/>
          <p:cNvPicPr preferRelativeResize="0"/>
          <p:nvPr/>
        </p:nvPicPr>
        <p:blipFill rotWithShape="1">
          <a:blip r:embed="rId8">
            <a:alphaModFix/>
          </a:blip>
          <a:srcRect b="0" l="0" r="0" t="0"/>
          <a:stretch/>
        </p:blipFill>
        <p:spPr>
          <a:xfrm>
            <a:off x="2049463" y="2674938"/>
            <a:ext cx="906462" cy="533400"/>
          </a:xfrm>
          <a:prstGeom prst="rect">
            <a:avLst/>
          </a:prstGeom>
          <a:noFill/>
          <a:ln>
            <a:noFill/>
          </a:ln>
        </p:spPr>
      </p:pic>
      <p:pic>
        <p:nvPicPr>
          <p:cNvPr id="237" name="Google Shape;237;p26"/>
          <p:cNvPicPr preferRelativeResize="0"/>
          <p:nvPr/>
        </p:nvPicPr>
        <p:blipFill rotWithShape="1">
          <a:blip r:embed="rId9">
            <a:alphaModFix/>
          </a:blip>
          <a:srcRect b="0" l="0" r="0" t="0"/>
          <a:stretch/>
        </p:blipFill>
        <p:spPr>
          <a:xfrm>
            <a:off x="3529013" y="2643188"/>
            <a:ext cx="1284287" cy="576262"/>
          </a:xfrm>
          <a:prstGeom prst="rect">
            <a:avLst/>
          </a:prstGeom>
          <a:noFill/>
          <a:ln>
            <a:noFill/>
          </a:ln>
        </p:spPr>
      </p:pic>
      <p:sp>
        <p:nvSpPr>
          <p:cNvPr id="238" name="Google Shape;238;p26"/>
          <p:cNvSpPr txBox="1"/>
          <p:nvPr/>
        </p:nvSpPr>
        <p:spPr>
          <a:xfrm>
            <a:off x="368300" y="4854575"/>
            <a:ext cx="250825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0000FF"/>
                </a:solidFill>
                <a:latin typeface="Arial"/>
                <a:ea typeface="Arial"/>
                <a:cs typeface="Arial"/>
                <a:sym typeface="Arial"/>
              </a:rPr>
              <a:t>β</a:t>
            </a:r>
            <a:r>
              <a:rPr lang="en-US" sz="1800">
                <a:solidFill>
                  <a:srgbClr val="0000FF"/>
                </a:solidFill>
                <a:latin typeface="Arial"/>
                <a:ea typeface="Arial"/>
                <a:cs typeface="Arial"/>
                <a:sym typeface="Arial"/>
              </a:rPr>
              <a:t>: dynamical exponent</a:t>
            </a:r>
            <a:endParaRPr/>
          </a:p>
        </p:txBody>
      </p:sp>
      <p:pic>
        <p:nvPicPr>
          <p:cNvPr descr="latex-image-1.pdf" id="239" name="Google Shape;239;p26"/>
          <p:cNvPicPr preferRelativeResize="0"/>
          <p:nvPr/>
        </p:nvPicPr>
        <p:blipFill rotWithShape="1">
          <a:blip r:embed="rId10">
            <a:alphaModFix/>
          </a:blip>
          <a:srcRect b="0" l="0" r="0" t="0"/>
          <a:stretch/>
        </p:blipFill>
        <p:spPr>
          <a:xfrm>
            <a:off x="5397500" y="2604873"/>
            <a:ext cx="2933700" cy="5814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1744663" y="3506788"/>
            <a:ext cx="5135562" cy="1881187"/>
          </a:xfrm>
          <a:custGeom>
            <a:rect b="b" l="l" r="r" t="t"/>
            <a:pathLst>
              <a:path extrusionOk="0" h="2257778" w="5136444">
                <a:moveTo>
                  <a:pt x="0" y="2257778"/>
                </a:moveTo>
                <a:cubicBezTo>
                  <a:pt x="23989" y="2218267"/>
                  <a:pt x="47978" y="2178756"/>
                  <a:pt x="101600" y="2122311"/>
                </a:cubicBezTo>
                <a:cubicBezTo>
                  <a:pt x="155222" y="2065867"/>
                  <a:pt x="245534" y="1984022"/>
                  <a:pt x="321734" y="1919111"/>
                </a:cubicBezTo>
                <a:cubicBezTo>
                  <a:pt x="397934" y="1854200"/>
                  <a:pt x="445911" y="1806222"/>
                  <a:pt x="558800" y="1732844"/>
                </a:cubicBezTo>
                <a:cubicBezTo>
                  <a:pt x="671689" y="1659466"/>
                  <a:pt x="999067" y="1478844"/>
                  <a:pt x="999067" y="1478844"/>
                </a:cubicBezTo>
                <a:lnTo>
                  <a:pt x="1354667" y="1275644"/>
                </a:lnTo>
                <a:cubicBezTo>
                  <a:pt x="1436511" y="1227666"/>
                  <a:pt x="1363134" y="1255889"/>
                  <a:pt x="1490134" y="1190978"/>
                </a:cubicBezTo>
                <a:cubicBezTo>
                  <a:pt x="1617134" y="1126067"/>
                  <a:pt x="2116667" y="886178"/>
                  <a:pt x="2116667" y="886178"/>
                </a:cubicBezTo>
                <a:cubicBezTo>
                  <a:pt x="2333978" y="781756"/>
                  <a:pt x="2602089" y="646289"/>
                  <a:pt x="2794000" y="564444"/>
                </a:cubicBezTo>
                <a:cubicBezTo>
                  <a:pt x="2985911" y="482600"/>
                  <a:pt x="3095978" y="445911"/>
                  <a:pt x="3268134" y="395111"/>
                </a:cubicBezTo>
                <a:cubicBezTo>
                  <a:pt x="3440290" y="344311"/>
                  <a:pt x="3649134" y="307622"/>
                  <a:pt x="3826934" y="259644"/>
                </a:cubicBezTo>
                <a:cubicBezTo>
                  <a:pt x="4004734" y="211666"/>
                  <a:pt x="4179712" y="143933"/>
                  <a:pt x="4334934" y="107244"/>
                </a:cubicBezTo>
                <a:cubicBezTo>
                  <a:pt x="4490156" y="70555"/>
                  <a:pt x="4636912" y="56444"/>
                  <a:pt x="4758267" y="39511"/>
                </a:cubicBezTo>
                <a:cubicBezTo>
                  <a:pt x="4879623" y="22578"/>
                  <a:pt x="5000978" y="11288"/>
                  <a:pt x="5063067" y="5644"/>
                </a:cubicBezTo>
                <a:cubicBezTo>
                  <a:pt x="5125156" y="0"/>
                  <a:pt x="5125156" y="2822"/>
                  <a:pt x="5130800" y="5644"/>
                </a:cubicBezTo>
                <a:cubicBezTo>
                  <a:pt x="5136444" y="8466"/>
                  <a:pt x="5116689" y="15522"/>
                  <a:pt x="5096934" y="22578"/>
                </a:cubicBezTo>
              </a:path>
            </a:pathLst>
          </a:cu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46" name="Google Shape;246;p27"/>
          <p:cNvSpPr/>
          <p:nvPr/>
        </p:nvSpPr>
        <p:spPr>
          <a:xfrm>
            <a:off x="3090863" y="717550"/>
            <a:ext cx="1963737" cy="1354138"/>
          </a:xfrm>
          <a:prstGeom prst="arc">
            <a:avLst>
              <a:gd fmla="val 16200000" name="adj1"/>
              <a:gd fmla="val 0" name="adj2"/>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47" name="Google Shape;247;p27"/>
          <p:cNvSpPr/>
          <p:nvPr/>
        </p:nvSpPr>
        <p:spPr>
          <a:xfrm rot="-5400000">
            <a:off x="6627019" y="-812006"/>
            <a:ext cx="2681288" cy="11430000"/>
          </a:xfrm>
          <a:prstGeom prst="arc">
            <a:avLst>
              <a:gd fmla="val 16200000" name="adj1"/>
              <a:gd fmla="val 21459515" name="adj2"/>
            </a:avLst>
          </a:prstGeom>
          <a:noFill/>
          <a:ln cap="flat" cmpd="sng" w="444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cxnSp>
        <p:nvCxnSpPr>
          <p:cNvPr id="248" name="Google Shape;248;p27"/>
          <p:cNvCxnSpPr/>
          <p:nvPr/>
        </p:nvCxnSpPr>
        <p:spPr>
          <a:xfrm>
            <a:off x="1693863" y="4879975"/>
            <a:ext cx="5570537" cy="28575"/>
          </a:xfrm>
          <a:prstGeom prst="straightConnector1">
            <a:avLst/>
          </a:prstGeom>
          <a:noFill/>
          <a:ln cap="flat" cmpd="sng" w="38100">
            <a:solidFill>
              <a:schemeClr val="dk1"/>
            </a:solidFill>
            <a:prstDash val="solid"/>
            <a:round/>
            <a:headEnd len="med" w="med" type="none"/>
            <a:tailEnd len="med" w="med" type="stealth"/>
          </a:ln>
        </p:spPr>
      </p:cxnSp>
      <p:cxnSp>
        <p:nvCxnSpPr>
          <p:cNvPr id="249" name="Google Shape;249;p27"/>
          <p:cNvCxnSpPr/>
          <p:nvPr/>
        </p:nvCxnSpPr>
        <p:spPr>
          <a:xfrm flipH="1" rot="5400000">
            <a:off x="588963" y="3765550"/>
            <a:ext cx="2298700" cy="12700"/>
          </a:xfrm>
          <a:prstGeom prst="straightConnector1">
            <a:avLst/>
          </a:prstGeom>
          <a:noFill/>
          <a:ln cap="flat" cmpd="sng" w="38100">
            <a:solidFill>
              <a:schemeClr val="dk1"/>
            </a:solidFill>
            <a:prstDash val="solid"/>
            <a:round/>
            <a:headEnd len="med" w="med" type="none"/>
            <a:tailEnd len="med" w="med" type="stealth"/>
          </a:ln>
        </p:spPr>
      </p:cxnSp>
      <p:sp>
        <p:nvSpPr>
          <p:cNvPr id="250" name="Google Shape;250;p27"/>
          <p:cNvSpPr/>
          <p:nvPr/>
        </p:nvSpPr>
        <p:spPr>
          <a:xfrm>
            <a:off x="0" y="1465263"/>
            <a:ext cx="9380538" cy="8302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u="sng">
                <a:solidFill>
                  <a:srgbClr val="3333CC"/>
                </a:solidFill>
                <a:latin typeface="Times New Roman"/>
                <a:ea typeface="Times New Roman"/>
                <a:cs typeface="Times New Roman"/>
                <a:sym typeface="Times New Roman"/>
              </a:rPr>
              <a:t>SF model</a:t>
            </a:r>
            <a:r>
              <a:rPr b="1" lang="en-US" sz="2400">
                <a:solidFill>
                  <a:srgbClr val="000000"/>
                </a:solidFill>
                <a:latin typeface="Times New Roman"/>
                <a:ea typeface="Times New Roman"/>
                <a:cs typeface="Times New Roman"/>
                <a:sym typeface="Times New Roman"/>
              </a:rPr>
              <a:t>:       </a:t>
            </a:r>
            <a:r>
              <a:rPr b="1" i="1" lang="en-US" sz="2400">
                <a:solidFill>
                  <a:srgbClr val="000000"/>
                </a:solidFill>
                <a:latin typeface="Times New Roman"/>
                <a:ea typeface="Times New Roman"/>
                <a:cs typeface="Times New Roman"/>
                <a:sym typeface="Times New Roman"/>
              </a:rPr>
              <a:t>k(t)~t </a:t>
            </a:r>
            <a:r>
              <a:rPr b="1" baseline="30000" i="1" lang="en-US" sz="2400">
                <a:solidFill>
                  <a:srgbClr val="000000"/>
                </a:solidFill>
                <a:latin typeface="Times New Roman"/>
                <a:ea typeface="Times New Roman"/>
                <a:cs typeface="Times New Roman"/>
                <a:sym typeface="Times New Roman"/>
              </a:rPr>
              <a:t>½</a:t>
            </a:r>
            <a:r>
              <a:rPr b="1" i="1" lang="en-US" sz="2400">
                <a:solidFill>
                  <a:srgbClr val="000000"/>
                </a:solidFill>
                <a:latin typeface="Times New Roman"/>
                <a:ea typeface="Times New Roman"/>
                <a:cs typeface="Times New Roman"/>
                <a:sym typeface="Times New Roman"/>
              </a:rPr>
              <a:t>      </a:t>
            </a:r>
            <a:r>
              <a:rPr b="1" lang="en-US" sz="2400">
                <a:solidFill>
                  <a:srgbClr val="000000"/>
                </a:solidFill>
                <a:latin typeface="Times New Roman"/>
                <a:ea typeface="Times New Roman"/>
                <a:cs typeface="Times New Roman"/>
                <a:sym typeface="Times New Roman"/>
              </a:rPr>
              <a:t>(first mover advantage)</a:t>
            </a:r>
            <a:br>
              <a:rPr b="1" lang="en-US" sz="2400">
                <a:solidFill>
                  <a:srgbClr val="000000"/>
                </a:solidFill>
                <a:latin typeface="Times New Roman"/>
                <a:ea typeface="Times New Roman"/>
                <a:cs typeface="Times New Roman"/>
                <a:sym typeface="Times New Roman"/>
              </a:rPr>
            </a:br>
            <a:endParaRPr b="1" sz="2400">
              <a:solidFill>
                <a:srgbClr val="000000"/>
              </a:solidFill>
              <a:latin typeface="Times New Roman"/>
              <a:ea typeface="Times New Roman"/>
              <a:cs typeface="Times New Roman"/>
              <a:sym typeface="Times New Roman"/>
            </a:endParaRPr>
          </a:p>
        </p:txBody>
      </p:sp>
      <p:sp>
        <p:nvSpPr>
          <p:cNvPr id="251" name="Google Shape;251;p27"/>
          <p:cNvSpPr/>
          <p:nvPr/>
        </p:nvSpPr>
        <p:spPr>
          <a:xfrm rot="-5400000">
            <a:off x="7153275" y="-817562"/>
            <a:ext cx="2378075" cy="11430000"/>
          </a:xfrm>
          <a:prstGeom prst="arc">
            <a:avLst>
              <a:gd fmla="val 16200000" name="adj1"/>
              <a:gd fmla="val 21421023" name="adj2"/>
            </a:avLst>
          </a:prstGeom>
          <a:noFill/>
          <a:ln cap="flat" cmpd="sng" w="444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52" name="Google Shape;252;p27"/>
          <p:cNvSpPr/>
          <p:nvPr/>
        </p:nvSpPr>
        <p:spPr>
          <a:xfrm rot="-5400000">
            <a:off x="8193087" y="-812799"/>
            <a:ext cx="2105025" cy="11430000"/>
          </a:xfrm>
          <a:prstGeom prst="arc">
            <a:avLst>
              <a:gd fmla="val 16200000" name="adj1"/>
              <a:gd fmla="val 21421023" name="adj2"/>
            </a:avLst>
          </a:prstGeom>
          <a:noFill/>
          <a:ln cap="flat" cmpd="sng" w="444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53" name="Google Shape;253;p27"/>
          <p:cNvSpPr/>
          <p:nvPr/>
        </p:nvSpPr>
        <p:spPr>
          <a:xfrm>
            <a:off x="6938963" y="2692400"/>
            <a:ext cx="2255837" cy="2092325"/>
          </a:xfrm>
          <a:prstGeom prst="rect">
            <a:avLst/>
          </a:prstGeom>
          <a:solidFill>
            <a:schemeClr val="lt1"/>
          </a:soli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54" name="Google Shape;254;p27"/>
          <p:cNvSpPr txBox="1"/>
          <p:nvPr/>
        </p:nvSpPr>
        <p:spPr>
          <a:xfrm>
            <a:off x="3937000" y="4894263"/>
            <a:ext cx="833438"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000000"/>
                </a:solidFill>
                <a:latin typeface="Times New Roman"/>
                <a:ea typeface="Times New Roman"/>
                <a:cs typeface="Times New Roman"/>
                <a:sym typeface="Times New Roman"/>
              </a:rPr>
              <a:t>time</a:t>
            </a:r>
            <a:endParaRPr/>
          </a:p>
        </p:txBody>
      </p:sp>
      <p:sp>
        <p:nvSpPr>
          <p:cNvPr id="255" name="Google Shape;255;p27"/>
          <p:cNvSpPr txBox="1"/>
          <p:nvPr/>
        </p:nvSpPr>
        <p:spPr>
          <a:xfrm rot="-5400000">
            <a:off x="609600" y="3394076"/>
            <a:ext cx="1627187"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000000"/>
                </a:solidFill>
                <a:latin typeface="Times New Roman"/>
                <a:ea typeface="Times New Roman"/>
                <a:cs typeface="Times New Roman"/>
                <a:sym typeface="Times New Roman"/>
              </a:rPr>
              <a:t>Degree (k) </a:t>
            </a:r>
            <a:endParaRPr/>
          </a:p>
        </p:txBody>
      </p:sp>
      <p:sp>
        <p:nvSpPr>
          <p:cNvPr id="256" name="Google Shape;256;p27"/>
          <p:cNvSpPr/>
          <p:nvPr/>
        </p:nvSpPr>
        <p:spPr>
          <a:xfrm>
            <a:off x="1943100" y="2701925"/>
            <a:ext cx="5041900" cy="2157413"/>
          </a:xfrm>
          <a:prstGeom prst="rect">
            <a:avLst/>
          </a:prstGeom>
          <a:solidFill>
            <a:schemeClr val="lt1"/>
          </a:soli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257" name="Google Shape;257;p2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All nodes follow the same growth law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0"/>
                                        <p:tgtEl>
                                          <p:spTgt spid="256"/>
                                        </p:tgtEl>
                                        <p:attrNameLst>
                                          <p:attrName>ppt_x</p:attrName>
                                        </p:attrNameLst>
                                      </p:cBhvr>
                                      <p:tavLst>
                                        <p:tav fmla="" tm="0">
                                          <p:val>
                                            <p:strVal val="#ppt_x"/>
                                          </p:val>
                                        </p:tav>
                                        <p:tav fmla="" tm="100000">
                                          <p:val>
                                            <p:strVal val="#ppt_x+1"/>
                                          </p:val>
                                        </p:tav>
                                      </p:tavLst>
                                    </p:anim>
                                    <p:set>
                                      <p:cBhvr>
                                        <p:cTn dur="1" fill="hold">
                                          <p:stCondLst>
                                            <p:cond delay="5000"/>
                                          </p:stCondLst>
                                        </p:cTn>
                                        <p:tgtEl>
                                          <p:spTgt spid="2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5.3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263" name="Google Shape;263;p28"/>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264" name="Google Shape;264;p28"/>
          <p:cNvPicPr preferRelativeResize="0"/>
          <p:nvPr/>
        </p:nvPicPr>
        <p:blipFill rotWithShape="1">
          <a:blip r:embed="rId3">
            <a:alphaModFix/>
          </a:blip>
          <a:srcRect b="0" l="0" r="0" t="0"/>
          <a:stretch/>
        </p:blipFill>
        <p:spPr>
          <a:xfrm>
            <a:off x="7619" y="615582"/>
            <a:ext cx="5130800" cy="5099418"/>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5143500" y="1003300"/>
            <a:ext cx="3903749" cy="407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nvSpPr>
        <p:spPr>
          <a:xfrm>
            <a:off x="0" y="2134225"/>
            <a:ext cx="9144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Degree distribution</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271" name="Google Shape;271;p29"/>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5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272" name="Google Shape;272;p29"/>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nvSpPr>
        <p:spPr>
          <a:xfrm>
            <a:off x="6188075" y="4216400"/>
            <a:ext cx="2743200" cy="5842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3200">
                <a:solidFill>
                  <a:srgbClr val="000000"/>
                </a:solidFill>
                <a:latin typeface="Times New Roman"/>
                <a:ea typeface="Times New Roman"/>
                <a:cs typeface="Times New Roman"/>
                <a:sym typeface="Times New Roman"/>
              </a:rPr>
              <a:t> γ = 3</a:t>
            </a:r>
            <a:endParaRPr/>
          </a:p>
        </p:txBody>
      </p:sp>
      <p:pic>
        <p:nvPicPr>
          <p:cNvPr id="279" name="Google Shape;279;p30"/>
          <p:cNvPicPr preferRelativeResize="0"/>
          <p:nvPr/>
        </p:nvPicPr>
        <p:blipFill rotWithShape="1">
          <a:blip r:embed="rId3">
            <a:alphaModFix/>
          </a:blip>
          <a:srcRect b="0" l="0" r="0" t="0"/>
          <a:stretch/>
        </p:blipFill>
        <p:spPr>
          <a:xfrm>
            <a:off x="892175" y="4125913"/>
            <a:ext cx="5295900" cy="750887"/>
          </a:xfrm>
          <a:prstGeom prst="rect">
            <a:avLst/>
          </a:prstGeom>
          <a:noFill/>
          <a:ln>
            <a:noFill/>
          </a:ln>
        </p:spPr>
      </p:pic>
      <p:sp>
        <p:nvSpPr>
          <p:cNvPr id="280" name="Google Shape;280;p30"/>
          <p:cNvSpPr/>
          <p:nvPr/>
        </p:nvSpPr>
        <p:spPr>
          <a:xfrm>
            <a:off x="6994525" y="4298950"/>
            <a:ext cx="1206500" cy="49371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600">
              <a:solidFill>
                <a:srgbClr val="000000"/>
              </a:solidFill>
              <a:latin typeface="Times New Roman"/>
              <a:ea typeface="Times New Roman"/>
              <a:cs typeface="Times New Roman"/>
              <a:sym typeface="Times New Roman"/>
            </a:endParaRPr>
          </a:p>
        </p:txBody>
      </p:sp>
      <p:sp>
        <p:nvSpPr>
          <p:cNvPr id="281" name="Google Shape;281;p30"/>
          <p:cNvSpPr txBox="1"/>
          <p:nvPr/>
        </p:nvSpPr>
        <p:spPr>
          <a:xfrm>
            <a:off x="122238" y="5224463"/>
            <a:ext cx="70104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A.-L.Barabási, R. Albert and H. Jeong, </a:t>
            </a:r>
            <a:r>
              <a:rPr i="1" lang="en-US" sz="1200">
                <a:solidFill>
                  <a:srgbClr val="000000"/>
                </a:solidFill>
                <a:latin typeface="Helvetica Neue"/>
                <a:ea typeface="Helvetica Neue"/>
                <a:cs typeface="Helvetica Neue"/>
                <a:sym typeface="Helvetica Neue"/>
              </a:rPr>
              <a:t>Physica </a:t>
            </a:r>
            <a:r>
              <a:rPr lang="en-US" sz="1200">
                <a:solidFill>
                  <a:srgbClr val="000000"/>
                </a:solidFill>
                <a:latin typeface="Helvetica Neue"/>
                <a:ea typeface="Helvetica Neue"/>
                <a:cs typeface="Helvetica Neue"/>
                <a:sym typeface="Helvetica Neue"/>
              </a:rPr>
              <a:t>A </a:t>
            </a:r>
            <a:r>
              <a:rPr b="1" lang="en-US" sz="1200">
                <a:solidFill>
                  <a:srgbClr val="000000"/>
                </a:solidFill>
                <a:latin typeface="Helvetica Neue"/>
                <a:ea typeface="Helvetica Neue"/>
                <a:cs typeface="Helvetica Neue"/>
                <a:sym typeface="Helvetica Neue"/>
              </a:rPr>
              <a:t>272,</a:t>
            </a:r>
            <a:r>
              <a:rPr lang="en-US" sz="1200">
                <a:solidFill>
                  <a:srgbClr val="000000"/>
                </a:solidFill>
                <a:latin typeface="Helvetica Neue"/>
                <a:ea typeface="Helvetica Neue"/>
                <a:cs typeface="Helvetica Neue"/>
                <a:sym typeface="Helvetica Neue"/>
              </a:rPr>
              <a:t> 173 (1999)</a:t>
            </a:r>
            <a:endParaRPr/>
          </a:p>
        </p:txBody>
      </p:sp>
      <p:sp>
        <p:nvSpPr>
          <p:cNvPr id="282" name="Google Shape;282;p30"/>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283" name="Google Shape;283;p30"/>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Degree distribution</a:t>
            </a:r>
            <a:endParaRPr/>
          </a:p>
        </p:txBody>
      </p:sp>
      <p:pic>
        <p:nvPicPr>
          <p:cNvPr id="284" name="Google Shape;284;p30"/>
          <p:cNvPicPr preferRelativeResize="0"/>
          <p:nvPr/>
        </p:nvPicPr>
        <p:blipFill rotWithShape="1">
          <a:blip r:embed="rId4">
            <a:alphaModFix/>
          </a:blip>
          <a:srcRect b="0" l="0" r="0" t="0"/>
          <a:stretch/>
        </p:blipFill>
        <p:spPr>
          <a:xfrm>
            <a:off x="201613" y="889000"/>
            <a:ext cx="2957512" cy="842963"/>
          </a:xfrm>
          <a:prstGeom prst="rect">
            <a:avLst/>
          </a:prstGeom>
          <a:noFill/>
          <a:ln>
            <a:noFill/>
          </a:ln>
        </p:spPr>
      </p:pic>
      <p:sp>
        <p:nvSpPr>
          <p:cNvPr id="285" name="Google Shape;285;p30"/>
          <p:cNvSpPr txBox="1"/>
          <p:nvPr/>
        </p:nvSpPr>
        <p:spPr>
          <a:xfrm>
            <a:off x="368300" y="1763713"/>
            <a:ext cx="809942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node </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can come with equal probability any time between </a:t>
            </a:r>
            <a:r>
              <a:rPr i="1" lang="en-US" sz="1800">
                <a:solidFill>
                  <a:schemeClr val="dk1"/>
                </a:solidFill>
                <a:latin typeface="Arial"/>
                <a:ea typeface="Arial"/>
                <a:cs typeface="Arial"/>
                <a:sym typeface="Arial"/>
              </a:rPr>
              <a:t>t</a:t>
            </a:r>
            <a:r>
              <a:rPr baseline="-25000" i="1" lang="en-US" sz="1800">
                <a:solidFill>
                  <a:schemeClr val="dk1"/>
                </a:solidFill>
                <a:latin typeface="Arial"/>
                <a:ea typeface="Arial"/>
                <a:cs typeface="Arial"/>
                <a:sym typeface="Arial"/>
              </a:rPr>
              <a:t>i</a:t>
            </a:r>
            <a:r>
              <a:rPr i="1" lang="en-US" sz="1800">
                <a:solidFill>
                  <a:schemeClr val="dk1"/>
                </a:solidFill>
                <a:latin typeface="Arial"/>
                <a:ea typeface="Arial"/>
                <a:cs typeface="Arial"/>
                <a:sym typeface="Arial"/>
              </a:rPr>
              <a:t>=m</a:t>
            </a:r>
            <a:r>
              <a:rPr baseline="-25000" i="1" lang="en-US" sz="1800">
                <a:solidFill>
                  <a:schemeClr val="dk1"/>
                </a:solidFill>
                <a:latin typeface="Arial"/>
                <a:ea typeface="Arial"/>
                <a:cs typeface="Arial"/>
                <a:sym typeface="Arial"/>
              </a:rPr>
              <a:t>0</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and </a:t>
            </a:r>
            <a:r>
              <a:rPr i="1" lang="en-US" sz="1800">
                <a:solidFill>
                  <a:schemeClr val="dk1"/>
                </a:solidFill>
                <a:latin typeface="Arial"/>
                <a:ea typeface="Arial"/>
                <a:cs typeface="Arial"/>
                <a:sym typeface="Arial"/>
              </a:rPr>
              <a:t>t</a:t>
            </a:r>
            <a:r>
              <a:rPr lang="en-US" sz="1800">
                <a:solidFill>
                  <a:schemeClr val="dk1"/>
                </a:solidFill>
                <a:latin typeface="Arial"/>
                <a:ea typeface="Arial"/>
                <a:cs typeface="Arial"/>
                <a:sym typeface="Arial"/>
              </a:rPr>
              <a:t>, hence:</a:t>
            </a:r>
            <a:endParaRPr/>
          </a:p>
        </p:txBody>
      </p:sp>
      <p:pic>
        <p:nvPicPr>
          <p:cNvPr id="286" name="Google Shape;286;p30"/>
          <p:cNvPicPr preferRelativeResize="0"/>
          <p:nvPr/>
        </p:nvPicPr>
        <p:blipFill rotWithShape="1">
          <a:blip r:embed="rId5">
            <a:alphaModFix/>
          </a:blip>
          <a:srcRect b="0" l="0" r="0" t="0"/>
          <a:stretch/>
        </p:blipFill>
        <p:spPr>
          <a:xfrm>
            <a:off x="534988" y="2124075"/>
            <a:ext cx="1884362" cy="704850"/>
          </a:xfrm>
          <a:prstGeom prst="rect">
            <a:avLst/>
          </a:prstGeom>
          <a:noFill/>
          <a:ln>
            <a:noFill/>
          </a:ln>
        </p:spPr>
      </p:pic>
      <p:pic>
        <p:nvPicPr>
          <p:cNvPr id="287" name="Google Shape;287;p30"/>
          <p:cNvPicPr preferRelativeResize="0"/>
          <p:nvPr/>
        </p:nvPicPr>
        <p:blipFill rotWithShape="1">
          <a:blip r:embed="rId6">
            <a:alphaModFix/>
          </a:blip>
          <a:srcRect b="0" l="0" r="0" t="0"/>
          <a:stretch/>
        </p:blipFill>
        <p:spPr>
          <a:xfrm>
            <a:off x="3159125" y="2114550"/>
            <a:ext cx="4205287" cy="749300"/>
          </a:xfrm>
          <a:prstGeom prst="rect">
            <a:avLst/>
          </a:prstGeom>
          <a:noFill/>
          <a:ln>
            <a:noFill/>
          </a:ln>
        </p:spPr>
      </p:pic>
      <p:pic>
        <p:nvPicPr>
          <p:cNvPr id="288" name="Google Shape;288;p30"/>
          <p:cNvPicPr preferRelativeResize="0"/>
          <p:nvPr/>
        </p:nvPicPr>
        <p:blipFill rotWithShape="1">
          <a:blip r:embed="rId7">
            <a:alphaModFix/>
          </a:blip>
          <a:srcRect b="0" l="0" r="0" t="0"/>
          <a:stretch/>
        </p:blipFill>
        <p:spPr>
          <a:xfrm>
            <a:off x="2419350" y="3159124"/>
            <a:ext cx="4016375" cy="80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nvSpPr>
        <p:spPr>
          <a:xfrm>
            <a:off x="6675438" y="900113"/>
            <a:ext cx="2743200" cy="5842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3200">
                <a:solidFill>
                  <a:srgbClr val="000000"/>
                </a:solidFill>
                <a:latin typeface="Times New Roman"/>
                <a:ea typeface="Times New Roman"/>
                <a:cs typeface="Times New Roman"/>
                <a:sym typeface="Times New Roman"/>
              </a:rPr>
              <a:t> γ = 3</a:t>
            </a:r>
            <a:endParaRPr/>
          </a:p>
        </p:txBody>
      </p:sp>
      <p:pic>
        <p:nvPicPr>
          <p:cNvPr id="295" name="Google Shape;295;p31"/>
          <p:cNvPicPr preferRelativeResize="0"/>
          <p:nvPr/>
        </p:nvPicPr>
        <p:blipFill rotWithShape="1">
          <a:blip r:embed="rId3">
            <a:alphaModFix/>
          </a:blip>
          <a:srcRect b="0" l="0" r="0" t="0"/>
          <a:stretch/>
        </p:blipFill>
        <p:spPr>
          <a:xfrm>
            <a:off x="4119563" y="889000"/>
            <a:ext cx="2974975" cy="750888"/>
          </a:xfrm>
          <a:prstGeom prst="rect">
            <a:avLst/>
          </a:prstGeom>
          <a:noFill/>
          <a:ln>
            <a:noFill/>
          </a:ln>
        </p:spPr>
      </p:pic>
      <p:sp>
        <p:nvSpPr>
          <p:cNvPr id="296" name="Google Shape;296;p31"/>
          <p:cNvSpPr/>
          <p:nvPr/>
        </p:nvSpPr>
        <p:spPr>
          <a:xfrm>
            <a:off x="7442200" y="990600"/>
            <a:ext cx="1206500" cy="49371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600">
              <a:solidFill>
                <a:srgbClr val="000000"/>
              </a:solidFill>
              <a:latin typeface="Times New Roman"/>
              <a:ea typeface="Times New Roman"/>
              <a:cs typeface="Times New Roman"/>
              <a:sym typeface="Times New Roman"/>
            </a:endParaRPr>
          </a:p>
        </p:txBody>
      </p:sp>
      <p:sp>
        <p:nvSpPr>
          <p:cNvPr id="297" name="Google Shape;297;p31"/>
          <p:cNvSpPr txBox="1"/>
          <p:nvPr/>
        </p:nvSpPr>
        <p:spPr>
          <a:xfrm>
            <a:off x="122238" y="5224463"/>
            <a:ext cx="70104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A.-L.Barabási, R. Albert and H. Jeong, </a:t>
            </a:r>
            <a:r>
              <a:rPr i="1" lang="en-US" sz="1200">
                <a:solidFill>
                  <a:srgbClr val="000000"/>
                </a:solidFill>
                <a:latin typeface="Helvetica Neue"/>
                <a:ea typeface="Helvetica Neue"/>
                <a:cs typeface="Helvetica Neue"/>
                <a:sym typeface="Helvetica Neue"/>
              </a:rPr>
              <a:t>Physica </a:t>
            </a:r>
            <a:r>
              <a:rPr lang="en-US" sz="1200">
                <a:solidFill>
                  <a:srgbClr val="000000"/>
                </a:solidFill>
                <a:latin typeface="Helvetica Neue"/>
                <a:ea typeface="Helvetica Neue"/>
                <a:cs typeface="Helvetica Neue"/>
                <a:sym typeface="Helvetica Neue"/>
              </a:rPr>
              <a:t>A </a:t>
            </a:r>
            <a:r>
              <a:rPr b="1" lang="en-US" sz="1200">
                <a:solidFill>
                  <a:srgbClr val="000000"/>
                </a:solidFill>
                <a:latin typeface="Helvetica Neue"/>
                <a:ea typeface="Helvetica Neue"/>
                <a:cs typeface="Helvetica Neue"/>
                <a:sym typeface="Helvetica Neue"/>
              </a:rPr>
              <a:t>272,</a:t>
            </a:r>
            <a:r>
              <a:rPr lang="en-US" sz="1200">
                <a:solidFill>
                  <a:srgbClr val="000000"/>
                </a:solidFill>
                <a:latin typeface="Helvetica Neue"/>
                <a:ea typeface="Helvetica Neue"/>
                <a:cs typeface="Helvetica Neue"/>
                <a:sym typeface="Helvetica Neue"/>
              </a:rPr>
              <a:t> 173 (1999)</a:t>
            </a:r>
            <a:endParaRPr/>
          </a:p>
        </p:txBody>
      </p:sp>
      <p:sp>
        <p:nvSpPr>
          <p:cNvPr id="298" name="Google Shape;298;p31"/>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299" name="Google Shape;299;p31"/>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Degree distribution</a:t>
            </a:r>
            <a:endParaRPr/>
          </a:p>
        </p:txBody>
      </p:sp>
      <p:pic>
        <p:nvPicPr>
          <p:cNvPr id="300" name="Google Shape;300;p31"/>
          <p:cNvPicPr preferRelativeResize="0"/>
          <p:nvPr/>
        </p:nvPicPr>
        <p:blipFill rotWithShape="1">
          <a:blip r:embed="rId4">
            <a:alphaModFix/>
          </a:blip>
          <a:srcRect b="0" l="0" r="0" t="0"/>
          <a:stretch/>
        </p:blipFill>
        <p:spPr>
          <a:xfrm>
            <a:off x="201613" y="889000"/>
            <a:ext cx="2957512" cy="842963"/>
          </a:xfrm>
          <a:prstGeom prst="rect">
            <a:avLst/>
          </a:prstGeom>
          <a:noFill/>
          <a:ln>
            <a:noFill/>
          </a:ln>
        </p:spPr>
      </p:pic>
      <p:sp>
        <p:nvSpPr>
          <p:cNvPr id="301" name="Google Shape;301;p31"/>
          <p:cNvSpPr/>
          <p:nvPr/>
        </p:nvSpPr>
        <p:spPr>
          <a:xfrm>
            <a:off x="368300" y="2298700"/>
            <a:ext cx="82804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(i) The degree exponent is independent of m.</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(ii) As the power-law describes systems of rather different ages and sizes, it is expected that a correct model should provide a time-independent degree distribution. Indeed, asymptotically the degree distribution of the BA model is independent of time (and of the system size N)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the network reaches a stationary scale-free state.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(iii) The coefficient of the power-law distribution is proportional to m</a:t>
            </a:r>
            <a:r>
              <a:rPr baseline="30000" lang="en-US" sz="1800">
                <a:solidFill>
                  <a:schemeClr val="dk1"/>
                </a:solidFill>
                <a:latin typeface="Arial"/>
                <a:ea typeface="Arial"/>
                <a:cs typeface="Arial"/>
                <a:sym typeface="Arial"/>
              </a:rPr>
              <a:t>2</a:t>
            </a:r>
            <a:r>
              <a:rPr lang="en-US" sz="1800">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0" y="0"/>
            <a:ext cx="9144000" cy="571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400"/>
              <a:t>The mean field theory offers the correct scaling, BUT it provides the wrong coefficient of the degree distribution. </a:t>
            </a:r>
            <a:br>
              <a:rPr lang="en-US" sz="2400"/>
            </a:br>
            <a:br>
              <a:rPr lang="en-US" sz="2400"/>
            </a:br>
            <a:r>
              <a:rPr lang="en-US" sz="2400"/>
              <a:t>So assymptotically it is correct (k🡪 ∞), but not correct in details (particularly for small k). </a:t>
            </a:r>
            <a:br>
              <a:rPr lang="en-US" sz="2400"/>
            </a:br>
            <a:br>
              <a:rPr lang="en-US" sz="2400"/>
            </a:br>
            <a:r>
              <a:rPr lang="en-US" sz="2400"/>
              <a:t>To fix it, we need to calculate P(k) exactly, which we will do next using a rate equation based approach.</a:t>
            </a:r>
            <a:endParaRPr/>
          </a:p>
        </p:txBody>
      </p:sp>
      <p:sp>
        <p:nvSpPr>
          <p:cNvPr id="307" name="Google Shape;307;p32"/>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3"/>
          <p:cNvPicPr preferRelativeResize="0"/>
          <p:nvPr/>
        </p:nvPicPr>
        <p:blipFill rotWithShape="1">
          <a:blip r:embed="rId3">
            <a:alphaModFix/>
          </a:blip>
          <a:srcRect b="0" l="0" r="0" t="0"/>
          <a:stretch/>
        </p:blipFill>
        <p:spPr>
          <a:xfrm>
            <a:off x="1127125" y="4305300"/>
            <a:ext cx="6045200" cy="542925"/>
          </a:xfrm>
          <a:prstGeom prst="rect">
            <a:avLst/>
          </a:prstGeom>
          <a:noFill/>
          <a:ln>
            <a:noFill/>
          </a:ln>
        </p:spPr>
      </p:pic>
      <p:pic>
        <p:nvPicPr>
          <p:cNvPr id="313" name="Google Shape;313;p33"/>
          <p:cNvPicPr preferRelativeResize="0"/>
          <p:nvPr/>
        </p:nvPicPr>
        <p:blipFill rotWithShape="1">
          <a:blip r:embed="rId4">
            <a:alphaModFix/>
          </a:blip>
          <a:srcRect b="0" l="0" r="0" t="0"/>
          <a:stretch/>
        </p:blipFill>
        <p:spPr>
          <a:xfrm>
            <a:off x="263525" y="765175"/>
            <a:ext cx="2278063" cy="250825"/>
          </a:xfrm>
          <a:prstGeom prst="rect">
            <a:avLst/>
          </a:prstGeom>
          <a:noFill/>
          <a:ln>
            <a:noFill/>
          </a:ln>
        </p:spPr>
      </p:pic>
      <p:sp>
        <p:nvSpPr>
          <p:cNvPr id="314" name="Google Shape;314;p33"/>
          <p:cNvSpPr txBox="1"/>
          <p:nvPr/>
        </p:nvSpPr>
        <p:spPr>
          <a:xfrm>
            <a:off x="2601913" y="746125"/>
            <a:ext cx="3417887"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Number of nodes with degree </a:t>
            </a:r>
            <a:r>
              <a:rPr i="1" lang="en-US" sz="1400">
                <a:solidFill>
                  <a:schemeClr val="dk1"/>
                </a:solidFill>
                <a:latin typeface="Helvetica Neue"/>
                <a:ea typeface="Helvetica Neue"/>
                <a:cs typeface="Helvetica Neue"/>
                <a:sym typeface="Helvetica Neue"/>
              </a:rPr>
              <a:t>k</a:t>
            </a:r>
            <a:r>
              <a:rPr lang="en-US" sz="1400">
                <a:solidFill>
                  <a:schemeClr val="dk1"/>
                </a:solidFill>
                <a:latin typeface="Helvetica Neue"/>
                <a:ea typeface="Helvetica Neue"/>
                <a:cs typeface="Helvetica Neue"/>
                <a:sym typeface="Helvetica Neue"/>
              </a:rPr>
              <a:t> at time </a:t>
            </a:r>
            <a:r>
              <a:rPr i="1" lang="en-US" sz="1400">
                <a:solidFill>
                  <a:schemeClr val="dk1"/>
                </a:solidFill>
                <a:latin typeface="Helvetica Neue"/>
                <a:ea typeface="Helvetica Neue"/>
                <a:cs typeface="Helvetica Neue"/>
                <a:sym typeface="Helvetica Neue"/>
              </a:rPr>
              <a:t>t</a:t>
            </a:r>
            <a:r>
              <a:rPr lang="en-US" sz="1400">
                <a:solidFill>
                  <a:schemeClr val="dk1"/>
                </a:solidFill>
                <a:latin typeface="Helvetica Neue"/>
                <a:ea typeface="Helvetica Neue"/>
                <a:cs typeface="Helvetica Neue"/>
                <a:sym typeface="Helvetica Neue"/>
              </a:rPr>
              <a:t>.</a:t>
            </a:r>
            <a:endParaRPr/>
          </a:p>
        </p:txBody>
      </p:sp>
      <p:pic>
        <p:nvPicPr>
          <p:cNvPr id="315" name="Google Shape;315;p33"/>
          <p:cNvPicPr preferRelativeResize="0"/>
          <p:nvPr/>
        </p:nvPicPr>
        <p:blipFill rotWithShape="1">
          <a:blip r:embed="rId5">
            <a:alphaModFix/>
          </a:blip>
          <a:srcRect b="0" l="0" r="0" t="0"/>
          <a:stretch/>
        </p:blipFill>
        <p:spPr>
          <a:xfrm>
            <a:off x="3336925" y="3111500"/>
            <a:ext cx="1373188" cy="446088"/>
          </a:xfrm>
          <a:prstGeom prst="rect">
            <a:avLst/>
          </a:prstGeom>
          <a:noFill/>
          <a:ln>
            <a:noFill/>
          </a:ln>
        </p:spPr>
      </p:pic>
      <p:sp>
        <p:nvSpPr>
          <p:cNvPr id="316" name="Google Shape;316;p33"/>
          <p:cNvSpPr txBox="1"/>
          <p:nvPr/>
        </p:nvSpPr>
        <p:spPr>
          <a:xfrm>
            <a:off x="95250" y="3060700"/>
            <a:ext cx="3127375" cy="522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Nr. of degree </a:t>
            </a:r>
            <a:r>
              <a:rPr i="1" lang="en-US" sz="1400">
                <a:solidFill>
                  <a:schemeClr val="dk1"/>
                </a:solidFill>
                <a:latin typeface="Helvetica Neue"/>
                <a:ea typeface="Helvetica Neue"/>
                <a:cs typeface="Helvetica Neue"/>
                <a:sym typeface="Helvetica Neue"/>
              </a:rPr>
              <a:t>k-1</a:t>
            </a:r>
            <a:r>
              <a:rPr lang="en-US" sz="1400">
                <a:solidFill>
                  <a:schemeClr val="dk1"/>
                </a:solidFill>
                <a:latin typeface="Helvetica Neue"/>
                <a:ea typeface="Helvetica Neue"/>
                <a:cs typeface="Helvetica Neue"/>
                <a:sym typeface="Helvetica Neue"/>
              </a:rPr>
              <a:t> nodes that acquire a new link, becoming degree </a:t>
            </a:r>
            <a:r>
              <a:rPr i="1" lang="en-US" sz="1400">
                <a:solidFill>
                  <a:schemeClr val="dk1"/>
                </a:solidFill>
                <a:latin typeface="Helvetica Neue"/>
                <a:ea typeface="Helvetica Neue"/>
                <a:cs typeface="Helvetica Neue"/>
                <a:sym typeface="Helvetica Neue"/>
              </a:rPr>
              <a:t>k</a:t>
            </a:r>
            <a:endParaRPr/>
          </a:p>
        </p:txBody>
      </p:sp>
      <p:pic>
        <p:nvPicPr>
          <p:cNvPr id="317" name="Google Shape;317;p33"/>
          <p:cNvPicPr preferRelativeResize="0"/>
          <p:nvPr/>
        </p:nvPicPr>
        <p:blipFill rotWithShape="1">
          <a:blip r:embed="rId6">
            <a:alphaModFix/>
          </a:blip>
          <a:srcRect b="0" l="0" r="0" t="0"/>
          <a:stretch/>
        </p:blipFill>
        <p:spPr>
          <a:xfrm>
            <a:off x="263525" y="1492250"/>
            <a:ext cx="2025650" cy="612775"/>
          </a:xfrm>
          <a:prstGeom prst="rect">
            <a:avLst/>
          </a:prstGeom>
          <a:noFill/>
          <a:ln>
            <a:noFill/>
          </a:ln>
        </p:spPr>
      </p:pic>
      <p:sp>
        <p:nvSpPr>
          <p:cNvPr id="318" name="Google Shape;318;p33"/>
          <p:cNvSpPr/>
          <p:nvPr/>
        </p:nvSpPr>
        <p:spPr>
          <a:xfrm rot="-5400000">
            <a:off x="6268244" y="2837656"/>
            <a:ext cx="298450" cy="541338"/>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33"/>
          <p:cNvSpPr txBox="1"/>
          <p:nvPr/>
        </p:nvSpPr>
        <p:spPr>
          <a:xfrm>
            <a:off x="5789613" y="3208338"/>
            <a:ext cx="1262062"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Preferential attachment</a:t>
            </a:r>
            <a:endParaRPr/>
          </a:p>
        </p:txBody>
      </p:sp>
      <p:sp>
        <p:nvSpPr>
          <p:cNvPr id="320" name="Google Shape;320;p33"/>
          <p:cNvSpPr txBox="1"/>
          <p:nvPr/>
        </p:nvSpPr>
        <p:spPr>
          <a:xfrm>
            <a:off x="220663" y="1114425"/>
            <a:ext cx="8615362"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Since at each timestep we add one node, we have N=t (total number of nodes =number of timesteps)</a:t>
            </a:r>
            <a:endParaRPr/>
          </a:p>
        </p:txBody>
      </p:sp>
      <p:sp>
        <p:nvSpPr>
          <p:cNvPr id="321" name="Google Shape;321;p33"/>
          <p:cNvSpPr txBox="1"/>
          <p:nvPr/>
        </p:nvSpPr>
        <p:spPr>
          <a:xfrm>
            <a:off x="2501900" y="1560513"/>
            <a:ext cx="6446838"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Helvetica Neue"/>
                <a:ea typeface="Helvetica Neue"/>
                <a:cs typeface="Helvetica Neue"/>
                <a:sym typeface="Helvetica Neue"/>
              </a:rPr>
              <a:t>2m</a:t>
            </a:r>
            <a:r>
              <a:rPr lang="en-US" sz="1400">
                <a:solidFill>
                  <a:schemeClr val="dk1"/>
                </a:solidFill>
                <a:latin typeface="Helvetica Neue"/>
                <a:ea typeface="Helvetica Neue"/>
                <a:cs typeface="Helvetica Neue"/>
                <a:sym typeface="Helvetica Neue"/>
              </a:rPr>
              <a:t>: each node adds </a:t>
            </a:r>
            <a:r>
              <a:rPr i="1" lang="en-US" sz="1400">
                <a:solidFill>
                  <a:schemeClr val="dk1"/>
                </a:solidFill>
                <a:latin typeface="Helvetica Neue"/>
                <a:ea typeface="Helvetica Neue"/>
                <a:cs typeface="Helvetica Neue"/>
                <a:sym typeface="Helvetica Neue"/>
              </a:rPr>
              <a:t>m </a:t>
            </a:r>
            <a:r>
              <a:rPr lang="en-US" sz="1400">
                <a:solidFill>
                  <a:schemeClr val="dk1"/>
                </a:solidFill>
                <a:latin typeface="Helvetica Neue"/>
                <a:ea typeface="Helvetica Neue"/>
                <a:cs typeface="Helvetica Neue"/>
                <a:sym typeface="Helvetica Neue"/>
              </a:rPr>
              <a:t>links, but each link contributed to the degree of 2 nodes </a:t>
            </a:r>
            <a:endParaRPr/>
          </a:p>
        </p:txBody>
      </p:sp>
      <p:sp>
        <p:nvSpPr>
          <p:cNvPr id="322" name="Google Shape;322;p33"/>
          <p:cNvSpPr txBox="1"/>
          <p:nvPr/>
        </p:nvSpPr>
        <p:spPr>
          <a:xfrm>
            <a:off x="273050" y="2574925"/>
            <a:ext cx="6121400" cy="522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Number of links added to degree </a:t>
            </a:r>
            <a:r>
              <a:rPr i="1" lang="en-US" sz="1400">
                <a:solidFill>
                  <a:schemeClr val="dk1"/>
                </a:solidFill>
                <a:latin typeface="Helvetica Neue"/>
                <a:ea typeface="Helvetica Neue"/>
                <a:cs typeface="Helvetica Neue"/>
                <a:sym typeface="Helvetica Neue"/>
              </a:rPr>
              <a:t>k</a:t>
            </a:r>
            <a:r>
              <a:rPr lang="en-US" sz="1400">
                <a:solidFill>
                  <a:schemeClr val="dk1"/>
                </a:solidFill>
                <a:latin typeface="Helvetica Neue"/>
                <a:ea typeface="Helvetica Neue"/>
                <a:cs typeface="Helvetica Neue"/>
                <a:sym typeface="Helvetica Neue"/>
              </a:rPr>
              <a:t> nodes after the arrival of a new node: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323" name="Google Shape;323;p33"/>
          <p:cNvPicPr preferRelativeResize="0"/>
          <p:nvPr/>
        </p:nvPicPr>
        <p:blipFill rotWithShape="1">
          <a:blip r:embed="rId7">
            <a:alphaModFix/>
          </a:blip>
          <a:srcRect b="0" l="0" r="0" t="0"/>
          <a:stretch/>
        </p:blipFill>
        <p:spPr>
          <a:xfrm>
            <a:off x="6205538" y="2536825"/>
            <a:ext cx="2784475" cy="446088"/>
          </a:xfrm>
          <a:prstGeom prst="rect">
            <a:avLst/>
          </a:prstGeom>
          <a:noFill/>
          <a:ln>
            <a:noFill/>
          </a:ln>
        </p:spPr>
      </p:pic>
      <p:sp>
        <p:nvSpPr>
          <p:cNvPr id="324" name="Google Shape;324;p33"/>
          <p:cNvSpPr/>
          <p:nvPr/>
        </p:nvSpPr>
        <p:spPr>
          <a:xfrm rot="-5400000">
            <a:off x="7743032" y="2867818"/>
            <a:ext cx="298450" cy="271463"/>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33"/>
          <p:cNvSpPr/>
          <p:nvPr/>
        </p:nvSpPr>
        <p:spPr>
          <a:xfrm rot="5400000">
            <a:off x="7052469" y="2209006"/>
            <a:ext cx="298450" cy="674688"/>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33"/>
          <p:cNvSpPr txBox="1"/>
          <p:nvPr/>
        </p:nvSpPr>
        <p:spPr>
          <a:xfrm>
            <a:off x="6567488" y="1993900"/>
            <a:ext cx="1262062"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Total number of k-nodes</a:t>
            </a:r>
            <a:endParaRPr/>
          </a:p>
        </p:txBody>
      </p:sp>
      <p:sp>
        <p:nvSpPr>
          <p:cNvPr id="327" name="Google Shape;327;p33"/>
          <p:cNvSpPr txBox="1"/>
          <p:nvPr/>
        </p:nvSpPr>
        <p:spPr>
          <a:xfrm>
            <a:off x="7264400" y="3082925"/>
            <a:ext cx="1262063" cy="646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New node adds m new links to other nodes</a:t>
            </a:r>
            <a:endParaRPr/>
          </a:p>
        </p:txBody>
      </p:sp>
      <p:pic>
        <p:nvPicPr>
          <p:cNvPr id="328" name="Google Shape;328;p33"/>
          <p:cNvPicPr preferRelativeResize="0"/>
          <p:nvPr/>
        </p:nvPicPr>
        <p:blipFill rotWithShape="1">
          <a:blip r:embed="rId8">
            <a:alphaModFix/>
          </a:blip>
          <a:srcRect b="0" l="0" r="0" t="0"/>
          <a:stretch/>
        </p:blipFill>
        <p:spPr>
          <a:xfrm>
            <a:off x="3476625" y="3748088"/>
            <a:ext cx="801688" cy="446087"/>
          </a:xfrm>
          <a:prstGeom prst="rect">
            <a:avLst/>
          </a:prstGeom>
          <a:noFill/>
          <a:ln>
            <a:noFill/>
          </a:ln>
        </p:spPr>
      </p:pic>
      <p:sp>
        <p:nvSpPr>
          <p:cNvPr id="329" name="Google Shape;329;p33"/>
          <p:cNvSpPr txBox="1"/>
          <p:nvPr/>
        </p:nvSpPr>
        <p:spPr>
          <a:xfrm>
            <a:off x="95250" y="3722688"/>
            <a:ext cx="3127375" cy="522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Nr. of degree</a:t>
            </a:r>
            <a:r>
              <a:rPr i="1" lang="en-US" sz="1400">
                <a:solidFill>
                  <a:schemeClr val="dk1"/>
                </a:solidFill>
                <a:latin typeface="Helvetica Neue"/>
                <a:ea typeface="Helvetica Neue"/>
                <a:cs typeface="Helvetica Neue"/>
                <a:sym typeface="Helvetica Neue"/>
              </a:rPr>
              <a:t> k </a:t>
            </a:r>
            <a:r>
              <a:rPr lang="en-US" sz="1400">
                <a:solidFill>
                  <a:schemeClr val="dk1"/>
                </a:solidFill>
                <a:latin typeface="Helvetica Neue"/>
                <a:ea typeface="Helvetica Neue"/>
                <a:cs typeface="Helvetica Neue"/>
                <a:sym typeface="Helvetica Neue"/>
              </a:rPr>
              <a:t>nodes that acquire a new link, becoming degree </a:t>
            </a:r>
            <a:r>
              <a:rPr i="1" lang="en-US" sz="1400">
                <a:solidFill>
                  <a:schemeClr val="dk1"/>
                </a:solidFill>
                <a:latin typeface="Helvetica Neue"/>
                <a:ea typeface="Helvetica Neue"/>
                <a:cs typeface="Helvetica Neue"/>
                <a:sym typeface="Helvetica Neue"/>
              </a:rPr>
              <a:t>k+1</a:t>
            </a:r>
            <a:endParaRPr/>
          </a:p>
        </p:txBody>
      </p:sp>
      <p:sp>
        <p:nvSpPr>
          <p:cNvPr id="330" name="Google Shape;330;p33"/>
          <p:cNvSpPr/>
          <p:nvPr/>
        </p:nvSpPr>
        <p:spPr>
          <a:xfrm rot="-5400000">
            <a:off x="1852613" y="3995737"/>
            <a:ext cx="298450" cy="17494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33"/>
          <p:cNvSpPr/>
          <p:nvPr/>
        </p:nvSpPr>
        <p:spPr>
          <a:xfrm rot="-5400000">
            <a:off x="3499644" y="4368006"/>
            <a:ext cx="298450" cy="985838"/>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33"/>
          <p:cNvSpPr/>
          <p:nvPr/>
        </p:nvSpPr>
        <p:spPr>
          <a:xfrm rot="-5400000">
            <a:off x="6545263" y="4344987"/>
            <a:ext cx="298450" cy="10509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33"/>
          <p:cNvSpPr/>
          <p:nvPr/>
        </p:nvSpPr>
        <p:spPr>
          <a:xfrm rot="-5400000">
            <a:off x="4997450" y="4089400"/>
            <a:ext cx="298450" cy="1562100"/>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33"/>
          <p:cNvSpPr txBox="1"/>
          <p:nvPr/>
        </p:nvSpPr>
        <p:spPr>
          <a:xfrm>
            <a:off x="895350" y="5019675"/>
            <a:ext cx="1625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 k-nodes at time t+1</a:t>
            </a:r>
            <a:endParaRPr/>
          </a:p>
        </p:txBody>
      </p:sp>
      <p:sp>
        <p:nvSpPr>
          <p:cNvPr id="335" name="Google Shape;335;p33"/>
          <p:cNvSpPr txBox="1"/>
          <p:nvPr/>
        </p:nvSpPr>
        <p:spPr>
          <a:xfrm>
            <a:off x="3127375" y="5010150"/>
            <a:ext cx="969963"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 k-nodes at time t</a:t>
            </a:r>
            <a:endParaRPr/>
          </a:p>
        </p:txBody>
      </p:sp>
      <p:sp>
        <p:nvSpPr>
          <p:cNvPr id="336" name="Google Shape;336;p33"/>
          <p:cNvSpPr txBox="1"/>
          <p:nvPr/>
        </p:nvSpPr>
        <p:spPr>
          <a:xfrm>
            <a:off x="4506913" y="4979988"/>
            <a:ext cx="1295400"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Gain of  k-nodes via</a:t>
            </a:r>
            <a:endParaRPr/>
          </a:p>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k-1🡪 k</a:t>
            </a:r>
            <a:endParaRPr/>
          </a:p>
        </p:txBody>
      </p:sp>
      <p:sp>
        <p:nvSpPr>
          <p:cNvPr id="337" name="Google Shape;337;p33"/>
          <p:cNvSpPr txBox="1"/>
          <p:nvPr/>
        </p:nvSpPr>
        <p:spPr>
          <a:xfrm>
            <a:off x="6116638" y="4957763"/>
            <a:ext cx="1152525"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Loss  of  k-nodes via</a:t>
            </a:r>
            <a:endParaRPr/>
          </a:p>
          <a:p>
            <a:pPr indent="0" lvl="0" marL="0" marR="0" rtl="0" algn="ctr">
              <a:spcBef>
                <a:spcPts val="0"/>
              </a:spcBef>
              <a:spcAft>
                <a:spcPts val="0"/>
              </a:spcAft>
              <a:buNone/>
            </a:pPr>
            <a:r>
              <a:rPr lang="en-US" sz="1200">
                <a:solidFill>
                  <a:schemeClr val="dk1"/>
                </a:solidFill>
                <a:latin typeface="Helvetica Neue"/>
                <a:ea typeface="Helvetica Neue"/>
                <a:cs typeface="Helvetica Neue"/>
                <a:sym typeface="Helvetica Neue"/>
              </a:rPr>
              <a:t>k🡪 k+1</a:t>
            </a:r>
            <a:endParaRPr/>
          </a:p>
        </p:txBody>
      </p:sp>
      <p:sp>
        <p:nvSpPr>
          <p:cNvPr id="338" name="Google Shape;338;p33"/>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MFT - Degree Distribution: Rate Equation</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0" y="2134225"/>
            <a:ext cx="9144000" cy="3693319"/>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Growth and preferential attachment; The BA model definition</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Degree dynamics</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Degree distribution</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What if growth or preferential attachment are absent?</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How do we know that we have preferential attachment in real systems?</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Does PA need to be linear?</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Where does PA come from? Local models.</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Where does PA come from? Optimisation.</a:t>
            </a:r>
            <a:endParaRPr/>
          </a:p>
          <a:p>
            <a:pPr indent="-342900" lvl="0" marL="342900" marR="0" rtl="0" algn="ctr">
              <a:spcBef>
                <a:spcPts val="0"/>
              </a:spcBef>
              <a:spcAft>
                <a:spcPts val="0"/>
              </a:spcAft>
              <a:buClr>
                <a:schemeClr val="dk1"/>
              </a:buClr>
              <a:buSzPts val="1800"/>
              <a:buFont typeface="Helvetica Neue"/>
              <a:buAutoNum type="arabicPeriod"/>
            </a:pPr>
            <a:r>
              <a:rPr lang="en-US" sz="1800">
                <a:solidFill>
                  <a:schemeClr val="dk1"/>
                </a:solidFill>
                <a:latin typeface="Helvetica Neue"/>
                <a:ea typeface="Helvetica Neue"/>
                <a:cs typeface="Helvetica Neue"/>
                <a:sym typeface="Helvetica Neue"/>
              </a:rPr>
              <a:t>Diameter and clustering coefficient for the BA model.</a:t>
            </a:r>
            <a:endParaRPr/>
          </a:p>
          <a:p>
            <a:pPr indent="-228600" lvl="0" marL="342900" marR="0" rtl="0" algn="ctr">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28600" lvl="0" marL="342900" marR="0" rtl="0" algn="ctr">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p:txBody>
      </p:sp>
      <p:sp>
        <p:nvSpPr>
          <p:cNvPr id="109" name="Google Shape;109;p1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Questions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110" name="Google Shape;110;p16"/>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4"/>
          <p:cNvPicPr preferRelativeResize="0"/>
          <p:nvPr/>
        </p:nvPicPr>
        <p:blipFill rotWithShape="1">
          <a:blip r:embed="rId3">
            <a:alphaModFix/>
          </a:blip>
          <a:srcRect b="0" l="0" r="0" t="0"/>
          <a:stretch/>
        </p:blipFill>
        <p:spPr>
          <a:xfrm>
            <a:off x="1054100" y="3525838"/>
            <a:ext cx="5207000" cy="542925"/>
          </a:xfrm>
          <a:prstGeom prst="rect">
            <a:avLst/>
          </a:prstGeom>
          <a:noFill/>
          <a:ln>
            <a:noFill/>
          </a:ln>
        </p:spPr>
      </p:pic>
      <p:sp>
        <p:nvSpPr>
          <p:cNvPr id="344" name="Google Shape;344;p34"/>
          <p:cNvSpPr txBox="1"/>
          <p:nvPr/>
        </p:nvSpPr>
        <p:spPr>
          <a:xfrm>
            <a:off x="2076450" y="6640513"/>
            <a:ext cx="701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A.-L.Barabási, R. Albert and H. Jeong, </a:t>
            </a:r>
            <a:r>
              <a:rPr i="1" lang="en-US" sz="1800">
                <a:solidFill>
                  <a:srgbClr val="000000"/>
                </a:solidFill>
                <a:latin typeface="Times New Roman"/>
                <a:ea typeface="Times New Roman"/>
                <a:cs typeface="Times New Roman"/>
                <a:sym typeface="Times New Roman"/>
              </a:rPr>
              <a:t>Physica </a:t>
            </a:r>
            <a:r>
              <a:rPr lang="en-US" sz="1800">
                <a:solidFill>
                  <a:srgbClr val="000000"/>
                </a:solidFill>
                <a:latin typeface="Times New Roman"/>
                <a:ea typeface="Times New Roman"/>
                <a:cs typeface="Times New Roman"/>
                <a:sym typeface="Times New Roman"/>
              </a:rPr>
              <a:t>A </a:t>
            </a:r>
            <a:r>
              <a:rPr b="1" lang="en-US" sz="1800">
                <a:solidFill>
                  <a:srgbClr val="000000"/>
                </a:solidFill>
                <a:latin typeface="Times New Roman"/>
                <a:ea typeface="Times New Roman"/>
                <a:cs typeface="Times New Roman"/>
                <a:sym typeface="Times New Roman"/>
              </a:rPr>
              <a:t>272,</a:t>
            </a:r>
            <a:r>
              <a:rPr lang="en-US" sz="1800">
                <a:solidFill>
                  <a:srgbClr val="000000"/>
                </a:solidFill>
                <a:latin typeface="Times New Roman"/>
                <a:ea typeface="Times New Roman"/>
                <a:cs typeface="Times New Roman"/>
                <a:sym typeface="Times New Roman"/>
              </a:rPr>
              <a:t> 173 (1999)</a:t>
            </a:r>
            <a:endParaRPr/>
          </a:p>
        </p:txBody>
      </p:sp>
      <p:sp>
        <p:nvSpPr>
          <p:cNvPr id="345" name="Google Shape;345;p34"/>
          <p:cNvSpPr/>
          <p:nvPr/>
        </p:nvSpPr>
        <p:spPr>
          <a:xfrm rot="-5400000">
            <a:off x="1869282" y="3215481"/>
            <a:ext cx="296862" cy="17494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34"/>
          <p:cNvSpPr/>
          <p:nvPr/>
        </p:nvSpPr>
        <p:spPr>
          <a:xfrm rot="-5400000">
            <a:off x="3516313" y="3586162"/>
            <a:ext cx="298450" cy="9874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34"/>
          <p:cNvSpPr/>
          <p:nvPr/>
        </p:nvSpPr>
        <p:spPr>
          <a:xfrm rot="-5400000">
            <a:off x="5506244" y="3652044"/>
            <a:ext cx="296863" cy="10509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34"/>
          <p:cNvSpPr/>
          <p:nvPr/>
        </p:nvSpPr>
        <p:spPr>
          <a:xfrm rot="-5400000">
            <a:off x="4535488" y="3787775"/>
            <a:ext cx="296862" cy="604838"/>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34"/>
          <p:cNvSpPr txBox="1"/>
          <p:nvPr/>
        </p:nvSpPr>
        <p:spPr>
          <a:xfrm>
            <a:off x="912813" y="4238625"/>
            <a:ext cx="1925637"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 m-nodes at time t+1</a:t>
            </a:r>
            <a:endParaRPr/>
          </a:p>
        </p:txBody>
      </p:sp>
      <p:sp>
        <p:nvSpPr>
          <p:cNvPr id="350" name="Google Shape;350;p34"/>
          <p:cNvSpPr txBox="1"/>
          <p:nvPr/>
        </p:nvSpPr>
        <p:spPr>
          <a:xfrm>
            <a:off x="3143250" y="4229100"/>
            <a:ext cx="969963" cy="7381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 m-nodes at time t</a:t>
            </a:r>
            <a:endParaRPr/>
          </a:p>
        </p:txBody>
      </p:sp>
      <p:sp>
        <p:nvSpPr>
          <p:cNvPr id="351" name="Google Shape;351;p34"/>
          <p:cNvSpPr txBox="1"/>
          <p:nvPr/>
        </p:nvSpPr>
        <p:spPr>
          <a:xfrm>
            <a:off x="4027488" y="4268788"/>
            <a:ext cx="1346200" cy="7381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Add one </a:t>
            </a:r>
            <a:endParaRPr/>
          </a:p>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m-degeree node</a:t>
            </a:r>
            <a:endParaRPr/>
          </a:p>
        </p:txBody>
      </p:sp>
      <p:sp>
        <p:nvSpPr>
          <p:cNvPr id="352" name="Google Shape;352;p34"/>
          <p:cNvSpPr txBox="1"/>
          <p:nvPr/>
        </p:nvSpPr>
        <p:spPr>
          <a:xfrm>
            <a:off x="5176838" y="4325938"/>
            <a:ext cx="1344612" cy="739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Loss  of an </a:t>
            </a:r>
            <a:endParaRPr/>
          </a:p>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  m-node via</a:t>
            </a:r>
            <a:endParaRPr/>
          </a:p>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m🡪 m+1</a:t>
            </a:r>
            <a:endParaRPr/>
          </a:p>
        </p:txBody>
      </p:sp>
      <p:sp>
        <p:nvSpPr>
          <p:cNvPr id="353" name="Google Shape;353;p34"/>
          <p:cNvSpPr txBox="1"/>
          <p:nvPr/>
        </p:nvSpPr>
        <p:spPr>
          <a:xfrm>
            <a:off x="161925" y="2660650"/>
            <a:ext cx="8905875"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We do not have </a:t>
            </a:r>
            <a:r>
              <a:rPr i="1" lang="en-US" sz="1800">
                <a:solidFill>
                  <a:schemeClr val="dk1"/>
                </a:solidFill>
                <a:latin typeface="Helvetica Neue"/>
                <a:ea typeface="Helvetica Neue"/>
                <a:cs typeface="Helvetica Neue"/>
                <a:sym typeface="Helvetica Neue"/>
              </a:rPr>
              <a:t>k=0,1,...,m-1 </a:t>
            </a:r>
            <a:r>
              <a:rPr lang="en-US" sz="1800">
                <a:solidFill>
                  <a:schemeClr val="dk1"/>
                </a:solidFill>
                <a:latin typeface="Helvetica Neue"/>
                <a:ea typeface="Helvetica Neue"/>
                <a:cs typeface="Helvetica Neue"/>
                <a:sym typeface="Helvetica Neue"/>
              </a:rPr>
              <a:t>nodes in the network (each node arrives with degree </a:t>
            </a:r>
            <a:r>
              <a:rPr i="1" lang="en-US" sz="1800">
                <a:solidFill>
                  <a:schemeClr val="dk1"/>
                </a:solidFill>
                <a:latin typeface="Helvetica Neue"/>
                <a:ea typeface="Helvetica Neue"/>
                <a:cs typeface="Helvetica Neue"/>
                <a:sym typeface="Helvetica Neue"/>
              </a:rPr>
              <a:t>m</a:t>
            </a:r>
            <a:r>
              <a:rPr lang="en-US" sz="1800">
                <a:solidFill>
                  <a:schemeClr val="dk1"/>
                </a:solidFill>
                <a:latin typeface="Helvetica Neue"/>
                <a:ea typeface="Helvetica Neue"/>
                <a:cs typeface="Helvetica Neue"/>
                <a:sym typeface="Helvetica Neue"/>
              </a:rPr>
              <a:t>)</a:t>
            </a:r>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 We need a separate equation for degree </a:t>
            </a:r>
            <a:r>
              <a:rPr i="1" lang="en-US" sz="1800">
                <a:solidFill>
                  <a:schemeClr val="dk1"/>
                </a:solidFill>
                <a:latin typeface="Helvetica Neue"/>
                <a:ea typeface="Helvetica Neue"/>
                <a:cs typeface="Helvetica Neue"/>
                <a:sym typeface="Helvetica Neue"/>
              </a:rPr>
              <a:t>m </a:t>
            </a:r>
            <a:r>
              <a:rPr lang="en-US" sz="1800">
                <a:solidFill>
                  <a:schemeClr val="dk1"/>
                </a:solidFill>
                <a:latin typeface="Helvetica Neue"/>
                <a:ea typeface="Helvetica Neue"/>
                <a:cs typeface="Helvetica Neue"/>
                <a:sym typeface="Helvetica Neue"/>
              </a:rPr>
              <a:t>modes</a:t>
            </a:r>
            <a:endParaRPr sz="1800">
              <a:solidFill>
                <a:schemeClr val="dk1"/>
              </a:solidFill>
              <a:latin typeface="Helvetica Neue"/>
              <a:ea typeface="Helvetica Neue"/>
              <a:cs typeface="Helvetica Neue"/>
              <a:sym typeface="Helvetica Neue"/>
            </a:endParaRPr>
          </a:p>
        </p:txBody>
      </p:sp>
      <p:pic>
        <p:nvPicPr>
          <p:cNvPr id="354" name="Google Shape;354;p34"/>
          <p:cNvPicPr preferRelativeResize="0"/>
          <p:nvPr/>
        </p:nvPicPr>
        <p:blipFill rotWithShape="1">
          <a:blip r:embed="rId4">
            <a:alphaModFix/>
          </a:blip>
          <a:srcRect b="0" l="0" r="0" t="0"/>
          <a:stretch/>
        </p:blipFill>
        <p:spPr>
          <a:xfrm>
            <a:off x="1111250" y="1131888"/>
            <a:ext cx="6045200" cy="542925"/>
          </a:xfrm>
          <a:prstGeom prst="rect">
            <a:avLst/>
          </a:prstGeom>
          <a:noFill/>
          <a:ln>
            <a:noFill/>
          </a:ln>
        </p:spPr>
      </p:pic>
      <p:sp>
        <p:nvSpPr>
          <p:cNvPr id="355" name="Google Shape;355;p34"/>
          <p:cNvSpPr/>
          <p:nvPr/>
        </p:nvSpPr>
        <p:spPr>
          <a:xfrm rot="-5400000">
            <a:off x="1836738" y="822325"/>
            <a:ext cx="298450" cy="1749425"/>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34"/>
          <p:cNvSpPr/>
          <p:nvPr/>
        </p:nvSpPr>
        <p:spPr>
          <a:xfrm rot="-5400000">
            <a:off x="3483769" y="1194594"/>
            <a:ext cx="298450" cy="985838"/>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34"/>
          <p:cNvSpPr/>
          <p:nvPr/>
        </p:nvSpPr>
        <p:spPr>
          <a:xfrm rot="-5400000">
            <a:off x="6530182" y="1172369"/>
            <a:ext cx="298450" cy="1049337"/>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34"/>
          <p:cNvSpPr/>
          <p:nvPr/>
        </p:nvSpPr>
        <p:spPr>
          <a:xfrm rot="-5400000">
            <a:off x="4981575" y="915988"/>
            <a:ext cx="298450" cy="1562100"/>
          </a:xfrm>
          <a:prstGeom prst="lef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34"/>
          <p:cNvSpPr txBox="1"/>
          <p:nvPr/>
        </p:nvSpPr>
        <p:spPr>
          <a:xfrm>
            <a:off x="879475" y="1846263"/>
            <a:ext cx="186690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Helvetica Neue"/>
                <a:ea typeface="Helvetica Neue"/>
                <a:cs typeface="Helvetica Neue"/>
                <a:sym typeface="Helvetica Neue"/>
              </a:rPr>
              <a:t># k-nodes at time t+1</a:t>
            </a:r>
            <a:endParaRPr/>
          </a:p>
        </p:txBody>
      </p:sp>
      <p:sp>
        <p:nvSpPr>
          <p:cNvPr id="360" name="Google Shape;360;p34"/>
          <p:cNvSpPr txBox="1"/>
          <p:nvPr/>
        </p:nvSpPr>
        <p:spPr>
          <a:xfrm>
            <a:off x="3111500" y="1836738"/>
            <a:ext cx="969963"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 k-nodes at time t</a:t>
            </a:r>
            <a:endParaRPr/>
          </a:p>
        </p:txBody>
      </p:sp>
      <p:sp>
        <p:nvSpPr>
          <p:cNvPr id="361" name="Google Shape;361;p34"/>
          <p:cNvSpPr txBox="1"/>
          <p:nvPr/>
        </p:nvSpPr>
        <p:spPr>
          <a:xfrm>
            <a:off x="4478338" y="1806575"/>
            <a:ext cx="1346200" cy="739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Gain of  k-nodes via</a:t>
            </a:r>
            <a:endParaRPr/>
          </a:p>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k-1🡪 k</a:t>
            </a:r>
            <a:endParaRPr/>
          </a:p>
        </p:txBody>
      </p:sp>
      <p:sp>
        <p:nvSpPr>
          <p:cNvPr id="362" name="Google Shape;362;p34"/>
          <p:cNvSpPr txBox="1"/>
          <p:nvPr/>
        </p:nvSpPr>
        <p:spPr>
          <a:xfrm>
            <a:off x="6003925" y="1784350"/>
            <a:ext cx="1346200" cy="7381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Loss  of  k-nodes via</a:t>
            </a:r>
            <a:endParaRPr/>
          </a:p>
          <a:p>
            <a:pPr indent="0" lvl="0" marL="0" marR="0" rtl="0" algn="ctr">
              <a:spcBef>
                <a:spcPts val="0"/>
              </a:spcBef>
              <a:spcAft>
                <a:spcPts val="0"/>
              </a:spcAft>
              <a:buNone/>
            </a:pPr>
            <a:r>
              <a:rPr lang="en-US" sz="1400">
                <a:solidFill>
                  <a:schemeClr val="dk1"/>
                </a:solidFill>
                <a:latin typeface="Helvetica Neue"/>
                <a:ea typeface="Helvetica Neue"/>
                <a:cs typeface="Helvetica Neue"/>
                <a:sym typeface="Helvetica Neue"/>
              </a:rPr>
              <a:t>k🡪 k+1</a:t>
            </a:r>
            <a:endParaRPr/>
          </a:p>
        </p:txBody>
      </p:sp>
      <p:sp>
        <p:nvSpPr>
          <p:cNvPr id="363" name="Google Shape;363;p34"/>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364" name="Google Shape;364;p34"/>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MFT - Degree Distribution: Rate Equation</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5"/>
          <p:cNvPicPr preferRelativeResize="0"/>
          <p:nvPr/>
        </p:nvPicPr>
        <p:blipFill rotWithShape="1">
          <a:blip r:embed="rId3">
            <a:alphaModFix/>
          </a:blip>
          <a:srcRect b="0" l="0" r="0" t="0"/>
          <a:stretch/>
        </p:blipFill>
        <p:spPr>
          <a:xfrm>
            <a:off x="319088" y="1504950"/>
            <a:ext cx="5207000" cy="542925"/>
          </a:xfrm>
          <a:prstGeom prst="rect">
            <a:avLst/>
          </a:prstGeom>
          <a:noFill/>
          <a:ln>
            <a:noFill/>
          </a:ln>
        </p:spPr>
      </p:pic>
      <p:sp>
        <p:nvSpPr>
          <p:cNvPr id="370" name="Google Shape;370;p35"/>
          <p:cNvSpPr txBox="1"/>
          <p:nvPr/>
        </p:nvSpPr>
        <p:spPr>
          <a:xfrm>
            <a:off x="2076450" y="6640513"/>
            <a:ext cx="701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A.-L.Barabási, R. Albert and H. Jeong, </a:t>
            </a:r>
            <a:r>
              <a:rPr i="1" lang="en-US" sz="1800">
                <a:solidFill>
                  <a:srgbClr val="000000"/>
                </a:solidFill>
                <a:latin typeface="Times New Roman"/>
                <a:ea typeface="Times New Roman"/>
                <a:cs typeface="Times New Roman"/>
                <a:sym typeface="Times New Roman"/>
              </a:rPr>
              <a:t>Physica </a:t>
            </a:r>
            <a:r>
              <a:rPr lang="en-US" sz="1800">
                <a:solidFill>
                  <a:srgbClr val="000000"/>
                </a:solidFill>
                <a:latin typeface="Times New Roman"/>
                <a:ea typeface="Times New Roman"/>
                <a:cs typeface="Times New Roman"/>
                <a:sym typeface="Times New Roman"/>
              </a:rPr>
              <a:t>A </a:t>
            </a:r>
            <a:r>
              <a:rPr b="1" lang="en-US" sz="1800">
                <a:solidFill>
                  <a:srgbClr val="000000"/>
                </a:solidFill>
                <a:latin typeface="Times New Roman"/>
                <a:ea typeface="Times New Roman"/>
                <a:cs typeface="Times New Roman"/>
                <a:sym typeface="Times New Roman"/>
              </a:rPr>
              <a:t>272,</a:t>
            </a:r>
            <a:r>
              <a:rPr lang="en-US" sz="1800">
                <a:solidFill>
                  <a:srgbClr val="000000"/>
                </a:solidFill>
                <a:latin typeface="Times New Roman"/>
                <a:ea typeface="Times New Roman"/>
                <a:cs typeface="Times New Roman"/>
                <a:sym typeface="Times New Roman"/>
              </a:rPr>
              <a:t> 173 (1999)</a:t>
            </a:r>
            <a:endParaRPr/>
          </a:p>
        </p:txBody>
      </p:sp>
      <p:pic>
        <p:nvPicPr>
          <p:cNvPr id="371" name="Google Shape;371;p35"/>
          <p:cNvPicPr preferRelativeResize="0"/>
          <p:nvPr/>
        </p:nvPicPr>
        <p:blipFill rotWithShape="1">
          <a:blip r:embed="rId4">
            <a:alphaModFix/>
          </a:blip>
          <a:srcRect b="0" l="0" r="0" t="0"/>
          <a:stretch/>
        </p:blipFill>
        <p:spPr>
          <a:xfrm>
            <a:off x="319088" y="860425"/>
            <a:ext cx="6045200" cy="542925"/>
          </a:xfrm>
          <a:prstGeom prst="rect">
            <a:avLst/>
          </a:prstGeom>
          <a:noFill/>
          <a:ln>
            <a:noFill/>
          </a:ln>
        </p:spPr>
      </p:pic>
      <p:sp>
        <p:nvSpPr>
          <p:cNvPr id="372" name="Google Shape;372;p35"/>
          <p:cNvSpPr txBox="1"/>
          <p:nvPr/>
        </p:nvSpPr>
        <p:spPr>
          <a:xfrm>
            <a:off x="6994525" y="938213"/>
            <a:ext cx="633413"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k&gt;m</a:t>
            </a:r>
            <a:endParaRPr/>
          </a:p>
        </p:txBody>
      </p:sp>
      <p:sp>
        <p:nvSpPr>
          <p:cNvPr id="373" name="Google Shape;373;p35"/>
          <p:cNvSpPr txBox="1"/>
          <p:nvPr/>
        </p:nvSpPr>
        <p:spPr>
          <a:xfrm>
            <a:off x="319088" y="2341563"/>
            <a:ext cx="829151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We assume that there is a stationary state in the N=t🡪∞ limit, when P(k,∞)=P(k)</a:t>
            </a:r>
            <a:endParaRPr sz="1800">
              <a:solidFill>
                <a:schemeClr val="dk1"/>
              </a:solidFill>
              <a:latin typeface="Helvetica Neue"/>
              <a:ea typeface="Helvetica Neue"/>
              <a:cs typeface="Helvetica Neue"/>
              <a:sym typeface="Helvetica Neue"/>
            </a:endParaRPr>
          </a:p>
        </p:txBody>
      </p:sp>
      <p:pic>
        <p:nvPicPr>
          <p:cNvPr id="374" name="Google Shape;374;p35"/>
          <p:cNvPicPr preferRelativeResize="0"/>
          <p:nvPr/>
        </p:nvPicPr>
        <p:blipFill rotWithShape="1">
          <a:blip r:embed="rId5">
            <a:alphaModFix/>
          </a:blip>
          <a:srcRect b="0" l="0" r="0" t="0"/>
          <a:stretch/>
        </p:blipFill>
        <p:spPr>
          <a:xfrm>
            <a:off x="319088" y="3130550"/>
            <a:ext cx="8580437" cy="252413"/>
          </a:xfrm>
          <a:prstGeom prst="rect">
            <a:avLst/>
          </a:prstGeom>
          <a:noFill/>
          <a:ln>
            <a:noFill/>
          </a:ln>
        </p:spPr>
      </p:pic>
      <p:sp>
        <p:nvSpPr>
          <p:cNvPr id="375" name="Google Shape;375;p35"/>
          <p:cNvSpPr txBox="1"/>
          <p:nvPr/>
        </p:nvSpPr>
        <p:spPr>
          <a:xfrm>
            <a:off x="319088" y="938213"/>
            <a:ext cx="3001962" cy="369887"/>
          </a:xfrm>
          <a:prstGeom prst="rect">
            <a:avLst/>
          </a:prstGeom>
          <a:solidFill>
            <a:srgbClr val="FF0000">
              <a:alpha val="2274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35"/>
          <p:cNvSpPr txBox="1"/>
          <p:nvPr/>
        </p:nvSpPr>
        <p:spPr>
          <a:xfrm>
            <a:off x="349250" y="3090863"/>
            <a:ext cx="8580438" cy="369887"/>
          </a:xfrm>
          <a:prstGeom prst="rect">
            <a:avLst/>
          </a:prstGeom>
          <a:solidFill>
            <a:srgbClr val="FF0000">
              <a:alpha val="2274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77" name="Google Shape;377;p35"/>
          <p:cNvPicPr preferRelativeResize="0"/>
          <p:nvPr/>
        </p:nvPicPr>
        <p:blipFill rotWithShape="1">
          <a:blip r:embed="rId6">
            <a:alphaModFix/>
          </a:blip>
          <a:srcRect b="0" l="0" r="0" t="0"/>
          <a:stretch/>
        </p:blipFill>
        <p:spPr>
          <a:xfrm>
            <a:off x="319088" y="3617913"/>
            <a:ext cx="4092575" cy="231775"/>
          </a:xfrm>
          <a:prstGeom prst="rect">
            <a:avLst/>
          </a:prstGeom>
          <a:noFill/>
          <a:ln>
            <a:noFill/>
          </a:ln>
        </p:spPr>
      </p:pic>
      <p:pic>
        <p:nvPicPr>
          <p:cNvPr id="378" name="Google Shape;378;p35"/>
          <p:cNvPicPr preferRelativeResize="0"/>
          <p:nvPr/>
        </p:nvPicPr>
        <p:blipFill rotWithShape="1">
          <a:blip r:embed="rId7">
            <a:alphaModFix/>
          </a:blip>
          <a:srcRect b="0" l="0" r="0" t="0"/>
          <a:stretch/>
        </p:blipFill>
        <p:spPr>
          <a:xfrm>
            <a:off x="430213" y="4154488"/>
            <a:ext cx="3325812" cy="542925"/>
          </a:xfrm>
          <a:prstGeom prst="rect">
            <a:avLst/>
          </a:prstGeom>
          <a:noFill/>
          <a:ln>
            <a:noFill/>
          </a:ln>
        </p:spPr>
      </p:pic>
      <p:pic>
        <p:nvPicPr>
          <p:cNvPr id="379" name="Google Shape;379;p35"/>
          <p:cNvPicPr preferRelativeResize="0"/>
          <p:nvPr/>
        </p:nvPicPr>
        <p:blipFill rotWithShape="1">
          <a:blip r:embed="rId8">
            <a:alphaModFix/>
          </a:blip>
          <a:srcRect b="0" l="0" r="0" t="0"/>
          <a:stretch/>
        </p:blipFill>
        <p:spPr>
          <a:xfrm>
            <a:off x="430213" y="4752975"/>
            <a:ext cx="2187575" cy="542925"/>
          </a:xfrm>
          <a:prstGeom prst="rect">
            <a:avLst/>
          </a:prstGeom>
          <a:noFill/>
          <a:ln>
            <a:noFill/>
          </a:ln>
        </p:spPr>
      </p:pic>
      <p:pic>
        <p:nvPicPr>
          <p:cNvPr id="380" name="Google Shape;380;p35"/>
          <p:cNvPicPr preferRelativeResize="0"/>
          <p:nvPr/>
        </p:nvPicPr>
        <p:blipFill rotWithShape="1">
          <a:blip r:embed="rId9">
            <a:alphaModFix/>
          </a:blip>
          <a:srcRect b="0" l="0" r="0" t="0"/>
          <a:stretch/>
        </p:blipFill>
        <p:spPr>
          <a:xfrm>
            <a:off x="5543550" y="4154488"/>
            <a:ext cx="2349500" cy="542925"/>
          </a:xfrm>
          <a:prstGeom prst="rect">
            <a:avLst/>
          </a:prstGeom>
          <a:noFill/>
          <a:ln>
            <a:noFill/>
          </a:ln>
        </p:spPr>
      </p:pic>
      <p:pic>
        <p:nvPicPr>
          <p:cNvPr id="381" name="Google Shape;381;p35"/>
          <p:cNvPicPr preferRelativeResize="0"/>
          <p:nvPr/>
        </p:nvPicPr>
        <p:blipFill rotWithShape="1">
          <a:blip r:embed="rId10">
            <a:alphaModFix/>
          </a:blip>
          <a:srcRect b="0" l="0" r="0" t="0"/>
          <a:stretch/>
        </p:blipFill>
        <p:spPr>
          <a:xfrm>
            <a:off x="5534025" y="4697413"/>
            <a:ext cx="1581150" cy="542925"/>
          </a:xfrm>
          <a:prstGeom prst="rect">
            <a:avLst/>
          </a:prstGeom>
          <a:noFill/>
          <a:ln>
            <a:noFill/>
          </a:ln>
        </p:spPr>
      </p:pic>
      <p:sp>
        <p:nvSpPr>
          <p:cNvPr id="382" name="Google Shape;382;p35"/>
          <p:cNvSpPr txBox="1"/>
          <p:nvPr/>
        </p:nvSpPr>
        <p:spPr>
          <a:xfrm>
            <a:off x="8382000" y="4273550"/>
            <a:ext cx="627063"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k&gt;m</a:t>
            </a:r>
            <a:endParaRPr/>
          </a:p>
        </p:txBody>
      </p:sp>
      <p:sp>
        <p:nvSpPr>
          <p:cNvPr id="383" name="Google Shape;383;p35"/>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384" name="Google Shape;384;p3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MFT - Degree Distribution: Rate Equation</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nvSpPr>
        <p:spPr>
          <a:xfrm>
            <a:off x="2076450" y="6640513"/>
            <a:ext cx="701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A.-L.Barabási, R. Albert and H. Jeong, </a:t>
            </a:r>
            <a:r>
              <a:rPr i="1" lang="en-US" sz="1800">
                <a:solidFill>
                  <a:srgbClr val="000000"/>
                </a:solidFill>
                <a:latin typeface="Times New Roman"/>
                <a:ea typeface="Times New Roman"/>
                <a:cs typeface="Times New Roman"/>
                <a:sym typeface="Times New Roman"/>
              </a:rPr>
              <a:t>Physica </a:t>
            </a:r>
            <a:r>
              <a:rPr lang="en-US" sz="1800">
                <a:solidFill>
                  <a:srgbClr val="000000"/>
                </a:solidFill>
                <a:latin typeface="Times New Roman"/>
                <a:ea typeface="Times New Roman"/>
                <a:cs typeface="Times New Roman"/>
                <a:sym typeface="Times New Roman"/>
              </a:rPr>
              <a:t>A </a:t>
            </a:r>
            <a:r>
              <a:rPr b="1" lang="en-US" sz="1800">
                <a:solidFill>
                  <a:srgbClr val="000000"/>
                </a:solidFill>
                <a:latin typeface="Times New Roman"/>
                <a:ea typeface="Times New Roman"/>
                <a:cs typeface="Times New Roman"/>
                <a:sym typeface="Times New Roman"/>
              </a:rPr>
              <a:t>272,</a:t>
            </a:r>
            <a:r>
              <a:rPr lang="en-US" sz="1800">
                <a:solidFill>
                  <a:srgbClr val="000000"/>
                </a:solidFill>
                <a:latin typeface="Times New Roman"/>
                <a:ea typeface="Times New Roman"/>
                <a:cs typeface="Times New Roman"/>
                <a:sym typeface="Times New Roman"/>
              </a:rPr>
              <a:t> 173 (1999)</a:t>
            </a:r>
            <a:endParaRPr/>
          </a:p>
        </p:txBody>
      </p:sp>
      <p:pic>
        <p:nvPicPr>
          <p:cNvPr id="390" name="Google Shape;390;p36"/>
          <p:cNvPicPr preferRelativeResize="0"/>
          <p:nvPr/>
        </p:nvPicPr>
        <p:blipFill rotWithShape="1">
          <a:blip r:embed="rId3">
            <a:alphaModFix/>
          </a:blip>
          <a:srcRect b="0" l="0" r="0" t="0"/>
          <a:stretch/>
        </p:blipFill>
        <p:spPr>
          <a:xfrm>
            <a:off x="227013" y="781050"/>
            <a:ext cx="2349500" cy="542925"/>
          </a:xfrm>
          <a:prstGeom prst="rect">
            <a:avLst/>
          </a:prstGeom>
          <a:noFill/>
          <a:ln>
            <a:noFill/>
          </a:ln>
        </p:spPr>
      </p:pic>
      <p:pic>
        <p:nvPicPr>
          <p:cNvPr id="391" name="Google Shape;391;p36"/>
          <p:cNvPicPr preferRelativeResize="0"/>
          <p:nvPr/>
        </p:nvPicPr>
        <p:blipFill rotWithShape="1">
          <a:blip r:embed="rId4">
            <a:alphaModFix/>
          </a:blip>
          <a:srcRect b="0" l="0" r="0" t="0"/>
          <a:stretch/>
        </p:blipFill>
        <p:spPr>
          <a:xfrm>
            <a:off x="227013" y="1425575"/>
            <a:ext cx="1443037" cy="495300"/>
          </a:xfrm>
          <a:prstGeom prst="rect">
            <a:avLst/>
          </a:prstGeom>
          <a:noFill/>
          <a:ln>
            <a:noFill/>
          </a:ln>
        </p:spPr>
      </p:pic>
      <p:pic>
        <p:nvPicPr>
          <p:cNvPr id="392" name="Google Shape;392;p36"/>
          <p:cNvPicPr preferRelativeResize="0"/>
          <p:nvPr/>
        </p:nvPicPr>
        <p:blipFill rotWithShape="1">
          <a:blip r:embed="rId5">
            <a:alphaModFix/>
          </a:blip>
          <a:srcRect b="0" l="0" r="0" t="0"/>
          <a:stretch/>
        </p:blipFill>
        <p:spPr>
          <a:xfrm>
            <a:off x="3476625" y="727075"/>
            <a:ext cx="2349500" cy="542925"/>
          </a:xfrm>
          <a:prstGeom prst="rect">
            <a:avLst/>
          </a:prstGeom>
          <a:noFill/>
          <a:ln>
            <a:noFill/>
          </a:ln>
        </p:spPr>
      </p:pic>
      <p:sp>
        <p:nvSpPr>
          <p:cNvPr id="393" name="Google Shape;393;p36"/>
          <p:cNvSpPr txBox="1"/>
          <p:nvPr/>
        </p:nvSpPr>
        <p:spPr>
          <a:xfrm>
            <a:off x="2862263" y="862013"/>
            <a:ext cx="4318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Arial"/>
              <a:ea typeface="Arial"/>
              <a:cs typeface="Arial"/>
              <a:sym typeface="Arial"/>
            </a:endParaRPr>
          </a:p>
        </p:txBody>
      </p:sp>
      <p:pic>
        <p:nvPicPr>
          <p:cNvPr id="394" name="Google Shape;394;p36"/>
          <p:cNvPicPr preferRelativeResize="0"/>
          <p:nvPr/>
        </p:nvPicPr>
        <p:blipFill rotWithShape="1">
          <a:blip r:embed="rId6">
            <a:alphaModFix/>
          </a:blip>
          <a:srcRect b="0" l="0" r="0" t="0"/>
          <a:stretch/>
        </p:blipFill>
        <p:spPr>
          <a:xfrm>
            <a:off x="227013" y="1971675"/>
            <a:ext cx="4052887" cy="530225"/>
          </a:xfrm>
          <a:prstGeom prst="rect">
            <a:avLst/>
          </a:prstGeom>
          <a:noFill/>
          <a:ln>
            <a:noFill/>
          </a:ln>
        </p:spPr>
      </p:pic>
      <p:pic>
        <p:nvPicPr>
          <p:cNvPr id="395" name="Google Shape;395;p36"/>
          <p:cNvPicPr preferRelativeResize="0"/>
          <p:nvPr/>
        </p:nvPicPr>
        <p:blipFill rotWithShape="1">
          <a:blip r:embed="rId7">
            <a:alphaModFix/>
          </a:blip>
          <a:srcRect b="0" l="0" r="0" t="0"/>
          <a:stretch/>
        </p:blipFill>
        <p:spPr>
          <a:xfrm>
            <a:off x="227013" y="2628900"/>
            <a:ext cx="5176837" cy="530225"/>
          </a:xfrm>
          <a:prstGeom prst="rect">
            <a:avLst/>
          </a:prstGeom>
          <a:noFill/>
          <a:ln>
            <a:noFill/>
          </a:ln>
        </p:spPr>
      </p:pic>
      <p:pic>
        <p:nvPicPr>
          <p:cNvPr id="396" name="Google Shape;396;p36"/>
          <p:cNvPicPr preferRelativeResize="0"/>
          <p:nvPr/>
        </p:nvPicPr>
        <p:blipFill rotWithShape="1">
          <a:blip r:embed="rId8">
            <a:alphaModFix/>
          </a:blip>
          <a:srcRect b="0" l="0" r="0" t="0"/>
          <a:stretch/>
        </p:blipFill>
        <p:spPr>
          <a:xfrm>
            <a:off x="225425" y="3279775"/>
            <a:ext cx="5197475" cy="530225"/>
          </a:xfrm>
          <a:prstGeom prst="rect">
            <a:avLst/>
          </a:prstGeom>
          <a:noFill/>
          <a:ln>
            <a:noFill/>
          </a:ln>
        </p:spPr>
      </p:pic>
      <p:sp>
        <p:nvSpPr>
          <p:cNvPr id="397" name="Google Shape;397;p36"/>
          <p:cNvSpPr txBox="1"/>
          <p:nvPr/>
        </p:nvSpPr>
        <p:spPr>
          <a:xfrm>
            <a:off x="238125" y="3568700"/>
            <a:ext cx="52705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a:t>
            </a:r>
            <a:endParaRPr/>
          </a:p>
        </p:txBody>
      </p:sp>
      <p:pic>
        <p:nvPicPr>
          <p:cNvPr id="398" name="Google Shape;398;p36"/>
          <p:cNvPicPr preferRelativeResize="0"/>
          <p:nvPr/>
        </p:nvPicPr>
        <p:blipFill rotWithShape="1">
          <a:blip r:embed="rId9">
            <a:alphaModFix/>
          </a:blip>
          <a:srcRect b="0" l="0" r="0" t="0"/>
          <a:stretch/>
        </p:blipFill>
        <p:spPr>
          <a:xfrm>
            <a:off x="263525" y="4170363"/>
            <a:ext cx="2725738" cy="649287"/>
          </a:xfrm>
          <a:prstGeom prst="rect">
            <a:avLst/>
          </a:prstGeom>
          <a:noFill/>
          <a:ln>
            <a:noFill/>
          </a:ln>
        </p:spPr>
      </p:pic>
      <p:sp>
        <p:nvSpPr>
          <p:cNvPr id="399" name="Google Shape;399;p36"/>
          <p:cNvSpPr txBox="1"/>
          <p:nvPr/>
        </p:nvSpPr>
        <p:spPr>
          <a:xfrm>
            <a:off x="6969125" y="3306763"/>
            <a:ext cx="1055688" cy="339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m+3 🡪 </a:t>
            </a:r>
            <a:r>
              <a:rPr i="1" lang="en-US" sz="1600">
                <a:solidFill>
                  <a:srgbClr val="FF0000"/>
                </a:solidFill>
                <a:latin typeface="Helvetica Neue"/>
                <a:ea typeface="Helvetica Neue"/>
                <a:cs typeface="Helvetica Neue"/>
                <a:sym typeface="Helvetica Neue"/>
              </a:rPr>
              <a:t>k</a:t>
            </a:r>
            <a:endParaRPr i="1" sz="1600">
              <a:solidFill>
                <a:srgbClr val="FF0000"/>
              </a:solidFill>
              <a:latin typeface="Helvetica Neue"/>
              <a:ea typeface="Helvetica Neue"/>
              <a:cs typeface="Helvetica Neue"/>
              <a:sym typeface="Helvetica Neue"/>
            </a:endParaRPr>
          </a:p>
        </p:txBody>
      </p:sp>
      <p:sp>
        <p:nvSpPr>
          <p:cNvPr id="400" name="Google Shape;400;p36"/>
          <p:cNvSpPr txBox="1"/>
          <p:nvPr/>
        </p:nvSpPr>
        <p:spPr>
          <a:xfrm>
            <a:off x="163513" y="4997450"/>
            <a:ext cx="5494337"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Krapivsky, Redner, Leyvraz, PRL 2000</a:t>
            </a:r>
            <a:endParaRPr/>
          </a:p>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Dorogovtsev, Mendes, Samukhin, PRL 2000 </a:t>
            </a:r>
            <a:endParaRPr/>
          </a:p>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Bollobas et al,  Random Struc. Alg. 2001</a:t>
            </a:r>
            <a:endParaRPr/>
          </a:p>
        </p:txBody>
      </p:sp>
      <p:pic>
        <p:nvPicPr>
          <p:cNvPr id="401" name="Google Shape;401;p36"/>
          <p:cNvPicPr preferRelativeResize="0"/>
          <p:nvPr/>
        </p:nvPicPr>
        <p:blipFill rotWithShape="1">
          <a:blip r:embed="rId10">
            <a:alphaModFix/>
          </a:blip>
          <a:srcRect b="0" l="0" r="0" t="0"/>
          <a:stretch/>
        </p:blipFill>
        <p:spPr>
          <a:xfrm>
            <a:off x="5056188" y="4230688"/>
            <a:ext cx="1349375" cy="325437"/>
          </a:xfrm>
          <a:prstGeom prst="rect">
            <a:avLst/>
          </a:prstGeom>
          <a:noFill/>
          <a:ln>
            <a:noFill/>
          </a:ln>
        </p:spPr>
      </p:pic>
      <p:sp>
        <p:nvSpPr>
          <p:cNvPr id="402" name="Google Shape;402;p36"/>
          <p:cNvSpPr txBox="1"/>
          <p:nvPr/>
        </p:nvSpPr>
        <p:spPr>
          <a:xfrm>
            <a:off x="7011988" y="4217988"/>
            <a:ext cx="1135062"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for large </a:t>
            </a:r>
            <a:r>
              <a:rPr i="1" lang="en-US" sz="1600">
                <a:solidFill>
                  <a:srgbClr val="FF0000"/>
                </a:solidFill>
                <a:latin typeface="Helvetica Neue"/>
                <a:ea typeface="Helvetica Neue"/>
                <a:cs typeface="Helvetica Neue"/>
                <a:sym typeface="Helvetica Neue"/>
              </a:rPr>
              <a:t>k</a:t>
            </a:r>
            <a:endParaRPr/>
          </a:p>
        </p:txBody>
      </p:sp>
      <p:sp>
        <p:nvSpPr>
          <p:cNvPr id="403" name="Google Shape;403;p36"/>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404" name="Google Shape;404;p3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MFT - Degree Distribution: Rate Equation</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nvSpPr>
        <p:spPr>
          <a:xfrm>
            <a:off x="2076450" y="6640513"/>
            <a:ext cx="701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A.-L.Barabási, R. Albert and H. Jeong, </a:t>
            </a:r>
            <a:r>
              <a:rPr i="1" lang="en-US" sz="1800">
                <a:solidFill>
                  <a:srgbClr val="000000"/>
                </a:solidFill>
                <a:latin typeface="Times New Roman"/>
                <a:ea typeface="Times New Roman"/>
                <a:cs typeface="Times New Roman"/>
                <a:sym typeface="Times New Roman"/>
              </a:rPr>
              <a:t>Physica </a:t>
            </a:r>
            <a:r>
              <a:rPr lang="en-US" sz="1800">
                <a:solidFill>
                  <a:srgbClr val="000000"/>
                </a:solidFill>
                <a:latin typeface="Times New Roman"/>
                <a:ea typeface="Times New Roman"/>
                <a:cs typeface="Times New Roman"/>
                <a:sym typeface="Times New Roman"/>
              </a:rPr>
              <a:t>A </a:t>
            </a:r>
            <a:r>
              <a:rPr b="1" lang="en-US" sz="1800">
                <a:solidFill>
                  <a:srgbClr val="000000"/>
                </a:solidFill>
                <a:latin typeface="Times New Roman"/>
                <a:ea typeface="Times New Roman"/>
                <a:cs typeface="Times New Roman"/>
                <a:sym typeface="Times New Roman"/>
              </a:rPr>
              <a:t>272,</a:t>
            </a:r>
            <a:r>
              <a:rPr lang="en-US" sz="1800">
                <a:solidFill>
                  <a:srgbClr val="000000"/>
                </a:solidFill>
                <a:latin typeface="Times New Roman"/>
                <a:ea typeface="Times New Roman"/>
                <a:cs typeface="Times New Roman"/>
                <a:sym typeface="Times New Roman"/>
              </a:rPr>
              <a:t> 173 (1999)</a:t>
            </a:r>
            <a:endParaRPr/>
          </a:p>
        </p:txBody>
      </p:sp>
      <p:pic>
        <p:nvPicPr>
          <p:cNvPr id="410" name="Google Shape;410;p37"/>
          <p:cNvPicPr preferRelativeResize="0"/>
          <p:nvPr/>
        </p:nvPicPr>
        <p:blipFill rotWithShape="1">
          <a:blip r:embed="rId3">
            <a:alphaModFix/>
          </a:blip>
          <a:srcRect b="0" l="0" r="0" t="0"/>
          <a:stretch/>
        </p:blipFill>
        <p:spPr>
          <a:xfrm>
            <a:off x="3603625" y="954088"/>
            <a:ext cx="3325813" cy="542925"/>
          </a:xfrm>
          <a:prstGeom prst="rect">
            <a:avLst/>
          </a:prstGeom>
          <a:noFill/>
          <a:ln>
            <a:noFill/>
          </a:ln>
        </p:spPr>
      </p:pic>
      <p:pic>
        <p:nvPicPr>
          <p:cNvPr id="411" name="Google Shape;411;p37"/>
          <p:cNvPicPr preferRelativeResize="0"/>
          <p:nvPr/>
        </p:nvPicPr>
        <p:blipFill rotWithShape="1">
          <a:blip r:embed="rId4">
            <a:alphaModFix/>
          </a:blip>
          <a:srcRect b="0" l="0" r="0" t="0"/>
          <a:stretch/>
        </p:blipFill>
        <p:spPr>
          <a:xfrm>
            <a:off x="944563" y="1898650"/>
            <a:ext cx="7024687" cy="252413"/>
          </a:xfrm>
          <a:prstGeom prst="rect">
            <a:avLst/>
          </a:prstGeom>
          <a:noFill/>
          <a:ln>
            <a:noFill/>
          </a:ln>
        </p:spPr>
      </p:pic>
      <p:pic>
        <p:nvPicPr>
          <p:cNvPr id="412" name="Google Shape;412;p37"/>
          <p:cNvPicPr preferRelativeResize="0"/>
          <p:nvPr/>
        </p:nvPicPr>
        <p:blipFill rotWithShape="1">
          <a:blip r:embed="rId5">
            <a:alphaModFix/>
          </a:blip>
          <a:srcRect b="0" l="0" r="0" t="0"/>
          <a:stretch/>
        </p:blipFill>
        <p:spPr>
          <a:xfrm>
            <a:off x="977900" y="2495550"/>
            <a:ext cx="6627813" cy="581025"/>
          </a:xfrm>
          <a:prstGeom prst="rect">
            <a:avLst/>
          </a:prstGeom>
          <a:noFill/>
          <a:ln>
            <a:noFill/>
          </a:ln>
        </p:spPr>
      </p:pic>
      <p:pic>
        <p:nvPicPr>
          <p:cNvPr id="413" name="Google Shape;413;p37"/>
          <p:cNvPicPr preferRelativeResize="0"/>
          <p:nvPr/>
        </p:nvPicPr>
        <p:blipFill rotWithShape="1">
          <a:blip r:embed="rId6">
            <a:alphaModFix/>
          </a:blip>
          <a:srcRect b="0" l="0" r="0" t="0"/>
          <a:stretch/>
        </p:blipFill>
        <p:spPr>
          <a:xfrm>
            <a:off x="3117850" y="3484563"/>
            <a:ext cx="2254250" cy="542925"/>
          </a:xfrm>
          <a:prstGeom prst="rect">
            <a:avLst/>
          </a:prstGeom>
          <a:noFill/>
          <a:ln>
            <a:noFill/>
          </a:ln>
        </p:spPr>
      </p:pic>
      <p:sp>
        <p:nvSpPr>
          <p:cNvPr id="414" name="Google Shape;414;p37"/>
          <p:cNvSpPr txBox="1"/>
          <p:nvPr/>
        </p:nvSpPr>
        <p:spPr>
          <a:xfrm>
            <a:off x="1296988" y="4421188"/>
            <a:ext cx="158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Its solution is: </a:t>
            </a:r>
            <a:endParaRPr/>
          </a:p>
        </p:txBody>
      </p:sp>
      <p:pic>
        <p:nvPicPr>
          <p:cNvPr id="415" name="Google Shape;415;p37"/>
          <p:cNvPicPr preferRelativeResize="0"/>
          <p:nvPr/>
        </p:nvPicPr>
        <p:blipFill rotWithShape="1">
          <a:blip r:embed="rId7">
            <a:alphaModFix/>
          </a:blip>
          <a:srcRect b="0" l="0" r="0" t="0"/>
          <a:stretch/>
        </p:blipFill>
        <p:spPr>
          <a:xfrm>
            <a:off x="3108325" y="4421188"/>
            <a:ext cx="1349375" cy="325437"/>
          </a:xfrm>
          <a:prstGeom prst="rect">
            <a:avLst/>
          </a:prstGeom>
          <a:noFill/>
          <a:ln>
            <a:noFill/>
          </a:ln>
        </p:spPr>
      </p:pic>
      <p:sp>
        <p:nvSpPr>
          <p:cNvPr id="416" name="Google Shape;416;p37"/>
          <p:cNvSpPr txBox="1"/>
          <p:nvPr/>
        </p:nvSpPr>
        <p:spPr>
          <a:xfrm>
            <a:off x="1143000" y="1033463"/>
            <a:ext cx="1582738"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Start from eq.</a:t>
            </a:r>
            <a:endParaRPr/>
          </a:p>
        </p:txBody>
      </p:sp>
      <p:sp>
        <p:nvSpPr>
          <p:cNvPr id="417" name="Google Shape;417;p37"/>
          <p:cNvSpPr txBox="1"/>
          <p:nvPr/>
        </p:nvSpPr>
        <p:spPr>
          <a:xfrm>
            <a:off x="147638" y="5237163"/>
            <a:ext cx="2365375"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Helvetica Neue"/>
                <a:ea typeface="Helvetica Neue"/>
                <a:cs typeface="Helvetica Neue"/>
                <a:sym typeface="Helvetica Neue"/>
              </a:rPr>
              <a:t>Dorogovtsev and Mendes, 2003</a:t>
            </a:r>
            <a:endParaRPr/>
          </a:p>
        </p:txBody>
      </p:sp>
      <p:sp>
        <p:nvSpPr>
          <p:cNvPr id="418" name="Google Shape;418;p37"/>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419" name="Google Shape;419;p3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MFT - Degree Distribution: A Pretty Caveat</a:t>
            </a:r>
            <a:endParaRPr/>
          </a:p>
          <a:p>
            <a:pPr indent="0" lvl="0" marL="0" marR="0" rtl="0" algn="l">
              <a:spcBef>
                <a:spcPts val="400"/>
              </a:spcBef>
              <a:spcAft>
                <a:spcPts val="0"/>
              </a:spcAft>
              <a:buNone/>
            </a:pPr>
            <a:r>
              <a:t/>
            </a:r>
            <a:endParaRPr b="1" sz="2000">
              <a:solidFill>
                <a:schemeClr val="lt1"/>
              </a:solidFill>
              <a:latin typeface="Helvetica Neue"/>
              <a:ea typeface="Helvetica Neue"/>
              <a:cs typeface="Helvetica Neue"/>
              <a:sym typeface="Helvetica Neue"/>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nvSpPr>
        <p:spPr>
          <a:xfrm>
            <a:off x="6675438" y="900113"/>
            <a:ext cx="2743200" cy="5842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3200">
                <a:solidFill>
                  <a:srgbClr val="000000"/>
                </a:solidFill>
                <a:latin typeface="Times New Roman"/>
                <a:ea typeface="Times New Roman"/>
                <a:cs typeface="Times New Roman"/>
                <a:sym typeface="Times New Roman"/>
              </a:rPr>
              <a:t> γ = 3</a:t>
            </a:r>
            <a:endParaRPr/>
          </a:p>
        </p:txBody>
      </p:sp>
      <p:sp>
        <p:nvSpPr>
          <p:cNvPr id="426" name="Google Shape;426;p38"/>
          <p:cNvSpPr/>
          <p:nvPr/>
        </p:nvSpPr>
        <p:spPr>
          <a:xfrm>
            <a:off x="7442200" y="990600"/>
            <a:ext cx="1206500" cy="49371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600">
              <a:solidFill>
                <a:srgbClr val="000000"/>
              </a:solidFill>
              <a:latin typeface="Times New Roman"/>
              <a:ea typeface="Times New Roman"/>
              <a:cs typeface="Times New Roman"/>
              <a:sym typeface="Times New Roman"/>
            </a:endParaRPr>
          </a:p>
        </p:txBody>
      </p:sp>
      <p:sp>
        <p:nvSpPr>
          <p:cNvPr id="427" name="Google Shape;427;p38"/>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428" name="Google Shape;428;p3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Degree distribution</a:t>
            </a:r>
            <a:endParaRPr/>
          </a:p>
        </p:txBody>
      </p:sp>
      <p:pic>
        <p:nvPicPr>
          <p:cNvPr id="429" name="Google Shape;429;p38"/>
          <p:cNvPicPr preferRelativeResize="0"/>
          <p:nvPr/>
        </p:nvPicPr>
        <p:blipFill rotWithShape="1">
          <a:blip r:embed="rId3">
            <a:alphaModFix/>
          </a:blip>
          <a:srcRect b="0" l="0" r="0" t="0"/>
          <a:stretch/>
        </p:blipFill>
        <p:spPr>
          <a:xfrm>
            <a:off x="201613" y="889000"/>
            <a:ext cx="2957512" cy="842963"/>
          </a:xfrm>
          <a:prstGeom prst="rect">
            <a:avLst/>
          </a:prstGeom>
          <a:noFill/>
          <a:ln>
            <a:noFill/>
          </a:ln>
        </p:spPr>
      </p:pic>
      <p:sp>
        <p:nvSpPr>
          <p:cNvPr id="430" name="Google Shape;430;p38"/>
          <p:cNvSpPr/>
          <p:nvPr/>
        </p:nvSpPr>
        <p:spPr>
          <a:xfrm>
            <a:off x="368300" y="2298700"/>
            <a:ext cx="8280400" cy="2862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(i) The degree exponent is independent of m.</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(ii) As the power-law describes systems of rather different ages and sizes, it is expected that a correct model should provide a time-independent degree distribution. Indeed, asymptotically the degree distribution of the BA model is independent of time (and of the system size N)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the network reaches a stationary scale-free state.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(iii) The coefficient of the power-law distribution is proportional to m</a:t>
            </a:r>
            <a:r>
              <a:rPr baseline="30000" lang="en-US" sz="1800">
                <a:solidFill>
                  <a:schemeClr val="dk1"/>
                </a:solidFill>
                <a:latin typeface="Arial"/>
                <a:ea typeface="Arial"/>
                <a:cs typeface="Arial"/>
                <a:sym typeface="Arial"/>
              </a:rPr>
              <a:t>2</a:t>
            </a:r>
            <a:r>
              <a:rPr lang="en-US" sz="1800">
                <a:solidFill>
                  <a:schemeClr val="dk1"/>
                </a:solidFill>
                <a:latin typeface="Arial"/>
                <a:ea typeface="Arial"/>
                <a:cs typeface="Arial"/>
                <a:sym typeface="Arial"/>
              </a:rPr>
              <a:t>.</a:t>
            </a:r>
            <a:endParaRPr/>
          </a:p>
        </p:txBody>
      </p:sp>
      <p:pic>
        <p:nvPicPr>
          <p:cNvPr id="431" name="Google Shape;431;p38"/>
          <p:cNvPicPr preferRelativeResize="0"/>
          <p:nvPr/>
        </p:nvPicPr>
        <p:blipFill rotWithShape="1">
          <a:blip r:embed="rId4">
            <a:alphaModFix/>
          </a:blip>
          <a:srcRect b="0" l="0" r="0" t="0"/>
          <a:stretch/>
        </p:blipFill>
        <p:spPr>
          <a:xfrm>
            <a:off x="4406900" y="990600"/>
            <a:ext cx="2725738" cy="649287"/>
          </a:xfrm>
          <a:prstGeom prst="rect">
            <a:avLst/>
          </a:prstGeom>
          <a:noFill/>
          <a:ln>
            <a:noFill/>
          </a:ln>
        </p:spPr>
      </p:pic>
      <p:pic>
        <p:nvPicPr>
          <p:cNvPr id="432" name="Google Shape;432;p38"/>
          <p:cNvPicPr preferRelativeResize="0"/>
          <p:nvPr/>
        </p:nvPicPr>
        <p:blipFill rotWithShape="1">
          <a:blip r:embed="rId5">
            <a:alphaModFix/>
          </a:blip>
          <a:srcRect b="0" l="0" r="0" t="0"/>
          <a:stretch/>
        </p:blipFill>
        <p:spPr>
          <a:xfrm>
            <a:off x="5326063" y="1871662"/>
            <a:ext cx="1349375" cy="325437"/>
          </a:xfrm>
          <a:prstGeom prst="rect">
            <a:avLst/>
          </a:prstGeom>
          <a:noFill/>
          <a:ln>
            <a:noFill/>
          </a:ln>
        </p:spPr>
      </p:pic>
      <p:sp>
        <p:nvSpPr>
          <p:cNvPr id="433" name="Google Shape;433;p38"/>
          <p:cNvSpPr txBox="1"/>
          <p:nvPr/>
        </p:nvSpPr>
        <p:spPr>
          <a:xfrm>
            <a:off x="7132638" y="1852612"/>
            <a:ext cx="1135062"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for large </a:t>
            </a:r>
            <a:r>
              <a:rPr i="1" lang="en-US" sz="1600">
                <a:solidFill>
                  <a:srgbClr val="FF0000"/>
                </a:solidFill>
                <a:latin typeface="Helvetica Neue"/>
                <a:ea typeface="Helvetica Neue"/>
                <a:cs typeface="Helvetica Neue"/>
                <a:sym typeface="Helvetica Neue"/>
              </a:rPr>
              <a:t>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39"/>
          <p:cNvPicPr preferRelativeResize="0"/>
          <p:nvPr/>
        </p:nvPicPr>
        <p:blipFill rotWithShape="1">
          <a:blip r:embed="rId3">
            <a:alphaModFix/>
          </a:blip>
          <a:srcRect b="0" l="0" r="0" t="0"/>
          <a:stretch/>
        </p:blipFill>
        <p:spPr>
          <a:xfrm>
            <a:off x="93663" y="2162706"/>
            <a:ext cx="1792288" cy="427037"/>
          </a:xfrm>
          <a:prstGeom prst="rect">
            <a:avLst/>
          </a:prstGeom>
          <a:noFill/>
          <a:ln>
            <a:noFill/>
          </a:ln>
        </p:spPr>
      </p:pic>
      <p:sp>
        <p:nvSpPr>
          <p:cNvPr id="439" name="Google Shape;439;p39"/>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NUMERICAL SIMULATION OF THE BA MODEL</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pic>
        <p:nvPicPr>
          <p:cNvPr id="440" name="Google Shape;440;p39"/>
          <p:cNvPicPr preferRelativeResize="0"/>
          <p:nvPr/>
        </p:nvPicPr>
        <p:blipFill rotWithShape="1">
          <a:blip r:embed="rId4">
            <a:alphaModFix/>
          </a:blip>
          <a:srcRect b="0" l="0" r="0" t="0"/>
          <a:stretch/>
        </p:blipFill>
        <p:spPr>
          <a:xfrm>
            <a:off x="1885950" y="584200"/>
            <a:ext cx="3435349" cy="5086593"/>
          </a:xfrm>
          <a:prstGeom prst="rect">
            <a:avLst/>
          </a:prstGeom>
          <a:noFill/>
          <a:ln>
            <a:noFill/>
          </a:ln>
        </p:spPr>
      </p:pic>
      <p:pic>
        <p:nvPicPr>
          <p:cNvPr id="441" name="Google Shape;441;p39"/>
          <p:cNvPicPr preferRelativeResize="0"/>
          <p:nvPr/>
        </p:nvPicPr>
        <p:blipFill rotWithShape="1">
          <a:blip r:embed="rId5">
            <a:alphaModFix/>
          </a:blip>
          <a:srcRect b="0" l="0" r="0" t="0"/>
          <a:stretch/>
        </p:blipFill>
        <p:spPr>
          <a:xfrm>
            <a:off x="5570536" y="900112"/>
            <a:ext cx="3227917" cy="1819047"/>
          </a:xfrm>
          <a:prstGeom prst="rect">
            <a:avLst/>
          </a:prstGeom>
          <a:noFill/>
          <a:ln>
            <a:noFill/>
          </a:ln>
        </p:spPr>
      </p:pic>
      <p:pic>
        <p:nvPicPr>
          <p:cNvPr id="442" name="Google Shape;442;p39"/>
          <p:cNvPicPr preferRelativeResize="0"/>
          <p:nvPr/>
        </p:nvPicPr>
        <p:blipFill rotWithShape="1">
          <a:blip r:embed="rId6">
            <a:alphaModFix/>
          </a:blip>
          <a:srcRect b="0" l="0" r="0" t="0"/>
          <a:stretch/>
        </p:blipFill>
        <p:spPr>
          <a:xfrm>
            <a:off x="5570536" y="3797300"/>
            <a:ext cx="3227917" cy="127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nvSpPr>
        <p:spPr>
          <a:xfrm>
            <a:off x="0" y="2134225"/>
            <a:ext cx="91440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absence of growth and preferential attachment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448" name="Google Shape;448;p40"/>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6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449" name="Google Shape;449;p40"/>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41"/>
          <p:cNvPicPr preferRelativeResize="0"/>
          <p:nvPr/>
        </p:nvPicPr>
        <p:blipFill rotWithShape="1">
          <a:blip r:embed="rId3">
            <a:alphaModFix/>
          </a:blip>
          <a:srcRect b="0" l="0" r="0" t="0"/>
          <a:stretch/>
        </p:blipFill>
        <p:spPr>
          <a:xfrm>
            <a:off x="500063" y="2587625"/>
            <a:ext cx="3865562" cy="2430463"/>
          </a:xfrm>
          <a:prstGeom prst="rect">
            <a:avLst/>
          </a:prstGeom>
          <a:noFill/>
          <a:ln>
            <a:noFill/>
          </a:ln>
        </p:spPr>
      </p:pic>
      <p:grpSp>
        <p:nvGrpSpPr>
          <p:cNvPr id="455" name="Google Shape;455;p41"/>
          <p:cNvGrpSpPr/>
          <p:nvPr/>
        </p:nvGrpSpPr>
        <p:grpSpPr>
          <a:xfrm>
            <a:off x="1397000" y="711200"/>
            <a:ext cx="6057900" cy="635000"/>
            <a:chOff x="880" y="538"/>
            <a:chExt cx="3816" cy="480"/>
          </a:xfrm>
        </p:grpSpPr>
        <p:sp>
          <p:nvSpPr>
            <p:cNvPr id="456" name="Google Shape;456;p41"/>
            <p:cNvSpPr txBox="1"/>
            <p:nvPr/>
          </p:nvSpPr>
          <p:spPr>
            <a:xfrm>
              <a:off x="880" y="605"/>
              <a:ext cx="3744" cy="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000000"/>
                  </a:solidFill>
                  <a:latin typeface="Helvetica Neue"/>
                  <a:ea typeface="Helvetica Neue"/>
                  <a:cs typeface="Helvetica Neue"/>
                  <a:sym typeface="Helvetica Neue"/>
                </a:rPr>
                <a:t>       growth                    preferential attachment</a:t>
              </a:r>
              <a:endParaRPr/>
            </a:p>
          </p:txBody>
        </p:sp>
        <p:sp>
          <p:nvSpPr>
            <p:cNvPr id="457" name="Google Shape;457;p41"/>
            <p:cNvSpPr/>
            <p:nvPr/>
          </p:nvSpPr>
          <p:spPr>
            <a:xfrm>
              <a:off x="1048" y="538"/>
              <a:ext cx="3648" cy="48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cxnSp>
          <p:nvCxnSpPr>
            <p:cNvPr id="458" name="Google Shape;458;p41"/>
            <p:cNvCxnSpPr/>
            <p:nvPr/>
          </p:nvCxnSpPr>
          <p:spPr>
            <a:xfrm>
              <a:off x="2632" y="643"/>
              <a:ext cx="1920" cy="288"/>
            </a:xfrm>
            <a:prstGeom prst="straightConnector1">
              <a:avLst/>
            </a:prstGeom>
            <a:noFill/>
            <a:ln cap="flat" cmpd="sng" w="28575">
              <a:solidFill>
                <a:srgbClr val="FF0000"/>
              </a:solidFill>
              <a:prstDash val="solid"/>
              <a:round/>
              <a:headEnd len="med" w="med" type="none"/>
              <a:tailEnd len="med" w="med" type="none"/>
            </a:ln>
          </p:spPr>
        </p:cxnSp>
        <p:cxnSp>
          <p:nvCxnSpPr>
            <p:cNvPr id="459" name="Google Shape;459;p41"/>
            <p:cNvCxnSpPr/>
            <p:nvPr/>
          </p:nvCxnSpPr>
          <p:spPr>
            <a:xfrm flipH="1" rot="10800000">
              <a:off x="2632" y="643"/>
              <a:ext cx="1920" cy="288"/>
            </a:xfrm>
            <a:prstGeom prst="straightConnector1">
              <a:avLst/>
            </a:prstGeom>
            <a:noFill/>
            <a:ln cap="flat" cmpd="sng" w="28575">
              <a:solidFill>
                <a:srgbClr val="FF0000"/>
              </a:solidFill>
              <a:prstDash val="solid"/>
              <a:round/>
              <a:headEnd len="med" w="med" type="none"/>
              <a:tailEnd len="med" w="med" type="none"/>
            </a:ln>
          </p:spPr>
        </p:cxnSp>
      </p:grpSp>
      <p:sp>
        <p:nvSpPr>
          <p:cNvPr id="460" name="Google Shape;460;p41"/>
          <p:cNvSpPr txBox="1"/>
          <p:nvPr/>
        </p:nvSpPr>
        <p:spPr>
          <a:xfrm>
            <a:off x="468313" y="1770063"/>
            <a:ext cx="2112962" cy="4778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Π(</a:t>
            </a:r>
            <a:r>
              <a:rPr i="1" lang="en-US" sz="2400">
                <a:solidFill>
                  <a:srgbClr val="000000"/>
                </a:solidFill>
                <a:latin typeface="Times New Roman"/>
                <a:ea typeface="Times New Roman"/>
                <a:cs typeface="Times New Roman"/>
                <a:sym typeface="Times New Roman"/>
              </a:rPr>
              <a:t>k</a:t>
            </a:r>
            <a:r>
              <a:rPr baseline="-25000" i="1" lang="en-US" sz="2400">
                <a:solidFill>
                  <a:srgbClr val="000000"/>
                </a:solidFill>
                <a:latin typeface="Times New Roman"/>
                <a:ea typeface="Times New Roman"/>
                <a:cs typeface="Times New Roman"/>
                <a:sym typeface="Times New Roman"/>
              </a:rPr>
              <a:t>i</a:t>
            </a:r>
            <a:r>
              <a:rPr lang="en-US" sz="2400">
                <a:solidFill>
                  <a:srgbClr val="000000"/>
                </a:solidFill>
                <a:latin typeface="Times New Roman"/>
                <a:ea typeface="Times New Roman"/>
                <a:cs typeface="Times New Roman"/>
                <a:sym typeface="Times New Roman"/>
              </a:rPr>
              <a:t>) : </a:t>
            </a:r>
            <a:r>
              <a:rPr lang="en-US" sz="2400">
                <a:solidFill>
                  <a:srgbClr val="000000"/>
                </a:solidFill>
                <a:latin typeface="Helvetica Neue"/>
                <a:ea typeface="Helvetica Neue"/>
                <a:cs typeface="Helvetica Neue"/>
                <a:sym typeface="Helvetica Neue"/>
              </a:rPr>
              <a:t>uniform</a:t>
            </a:r>
            <a:endParaRPr/>
          </a:p>
        </p:txBody>
      </p:sp>
      <p:sp>
        <p:nvSpPr>
          <p:cNvPr id="461" name="Google Shape;461;p41"/>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MODEL  A</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pic>
        <p:nvPicPr>
          <p:cNvPr id="462" name="Google Shape;462;p41"/>
          <p:cNvPicPr preferRelativeResize="0"/>
          <p:nvPr/>
        </p:nvPicPr>
        <p:blipFill rotWithShape="1">
          <a:blip r:embed="rId4">
            <a:alphaModFix/>
          </a:blip>
          <a:srcRect b="0" l="0" r="0" t="0"/>
          <a:stretch/>
        </p:blipFill>
        <p:spPr>
          <a:xfrm>
            <a:off x="5702300" y="1482724"/>
            <a:ext cx="3048000" cy="41112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2"/>
          <p:cNvPicPr preferRelativeResize="0"/>
          <p:nvPr/>
        </p:nvPicPr>
        <p:blipFill rotWithShape="1">
          <a:blip r:embed="rId3">
            <a:alphaModFix/>
          </a:blip>
          <a:srcRect b="0" l="0" r="0" t="0"/>
          <a:stretch/>
        </p:blipFill>
        <p:spPr>
          <a:xfrm>
            <a:off x="355600" y="2222500"/>
            <a:ext cx="4267200" cy="1500188"/>
          </a:xfrm>
          <a:prstGeom prst="rect">
            <a:avLst/>
          </a:prstGeom>
          <a:noFill/>
          <a:ln>
            <a:noFill/>
          </a:ln>
        </p:spPr>
      </p:pic>
      <p:sp>
        <p:nvSpPr>
          <p:cNvPr id="468" name="Google Shape;468;p42"/>
          <p:cNvSpPr txBox="1"/>
          <p:nvPr/>
        </p:nvSpPr>
        <p:spPr>
          <a:xfrm>
            <a:off x="1460500" y="1143000"/>
            <a:ext cx="5943600" cy="430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0000"/>
                </a:solidFill>
                <a:latin typeface="Helvetica Neue"/>
                <a:ea typeface="Helvetica Neue"/>
                <a:cs typeface="Helvetica Neue"/>
                <a:sym typeface="Helvetica Neue"/>
              </a:rPr>
              <a:t>       growth                  preferential attachment</a:t>
            </a:r>
            <a:endParaRPr/>
          </a:p>
        </p:txBody>
      </p:sp>
      <p:sp>
        <p:nvSpPr>
          <p:cNvPr id="469" name="Google Shape;469;p42"/>
          <p:cNvSpPr/>
          <p:nvPr/>
        </p:nvSpPr>
        <p:spPr>
          <a:xfrm>
            <a:off x="1676400" y="1066800"/>
            <a:ext cx="5791200" cy="63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cxnSp>
        <p:nvCxnSpPr>
          <p:cNvPr id="470" name="Google Shape;470;p42"/>
          <p:cNvCxnSpPr/>
          <p:nvPr/>
        </p:nvCxnSpPr>
        <p:spPr>
          <a:xfrm>
            <a:off x="1905000" y="1193800"/>
            <a:ext cx="1143000" cy="381000"/>
          </a:xfrm>
          <a:prstGeom prst="straightConnector1">
            <a:avLst/>
          </a:prstGeom>
          <a:noFill/>
          <a:ln cap="flat" cmpd="sng" w="28575">
            <a:solidFill>
              <a:srgbClr val="FF0000"/>
            </a:solidFill>
            <a:prstDash val="solid"/>
            <a:round/>
            <a:headEnd len="med" w="med" type="none"/>
            <a:tailEnd len="med" w="med" type="none"/>
          </a:ln>
        </p:spPr>
      </p:cxnSp>
      <p:cxnSp>
        <p:nvCxnSpPr>
          <p:cNvPr id="471" name="Google Shape;471;p42"/>
          <p:cNvCxnSpPr/>
          <p:nvPr/>
        </p:nvCxnSpPr>
        <p:spPr>
          <a:xfrm flipH="1" rot="10800000">
            <a:off x="1905000" y="1193800"/>
            <a:ext cx="1143000" cy="381000"/>
          </a:xfrm>
          <a:prstGeom prst="straightConnector1">
            <a:avLst/>
          </a:prstGeom>
          <a:noFill/>
          <a:ln cap="flat" cmpd="sng" w="28575">
            <a:solidFill>
              <a:srgbClr val="FF0000"/>
            </a:solidFill>
            <a:prstDash val="solid"/>
            <a:round/>
            <a:headEnd len="med" w="med" type="none"/>
            <a:tailEnd len="med" w="med" type="none"/>
          </a:ln>
        </p:spPr>
      </p:cxnSp>
      <p:sp>
        <p:nvSpPr>
          <p:cNvPr id="472" name="Google Shape;472;p42"/>
          <p:cNvSpPr txBox="1"/>
          <p:nvPr/>
        </p:nvSpPr>
        <p:spPr>
          <a:xfrm>
            <a:off x="304800" y="4254500"/>
            <a:ext cx="5943600" cy="10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Helvetica Neue"/>
                <a:ea typeface="Helvetica Neue"/>
                <a:cs typeface="Helvetica Neue"/>
                <a:sym typeface="Helvetica Neue"/>
              </a:rPr>
              <a:t>p</a:t>
            </a:r>
            <a:r>
              <a:rPr baseline="-25000" lang="en-US" sz="2400">
                <a:solidFill>
                  <a:srgbClr val="000000"/>
                </a:solidFill>
                <a:latin typeface="Helvetica Neue"/>
                <a:ea typeface="Helvetica Neue"/>
                <a:cs typeface="Helvetica Neue"/>
                <a:sym typeface="Helvetica Neue"/>
              </a:rPr>
              <a:t>k</a:t>
            </a:r>
            <a:r>
              <a:rPr lang="en-US" sz="2400">
                <a:solidFill>
                  <a:srgbClr val="000000"/>
                </a:solidFill>
                <a:latin typeface="Helvetica Neue"/>
                <a:ea typeface="Helvetica Neue"/>
                <a:cs typeface="Helvetica Neue"/>
                <a:sym typeface="Helvetica Neue"/>
              </a:rPr>
              <a:t> : power law (initially) 🡪 </a:t>
            </a:r>
            <a:endParaRPr sz="2400">
              <a:solidFill>
                <a:srgbClr val="000000"/>
              </a:solidFill>
              <a:latin typeface="Helvetica Neue"/>
              <a:ea typeface="Helvetica Neue"/>
              <a:cs typeface="Helvetica Neue"/>
              <a:sym typeface="Helvetica Neue"/>
            </a:endParaRPr>
          </a:p>
          <a:p>
            <a:pPr indent="0" lvl="0" marL="0" marR="0" rtl="0" algn="l">
              <a:spcBef>
                <a:spcPts val="1200"/>
              </a:spcBef>
              <a:spcAft>
                <a:spcPts val="0"/>
              </a:spcAft>
              <a:buNone/>
            </a:pPr>
            <a:r>
              <a:rPr lang="en-US" sz="2400">
                <a:solidFill>
                  <a:srgbClr val="000000"/>
                </a:solidFill>
                <a:latin typeface="Helvetica Neue"/>
                <a:ea typeface="Helvetica Neue"/>
                <a:cs typeface="Helvetica Neue"/>
                <a:sym typeface="Helvetica Neue"/>
              </a:rPr>
              <a:t>     🡪  Gaussian 🡪  Fully Connected </a:t>
            </a:r>
            <a:endParaRPr sz="2400">
              <a:solidFill>
                <a:srgbClr val="000000"/>
              </a:solidFill>
              <a:latin typeface="Helvetica Neue"/>
              <a:ea typeface="Helvetica Neue"/>
              <a:cs typeface="Helvetica Neue"/>
              <a:sym typeface="Helvetica Neue"/>
            </a:endParaRPr>
          </a:p>
        </p:txBody>
      </p:sp>
      <p:sp>
        <p:nvSpPr>
          <p:cNvPr id="473" name="Google Shape;473;p42"/>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MODEL  B</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pic>
        <p:nvPicPr>
          <p:cNvPr id="474" name="Google Shape;474;p42"/>
          <p:cNvPicPr preferRelativeResize="0"/>
          <p:nvPr/>
        </p:nvPicPr>
        <p:blipFill rotWithShape="1">
          <a:blip r:embed="rId4">
            <a:alphaModFix/>
          </a:blip>
          <a:srcRect b="0" l="0" r="0" t="0"/>
          <a:stretch/>
        </p:blipFill>
        <p:spPr>
          <a:xfrm>
            <a:off x="5969000" y="1844269"/>
            <a:ext cx="2692400" cy="37568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0" y="0"/>
            <a:ext cx="9144000" cy="571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Do we need both growth and preferential attachment?</a:t>
            </a:r>
            <a:br>
              <a:rPr lang="en-US" sz="4000">
                <a:latin typeface="Arial"/>
                <a:ea typeface="Arial"/>
                <a:cs typeface="Arial"/>
                <a:sym typeface="Arial"/>
              </a:rPr>
            </a:br>
            <a:br>
              <a:rPr lang="en-US" sz="4000">
                <a:latin typeface="Arial"/>
                <a:ea typeface="Arial"/>
                <a:cs typeface="Arial"/>
                <a:sym typeface="Arial"/>
              </a:rPr>
            </a:br>
            <a:r>
              <a:rPr lang="en-US" sz="4000">
                <a:solidFill>
                  <a:srgbClr val="FF0000"/>
                </a:solidFill>
                <a:latin typeface="Arial"/>
                <a:ea typeface="Arial"/>
                <a:cs typeface="Arial"/>
                <a:sym typeface="Arial"/>
              </a:rPr>
              <a:t>YEP</a:t>
            </a:r>
            <a:r>
              <a:rPr lang="en-US" sz="4000">
                <a:latin typeface="Arial"/>
                <a:ea typeface="Arial"/>
                <a:cs typeface="Arial"/>
                <a:sym typeface="Arial"/>
              </a:rPr>
              <a:t>.</a:t>
            </a:r>
            <a:endParaRPr/>
          </a:p>
        </p:txBody>
      </p:sp>
      <p:sp>
        <p:nvSpPr>
          <p:cNvPr id="480" name="Google Shape;480;p43"/>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1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117" name="Google Shape;117;p17"/>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
        <p:nvSpPr>
          <p:cNvPr id="118" name="Google Shape;118;p17"/>
          <p:cNvSpPr/>
          <p:nvPr/>
        </p:nvSpPr>
        <p:spPr>
          <a:xfrm>
            <a:off x="927100" y="1426339"/>
            <a:ext cx="73914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1A1A1A"/>
                </a:solidFill>
                <a:latin typeface="Gill Sans"/>
                <a:ea typeface="Gill Sans"/>
                <a:cs typeface="Gill Sans"/>
                <a:sym typeface="Gill Sans"/>
              </a:rPr>
              <a:t>Hubs represent the most striking difference between a random and a scale-free network. Their emergence in many real systems raises several fundamental questions:</a:t>
            </a:r>
            <a:endParaRPr/>
          </a:p>
          <a:p>
            <a:pPr indent="0" lvl="0" marL="0" marR="0" rtl="0" algn="l">
              <a:spcBef>
                <a:spcPts val="0"/>
              </a:spcBef>
              <a:spcAft>
                <a:spcPts val="0"/>
              </a:spcAft>
              <a:buNone/>
            </a:pPr>
            <a:r>
              <a:t/>
            </a:r>
            <a:endParaRPr sz="1800">
              <a:solidFill>
                <a:srgbClr val="1A1A1A"/>
              </a:solidFill>
              <a:latin typeface="Gill Sans"/>
              <a:ea typeface="Gill Sans"/>
              <a:cs typeface="Gill Sans"/>
              <a:sym typeface="Gill Sans"/>
            </a:endParaRPr>
          </a:p>
          <a:p>
            <a:pPr indent="-114300" lvl="0" marL="0" marR="0" rtl="0" algn="l">
              <a:spcBef>
                <a:spcPts val="0"/>
              </a:spcBef>
              <a:spcAft>
                <a:spcPts val="0"/>
              </a:spcAft>
              <a:buClr>
                <a:srgbClr val="1A1A1A"/>
              </a:buClr>
              <a:buSzPts val="1800"/>
              <a:buFont typeface="Arial"/>
              <a:buChar char="•"/>
            </a:pPr>
            <a:r>
              <a:rPr lang="en-US" sz="1800">
                <a:solidFill>
                  <a:srgbClr val="1A1A1A"/>
                </a:solidFill>
                <a:latin typeface="Gill Sans"/>
                <a:ea typeface="Gill Sans"/>
                <a:cs typeface="Gill Sans"/>
                <a:sym typeface="Gill Sans"/>
              </a:rPr>
              <a:t>Why does the random network model of Erdős and Rényi fail to reproduce the hubs and the power laws observed in many real networks? </a:t>
            </a:r>
            <a:endParaRPr/>
          </a:p>
          <a:p>
            <a:pPr indent="0" lvl="0" marL="0" marR="0" rtl="0" algn="l">
              <a:spcBef>
                <a:spcPts val="0"/>
              </a:spcBef>
              <a:spcAft>
                <a:spcPts val="0"/>
              </a:spcAft>
              <a:buClr>
                <a:schemeClr val="dk1"/>
              </a:buClr>
              <a:buSzPts val="1800"/>
              <a:buFont typeface="Arial"/>
              <a:buNone/>
            </a:pPr>
            <a:r>
              <a:t/>
            </a:r>
            <a:endParaRPr sz="1800">
              <a:solidFill>
                <a:srgbClr val="1A1A1A"/>
              </a:solidFill>
              <a:latin typeface="Gill Sans"/>
              <a:ea typeface="Gill Sans"/>
              <a:cs typeface="Gill Sans"/>
              <a:sym typeface="Gill Sans"/>
            </a:endParaRPr>
          </a:p>
          <a:p>
            <a:pPr indent="-114300" lvl="0" marL="0" marR="0" rtl="0" algn="l">
              <a:spcBef>
                <a:spcPts val="0"/>
              </a:spcBef>
              <a:spcAft>
                <a:spcPts val="0"/>
              </a:spcAft>
              <a:buClr>
                <a:srgbClr val="1A1A1A"/>
              </a:buClr>
              <a:buSzPts val="1800"/>
              <a:buFont typeface="Arial"/>
              <a:buChar char="•"/>
            </a:pPr>
            <a:r>
              <a:rPr lang="en-US" sz="1800">
                <a:solidFill>
                  <a:srgbClr val="1A1A1A"/>
                </a:solidFill>
                <a:latin typeface="Gill Sans"/>
                <a:ea typeface="Gill Sans"/>
                <a:cs typeface="Gill Sans"/>
                <a:sym typeface="Gill Sans"/>
              </a:rPr>
              <a:t> Why do so different systems as the WWW or the cell converge to a similar scale-free architecture? </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4"/>
          <p:cNvSpPr txBox="1"/>
          <p:nvPr/>
        </p:nvSpPr>
        <p:spPr>
          <a:xfrm>
            <a:off x="0" y="2134225"/>
            <a:ext cx="91440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Measuring preferential attachment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486" name="Google Shape;486;p44"/>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7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487" name="Google Shape;487;p44"/>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7				Measuring preferential attachment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493" name="Google Shape;493;p45"/>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494" name="Google Shape;494;p45"/>
          <p:cNvPicPr preferRelativeResize="0"/>
          <p:nvPr/>
        </p:nvPicPr>
        <p:blipFill rotWithShape="1">
          <a:blip r:embed="rId3">
            <a:alphaModFix/>
          </a:blip>
          <a:srcRect b="0" l="0" r="0" t="0"/>
          <a:stretch/>
        </p:blipFill>
        <p:spPr>
          <a:xfrm>
            <a:off x="914400" y="1259681"/>
            <a:ext cx="2514600" cy="706437"/>
          </a:xfrm>
          <a:prstGeom prst="rect">
            <a:avLst/>
          </a:prstGeom>
          <a:noFill/>
          <a:ln>
            <a:noFill/>
          </a:ln>
        </p:spPr>
      </p:pic>
      <p:sp>
        <p:nvSpPr>
          <p:cNvPr id="495" name="Google Shape;495;p45"/>
          <p:cNvSpPr txBox="1"/>
          <p:nvPr/>
        </p:nvSpPr>
        <p:spPr>
          <a:xfrm>
            <a:off x="152400" y="2012950"/>
            <a:ext cx="385764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Helvetica Neue"/>
                <a:ea typeface="Helvetica Neue"/>
                <a:cs typeface="Helvetica Neue"/>
                <a:sym typeface="Helvetica Neue"/>
              </a:rPr>
              <a:t>Plot the change in the degree  Δ</a:t>
            </a:r>
            <a:r>
              <a:rPr i="1" lang="en-US" sz="1600">
                <a:solidFill>
                  <a:srgbClr val="000000"/>
                </a:solidFill>
                <a:latin typeface="Helvetica Neue"/>
                <a:ea typeface="Helvetica Neue"/>
                <a:cs typeface="Helvetica Neue"/>
                <a:sym typeface="Helvetica Neue"/>
              </a:rPr>
              <a:t>k</a:t>
            </a:r>
            <a:r>
              <a:rPr lang="en-US" sz="1600">
                <a:solidFill>
                  <a:srgbClr val="000000"/>
                </a:solidFill>
                <a:latin typeface="Helvetica Neue"/>
                <a:ea typeface="Helvetica Neue"/>
                <a:cs typeface="Helvetica Neue"/>
                <a:sym typeface="Helvetica Neue"/>
              </a:rPr>
              <a:t> during</a:t>
            </a:r>
            <a:endParaRPr/>
          </a:p>
          <a:p>
            <a:pPr indent="0" lvl="0" marL="0" marR="0" rtl="0" algn="l">
              <a:spcBef>
                <a:spcPts val="800"/>
              </a:spcBef>
              <a:spcAft>
                <a:spcPts val="0"/>
              </a:spcAft>
              <a:buNone/>
            </a:pPr>
            <a:r>
              <a:rPr lang="en-US" sz="1600">
                <a:solidFill>
                  <a:srgbClr val="000000"/>
                </a:solidFill>
                <a:latin typeface="Helvetica Neue"/>
                <a:ea typeface="Helvetica Neue"/>
                <a:cs typeface="Helvetica Neue"/>
                <a:sym typeface="Helvetica Neue"/>
              </a:rPr>
              <a:t> a fixed time Δ</a:t>
            </a:r>
            <a:r>
              <a:rPr i="1" lang="en-US" sz="1600">
                <a:solidFill>
                  <a:srgbClr val="000000"/>
                </a:solidFill>
                <a:latin typeface="Helvetica Neue"/>
                <a:ea typeface="Helvetica Neue"/>
                <a:cs typeface="Helvetica Neue"/>
                <a:sym typeface="Helvetica Neue"/>
              </a:rPr>
              <a:t>t </a:t>
            </a:r>
            <a:r>
              <a:rPr lang="en-US" sz="1600">
                <a:solidFill>
                  <a:srgbClr val="000000"/>
                </a:solidFill>
                <a:latin typeface="Helvetica Neue"/>
                <a:ea typeface="Helvetica Neue"/>
                <a:cs typeface="Helvetica Neue"/>
                <a:sym typeface="Helvetica Neue"/>
              </a:rPr>
              <a:t>for nodes with degree </a:t>
            </a:r>
            <a:r>
              <a:rPr i="1" lang="en-US" sz="1600">
                <a:solidFill>
                  <a:srgbClr val="000000"/>
                </a:solidFill>
                <a:latin typeface="Helvetica Neue"/>
                <a:ea typeface="Helvetica Neue"/>
                <a:cs typeface="Helvetica Neue"/>
                <a:sym typeface="Helvetica Neue"/>
              </a:rPr>
              <a:t>k</a:t>
            </a:r>
            <a:r>
              <a:rPr lang="en-US" sz="1600">
                <a:solidFill>
                  <a:srgbClr val="000000"/>
                </a:solidFill>
                <a:latin typeface="Helvetica Neue"/>
                <a:ea typeface="Helvetica Neue"/>
                <a:cs typeface="Helvetica Neue"/>
                <a:sym typeface="Helvetica Neue"/>
              </a:rPr>
              <a:t>.</a:t>
            </a:r>
            <a:endParaRPr/>
          </a:p>
        </p:txBody>
      </p:sp>
      <p:sp>
        <p:nvSpPr>
          <p:cNvPr id="496" name="Google Shape;496;p45"/>
          <p:cNvSpPr/>
          <p:nvPr/>
        </p:nvSpPr>
        <p:spPr>
          <a:xfrm>
            <a:off x="-76200" y="5491163"/>
            <a:ext cx="4675188" cy="276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(Jeong, Neda, A.-L. B, Europhys Letter 2003;  cond-mat/0104131)</a:t>
            </a:r>
            <a:endParaRPr/>
          </a:p>
        </p:txBody>
      </p:sp>
      <p:cxnSp>
        <p:nvCxnSpPr>
          <p:cNvPr id="497" name="Google Shape;497;p45"/>
          <p:cNvCxnSpPr/>
          <p:nvPr/>
        </p:nvCxnSpPr>
        <p:spPr>
          <a:xfrm>
            <a:off x="711200" y="4730750"/>
            <a:ext cx="914400" cy="0"/>
          </a:xfrm>
          <a:prstGeom prst="straightConnector1">
            <a:avLst/>
          </a:prstGeom>
          <a:noFill/>
          <a:ln>
            <a:noFill/>
          </a:ln>
        </p:spPr>
      </p:cxnSp>
      <p:cxnSp>
        <p:nvCxnSpPr>
          <p:cNvPr id="498" name="Google Shape;498;p45"/>
          <p:cNvCxnSpPr/>
          <p:nvPr/>
        </p:nvCxnSpPr>
        <p:spPr>
          <a:xfrm>
            <a:off x="558800" y="4921250"/>
            <a:ext cx="990600" cy="0"/>
          </a:xfrm>
          <a:prstGeom prst="straightConnector1">
            <a:avLst/>
          </a:prstGeom>
          <a:noFill/>
          <a:ln>
            <a:noFill/>
          </a:ln>
        </p:spPr>
      </p:cxnSp>
      <p:cxnSp>
        <p:nvCxnSpPr>
          <p:cNvPr id="499" name="Google Shape;499;p45"/>
          <p:cNvCxnSpPr/>
          <p:nvPr/>
        </p:nvCxnSpPr>
        <p:spPr>
          <a:xfrm>
            <a:off x="1485900" y="4437063"/>
            <a:ext cx="609600" cy="0"/>
          </a:xfrm>
          <a:prstGeom prst="straightConnector1">
            <a:avLst/>
          </a:prstGeom>
          <a:noFill/>
          <a:ln cap="flat" cmpd="sng" w="25400">
            <a:solidFill>
              <a:schemeClr val="dk1"/>
            </a:solidFill>
            <a:prstDash val="solid"/>
            <a:round/>
            <a:headEnd len="med" w="med" type="none"/>
            <a:tailEnd len="med" w="med" type="none"/>
          </a:ln>
        </p:spPr>
      </p:cxnSp>
      <p:cxnSp>
        <p:nvCxnSpPr>
          <p:cNvPr id="500" name="Google Shape;500;p45"/>
          <p:cNvCxnSpPr/>
          <p:nvPr/>
        </p:nvCxnSpPr>
        <p:spPr>
          <a:xfrm>
            <a:off x="1409700" y="5205413"/>
            <a:ext cx="609600" cy="0"/>
          </a:xfrm>
          <a:prstGeom prst="straightConnector1">
            <a:avLst/>
          </a:prstGeom>
          <a:noFill/>
          <a:ln cap="flat" cmpd="sng" w="25400">
            <a:solidFill>
              <a:schemeClr val="dk1"/>
            </a:solidFill>
            <a:prstDash val="dash"/>
            <a:round/>
            <a:headEnd len="med" w="med" type="none"/>
            <a:tailEnd len="med" w="med" type="none"/>
          </a:ln>
        </p:spPr>
      </p:cxnSp>
      <p:sp>
        <p:nvSpPr>
          <p:cNvPr id="501" name="Google Shape;501;p45"/>
          <p:cNvSpPr txBox="1"/>
          <p:nvPr/>
        </p:nvSpPr>
        <p:spPr>
          <a:xfrm>
            <a:off x="152400" y="3941763"/>
            <a:ext cx="2311400"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Helvetica Neue"/>
                <a:ea typeface="Helvetica Neue"/>
                <a:cs typeface="Helvetica Neue"/>
                <a:sym typeface="Helvetica Neue"/>
              </a:rPr>
              <a:t>No pref.   attach: </a:t>
            </a:r>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κ~k </a:t>
            </a:r>
            <a:endParaRPr sz="2400">
              <a:solidFill>
                <a:schemeClr val="dk1"/>
              </a:solidFill>
              <a:latin typeface="Helvetica Neue"/>
              <a:ea typeface="Helvetica Neue"/>
              <a:cs typeface="Helvetica Neue"/>
              <a:sym typeface="Helvetica Neue"/>
            </a:endParaRPr>
          </a:p>
        </p:txBody>
      </p:sp>
      <p:sp>
        <p:nvSpPr>
          <p:cNvPr id="502" name="Google Shape;502;p45"/>
          <p:cNvSpPr txBox="1"/>
          <p:nvPr/>
        </p:nvSpPr>
        <p:spPr>
          <a:xfrm>
            <a:off x="152400" y="4679950"/>
            <a:ext cx="25273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Helvetica Neue"/>
                <a:ea typeface="Helvetica Neue"/>
                <a:cs typeface="Helvetica Neue"/>
                <a:sym typeface="Helvetica Neue"/>
              </a:rPr>
              <a:t>Linear pref. attach: </a:t>
            </a:r>
            <a:r>
              <a:rPr i="1" lang="en-US" sz="1800">
                <a:solidFill>
                  <a:schemeClr val="dk1"/>
                </a:solidFill>
                <a:latin typeface="Helvetica Neue"/>
                <a:ea typeface="Helvetica Neue"/>
                <a:cs typeface="Helvetica Neue"/>
                <a:sym typeface="Helvetica Neue"/>
              </a:rPr>
              <a:t>κ</a:t>
            </a:r>
            <a:r>
              <a:rPr lang="en-US" sz="1800">
                <a:solidFill>
                  <a:schemeClr val="dk1"/>
                </a:solidFill>
                <a:latin typeface="Helvetica Neue"/>
                <a:ea typeface="Helvetica Neue"/>
                <a:cs typeface="Helvetica Neue"/>
                <a:sym typeface="Helvetica Neue"/>
              </a:rPr>
              <a:t>~k</a:t>
            </a:r>
            <a:r>
              <a:rPr baseline="30000" lang="en-US" sz="1800">
                <a:solidFill>
                  <a:schemeClr val="dk1"/>
                </a:solidFill>
                <a:latin typeface="Helvetica Neue"/>
                <a:ea typeface="Helvetica Neue"/>
                <a:cs typeface="Helvetica Neue"/>
                <a:sym typeface="Helvetica Neue"/>
              </a:rPr>
              <a:t>2</a:t>
            </a:r>
            <a:endParaRPr sz="2400">
              <a:solidFill>
                <a:schemeClr val="dk1"/>
              </a:solidFill>
              <a:latin typeface="Helvetica Neue"/>
              <a:ea typeface="Helvetica Neue"/>
              <a:cs typeface="Helvetica Neue"/>
              <a:sym typeface="Helvetica Neue"/>
            </a:endParaRPr>
          </a:p>
        </p:txBody>
      </p:sp>
      <p:pic>
        <p:nvPicPr>
          <p:cNvPr id="503" name="Google Shape;503;p45"/>
          <p:cNvPicPr preferRelativeResize="0"/>
          <p:nvPr/>
        </p:nvPicPr>
        <p:blipFill rotWithShape="1">
          <a:blip r:embed="rId4">
            <a:alphaModFix/>
          </a:blip>
          <a:srcRect b="0" l="0" r="0" t="0"/>
          <a:stretch/>
        </p:blipFill>
        <p:spPr>
          <a:xfrm>
            <a:off x="152400" y="3436938"/>
            <a:ext cx="2514600" cy="617537"/>
          </a:xfrm>
          <a:prstGeom prst="rect">
            <a:avLst/>
          </a:prstGeom>
          <a:noFill/>
          <a:ln>
            <a:noFill/>
          </a:ln>
        </p:spPr>
      </p:pic>
      <p:sp>
        <p:nvSpPr>
          <p:cNvPr id="504" name="Google Shape;504;p45"/>
          <p:cNvSpPr txBox="1"/>
          <p:nvPr/>
        </p:nvSpPr>
        <p:spPr>
          <a:xfrm>
            <a:off x="-25400" y="3040063"/>
            <a:ext cx="65151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To reduce noise, plot  the integral of </a:t>
            </a:r>
            <a:r>
              <a:rPr i="1" lang="en-US" sz="1600">
                <a:solidFill>
                  <a:schemeClr val="dk1"/>
                </a:solidFill>
                <a:latin typeface="Helvetica Neue"/>
                <a:ea typeface="Helvetica Neue"/>
                <a:cs typeface="Helvetica Neue"/>
                <a:sym typeface="Helvetica Neue"/>
              </a:rPr>
              <a:t>Π(k)</a:t>
            </a:r>
            <a:r>
              <a:rPr lang="en-US" sz="1600">
                <a:solidFill>
                  <a:schemeClr val="dk1"/>
                </a:solidFill>
                <a:latin typeface="Helvetica Neue"/>
                <a:ea typeface="Helvetica Neue"/>
                <a:cs typeface="Helvetica Neue"/>
                <a:sym typeface="Helvetica Neue"/>
              </a:rPr>
              <a:t> over</a:t>
            </a:r>
            <a:r>
              <a:rPr i="1" lang="en-US" sz="1600">
                <a:solidFill>
                  <a:schemeClr val="dk1"/>
                </a:solidFill>
                <a:latin typeface="Helvetica Neue"/>
                <a:ea typeface="Helvetica Neue"/>
                <a:cs typeface="Helvetica Neue"/>
                <a:sym typeface="Helvetica Neue"/>
              </a:rPr>
              <a:t> k</a:t>
            </a:r>
            <a:r>
              <a:rPr lang="en-US" sz="1600">
                <a:solidFill>
                  <a:schemeClr val="dk1"/>
                </a:solidFill>
                <a:latin typeface="Helvetica Neue"/>
                <a:ea typeface="Helvetica Neue"/>
                <a:cs typeface="Helvetica Neue"/>
                <a:sym typeface="Helvetica Neue"/>
              </a:rPr>
              <a:t>:</a:t>
            </a:r>
            <a:endParaRPr/>
          </a:p>
        </p:txBody>
      </p:sp>
      <p:sp>
        <p:nvSpPr>
          <p:cNvPr id="505" name="Google Shape;505;p45"/>
          <p:cNvSpPr txBox="1"/>
          <p:nvPr/>
        </p:nvSpPr>
        <p:spPr>
          <a:xfrm>
            <a:off x="5410200" y="56292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pic>
        <p:nvPicPr>
          <p:cNvPr id="506" name="Google Shape;506;p45"/>
          <p:cNvPicPr preferRelativeResize="0"/>
          <p:nvPr/>
        </p:nvPicPr>
        <p:blipFill rotWithShape="1">
          <a:blip r:embed="rId5">
            <a:alphaModFix/>
          </a:blip>
          <a:srcRect b="0" l="0" r="0" t="0"/>
          <a:stretch/>
        </p:blipFill>
        <p:spPr>
          <a:xfrm>
            <a:off x="4419403" y="1285875"/>
            <a:ext cx="4666506" cy="40211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descr="fig26_AB" id="511" name="Google Shape;511;p46"/>
          <p:cNvPicPr preferRelativeResize="0"/>
          <p:nvPr/>
        </p:nvPicPr>
        <p:blipFill rotWithShape="1">
          <a:blip r:embed="rId3">
            <a:alphaModFix/>
          </a:blip>
          <a:srcRect b="0" l="0" r="0" t="0"/>
          <a:stretch/>
        </p:blipFill>
        <p:spPr>
          <a:xfrm>
            <a:off x="0" y="303213"/>
            <a:ext cx="5253038" cy="5664200"/>
          </a:xfrm>
          <a:prstGeom prst="rect">
            <a:avLst/>
          </a:prstGeom>
          <a:noFill/>
          <a:ln>
            <a:noFill/>
          </a:ln>
        </p:spPr>
      </p:pic>
      <p:sp>
        <p:nvSpPr>
          <p:cNvPr id="512" name="Google Shape;512;p46"/>
          <p:cNvSpPr txBox="1"/>
          <p:nvPr/>
        </p:nvSpPr>
        <p:spPr>
          <a:xfrm>
            <a:off x="1035050" y="1225550"/>
            <a:ext cx="2492375" cy="9652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t/>
            </a:r>
            <a:endParaRPr sz="24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400">
                <a:solidFill>
                  <a:schemeClr val="dk1"/>
                </a:solidFill>
                <a:latin typeface="Arial"/>
                <a:ea typeface="Arial"/>
                <a:cs typeface="Arial"/>
                <a:sym typeface="Arial"/>
              </a:rPr>
              <a:t>					</a:t>
            </a:r>
            <a:endParaRPr/>
          </a:p>
        </p:txBody>
      </p:sp>
      <p:sp>
        <p:nvSpPr>
          <p:cNvPr id="513" name="Google Shape;513;p46"/>
          <p:cNvSpPr txBox="1"/>
          <p:nvPr/>
        </p:nvSpPr>
        <p:spPr>
          <a:xfrm>
            <a:off x="908050" y="3240088"/>
            <a:ext cx="1193800" cy="646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66FF"/>
                </a:solidFill>
                <a:latin typeface="Arial"/>
                <a:ea typeface="Arial"/>
                <a:cs typeface="Arial"/>
                <a:sym typeface="Arial"/>
              </a:rPr>
              <a:t>neurosci collab</a:t>
            </a:r>
            <a:endParaRPr b="1" sz="2400">
              <a:solidFill>
                <a:srgbClr val="3366FF"/>
              </a:solidFill>
              <a:latin typeface="Times New Roman"/>
              <a:ea typeface="Times New Roman"/>
              <a:cs typeface="Times New Roman"/>
              <a:sym typeface="Times New Roman"/>
            </a:endParaRPr>
          </a:p>
        </p:txBody>
      </p:sp>
      <p:sp>
        <p:nvSpPr>
          <p:cNvPr id="514" name="Google Shape;514;p46"/>
          <p:cNvSpPr txBox="1"/>
          <p:nvPr/>
        </p:nvSpPr>
        <p:spPr>
          <a:xfrm>
            <a:off x="3176588" y="3176588"/>
            <a:ext cx="1108075" cy="646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66FF"/>
                </a:solidFill>
                <a:latin typeface="Arial"/>
                <a:ea typeface="Arial"/>
                <a:cs typeface="Arial"/>
                <a:sym typeface="Arial"/>
              </a:rPr>
              <a:t> actor collab.</a:t>
            </a:r>
            <a:endParaRPr b="1" sz="2400">
              <a:solidFill>
                <a:srgbClr val="3366FF"/>
              </a:solidFill>
              <a:latin typeface="Times New Roman"/>
              <a:ea typeface="Times New Roman"/>
              <a:cs typeface="Times New Roman"/>
              <a:sym typeface="Times New Roman"/>
            </a:endParaRPr>
          </a:p>
        </p:txBody>
      </p:sp>
      <p:sp>
        <p:nvSpPr>
          <p:cNvPr id="515" name="Google Shape;515;p46"/>
          <p:cNvSpPr txBox="1"/>
          <p:nvPr/>
        </p:nvSpPr>
        <p:spPr>
          <a:xfrm>
            <a:off x="908050" y="800100"/>
            <a:ext cx="1219200" cy="64611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66FF"/>
                </a:solidFill>
                <a:latin typeface="Arial"/>
                <a:ea typeface="Arial"/>
                <a:cs typeface="Arial"/>
                <a:sym typeface="Arial"/>
              </a:rPr>
              <a:t>citation network</a:t>
            </a:r>
            <a:endParaRPr b="1" sz="2400">
              <a:solidFill>
                <a:srgbClr val="3366FF"/>
              </a:solidFill>
              <a:latin typeface="Times New Roman"/>
              <a:ea typeface="Times New Roman"/>
              <a:cs typeface="Times New Roman"/>
              <a:sym typeface="Times New Roman"/>
            </a:endParaRPr>
          </a:p>
        </p:txBody>
      </p:sp>
      <p:pic>
        <p:nvPicPr>
          <p:cNvPr id="516" name="Google Shape;516;p46"/>
          <p:cNvPicPr preferRelativeResize="0"/>
          <p:nvPr/>
        </p:nvPicPr>
        <p:blipFill rotWithShape="1">
          <a:blip r:embed="rId4">
            <a:alphaModFix/>
          </a:blip>
          <a:srcRect b="0" l="0" r="0" t="0"/>
          <a:stretch/>
        </p:blipFill>
        <p:spPr>
          <a:xfrm>
            <a:off x="6121400" y="4678363"/>
            <a:ext cx="2911475" cy="411162"/>
          </a:xfrm>
          <a:prstGeom prst="rect">
            <a:avLst/>
          </a:prstGeom>
          <a:noFill/>
          <a:ln>
            <a:noFill/>
          </a:ln>
        </p:spPr>
      </p:pic>
      <p:cxnSp>
        <p:nvCxnSpPr>
          <p:cNvPr id="517" name="Google Shape;517;p46"/>
          <p:cNvCxnSpPr/>
          <p:nvPr/>
        </p:nvCxnSpPr>
        <p:spPr>
          <a:xfrm>
            <a:off x="6972300" y="3640138"/>
            <a:ext cx="914400" cy="0"/>
          </a:xfrm>
          <a:prstGeom prst="straightConnector1">
            <a:avLst/>
          </a:prstGeom>
          <a:noFill/>
          <a:ln>
            <a:noFill/>
          </a:ln>
        </p:spPr>
      </p:cxnSp>
      <p:cxnSp>
        <p:nvCxnSpPr>
          <p:cNvPr id="518" name="Google Shape;518;p46"/>
          <p:cNvCxnSpPr/>
          <p:nvPr/>
        </p:nvCxnSpPr>
        <p:spPr>
          <a:xfrm>
            <a:off x="6819900" y="3830638"/>
            <a:ext cx="990600" cy="0"/>
          </a:xfrm>
          <a:prstGeom prst="straightConnector1">
            <a:avLst/>
          </a:prstGeom>
          <a:noFill/>
          <a:ln>
            <a:noFill/>
          </a:ln>
        </p:spPr>
      </p:cxnSp>
      <p:cxnSp>
        <p:nvCxnSpPr>
          <p:cNvPr id="519" name="Google Shape;519;p46"/>
          <p:cNvCxnSpPr/>
          <p:nvPr/>
        </p:nvCxnSpPr>
        <p:spPr>
          <a:xfrm>
            <a:off x="7670800" y="3009900"/>
            <a:ext cx="609600" cy="0"/>
          </a:xfrm>
          <a:prstGeom prst="straightConnector1">
            <a:avLst/>
          </a:prstGeom>
          <a:noFill/>
          <a:ln cap="flat" cmpd="sng" w="25400">
            <a:solidFill>
              <a:schemeClr val="dk1"/>
            </a:solidFill>
            <a:prstDash val="solid"/>
            <a:round/>
            <a:headEnd len="med" w="med" type="none"/>
            <a:tailEnd len="med" w="med" type="none"/>
          </a:ln>
        </p:spPr>
      </p:cxnSp>
      <p:cxnSp>
        <p:nvCxnSpPr>
          <p:cNvPr id="520" name="Google Shape;520;p46"/>
          <p:cNvCxnSpPr/>
          <p:nvPr/>
        </p:nvCxnSpPr>
        <p:spPr>
          <a:xfrm>
            <a:off x="7670800" y="4114800"/>
            <a:ext cx="609600" cy="0"/>
          </a:xfrm>
          <a:prstGeom prst="straightConnector1">
            <a:avLst/>
          </a:prstGeom>
          <a:noFill/>
          <a:ln cap="flat" cmpd="sng" w="25400">
            <a:solidFill>
              <a:schemeClr val="dk1"/>
            </a:solidFill>
            <a:prstDash val="dash"/>
            <a:round/>
            <a:headEnd len="med" w="med" type="none"/>
            <a:tailEnd len="med" w="med" type="none"/>
          </a:ln>
        </p:spPr>
      </p:cxnSp>
      <p:pic>
        <p:nvPicPr>
          <p:cNvPr id="521" name="Google Shape;521;p46"/>
          <p:cNvPicPr preferRelativeResize="0"/>
          <p:nvPr/>
        </p:nvPicPr>
        <p:blipFill rotWithShape="1">
          <a:blip r:embed="rId5">
            <a:alphaModFix/>
          </a:blip>
          <a:srcRect b="0" l="0" r="0" t="0"/>
          <a:stretch/>
        </p:blipFill>
        <p:spPr>
          <a:xfrm>
            <a:off x="6362700" y="1625600"/>
            <a:ext cx="2171700" cy="617538"/>
          </a:xfrm>
          <a:prstGeom prst="rect">
            <a:avLst/>
          </a:prstGeom>
          <a:noFill/>
          <a:ln>
            <a:noFill/>
          </a:ln>
        </p:spPr>
      </p:pic>
      <p:sp>
        <p:nvSpPr>
          <p:cNvPr id="522" name="Google Shape;522;p46"/>
          <p:cNvSpPr txBox="1"/>
          <p:nvPr/>
        </p:nvSpPr>
        <p:spPr>
          <a:xfrm>
            <a:off x="6121400" y="889000"/>
            <a:ext cx="2590800" cy="58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Helvetica Neue"/>
                <a:ea typeface="Helvetica Neue"/>
                <a:cs typeface="Helvetica Neue"/>
                <a:sym typeface="Helvetica Neue"/>
              </a:rPr>
              <a:t>Plots shows the integral of Π(k) over k:</a:t>
            </a:r>
            <a:endParaRPr/>
          </a:p>
        </p:txBody>
      </p:sp>
      <p:sp>
        <p:nvSpPr>
          <p:cNvPr id="523" name="Google Shape;523;p46"/>
          <p:cNvSpPr txBox="1"/>
          <p:nvPr/>
        </p:nvSpPr>
        <p:spPr>
          <a:xfrm>
            <a:off x="3171825" y="1030288"/>
            <a:ext cx="1125538"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66FF"/>
                </a:solidFill>
                <a:latin typeface="Arial"/>
                <a:ea typeface="Arial"/>
                <a:cs typeface="Arial"/>
                <a:sym typeface="Arial"/>
              </a:rPr>
              <a:t>Internet</a:t>
            </a:r>
            <a:endParaRPr b="1" sz="2400">
              <a:solidFill>
                <a:srgbClr val="3366FF"/>
              </a:solidFill>
              <a:latin typeface="Times New Roman"/>
              <a:ea typeface="Times New Roman"/>
              <a:cs typeface="Times New Roman"/>
              <a:sym typeface="Times New Roman"/>
            </a:endParaRPr>
          </a:p>
        </p:txBody>
      </p:sp>
      <p:sp>
        <p:nvSpPr>
          <p:cNvPr id="524" name="Google Shape;524;p46"/>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525" name="Google Shape;525;p4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7				Measuring preferential attachment	</a:t>
            </a:r>
            <a:endParaRPr sz="1600">
              <a:solidFill>
                <a:srgbClr val="FFFFFF"/>
              </a:solidFill>
              <a:latin typeface="Arial"/>
              <a:ea typeface="Arial"/>
              <a:cs typeface="Arial"/>
              <a:sym typeface="Arial"/>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
        <p:nvSpPr>
          <p:cNvPr id="526" name="Google Shape;526;p46"/>
          <p:cNvSpPr txBox="1"/>
          <p:nvPr/>
        </p:nvSpPr>
        <p:spPr>
          <a:xfrm>
            <a:off x="6413500" y="2530475"/>
            <a:ext cx="23114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Helvetica Neue"/>
                <a:ea typeface="Helvetica Neue"/>
                <a:cs typeface="Helvetica Neue"/>
                <a:sym typeface="Helvetica Neue"/>
              </a:rPr>
              <a:t>No pref.   attach: </a:t>
            </a:r>
            <a:endParaRPr/>
          </a:p>
          <a:p>
            <a:pPr indent="0" lvl="0" marL="0" marR="0" rtl="0" algn="l">
              <a:spcBef>
                <a:spcPts val="0"/>
              </a:spcBef>
              <a:spcAft>
                <a:spcPts val="0"/>
              </a:spcAft>
              <a:buNone/>
            </a:pPr>
            <a:r>
              <a:rPr i="1" lang="en-US" sz="1800">
                <a:solidFill>
                  <a:schemeClr val="dk1"/>
                </a:solidFill>
                <a:latin typeface="Helvetica Neue"/>
                <a:ea typeface="Helvetica Neue"/>
                <a:cs typeface="Helvetica Neue"/>
                <a:sym typeface="Helvetica Neue"/>
              </a:rPr>
              <a:t>κ</a:t>
            </a:r>
            <a:r>
              <a:rPr lang="en-US" sz="1800">
                <a:solidFill>
                  <a:schemeClr val="dk1"/>
                </a:solidFill>
                <a:latin typeface="Helvetica Neue"/>
                <a:ea typeface="Helvetica Neue"/>
                <a:cs typeface="Helvetica Neue"/>
                <a:sym typeface="Helvetica Neue"/>
              </a:rPr>
              <a:t>~k </a:t>
            </a:r>
            <a:endParaRPr sz="2400">
              <a:solidFill>
                <a:schemeClr val="dk1"/>
              </a:solidFill>
              <a:latin typeface="Helvetica Neue"/>
              <a:ea typeface="Helvetica Neue"/>
              <a:cs typeface="Helvetica Neue"/>
              <a:sym typeface="Helvetica Neue"/>
            </a:endParaRPr>
          </a:p>
        </p:txBody>
      </p:sp>
      <p:sp>
        <p:nvSpPr>
          <p:cNvPr id="527" name="Google Shape;527;p46"/>
          <p:cNvSpPr txBox="1"/>
          <p:nvPr/>
        </p:nvSpPr>
        <p:spPr>
          <a:xfrm>
            <a:off x="6407150" y="3600450"/>
            <a:ext cx="25273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Helvetica Neue"/>
                <a:ea typeface="Helvetica Neue"/>
                <a:cs typeface="Helvetica Neue"/>
                <a:sym typeface="Helvetica Neue"/>
              </a:rPr>
              <a:t>Linear pref. attach: </a:t>
            </a:r>
            <a:r>
              <a:rPr i="1" lang="en-US" sz="1800">
                <a:solidFill>
                  <a:schemeClr val="dk1"/>
                </a:solidFill>
                <a:latin typeface="Helvetica Neue"/>
                <a:ea typeface="Helvetica Neue"/>
                <a:cs typeface="Helvetica Neue"/>
                <a:sym typeface="Helvetica Neue"/>
              </a:rPr>
              <a:t>κ</a:t>
            </a:r>
            <a:r>
              <a:rPr lang="en-US" sz="1800">
                <a:solidFill>
                  <a:schemeClr val="dk1"/>
                </a:solidFill>
                <a:latin typeface="Helvetica Neue"/>
                <a:ea typeface="Helvetica Neue"/>
                <a:cs typeface="Helvetica Neue"/>
                <a:sym typeface="Helvetica Neue"/>
              </a:rPr>
              <a:t>~k</a:t>
            </a:r>
            <a:r>
              <a:rPr baseline="30000" lang="en-US" sz="1800">
                <a:solidFill>
                  <a:schemeClr val="dk1"/>
                </a:solidFill>
                <a:latin typeface="Helvetica Neue"/>
                <a:ea typeface="Helvetica Neue"/>
                <a:cs typeface="Helvetica Neue"/>
                <a:sym typeface="Helvetica Neue"/>
              </a:rPr>
              <a:t>2</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7"/>
          <p:cNvSpPr txBox="1"/>
          <p:nvPr/>
        </p:nvSpPr>
        <p:spPr>
          <a:xfrm>
            <a:off x="0" y="2134225"/>
            <a:ext cx="9144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Nonlinear preferential attachment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533" name="Google Shape;533;p4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8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34" name="Google Shape;534;p47"/>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8				Nonlinear preferential attachment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40" name="Google Shape;540;p48"/>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541" name="Google Shape;541;p48"/>
          <p:cNvPicPr preferRelativeResize="0"/>
          <p:nvPr/>
        </p:nvPicPr>
        <p:blipFill rotWithShape="1">
          <a:blip r:embed="rId3">
            <a:alphaModFix/>
          </a:blip>
          <a:srcRect b="0" l="0" r="0" t="0"/>
          <a:stretch/>
        </p:blipFill>
        <p:spPr>
          <a:xfrm>
            <a:off x="3796665" y="615950"/>
            <a:ext cx="1550670" cy="469900"/>
          </a:xfrm>
          <a:prstGeom prst="rect">
            <a:avLst/>
          </a:prstGeom>
          <a:noFill/>
          <a:ln>
            <a:noFill/>
          </a:ln>
        </p:spPr>
      </p:pic>
      <p:sp>
        <p:nvSpPr>
          <p:cNvPr id="542" name="Google Shape;542;p48"/>
          <p:cNvSpPr/>
          <p:nvPr/>
        </p:nvSpPr>
        <p:spPr>
          <a:xfrm>
            <a:off x="38100" y="1217473"/>
            <a:ext cx="9105900" cy="45243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α=0:</a:t>
            </a:r>
            <a:r>
              <a:rPr lang="en-US" sz="1800">
                <a:solidFill>
                  <a:schemeClr val="dk1"/>
                </a:solidFill>
                <a:latin typeface="Arial"/>
                <a:ea typeface="Arial"/>
                <a:cs typeface="Arial"/>
                <a:sym typeface="Arial"/>
              </a:rPr>
              <a:t>  Reduces to Model A discussed in Section 5.4. The degree distribution follows the simple exponential function.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α=1: </a:t>
            </a:r>
            <a:r>
              <a:rPr lang="en-US" sz="1800">
                <a:solidFill>
                  <a:schemeClr val="dk1"/>
                </a:solidFill>
                <a:latin typeface="Arial"/>
                <a:ea typeface="Arial"/>
                <a:cs typeface="Arial"/>
                <a:sym typeface="Arial"/>
              </a:rPr>
              <a:t> Barabási-Albert model, a scale-free network with degree exponent 3.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0&lt;α&lt;1: Sublinear preferential attachment. </a:t>
            </a:r>
            <a:r>
              <a:rPr lang="en-US" sz="1800">
                <a:solidFill>
                  <a:schemeClr val="dk1"/>
                </a:solidFill>
                <a:latin typeface="Arial"/>
                <a:ea typeface="Arial"/>
                <a:cs typeface="Arial"/>
                <a:sym typeface="Arial"/>
              </a:rPr>
              <a:t>New nodes favor the more connected nodes over the less connected nodes. Yet, for  the bias is not sufficient to generate a scale-free degree distribution. Instead, in this regime the degrees follow the stretched exponential distribution: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id="543" name="Google Shape;543;p48"/>
          <p:cNvPicPr preferRelativeResize="0"/>
          <p:nvPr/>
        </p:nvPicPr>
        <p:blipFill rotWithShape="1">
          <a:blip r:embed="rId4">
            <a:alphaModFix/>
          </a:blip>
          <a:srcRect b="0" l="0" r="0" t="0"/>
          <a:stretch/>
        </p:blipFill>
        <p:spPr>
          <a:xfrm>
            <a:off x="3282950" y="3600450"/>
            <a:ext cx="2578100" cy="520700"/>
          </a:xfrm>
          <a:prstGeom prst="rect">
            <a:avLst/>
          </a:prstGeom>
          <a:noFill/>
          <a:ln>
            <a:noFill/>
          </a:ln>
        </p:spPr>
      </p:pic>
      <p:pic>
        <p:nvPicPr>
          <p:cNvPr id="544" name="Google Shape;544;p48"/>
          <p:cNvPicPr preferRelativeResize="0"/>
          <p:nvPr/>
        </p:nvPicPr>
        <p:blipFill rotWithShape="1">
          <a:blip r:embed="rId5">
            <a:alphaModFix/>
          </a:blip>
          <a:srcRect b="0" l="0" r="0" t="0"/>
          <a:stretch/>
        </p:blipFill>
        <p:spPr>
          <a:xfrm>
            <a:off x="3282950" y="4572000"/>
            <a:ext cx="2426335" cy="738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9"/>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8				Nonlinear preferential attachment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50" name="Google Shape;550;p49"/>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551" name="Google Shape;551;p49"/>
          <p:cNvPicPr preferRelativeResize="0"/>
          <p:nvPr/>
        </p:nvPicPr>
        <p:blipFill rotWithShape="1">
          <a:blip r:embed="rId3">
            <a:alphaModFix/>
          </a:blip>
          <a:srcRect b="0" l="0" r="0" t="0"/>
          <a:stretch/>
        </p:blipFill>
        <p:spPr>
          <a:xfrm>
            <a:off x="3796665" y="692150"/>
            <a:ext cx="1550670" cy="469900"/>
          </a:xfrm>
          <a:prstGeom prst="rect">
            <a:avLst/>
          </a:prstGeom>
          <a:noFill/>
          <a:ln>
            <a:noFill/>
          </a:ln>
        </p:spPr>
      </p:pic>
      <p:sp>
        <p:nvSpPr>
          <p:cNvPr id="552" name="Google Shape;552;p49"/>
          <p:cNvSpPr/>
          <p:nvPr/>
        </p:nvSpPr>
        <p:spPr>
          <a:xfrm>
            <a:off x="38100" y="1331773"/>
            <a:ext cx="91059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α=0:</a:t>
            </a:r>
            <a:r>
              <a:rPr lang="en-US" sz="1800">
                <a:solidFill>
                  <a:schemeClr val="dk1"/>
                </a:solidFill>
                <a:latin typeface="Arial"/>
                <a:ea typeface="Arial"/>
                <a:cs typeface="Arial"/>
                <a:sym typeface="Arial"/>
              </a:rPr>
              <a:t>  Reduces to Model A discussed in Section 5.4. The degree distribution follows the simple exponential function.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α=1: </a:t>
            </a:r>
            <a:r>
              <a:rPr lang="en-US" sz="1800">
                <a:solidFill>
                  <a:schemeClr val="dk1"/>
                </a:solidFill>
                <a:latin typeface="Arial"/>
                <a:ea typeface="Arial"/>
                <a:cs typeface="Arial"/>
                <a:sym typeface="Arial"/>
              </a:rPr>
              <a:t> Barabási-Albert model, a scale-free network with degree exponent 3.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α&gt;1: Superlinear preferential attachment. </a:t>
            </a:r>
            <a:r>
              <a:rPr lang="en-US" sz="1800">
                <a:solidFill>
                  <a:schemeClr val="dk1"/>
                </a:solidFill>
                <a:latin typeface="Arial"/>
                <a:ea typeface="Arial"/>
                <a:cs typeface="Arial"/>
                <a:sym typeface="Arial"/>
              </a:rPr>
              <a:t>The tendency to link to highly connected nodes is enhanced, accelerating the “rich-gets-richer” process. The consequence of this is most obvious for  , when the model predicts a </a:t>
            </a:r>
            <a:r>
              <a:rPr i="1" lang="en-US" sz="1800">
                <a:solidFill>
                  <a:schemeClr val="dk1"/>
                </a:solidFill>
                <a:latin typeface="Arial"/>
                <a:ea typeface="Arial"/>
                <a:cs typeface="Arial"/>
                <a:sym typeface="Arial"/>
              </a:rPr>
              <a:t>winner-takes-all phenomenon: almost all nodes connect to a single or a few super-hubs.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id="553" name="Google Shape;553;p49"/>
          <p:cNvPicPr preferRelativeResize="0"/>
          <p:nvPr/>
        </p:nvPicPr>
        <p:blipFill rotWithShape="1">
          <a:blip r:embed="rId4">
            <a:alphaModFix/>
          </a:blip>
          <a:srcRect b="0" l="0" r="0" t="0"/>
          <a:stretch/>
        </p:blipFill>
        <p:spPr>
          <a:xfrm>
            <a:off x="3796665" y="4250321"/>
            <a:ext cx="1550670" cy="66047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0"/>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8				Nonlinear preferential attachment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59" name="Google Shape;559;p50"/>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560" name="Google Shape;560;p50"/>
          <p:cNvPicPr preferRelativeResize="0"/>
          <p:nvPr/>
        </p:nvPicPr>
        <p:blipFill rotWithShape="1">
          <a:blip r:embed="rId3">
            <a:alphaModFix/>
          </a:blip>
          <a:srcRect b="0" l="0" r="0" t="0"/>
          <a:stretch/>
        </p:blipFill>
        <p:spPr>
          <a:xfrm>
            <a:off x="659130" y="2057400"/>
            <a:ext cx="1550670" cy="469900"/>
          </a:xfrm>
          <a:prstGeom prst="rect">
            <a:avLst/>
          </a:prstGeom>
          <a:noFill/>
          <a:ln>
            <a:noFill/>
          </a:ln>
        </p:spPr>
      </p:pic>
      <p:pic>
        <p:nvPicPr>
          <p:cNvPr id="561" name="Google Shape;561;p50"/>
          <p:cNvPicPr preferRelativeResize="0"/>
          <p:nvPr/>
        </p:nvPicPr>
        <p:blipFill rotWithShape="1">
          <a:blip r:embed="rId4">
            <a:alphaModFix/>
          </a:blip>
          <a:srcRect b="0" l="0" r="0" t="0"/>
          <a:stretch/>
        </p:blipFill>
        <p:spPr>
          <a:xfrm>
            <a:off x="2921000" y="717550"/>
            <a:ext cx="5461000" cy="3340100"/>
          </a:xfrm>
          <a:prstGeom prst="rect">
            <a:avLst/>
          </a:prstGeom>
          <a:noFill/>
          <a:ln>
            <a:noFill/>
          </a:ln>
        </p:spPr>
      </p:pic>
      <p:sp>
        <p:nvSpPr>
          <p:cNvPr id="562" name="Google Shape;562;p50"/>
          <p:cNvSpPr/>
          <p:nvPr/>
        </p:nvSpPr>
        <p:spPr>
          <a:xfrm>
            <a:off x="292100" y="3899118"/>
            <a:ext cx="85344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The growth of the hubs. </a:t>
            </a:r>
            <a:r>
              <a:rPr lang="en-US" sz="1600">
                <a:solidFill>
                  <a:schemeClr val="dk1"/>
                </a:solidFill>
                <a:latin typeface="Helvetica Neue"/>
                <a:ea typeface="Helvetica Neue"/>
                <a:cs typeface="Helvetica Neue"/>
                <a:sym typeface="Helvetica Neue"/>
              </a:rPr>
              <a:t>The nature of preferential attachment affects the degree of the largest node. While in a scale-free network the biggest hub grows as (green curve), for sublinear preferential attachment this dependence becomes logarithmic (red curve). For superlinear preferential attachment the biggest hub grows linearly with time, always grabbing a finite fraction of all links (blue curve)). The symbols are provided by a numerical simulation; the dotted lines represent the analytical predictions.</a:t>
            </a:r>
            <a:endParaRPr sz="16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1"/>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568" name="Google Shape;568;p51"/>
          <p:cNvPicPr preferRelativeResize="0"/>
          <p:nvPr/>
        </p:nvPicPr>
        <p:blipFill rotWithShape="1">
          <a:blip r:embed="rId3">
            <a:alphaModFix/>
          </a:blip>
          <a:srcRect b="0" l="0" r="0" t="0"/>
          <a:stretch/>
        </p:blipFill>
        <p:spPr>
          <a:xfrm>
            <a:off x="1908718" y="1"/>
            <a:ext cx="5110975" cy="5715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2"/>
          <p:cNvSpPr txBox="1"/>
          <p:nvPr/>
        </p:nvSpPr>
        <p:spPr>
          <a:xfrm>
            <a:off x="0" y="2134225"/>
            <a:ext cx="91440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The origins of preferential attachment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575" name="Google Shape;575;p52"/>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76" name="Google Shape;576;p52"/>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3"/>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Link selection model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82" name="Google Shape;582;p53"/>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
        <p:nvSpPr>
          <p:cNvPr id="583" name="Google Shape;583;p53"/>
          <p:cNvSpPr/>
          <p:nvPr/>
        </p:nvSpPr>
        <p:spPr>
          <a:xfrm>
            <a:off x="0" y="336540"/>
            <a:ext cx="62357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1" sz="1800">
              <a:solidFill>
                <a:srgbClr val="1A1A1A"/>
              </a:solidFill>
              <a:latin typeface="Gill Sans"/>
              <a:ea typeface="Gill Sans"/>
              <a:cs typeface="Gill Sans"/>
              <a:sym typeface="Gill Sans"/>
            </a:endParaRPr>
          </a:p>
          <a:p>
            <a:pPr indent="0" lvl="0" marL="0" marR="0" rtl="0" algn="l">
              <a:spcBef>
                <a:spcPts val="0"/>
              </a:spcBef>
              <a:spcAft>
                <a:spcPts val="0"/>
              </a:spcAft>
              <a:buNone/>
            </a:pPr>
            <a:r>
              <a:rPr i="1" lang="en-US" sz="1800">
                <a:solidFill>
                  <a:srgbClr val="1A1A1A"/>
                </a:solidFill>
                <a:latin typeface="Gill Sans"/>
                <a:ea typeface="Gill Sans"/>
                <a:cs typeface="Gill Sans"/>
                <a:sym typeface="Gill Sans"/>
              </a:rPr>
              <a:t>Link selection model -- perhaps the simplest example of a local or random mechanism capable of generating preferential attachment. </a:t>
            </a:r>
            <a:endParaRPr/>
          </a:p>
          <a:p>
            <a:pPr indent="0" lvl="0" marL="0" marR="0" rtl="0" algn="l">
              <a:spcBef>
                <a:spcPts val="0"/>
              </a:spcBef>
              <a:spcAft>
                <a:spcPts val="0"/>
              </a:spcAft>
              <a:buNone/>
            </a:pPr>
            <a:r>
              <a:t/>
            </a:r>
            <a:endParaRPr i="1" sz="1800">
              <a:solidFill>
                <a:srgbClr val="1A1A1A"/>
              </a:solidFill>
              <a:latin typeface="Gill Sans"/>
              <a:ea typeface="Gill Sans"/>
              <a:cs typeface="Gill Sans"/>
              <a:sym typeface="Gill Sans"/>
            </a:endParaRPr>
          </a:p>
          <a:p>
            <a:pPr indent="0" lvl="0" marL="0" marR="0" rtl="0" algn="l">
              <a:spcBef>
                <a:spcPts val="0"/>
              </a:spcBef>
              <a:spcAft>
                <a:spcPts val="0"/>
              </a:spcAft>
              <a:buNone/>
            </a:pPr>
            <a:r>
              <a:rPr b="1" i="1" lang="en-US" sz="1800">
                <a:solidFill>
                  <a:srgbClr val="1A1A1A"/>
                </a:solidFill>
                <a:latin typeface="Gill Sans"/>
                <a:ea typeface="Gill Sans"/>
                <a:cs typeface="Gill Sans"/>
                <a:sym typeface="Gill Sans"/>
              </a:rPr>
              <a:t>Growth</a:t>
            </a:r>
            <a:r>
              <a:rPr i="1" lang="en-US" sz="1800">
                <a:solidFill>
                  <a:srgbClr val="1A1A1A"/>
                </a:solidFill>
                <a:latin typeface="Gill Sans"/>
                <a:ea typeface="Gill Sans"/>
                <a:cs typeface="Gill Sans"/>
                <a:sym typeface="Gill Sans"/>
              </a:rPr>
              <a:t>: at each time step we add a new node to the network.</a:t>
            </a:r>
            <a:endParaRPr/>
          </a:p>
          <a:p>
            <a:pPr indent="0" lvl="0" marL="0" marR="0" rtl="0" algn="l">
              <a:spcBef>
                <a:spcPts val="0"/>
              </a:spcBef>
              <a:spcAft>
                <a:spcPts val="0"/>
              </a:spcAft>
              <a:buNone/>
            </a:pPr>
            <a:r>
              <a:t/>
            </a:r>
            <a:endParaRPr i="1" sz="1800">
              <a:solidFill>
                <a:srgbClr val="1A1A1A"/>
              </a:solidFill>
              <a:latin typeface="Gill Sans"/>
              <a:ea typeface="Gill Sans"/>
              <a:cs typeface="Gill Sans"/>
              <a:sym typeface="Gill Sans"/>
            </a:endParaRPr>
          </a:p>
          <a:p>
            <a:pPr indent="0" lvl="0" marL="0" marR="0" rtl="0" algn="l">
              <a:spcBef>
                <a:spcPts val="0"/>
              </a:spcBef>
              <a:spcAft>
                <a:spcPts val="0"/>
              </a:spcAft>
              <a:buNone/>
            </a:pPr>
            <a:r>
              <a:rPr b="1" i="1" lang="en-US" sz="1800">
                <a:solidFill>
                  <a:srgbClr val="1A1A1A"/>
                </a:solidFill>
                <a:latin typeface="Gill Sans"/>
                <a:ea typeface="Gill Sans"/>
                <a:cs typeface="Gill Sans"/>
                <a:sym typeface="Gill Sans"/>
              </a:rPr>
              <a:t>Link selection</a:t>
            </a:r>
            <a:r>
              <a:rPr i="1" lang="en-US" sz="1800">
                <a:solidFill>
                  <a:srgbClr val="1A1A1A"/>
                </a:solidFill>
                <a:latin typeface="Gill Sans"/>
                <a:ea typeface="Gill Sans"/>
                <a:cs typeface="Gill Sans"/>
                <a:sym typeface="Gill Sans"/>
              </a:rPr>
              <a:t>: we select a link at random and connect the new node to one of nodes at the two ends of the selected link.</a:t>
            </a:r>
            <a:endParaRPr/>
          </a:p>
          <a:p>
            <a:pPr indent="0" lvl="0" marL="0" marR="0" rtl="0" algn="l">
              <a:spcBef>
                <a:spcPts val="0"/>
              </a:spcBef>
              <a:spcAft>
                <a:spcPts val="0"/>
              </a:spcAft>
              <a:buNone/>
            </a:pPr>
            <a:r>
              <a:t/>
            </a:r>
            <a:endParaRPr i="1" sz="1800">
              <a:solidFill>
                <a:srgbClr val="1A1A1A"/>
              </a:solidFill>
              <a:latin typeface="Gill Sans"/>
              <a:ea typeface="Gill Sans"/>
              <a:cs typeface="Gill Sans"/>
              <a:sym typeface="Gill Sans"/>
            </a:endParaRPr>
          </a:p>
          <a:p>
            <a:pPr indent="0" lvl="0" marL="0" marR="0" rtl="0" algn="l">
              <a:spcBef>
                <a:spcPts val="0"/>
              </a:spcBef>
              <a:spcAft>
                <a:spcPts val="0"/>
              </a:spcAft>
              <a:buNone/>
            </a:pPr>
            <a:r>
              <a:rPr i="1" lang="en-US" sz="1800">
                <a:solidFill>
                  <a:srgbClr val="1A1A1A"/>
                </a:solidFill>
                <a:latin typeface="Gill Sans"/>
                <a:ea typeface="Gill Sans"/>
                <a:cs typeface="Gill Sans"/>
                <a:sym typeface="Gill Sans"/>
              </a:rPr>
              <a:t> To show that this simple mechanism generates linear preferential attachment, we write the probability  that the node at the end of a randomly chosen link has degree k as</a:t>
            </a:r>
            <a:endParaRPr i="1" sz="1800">
              <a:solidFill>
                <a:schemeClr val="dk1"/>
              </a:solidFill>
              <a:latin typeface="Arial"/>
              <a:ea typeface="Arial"/>
              <a:cs typeface="Arial"/>
              <a:sym typeface="Arial"/>
            </a:endParaRPr>
          </a:p>
        </p:txBody>
      </p:sp>
      <p:pic>
        <p:nvPicPr>
          <p:cNvPr id="584" name="Google Shape;584;p53"/>
          <p:cNvPicPr preferRelativeResize="0"/>
          <p:nvPr/>
        </p:nvPicPr>
        <p:blipFill rotWithShape="1">
          <a:blip r:embed="rId3">
            <a:alphaModFix/>
          </a:blip>
          <a:srcRect b="0" l="0" r="0" t="0"/>
          <a:stretch/>
        </p:blipFill>
        <p:spPr>
          <a:xfrm>
            <a:off x="2152650" y="3776838"/>
            <a:ext cx="1098550" cy="344322"/>
          </a:xfrm>
          <a:prstGeom prst="rect">
            <a:avLst/>
          </a:prstGeom>
          <a:noFill/>
          <a:ln>
            <a:noFill/>
          </a:ln>
        </p:spPr>
      </p:pic>
      <p:pic>
        <p:nvPicPr>
          <p:cNvPr id="585" name="Google Shape;585;p53"/>
          <p:cNvPicPr preferRelativeResize="0"/>
          <p:nvPr/>
        </p:nvPicPr>
        <p:blipFill rotWithShape="1">
          <a:blip r:embed="rId4">
            <a:alphaModFix/>
          </a:blip>
          <a:srcRect b="0" l="0" r="0" t="0"/>
          <a:stretch/>
        </p:blipFill>
        <p:spPr>
          <a:xfrm>
            <a:off x="6451600" y="1015999"/>
            <a:ext cx="2286000" cy="3819646"/>
          </a:xfrm>
          <a:prstGeom prst="rect">
            <a:avLst/>
          </a:prstGeom>
          <a:noFill/>
          <a:ln>
            <a:noFill/>
          </a:ln>
        </p:spPr>
      </p:pic>
      <p:pic>
        <p:nvPicPr>
          <p:cNvPr id="586" name="Google Shape;586;p53"/>
          <p:cNvPicPr preferRelativeResize="0"/>
          <p:nvPr/>
        </p:nvPicPr>
        <p:blipFill rotWithShape="1">
          <a:blip r:embed="rId5">
            <a:alphaModFix/>
          </a:blip>
          <a:srcRect b="0" l="0" r="0" t="0"/>
          <a:stretch/>
        </p:blipFill>
        <p:spPr>
          <a:xfrm>
            <a:off x="-6351" y="4308594"/>
            <a:ext cx="5860020" cy="14064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0" y="2134225"/>
            <a:ext cx="91440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Growth and preferential attachment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124" name="Google Shape;124;p1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2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125" name="Google Shape;125;p18"/>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4"/>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Copying model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593" name="Google Shape;593;p54"/>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
        <p:nvSpPr>
          <p:cNvPr id="594" name="Google Shape;594;p54"/>
          <p:cNvSpPr/>
          <p:nvPr/>
        </p:nvSpPr>
        <p:spPr>
          <a:xfrm>
            <a:off x="4185227" y="342900"/>
            <a:ext cx="4958773"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 </a:t>
            </a:r>
            <a:r>
              <a:rPr b="1" i="1" lang="en-US" sz="1400">
                <a:solidFill>
                  <a:schemeClr val="dk1"/>
                </a:solidFill>
                <a:latin typeface="Arial"/>
                <a:ea typeface="Arial"/>
                <a:cs typeface="Arial"/>
                <a:sym typeface="Arial"/>
              </a:rPr>
              <a:t>(a) Random Connection: </a:t>
            </a:r>
            <a:r>
              <a:rPr i="1" lang="en-US" sz="1400">
                <a:solidFill>
                  <a:schemeClr val="dk1"/>
                </a:solidFill>
                <a:latin typeface="Arial"/>
                <a:ea typeface="Arial"/>
                <a:cs typeface="Arial"/>
                <a:sym typeface="Arial"/>
              </a:rPr>
              <a:t>with probability p the new node links to u.</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  </a:t>
            </a:r>
            <a:r>
              <a:rPr b="1" i="1" lang="en-US" sz="1400">
                <a:solidFill>
                  <a:schemeClr val="dk1"/>
                </a:solidFill>
                <a:latin typeface="Arial"/>
                <a:ea typeface="Arial"/>
                <a:cs typeface="Arial"/>
                <a:sym typeface="Arial"/>
              </a:rPr>
              <a:t>(b) Copying</a:t>
            </a:r>
            <a:r>
              <a:rPr i="1" lang="en-US" sz="1400">
                <a:solidFill>
                  <a:schemeClr val="dk1"/>
                </a:solidFill>
                <a:latin typeface="Arial"/>
                <a:ea typeface="Arial"/>
                <a:cs typeface="Arial"/>
                <a:sym typeface="Arial"/>
              </a:rPr>
              <a:t>: with probability  we randomly choose an outgoing link of node u and connect the new node to the selected link's target. Hence the new node “copies” one of the links of an earlier node</a:t>
            </a:r>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 (a) the probability of selecting a node is 1/N. </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 (b) is equivalent with selecting a node linked to a randomly selected link. The probability of selecting a degree-k node through the copying process of step (b) is k/2L for undirected networks. </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The likelihood that the new node will connect to a degree-k node follows preferential attachment</a:t>
            </a:r>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b="1" i="1" lang="en-US" sz="1400">
                <a:solidFill>
                  <a:schemeClr val="dk1"/>
                </a:solidFill>
                <a:latin typeface="Arial"/>
                <a:ea typeface="Arial"/>
                <a:cs typeface="Arial"/>
                <a:sym typeface="Arial"/>
              </a:rPr>
              <a:t>Social networks: </a:t>
            </a:r>
            <a:r>
              <a:rPr i="1" lang="en-US" sz="1400">
                <a:solidFill>
                  <a:schemeClr val="dk1"/>
                </a:solidFill>
                <a:latin typeface="Arial"/>
                <a:ea typeface="Arial"/>
                <a:cs typeface="Arial"/>
                <a:sym typeface="Arial"/>
              </a:rPr>
              <a:t>Copy your friend’s friends</a:t>
            </a:r>
            <a:r>
              <a:rPr b="1" i="1" lang="en-US" sz="1400">
                <a:solidFill>
                  <a:schemeClr val="dk1"/>
                </a:solidFill>
                <a:latin typeface="Arial"/>
                <a:ea typeface="Arial"/>
                <a:cs typeface="Arial"/>
                <a:sym typeface="Arial"/>
              </a:rPr>
              <a:t>.</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b="1" i="1" lang="en-US" sz="1400">
                <a:solidFill>
                  <a:schemeClr val="dk1"/>
                </a:solidFill>
                <a:latin typeface="Arial"/>
                <a:ea typeface="Arial"/>
                <a:cs typeface="Arial"/>
                <a:sym typeface="Arial"/>
              </a:rPr>
              <a:t>Citation Networks</a:t>
            </a:r>
            <a:r>
              <a:rPr i="1" lang="en-US" sz="1400">
                <a:solidFill>
                  <a:schemeClr val="dk1"/>
                </a:solidFill>
                <a:latin typeface="Arial"/>
                <a:ea typeface="Arial"/>
                <a:cs typeface="Arial"/>
                <a:sym typeface="Arial"/>
              </a:rPr>
              <a:t>: Copy references from papers we read.</a:t>
            </a:r>
            <a:endParaRPr/>
          </a:p>
          <a:p>
            <a:pPr indent="0" lvl="0" marL="0" marR="0" rtl="0" algn="l">
              <a:spcBef>
                <a:spcPts val="0"/>
              </a:spcBef>
              <a:spcAft>
                <a:spcPts val="0"/>
              </a:spcAft>
              <a:buNone/>
            </a:pPr>
            <a:r>
              <a:rPr b="1" i="1" lang="en-US" sz="1400">
                <a:solidFill>
                  <a:schemeClr val="dk1"/>
                </a:solidFill>
                <a:latin typeface="Arial"/>
                <a:ea typeface="Arial"/>
                <a:cs typeface="Arial"/>
                <a:sym typeface="Arial"/>
              </a:rPr>
              <a:t>Protein interaction networks</a:t>
            </a:r>
            <a:r>
              <a:rPr i="1" lang="en-US" sz="1400">
                <a:solidFill>
                  <a:schemeClr val="dk1"/>
                </a:solidFill>
                <a:latin typeface="Arial"/>
                <a:ea typeface="Arial"/>
                <a:cs typeface="Arial"/>
                <a:sym typeface="Arial"/>
              </a:rPr>
              <a:t>: gene duplication, </a:t>
            </a:r>
            <a:endParaRPr sz="1400">
              <a:solidFill>
                <a:schemeClr val="dk1"/>
              </a:solidFill>
              <a:latin typeface="Arial"/>
              <a:ea typeface="Arial"/>
              <a:cs typeface="Arial"/>
              <a:sym typeface="Arial"/>
            </a:endParaRPr>
          </a:p>
        </p:txBody>
      </p:sp>
      <p:pic>
        <p:nvPicPr>
          <p:cNvPr id="595" name="Google Shape;595;p54"/>
          <p:cNvPicPr preferRelativeResize="0"/>
          <p:nvPr/>
        </p:nvPicPr>
        <p:blipFill rotWithShape="1">
          <a:blip r:embed="rId3">
            <a:alphaModFix/>
          </a:blip>
          <a:srcRect b="0" l="0" r="0" t="0"/>
          <a:stretch/>
        </p:blipFill>
        <p:spPr>
          <a:xfrm>
            <a:off x="5207000" y="3937000"/>
            <a:ext cx="2070100" cy="215900"/>
          </a:xfrm>
          <a:prstGeom prst="rect">
            <a:avLst/>
          </a:prstGeom>
          <a:noFill/>
          <a:ln>
            <a:noFill/>
          </a:ln>
        </p:spPr>
      </p:pic>
      <p:pic>
        <p:nvPicPr>
          <p:cNvPr id="596" name="Google Shape;596;p54"/>
          <p:cNvPicPr preferRelativeResize="0"/>
          <p:nvPr/>
        </p:nvPicPr>
        <p:blipFill rotWithShape="1">
          <a:blip r:embed="rId4">
            <a:alphaModFix/>
          </a:blip>
          <a:srcRect b="0" l="0" r="0" t="0"/>
          <a:stretch/>
        </p:blipFill>
        <p:spPr>
          <a:xfrm>
            <a:off x="88899" y="1206500"/>
            <a:ext cx="3903995" cy="3505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Optimization model</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603" name="Google Shape;603;p55"/>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04" name="Google Shape;604;p55"/>
          <p:cNvPicPr preferRelativeResize="0"/>
          <p:nvPr/>
        </p:nvPicPr>
        <p:blipFill rotWithShape="1">
          <a:blip r:embed="rId3">
            <a:alphaModFix/>
          </a:blip>
          <a:srcRect b="0" l="0" r="0" t="0"/>
          <a:stretch/>
        </p:blipFill>
        <p:spPr>
          <a:xfrm>
            <a:off x="438150" y="2603500"/>
            <a:ext cx="2760870" cy="508000"/>
          </a:xfrm>
          <a:prstGeom prst="rect">
            <a:avLst/>
          </a:prstGeom>
          <a:noFill/>
          <a:ln>
            <a:noFill/>
          </a:ln>
        </p:spPr>
      </p:pic>
      <p:pic>
        <p:nvPicPr>
          <p:cNvPr id="605" name="Google Shape;605;p55"/>
          <p:cNvPicPr preferRelativeResize="0"/>
          <p:nvPr/>
        </p:nvPicPr>
        <p:blipFill rotWithShape="1">
          <a:blip r:embed="rId4">
            <a:alphaModFix/>
          </a:blip>
          <a:srcRect b="0" l="0" r="0" t="0"/>
          <a:stretch/>
        </p:blipFill>
        <p:spPr>
          <a:xfrm>
            <a:off x="4737100" y="838200"/>
            <a:ext cx="4064000" cy="7122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6"/>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12" name="Google Shape;612;p56"/>
          <p:cNvPicPr preferRelativeResize="0"/>
          <p:nvPr/>
        </p:nvPicPr>
        <p:blipFill rotWithShape="1">
          <a:blip r:embed="rId3">
            <a:alphaModFix/>
          </a:blip>
          <a:srcRect b="0" l="0" r="0" t="0"/>
          <a:stretch/>
        </p:blipFill>
        <p:spPr>
          <a:xfrm>
            <a:off x="1231899" y="660400"/>
            <a:ext cx="2415761" cy="444500"/>
          </a:xfrm>
          <a:prstGeom prst="rect">
            <a:avLst/>
          </a:prstGeom>
          <a:noFill/>
          <a:ln>
            <a:noFill/>
          </a:ln>
        </p:spPr>
      </p:pic>
      <p:sp>
        <p:nvSpPr>
          <p:cNvPr id="613" name="Google Shape;613;p5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Optimization model</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pic>
        <p:nvPicPr>
          <p:cNvPr id="614" name="Google Shape;614;p56"/>
          <p:cNvPicPr preferRelativeResize="0"/>
          <p:nvPr/>
        </p:nvPicPr>
        <p:blipFill rotWithShape="1">
          <a:blip r:embed="rId4">
            <a:alphaModFix/>
          </a:blip>
          <a:srcRect b="0" l="0" r="0" t="0"/>
          <a:stretch/>
        </p:blipFill>
        <p:spPr>
          <a:xfrm>
            <a:off x="4495800" y="546100"/>
            <a:ext cx="1752600" cy="5225935"/>
          </a:xfrm>
          <a:prstGeom prst="rect">
            <a:avLst/>
          </a:prstGeom>
          <a:noFill/>
          <a:ln>
            <a:noFill/>
          </a:ln>
        </p:spPr>
      </p:pic>
      <p:pic>
        <p:nvPicPr>
          <p:cNvPr id="615" name="Google Shape;615;p56"/>
          <p:cNvPicPr preferRelativeResize="0"/>
          <p:nvPr/>
        </p:nvPicPr>
        <p:blipFill rotWithShape="1">
          <a:blip r:embed="rId5">
            <a:alphaModFix/>
          </a:blip>
          <a:srcRect b="0" l="0" r="0" t="0"/>
          <a:stretch/>
        </p:blipFill>
        <p:spPr>
          <a:xfrm>
            <a:off x="0" y="1790700"/>
            <a:ext cx="4449001" cy="3035300"/>
          </a:xfrm>
          <a:prstGeom prst="rect">
            <a:avLst/>
          </a:prstGeom>
          <a:noFill/>
          <a:ln>
            <a:noFill/>
          </a:ln>
        </p:spPr>
      </p:pic>
      <p:pic>
        <p:nvPicPr>
          <p:cNvPr id="616" name="Google Shape;616;p56"/>
          <p:cNvPicPr preferRelativeResize="0"/>
          <p:nvPr/>
        </p:nvPicPr>
        <p:blipFill rotWithShape="1">
          <a:blip r:embed="rId6">
            <a:alphaModFix/>
          </a:blip>
          <a:srcRect b="0" l="0" r="0" t="0"/>
          <a:stretch/>
        </p:blipFill>
        <p:spPr>
          <a:xfrm>
            <a:off x="6235700" y="2286000"/>
            <a:ext cx="2912740" cy="1968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7"/>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23" name="Google Shape;623;p57"/>
          <p:cNvPicPr preferRelativeResize="0"/>
          <p:nvPr/>
        </p:nvPicPr>
        <p:blipFill rotWithShape="1">
          <a:blip r:embed="rId3">
            <a:alphaModFix/>
          </a:blip>
          <a:srcRect b="0" l="0" r="0" t="0"/>
          <a:stretch/>
        </p:blipFill>
        <p:spPr>
          <a:xfrm>
            <a:off x="1231899" y="660400"/>
            <a:ext cx="2415761" cy="444500"/>
          </a:xfrm>
          <a:prstGeom prst="rect">
            <a:avLst/>
          </a:prstGeom>
          <a:noFill/>
          <a:ln>
            <a:noFill/>
          </a:ln>
        </p:spPr>
      </p:pic>
      <p:sp>
        <p:nvSpPr>
          <p:cNvPr id="624" name="Google Shape;624;p5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Optimization model</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pic>
        <p:nvPicPr>
          <p:cNvPr id="625" name="Google Shape;625;p57"/>
          <p:cNvPicPr preferRelativeResize="0"/>
          <p:nvPr/>
        </p:nvPicPr>
        <p:blipFill rotWithShape="1">
          <a:blip r:embed="rId4">
            <a:alphaModFix/>
          </a:blip>
          <a:srcRect b="0" l="0" r="0" t="0"/>
          <a:stretch/>
        </p:blipFill>
        <p:spPr>
          <a:xfrm>
            <a:off x="0" y="1727200"/>
            <a:ext cx="4449001" cy="3035300"/>
          </a:xfrm>
          <a:prstGeom prst="rect">
            <a:avLst/>
          </a:prstGeom>
          <a:noFill/>
          <a:ln>
            <a:noFill/>
          </a:ln>
        </p:spPr>
      </p:pic>
      <p:pic>
        <p:nvPicPr>
          <p:cNvPr id="626" name="Google Shape;626;p57"/>
          <p:cNvPicPr preferRelativeResize="0"/>
          <p:nvPr/>
        </p:nvPicPr>
        <p:blipFill rotWithShape="1">
          <a:blip r:embed="rId5">
            <a:alphaModFix/>
          </a:blip>
          <a:srcRect b="0" l="0" r="0" t="0"/>
          <a:stretch/>
        </p:blipFill>
        <p:spPr>
          <a:xfrm>
            <a:off x="4566218" y="609599"/>
            <a:ext cx="1694882" cy="5052361"/>
          </a:xfrm>
          <a:prstGeom prst="rect">
            <a:avLst/>
          </a:prstGeom>
          <a:noFill/>
          <a:ln>
            <a:noFill/>
          </a:ln>
        </p:spPr>
      </p:pic>
      <p:pic>
        <p:nvPicPr>
          <p:cNvPr id="627" name="Google Shape;627;p57"/>
          <p:cNvPicPr preferRelativeResize="0"/>
          <p:nvPr/>
        </p:nvPicPr>
        <p:blipFill rotWithShape="1">
          <a:blip r:embed="rId6">
            <a:alphaModFix/>
          </a:blip>
          <a:srcRect b="0" l="0" r="0" t="0"/>
          <a:stretch/>
        </p:blipFill>
        <p:spPr>
          <a:xfrm>
            <a:off x="6280718" y="2260600"/>
            <a:ext cx="2788708" cy="1968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8"/>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34" name="Google Shape;634;p58"/>
          <p:cNvPicPr preferRelativeResize="0"/>
          <p:nvPr/>
        </p:nvPicPr>
        <p:blipFill rotWithShape="1">
          <a:blip r:embed="rId3">
            <a:alphaModFix/>
          </a:blip>
          <a:srcRect b="0" l="0" r="0" t="0"/>
          <a:stretch/>
        </p:blipFill>
        <p:spPr>
          <a:xfrm>
            <a:off x="1231899" y="660400"/>
            <a:ext cx="2415761" cy="444500"/>
          </a:xfrm>
          <a:prstGeom prst="rect">
            <a:avLst/>
          </a:prstGeom>
          <a:noFill/>
          <a:ln>
            <a:noFill/>
          </a:ln>
        </p:spPr>
      </p:pic>
      <p:sp>
        <p:nvSpPr>
          <p:cNvPr id="635" name="Google Shape;635;p5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Optimization model</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pic>
        <p:nvPicPr>
          <p:cNvPr id="636" name="Google Shape;636;p58"/>
          <p:cNvPicPr preferRelativeResize="0"/>
          <p:nvPr/>
        </p:nvPicPr>
        <p:blipFill rotWithShape="1">
          <a:blip r:embed="rId4">
            <a:alphaModFix/>
          </a:blip>
          <a:srcRect b="0" l="0" r="0" t="0"/>
          <a:stretch/>
        </p:blipFill>
        <p:spPr>
          <a:xfrm>
            <a:off x="4572000" y="609599"/>
            <a:ext cx="1751660" cy="5067301"/>
          </a:xfrm>
          <a:prstGeom prst="rect">
            <a:avLst/>
          </a:prstGeom>
          <a:noFill/>
          <a:ln>
            <a:noFill/>
          </a:ln>
        </p:spPr>
      </p:pic>
      <p:pic>
        <p:nvPicPr>
          <p:cNvPr id="637" name="Google Shape;637;p58"/>
          <p:cNvPicPr preferRelativeResize="0"/>
          <p:nvPr/>
        </p:nvPicPr>
        <p:blipFill rotWithShape="1">
          <a:blip r:embed="rId5">
            <a:alphaModFix/>
          </a:blip>
          <a:srcRect b="0" l="0" r="0" t="0"/>
          <a:stretch/>
        </p:blipFill>
        <p:spPr>
          <a:xfrm>
            <a:off x="0" y="1727200"/>
            <a:ext cx="4449001" cy="3035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9"/>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9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644" name="Google Shape;644;p59"/>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45" name="Google Shape;645;p59"/>
          <p:cNvPicPr preferRelativeResize="0"/>
          <p:nvPr/>
        </p:nvPicPr>
        <p:blipFill rotWithShape="1">
          <a:blip r:embed="rId3">
            <a:alphaModFix/>
          </a:blip>
          <a:srcRect b="0" l="0" r="0" t="0"/>
          <a:stretch/>
        </p:blipFill>
        <p:spPr>
          <a:xfrm>
            <a:off x="928137" y="571500"/>
            <a:ext cx="7287793" cy="5143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0"/>
          <p:cNvSpPr txBox="1"/>
          <p:nvPr/>
        </p:nvSpPr>
        <p:spPr>
          <a:xfrm>
            <a:off x="0" y="2134225"/>
            <a:ext cx="91440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Diameter and clustering coefficient</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651" name="Google Shape;651;p60"/>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10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652" name="Google Shape;652;p60"/>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1"/>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10				Diameter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658" name="Google Shape;658;p61"/>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59" name="Google Shape;659;p61"/>
          <p:cNvPicPr preferRelativeResize="0"/>
          <p:nvPr/>
        </p:nvPicPr>
        <p:blipFill rotWithShape="1">
          <a:blip r:embed="rId3">
            <a:alphaModFix/>
          </a:blip>
          <a:srcRect b="0" l="0" r="0" t="0"/>
          <a:stretch/>
        </p:blipFill>
        <p:spPr>
          <a:xfrm>
            <a:off x="1676400" y="2857500"/>
            <a:ext cx="1143000" cy="508000"/>
          </a:xfrm>
          <a:prstGeom prst="rect">
            <a:avLst/>
          </a:prstGeom>
          <a:noFill/>
          <a:ln>
            <a:noFill/>
          </a:ln>
        </p:spPr>
      </p:pic>
      <p:pic>
        <p:nvPicPr>
          <p:cNvPr id="660" name="Google Shape;660;p61"/>
          <p:cNvPicPr preferRelativeResize="0"/>
          <p:nvPr/>
        </p:nvPicPr>
        <p:blipFill rotWithShape="1">
          <a:blip r:embed="rId4">
            <a:alphaModFix/>
          </a:blip>
          <a:srcRect b="0" l="0" r="0" t="0"/>
          <a:stretch/>
        </p:blipFill>
        <p:spPr>
          <a:xfrm>
            <a:off x="3886200" y="1257300"/>
            <a:ext cx="5029200" cy="3200400"/>
          </a:xfrm>
          <a:prstGeom prst="rect">
            <a:avLst/>
          </a:prstGeom>
          <a:noFill/>
          <a:ln>
            <a:noFill/>
          </a:ln>
        </p:spPr>
      </p:pic>
      <p:sp>
        <p:nvSpPr>
          <p:cNvPr id="661" name="Google Shape;661;p61"/>
          <p:cNvSpPr/>
          <p:nvPr/>
        </p:nvSpPr>
        <p:spPr>
          <a:xfrm>
            <a:off x="1056957" y="4787900"/>
            <a:ext cx="2100262"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Helvetica Neue"/>
                <a:ea typeface="Helvetica Neue"/>
                <a:cs typeface="Helvetica Neue"/>
                <a:sym typeface="Helvetica Neue"/>
              </a:rPr>
              <a:t>Bollobas, Riordan, 2002</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2"/>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10				Clustering coefficient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667" name="Google Shape;667;p62"/>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668" name="Google Shape;668;p62"/>
          <p:cNvPicPr preferRelativeResize="0"/>
          <p:nvPr/>
        </p:nvPicPr>
        <p:blipFill rotWithShape="1">
          <a:blip r:embed="rId3">
            <a:alphaModFix/>
          </a:blip>
          <a:srcRect b="0" l="0" r="0" t="0"/>
          <a:stretch/>
        </p:blipFill>
        <p:spPr>
          <a:xfrm>
            <a:off x="3803650" y="1130300"/>
            <a:ext cx="5422900" cy="3454400"/>
          </a:xfrm>
          <a:prstGeom prst="rect">
            <a:avLst/>
          </a:prstGeom>
          <a:noFill/>
          <a:ln>
            <a:noFill/>
          </a:ln>
        </p:spPr>
      </p:pic>
      <p:pic>
        <p:nvPicPr>
          <p:cNvPr id="669" name="Google Shape;669;p62"/>
          <p:cNvPicPr preferRelativeResize="0"/>
          <p:nvPr/>
        </p:nvPicPr>
        <p:blipFill rotWithShape="1">
          <a:blip r:embed="rId4">
            <a:alphaModFix/>
          </a:blip>
          <a:srcRect b="0" l="0" r="0" t="0"/>
          <a:stretch/>
        </p:blipFill>
        <p:spPr>
          <a:xfrm>
            <a:off x="885825" y="1343025"/>
            <a:ext cx="2116138" cy="519113"/>
          </a:xfrm>
          <a:prstGeom prst="rect">
            <a:avLst/>
          </a:prstGeom>
          <a:noFill/>
          <a:ln>
            <a:noFill/>
          </a:ln>
        </p:spPr>
      </p:pic>
      <p:sp>
        <p:nvSpPr>
          <p:cNvPr id="670" name="Google Shape;670;p62"/>
          <p:cNvSpPr txBox="1"/>
          <p:nvPr/>
        </p:nvSpPr>
        <p:spPr>
          <a:xfrm>
            <a:off x="65087" y="2626757"/>
            <a:ext cx="3952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What is the functional form of C(N)?</a:t>
            </a:r>
            <a:endParaRPr/>
          </a:p>
        </p:txBody>
      </p:sp>
      <p:sp>
        <p:nvSpPr>
          <p:cNvPr id="671" name="Google Shape;671;p62"/>
          <p:cNvSpPr txBox="1"/>
          <p:nvPr/>
        </p:nvSpPr>
        <p:spPr>
          <a:xfrm>
            <a:off x="187325" y="773113"/>
            <a:ext cx="426402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Reminder</a:t>
            </a:r>
            <a:r>
              <a:rPr lang="en-US" sz="1800">
                <a:solidFill>
                  <a:schemeClr val="dk1"/>
                </a:solidFill>
                <a:latin typeface="Arial"/>
                <a:ea typeface="Arial"/>
                <a:cs typeface="Arial"/>
                <a:sym typeface="Arial"/>
              </a:rPr>
              <a:t>: for a random graph we have:</a:t>
            </a:r>
            <a:endParaRPr/>
          </a:p>
        </p:txBody>
      </p:sp>
      <p:sp>
        <p:nvSpPr>
          <p:cNvPr id="672" name="Google Shape;672;p62"/>
          <p:cNvSpPr/>
          <p:nvPr/>
        </p:nvSpPr>
        <p:spPr>
          <a:xfrm>
            <a:off x="136525" y="4794250"/>
            <a:ext cx="5235575" cy="831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Konstantin Klemm, Victor M. Eguiluz,</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Growing scale-free networks with small-world behavior,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Phys. Rev. E 65, 057102 (2002), cond-mat/0107607</a:t>
            </a:r>
            <a:endParaRPr sz="1600">
              <a:solidFill>
                <a:schemeClr val="dk1"/>
              </a:solidFill>
              <a:latin typeface="Arial"/>
              <a:ea typeface="Arial"/>
              <a:cs typeface="Arial"/>
              <a:sym typeface="Arial"/>
            </a:endParaRPr>
          </a:p>
        </p:txBody>
      </p:sp>
      <p:pic>
        <p:nvPicPr>
          <p:cNvPr id="673" name="Google Shape;673;p62"/>
          <p:cNvPicPr preferRelativeResize="0"/>
          <p:nvPr/>
        </p:nvPicPr>
        <p:blipFill rotWithShape="1">
          <a:blip r:embed="rId5">
            <a:alphaModFix/>
          </a:blip>
          <a:srcRect b="0" l="0" r="0" t="0"/>
          <a:stretch/>
        </p:blipFill>
        <p:spPr>
          <a:xfrm>
            <a:off x="558800" y="3765550"/>
            <a:ext cx="1881188" cy="673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63"/>
          <p:cNvPicPr preferRelativeResize="0"/>
          <p:nvPr/>
        </p:nvPicPr>
        <p:blipFill rotWithShape="1">
          <a:blip r:embed="rId3">
            <a:alphaModFix/>
          </a:blip>
          <a:srcRect b="0" l="0" r="0" t="0"/>
          <a:stretch/>
        </p:blipFill>
        <p:spPr>
          <a:xfrm>
            <a:off x="666750" y="1266825"/>
            <a:ext cx="1403350" cy="798513"/>
          </a:xfrm>
          <a:prstGeom prst="rect">
            <a:avLst/>
          </a:prstGeom>
          <a:noFill/>
          <a:ln>
            <a:noFill/>
          </a:ln>
        </p:spPr>
      </p:pic>
      <p:cxnSp>
        <p:nvCxnSpPr>
          <p:cNvPr id="679" name="Google Shape;679;p63"/>
          <p:cNvCxnSpPr/>
          <p:nvPr/>
        </p:nvCxnSpPr>
        <p:spPr>
          <a:xfrm rot="-5400000">
            <a:off x="4125913" y="1144587"/>
            <a:ext cx="762000" cy="301625"/>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80" name="Google Shape;680;p63"/>
          <p:cNvCxnSpPr/>
          <p:nvPr/>
        </p:nvCxnSpPr>
        <p:spPr>
          <a:xfrm>
            <a:off x="4356100" y="1676400"/>
            <a:ext cx="781050" cy="1588"/>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81" name="Google Shape;681;p63"/>
          <p:cNvCxnSpPr/>
          <p:nvPr/>
        </p:nvCxnSpPr>
        <p:spPr>
          <a:xfrm rot="-5400000">
            <a:off x="3823494" y="1905794"/>
            <a:ext cx="762000" cy="303212"/>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82" name="Google Shape;682;p63"/>
          <p:cNvCxnSpPr/>
          <p:nvPr/>
        </p:nvCxnSpPr>
        <p:spPr>
          <a:xfrm rot="10800000">
            <a:off x="3838575" y="1246188"/>
            <a:ext cx="517525" cy="431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83" name="Google Shape;683;p63"/>
          <p:cNvCxnSpPr/>
          <p:nvPr/>
        </p:nvCxnSpPr>
        <p:spPr>
          <a:xfrm flipH="1" rot="5400000">
            <a:off x="4516438" y="1055687"/>
            <a:ext cx="762000" cy="479425"/>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84" name="Google Shape;684;p63"/>
          <p:cNvCxnSpPr/>
          <p:nvPr/>
        </p:nvCxnSpPr>
        <p:spPr>
          <a:xfrm flipH="1" rot="10800000">
            <a:off x="4052888" y="1666875"/>
            <a:ext cx="1046162" cy="7620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685" name="Google Shape;685;p63"/>
          <p:cNvSpPr txBox="1"/>
          <p:nvPr/>
        </p:nvSpPr>
        <p:spPr>
          <a:xfrm>
            <a:off x="4629150" y="1247775"/>
            <a:ext cx="312738"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686" name="Google Shape;686;p63"/>
          <p:cNvSpPr txBox="1"/>
          <p:nvPr/>
        </p:nvSpPr>
        <p:spPr>
          <a:xfrm>
            <a:off x="4344988" y="1690688"/>
            <a:ext cx="31432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pic>
        <p:nvPicPr>
          <p:cNvPr id="687" name="Google Shape;687;p63"/>
          <p:cNvPicPr preferRelativeResize="0"/>
          <p:nvPr/>
        </p:nvPicPr>
        <p:blipFill rotWithShape="1">
          <a:blip r:embed="rId4">
            <a:alphaModFix/>
          </a:blip>
          <a:srcRect b="0" l="0" r="0" t="0"/>
          <a:stretch/>
        </p:blipFill>
        <p:spPr>
          <a:xfrm>
            <a:off x="5543550" y="1355725"/>
            <a:ext cx="690563" cy="520700"/>
          </a:xfrm>
          <a:prstGeom prst="rect">
            <a:avLst/>
          </a:prstGeom>
          <a:noFill/>
          <a:ln>
            <a:noFill/>
          </a:ln>
        </p:spPr>
      </p:pic>
      <p:sp>
        <p:nvSpPr>
          <p:cNvPr id="688" name="Google Shape;688;p63"/>
          <p:cNvSpPr txBox="1"/>
          <p:nvPr/>
        </p:nvSpPr>
        <p:spPr>
          <a:xfrm>
            <a:off x="458788" y="2752725"/>
            <a:ext cx="7929562" cy="107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Denote the probability to have a link between node </a:t>
            </a:r>
            <a:r>
              <a:rPr i="1" lang="en-US" sz="1600">
                <a:solidFill>
                  <a:schemeClr val="dk1"/>
                </a:solidFill>
                <a:latin typeface="Helvetica Neue"/>
                <a:ea typeface="Helvetica Neue"/>
                <a:cs typeface="Helvetica Neue"/>
                <a:sym typeface="Helvetica Neue"/>
              </a:rPr>
              <a:t>i</a:t>
            </a:r>
            <a:r>
              <a:rPr lang="en-US" sz="1600">
                <a:solidFill>
                  <a:schemeClr val="dk1"/>
                </a:solidFill>
                <a:latin typeface="Helvetica Neue"/>
                <a:ea typeface="Helvetica Neue"/>
                <a:cs typeface="Helvetica Neue"/>
                <a:sym typeface="Helvetica Neue"/>
              </a:rPr>
              <a:t> and </a:t>
            </a:r>
            <a:r>
              <a:rPr i="1" lang="en-US" sz="1600">
                <a:solidFill>
                  <a:schemeClr val="dk1"/>
                </a:solidFill>
                <a:latin typeface="Helvetica Neue"/>
                <a:ea typeface="Helvetica Neue"/>
                <a:cs typeface="Helvetica Neue"/>
                <a:sym typeface="Helvetica Neue"/>
              </a:rPr>
              <a:t>j</a:t>
            </a:r>
            <a:r>
              <a:rPr lang="en-US" sz="1600">
                <a:solidFill>
                  <a:schemeClr val="dk1"/>
                </a:solidFill>
                <a:latin typeface="Helvetica Neue"/>
                <a:ea typeface="Helvetica Neue"/>
                <a:cs typeface="Helvetica Neue"/>
                <a:sym typeface="Helvetica Neue"/>
              </a:rPr>
              <a:t> with  </a:t>
            </a:r>
            <a:r>
              <a:rPr i="1" lang="en-US" sz="1600">
                <a:solidFill>
                  <a:schemeClr val="dk1"/>
                </a:solidFill>
                <a:latin typeface="Helvetica Neue"/>
                <a:ea typeface="Helvetica Neue"/>
                <a:cs typeface="Helvetica Neue"/>
                <a:sym typeface="Helvetica Neue"/>
              </a:rPr>
              <a:t>P(i,j)</a:t>
            </a:r>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The probability that three nodes </a:t>
            </a:r>
            <a:r>
              <a:rPr i="1" lang="en-US" sz="1600">
                <a:solidFill>
                  <a:schemeClr val="dk1"/>
                </a:solidFill>
                <a:latin typeface="Helvetica Neue"/>
                <a:ea typeface="Helvetica Neue"/>
                <a:cs typeface="Helvetica Neue"/>
                <a:sym typeface="Helvetica Neue"/>
              </a:rPr>
              <a:t>i,j,l </a:t>
            </a:r>
            <a:r>
              <a:rPr lang="en-US" sz="1600">
                <a:solidFill>
                  <a:schemeClr val="dk1"/>
                </a:solidFill>
                <a:latin typeface="Helvetica Neue"/>
                <a:ea typeface="Helvetica Neue"/>
                <a:cs typeface="Helvetica Neue"/>
                <a:sym typeface="Helvetica Neue"/>
              </a:rPr>
              <a:t>form a triangle is </a:t>
            </a:r>
            <a:r>
              <a:rPr i="1" lang="en-US" sz="1600">
                <a:solidFill>
                  <a:schemeClr val="dk1"/>
                </a:solidFill>
                <a:latin typeface="Helvetica Neue"/>
                <a:ea typeface="Helvetica Neue"/>
                <a:cs typeface="Helvetica Neue"/>
                <a:sym typeface="Helvetica Neue"/>
              </a:rPr>
              <a:t>P(i,j)P(i,l)P(j,l)</a:t>
            </a:r>
            <a:endParaRPr/>
          </a:p>
          <a:p>
            <a:pPr indent="0" lvl="0" marL="0" marR="0" rtl="0" algn="l">
              <a:spcBef>
                <a:spcPts val="0"/>
              </a:spcBef>
              <a:spcAft>
                <a:spcPts val="0"/>
              </a:spcAft>
              <a:buNone/>
            </a:pPr>
            <a:r>
              <a:t/>
            </a:r>
            <a:endParaRPr i="1"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The expected number of triangles in which a node </a:t>
            </a:r>
            <a:r>
              <a:rPr i="1" lang="en-US" sz="1600">
                <a:solidFill>
                  <a:schemeClr val="dk1"/>
                </a:solidFill>
                <a:latin typeface="Helvetica Neue"/>
                <a:ea typeface="Helvetica Neue"/>
                <a:cs typeface="Helvetica Neue"/>
                <a:sym typeface="Helvetica Neue"/>
              </a:rPr>
              <a:t>l</a:t>
            </a:r>
            <a:r>
              <a:rPr lang="en-US" sz="1600">
                <a:solidFill>
                  <a:schemeClr val="dk1"/>
                </a:solidFill>
                <a:latin typeface="Helvetica Neue"/>
                <a:ea typeface="Helvetica Neue"/>
                <a:cs typeface="Helvetica Neue"/>
                <a:sym typeface="Helvetica Neue"/>
              </a:rPr>
              <a:t> with degree </a:t>
            </a:r>
            <a:r>
              <a:rPr i="1" lang="en-US" sz="1600">
                <a:solidFill>
                  <a:schemeClr val="dk1"/>
                </a:solidFill>
                <a:latin typeface="Helvetica Neue"/>
                <a:ea typeface="Helvetica Neue"/>
                <a:cs typeface="Helvetica Neue"/>
                <a:sym typeface="Helvetica Neue"/>
              </a:rPr>
              <a:t>k</a:t>
            </a:r>
            <a:r>
              <a:rPr baseline="-25000" i="1" lang="en-US" sz="1600">
                <a:solidFill>
                  <a:schemeClr val="dk1"/>
                </a:solidFill>
                <a:latin typeface="Helvetica Neue"/>
                <a:ea typeface="Helvetica Neue"/>
                <a:cs typeface="Helvetica Neue"/>
                <a:sym typeface="Helvetica Neue"/>
              </a:rPr>
              <a:t>l</a:t>
            </a:r>
            <a:r>
              <a:rPr lang="en-US" sz="1600">
                <a:solidFill>
                  <a:schemeClr val="dk1"/>
                </a:solidFill>
                <a:latin typeface="Helvetica Neue"/>
                <a:ea typeface="Helvetica Neue"/>
                <a:cs typeface="Helvetica Neue"/>
                <a:sym typeface="Helvetica Neue"/>
              </a:rPr>
              <a:t> participates is thus:</a:t>
            </a:r>
            <a:endParaRPr baseline="-25000" sz="1600">
              <a:solidFill>
                <a:schemeClr val="dk1"/>
              </a:solidFill>
              <a:latin typeface="Helvetica Neue"/>
              <a:ea typeface="Helvetica Neue"/>
              <a:cs typeface="Helvetica Neue"/>
              <a:sym typeface="Helvetica Neue"/>
            </a:endParaRPr>
          </a:p>
        </p:txBody>
      </p:sp>
      <p:pic>
        <p:nvPicPr>
          <p:cNvPr id="689" name="Google Shape;689;p63"/>
          <p:cNvPicPr preferRelativeResize="0"/>
          <p:nvPr/>
        </p:nvPicPr>
        <p:blipFill rotWithShape="1">
          <a:blip r:embed="rId5">
            <a:alphaModFix/>
          </a:blip>
          <a:srcRect b="0" l="0" r="0" t="0"/>
          <a:stretch/>
        </p:blipFill>
        <p:spPr>
          <a:xfrm>
            <a:off x="566738" y="4027488"/>
            <a:ext cx="3810000" cy="650875"/>
          </a:xfrm>
          <a:prstGeom prst="rect">
            <a:avLst/>
          </a:prstGeom>
          <a:noFill/>
          <a:ln>
            <a:noFill/>
          </a:ln>
        </p:spPr>
      </p:pic>
      <p:sp>
        <p:nvSpPr>
          <p:cNvPr id="690" name="Google Shape;690;p63"/>
          <p:cNvSpPr txBox="1"/>
          <p:nvPr/>
        </p:nvSpPr>
        <p:spPr>
          <a:xfrm>
            <a:off x="458788" y="4845050"/>
            <a:ext cx="2633662" cy="339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We need to calculate P(i,j).</a:t>
            </a:r>
            <a:endParaRPr/>
          </a:p>
        </p:txBody>
      </p:sp>
      <p:sp>
        <p:nvSpPr>
          <p:cNvPr id="691" name="Google Shape;691;p63"/>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692" name="Google Shape;692;p63"/>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CLUSTERING COEFFICIENT OF THE BA MODEL</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0" y="2815782"/>
            <a:ext cx="5718175" cy="830964"/>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2400">
                <a:solidFill>
                  <a:srgbClr val="000000"/>
                </a:solidFill>
                <a:latin typeface="Arial"/>
                <a:ea typeface="Arial"/>
                <a:cs typeface="Arial"/>
                <a:sym typeface="Arial"/>
              </a:rPr>
              <a:t>networks expand through the addition of new nodes</a:t>
            </a:r>
            <a:endParaRPr/>
          </a:p>
        </p:txBody>
      </p:sp>
      <p:sp>
        <p:nvSpPr>
          <p:cNvPr id="131" name="Google Shape;131;p19"/>
          <p:cNvSpPr txBox="1"/>
          <p:nvPr/>
        </p:nvSpPr>
        <p:spPr>
          <a:xfrm>
            <a:off x="241300" y="5384800"/>
            <a:ext cx="48768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Barabási &amp; Albert, </a:t>
            </a:r>
            <a:r>
              <a:rPr i="1" lang="en-US" sz="1200">
                <a:solidFill>
                  <a:srgbClr val="000000"/>
                </a:solidFill>
                <a:latin typeface="Helvetica Neue"/>
                <a:ea typeface="Helvetica Neue"/>
                <a:cs typeface="Helvetica Neue"/>
                <a:sym typeface="Helvetica Neue"/>
              </a:rPr>
              <a:t>Science</a:t>
            </a:r>
            <a:r>
              <a:rPr lang="en-US" sz="1200">
                <a:solidFill>
                  <a:srgbClr val="000000"/>
                </a:solidFill>
                <a:latin typeface="Helvetica Neue"/>
                <a:ea typeface="Helvetica Neue"/>
                <a:cs typeface="Helvetica Neue"/>
                <a:sym typeface="Helvetica Neue"/>
              </a:rPr>
              <a:t> </a:t>
            </a:r>
            <a:r>
              <a:rPr b="1" lang="en-US" sz="1200">
                <a:solidFill>
                  <a:srgbClr val="000000"/>
                </a:solidFill>
                <a:latin typeface="Helvetica Neue"/>
                <a:ea typeface="Helvetica Neue"/>
                <a:cs typeface="Helvetica Neue"/>
                <a:sym typeface="Helvetica Neue"/>
              </a:rPr>
              <a:t>286,</a:t>
            </a:r>
            <a:r>
              <a:rPr lang="en-US" sz="1200">
                <a:solidFill>
                  <a:srgbClr val="000000"/>
                </a:solidFill>
                <a:latin typeface="Helvetica Neue"/>
                <a:ea typeface="Helvetica Neue"/>
                <a:cs typeface="Helvetica Neue"/>
                <a:sym typeface="Helvetica Neue"/>
              </a:rPr>
              <a:t> 509 (1999)</a:t>
            </a:r>
            <a:endParaRPr/>
          </a:p>
        </p:txBody>
      </p:sp>
      <p:sp>
        <p:nvSpPr>
          <p:cNvPr id="132" name="Google Shape;132;p19"/>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BA MODEL: Growth </a:t>
            </a:r>
            <a:endParaRPr/>
          </a:p>
        </p:txBody>
      </p:sp>
      <p:sp>
        <p:nvSpPr>
          <p:cNvPr id="133" name="Google Shape;133;p19"/>
          <p:cNvSpPr txBox="1"/>
          <p:nvPr>
            <p:ph type="title"/>
          </p:nvPr>
        </p:nvSpPr>
        <p:spPr>
          <a:xfrm>
            <a:off x="457200" y="-952500"/>
            <a:ext cx="8229600" cy="95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 model: Growth</a:t>
            </a:r>
            <a:br>
              <a:rPr lang="en-US"/>
            </a:br>
            <a:endParaRPr/>
          </a:p>
        </p:txBody>
      </p:sp>
      <p:sp>
        <p:nvSpPr>
          <p:cNvPr id="134" name="Google Shape;134;p19"/>
          <p:cNvSpPr txBox="1"/>
          <p:nvPr/>
        </p:nvSpPr>
        <p:spPr>
          <a:xfrm>
            <a:off x="241300" y="1193800"/>
            <a:ext cx="50085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ER model</a:t>
            </a: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number of nodes, N, is fixed (static models)</a:t>
            </a:r>
            <a:endParaRPr/>
          </a:p>
        </p:txBody>
      </p:sp>
      <p:pic>
        <p:nvPicPr>
          <p:cNvPr id="135" name="Google Shape;135;p19"/>
          <p:cNvPicPr preferRelativeResize="0"/>
          <p:nvPr/>
        </p:nvPicPr>
        <p:blipFill rotWithShape="1">
          <a:blip r:embed="rId3">
            <a:alphaModFix/>
          </a:blip>
          <a:srcRect b="0" l="0" r="0" t="0"/>
          <a:stretch/>
        </p:blipFill>
        <p:spPr>
          <a:xfrm>
            <a:off x="6146800" y="662858"/>
            <a:ext cx="2705100" cy="5136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64"/>
          <p:cNvPicPr preferRelativeResize="0"/>
          <p:nvPr/>
        </p:nvPicPr>
        <p:blipFill rotWithShape="1">
          <a:blip r:embed="rId3">
            <a:alphaModFix/>
          </a:blip>
          <a:srcRect b="0" l="0" r="0" t="0"/>
          <a:stretch/>
        </p:blipFill>
        <p:spPr>
          <a:xfrm>
            <a:off x="176213" y="3214688"/>
            <a:ext cx="8837612" cy="563562"/>
          </a:xfrm>
          <a:prstGeom prst="rect">
            <a:avLst/>
          </a:prstGeom>
          <a:noFill/>
          <a:ln>
            <a:noFill/>
          </a:ln>
        </p:spPr>
      </p:pic>
      <p:sp>
        <p:nvSpPr>
          <p:cNvPr id="698" name="Google Shape;698;p64"/>
          <p:cNvSpPr txBox="1"/>
          <p:nvPr/>
        </p:nvSpPr>
        <p:spPr>
          <a:xfrm>
            <a:off x="293688" y="669925"/>
            <a:ext cx="1655762" cy="339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FF"/>
                </a:solidFill>
                <a:latin typeface="Helvetica Neue"/>
                <a:ea typeface="Helvetica Neue"/>
                <a:cs typeface="Helvetica Neue"/>
                <a:sym typeface="Helvetica Neue"/>
              </a:rPr>
              <a:t>Calculate P(i,j).</a:t>
            </a:r>
            <a:endParaRPr/>
          </a:p>
        </p:txBody>
      </p:sp>
      <p:pic>
        <p:nvPicPr>
          <p:cNvPr id="699" name="Google Shape;699;p64"/>
          <p:cNvPicPr preferRelativeResize="0"/>
          <p:nvPr/>
        </p:nvPicPr>
        <p:blipFill rotWithShape="1">
          <a:blip r:embed="rId4">
            <a:alphaModFix/>
          </a:blip>
          <a:srcRect b="0" l="0" r="0" t="0"/>
          <a:stretch/>
        </p:blipFill>
        <p:spPr>
          <a:xfrm>
            <a:off x="293688" y="2354263"/>
            <a:ext cx="2979737" cy="584200"/>
          </a:xfrm>
          <a:prstGeom prst="rect">
            <a:avLst/>
          </a:prstGeom>
          <a:noFill/>
          <a:ln>
            <a:noFill/>
          </a:ln>
        </p:spPr>
      </p:pic>
      <p:pic>
        <p:nvPicPr>
          <p:cNvPr id="700" name="Google Shape;700;p64"/>
          <p:cNvPicPr preferRelativeResize="0"/>
          <p:nvPr/>
        </p:nvPicPr>
        <p:blipFill rotWithShape="1">
          <a:blip r:embed="rId5">
            <a:alphaModFix/>
          </a:blip>
          <a:srcRect b="0" l="0" r="0" t="0"/>
          <a:stretch/>
        </p:blipFill>
        <p:spPr>
          <a:xfrm>
            <a:off x="5080000" y="1198563"/>
            <a:ext cx="3857625" cy="833437"/>
          </a:xfrm>
          <a:prstGeom prst="rect">
            <a:avLst/>
          </a:prstGeom>
          <a:noFill/>
          <a:ln>
            <a:noFill/>
          </a:ln>
        </p:spPr>
      </p:pic>
      <p:sp>
        <p:nvSpPr>
          <p:cNvPr id="701" name="Google Shape;701;p64"/>
          <p:cNvSpPr txBox="1"/>
          <p:nvPr/>
        </p:nvSpPr>
        <p:spPr>
          <a:xfrm>
            <a:off x="152400" y="1147763"/>
            <a:ext cx="4914900" cy="830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Node </a:t>
            </a:r>
            <a:r>
              <a:rPr i="1" lang="en-US" sz="1600">
                <a:solidFill>
                  <a:schemeClr val="dk1"/>
                </a:solidFill>
                <a:latin typeface="Helvetica Neue"/>
                <a:ea typeface="Helvetica Neue"/>
                <a:cs typeface="Helvetica Neue"/>
                <a:sym typeface="Helvetica Neue"/>
              </a:rPr>
              <a:t>j</a:t>
            </a:r>
            <a:r>
              <a:rPr lang="en-US" sz="1600">
                <a:solidFill>
                  <a:schemeClr val="dk1"/>
                </a:solidFill>
                <a:latin typeface="Helvetica Neue"/>
                <a:ea typeface="Helvetica Neue"/>
                <a:cs typeface="Helvetica Neue"/>
                <a:sym typeface="Helvetica Neue"/>
              </a:rPr>
              <a:t> arrives at time </a:t>
            </a:r>
            <a:r>
              <a:rPr i="1" lang="en-US" sz="1600">
                <a:solidFill>
                  <a:schemeClr val="dk1"/>
                </a:solidFill>
                <a:latin typeface="Helvetica Neue"/>
                <a:ea typeface="Helvetica Neue"/>
                <a:cs typeface="Helvetica Neue"/>
                <a:sym typeface="Helvetica Neue"/>
              </a:rPr>
              <a:t>t</a:t>
            </a:r>
            <a:r>
              <a:rPr baseline="-25000" i="1" lang="en-US" sz="1600">
                <a:solidFill>
                  <a:schemeClr val="dk1"/>
                </a:solidFill>
                <a:latin typeface="Helvetica Neue"/>
                <a:ea typeface="Helvetica Neue"/>
                <a:cs typeface="Helvetica Neue"/>
                <a:sym typeface="Helvetica Neue"/>
              </a:rPr>
              <a:t>j</a:t>
            </a:r>
            <a:r>
              <a:rPr i="1" lang="en-US" sz="1600">
                <a:solidFill>
                  <a:schemeClr val="dk1"/>
                </a:solidFill>
                <a:latin typeface="Helvetica Neue"/>
                <a:ea typeface="Helvetica Neue"/>
                <a:cs typeface="Helvetica Neue"/>
                <a:sym typeface="Helvetica Neue"/>
              </a:rPr>
              <a:t>=j</a:t>
            </a:r>
            <a:r>
              <a:rPr lang="en-US" sz="1600">
                <a:solidFill>
                  <a:schemeClr val="dk1"/>
                </a:solidFill>
                <a:latin typeface="Helvetica Neue"/>
                <a:ea typeface="Helvetica Neue"/>
                <a:cs typeface="Helvetica Neue"/>
                <a:sym typeface="Helvetica Neue"/>
              </a:rPr>
              <a:t> and the probability that it will link to node </a:t>
            </a:r>
            <a:r>
              <a:rPr i="1" lang="en-US" sz="1600">
                <a:solidFill>
                  <a:schemeClr val="dk1"/>
                </a:solidFill>
                <a:latin typeface="Helvetica Neue"/>
                <a:ea typeface="Helvetica Neue"/>
                <a:cs typeface="Helvetica Neue"/>
                <a:sym typeface="Helvetica Neue"/>
              </a:rPr>
              <a:t>i</a:t>
            </a:r>
            <a:r>
              <a:rPr lang="en-US" sz="1600">
                <a:solidFill>
                  <a:schemeClr val="dk1"/>
                </a:solidFill>
                <a:latin typeface="Helvetica Neue"/>
                <a:ea typeface="Helvetica Neue"/>
                <a:cs typeface="Helvetica Neue"/>
                <a:sym typeface="Helvetica Neue"/>
              </a:rPr>
              <a:t> with degree </a:t>
            </a:r>
            <a:r>
              <a:rPr i="1" lang="en-US" sz="1600">
                <a:solidFill>
                  <a:schemeClr val="dk1"/>
                </a:solidFill>
                <a:latin typeface="Helvetica Neue"/>
                <a:ea typeface="Helvetica Neue"/>
                <a:cs typeface="Helvetica Neue"/>
                <a:sym typeface="Helvetica Neue"/>
              </a:rPr>
              <a:t>k</a:t>
            </a:r>
            <a:r>
              <a:rPr baseline="-25000" i="1" lang="en-US" sz="1600">
                <a:solidFill>
                  <a:schemeClr val="dk1"/>
                </a:solidFill>
                <a:latin typeface="Helvetica Neue"/>
                <a:ea typeface="Helvetica Neue"/>
                <a:cs typeface="Helvetica Neue"/>
                <a:sym typeface="Helvetica Neue"/>
              </a:rPr>
              <a:t>i</a:t>
            </a:r>
            <a:r>
              <a:rPr lang="en-US" sz="1600">
                <a:solidFill>
                  <a:schemeClr val="dk1"/>
                </a:solidFill>
                <a:latin typeface="Helvetica Neue"/>
                <a:ea typeface="Helvetica Neue"/>
                <a:cs typeface="Helvetica Neue"/>
                <a:sym typeface="Helvetica Neue"/>
              </a:rPr>
              <a:t> already in the network is determined by preferential attachment:</a:t>
            </a:r>
            <a:endParaRPr/>
          </a:p>
        </p:txBody>
      </p:sp>
      <p:sp>
        <p:nvSpPr>
          <p:cNvPr id="702" name="Google Shape;702;p64"/>
          <p:cNvSpPr txBox="1"/>
          <p:nvPr/>
        </p:nvSpPr>
        <p:spPr>
          <a:xfrm>
            <a:off x="2794000" y="2354263"/>
            <a:ext cx="421005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Where we used that the arrival time of node </a:t>
            </a:r>
            <a:r>
              <a:rPr i="1" lang="en-US" sz="1600">
                <a:solidFill>
                  <a:schemeClr val="dk1"/>
                </a:solidFill>
                <a:latin typeface="Helvetica Neue"/>
                <a:ea typeface="Helvetica Neue"/>
                <a:cs typeface="Helvetica Neue"/>
                <a:sym typeface="Helvetica Neue"/>
              </a:rPr>
              <a:t>j</a:t>
            </a:r>
            <a:r>
              <a:rPr lang="en-US" sz="1600">
                <a:solidFill>
                  <a:schemeClr val="dk1"/>
                </a:solidFill>
                <a:latin typeface="Helvetica Neue"/>
                <a:ea typeface="Helvetica Neue"/>
                <a:cs typeface="Helvetica Neue"/>
                <a:sym typeface="Helvetica Neue"/>
              </a:rPr>
              <a:t> is </a:t>
            </a:r>
            <a:r>
              <a:rPr i="1" lang="en-US" sz="1600">
                <a:solidFill>
                  <a:schemeClr val="dk1"/>
                </a:solidFill>
                <a:latin typeface="Helvetica Neue"/>
                <a:ea typeface="Helvetica Neue"/>
                <a:cs typeface="Helvetica Neue"/>
                <a:sym typeface="Helvetica Neue"/>
              </a:rPr>
              <a:t>t</a:t>
            </a:r>
            <a:r>
              <a:rPr baseline="-25000" i="1" lang="en-US" sz="1600">
                <a:solidFill>
                  <a:schemeClr val="dk1"/>
                </a:solidFill>
                <a:latin typeface="Helvetica Neue"/>
                <a:ea typeface="Helvetica Neue"/>
                <a:cs typeface="Helvetica Neue"/>
                <a:sym typeface="Helvetica Neue"/>
              </a:rPr>
              <a:t>j</a:t>
            </a:r>
            <a:r>
              <a:rPr i="1" lang="en-US" sz="1600">
                <a:solidFill>
                  <a:schemeClr val="dk1"/>
                </a:solidFill>
                <a:latin typeface="Helvetica Neue"/>
                <a:ea typeface="Helvetica Neue"/>
                <a:cs typeface="Helvetica Neue"/>
                <a:sym typeface="Helvetica Neue"/>
              </a:rPr>
              <a:t>=j</a:t>
            </a:r>
            <a:r>
              <a:rPr lang="en-US" sz="1600">
                <a:solidFill>
                  <a:schemeClr val="dk1"/>
                </a:solidFill>
                <a:latin typeface="Helvetica Neue"/>
                <a:ea typeface="Helvetica Neue"/>
                <a:cs typeface="Helvetica Neue"/>
                <a:sym typeface="Helvetica Neue"/>
              </a:rPr>
              <a:t> and the arrival time of node is </a:t>
            </a:r>
            <a:r>
              <a:rPr i="1" lang="en-US" sz="1600">
                <a:solidFill>
                  <a:schemeClr val="dk1"/>
                </a:solidFill>
                <a:latin typeface="Helvetica Neue"/>
                <a:ea typeface="Helvetica Neue"/>
                <a:cs typeface="Helvetica Neue"/>
                <a:sym typeface="Helvetica Neue"/>
              </a:rPr>
              <a:t>t</a:t>
            </a:r>
            <a:r>
              <a:rPr baseline="-25000" i="1" lang="en-US" sz="1600">
                <a:solidFill>
                  <a:schemeClr val="dk1"/>
                </a:solidFill>
                <a:latin typeface="Helvetica Neue"/>
                <a:ea typeface="Helvetica Neue"/>
                <a:cs typeface="Helvetica Neue"/>
                <a:sym typeface="Helvetica Neue"/>
              </a:rPr>
              <a:t>i</a:t>
            </a:r>
            <a:r>
              <a:rPr i="1" lang="en-US" sz="1600">
                <a:solidFill>
                  <a:schemeClr val="dk1"/>
                </a:solidFill>
                <a:latin typeface="Helvetica Neue"/>
                <a:ea typeface="Helvetica Neue"/>
                <a:cs typeface="Helvetica Neue"/>
                <a:sym typeface="Helvetica Neue"/>
              </a:rPr>
              <a:t>=i</a:t>
            </a:r>
            <a:endParaRPr/>
          </a:p>
        </p:txBody>
      </p:sp>
      <p:pic>
        <p:nvPicPr>
          <p:cNvPr id="703" name="Google Shape;703;p64"/>
          <p:cNvPicPr preferRelativeResize="0"/>
          <p:nvPr/>
        </p:nvPicPr>
        <p:blipFill rotWithShape="1">
          <a:blip r:embed="rId6">
            <a:alphaModFix/>
          </a:blip>
          <a:srcRect b="0" l="0" r="0" t="0"/>
          <a:stretch/>
        </p:blipFill>
        <p:spPr>
          <a:xfrm>
            <a:off x="7145338" y="2354263"/>
            <a:ext cx="1660525" cy="511175"/>
          </a:xfrm>
          <a:prstGeom prst="rect">
            <a:avLst/>
          </a:prstGeom>
          <a:noFill/>
          <a:ln>
            <a:noFill/>
          </a:ln>
        </p:spPr>
      </p:pic>
      <p:pic>
        <p:nvPicPr>
          <p:cNvPr id="704" name="Google Shape;704;p64"/>
          <p:cNvPicPr preferRelativeResize="0"/>
          <p:nvPr/>
        </p:nvPicPr>
        <p:blipFill rotWithShape="1">
          <a:blip r:embed="rId7">
            <a:alphaModFix/>
          </a:blip>
          <a:srcRect b="0" l="0" r="0" t="0"/>
          <a:stretch/>
        </p:blipFill>
        <p:spPr>
          <a:xfrm>
            <a:off x="176213" y="3898900"/>
            <a:ext cx="1579562" cy="782638"/>
          </a:xfrm>
          <a:prstGeom prst="rect">
            <a:avLst/>
          </a:prstGeom>
          <a:noFill/>
          <a:ln>
            <a:noFill/>
          </a:ln>
        </p:spPr>
      </p:pic>
      <p:pic>
        <p:nvPicPr>
          <p:cNvPr id="705" name="Google Shape;705;p64"/>
          <p:cNvPicPr preferRelativeResize="0"/>
          <p:nvPr/>
        </p:nvPicPr>
        <p:blipFill rotWithShape="1">
          <a:blip r:embed="rId8">
            <a:alphaModFix/>
          </a:blip>
          <a:srcRect b="0" l="0" r="0" t="0"/>
          <a:stretch/>
        </p:blipFill>
        <p:spPr>
          <a:xfrm>
            <a:off x="2397125" y="4086225"/>
            <a:ext cx="1443038" cy="520700"/>
          </a:xfrm>
          <a:prstGeom prst="rect">
            <a:avLst/>
          </a:prstGeom>
          <a:noFill/>
          <a:ln>
            <a:noFill/>
          </a:ln>
        </p:spPr>
      </p:pic>
      <p:sp>
        <p:nvSpPr>
          <p:cNvPr id="706" name="Google Shape;706;p64"/>
          <p:cNvSpPr txBox="1"/>
          <p:nvPr/>
        </p:nvSpPr>
        <p:spPr>
          <a:xfrm>
            <a:off x="6819900" y="4010025"/>
            <a:ext cx="1985963"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Let us approximate:</a:t>
            </a:r>
            <a:endParaRPr baseline="30000" sz="1600">
              <a:solidFill>
                <a:schemeClr val="dk1"/>
              </a:solidFill>
              <a:latin typeface="Helvetica Neue"/>
              <a:ea typeface="Helvetica Neue"/>
              <a:cs typeface="Helvetica Neue"/>
              <a:sym typeface="Helvetica Neue"/>
            </a:endParaRPr>
          </a:p>
        </p:txBody>
      </p:sp>
      <p:pic>
        <p:nvPicPr>
          <p:cNvPr id="707" name="Google Shape;707;p64"/>
          <p:cNvPicPr preferRelativeResize="0"/>
          <p:nvPr/>
        </p:nvPicPr>
        <p:blipFill rotWithShape="1">
          <a:blip r:embed="rId9">
            <a:alphaModFix/>
          </a:blip>
          <a:srcRect b="0" l="0" r="0" t="0"/>
          <a:stretch/>
        </p:blipFill>
        <p:spPr>
          <a:xfrm>
            <a:off x="6845300" y="4373563"/>
            <a:ext cx="2070100" cy="441325"/>
          </a:xfrm>
          <a:prstGeom prst="rect">
            <a:avLst/>
          </a:prstGeom>
          <a:noFill/>
          <a:ln>
            <a:noFill/>
          </a:ln>
        </p:spPr>
      </p:pic>
      <p:sp>
        <p:nvSpPr>
          <p:cNvPr id="708" name="Google Shape;708;p64"/>
          <p:cNvSpPr txBox="1"/>
          <p:nvPr/>
        </p:nvSpPr>
        <p:spPr>
          <a:xfrm>
            <a:off x="3884613" y="4060825"/>
            <a:ext cx="2982912"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Which is the degree of node </a:t>
            </a:r>
            <a:r>
              <a:rPr i="1" lang="en-US" sz="1600">
                <a:solidFill>
                  <a:schemeClr val="dk1"/>
                </a:solidFill>
                <a:latin typeface="Helvetica Neue"/>
                <a:ea typeface="Helvetica Neue"/>
                <a:cs typeface="Helvetica Neue"/>
                <a:sym typeface="Helvetica Neue"/>
              </a:rPr>
              <a:t>l</a:t>
            </a:r>
            <a:r>
              <a:rPr lang="en-US" sz="1600">
                <a:solidFill>
                  <a:schemeClr val="dk1"/>
                </a:solidFill>
                <a:latin typeface="Helvetica Neue"/>
                <a:ea typeface="Helvetica Neue"/>
                <a:cs typeface="Helvetica Neue"/>
                <a:sym typeface="Helvetica Neue"/>
              </a:rPr>
              <a:t> at current time, at time </a:t>
            </a:r>
            <a:r>
              <a:rPr i="1" lang="en-US" sz="1600">
                <a:solidFill>
                  <a:schemeClr val="dk1"/>
                </a:solidFill>
                <a:latin typeface="Helvetica Neue"/>
                <a:ea typeface="Helvetica Neue"/>
                <a:cs typeface="Helvetica Neue"/>
                <a:sym typeface="Helvetica Neue"/>
              </a:rPr>
              <a:t>t=N</a:t>
            </a:r>
            <a:endParaRPr/>
          </a:p>
        </p:txBody>
      </p:sp>
      <p:sp>
        <p:nvSpPr>
          <p:cNvPr id="709" name="Google Shape;709;p64"/>
          <p:cNvSpPr txBox="1"/>
          <p:nvPr/>
        </p:nvSpPr>
        <p:spPr>
          <a:xfrm>
            <a:off x="2060575" y="5322888"/>
            <a:ext cx="3378200" cy="230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Helvetica Neue"/>
                <a:ea typeface="Helvetica Neue"/>
                <a:cs typeface="Helvetica Neue"/>
                <a:sym typeface="Helvetica Neue"/>
              </a:rPr>
              <a:t>There is a factor of two difference... Where does it come from?</a:t>
            </a:r>
            <a:endParaRPr/>
          </a:p>
        </p:txBody>
      </p:sp>
      <p:pic>
        <p:nvPicPr>
          <p:cNvPr id="710" name="Google Shape;710;p64"/>
          <p:cNvPicPr preferRelativeResize="0"/>
          <p:nvPr/>
        </p:nvPicPr>
        <p:blipFill rotWithShape="1">
          <a:blip r:embed="rId10">
            <a:alphaModFix/>
          </a:blip>
          <a:srcRect b="0" l="0" r="0" t="0"/>
          <a:stretch/>
        </p:blipFill>
        <p:spPr>
          <a:xfrm>
            <a:off x="268288" y="4856163"/>
            <a:ext cx="1558925" cy="557212"/>
          </a:xfrm>
          <a:prstGeom prst="rect">
            <a:avLst/>
          </a:prstGeom>
          <a:noFill/>
          <a:ln>
            <a:noFill/>
          </a:ln>
        </p:spPr>
      </p:pic>
      <p:sp>
        <p:nvSpPr>
          <p:cNvPr id="711" name="Google Shape;711;p64"/>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712" name="Google Shape;712;p64"/>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CLUSTERING COEFFICIENT OF THE BA MODEL</a:t>
            </a:r>
            <a:endParaRPr/>
          </a:p>
          <a:p>
            <a:pPr indent="0" lvl="0" marL="0" marR="0" rtl="0" algn="l">
              <a:spcBef>
                <a:spcPts val="400"/>
              </a:spcBef>
              <a:spcAft>
                <a:spcPts val="0"/>
              </a:spcAft>
              <a:buNone/>
            </a:pPr>
            <a:r>
              <a:rPr b="1" lang="en-US" sz="2000">
                <a:solidFill>
                  <a:schemeClr val="lt1"/>
                </a:solidFill>
                <a:latin typeface="Helvetica Neue"/>
                <a:ea typeface="Helvetica Neue"/>
                <a:cs typeface="Helvetica Neue"/>
                <a:sym typeface="Helvetica Neue"/>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5"/>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10				Clustering coefficient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718" name="Google Shape;718;p65"/>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pic>
        <p:nvPicPr>
          <p:cNvPr id="719" name="Google Shape;719;p65"/>
          <p:cNvPicPr preferRelativeResize="0"/>
          <p:nvPr/>
        </p:nvPicPr>
        <p:blipFill rotWithShape="1">
          <a:blip r:embed="rId3">
            <a:alphaModFix/>
          </a:blip>
          <a:srcRect b="0" l="0" r="0" t="0"/>
          <a:stretch/>
        </p:blipFill>
        <p:spPr>
          <a:xfrm>
            <a:off x="3803650" y="1130300"/>
            <a:ext cx="5422900" cy="3454400"/>
          </a:xfrm>
          <a:prstGeom prst="rect">
            <a:avLst/>
          </a:prstGeom>
          <a:noFill/>
          <a:ln>
            <a:noFill/>
          </a:ln>
        </p:spPr>
      </p:pic>
      <p:pic>
        <p:nvPicPr>
          <p:cNvPr id="720" name="Google Shape;720;p65"/>
          <p:cNvPicPr preferRelativeResize="0"/>
          <p:nvPr/>
        </p:nvPicPr>
        <p:blipFill rotWithShape="1">
          <a:blip r:embed="rId4">
            <a:alphaModFix/>
          </a:blip>
          <a:srcRect b="0" l="0" r="0" t="0"/>
          <a:stretch/>
        </p:blipFill>
        <p:spPr>
          <a:xfrm>
            <a:off x="885825" y="1343025"/>
            <a:ext cx="2116138" cy="519113"/>
          </a:xfrm>
          <a:prstGeom prst="rect">
            <a:avLst/>
          </a:prstGeom>
          <a:noFill/>
          <a:ln>
            <a:noFill/>
          </a:ln>
        </p:spPr>
      </p:pic>
      <p:sp>
        <p:nvSpPr>
          <p:cNvPr id="721" name="Google Shape;721;p65"/>
          <p:cNvSpPr txBox="1"/>
          <p:nvPr/>
        </p:nvSpPr>
        <p:spPr>
          <a:xfrm>
            <a:off x="65087" y="2626757"/>
            <a:ext cx="3952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What is the functional form of C(N)?</a:t>
            </a:r>
            <a:endParaRPr/>
          </a:p>
        </p:txBody>
      </p:sp>
      <p:sp>
        <p:nvSpPr>
          <p:cNvPr id="722" name="Google Shape;722;p65"/>
          <p:cNvSpPr txBox="1"/>
          <p:nvPr/>
        </p:nvSpPr>
        <p:spPr>
          <a:xfrm>
            <a:off x="187325" y="773113"/>
            <a:ext cx="426402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Reminder</a:t>
            </a:r>
            <a:r>
              <a:rPr lang="en-US" sz="1800">
                <a:solidFill>
                  <a:schemeClr val="dk1"/>
                </a:solidFill>
                <a:latin typeface="Arial"/>
                <a:ea typeface="Arial"/>
                <a:cs typeface="Arial"/>
                <a:sym typeface="Arial"/>
              </a:rPr>
              <a:t>: for a random graph we have:</a:t>
            </a:r>
            <a:endParaRPr/>
          </a:p>
        </p:txBody>
      </p:sp>
      <p:sp>
        <p:nvSpPr>
          <p:cNvPr id="723" name="Google Shape;723;p65"/>
          <p:cNvSpPr/>
          <p:nvPr/>
        </p:nvSpPr>
        <p:spPr>
          <a:xfrm>
            <a:off x="136525" y="4794250"/>
            <a:ext cx="5235575" cy="831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Konstantin Klemm, Victor M. Eguiluz,</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Growing scale-free networks with small-world behavior,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Phys. Rev. E 65, 057102 (2002), cond-mat/0107607</a:t>
            </a:r>
            <a:endParaRPr sz="1600">
              <a:solidFill>
                <a:schemeClr val="dk1"/>
              </a:solidFill>
              <a:latin typeface="Arial"/>
              <a:ea typeface="Arial"/>
              <a:cs typeface="Arial"/>
              <a:sym typeface="Arial"/>
            </a:endParaRPr>
          </a:p>
        </p:txBody>
      </p:sp>
      <p:pic>
        <p:nvPicPr>
          <p:cNvPr id="724" name="Google Shape;724;p65"/>
          <p:cNvPicPr preferRelativeResize="0"/>
          <p:nvPr/>
        </p:nvPicPr>
        <p:blipFill rotWithShape="1">
          <a:blip r:embed="rId5">
            <a:alphaModFix/>
          </a:blip>
          <a:srcRect b="0" l="0" r="0" t="0"/>
          <a:stretch/>
        </p:blipFill>
        <p:spPr>
          <a:xfrm>
            <a:off x="558800" y="3765550"/>
            <a:ext cx="1881188" cy="673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6"/>
          <p:cNvSpPr txBox="1"/>
          <p:nvPr/>
        </p:nvSpPr>
        <p:spPr>
          <a:xfrm>
            <a:off x="2381250" y="4972050"/>
            <a:ext cx="6762750" cy="41592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800">
                <a:solidFill>
                  <a:srgbClr val="FF0000"/>
                </a:solidFill>
                <a:latin typeface="Helvetica Neue"/>
                <a:ea typeface="Helvetica Neue"/>
                <a:cs typeface="Helvetica Neue"/>
                <a:sym typeface="Helvetica Neue"/>
              </a:rPr>
              <a:t>The network grows,  but the degree distribution is stationary.</a:t>
            </a:r>
            <a:endParaRPr sz="2400">
              <a:solidFill>
                <a:srgbClr val="FF0000"/>
              </a:solidFill>
              <a:latin typeface="Helvetica Neue"/>
              <a:ea typeface="Helvetica Neue"/>
              <a:cs typeface="Helvetica Neue"/>
              <a:sym typeface="Helvetica Neue"/>
            </a:endParaRPr>
          </a:p>
        </p:txBody>
      </p:sp>
      <p:sp>
        <p:nvSpPr>
          <p:cNvPr id="730" name="Google Shape;730;p66"/>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Section 11: Summary</a:t>
            </a:r>
            <a:endParaRPr/>
          </a:p>
        </p:txBody>
      </p:sp>
      <p:pic>
        <p:nvPicPr>
          <p:cNvPr id="731" name="Google Shape;731;p66"/>
          <p:cNvPicPr preferRelativeResize="0"/>
          <p:nvPr/>
        </p:nvPicPr>
        <p:blipFill rotWithShape="1">
          <a:blip r:embed="rId3">
            <a:alphaModFix/>
          </a:blip>
          <a:srcRect b="0" l="0" r="0" t="0"/>
          <a:stretch/>
        </p:blipFill>
        <p:spPr>
          <a:xfrm>
            <a:off x="101600" y="619124"/>
            <a:ext cx="1536700" cy="50491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7"/>
          <p:cNvSpPr txBox="1"/>
          <p:nvPr/>
        </p:nvSpPr>
        <p:spPr>
          <a:xfrm>
            <a:off x="2381250" y="4972050"/>
            <a:ext cx="6762750" cy="41592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800">
                <a:solidFill>
                  <a:srgbClr val="FF0000"/>
                </a:solidFill>
                <a:latin typeface="Helvetica Neue"/>
                <a:ea typeface="Helvetica Neue"/>
                <a:cs typeface="Helvetica Neue"/>
                <a:sym typeface="Helvetica Neue"/>
              </a:rPr>
              <a:t>The network grows,  but the degree distribution is stationary.</a:t>
            </a:r>
            <a:endParaRPr sz="2400">
              <a:solidFill>
                <a:srgbClr val="FF0000"/>
              </a:solidFill>
              <a:latin typeface="Helvetica Neue"/>
              <a:ea typeface="Helvetica Neue"/>
              <a:cs typeface="Helvetica Neue"/>
              <a:sym typeface="Helvetica Neue"/>
            </a:endParaRPr>
          </a:p>
        </p:txBody>
      </p:sp>
      <p:sp>
        <p:nvSpPr>
          <p:cNvPr id="737" name="Google Shape;737;p67"/>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Section 11: Summary</a:t>
            </a:r>
            <a:endParaRPr/>
          </a:p>
        </p:txBody>
      </p:sp>
      <p:pic>
        <p:nvPicPr>
          <p:cNvPr id="738" name="Google Shape;738;p67"/>
          <p:cNvPicPr preferRelativeResize="0"/>
          <p:nvPr/>
        </p:nvPicPr>
        <p:blipFill rotWithShape="1">
          <a:blip r:embed="rId3">
            <a:alphaModFix/>
          </a:blip>
          <a:srcRect b="0" l="0" r="0" t="0"/>
          <a:stretch/>
        </p:blipFill>
        <p:spPr>
          <a:xfrm>
            <a:off x="101600" y="619124"/>
            <a:ext cx="1536700" cy="5049157"/>
          </a:xfrm>
          <a:prstGeom prst="rect">
            <a:avLst/>
          </a:prstGeom>
          <a:noFill/>
          <a:ln>
            <a:noFill/>
          </a:ln>
        </p:spPr>
      </p:pic>
      <p:pic>
        <p:nvPicPr>
          <p:cNvPr id="739" name="Google Shape;739;p67"/>
          <p:cNvPicPr preferRelativeResize="0"/>
          <p:nvPr/>
        </p:nvPicPr>
        <p:blipFill rotWithShape="1">
          <a:blip r:embed="rId4">
            <a:alphaModFix/>
          </a:blip>
          <a:srcRect b="0" l="0" r="0" t="0"/>
          <a:stretch/>
        </p:blipFill>
        <p:spPr>
          <a:xfrm>
            <a:off x="2501899" y="2590800"/>
            <a:ext cx="6241585" cy="787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8"/>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Section 11: Summary</a:t>
            </a:r>
            <a:endParaRPr/>
          </a:p>
        </p:txBody>
      </p:sp>
      <p:pic>
        <p:nvPicPr>
          <p:cNvPr id="745" name="Google Shape;745;p68"/>
          <p:cNvPicPr preferRelativeResize="0"/>
          <p:nvPr/>
        </p:nvPicPr>
        <p:blipFill rotWithShape="1">
          <a:blip r:embed="rId3">
            <a:alphaModFix/>
          </a:blip>
          <a:srcRect b="0" l="0" r="0" t="0"/>
          <a:stretch/>
        </p:blipFill>
        <p:spPr>
          <a:xfrm>
            <a:off x="101600" y="619124"/>
            <a:ext cx="1536700" cy="5049157"/>
          </a:xfrm>
          <a:prstGeom prst="rect">
            <a:avLst/>
          </a:prstGeom>
          <a:noFill/>
          <a:ln>
            <a:noFill/>
          </a:ln>
        </p:spPr>
      </p:pic>
      <p:pic>
        <p:nvPicPr>
          <p:cNvPr id="746" name="Google Shape;746;p68"/>
          <p:cNvPicPr preferRelativeResize="0"/>
          <p:nvPr/>
        </p:nvPicPr>
        <p:blipFill rotWithShape="1">
          <a:blip r:embed="rId4">
            <a:alphaModFix/>
          </a:blip>
          <a:srcRect b="0" l="0" r="0" t="0"/>
          <a:stretch/>
        </p:blipFill>
        <p:spPr>
          <a:xfrm>
            <a:off x="2794000" y="600422"/>
            <a:ext cx="4978400" cy="513495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69"/>
          <p:cNvPicPr preferRelativeResize="0"/>
          <p:nvPr/>
        </p:nvPicPr>
        <p:blipFill rotWithShape="1">
          <a:blip r:embed="rId3">
            <a:alphaModFix/>
          </a:blip>
          <a:srcRect b="0" l="0" r="0" t="0"/>
          <a:stretch/>
        </p:blipFill>
        <p:spPr>
          <a:xfrm>
            <a:off x="4657725" y="1716088"/>
            <a:ext cx="223838" cy="352425"/>
          </a:xfrm>
          <a:prstGeom prst="rect">
            <a:avLst/>
          </a:prstGeom>
          <a:noFill/>
          <a:ln>
            <a:noFill/>
          </a:ln>
        </p:spPr>
      </p:pic>
      <p:sp>
        <p:nvSpPr>
          <p:cNvPr id="753" name="Google Shape;753;p69"/>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r>
              <a:rPr i="1" lang="en-US" sz="600">
                <a:solidFill>
                  <a:srgbClr val="A5A5A5"/>
                </a:solidFill>
                <a:latin typeface="Helvetica Neue"/>
                <a:ea typeface="Helvetica Neue"/>
                <a:cs typeface="Helvetica Neue"/>
                <a:sym typeface="Helvetica Neue"/>
              </a:rPr>
              <a:t>February 14, 2011</a:t>
            </a:r>
            <a:endParaRPr/>
          </a:p>
        </p:txBody>
      </p:sp>
      <p:sp>
        <p:nvSpPr>
          <p:cNvPr id="754" name="Google Shape;754;p69"/>
          <p:cNvSpPr txBox="1"/>
          <p:nvPr>
            <p:ph type="title"/>
          </p:nvPr>
        </p:nvSpPr>
        <p:spPr>
          <a:xfrm>
            <a:off x="457200" y="228600"/>
            <a:ext cx="8229600" cy="95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solidFill>
                  <a:srgbClr val="4F81BD"/>
                </a:solidFill>
                <a:latin typeface="Helvetica Neue"/>
                <a:ea typeface="Helvetica Neue"/>
                <a:cs typeface="Helvetica Neue"/>
                <a:sym typeface="Helvetica Neue"/>
              </a:rPr>
              <a:t>Preliminary project presentation</a:t>
            </a:r>
            <a:br>
              <a:rPr lang="en-US">
                <a:solidFill>
                  <a:srgbClr val="4F81BD"/>
                </a:solidFill>
                <a:latin typeface="Helvetica Neue"/>
                <a:ea typeface="Helvetica Neue"/>
                <a:cs typeface="Helvetica Neue"/>
                <a:sym typeface="Helvetica Neue"/>
              </a:rPr>
            </a:br>
            <a:r>
              <a:rPr lang="en-US">
                <a:solidFill>
                  <a:srgbClr val="4F81BD"/>
                </a:solidFill>
                <a:latin typeface="Helvetica Neue"/>
                <a:ea typeface="Helvetica Neue"/>
                <a:cs typeface="Helvetica Neue"/>
                <a:sym typeface="Helvetica Neue"/>
              </a:rPr>
              <a:t>(Sep. 27</a:t>
            </a:r>
            <a:r>
              <a:rPr baseline="30000" lang="en-US">
                <a:solidFill>
                  <a:srgbClr val="4F81BD"/>
                </a:solidFill>
                <a:latin typeface="Helvetica Neue"/>
                <a:ea typeface="Helvetica Neue"/>
                <a:cs typeface="Helvetica Neue"/>
                <a:sym typeface="Helvetica Neue"/>
              </a:rPr>
              <a:t>th</a:t>
            </a:r>
            <a:r>
              <a:rPr lang="en-US">
                <a:solidFill>
                  <a:srgbClr val="4F81BD"/>
                </a:solidFill>
                <a:latin typeface="Helvetica Neue"/>
                <a:ea typeface="Helvetica Neue"/>
                <a:cs typeface="Helvetica Neue"/>
                <a:sym typeface="Helvetica Neue"/>
              </a:rPr>
              <a:t>)</a:t>
            </a:r>
            <a:endParaRPr baseline="30000">
              <a:solidFill>
                <a:srgbClr val="366092"/>
              </a:solidFill>
            </a:endParaRPr>
          </a:p>
        </p:txBody>
      </p:sp>
      <p:sp>
        <p:nvSpPr>
          <p:cNvPr id="755" name="Google Shape;755;p69"/>
          <p:cNvSpPr txBox="1"/>
          <p:nvPr/>
        </p:nvSpPr>
        <p:spPr>
          <a:xfrm>
            <a:off x="906062" y="1297341"/>
            <a:ext cx="6587222" cy="5078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5 slides</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b="1" lang="en-US" sz="1800">
                <a:solidFill>
                  <a:srgbClr val="595959"/>
                </a:solidFill>
                <a:latin typeface="Helvetica Neue"/>
                <a:ea typeface="Helvetica Neue"/>
                <a:cs typeface="Helvetica Neue"/>
                <a:sym typeface="Helvetica Neue"/>
              </a:rPr>
              <a:t>Discuss:</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What are your nodes and links</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How will you collect the data, or which dataset you will study</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Expected size of the network (# nodes, # links)</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What questions you plan to ask (they may change as we move </a:t>
            </a:r>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along with the class).</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rgbClr val="595959"/>
                </a:solidFill>
                <a:latin typeface="Helvetica Neue"/>
                <a:ea typeface="Helvetica Neue"/>
                <a:cs typeface="Helvetica Neue"/>
                <a:sym typeface="Helvetica Neue"/>
              </a:rPr>
              <a:t>Why do we care about the network you plan to study.</a:t>
            </a:r>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rgbClr val="595959"/>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nvSpPr>
        <p:spPr>
          <a:xfrm>
            <a:off x="34925" y="2400300"/>
            <a:ext cx="9121775" cy="830964"/>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2400">
                <a:solidFill>
                  <a:srgbClr val="000000"/>
                </a:solidFill>
                <a:latin typeface="Arial"/>
                <a:ea typeface="Arial"/>
                <a:cs typeface="Arial"/>
                <a:sym typeface="Arial"/>
              </a:rPr>
              <a:t>New nodes prefer to connect to  the more connected nodes</a:t>
            </a:r>
            <a:endParaRPr/>
          </a:p>
        </p:txBody>
      </p:sp>
      <p:sp>
        <p:nvSpPr>
          <p:cNvPr id="142" name="Google Shape;142;p20"/>
          <p:cNvSpPr txBox="1"/>
          <p:nvPr/>
        </p:nvSpPr>
        <p:spPr>
          <a:xfrm>
            <a:off x="241300" y="5384800"/>
            <a:ext cx="48768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Barabási &amp; Albert, </a:t>
            </a:r>
            <a:r>
              <a:rPr i="1" lang="en-US" sz="1200">
                <a:solidFill>
                  <a:srgbClr val="000000"/>
                </a:solidFill>
                <a:latin typeface="Helvetica Neue"/>
                <a:ea typeface="Helvetica Neue"/>
                <a:cs typeface="Helvetica Neue"/>
                <a:sym typeface="Helvetica Neue"/>
              </a:rPr>
              <a:t>Science</a:t>
            </a:r>
            <a:r>
              <a:rPr lang="en-US" sz="1200">
                <a:solidFill>
                  <a:srgbClr val="000000"/>
                </a:solidFill>
                <a:latin typeface="Helvetica Neue"/>
                <a:ea typeface="Helvetica Neue"/>
                <a:cs typeface="Helvetica Neue"/>
                <a:sym typeface="Helvetica Neue"/>
              </a:rPr>
              <a:t> </a:t>
            </a:r>
            <a:r>
              <a:rPr b="1" lang="en-US" sz="1200">
                <a:solidFill>
                  <a:srgbClr val="000000"/>
                </a:solidFill>
                <a:latin typeface="Helvetica Neue"/>
                <a:ea typeface="Helvetica Neue"/>
                <a:cs typeface="Helvetica Neue"/>
                <a:sym typeface="Helvetica Neue"/>
              </a:rPr>
              <a:t>286,</a:t>
            </a:r>
            <a:r>
              <a:rPr lang="en-US" sz="1200">
                <a:solidFill>
                  <a:srgbClr val="000000"/>
                </a:solidFill>
                <a:latin typeface="Helvetica Neue"/>
                <a:ea typeface="Helvetica Neue"/>
                <a:cs typeface="Helvetica Neue"/>
                <a:sym typeface="Helvetica Neue"/>
              </a:rPr>
              <a:t> 509 (1999)</a:t>
            </a:r>
            <a:endParaRPr/>
          </a:p>
        </p:txBody>
      </p:sp>
      <p:sp>
        <p:nvSpPr>
          <p:cNvPr id="143" name="Google Shape;143;p20"/>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144" name="Google Shape;144;p20"/>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BA MODEL: Preferential attachment</a:t>
            </a:r>
            <a:endParaRPr/>
          </a:p>
        </p:txBody>
      </p:sp>
      <p:sp>
        <p:nvSpPr>
          <p:cNvPr id="145" name="Google Shape;145;p20"/>
          <p:cNvSpPr txBox="1"/>
          <p:nvPr>
            <p:ph type="title"/>
          </p:nvPr>
        </p:nvSpPr>
        <p:spPr>
          <a:xfrm>
            <a:off x="457200" y="-952500"/>
            <a:ext cx="8229600" cy="95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 model: Growth</a:t>
            </a:r>
            <a:br>
              <a:rPr lang="en-US"/>
            </a:br>
            <a:endParaRPr/>
          </a:p>
        </p:txBody>
      </p:sp>
      <p:sp>
        <p:nvSpPr>
          <p:cNvPr id="146" name="Google Shape;146;p20"/>
          <p:cNvSpPr txBox="1"/>
          <p:nvPr/>
        </p:nvSpPr>
        <p:spPr>
          <a:xfrm>
            <a:off x="457200" y="1193800"/>
            <a:ext cx="5419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ER model: links are added randomly to the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nvSpPr>
        <p:spPr>
          <a:xfrm>
            <a:off x="241300" y="5384800"/>
            <a:ext cx="48768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Barabási &amp; Albert, </a:t>
            </a:r>
            <a:r>
              <a:rPr i="1" lang="en-US" sz="1200">
                <a:solidFill>
                  <a:srgbClr val="000000"/>
                </a:solidFill>
                <a:latin typeface="Helvetica Neue"/>
                <a:ea typeface="Helvetica Neue"/>
                <a:cs typeface="Helvetica Neue"/>
                <a:sym typeface="Helvetica Neue"/>
              </a:rPr>
              <a:t>Science</a:t>
            </a:r>
            <a:r>
              <a:rPr lang="en-US" sz="1200">
                <a:solidFill>
                  <a:srgbClr val="000000"/>
                </a:solidFill>
                <a:latin typeface="Helvetica Neue"/>
                <a:ea typeface="Helvetica Neue"/>
                <a:cs typeface="Helvetica Neue"/>
                <a:sym typeface="Helvetica Neue"/>
              </a:rPr>
              <a:t> </a:t>
            </a:r>
            <a:r>
              <a:rPr b="1" lang="en-US" sz="1200">
                <a:solidFill>
                  <a:srgbClr val="000000"/>
                </a:solidFill>
                <a:latin typeface="Helvetica Neue"/>
                <a:ea typeface="Helvetica Neue"/>
                <a:cs typeface="Helvetica Neue"/>
                <a:sym typeface="Helvetica Neue"/>
              </a:rPr>
              <a:t>286,</a:t>
            </a:r>
            <a:r>
              <a:rPr lang="en-US" sz="1200">
                <a:solidFill>
                  <a:srgbClr val="000000"/>
                </a:solidFill>
                <a:latin typeface="Helvetica Neue"/>
                <a:ea typeface="Helvetica Neue"/>
                <a:cs typeface="Helvetica Neue"/>
                <a:sym typeface="Helvetica Neue"/>
              </a:rPr>
              <a:t> 509 (1999)</a:t>
            </a:r>
            <a:endParaRPr/>
          </a:p>
        </p:txBody>
      </p:sp>
      <p:sp>
        <p:nvSpPr>
          <p:cNvPr id="153" name="Google Shape;153;p21"/>
          <p:cNvSpPr txBox="1"/>
          <p:nvPr/>
        </p:nvSpPr>
        <p:spPr>
          <a:xfrm>
            <a:off x="5638800" y="54006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154" name="Google Shape;154;p21"/>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Section 2: Growth and Preferential Sttachment</a:t>
            </a:r>
            <a:endParaRPr b="1" sz="2000">
              <a:solidFill>
                <a:schemeClr val="lt1"/>
              </a:solidFill>
              <a:latin typeface="Helvetica Neue"/>
              <a:ea typeface="Helvetica Neue"/>
              <a:cs typeface="Helvetica Neue"/>
              <a:sym typeface="Helvetica Neue"/>
            </a:endParaRPr>
          </a:p>
        </p:txBody>
      </p:sp>
      <p:sp>
        <p:nvSpPr>
          <p:cNvPr id="155" name="Google Shape;155;p21"/>
          <p:cNvSpPr txBox="1"/>
          <p:nvPr>
            <p:ph type="title"/>
          </p:nvPr>
        </p:nvSpPr>
        <p:spPr>
          <a:xfrm>
            <a:off x="457200" y="-952500"/>
            <a:ext cx="8229600" cy="95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 model: Growth</a:t>
            </a:r>
            <a:br>
              <a:rPr lang="en-US"/>
            </a:br>
            <a:endParaRPr/>
          </a:p>
        </p:txBody>
      </p:sp>
      <p:sp>
        <p:nvSpPr>
          <p:cNvPr id="156" name="Google Shape;156;p21"/>
          <p:cNvSpPr/>
          <p:nvPr/>
        </p:nvSpPr>
        <p:spPr>
          <a:xfrm>
            <a:off x="457200" y="1206500"/>
            <a:ext cx="8039100" cy="2862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random network model differs from real networks in two important characteristics: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Growth: </a:t>
            </a:r>
            <a:r>
              <a:rPr lang="en-US" sz="1800">
                <a:solidFill>
                  <a:schemeClr val="dk1"/>
                </a:solidFill>
                <a:latin typeface="Arial"/>
                <a:ea typeface="Arial"/>
                <a:cs typeface="Arial"/>
                <a:sym typeface="Arial"/>
              </a:rPr>
              <a:t>While the random network model assumes that the number of nodes is fixed (time invariant), real networks are the result of a growth process that continuously increases.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Preferential Attachment: </a:t>
            </a:r>
            <a:r>
              <a:rPr lang="en-US" sz="1800">
                <a:solidFill>
                  <a:schemeClr val="dk1"/>
                </a:solidFill>
                <a:latin typeface="Arial"/>
                <a:ea typeface="Arial"/>
                <a:cs typeface="Arial"/>
                <a:sym typeface="Arial"/>
              </a:rPr>
              <a:t>While nodes in random networks randomly choose their interaction partner, in real networks new nodes prefer to link to the more connected nodes.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0" y="2134225"/>
            <a:ext cx="9144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The Barabási-Albert model</a:t>
            </a:r>
            <a:endParaRPr/>
          </a:p>
          <a:p>
            <a:pPr indent="0" lvl="0" marL="0" marR="0" rtl="0" algn="ctr">
              <a:spcBef>
                <a:spcPts val="0"/>
              </a:spcBef>
              <a:spcAft>
                <a:spcPts val="0"/>
              </a:spcAft>
              <a:buNone/>
            </a:pPr>
            <a:r>
              <a:t/>
            </a:r>
            <a:endParaRPr b="1" sz="4400">
              <a:solidFill>
                <a:srgbClr val="FF0000"/>
              </a:solidFill>
              <a:latin typeface="Helvetica Neue"/>
              <a:ea typeface="Helvetica Neue"/>
              <a:cs typeface="Helvetica Neue"/>
              <a:sym typeface="Helvetica Neue"/>
            </a:endParaRPr>
          </a:p>
        </p:txBody>
      </p:sp>
      <p:sp>
        <p:nvSpPr>
          <p:cNvPr id="162" name="Google Shape;162;p22"/>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2000">
                <a:solidFill>
                  <a:srgbClr val="FFFFFF"/>
                </a:solidFill>
                <a:latin typeface="Arial"/>
                <a:ea typeface="Arial"/>
                <a:cs typeface="Arial"/>
                <a:sym typeface="Arial"/>
              </a:rPr>
              <a:t>Section 3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sz="1600">
              <a:solidFill>
                <a:srgbClr val="FFFFFF"/>
              </a:solidFill>
              <a:latin typeface="Arial"/>
              <a:ea typeface="Arial"/>
              <a:cs typeface="Arial"/>
              <a:sym typeface="Arial"/>
            </a:endParaRPr>
          </a:p>
          <a:p>
            <a:pPr indent="0" lvl="0" marL="0" marR="0" rtl="0" algn="l">
              <a:spcBef>
                <a:spcPts val="320"/>
              </a:spcBef>
              <a:spcAft>
                <a:spcPts val="0"/>
              </a:spcAft>
              <a:buNone/>
            </a:pPr>
            <a:r>
              <a:t/>
            </a:r>
            <a:endParaRPr b="1" sz="1600">
              <a:solidFill>
                <a:srgbClr val="FFFFFF"/>
              </a:solidFill>
              <a:latin typeface="Helvetica Neue"/>
              <a:ea typeface="Helvetica Neue"/>
              <a:cs typeface="Helvetica Neue"/>
              <a:sym typeface="Helvetica Neue"/>
            </a:endParaRPr>
          </a:p>
        </p:txBody>
      </p:sp>
      <p:sp>
        <p:nvSpPr>
          <p:cNvPr id="163" name="Google Shape;163;p22"/>
          <p:cNvSpPr txBox="1"/>
          <p:nvPr/>
        </p:nvSpPr>
        <p:spPr>
          <a:xfrm flipH="1">
            <a:off x="2819400" y="152401"/>
            <a:ext cx="45719" cy="4191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1" sz="1600">
              <a:solidFill>
                <a:schemeClr val="lt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3"/>
          <p:cNvGrpSpPr/>
          <p:nvPr/>
        </p:nvGrpSpPr>
        <p:grpSpPr>
          <a:xfrm>
            <a:off x="914400" y="3048000"/>
            <a:ext cx="2743200" cy="1843088"/>
            <a:chOff x="576" y="2063"/>
            <a:chExt cx="1728" cy="1393"/>
          </a:xfrm>
        </p:grpSpPr>
        <p:cxnSp>
          <p:nvCxnSpPr>
            <p:cNvPr id="169" name="Google Shape;169;p23"/>
            <p:cNvCxnSpPr/>
            <p:nvPr/>
          </p:nvCxnSpPr>
          <p:spPr>
            <a:xfrm>
              <a:off x="606" y="2473"/>
              <a:ext cx="1274" cy="245"/>
            </a:xfrm>
            <a:prstGeom prst="straightConnector1">
              <a:avLst/>
            </a:prstGeom>
            <a:noFill/>
            <a:ln cap="flat" cmpd="sng" w="57150">
              <a:solidFill>
                <a:srgbClr val="008000"/>
              </a:solidFill>
              <a:prstDash val="solid"/>
              <a:round/>
              <a:headEnd len="med" w="med" type="none"/>
              <a:tailEnd len="med" w="med" type="none"/>
            </a:ln>
          </p:spPr>
        </p:cxnSp>
        <p:cxnSp>
          <p:nvCxnSpPr>
            <p:cNvPr id="170" name="Google Shape;170;p23"/>
            <p:cNvCxnSpPr/>
            <p:nvPr/>
          </p:nvCxnSpPr>
          <p:spPr>
            <a:xfrm>
              <a:off x="1304" y="2090"/>
              <a:ext cx="757" cy="191"/>
            </a:xfrm>
            <a:prstGeom prst="straightConnector1">
              <a:avLst/>
            </a:prstGeom>
            <a:noFill/>
            <a:ln cap="flat" cmpd="sng" w="57150">
              <a:solidFill>
                <a:srgbClr val="008000"/>
              </a:solidFill>
              <a:prstDash val="solid"/>
              <a:round/>
              <a:headEnd len="med" w="med" type="none"/>
              <a:tailEnd len="med" w="med" type="none"/>
            </a:ln>
          </p:spPr>
        </p:cxnSp>
        <p:cxnSp>
          <p:nvCxnSpPr>
            <p:cNvPr id="171" name="Google Shape;171;p23"/>
            <p:cNvCxnSpPr/>
            <p:nvPr/>
          </p:nvCxnSpPr>
          <p:spPr>
            <a:xfrm flipH="1" rot="10800000">
              <a:off x="606" y="2090"/>
              <a:ext cx="698" cy="1093"/>
            </a:xfrm>
            <a:prstGeom prst="straightConnector1">
              <a:avLst/>
            </a:prstGeom>
            <a:noFill/>
            <a:ln cap="flat" cmpd="sng" w="57150">
              <a:solidFill>
                <a:srgbClr val="008000"/>
              </a:solidFill>
              <a:prstDash val="solid"/>
              <a:round/>
              <a:headEnd len="med" w="med" type="none"/>
              <a:tailEnd len="med" w="med" type="none"/>
            </a:ln>
          </p:spPr>
        </p:cxnSp>
        <p:cxnSp>
          <p:nvCxnSpPr>
            <p:cNvPr id="172" name="Google Shape;172;p23"/>
            <p:cNvCxnSpPr/>
            <p:nvPr/>
          </p:nvCxnSpPr>
          <p:spPr>
            <a:xfrm flipH="1" rot="10800000">
              <a:off x="606" y="2718"/>
              <a:ext cx="1274" cy="465"/>
            </a:xfrm>
            <a:prstGeom prst="straightConnector1">
              <a:avLst/>
            </a:prstGeom>
            <a:noFill/>
            <a:ln cap="flat" cmpd="sng" w="57150">
              <a:solidFill>
                <a:srgbClr val="008000"/>
              </a:solidFill>
              <a:prstDash val="solid"/>
              <a:round/>
              <a:headEnd len="med" w="med" type="none"/>
              <a:tailEnd len="med" w="med" type="none"/>
            </a:ln>
          </p:spPr>
        </p:cxnSp>
        <p:cxnSp>
          <p:nvCxnSpPr>
            <p:cNvPr id="173" name="Google Shape;173;p23"/>
            <p:cNvCxnSpPr/>
            <p:nvPr/>
          </p:nvCxnSpPr>
          <p:spPr>
            <a:xfrm rot="10800000">
              <a:off x="606" y="2473"/>
              <a:ext cx="1183" cy="956"/>
            </a:xfrm>
            <a:prstGeom prst="straightConnector1">
              <a:avLst/>
            </a:prstGeom>
            <a:noFill/>
            <a:ln cap="flat" cmpd="sng" w="57150">
              <a:solidFill>
                <a:srgbClr val="008000"/>
              </a:solidFill>
              <a:prstDash val="solid"/>
              <a:round/>
              <a:headEnd len="med" w="med" type="none"/>
              <a:tailEnd len="med" w="med" type="none"/>
            </a:ln>
          </p:spPr>
        </p:cxnSp>
        <p:cxnSp>
          <p:nvCxnSpPr>
            <p:cNvPr id="174" name="Google Shape;174;p23"/>
            <p:cNvCxnSpPr/>
            <p:nvPr/>
          </p:nvCxnSpPr>
          <p:spPr>
            <a:xfrm flipH="1" rot="10800000">
              <a:off x="1789" y="2281"/>
              <a:ext cx="272" cy="1148"/>
            </a:xfrm>
            <a:prstGeom prst="straightConnector1">
              <a:avLst/>
            </a:prstGeom>
            <a:noFill/>
            <a:ln cap="flat" cmpd="sng" w="57150">
              <a:solidFill>
                <a:srgbClr val="008000"/>
              </a:solidFill>
              <a:prstDash val="solid"/>
              <a:round/>
              <a:headEnd len="med" w="med" type="none"/>
              <a:tailEnd len="med" w="med" type="none"/>
            </a:ln>
          </p:spPr>
        </p:cxnSp>
        <p:cxnSp>
          <p:nvCxnSpPr>
            <p:cNvPr id="175" name="Google Shape;175;p23"/>
            <p:cNvCxnSpPr/>
            <p:nvPr/>
          </p:nvCxnSpPr>
          <p:spPr>
            <a:xfrm flipH="1">
              <a:off x="1789" y="3073"/>
              <a:ext cx="485" cy="356"/>
            </a:xfrm>
            <a:prstGeom prst="straightConnector1">
              <a:avLst/>
            </a:prstGeom>
            <a:noFill/>
            <a:ln cap="flat" cmpd="sng" w="57150">
              <a:solidFill>
                <a:srgbClr val="008000"/>
              </a:solidFill>
              <a:prstDash val="solid"/>
              <a:round/>
              <a:headEnd len="med" w="med" type="none"/>
              <a:tailEnd len="med" w="med" type="none"/>
            </a:ln>
          </p:spPr>
        </p:cxnSp>
        <p:cxnSp>
          <p:nvCxnSpPr>
            <p:cNvPr id="176" name="Google Shape;176;p23"/>
            <p:cNvCxnSpPr/>
            <p:nvPr/>
          </p:nvCxnSpPr>
          <p:spPr>
            <a:xfrm>
              <a:off x="1304" y="2112"/>
              <a:ext cx="485" cy="1339"/>
            </a:xfrm>
            <a:prstGeom prst="straightConnector1">
              <a:avLst/>
            </a:prstGeom>
            <a:noFill/>
            <a:ln cap="flat" cmpd="sng" w="57150">
              <a:solidFill>
                <a:srgbClr val="008000"/>
              </a:solidFill>
              <a:prstDash val="solid"/>
              <a:round/>
              <a:headEnd len="med" w="med" type="none"/>
              <a:tailEnd len="med" w="med" type="none"/>
            </a:ln>
          </p:spPr>
        </p:cxnSp>
        <p:cxnSp>
          <p:nvCxnSpPr>
            <p:cNvPr id="177" name="Google Shape;177;p23"/>
            <p:cNvCxnSpPr/>
            <p:nvPr/>
          </p:nvCxnSpPr>
          <p:spPr>
            <a:xfrm>
              <a:off x="2061" y="2281"/>
              <a:ext cx="213" cy="792"/>
            </a:xfrm>
            <a:prstGeom prst="straightConnector1">
              <a:avLst/>
            </a:prstGeom>
            <a:noFill/>
            <a:ln cap="flat" cmpd="sng" w="57150">
              <a:solidFill>
                <a:srgbClr val="008000"/>
              </a:solidFill>
              <a:prstDash val="solid"/>
              <a:round/>
              <a:headEnd len="med" w="med" type="none"/>
              <a:tailEnd len="med" w="med" type="none"/>
            </a:ln>
          </p:spPr>
        </p:cxnSp>
        <p:cxnSp>
          <p:nvCxnSpPr>
            <p:cNvPr id="178" name="Google Shape;178;p23"/>
            <p:cNvCxnSpPr/>
            <p:nvPr/>
          </p:nvCxnSpPr>
          <p:spPr>
            <a:xfrm>
              <a:off x="1304" y="2090"/>
              <a:ext cx="576" cy="628"/>
            </a:xfrm>
            <a:prstGeom prst="straightConnector1">
              <a:avLst/>
            </a:prstGeom>
            <a:noFill/>
            <a:ln cap="flat" cmpd="sng" w="57150">
              <a:solidFill>
                <a:srgbClr val="008000"/>
              </a:solidFill>
              <a:prstDash val="solid"/>
              <a:round/>
              <a:headEnd len="med" w="med" type="none"/>
              <a:tailEnd len="med" w="med" type="none"/>
            </a:ln>
          </p:spPr>
        </p:cxnSp>
        <p:sp>
          <p:nvSpPr>
            <p:cNvPr id="179" name="Google Shape;179;p23"/>
            <p:cNvSpPr/>
            <p:nvPr/>
          </p:nvSpPr>
          <p:spPr>
            <a:xfrm>
              <a:off x="576" y="2445"/>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0" name="Google Shape;180;p23"/>
            <p:cNvSpPr/>
            <p:nvPr/>
          </p:nvSpPr>
          <p:spPr>
            <a:xfrm>
              <a:off x="1273" y="2063"/>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1" name="Google Shape;181;p23"/>
            <p:cNvSpPr/>
            <p:nvPr/>
          </p:nvSpPr>
          <p:spPr>
            <a:xfrm>
              <a:off x="2031" y="2254"/>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2" name="Google Shape;182;p23"/>
            <p:cNvSpPr/>
            <p:nvPr/>
          </p:nvSpPr>
          <p:spPr>
            <a:xfrm>
              <a:off x="1849" y="2691"/>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3" name="Google Shape;183;p23"/>
            <p:cNvSpPr/>
            <p:nvPr/>
          </p:nvSpPr>
          <p:spPr>
            <a:xfrm>
              <a:off x="2243" y="3046"/>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4" name="Google Shape;184;p23"/>
            <p:cNvSpPr/>
            <p:nvPr/>
          </p:nvSpPr>
          <p:spPr>
            <a:xfrm>
              <a:off x="1758" y="3401"/>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185" name="Google Shape;185;p23"/>
            <p:cNvSpPr/>
            <p:nvPr/>
          </p:nvSpPr>
          <p:spPr>
            <a:xfrm>
              <a:off x="576" y="3155"/>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grpSp>
      <p:sp>
        <p:nvSpPr>
          <p:cNvPr id="186" name="Google Shape;186;p23"/>
          <p:cNvSpPr txBox="1"/>
          <p:nvPr/>
        </p:nvSpPr>
        <p:spPr>
          <a:xfrm>
            <a:off x="228600" y="5384800"/>
            <a:ext cx="48768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Helvetica Neue"/>
                <a:ea typeface="Helvetica Neue"/>
                <a:cs typeface="Helvetica Neue"/>
                <a:sym typeface="Helvetica Neue"/>
              </a:rPr>
              <a:t>Barabási &amp; Albert, </a:t>
            </a:r>
            <a:r>
              <a:rPr i="1" lang="en-US" sz="1200">
                <a:solidFill>
                  <a:srgbClr val="000000"/>
                </a:solidFill>
                <a:latin typeface="Helvetica Neue"/>
                <a:ea typeface="Helvetica Neue"/>
                <a:cs typeface="Helvetica Neue"/>
                <a:sym typeface="Helvetica Neue"/>
              </a:rPr>
              <a:t>Science</a:t>
            </a:r>
            <a:r>
              <a:rPr lang="en-US" sz="1200">
                <a:solidFill>
                  <a:srgbClr val="000000"/>
                </a:solidFill>
                <a:latin typeface="Helvetica Neue"/>
                <a:ea typeface="Helvetica Neue"/>
                <a:cs typeface="Helvetica Neue"/>
                <a:sym typeface="Helvetica Neue"/>
              </a:rPr>
              <a:t> </a:t>
            </a:r>
            <a:r>
              <a:rPr b="1" lang="en-US" sz="1200">
                <a:solidFill>
                  <a:srgbClr val="000000"/>
                </a:solidFill>
                <a:latin typeface="Helvetica Neue"/>
                <a:ea typeface="Helvetica Neue"/>
                <a:cs typeface="Helvetica Neue"/>
                <a:sym typeface="Helvetica Neue"/>
              </a:rPr>
              <a:t>286,</a:t>
            </a:r>
            <a:r>
              <a:rPr lang="en-US" sz="1200">
                <a:solidFill>
                  <a:srgbClr val="000000"/>
                </a:solidFill>
                <a:latin typeface="Helvetica Neue"/>
                <a:ea typeface="Helvetica Neue"/>
                <a:cs typeface="Helvetica Neue"/>
                <a:sym typeface="Helvetica Neue"/>
              </a:rPr>
              <a:t> 509 (1999)</a:t>
            </a:r>
            <a:endParaRPr/>
          </a:p>
        </p:txBody>
      </p:sp>
      <p:grpSp>
        <p:nvGrpSpPr>
          <p:cNvPr id="187" name="Google Shape;187;p23"/>
          <p:cNvGrpSpPr/>
          <p:nvPr/>
        </p:nvGrpSpPr>
        <p:grpSpPr>
          <a:xfrm>
            <a:off x="1350963" y="3101975"/>
            <a:ext cx="1468437" cy="2232025"/>
            <a:chOff x="851" y="2112"/>
            <a:chExt cx="925" cy="1687"/>
          </a:xfrm>
        </p:grpSpPr>
        <p:cxnSp>
          <p:nvCxnSpPr>
            <p:cNvPr id="188" name="Google Shape;188;p23"/>
            <p:cNvCxnSpPr/>
            <p:nvPr/>
          </p:nvCxnSpPr>
          <p:spPr>
            <a:xfrm flipH="1" rot="10800000">
              <a:off x="864" y="2112"/>
              <a:ext cx="446" cy="1680"/>
            </a:xfrm>
            <a:prstGeom prst="straightConnector1">
              <a:avLst/>
            </a:prstGeom>
            <a:noFill/>
            <a:ln cap="flat" cmpd="sng" w="57150">
              <a:solidFill>
                <a:srgbClr val="FF0000"/>
              </a:solidFill>
              <a:prstDash val="solid"/>
              <a:round/>
              <a:headEnd len="med" w="med" type="none"/>
              <a:tailEnd len="med" w="med" type="none"/>
            </a:ln>
          </p:spPr>
        </p:cxnSp>
        <p:cxnSp>
          <p:nvCxnSpPr>
            <p:cNvPr id="189" name="Google Shape;189;p23"/>
            <p:cNvCxnSpPr/>
            <p:nvPr/>
          </p:nvCxnSpPr>
          <p:spPr>
            <a:xfrm flipH="1" rot="10800000">
              <a:off x="912" y="3456"/>
              <a:ext cx="864" cy="314"/>
            </a:xfrm>
            <a:prstGeom prst="straightConnector1">
              <a:avLst/>
            </a:prstGeom>
            <a:noFill/>
            <a:ln cap="flat" cmpd="sng" w="57150">
              <a:solidFill>
                <a:srgbClr val="FF0000"/>
              </a:solidFill>
              <a:prstDash val="solid"/>
              <a:round/>
              <a:headEnd len="med" w="med" type="none"/>
              <a:tailEnd len="med" w="med" type="none"/>
            </a:ln>
          </p:spPr>
        </p:cxnSp>
        <p:sp>
          <p:nvSpPr>
            <p:cNvPr id="190" name="Google Shape;190;p23"/>
            <p:cNvSpPr/>
            <p:nvPr/>
          </p:nvSpPr>
          <p:spPr>
            <a:xfrm>
              <a:off x="851" y="3744"/>
              <a:ext cx="61" cy="55"/>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grpSp>
      <p:grpSp>
        <p:nvGrpSpPr>
          <p:cNvPr id="191" name="Google Shape;191;p23"/>
          <p:cNvGrpSpPr/>
          <p:nvPr/>
        </p:nvGrpSpPr>
        <p:grpSpPr>
          <a:xfrm>
            <a:off x="5283200" y="2943225"/>
            <a:ext cx="2879725" cy="2546350"/>
            <a:chOff x="3216" y="1824"/>
            <a:chExt cx="1923" cy="2039"/>
          </a:xfrm>
        </p:grpSpPr>
        <p:pic>
          <p:nvPicPr>
            <p:cNvPr descr="BA" id="192" name="Google Shape;192;p23"/>
            <p:cNvPicPr preferRelativeResize="0"/>
            <p:nvPr/>
          </p:nvPicPr>
          <p:blipFill rotWithShape="1">
            <a:blip r:embed="rId3">
              <a:alphaModFix/>
            </a:blip>
            <a:srcRect b="0" l="0" r="0" t="0"/>
            <a:stretch/>
          </p:blipFill>
          <p:spPr>
            <a:xfrm>
              <a:off x="3216" y="1824"/>
              <a:ext cx="1923" cy="2039"/>
            </a:xfrm>
            <a:prstGeom prst="rect">
              <a:avLst/>
            </a:prstGeom>
            <a:noFill/>
            <a:ln>
              <a:noFill/>
            </a:ln>
          </p:spPr>
        </p:pic>
        <p:sp>
          <p:nvSpPr>
            <p:cNvPr id="193" name="Google Shape;193;p23"/>
            <p:cNvSpPr txBox="1"/>
            <p:nvPr/>
          </p:nvSpPr>
          <p:spPr>
            <a:xfrm>
              <a:off x="3744" y="3120"/>
              <a:ext cx="1008" cy="32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US" sz="2000">
                  <a:solidFill>
                    <a:srgbClr val="FF0000"/>
                  </a:solidFill>
                  <a:latin typeface="Helvetica Neue"/>
                  <a:ea typeface="Helvetica Neue"/>
                  <a:cs typeface="Helvetica Neue"/>
                  <a:sym typeface="Helvetica Neue"/>
                </a:rPr>
                <a:t>P(k) ~k</a:t>
              </a:r>
              <a:r>
                <a:rPr b="1" baseline="30000" lang="en-US" sz="2000">
                  <a:solidFill>
                    <a:srgbClr val="FF0000"/>
                  </a:solidFill>
                  <a:latin typeface="Helvetica Neue"/>
                  <a:ea typeface="Helvetica Neue"/>
                  <a:cs typeface="Helvetica Neue"/>
                  <a:sym typeface="Helvetica Neue"/>
                </a:rPr>
                <a:t>-3</a:t>
              </a:r>
              <a:endParaRPr b="1" sz="2000">
                <a:solidFill>
                  <a:srgbClr val="FF0000"/>
                </a:solidFill>
                <a:latin typeface="Helvetica Neue"/>
                <a:ea typeface="Helvetica Neue"/>
                <a:cs typeface="Helvetica Neue"/>
                <a:sym typeface="Helvetica Neue"/>
              </a:endParaRPr>
            </a:p>
          </p:txBody>
        </p:sp>
      </p:grpSp>
      <p:grpSp>
        <p:nvGrpSpPr>
          <p:cNvPr id="194" name="Google Shape;194;p23"/>
          <p:cNvGrpSpPr/>
          <p:nvPr/>
        </p:nvGrpSpPr>
        <p:grpSpPr>
          <a:xfrm>
            <a:off x="-38100" y="687388"/>
            <a:ext cx="5410200" cy="895350"/>
            <a:chOff x="-24" y="342"/>
            <a:chExt cx="3408" cy="676"/>
          </a:xfrm>
        </p:grpSpPr>
        <p:sp>
          <p:nvSpPr>
            <p:cNvPr id="195" name="Google Shape;195;p23"/>
            <p:cNvSpPr txBox="1"/>
            <p:nvPr/>
          </p:nvSpPr>
          <p:spPr>
            <a:xfrm>
              <a:off x="144" y="342"/>
              <a:ext cx="2736" cy="442"/>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lang="en-US" sz="1600">
                  <a:solidFill>
                    <a:srgbClr val="FF0000"/>
                  </a:solidFill>
                  <a:latin typeface="Helvetica Neue"/>
                  <a:ea typeface="Helvetica Neue"/>
                  <a:cs typeface="Helvetica Neue"/>
                  <a:sym typeface="Helvetica Neue"/>
                </a:rPr>
                <a:t>(1) Networks continuously expand by the addition of new nodes</a:t>
              </a:r>
              <a:endParaRPr/>
            </a:p>
          </p:txBody>
        </p:sp>
        <p:sp>
          <p:nvSpPr>
            <p:cNvPr id="196" name="Google Shape;196;p23"/>
            <p:cNvSpPr txBox="1"/>
            <p:nvPr/>
          </p:nvSpPr>
          <p:spPr>
            <a:xfrm>
              <a:off x="-24" y="762"/>
              <a:ext cx="3408" cy="256"/>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US" sz="1600">
                  <a:solidFill>
                    <a:srgbClr val="008000"/>
                  </a:solidFill>
                  <a:latin typeface="Helvetica Neue"/>
                  <a:ea typeface="Helvetica Neue"/>
                  <a:cs typeface="Helvetica Neue"/>
                  <a:sym typeface="Helvetica Neue"/>
                </a:rPr>
                <a:t>WWW :  </a:t>
              </a:r>
              <a:r>
                <a:rPr lang="en-US" sz="1600">
                  <a:solidFill>
                    <a:srgbClr val="000000"/>
                  </a:solidFill>
                  <a:latin typeface="Helvetica Neue"/>
                  <a:ea typeface="Helvetica Neue"/>
                  <a:cs typeface="Helvetica Neue"/>
                  <a:sym typeface="Helvetica Neue"/>
                </a:rPr>
                <a:t>addition of new documents</a:t>
              </a:r>
              <a:endParaRPr/>
            </a:p>
          </p:txBody>
        </p:sp>
      </p:grpSp>
      <p:sp>
        <p:nvSpPr>
          <p:cNvPr id="197" name="Google Shape;197;p23"/>
          <p:cNvSpPr txBox="1"/>
          <p:nvPr/>
        </p:nvSpPr>
        <p:spPr>
          <a:xfrm>
            <a:off x="4648200" y="700088"/>
            <a:ext cx="3962400"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Helvetica Neue"/>
                <a:ea typeface="Helvetica Neue"/>
                <a:cs typeface="Helvetica Neue"/>
                <a:sym typeface="Helvetica Neue"/>
              </a:rPr>
              <a:t>GROWTH:  </a:t>
            </a:r>
            <a:endParaRPr/>
          </a:p>
          <a:p>
            <a:pPr indent="0" lvl="0" marL="0" marR="0" rtl="0" algn="l">
              <a:spcBef>
                <a:spcPts val="800"/>
              </a:spcBef>
              <a:spcAft>
                <a:spcPts val="0"/>
              </a:spcAft>
              <a:buNone/>
            </a:pPr>
            <a:r>
              <a:rPr lang="en-US" sz="1600">
                <a:solidFill>
                  <a:schemeClr val="dk1"/>
                </a:solidFill>
                <a:latin typeface="Helvetica Neue"/>
                <a:ea typeface="Helvetica Neue"/>
                <a:cs typeface="Helvetica Neue"/>
                <a:sym typeface="Helvetica Neue"/>
              </a:rPr>
              <a:t>add a new node with m links</a:t>
            </a:r>
            <a:endParaRPr/>
          </a:p>
        </p:txBody>
      </p:sp>
      <p:sp>
        <p:nvSpPr>
          <p:cNvPr id="198" name="Google Shape;198;p23"/>
          <p:cNvSpPr txBox="1"/>
          <p:nvPr/>
        </p:nvSpPr>
        <p:spPr>
          <a:xfrm>
            <a:off x="4648200" y="1397000"/>
            <a:ext cx="4683125" cy="954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Helvetica Neue"/>
                <a:ea typeface="Helvetica Neue"/>
                <a:cs typeface="Helvetica Neue"/>
                <a:sym typeface="Helvetica Neue"/>
              </a:rPr>
              <a:t>PREFERENTIAL ATTACHMENT: </a:t>
            </a:r>
            <a:endParaRPr/>
          </a:p>
          <a:p>
            <a:pPr indent="0" lvl="0" marL="0" marR="0" rtl="0" algn="l">
              <a:spcBef>
                <a:spcPts val="800"/>
              </a:spcBef>
              <a:spcAft>
                <a:spcPts val="0"/>
              </a:spcAft>
              <a:buNone/>
            </a:pPr>
            <a:r>
              <a:rPr lang="en-US" sz="1600">
                <a:solidFill>
                  <a:srgbClr val="000000"/>
                </a:solidFill>
                <a:latin typeface="Helvetica Neue"/>
                <a:ea typeface="Helvetica Neue"/>
                <a:cs typeface="Helvetica Neue"/>
                <a:sym typeface="Helvetica Neue"/>
              </a:rPr>
              <a:t>the probability that a node connects to a node with </a:t>
            </a:r>
            <a:r>
              <a:rPr i="1" lang="en-US" sz="1600">
                <a:solidFill>
                  <a:srgbClr val="000000"/>
                </a:solidFill>
                <a:latin typeface="Helvetica Neue"/>
                <a:ea typeface="Helvetica Neue"/>
                <a:cs typeface="Helvetica Neue"/>
                <a:sym typeface="Helvetica Neue"/>
              </a:rPr>
              <a:t>k</a:t>
            </a:r>
            <a:r>
              <a:rPr lang="en-US" sz="1600">
                <a:solidFill>
                  <a:srgbClr val="000000"/>
                </a:solidFill>
                <a:latin typeface="Helvetica Neue"/>
                <a:ea typeface="Helvetica Neue"/>
                <a:cs typeface="Helvetica Neue"/>
                <a:sym typeface="Helvetica Neue"/>
              </a:rPr>
              <a:t> links is proportional to </a:t>
            </a:r>
            <a:r>
              <a:rPr i="1" lang="en-US" sz="1600">
                <a:solidFill>
                  <a:srgbClr val="000000"/>
                </a:solidFill>
                <a:latin typeface="Helvetica Neue"/>
                <a:ea typeface="Helvetica Neue"/>
                <a:cs typeface="Helvetica Neue"/>
                <a:sym typeface="Helvetica Neue"/>
              </a:rPr>
              <a:t>k</a:t>
            </a:r>
            <a:r>
              <a:rPr lang="en-US" sz="1600">
                <a:solidFill>
                  <a:srgbClr val="000000"/>
                </a:solidFill>
                <a:latin typeface="Helvetica Neue"/>
                <a:ea typeface="Helvetica Neue"/>
                <a:cs typeface="Helvetica Neue"/>
                <a:sym typeface="Helvetica Neue"/>
              </a:rPr>
              <a:t>.</a:t>
            </a:r>
            <a:endParaRPr b="1" sz="1600">
              <a:solidFill>
                <a:srgbClr val="000000"/>
              </a:solidFill>
              <a:latin typeface="Helvetica Neue"/>
              <a:ea typeface="Helvetica Neue"/>
              <a:cs typeface="Helvetica Neue"/>
              <a:sym typeface="Helvetica Neue"/>
            </a:endParaRPr>
          </a:p>
        </p:txBody>
      </p:sp>
      <p:grpSp>
        <p:nvGrpSpPr>
          <p:cNvPr id="199" name="Google Shape;199;p23"/>
          <p:cNvGrpSpPr/>
          <p:nvPr/>
        </p:nvGrpSpPr>
        <p:grpSpPr>
          <a:xfrm>
            <a:off x="-279400" y="1631950"/>
            <a:ext cx="5867400" cy="920750"/>
            <a:chOff x="-176" y="1056"/>
            <a:chExt cx="3696" cy="696"/>
          </a:xfrm>
        </p:grpSpPr>
        <p:sp>
          <p:nvSpPr>
            <p:cNvPr id="200" name="Google Shape;200;p23"/>
            <p:cNvSpPr txBox="1"/>
            <p:nvPr/>
          </p:nvSpPr>
          <p:spPr>
            <a:xfrm>
              <a:off x="144" y="1056"/>
              <a:ext cx="2544"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Helvetica Neue"/>
                  <a:ea typeface="Helvetica Neue"/>
                  <a:cs typeface="Helvetica Neue"/>
                  <a:sym typeface="Helvetica Neue"/>
                </a:rPr>
                <a:t>(2) New nodes prefer to link to highly connected nodes.</a:t>
              </a:r>
              <a:endParaRPr/>
            </a:p>
          </p:txBody>
        </p:sp>
        <p:sp>
          <p:nvSpPr>
            <p:cNvPr id="201" name="Google Shape;201;p23"/>
            <p:cNvSpPr txBox="1"/>
            <p:nvPr/>
          </p:nvSpPr>
          <p:spPr>
            <a:xfrm>
              <a:off x="-176" y="1496"/>
              <a:ext cx="3696" cy="2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08000"/>
                  </a:solidFill>
                  <a:latin typeface="Helvetica Neue"/>
                  <a:ea typeface="Helvetica Neue"/>
                  <a:cs typeface="Helvetica Neue"/>
                  <a:sym typeface="Helvetica Neue"/>
                </a:rPr>
                <a:t>WWW :  </a:t>
              </a:r>
              <a:r>
                <a:rPr lang="en-US" sz="1600">
                  <a:solidFill>
                    <a:srgbClr val="000000"/>
                  </a:solidFill>
                  <a:latin typeface="Helvetica Neue"/>
                  <a:ea typeface="Helvetica Neue"/>
                  <a:cs typeface="Helvetica Neue"/>
                  <a:sym typeface="Helvetica Neue"/>
                </a:rPr>
                <a:t>linking to well known sites</a:t>
              </a:r>
              <a:endParaRPr b="1" sz="1600">
                <a:solidFill>
                  <a:srgbClr val="000000"/>
                </a:solidFill>
                <a:latin typeface="Helvetica Neue"/>
                <a:ea typeface="Helvetica Neue"/>
                <a:cs typeface="Helvetica Neue"/>
                <a:sym typeface="Helvetica Neue"/>
              </a:endParaRPr>
            </a:p>
          </p:txBody>
        </p:sp>
      </p:grpSp>
      <p:pic>
        <p:nvPicPr>
          <p:cNvPr descr="/Users/alb/Desktop/TALKS/Dashun08_SF.mov" id="202" name="Google Shape;202;p23"/>
          <p:cNvPicPr preferRelativeResize="0"/>
          <p:nvPr/>
        </p:nvPicPr>
        <p:blipFill rotWithShape="1">
          <a:blip r:embed="rId4">
            <a:alphaModFix/>
          </a:blip>
          <a:srcRect b="0" l="0" r="0" t="0"/>
          <a:stretch/>
        </p:blipFill>
        <p:spPr>
          <a:xfrm>
            <a:off x="76200" y="2544763"/>
            <a:ext cx="4672013" cy="2919412"/>
          </a:xfrm>
          <a:prstGeom prst="rect">
            <a:avLst/>
          </a:prstGeom>
          <a:noFill/>
          <a:ln>
            <a:noFill/>
          </a:ln>
        </p:spPr>
      </p:pic>
      <p:sp>
        <p:nvSpPr>
          <p:cNvPr id="203" name="Google Shape;203;p23"/>
          <p:cNvSpPr txBox="1"/>
          <p:nvPr/>
        </p:nvSpPr>
        <p:spPr>
          <a:xfrm>
            <a:off x="5638800" y="5464175"/>
            <a:ext cx="3429000" cy="2301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A5A5A5"/>
                </a:solidFill>
                <a:latin typeface="Helvetica Neue"/>
                <a:ea typeface="Helvetica Neue"/>
                <a:cs typeface="Helvetica Neue"/>
                <a:sym typeface="Helvetica Neue"/>
              </a:rPr>
              <a:t>Network Science: Evolving Network Models </a:t>
            </a:r>
            <a:endParaRPr i="1" sz="600">
              <a:solidFill>
                <a:srgbClr val="A5A5A5"/>
              </a:solidFill>
              <a:latin typeface="Helvetica Neue"/>
              <a:ea typeface="Helvetica Neue"/>
              <a:cs typeface="Helvetica Neue"/>
              <a:sym typeface="Helvetica Neue"/>
            </a:endParaRPr>
          </a:p>
        </p:txBody>
      </p:sp>
      <p:sp>
        <p:nvSpPr>
          <p:cNvPr id="204" name="Google Shape;204;p23"/>
          <p:cNvSpPr txBox="1"/>
          <p:nvPr/>
        </p:nvSpPr>
        <p:spPr>
          <a:xfrm>
            <a:off x="0" y="152400"/>
            <a:ext cx="9144000" cy="4191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Origin of SF networks: Growth and preferential attachment</a:t>
            </a:r>
            <a:endParaRPr/>
          </a:p>
          <a:p>
            <a:pPr indent="0" lvl="0" marL="0" marR="0" rtl="0" algn="l">
              <a:spcBef>
                <a:spcPts val="400"/>
              </a:spcBef>
              <a:spcAft>
                <a:spcPts val="0"/>
              </a:spcAft>
              <a:buNone/>
            </a:pPr>
            <a:r>
              <a:t/>
            </a:r>
            <a:endParaRPr b="1" sz="2000">
              <a:solidFill>
                <a:schemeClr val="lt1"/>
              </a:solidFill>
              <a:latin typeface="Helvetica Neue"/>
              <a:ea typeface="Helvetica Neue"/>
              <a:cs typeface="Helvetica Neue"/>
              <a:sym typeface="Helvetica Neue"/>
            </a:endParaRPr>
          </a:p>
        </p:txBody>
      </p:sp>
      <p:pic>
        <p:nvPicPr>
          <p:cNvPr id="205" name="Google Shape;205;p23"/>
          <p:cNvPicPr preferRelativeResize="0"/>
          <p:nvPr/>
        </p:nvPicPr>
        <p:blipFill rotWithShape="1">
          <a:blip r:embed="rId5">
            <a:alphaModFix/>
          </a:blip>
          <a:srcRect b="0" l="0" r="0" t="0"/>
          <a:stretch/>
        </p:blipFill>
        <p:spPr>
          <a:xfrm>
            <a:off x="6073775" y="2481263"/>
            <a:ext cx="1724025" cy="747712"/>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