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6" r:id="rId2"/>
    <p:sldId id="569" r:id="rId3"/>
    <p:sldId id="545" r:id="rId4"/>
    <p:sldId id="262" r:id="rId5"/>
    <p:sldId id="263" r:id="rId6"/>
    <p:sldId id="570" r:id="rId7"/>
    <p:sldId id="571" r:id="rId8"/>
    <p:sldId id="520" r:id="rId9"/>
    <p:sldId id="521" r:id="rId10"/>
    <p:sldId id="572" r:id="rId11"/>
    <p:sldId id="550" r:id="rId12"/>
    <p:sldId id="523" r:id="rId13"/>
    <p:sldId id="573" r:id="rId14"/>
    <p:sldId id="574" r:id="rId15"/>
    <p:sldId id="575" r:id="rId16"/>
    <p:sldId id="552" r:id="rId17"/>
    <p:sldId id="551" r:id="rId18"/>
    <p:sldId id="264" r:id="rId19"/>
    <p:sldId id="555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4" r:id="rId37"/>
    <p:sldId id="287" r:id="rId38"/>
    <p:sldId id="285" r:id="rId39"/>
    <p:sldId id="286" r:id="rId40"/>
    <p:sldId id="478" r:id="rId41"/>
    <p:sldId id="468" r:id="rId42"/>
    <p:sldId id="479" r:id="rId43"/>
    <p:sldId id="480" r:id="rId44"/>
    <p:sldId id="469" r:id="rId45"/>
    <p:sldId id="470" r:id="rId46"/>
    <p:sldId id="472" r:id="rId47"/>
    <p:sldId id="482" r:id="rId48"/>
    <p:sldId id="483" r:id="rId49"/>
    <p:sldId id="475" r:id="rId50"/>
    <p:sldId id="476" r:id="rId51"/>
    <p:sldId id="305" r:id="rId52"/>
    <p:sldId id="299" r:id="rId53"/>
    <p:sldId id="300" r:id="rId54"/>
    <p:sldId id="301" r:id="rId55"/>
    <p:sldId id="302" r:id="rId56"/>
    <p:sldId id="303" r:id="rId57"/>
    <p:sldId id="304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607" r:id="rId75"/>
    <p:sldId id="325" r:id="rId76"/>
    <p:sldId id="327" r:id="rId77"/>
    <p:sldId id="328" r:id="rId78"/>
    <p:sldId id="329" r:id="rId79"/>
    <p:sldId id="331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76"/>
    </p:cViewPr>
  </p:sorter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139664-35DC-1C11-C71A-6367F8424E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E7B62-17AA-9584-9D5F-DA86C4CA08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DE486-8D4E-4678-B34F-A73A7A3F1AA5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91372-BDA7-7605-94FB-D4BD1E983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CE8EB-6852-9BAE-557D-FD232429CF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4FF12-B944-4E2E-ACA1-3FB4C366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50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2275" y="706438"/>
            <a:ext cx="6169025" cy="3470275"/>
          </a:xfrm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6AAC6F-33D2-4136-9758-BD1C1D933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306CA-1E4F-43F1-9090-34882EF73239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616898" name="Rectangle 2">
            <a:extLst>
              <a:ext uri="{FF2B5EF4-FFF2-40B4-BE49-F238E27FC236}">
                <a16:creationId xmlns:a16="http://schemas.microsoft.com/office/drawing/2014/main" id="{675181C9-2C15-47E7-84AA-E8EB3FD57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6899" name="Rectangle 3">
            <a:extLst>
              <a:ext uri="{FF2B5EF4-FFF2-40B4-BE49-F238E27FC236}">
                <a16:creationId xmlns:a16="http://schemas.microsoft.com/office/drawing/2014/main" id="{93E30362-A335-4438-9B4C-AB637061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20367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45ACD5-40B4-45DF-90FA-DC750C590CB7}" type="slidenum">
              <a:rPr lang="en-US" altLang="en-US" sz="1300"/>
              <a:pPr eaLnBrk="1" hangingPunct="1">
                <a:spcBef>
                  <a:spcPct val="0"/>
                </a:spcBef>
              </a:pPr>
              <a:t>51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0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9B86B-D485-443C-BFFE-1FF4858B73A7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54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2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770D2-B856-4A32-B7ED-DF5D9632A24D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54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62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CEC9A-4E11-4C95-82C4-BEED3D1225DB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58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8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5B2E0-5EB8-4795-AB42-051DDF75521C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58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0DEDB-D658-4B57-A41F-FDAB32565D5D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58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8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33B5E-0DF6-45F8-BEAB-2E7655673DBD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6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BB9B6-9FE8-4986-B134-68A2D1B91566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55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790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0662E-C9E4-4BE9-B51B-8660D5316C6A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79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1A797C-D63C-45A3-8EDB-323D80FD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571C-CB6B-4D05-9298-76F99B241D3E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600514" name="Rectangle 2">
            <a:extLst>
              <a:ext uri="{FF2B5EF4-FFF2-40B4-BE49-F238E27FC236}">
                <a16:creationId xmlns:a16="http://schemas.microsoft.com/office/drawing/2014/main" id="{885B8104-A442-4207-8A60-FAC6B9872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>
            <a:extLst>
              <a:ext uri="{FF2B5EF4-FFF2-40B4-BE49-F238E27FC236}">
                <a16:creationId xmlns:a16="http://schemas.microsoft.com/office/drawing/2014/main" id="{1DFBB3A0-5028-4034-9B3F-9EC5D762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516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B9C727-AE1F-4FBD-A210-9F3DD94F2CCC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698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2FD5E-C6CC-47CE-8EEA-6FB22D50711E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56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7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E19BBC-A15A-4C5D-BA0A-7DC0F818CF2A}" type="slidenum">
              <a:rPr lang="en-US" altLang="en-US" sz="1300"/>
              <a:pPr eaLnBrk="1" hangingPunct="1">
                <a:spcBef>
                  <a:spcPct val="0"/>
                </a:spcBef>
              </a:pPr>
              <a:t>62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40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591C20-D2D2-4ED6-BD00-1B2E5E84A85B}" type="slidenum">
              <a:rPr lang="en-US" altLang="en-US" sz="1300"/>
              <a:pPr eaLnBrk="1" hangingPunct="1">
                <a:spcBef>
                  <a:spcPct val="0"/>
                </a:spcBef>
              </a:pPr>
              <a:t>66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13366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118AE5-A966-471E-9EF1-DCFAB3E135F6}" type="slidenum">
              <a:rPr lang="en-US" altLang="en-US" sz="1300"/>
              <a:pPr eaLnBrk="1" hangingPunct="1">
                <a:spcBef>
                  <a:spcPct val="0"/>
                </a:spcBef>
              </a:pPr>
              <a:t>72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850040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118AE5-A966-471E-9EF1-DCFAB3E135F6}" type="slidenum">
              <a:rPr lang="en-US" altLang="en-US" sz="1300"/>
              <a:pPr eaLnBrk="1" hangingPunct="1">
                <a:spcBef>
                  <a:spcPct val="0"/>
                </a:spcBef>
              </a:pPr>
              <a:t>73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92180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58BDC-C03E-4142-A42E-D88C388FFCEF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162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9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82E93-7C85-4300-9582-D0BDAADACB4A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159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03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97C7AB-D857-42D2-B6F8-73F55305006E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160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35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3DF08-8C6E-4E1C-9F3D-ECAA0BE9B468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1A797C-D63C-45A3-8EDB-323D80FD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571C-CB6B-4D05-9298-76F99B241D3E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600514" name="Rectangle 2">
            <a:extLst>
              <a:ext uri="{FF2B5EF4-FFF2-40B4-BE49-F238E27FC236}">
                <a16:creationId xmlns:a16="http://schemas.microsoft.com/office/drawing/2014/main" id="{885B8104-A442-4207-8A60-FAC6B9872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>
            <a:extLst>
              <a:ext uri="{FF2B5EF4-FFF2-40B4-BE49-F238E27FC236}">
                <a16:creationId xmlns:a16="http://schemas.microsoft.com/office/drawing/2014/main" id="{1DFBB3A0-5028-4034-9B3F-9EC5D762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090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86FC-17F3-4515-B0CA-8B8C7B4A87D1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160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5222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EF9721-5A55-4576-8F21-AE4687A1B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D7D9F-1CCB-444D-8FB0-31A6CFEDF57D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602562" name="Rectangle 2">
            <a:extLst>
              <a:ext uri="{FF2B5EF4-FFF2-40B4-BE49-F238E27FC236}">
                <a16:creationId xmlns:a16="http://schemas.microsoft.com/office/drawing/2014/main" id="{F1381BCC-EB00-4318-A160-D34EEA79D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2563" name="Rectangle 3">
            <a:extLst>
              <a:ext uri="{FF2B5EF4-FFF2-40B4-BE49-F238E27FC236}">
                <a16:creationId xmlns:a16="http://schemas.microsoft.com/office/drawing/2014/main" id="{93E1F97C-84D2-40FC-826E-924BD3D47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1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82A5E1-140D-4B17-9DB1-802FA8A81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F343C-6598-4A46-93EF-013BA5FFECE4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604610" name="Rectangle 2">
            <a:extLst>
              <a:ext uri="{FF2B5EF4-FFF2-40B4-BE49-F238E27FC236}">
                <a16:creationId xmlns:a16="http://schemas.microsoft.com/office/drawing/2014/main" id="{E84A5750-F4D9-4CBF-9556-BC06909F3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>
            <a:extLst>
              <a:ext uri="{FF2B5EF4-FFF2-40B4-BE49-F238E27FC236}">
                <a16:creationId xmlns:a16="http://schemas.microsoft.com/office/drawing/2014/main" id="{B86D98A8-BD3D-4919-904F-3FA211DBD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:a16="http://schemas.microsoft.com/office/drawing/2014/main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:a16="http://schemas.microsoft.com/office/drawing/2014/main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85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:a16="http://schemas.microsoft.com/office/drawing/2014/main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:a16="http://schemas.microsoft.com/office/drawing/2014/main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51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:a16="http://schemas.microsoft.com/office/drawing/2014/main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:a16="http://schemas.microsoft.com/office/drawing/2014/main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1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2F0A8F-FD49-4385-AF3F-E487E2FF5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F964E-F895-4527-BF2E-9809B9E34AB3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614850" name="Rectangle 2">
            <a:extLst>
              <a:ext uri="{FF2B5EF4-FFF2-40B4-BE49-F238E27FC236}">
                <a16:creationId xmlns:a16="http://schemas.microsoft.com/office/drawing/2014/main" id="{8E642426-16AC-42FE-BB47-A5BC92C72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4851" name="Rectangle 3">
            <a:extLst>
              <a:ext uri="{FF2B5EF4-FFF2-40B4-BE49-F238E27FC236}">
                <a16:creationId xmlns:a16="http://schemas.microsoft.com/office/drawing/2014/main" id="{42D87FB1-905D-44BA-90E0-94D22FAF6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33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298-E6FD-4211-9404-BC88F1957796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CB9F-E3A5-4037-9910-003F3F4A2CF6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4D58-BCDC-448D-B6AE-A1EE9A5DAC50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061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D435D7CC-849A-4FEE-AD34-D12F3357B2C7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9E-C13A-41C5-B13C-3ABF4EAF6F53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C019-E55E-4485-84B1-512E0AB5BED0}" type="datetime1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1653DE-74EF-71FC-F94E-22B43704A201}"/>
              </a:ext>
            </a:extLst>
          </p:cNvPr>
          <p:cNvCxnSpPr/>
          <p:nvPr userDrawn="1"/>
        </p:nvCxnSpPr>
        <p:spPr>
          <a:xfrm flipV="1">
            <a:off x="838200" y="1698755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3BF548-D5CC-D038-480A-BF111B696D37}"/>
              </a:ext>
            </a:extLst>
          </p:cNvPr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C88-222B-4BBA-878B-0CCBA8C147C1}" type="datetime1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6DB69B-FDE3-E07E-A6D6-B6265C6B9710}"/>
              </a:ext>
            </a:extLst>
          </p:cNvPr>
          <p:cNvCxnSpPr/>
          <p:nvPr userDrawn="1"/>
        </p:nvCxnSpPr>
        <p:spPr>
          <a:xfrm flipV="1">
            <a:off x="838200" y="1708085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F68823-CCB8-394B-87BD-688BD6B44333}"/>
              </a:ext>
            </a:extLst>
          </p:cNvPr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B48C-398E-4703-8D18-68B484CD2C6C}" type="datetime1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CF5000-6FBB-9318-6D3D-79B3F2665942}"/>
              </a:ext>
            </a:extLst>
          </p:cNvPr>
          <p:cNvCxnSpPr/>
          <p:nvPr userDrawn="1"/>
        </p:nvCxnSpPr>
        <p:spPr>
          <a:xfrm flipV="1">
            <a:off x="838200" y="1680092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94AE72-8A65-89A4-B756-D497BB90175D}"/>
              </a:ext>
            </a:extLst>
          </p:cNvPr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2096-24C2-433D-B1A4-D93E7D2A4BF6}" type="datetime1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CF9E-415D-4605-A411-65D7FB46F055}" type="datetime1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058D-3FF4-41C1-954E-FF3F77DD04D1}" type="datetime1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209E-0422-48E1-8870-496CA9085273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2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6.png"/><Relationship Id="rId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jpeg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eg"/><Relationship Id="rId5" Type="http://schemas.openxmlformats.org/officeDocument/2006/relationships/image" Target="../media/image68.png"/><Relationship Id="rId4" Type="http://schemas.openxmlformats.org/officeDocument/2006/relationships/image" Target="../media/image70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image" Target="../media/image75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756848"/>
            <a:ext cx="10567916" cy="712172"/>
          </a:xfrm>
        </p:spPr>
        <p:txBody>
          <a:bodyPr>
            <a:normAutofit/>
          </a:bodyPr>
          <a:lstStyle/>
          <a:p>
            <a:r>
              <a:rPr lang="en-US" sz="4000" dirty="0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Exclusive versus non-exclusive</a:t>
            </a:r>
          </a:p>
          <a:p>
            <a:pPr lvl="1"/>
            <a:r>
              <a:rPr lang="en-US" altLang="en-US"/>
              <a:t>In non-exclusive clusterings, points may belong to multiple clusters.</a:t>
            </a:r>
          </a:p>
          <a:p>
            <a:pPr lvl="2"/>
            <a:r>
              <a:rPr lang="en-US" altLang="en-US"/>
              <a:t>Can belong to multiple classes or could be ‘border’ points</a:t>
            </a:r>
          </a:p>
          <a:p>
            <a:pPr lvl="1"/>
            <a:r>
              <a:rPr lang="en-US" altLang="en-US"/>
              <a:t>Fuzzy clustering  (one type of non-exclusive) </a:t>
            </a:r>
          </a:p>
          <a:p>
            <a:pPr lvl="2"/>
            <a:r>
              <a:rPr lang="en-US" altLang="en-US"/>
              <a:t>In fuzzy clustering, a point belongs to every cluster with some weight between 0 and 1</a:t>
            </a:r>
          </a:p>
          <a:p>
            <a:pPr lvl="2"/>
            <a:r>
              <a:rPr lang="en-US" altLang="en-US"/>
              <a:t>Weights must sum to 1</a:t>
            </a:r>
          </a:p>
          <a:p>
            <a:pPr lvl="2"/>
            <a:r>
              <a:rPr lang="en-US" altLang="en-US"/>
              <a:t>Probabilistic clustering has similar characteristics</a:t>
            </a:r>
          </a:p>
          <a:p>
            <a:r>
              <a:rPr lang="en-US" altLang="en-US"/>
              <a:t>Partial versus complete</a:t>
            </a:r>
          </a:p>
          <a:p>
            <a:pPr lvl="1"/>
            <a:r>
              <a:rPr lang="en-US" altLang="en-US"/>
              <a:t>In some cases, we only want to cluster some of the data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40DC1-4940-B1CB-5C9E-2B9CF707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 Well-separated clusters</a:t>
            </a:r>
          </a:p>
          <a:p>
            <a:endParaRPr lang="en-US" altLang="en-US" dirty="0"/>
          </a:p>
          <a:p>
            <a:r>
              <a:rPr lang="en-US" altLang="en-US" dirty="0"/>
              <a:t> Prototype-based clusters</a:t>
            </a:r>
          </a:p>
          <a:p>
            <a:endParaRPr lang="en-US" altLang="en-US" dirty="0"/>
          </a:p>
          <a:p>
            <a:r>
              <a:rPr lang="en-US" altLang="en-US" dirty="0"/>
              <a:t> Contiguity-based clusters</a:t>
            </a:r>
          </a:p>
          <a:p>
            <a:endParaRPr lang="en-US" altLang="en-US" dirty="0"/>
          </a:p>
          <a:p>
            <a:r>
              <a:rPr lang="en-US" altLang="en-US" dirty="0"/>
              <a:t> Density-based clusters</a:t>
            </a:r>
          </a:p>
          <a:p>
            <a:endParaRPr lang="en-US" altLang="en-US" dirty="0"/>
          </a:p>
          <a:p>
            <a:r>
              <a:rPr lang="en-US" altLang="en-US" dirty="0"/>
              <a:t>Described by an Objective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4ACDD-EF1E-565E-5A00-B2726B32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Well-Separated Clusters: </a:t>
            </a:r>
          </a:p>
          <a:p>
            <a:pPr lvl="1"/>
            <a:r>
              <a:rPr lang="en-US" altLang="en-US"/>
              <a:t>A cluster is a set of points such that any point in a cluster is closer (or more similar) to every other point in the cluster than to any point not in the cluster. </a:t>
            </a:r>
          </a:p>
          <a:p>
            <a:endParaRPr lang="en-US" altLang="en-US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2971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7542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5030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0AE78-37DC-6203-89E8-A73F986E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Clusters: Prototype-Based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Prototype-based</a:t>
            </a:r>
          </a:p>
          <a:p>
            <a:pPr lvl="1"/>
            <a:r>
              <a:rPr lang="en-US" altLang="en-US" dirty="0"/>
              <a:t> A cluster is a set of objects such that an object in a cluster is closer (more similar) to the prototype or  “center” of a cluster, than to the center of any other cluster  </a:t>
            </a:r>
          </a:p>
          <a:p>
            <a:pPr lvl="1"/>
            <a:r>
              <a:rPr lang="en-US" altLang="en-US" dirty="0"/>
              <a:t>The center of a cluster is often a centroid, the average of all the points in the cluster, or a </a:t>
            </a:r>
            <a:r>
              <a:rPr lang="en-US" altLang="en-US" dirty="0" err="1"/>
              <a:t>medoid</a:t>
            </a:r>
            <a:r>
              <a:rPr lang="en-US" altLang="en-US" dirty="0"/>
              <a:t>, the most “representative” point of a cluster </a:t>
            </a:r>
          </a:p>
          <a:p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2667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4038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6846888" y="4329114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8218488" y="4329114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A1966-8ACE-86EE-5E92-BE42F994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Contiguous Cluster (Nearest neighbor or Transitive)</a:t>
            </a:r>
          </a:p>
          <a:p>
            <a:pPr lvl="1"/>
            <a:r>
              <a:rPr lang="en-US" altLang="en-US"/>
              <a:t>A cluster is a set of points such that a point in a cluster is closer (or more similar) to one or more other points in the cluster than to any point not in the cluster.</a:t>
            </a:r>
          </a:p>
          <a:p>
            <a:endParaRPr lang="en-US" altLang="en-US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190500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791B2-3077-B169-86DE-45684BA7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Density-based</a:t>
            </a:r>
          </a:p>
          <a:p>
            <a:pPr lvl="1"/>
            <a:r>
              <a:rPr lang="en-US" altLang="en-US"/>
              <a:t>A cluster is a dense region of points, which is separated by low-density regions, from other regions of high density. </a:t>
            </a:r>
          </a:p>
          <a:p>
            <a:pPr lvl="1"/>
            <a:r>
              <a:rPr lang="en-US" altLang="en-US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1828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D5951-D19F-488F-1E89-AB317C5D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Clusters Defined by an Objective Function</a:t>
            </a:r>
          </a:p>
          <a:p>
            <a:pPr lvl="1"/>
            <a:r>
              <a:rPr lang="en-US" altLang="en-US" dirty="0"/>
              <a:t>Finds clusters that minimize or maximize an objective function. </a:t>
            </a:r>
          </a:p>
          <a:p>
            <a:pPr lvl="1"/>
            <a:r>
              <a:rPr lang="en-US" altLang="en-US" dirty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dirty="0"/>
              <a:t> Can have global or local objectives.</a:t>
            </a:r>
          </a:p>
          <a:p>
            <a:pPr lvl="2"/>
            <a:r>
              <a:rPr lang="en-US" altLang="en-US" dirty="0"/>
              <a:t> Hierarchical clustering algorithms typically have local objectives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err="1"/>
              <a:t>Partitional</a:t>
            </a:r>
            <a:r>
              <a:rPr lang="en-US" altLang="en-US" dirty="0"/>
              <a:t> algorithms typically have global objectives</a:t>
            </a:r>
          </a:p>
          <a:p>
            <a:pPr lvl="1"/>
            <a:r>
              <a:rPr lang="en-US" altLang="en-US" dirty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dirty="0"/>
              <a:t> Parameters for the model are determined from the data. </a:t>
            </a:r>
          </a:p>
          <a:p>
            <a:pPr lvl="2"/>
            <a:r>
              <a:rPr lang="en-US" altLang="en-US" dirty="0"/>
              <a:t>Mixture models assume that the data is a ‘mixture' of a number of statistical distributions.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2F5F26-7826-5165-89BB-DFB5D99A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Type of proximity or density measure</a:t>
            </a:r>
          </a:p>
          <a:p>
            <a:pPr lvl="1"/>
            <a:r>
              <a:rPr lang="en-US" altLang="en-US" dirty="0"/>
              <a:t>Central to clustering </a:t>
            </a:r>
          </a:p>
          <a:p>
            <a:pPr lvl="1"/>
            <a:r>
              <a:rPr lang="en-US" altLang="en-US" dirty="0"/>
              <a:t>Depends on data and application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Data characteristics that affect proximity and/or density are</a:t>
            </a:r>
          </a:p>
          <a:p>
            <a:pPr lvl="1"/>
            <a:r>
              <a:rPr lang="en-US" altLang="en-US" dirty="0"/>
              <a:t>Dimensionality</a:t>
            </a:r>
          </a:p>
          <a:p>
            <a:pPr lvl="2"/>
            <a:r>
              <a:rPr lang="en-US" altLang="en-US" dirty="0"/>
              <a:t>Sparseness</a:t>
            </a:r>
          </a:p>
          <a:p>
            <a:pPr lvl="1"/>
            <a:r>
              <a:rPr lang="en-US" altLang="en-US" dirty="0"/>
              <a:t>Attribute type</a:t>
            </a:r>
          </a:p>
          <a:p>
            <a:pPr lvl="1"/>
            <a:r>
              <a:rPr lang="en-US" altLang="en-US" dirty="0"/>
              <a:t>Special relationships in the data</a:t>
            </a:r>
          </a:p>
          <a:p>
            <a:pPr lvl="2"/>
            <a:r>
              <a:rPr lang="en-US" altLang="en-US" dirty="0"/>
              <a:t>For example, autocorrelation</a:t>
            </a:r>
          </a:p>
          <a:p>
            <a:pPr lvl="1"/>
            <a:r>
              <a:rPr lang="en-US" altLang="en-US" dirty="0"/>
              <a:t>Distribution of the data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Noise and Outliers</a:t>
            </a:r>
          </a:p>
          <a:p>
            <a:pPr lvl="1"/>
            <a:r>
              <a:rPr lang="en-US" altLang="en-US" dirty="0"/>
              <a:t>Often interfere with the operation of the clustering algorithm</a:t>
            </a:r>
          </a:p>
          <a:p>
            <a:r>
              <a:rPr lang="en-US" altLang="en-US" dirty="0"/>
              <a:t>Clusters of differing sizes, densities, and shapes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8E181F-A9C5-CB18-BC5F-45211D7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E2BF-A9A1-4919-97AD-C59ECB2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Good Clustering?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B7B-2F98-485A-8786-946C2953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019800" cy="3402361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400" u="sng" dirty="0"/>
              <a:t>good clustering</a:t>
            </a:r>
            <a:r>
              <a:rPr lang="en-US" sz="2400" dirty="0"/>
              <a:t> method will produce high quality clusters with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high </a:t>
            </a:r>
            <a:r>
              <a:rPr lang="en-US" sz="2200" u="sng" dirty="0"/>
              <a:t>intra-class</a:t>
            </a:r>
            <a:r>
              <a:rPr lang="en-US" sz="2200" dirty="0"/>
              <a:t> similarity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low </a:t>
            </a:r>
            <a:r>
              <a:rPr lang="en-US" sz="2200" u="sng" dirty="0"/>
              <a:t>inter-class</a:t>
            </a:r>
            <a:r>
              <a:rPr lang="en-US" sz="2200" dirty="0"/>
              <a:t> similarity 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u="sng" dirty="0"/>
              <a:t>quality</a:t>
            </a:r>
            <a:r>
              <a:rPr lang="en-US" sz="2400" dirty="0"/>
              <a:t> of a clustering result depends on both the similarity measure used by the method and its implementation.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0F88-0071-40EA-A84D-D4EC25CD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and its variants</a:t>
            </a:r>
          </a:p>
          <a:p>
            <a:pPr lvl="4"/>
            <a:endParaRPr lang="en-US" altLang="en-US"/>
          </a:p>
          <a:p>
            <a:r>
              <a:rPr lang="en-US" altLang="en-US"/>
              <a:t>Hierarchical clustering</a:t>
            </a:r>
          </a:p>
          <a:p>
            <a:pPr lvl="4"/>
            <a:endParaRPr lang="en-US" altLang="en-US"/>
          </a:p>
          <a:p>
            <a:r>
              <a:rPr lang="en-US" altLang="en-US"/>
              <a:t>Density-based clustering</a:t>
            </a:r>
          </a:p>
          <a:p>
            <a:pPr lvl="4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0D625A-735E-4B9E-BC1F-F312E426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Given a set of objects, place them in groups such that the objects in a group are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4800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781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419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819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272F9-8D60-E5FA-31DD-1B73E9AD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A37F-C665-4C0B-ACA5-DEB2661F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Partitioning Clustering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423D-BF05-4A24-AD13-415D782A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116229" cy="3368907"/>
          </a:xfrm>
        </p:spPr>
        <p:txBody>
          <a:bodyPr>
            <a:normAutofit fontScale="70000" lnSpcReduction="20000"/>
          </a:bodyPr>
          <a:lstStyle/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Partitioning algorithms construct partition of a database of N objects into a set of K clusters. 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The partitioning clustering algorithm usually adopts the Iterative Optimization paradigm. 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It starts with an initial partition and uses an iterative control strategy.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It tries swapping data points to see if such a swapping improves the quality of clustering. 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When swapping does not yield any improvements in clustering, it finds a locally optimal partitioning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in principle, optimal partition achieved via </a:t>
            </a:r>
            <a:r>
              <a:rPr lang="en-US" altLang="en-US" dirty="0">
                <a:solidFill>
                  <a:srgbClr val="FF0000"/>
                </a:solidFill>
              </a:rPr>
              <a:t>minimizing the sum of squared distance to its “representative object” in each cluster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0D7AE-D56B-4AD0-857B-34ADA355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0441CBAA-C19E-42C1-8116-5D5E65FB140D}"/>
                  </a:ext>
                </a:extLst>
              </p:cNvPr>
              <p:cNvSpPr txBox="1"/>
              <p:nvPr/>
            </p:nvSpPr>
            <p:spPr bwMode="auto">
              <a:xfrm>
                <a:off x="5461000" y="5364163"/>
                <a:ext cx="3425825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0441CBAA-C19E-42C1-8116-5D5E65FB1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1000" y="5364163"/>
                <a:ext cx="3425825" cy="882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42CF1CA-E873-4298-B5C7-6D60202833FF}"/>
                  </a:ext>
                </a:extLst>
              </p:cNvPr>
              <p:cNvSpPr txBox="1"/>
              <p:nvPr/>
            </p:nvSpPr>
            <p:spPr bwMode="auto">
              <a:xfrm>
                <a:off x="3225862" y="4859827"/>
                <a:ext cx="4625975" cy="483209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42CF1CA-E873-4298-B5C7-6D602028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5862" y="4859827"/>
                <a:ext cx="4625975" cy="483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A281463-03F3-4E7E-B1D9-E54B20FEF1FD}"/>
              </a:ext>
            </a:extLst>
          </p:cNvPr>
          <p:cNvSpPr txBox="1"/>
          <p:nvPr/>
        </p:nvSpPr>
        <p:spPr>
          <a:xfrm>
            <a:off x="1920071" y="5570776"/>
            <a:ext cx="3277564" cy="48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540" dirty="0"/>
              <a:t>e.g.,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43166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AE42-5133-491D-9C37-A7A2A020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K-means  </a:t>
            </a:r>
            <a:r>
              <a:rPr lang="en-US" alt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E173-F893-4DCA-A739-8FC144E9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83858" cy="4906963"/>
          </a:xfrm>
        </p:spPr>
        <p:txBody>
          <a:bodyPr/>
          <a:lstStyle/>
          <a:p>
            <a:r>
              <a:rPr lang="en-US" altLang="en-US" dirty="0"/>
              <a:t>Given the cluster number </a:t>
            </a:r>
            <a:r>
              <a:rPr lang="en-US" altLang="en-US" i="1" dirty="0"/>
              <a:t>K</a:t>
            </a:r>
            <a:r>
              <a:rPr lang="en-US" altLang="en-US" dirty="0"/>
              <a:t>, the </a:t>
            </a:r>
            <a:r>
              <a:rPr lang="en-US" altLang="en-US" i="1" dirty="0"/>
              <a:t>K-means  </a:t>
            </a:r>
            <a:r>
              <a:rPr lang="en-US" altLang="en-US" dirty="0"/>
              <a:t>algorithm is carried out in three steps after initialization:</a:t>
            </a:r>
          </a:p>
          <a:p>
            <a:pPr lvl="1">
              <a:lnSpc>
                <a:spcPct val="150000"/>
              </a:lnSpc>
            </a:pPr>
            <a:r>
              <a:rPr lang="en-GB" sz="2140" dirty="0">
                <a:latin typeface="Tahoma" panose="020B0604030504040204" pitchFamily="34" charset="0"/>
              </a:rPr>
              <a:t>Initialization: set seed points (randomly)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Assign each object to the cluster of the nearest seed point measured with a specific distance metric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Compute new seed points as the centroids of the clusters of the current partition (the centroid is the centre, i.e., </a:t>
            </a:r>
            <a:r>
              <a:rPr lang="en-GB" sz="1900" i="1" dirty="0">
                <a:solidFill>
                  <a:srgbClr val="FF0000"/>
                </a:solidFill>
                <a:latin typeface="Tahoma" panose="020B0604030504040204" pitchFamily="34" charset="0"/>
              </a:rPr>
              <a:t>mean point</a:t>
            </a:r>
            <a:r>
              <a:rPr lang="en-GB" sz="1900" dirty="0">
                <a:latin typeface="Tahoma" panose="020B0604030504040204" pitchFamily="34" charset="0"/>
              </a:rPr>
              <a:t>, of the cluster)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Go back to Step 1), stop when no more new assignment (i.e., membership in each cluster no longer changes)</a:t>
            </a:r>
          </a:p>
          <a:p>
            <a:pPr lvl="1"/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8CBD0-A817-4DFD-B84D-92FB19BC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7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91F6-988C-47F2-B211-BC7617F1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BFB-A1EF-45BD-9166-C26A2542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1473200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Problem:</a:t>
            </a:r>
          </a:p>
          <a:p>
            <a:pPr lvl="1"/>
            <a:r>
              <a:rPr lang="en-GB" altLang="en-US" dirty="0"/>
              <a:t>Suppose we have 4 types of medicines and each has two attributes (pH and weight index). Our goal is to group these objects into </a:t>
            </a:r>
            <a:r>
              <a:rPr lang="en-GB" altLang="en-US" i="1" dirty="0"/>
              <a:t>K=2</a:t>
            </a:r>
            <a:r>
              <a:rPr lang="en-GB" altLang="en-US" dirty="0"/>
              <a:t>  group of medicine.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76108-EF4D-48EC-8037-976E133F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Group 41">
            <a:extLst>
              <a:ext uri="{FF2B5EF4-FFF2-40B4-BE49-F238E27FC236}">
                <a16:creationId xmlns:a16="http://schemas.microsoft.com/office/drawing/2014/main" id="{F47F1B9C-CBAA-4C23-9050-D5739DA89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86088"/>
              </p:ext>
            </p:extLst>
          </p:nvPr>
        </p:nvGraphicFramePr>
        <p:xfrm>
          <a:off x="1834031" y="3052760"/>
          <a:ext cx="3647138" cy="2848021"/>
        </p:xfrm>
        <a:graphic>
          <a:graphicData uri="http://schemas.openxmlformats.org/drawingml/2006/table">
            <a:tbl>
              <a:tblPr/>
              <a:tblGrid>
                <a:gridCol w="121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413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Medicine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pH-Index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42">
            <a:extLst>
              <a:ext uri="{FF2B5EF4-FFF2-40B4-BE49-F238E27FC236}">
                <a16:creationId xmlns:a16="http://schemas.microsoft.com/office/drawing/2014/main" id="{E86B9A77-08FA-49EF-9C2B-385F34D49DB3}"/>
              </a:ext>
            </a:extLst>
          </p:cNvPr>
          <p:cNvGrpSpPr>
            <a:grpSpLocks/>
          </p:cNvGrpSpPr>
          <p:nvPr/>
        </p:nvGrpSpPr>
        <p:grpSpPr bwMode="auto">
          <a:xfrm>
            <a:off x="6645582" y="2795892"/>
            <a:ext cx="4293629" cy="3792562"/>
            <a:chOff x="3224" y="1614"/>
            <a:chExt cx="2982" cy="2634"/>
          </a:xfrm>
        </p:grpSpPr>
        <p:pic>
          <p:nvPicPr>
            <p:cNvPr id="8" name="Picture 36">
              <a:extLst>
                <a:ext uri="{FF2B5EF4-FFF2-40B4-BE49-F238E27FC236}">
                  <a16:creationId xmlns:a16="http://schemas.microsoft.com/office/drawing/2014/main" id="{0F94C0AA-ECF3-4032-9DAD-6DEE5BFD7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" y="1614"/>
              <a:ext cx="2982" cy="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7">
              <a:extLst>
                <a:ext uri="{FF2B5EF4-FFF2-40B4-BE49-F238E27FC236}">
                  <a16:creationId xmlns:a16="http://schemas.microsoft.com/office/drawing/2014/main" id="{6E507612-5B99-4242-8CEF-B9DC1ED50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2948"/>
              <a:ext cx="22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A</a:t>
              </a:r>
            </a:p>
          </p:txBody>
        </p:sp>
        <p:sp>
          <p:nvSpPr>
            <p:cNvPr id="10" name="Text Box 38">
              <a:extLst>
                <a:ext uri="{FF2B5EF4-FFF2-40B4-BE49-F238E27FC236}">
                  <a16:creationId xmlns:a16="http://schemas.microsoft.com/office/drawing/2014/main" id="{9F714499-F5C9-4E58-902F-8F0E75659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2948"/>
              <a:ext cx="22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B</a:t>
              </a:r>
            </a:p>
          </p:txBody>
        </p:sp>
        <p:sp>
          <p:nvSpPr>
            <p:cNvPr id="11" name="Text Box 39">
              <a:extLst>
                <a:ext uri="{FF2B5EF4-FFF2-40B4-BE49-F238E27FC236}">
                  <a16:creationId xmlns:a16="http://schemas.microsoft.com/office/drawing/2014/main" id="{4379297F-4E17-4672-BE94-85BECA550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094"/>
              <a:ext cx="2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C</a:t>
              </a:r>
            </a:p>
          </p:txBody>
        </p:sp>
        <p:sp>
          <p:nvSpPr>
            <p:cNvPr id="12" name="Text Box 40">
              <a:extLst>
                <a:ext uri="{FF2B5EF4-FFF2-40B4-BE49-F238E27FC236}">
                  <a16:creationId xmlns:a16="http://schemas.microsoft.com/office/drawing/2014/main" id="{1C61EFAC-9865-429B-A4F4-608EBDC0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6" y="1700"/>
              <a:ext cx="23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3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9776-3E49-4041-BCFA-3B198FF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6F06-B88A-4D87-9E31-7C692501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1: Use initial seed points for partitioning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EB9EC-6DDB-4EB6-9E90-1166887F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11FC6A0C-4C6B-4A27-B674-C6F5CD3301AE}"/>
              </a:ext>
            </a:extLst>
          </p:cNvPr>
          <p:cNvGrpSpPr>
            <a:grpSpLocks/>
          </p:cNvGrpSpPr>
          <p:nvPr/>
        </p:nvGrpSpPr>
        <p:grpSpPr bwMode="auto">
          <a:xfrm>
            <a:off x="1880123" y="1909240"/>
            <a:ext cx="9447519" cy="4177661"/>
            <a:chOff x="488" y="1322"/>
            <a:chExt cx="6045" cy="2788"/>
          </a:xfrm>
        </p:grpSpPr>
        <p:graphicFrame>
          <p:nvGraphicFramePr>
            <p:cNvPr id="7" name="Object 11">
              <a:extLst>
                <a:ext uri="{FF2B5EF4-FFF2-40B4-BE49-F238E27FC236}">
                  <a16:creationId xmlns:a16="http://schemas.microsoft.com/office/drawing/2014/main" id="{5B77F89B-208A-413E-ABA8-009C19A77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1322"/>
            <a:ext cx="128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23272" imgH="177646" progId="Equation.3">
                    <p:embed/>
                  </p:oleObj>
                </mc:Choice>
                <mc:Fallback>
                  <p:oleObj name="Equation" r:id="rId2" imgW="723272" imgH="177646" progId="Equation.3">
                    <p:embed/>
                    <p:pic>
                      <p:nvPicPr>
                        <p:cNvPr id="820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1322"/>
                          <a:ext cx="128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74DEC104-0CAA-4F42-9DA2-E709613CF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8" y="2688"/>
            <a:ext cx="2832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03400" imgH="482600" progId="Equation.3">
                    <p:embed/>
                  </p:oleObj>
                </mc:Choice>
                <mc:Fallback>
                  <p:oleObj name="Equation" r:id="rId4" imgW="1803400" imgH="482600" progId="Equation.3">
                    <p:embed/>
                    <p:pic>
                      <p:nvPicPr>
                        <p:cNvPr id="820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688"/>
                          <a:ext cx="2832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3B2AC9F1-AAD0-4352-8128-FB7C474CF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1369"/>
              <a:ext cx="2928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C53594E5-30B6-4139-A39D-68B3892DC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" y="1614"/>
              <a:ext cx="283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56FF2065-17DA-44C2-9F06-50844F0D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614"/>
              <a:ext cx="288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9ABAD727-7212-499A-BBF2-8B73E963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718"/>
              <a:ext cx="2832" cy="72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5DF2F5DE-EF87-4CA9-BB88-C73FA5CC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534"/>
              <a:ext cx="2973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Assign each object to the cluster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with the nearest seed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41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3BEA-DB9F-4D64-8068-89403D7D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C430-805E-4633-82A2-CEF73759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Compute new centroids of the current partition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BDBC4-C3FA-4AE9-83A9-AC6252E1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02A308A-E2EE-453D-836B-2C4A8F67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2047465"/>
            <a:ext cx="4146765" cy="389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53CD3E5B-78CD-4C70-B50A-7743AD28A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165" y="1927393"/>
            <a:ext cx="44169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cluster, now we compute the new centroid of each group based on these new memberships.</a:t>
            </a:r>
          </a:p>
        </p:txBody>
      </p:sp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056A3720-6E37-49A8-9088-EDF657801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18494"/>
              </p:ext>
            </p:extLst>
          </p:nvPr>
        </p:nvGraphicFramePr>
        <p:xfrm>
          <a:off x="6793760" y="3502193"/>
          <a:ext cx="3939426" cy="313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00" imgH="1511300" progId="Equation.3">
                  <p:embed/>
                </p:oleObj>
              </mc:Choice>
              <mc:Fallback>
                <p:oleObj name="Equation" r:id="rId3" imgW="1676400" imgH="1511300" progId="Equation.3">
                  <p:embed/>
                  <p:pic>
                    <p:nvPicPr>
                      <p:cNvPr id="92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760" y="3502193"/>
                        <a:ext cx="3939426" cy="313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32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2663-5050-4CF7-A415-2BABFA9B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982-EEBC-47EC-A191-AEEA517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Renew membership based on new centroids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4AC43-5BD5-4654-8961-5A7591AF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D69DE5D-8F67-46A2-9C87-A269967F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695" y="2162281"/>
            <a:ext cx="38587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C3FCF98-1F52-42A4-900C-732FF7A9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9" y="1978353"/>
            <a:ext cx="4293629" cy="403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D18FDED-D981-4634-856F-B8919FA6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3222382"/>
            <a:ext cx="4008539" cy="17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18B03962-8D1D-46FC-AC69-9F49BC83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677" y="5167786"/>
            <a:ext cx="4357283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dirty="0"/>
              <a:t>Assign the membership to objects</a:t>
            </a:r>
          </a:p>
        </p:txBody>
      </p:sp>
    </p:spTree>
    <p:extLst>
      <p:ext uri="{BB962C8B-B14F-4D97-AF65-F5344CB8AC3E}">
        <p14:creationId xmlns:p14="http://schemas.microsoft.com/office/powerpoint/2010/main" val="404824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7A1C-9D13-49A2-80B9-026A0A0A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926B-B9A0-4AA5-981F-BEF15610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50078-1F9D-41D5-9117-8EF3E1AC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24F3EEC-BEF1-42B9-8903-7C2C6902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07801"/>
            <a:ext cx="4354103" cy="405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070A344A-6B15-47AC-A8BF-6BBC09201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338" y="1907801"/>
            <a:ext cx="46420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 cluster, now we compute the new  centroid of each group based on  these new  memberships.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8E83CB60-4A93-4EE9-8A34-8F9B70EBB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8922" y="3844397"/>
          <a:ext cx="4476490" cy="16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7200" imgH="698500" progId="Equation.3">
                  <p:embed/>
                </p:oleObj>
              </mc:Choice>
              <mc:Fallback>
                <p:oleObj name="Equation" r:id="rId3" imgW="1727200" imgH="698500" progId="Equation.3">
                  <p:embed/>
                  <p:pic>
                    <p:nvPicPr>
                      <p:cNvPr id="112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922" y="3844397"/>
                        <a:ext cx="4476490" cy="16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274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CEEA-ACD8-4005-B5EB-19E309E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F2FB-24AC-48A5-B6F4-B290BF95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845A-0F5F-4B5E-A348-C07FD2B0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7CD2F80-5174-45CC-817E-C67C9672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63954"/>
            <a:ext cx="4354103" cy="405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82FE32A9-BEE3-49AB-B54B-844EEB21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677" y="2105565"/>
            <a:ext cx="45038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8493DC-2770-4A1F-8267-5CF3B8CE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8" y="3011433"/>
            <a:ext cx="4215877" cy="158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id="{C866D1F4-D960-4C09-95E7-66B6DF5A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8" y="4866629"/>
            <a:ext cx="40368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due to no new assignment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 each cluster no longer change</a:t>
            </a:r>
          </a:p>
        </p:txBody>
      </p:sp>
    </p:spTree>
    <p:extLst>
      <p:ext uri="{BB962C8B-B14F-4D97-AF65-F5344CB8AC3E}">
        <p14:creationId xmlns:p14="http://schemas.microsoft.com/office/powerpoint/2010/main" val="1868849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A82C-5F99-4C86-908A-47B8087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Strengths of k-means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8638-8DCE-4EBC-9FCF-B34B8908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2487961"/>
          </a:xfrm>
        </p:spPr>
        <p:txBody>
          <a:bodyPr/>
          <a:lstStyle/>
          <a:p>
            <a:r>
              <a:rPr lang="en-US" dirty="0"/>
              <a:t>Strengths: </a:t>
            </a:r>
          </a:p>
          <a:p>
            <a:pPr lvl="1"/>
            <a:r>
              <a:rPr lang="en-US" dirty="0"/>
              <a:t>Simple: easy to understand and to implement</a:t>
            </a:r>
          </a:p>
          <a:p>
            <a:pPr lvl="1"/>
            <a:r>
              <a:rPr lang="en-US" dirty="0"/>
              <a:t>Efficient: Time complexity: O(</a:t>
            </a:r>
            <a:r>
              <a:rPr lang="en-US" dirty="0" err="1"/>
              <a:t>tkn</a:t>
            </a:r>
            <a:r>
              <a:rPr lang="en-US" dirty="0"/>
              <a:t>), where n is the number of data points, k is the number of clusters, and t is the number of  iterations.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E1B35-DBB1-4CF0-B8C9-C7C541FB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6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6AAB-608C-46D6-893E-88CF63B4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0CB1-FD40-4955-B714-9FB3B00F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58307" cy="4906963"/>
          </a:xfrm>
        </p:spPr>
        <p:txBody>
          <a:bodyPr/>
          <a:lstStyle/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only applicable if the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needs to specify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sensitive to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lvl="1"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data points that are very far away from other data points. </a:t>
            </a:r>
          </a:p>
          <a:p>
            <a:pPr lvl="1"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could be errors in the data recording or some special data points with very different values.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4D161-266D-42D8-8CF4-0440034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C00000"/>
                </a:solidFill>
              </a:rPr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r>
              <a:rPr lang="en-US" altLang="en-US" dirty="0"/>
              <a:t>Understanding</a:t>
            </a:r>
          </a:p>
          <a:p>
            <a:pPr lvl="1"/>
            <a:r>
              <a:rPr lang="en-US" altLang="en-US" dirty="0"/>
              <a:t>Group related documents for browsing, group genes and proteins that have similar functionality, or group stocks with similar price fluctuations</a:t>
            </a:r>
          </a:p>
          <a:p>
            <a:endParaRPr lang="en-US" altLang="en-US" dirty="0"/>
          </a:p>
          <a:p>
            <a:r>
              <a:rPr lang="en-US" altLang="en-US" dirty="0"/>
              <a:t>Summarization</a:t>
            </a:r>
          </a:p>
          <a:p>
            <a:pPr lvl="1"/>
            <a:r>
              <a:rPr lang="en-US" altLang="en-US" dirty="0"/>
              <a:t>Reduce the size of large data sets</a:t>
            </a:r>
          </a:p>
          <a:p>
            <a:endParaRPr lang="en-US" altLang="en-US" dirty="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76348818"/>
              </p:ext>
            </p:extLst>
          </p:nvPr>
        </p:nvGraphicFramePr>
        <p:xfrm>
          <a:off x="5867807" y="1193800"/>
          <a:ext cx="479978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20181" imgH="3122232" progId="Word.Document.8">
                  <p:embed/>
                </p:oleObj>
              </mc:Choice>
              <mc:Fallback>
                <p:oleObj name="Document" r:id="rId2" imgW="5620181" imgH="3122232" progId="Word.Document.8">
                  <p:embed/>
                  <p:pic>
                    <p:nvPicPr>
                      <p:cNvPr id="410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807" y="1193800"/>
                        <a:ext cx="479978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7059270" y="3810000"/>
            <a:ext cx="3717022" cy="2514600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6248400" y="5654675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3882-0C96-4A7A-B7B6-C5C77CF7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Problems with outliers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FCBBB-DC6C-4F72-851A-6AEC296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A71CC22-1436-43E6-A085-B33DF9CB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82726"/>
            <a:ext cx="8229600" cy="49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2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66FF-2040-48DC-BAD4-79D1FEF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To deal with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7F9C-5A5F-43C0-A43F-CAF6DD56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499302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method is to remove some data points in the clustering process that are much further away from the centroids than other data points. </a:t>
            </a:r>
          </a:p>
          <a:p>
            <a:pPr lvl="1" algn="just"/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safe, we may want to monitor these possible outliers over a few iterations and then decide to remove them. </a:t>
            </a:r>
          </a:p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rest of the data points to the clusters by distance or similarity comparison, or classification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553D3-AFD2-47B9-8F4E-BA4264C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9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ja-JP"/>
              <a:t>The algorithm is sensitive to </a:t>
            </a:r>
            <a:r>
              <a:rPr lang="en-US" altLang="ja-JP">
                <a:solidFill>
                  <a:srgbClr val="FF0000"/>
                </a:solidFill>
              </a:rPr>
              <a:t>initial seeds</a:t>
            </a:r>
            <a:r>
              <a:rPr lang="en-US" altLang="ja-JP"/>
              <a:t>.</a:t>
            </a:r>
            <a:endParaRPr lang="en-US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2E90103-3B39-4F1F-B6F2-7A0B590A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7475" y="1875631"/>
            <a:ext cx="6877050" cy="44529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339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dirty="0"/>
              <a:t>If we use </a:t>
            </a:r>
            <a:r>
              <a:rPr lang="en-US" dirty="0">
                <a:solidFill>
                  <a:srgbClr val="FF0000"/>
                </a:solidFill>
              </a:rPr>
              <a:t>different seeds</a:t>
            </a:r>
            <a:r>
              <a:rPr lang="en-US" dirty="0"/>
              <a:t>: good results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7CE109F-CF83-48E1-A5ED-3A524E15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3806" y="1797051"/>
            <a:ext cx="7164387" cy="44291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E110CFD9-03F1-4904-9C86-256C0A80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1752281"/>
            <a:ext cx="25294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methods to help choose good seeds</a:t>
            </a:r>
          </a:p>
        </p:txBody>
      </p:sp>
    </p:spTree>
    <p:extLst>
      <p:ext uri="{BB962C8B-B14F-4D97-AF65-F5344CB8AC3E}">
        <p14:creationId xmlns:p14="http://schemas.microsoft.com/office/powerpoint/2010/main" val="2017051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4934-4B90-4983-B354-BDA8FCC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21BF-9B42-4E82-B610-8ABBD73D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1004849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i="1" dirty="0"/>
              <a:t>k</a:t>
            </a:r>
            <a:r>
              <a:rPr lang="en-US" altLang="ja-JP" dirty="0"/>
              <a:t>-means algorithm is not suitable for discovering clusters that are not hyper-ellipsoids (or hyper-spheres). </a:t>
            </a:r>
            <a:endParaRPr 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2C3C5-EE46-41D1-AB92-F379D5D5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69E4B6C-FAB1-4F63-AA4B-1A0D33CF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264" y="2492376"/>
            <a:ext cx="8243887" cy="34702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575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EB58-3F5E-40B5-AD10-D0EE4C39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en-US" i="1" dirty="0"/>
              <a:t> K</a:t>
            </a:r>
            <a:r>
              <a:rPr lang="en-US" dirty="0"/>
              <a:t>-</a:t>
            </a:r>
            <a:r>
              <a:rPr lang="en-US" i="1" dirty="0"/>
              <a:t>Medoids</a:t>
            </a:r>
            <a:r>
              <a:rPr lang="en-US" dirty="0"/>
              <a:t> Clustering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91CC-42E6-47ED-A012-A0F94564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91761" cy="4906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representative objects, called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clusters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(Partitioning Around Medoids)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algorithm is intended to find a sequence of objects called medoids that are centrally located in clusters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goal of the algorithm is to minimize the average dissimilarity of objects to their closest selected object.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works effectively for small data sets, but does not scale well for large data sets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CLARANS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5BA55-BA9C-49A9-9FEA-F6CA5471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7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6272-1817-44F8-8D08-7735CDE5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PAM Partition Around Medoids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8EDFF-F524-491F-9CA2-57981153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Pick a number, </a:t>
            </a:r>
            <a:r>
              <a:rPr lang="en-US" i="1" dirty="0"/>
              <a:t>k</a:t>
            </a:r>
            <a:r>
              <a:rPr lang="en-US" dirty="0"/>
              <a:t>, of random </a:t>
            </a:r>
            <a:r>
              <a:rPr lang="en-US" u="sng" dirty="0"/>
              <a:t>data items</a:t>
            </a:r>
            <a:r>
              <a:rPr lang="en-US" dirty="0"/>
              <a:t> as medoids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Calculate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609600" indent="-609600">
              <a:spcBef>
                <a:spcPct val="75000"/>
              </a:spcBef>
              <a:buFont typeface="Arial" panose="020B0604020202020204" pitchFamily="34" charset="0"/>
              <a:buAutoNum type="arabicParenR"/>
            </a:pPr>
            <a:r>
              <a:rPr lang="en-US" dirty="0"/>
              <a:t>If </a:t>
            </a:r>
            <a:r>
              <a:rPr lang="en-US" i="1" dirty="0" err="1"/>
              <a:t>TC</a:t>
            </a:r>
            <a:r>
              <a:rPr lang="en-US" i="1" baseline="-25000" dirty="0" err="1"/>
              <a:t>mn</a:t>
            </a:r>
            <a:r>
              <a:rPr lang="en-US" i="1" dirty="0"/>
              <a:t> </a:t>
            </a:r>
            <a:r>
              <a:rPr lang="en-US" dirty="0"/>
              <a:t>&lt; 0, replace </a:t>
            </a:r>
            <a:r>
              <a:rPr lang="en-US" i="1" dirty="0"/>
              <a:t>m</a:t>
            </a:r>
            <a:r>
              <a:rPr lang="en-US" dirty="0"/>
              <a:t> by </a:t>
            </a:r>
            <a:r>
              <a:rPr lang="en-US" i="1" dirty="0"/>
              <a:t>n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go back to 2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Assign every item to its nearest medoid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41D01-2999-4066-BD2C-2DC837DF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93AEAF7-542F-453B-B73A-6E2E98524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68859"/>
              </p:ext>
            </p:extLst>
          </p:nvPr>
        </p:nvGraphicFramePr>
        <p:xfrm>
          <a:off x="3840162" y="2160946"/>
          <a:ext cx="22558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300" imgH="279400" progId="Equation.3">
                  <p:embed/>
                </p:oleObj>
              </mc:Choice>
              <mc:Fallback>
                <p:oleObj name="Equation" r:id="rId2" imgW="749300" imgH="279400" progId="Equation.3">
                  <p:embed/>
                  <p:pic>
                    <p:nvPicPr>
                      <p:cNvPr id="378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2" y="2160946"/>
                        <a:ext cx="225583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EB3CE2C2-598A-48ED-9649-B15E1617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745" y="2319230"/>
            <a:ext cx="38214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i="0" dirty="0"/>
              <a:t>The pair (</a:t>
            </a:r>
            <a:r>
              <a:rPr lang="en-US" sz="1400" dirty="0" err="1"/>
              <a:t>n</a:t>
            </a:r>
            <a:r>
              <a:rPr lang="en-US" sz="1400" i="0" dirty="0" err="1"/>
              <a:t>,</a:t>
            </a:r>
            <a:r>
              <a:rPr lang="en-US" sz="1400" dirty="0" err="1"/>
              <a:t>m</a:t>
            </a:r>
            <a:r>
              <a:rPr lang="en-US" sz="1400" i="0" dirty="0"/>
              <a:t>) of medoid/non-medoid</a:t>
            </a:r>
          </a:p>
          <a:p>
            <a:pPr eaLnBrk="1" hangingPunct="1"/>
            <a:r>
              <a:rPr lang="en-US" sz="1400" i="0" dirty="0"/>
              <a:t>with the smallest impact on clustering quality </a:t>
            </a:r>
          </a:p>
        </p:txBody>
      </p:sp>
    </p:spTree>
    <p:extLst>
      <p:ext uri="{BB962C8B-B14F-4D97-AF65-F5344CB8AC3E}">
        <p14:creationId xmlns:p14="http://schemas.microsoft.com/office/powerpoint/2010/main" val="4040327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C232-6F2D-436D-B631-061700CA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Swapping Cost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BF8B-46CC-407B-B15A-B1D3356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495371" cy="4906963"/>
          </a:xfrm>
        </p:spPr>
        <p:txBody>
          <a:bodyPr/>
          <a:lstStyle/>
          <a:p>
            <a:r>
              <a:rPr lang="en-US" altLang="en-US" dirty="0"/>
              <a:t>For each pair of a medoid </a:t>
            </a:r>
            <a:r>
              <a:rPr lang="en-US" altLang="en-US" i="1" dirty="0"/>
              <a:t>m</a:t>
            </a:r>
            <a:r>
              <a:rPr lang="en-US" altLang="en-US" dirty="0"/>
              <a:t> and a non-medoid object </a:t>
            </a:r>
            <a:r>
              <a:rPr lang="en-US" altLang="en-US" i="1" dirty="0"/>
              <a:t>h</a:t>
            </a:r>
            <a:r>
              <a:rPr lang="en-US" altLang="en-US" dirty="0"/>
              <a:t>, measure whether </a:t>
            </a:r>
            <a:r>
              <a:rPr lang="en-US" altLang="en-US" i="1" dirty="0"/>
              <a:t>h</a:t>
            </a:r>
            <a:r>
              <a:rPr lang="en-US" altLang="en-US" dirty="0"/>
              <a:t> is better than </a:t>
            </a:r>
            <a:r>
              <a:rPr lang="en-US" altLang="en-US" i="1" dirty="0"/>
              <a:t>m</a:t>
            </a:r>
            <a:r>
              <a:rPr lang="en-US" altLang="en-US" dirty="0"/>
              <a:t> as a medoid</a:t>
            </a:r>
          </a:p>
          <a:p>
            <a:r>
              <a:rPr lang="en-US" altLang="en-US" dirty="0"/>
              <a:t>For example, we can use the squared-error criterion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Compute E</a:t>
            </a:r>
            <a:r>
              <a:rPr lang="en-US" altLang="en-US" baseline="-25000" dirty="0"/>
              <a:t>h</a:t>
            </a:r>
            <a:r>
              <a:rPr lang="en-US" altLang="en-US" dirty="0"/>
              <a:t>-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m</a:t>
            </a:r>
            <a:endParaRPr lang="en-US" altLang="en-US" baseline="-25000" dirty="0"/>
          </a:p>
          <a:p>
            <a:pPr lvl="1"/>
            <a:r>
              <a:rPr lang="en-US" altLang="en-US" dirty="0"/>
              <a:t>Negative: swapping brings benefit</a:t>
            </a:r>
          </a:p>
          <a:p>
            <a:r>
              <a:rPr lang="en-US" altLang="en-US" dirty="0"/>
              <a:t>Choose the minimum swapping cost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D9A7-4DE4-4407-8946-E927566A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82E1FF3-E7FB-4F25-8AA2-33E4D9F49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13515"/>
              </p:ext>
            </p:extLst>
          </p:nvPr>
        </p:nvGraphicFramePr>
        <p:xfrm>
          <a:off x="3887711" y="2687444"/>
          <a:ext cx="36131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457200" progId="Equation.3">
                  <p:embed/>
                </p:oleObj>
              </mc:Choice>
              <mc:Fallback>
                <p:oleObj name="Equation" r:id="rId2" imgW="1269720" imgH="457200" progId="Equation.3">
                  <p:embed/>
                  <p:pic>
                    <p:nvPicPr>
                      <p:cNvPr id="1559556" name="Object 4">
                        <a:extLst>
                          <a:ext uri="{FF2B5EF4-FFF2-40B4-BE49-F238E27FC236}">
                            <a16:creationId xmlns:a16="http://schemas.microsoft.com/office/drawing/2014/main" id="{DB88788B-65D5-460F-8ACB-BE6961BB6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11" y="2687444"/>
                        <a:ext cx="36131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451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CB63-BE6F-4377-9AAB-0E7EF62F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Example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A7887-4C83-4F18-AA89-44316E0F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ED50D-1893-45CB-BCA7-CCA5EF0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74" y="2639263"/>
            <a:ext cx="27733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Assume </a:t>
            </a:r>
            <a:r>
              <a:rPr lang="en-US" sz="1600" dirty="0"/>
              <a:t>k</a:t>
            </a:r>
            <a:r>
              <a:rPr lang="en-US" sz="1600" i="0" dirty="0"/>
              <a:t>=2</a:t>
            </a:r>
          </a:p>
          <a:p>
            <a:pPr eaLnBrk="1" hangingPunct="1"/>
            <a:r>
              <a:rPr lang="en-US" sz="1600" i="0" dirty="0"/>
              <a:t>Select X5 and X9 as medoids</a:t>
            </a:r>
            <a:endParaRPr lang="en-US" sz="180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333E733-824B-4E41-9CC9-1A90E2C4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544" y="5343960"/>
            <a:ext cx="5308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Current clustering: {X2,X5,X6,X7},{X1,X3,X4,X8,X9,X10}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44736"/>
              </p:ext>
            </p:extLst>
          </p:nvPr>
        </p:nvGraphicFramePr>
        <p:xfrm>
          <a:off x="838200" y="1476744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4983"/>
              </p:ext>
            </p:extLst>
          </p:nvPr>
        </p:nvGraphicFramePr>
        <p:xfrm>
          <a:off x="6628087" y="1476744"/>
          <a:ext cx="2085304" cy="2906064"/>
        </p:xfrm>
        <a:graphic>
          <a:graphicData uri="http://schemas.openxmlformats.org/drawingml/2006/table">
            <a:tbl>
              <a:tblPr firstRow="1" bandRow="1"/>
              <a:tblGrid>
                <a:gridCol w="903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65">
                <a:tc>
                  <a:txBody>
                    <a:bodyPr/>
                    <a:lstStyle/>
                    <a:p>
                      <a:r>
                        <a:rPr lang="en-US" sz="1400" dirty="0"/>
                        <a:t>Distances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X5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66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2333-4B91-4281-9347-ACC83C41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Example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389F-8B57-44A6-BF71-3BB164BD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44520"/>
              </p:ext>
            </p:extLst>
          </p:nvPr>
        </p:nvGraphicFramePr>
        <p:xfrm>
          <a:off x="838199" y="2446317"/>
          <a:ext cx="3513109" cy="3870960"/>
        </p:xfrm>
        <a:graphic>
          <a:graphicData uri="http://schemas.openxmlformats.org/drawingml/2006/table">
            <a:tbl>
              <a:tblPr firstRow="1" bandRow="1"/>
              <a:tblGrid>
                <a:gridCol w="93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863">
                  <a:extLst>
                    <a:ext uri="{9D8B030D-6E8A-4147-A177-3AD203B41FA5}">
                      <a16:colId xmlns:a16="http://schemas.microsoft.com/office/drawing/2014/main" val="818150381"/>
                    </a:ext>
                  </a:extLst>
                </a:gridCol>
                <a:gridCol w="74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lang="en-US" sz="1400" dirty="0"/>
                        <a:t>Replace X5 by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X1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D68F7A8-5C56-4E6E-9BF8-632826F8326A}"/>
              </a:ext>
            </a:extLst>
          </p:cNvPr>
          <p:cNvSpPr/>
          <p:nvPr/>
        </p:nvSpPr>
        <p:spPr>
          <a:xfrm>
            <a:off x="838199" y="1156116"/>
            <a:ext cx="8461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So, now let us choose some other point to be a medoid instead of X5 (6, 2). Let us randomly choose X1 (2, 6).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Not the new medoid set is: (2, 6) and (8, 5). Now repeating the same task as earlier: 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3C670F-EE8A-4170-B3F8-5E6E57A98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94458"/>
              </p:ext>
            </p:extLst>
          </p:nvPr>
        </p:nvGraphicFramePr>
        <p:xfrm>
          <a:off x="10153612" y="-3483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Rectangle 9">
            <a:extLst>
              <a:ext uri="{FF2B5EF4-FFF2-40B4-BE49-F238E27FC236}">
                <a16:creationId xmlns:a16="http://schemas.microsoft.com/office/drawing/2014/main" id="{01A80DD1-3578-48D7-8197-5C4694BD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07" y="5354685"/>
            <a:ext cx="5378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Current clustering: {</a:t>
            </a:r>
            <a:r>
              <a:rPr lang="en-US" sz="1600" b="1" i="0" dirty="0"/>
              <a:t>X1</a:t>
            </a:r>
            <a:r>
              <a:rPr lang="en-US" sz="1600" i="0" dirty="0"/>
              <a:t>,X2,X3,X4},{X5,X6,X7,X8,</a:t>
            </a:r>
            <a:r>
              <a:rPr lang="en-US" sz="1600" b="1" i="0" dirty="0"/>
              <a:t>X9</a:t>
            </a:r>
            <a:r>
              <a:rPr lang="en-US" sz="1600" i="0" dirty="0"/>
              <a:t>,X10}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790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568C-70E6-4FD3-9C01-729024F6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Clustering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474E-133A-443D-BFB6-4561EB9A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Marketing: Help marketers discover distinct groups in their customer bases, and then use this knowledge to develop targeted marketing programs</a:t>
            </a:r>
          </a:p>
          <a:p>
            <a:pPr algn="just"/>
            <a:r>
              <a:rPr lang="en-US" dirty="0"/>
              <a:t>Land use: Identification of areas of similar land use in an earth observation database</a:t>
            </a:r>
          </a:p>
          <a:p>
            <a:pPr algn="just"/>
            <a:r>
              <a:rPr lang="en-US" dirty="0"/>
              <a:t>Insurance: Identifying groups of motor insurance policy holders with a high average claim cost</a:t>
            </a:r>
          </a:p>
          <a:p>
            <a:pPr algn="just"/>
            <a:r>
              <a:rPr lang="en-US" dirty="0"/>
              <a:t>City-planning: Identifying groups of houses according to their house type, value, and geographical location</a:t>
            </a:r>
          </a:p>
          <a:p>
            <a:pPr algn="just"/>
            <a:r>
              <a:rPr lang="en-US" dirty="0"/>
              <a:t>Earth-quake studies: Observed earth quake epicenters should be clustered along continent faults</a:t>
            </a:r>
          </a:p>
          <a:p>
            <a:pPr algn="just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598-5B14-41B5-B650-7F6A561D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2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32AC-A02E-4FCF-B20D-FA498F4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AEEE8-2F71-446F-86A0-6C9FD2D06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complexity of each iteration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For large values of n and k, such computation becomes very costly</a:t>
                </a:r>
              </a:p>
              <a:p>
                <a:r>
                  <a:rPr lang="en-US" dirty="0"/>
                  <a:t>Advantages </a:t>
                </a:r>
              </a:p>
              <a:p>
                <a:pPr lvl="1"/>
                <a:r>
                  <a:rPr lang="en-US" dirty="0"/>
                  <a:t>K-Medoids method is more robust than k-Means in the presence of noise and outliers</a:t>
                </a:r>
              </a:p>
              <a:p>
                <a:r>
                  <a:rPr lang="en-US" dirty="0"/>
                  <a:t>Disadvantages </a:t>
                </a:r>
              </a:p>
              <a:p>
                <a:pPr lvl="1"/>
                <a:r>
                  <a:rPr lang="en-US" dirty="0"/>
                  <a:t>K-Medoids is more costly that the k-Means method </a:t>
                </a:r>
              </a:p>
              <a:p>
                <a:pPr lvl="1"/>
                <a:r>
                  <a:rPr lang="en-US" dirty="0"/>
                  <a:t>Like k-means, k-medoids requires the user to specify k </a:t>
                </a:r>
              </a:p>
              <a:p>
                <a:pPr lvl="1"/>
                <a:r>
                  <a:rPr lang="en-US" dirty="0"/>
                  <a:t>It does not scale well for large data sets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AEEE8-2F71-446F-86A0-6C9FD2D06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2"/>
                <a:stretch>
                  <a:fillRect l="-1412" t="-1988" r="-1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4EFD6-D4AF-4DD4-86EA-08D09746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4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6573DD-5393-4055-9B3F-5592FAB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B9E6-C238-4244-B2A7-5E5AAD7235D0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id="{0B29166B-B0B5-4E15-B5FB-826E75E6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 (Clustering Large Applications)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id="{C5D273E5-5016-4487-8C02-F42D8CAAD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508125"/>
            <a:ext cx="5384180" cy="4064620"/>
          </a:xfrm>
        </p:spPr>
        <p:txBody>
          <a:bodyPr/>
          <a:lstStyle/>
          <a:p>
            <a:pPr algn="just"/>
            <a:r>
              <a:rPr lang="en-US" dirty="0"/>
              <a:t>CLARA (Clustering Large Applications) uses a sampling-based method to deal with large data sets</a:t>
            </a:r>
          </a:p>
          <a:p>
            <a:pPr algn="just"/>
            <a:r>
              <a:rPr lang="en-US" dirty="0"/>
              <a:t>A random sample should closely represent the original data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/>
            <a:r>
              <a:rPr lang="en-US" dirty="0"/>
              <a:t>The chosen medoids will likely be similar to what would have been chosen from the whole data set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17B49-204C-4626-9CDA-9723D0C3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47" y="1285255"/>
            <a:ext cx="483870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6573DD-5393-4055-9B3F-5592FAB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B9E6-C238-4244-B2A7-5E5AAD7235D0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id="{0B29166B-B0B5-4E15-B5FB-826E75E6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 (Clustering Large Applications)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id="{C5D273E5-5016-4487-8C02-F42D8CAAD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08125"/>
            <a:ext cx="6187067" cy="40646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Draw multiple samples of the data set</a:t>
            </a:r>
          </a:p>
          <a:p>
            <a:pPr algn="just"/>
            <a:r>
              <a:rPr lang="en-US" dirty="0"/>
              <a:t>Apply PAM to each sample </a:t>
            </a:r>
          </a:p>
          <a:p>
            <a:pPr algn="just"/>
            <a:r>
              <a:rPr lang="en-US" dirty="0"/>
              <a:t>Return the best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DD7CB-E77B-4ADE-B117-D290729A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886" y="1282642"/>
            <a:ext cx="4640360" cy="49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25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1233-BEDB-4057-92CA-5C6DF3D8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CLARA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91AC8-BA4B-4783-BE2E-5123E13FA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774152" cy="490696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Complexity of each Iteration (PAM on sample) is: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dirty="0"/>
              </a:p>
              <a:p>
                <a:pPr lvl="1" algn="just"/>
                <a:r>
                  <a:rPr lang="en-US" dirty="0"/>
                  <a:t>s: the size of the sample </a:t>
                </a:r>
              </a:p>
              <a:p>
                <a:pPr lvl="1" algn="just"/>
                <a:r>
                  <a:rPr lang="en-US" dirty="0"/>
                  <a:t>k: number of clusters </a:t>
                </a:r>
              </a:p>
              <a:p>
                <a:pPr lvl="1" algn="just"/>
                <a:r>
                  <a:rPr lang="en-US" dirty="0"/>
                  <a:t>n: number of objects</a:t>
                </a:r>
              </a:p>
              <a:p>
                <a:pPr lvl="1" algn="just"/>
                <a:r>
                  <a:rPr lang="en-US" dirty="0"/>
                  <a:t>t: maximum iteration required for PAM</a:t>
                </a:r>
              </a:p>
              <a:p>
                <a:pPr algn="just"/>
                <a:r>
                  <a:rPr lang="en-US" dirty="0"/>
                  <a:t>PAM finds the best k medoids among a given data, and CLARA finds the best k medoids among the selected samples </a:t>
                </a:r>
              </a:p>
              <a:p>
                <a:pPr algn="just"/>
                <a:r>
                  <a:rPr lang="en-US" dirty="0"/>
                  <a:t>Problems </a:t>
                </a:r>
              </a:p>
              <a:p>
                <a:pPr lvl="1" algn="just"/>
                <a:r>
                  <a:rPr lang="en-US" dirty="0"/>
                  <a:t>The best k medoids may not be selected during the sampling process, in this case, CLARA will never find the best clustering </a:t>
                </a:r>
              </a:p>
              <a:p>
                <a:pPr lvl="1" algn="just"/>
                <a:r>
                  <a:rPr lang="en-US" dirty="0"/>
                  <a:t>If the sampling is biased we cannot have a good clustering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91AC8-BA4B-4783-BE2E-5123E13FA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774152" cy="4906963"/>
              </a:xfrm>
              <a:blipFill>
                <a:blip r:embed="rId2"/>
                <a:stretch>
                  <a:fillRect l="-1251" t="-2733" r="-1390" b="-2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D8D9A-E35F-433E-BFDD-69FA2C2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8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4B457D-98A4-4ECF-A6BD-C2203331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C90D-F51A-42CF-BEFD-5826DB33DC6E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601538" name="Rectangle 2">
            <a:extLst>
              <a:ext uri="{FF2B5EF4-FFF2-40B4-BE49-F238E27FC236}">
                <a16:creationId xmlns:a16="http://schemas.microsoft.com/office/drawing/2014/main" id="{87BAD4A6-9F70-46D2-9158-B0E5A648A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CLARA - Algorithm</a:t>
            </a:r>
          </a:p>
        </p:txBody>
      </p:sp>
      <p:sp>
        <p:nvSpPr>
          <p:cNvPr id="1601539" name="Rectangle 3">
            <a:extLst>
              <a:ext uri="{FF2B5EF4-FFF2-40B4-BE49-F238E27FC236}">
                <a16:creationId xmlns:a16="http://schemas.microsoft.com/office/drawing/2014/main" id="{18734AAA-EEC3-473A-8616-F2947098E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990600"/>
            <a:ext cx="8442325" cy="5867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to MAXIMUM;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Repeat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times // draws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samples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Create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drawing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objects randomly from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Generate the set of medoids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applying the         PAM algorithm;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Compute cost(K,D)	</a:t>
            </a:r>
          </a:p>
          <a:p>
            <a:pPr lvl="1"/>
            <a:r>
              <a:rPr lang="en-US" altLang="zh-CN" sz="2500" dirty="0">
                <a:ea typeface="宋体" panose="02010600030101010101" pitchFamily="2" charset="-122"/>
              </a:rPr>
              <a:t>If cost(</a:t>
            </a:r>
            <a:r>
              <a:rPr lang="en-US" altLang="zh-CN" sz="2500" i="1" dirty="0">
                <a:ea typeface="宋体" panose="02010600030101010101" pitchFamily="2" charset="-122"/>
              </a:rPr>
              <a:t>K</a:t>
            </a:r>
            <a:r>
              <a:rPr lang="en-US" altLang="zh-CN" sz="2500" dirty="0">
                <a:ea typeface="宋体" panose="02010600030101010101" pitchFamily="2" charset="-122"/>
              </a:rPr>
              <a:t>, </a:t>
            </a:r>
            <a:r>
              <a:rPr lang="en-US" altLang="zh-CN" sz="2500" i="1" dirty="0">
                <a:ea typeface="宋体" panose="02010600030101010101" pitchFamily="2" charset="-122"/>
              </a:rPr>
              <a:t>D</a:t>
            </a:r>
            <a:r>
              <a:rPr lang="en-US" altLang="zh-CN" sz="2500" dirty="0">
                <a:ea typeface="宋体" panose="02010600030101010101" pitchFamily="2" charset="-122"/>
              </a:rPr>
              <a:t>)&lt;</a:t>
            </a:r>
            <a:r>
              <a:rPr lang="en-US" altLang="zh-CN" sz="2500" dirty="0" err="1">
                <a:ea typeface="宋体" panose="02010600030101010101" pitchFamily="2" charset="-122"/>
              </a:rPr>
              <a:t>mincost</a:t>
            </a:r>
            <a:endParaRPr lang="en-US" altLang="zh-CN" sz="2500" dirty="0">
              <a:ea typeface="宋体" panose="02010600030101010101" pitchFamily="2" charset="-122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= cost(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Endif;</a:t>
            </a:r>
          </a:p>
          <a:p>
            <a:r>
              <a:rPr lang="en-US" altLang="zh-CN" dirty="0" err="1">
                <a:ea typeface="宋体" panose="02010600030101010101" pitchFamily="2" charset="-122"/>
              </a:rPr>
              <a:t>Endrepeat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Return 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AB49362-8A80-4A43-8AC3-F1A297C5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B17E-74FE-4D23-B9AB-7C59424BF092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603586" name="Rectangle 2">
            <a:extLst>
              <a:ext uri="{FF2B5EF4-FFF2-40B4-BE49-F238E27FC236}">
                <a16:creationId xmlns:a16="http://schemas.microsoft.com/office/drawing/2014/main" id="{C2F164D9-0BFE-4E7A-AA1E-3708C3585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Complexity of CLARA </a:t>
            </a:r>
          </a:p>
        </p:txBody>
      </p:sp>
      <p:sp>
        <p:nvSpPr>
          <p:cNvPr id="1603587" name="Rectangle 3">
            <a:extLst>
              <a:ext uri="{FF2B5EF4-FFF2-40B4-BE49-F238E27FC236}">
                <a16:creationId xmlns:a16="http://schemas.microsoft.com/office/drawing/2014/main" id="{A2807591-54E2-4CCC-87E8-7F83B5BD7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1066800"/>
            <a:ext cx="4981575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to MAXIMUM;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Repeat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times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Create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drawing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objects randomly from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Generate the set of medoids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applying the PAM algorithm;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Compute cost(K,D)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If cost(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)&lt;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= cost(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500" dirty="0">
                <a:solidFill>
                  <a:schemeClr val="tx1"/>
                </a:solidFill>
                <a:ea typeface="宋体" panose="02010600030101010101" pitchFamily="2" charset="-122"/>
              </a:rPr>
              <a:t>         Endif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Endrepeat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Return 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603588" name="Rectangle 4">
            <a:extLst>
              <a:ext uri="{FF2B5EF4-FFF2-40B4-BE49-F238E27FC236}">
                <a16:creationId xmlns:a16="http://schemas.microsoft.com/office/drawing/2014/main" id="{62EC627B-ECAF-45E0-8D03-C8FC892196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91600" y="99060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89" name="Line 5">
            <a:extLst>
              <a:ext uri="{FF2B5EF4-FFF2-40B4-BE49-F238E27FC236}">
                <a16:creationId xmlns:a16="http://schemas.microsoft.com/office/drawing/2014/main" id="{4E433AFB-D7B1-472B-AA3D-7DFCBB53C785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6553200" y="1273176"/>
            <a:ext cx="2819400" cy="222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0" name="Rectangle 6">
            <a:extLst>
              <a:ext uri="{FF2B5EF4-FFF2-40B4-BE49-F238E27FC236}">
                <a16:creationId xmlns:a16="http://schemas.microsoft.com/office/drawing/2014/main" id="{2A190A17-8ABF-49E3-A4E6-9E24E23233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83638" y="225425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91" name="Line 7">
            <a:extLst>
              <a:ext uri="{FF2B5EF4-FFF2-40B4-BE49-F238E27FC236}">
                <a16:creationId xmlns:a16="http://schemas.microsoft.com/office/drawing/2014/main" id="{65C07D47-A769-432B-9361-689865726AD9}"/>
              </a:ext>
            </a:extLst>
          </p:cNvPr>
          <p:cNvSpPr>
            <a:spLocks noChangeShapeType="1"/>
          </p:cNvSpPr>
          <p:nvPr/>
        </p:nvSpPr>
        <p:spPr bwMode="gray">
          <a:xfrm>
            <a:off x="5334000" y="2514600"/>
            <a:ext cx="39624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2" name="Rectangle 8">
            <a:extLst>
              <a:ext uri="{FF2B5EF4-FFF2-40B4-BE49-F238E27FC236}">
                <a16:creationId xmlns:a16="http://schemas.microsoft.com/office/drawing/2014/main" id="{58C2DCC7-B5B1-4849-AC99-C8EE0BDD7A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0900" y="3200401"/>
            <a:ext cx="2093522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O(t(s-k)</a:t>
            </a:r>
            <a:r>
              <a:rPr lang="en-US" altLang="en-US" sz="2600" i="1" baseline="30000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600" i="1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*k)</a:t>
            </a:r>
          </a:p>
        </p:txBody>
      </p:sp>
      <p:sp>
        <p:nvSpPr>
          <p:cNvPr id="1603593" name="Line 9">
            <a:extLst>
              <a:ext uri="{FF2B5EF4-FFF2-40B4-BE49-F238E27FC236}">
                <a16:creationId xmlns:a16="http://schemas.microsoft.com/office/drawing/2014/main" id="{8E667DAF-EAFB-4DCE-AB3D-F08938A9F7F6}"/>
              </a:ext>
            </a:extLst>
          </p:cNvPr>
          <p:cNvSpPr>
            <a:spLocks noChangeShapeType="1"/>
          </p:cNvSpPr>
          <p:nvPr/>
        </p:nvSpPr>
        <p:spPr bwMode="gray">
          <a:xfrm>
            <a:off x="5105400" y="3495676"/>
            <a:ext cx="3733800" cy="95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4" name="Rectangle 10">
            <a:extLst>
              <a:ext uri="{FF2B5EF4-FFF2-40B4-BE49-F238E27FC236}">
                <a16:creationId xmlns:a16="http://schemas.microsoft.com/office/drawing/2014/main" id="{822CEC5F-4C5D-4CE8-8F3D-11AECF8351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7726" y="3702051"/>
            <a:ext cx="1950855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O((n-k)*k)</a:t>
            </a:r>
          </a:p>
        </p:txBody>
      </p:sp>
      <p:sp>
        <p:nvSpPr>
          <p:cNvPr id="1603595" name="Line 11">
            <a:extLst>
              <a:ext uri="{FF2B5EF4-FFF2-40B4-BE49-F238E27FC236}">
                <a16:creationId xmlns:a16="http://schemas.microsoft.com/office/drawing/2014/main" id="{E257DB32-6FBE-488E-ABE3-A0350CE5F19B}"/>
              </a:ext>
            </a:extLst>
          </p:cNvPr>
          <p:cNvSpPr>
            <a:spLocks noChangeShapeType="1"/>
          </p:cNvSpPr>
          <p:nvPr/>
        </p:nvSpPr>
        <p:spPr bwMode="gray">
          <a:xfrm>
            <a:off x="5486400" y="3962400"/>
            <a:ext cx="33528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6" name="Rectangle 12">
            <a:extLst>
              <a:ext uri="{FF2B5EF4-FFF2-40B4-BE49-F238E27FC236}">
                <a16:creationId xmlns:a16="http://schemas.microsoft.com/office/drawing/2014/main" id="{F8571386-D573-437A-AA0A-B592E9D4AC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8838" y="415925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97" name="Line 13">
            <a:extLst>
              <a:ext uri="{FF2B5EF4-FFF2-40B4-BE49-F238E27FC236}">
                <a16:creationId xmlns:a16="http://schemas.microsoft.com/office/drawing/2014/main" id="{395CB9FB-4EEA-43D8-90A8-7DA30C121F8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886450" y="4357688"/>
            <a:ext cx="30480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8" name="Line 14">
            <a:extLst>
              <a:ext uri="{FF2B5EF4-FFF2-40B4-BE49-F238E27FC236}">
                <a16:creationId xmlns:a16="http://schemas.microsoft.com/office/drawing/2014/main" id="{9F5720E9-BAFE-4B84-8542-299BE841DA9A}"/>
              </a:ext>
            </a:extLst>
          </p:cNvPr>
          <p:cNvSpPr>
            <a:spLocks noChangeShapeType="1"/>
          </p:cNvSpPr>
          <p:nvPr/>
        </p:nvSpPr>
        <p:spPr bwMode="gray">
          <a:xfrm>
            <a:off x="4495800" y="1752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9" name="Rectangle 15">
            <a:extLst>
              <a:ext uri="{FF2B5EF4-FFF2-40B4-BE49-F238E27FC236}">
                <a16:creationId xmlns:a16="http://schemas.microsoft.com/office/drawing/2014/main" id="{3583D662-0DD3-457F-8178-8B717196DE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1" y="1492251"/>
            <a:ext cx="329737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O(t(s-k)</a:t>
            </a:r>
            <a:r>
              <a:rPr lang="en-US" altLang="en-US" sz="2600" i="1" baseline="30000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600" i="1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*k+(n-k)*k)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869-37D2-4FB4-B4FE-7160706CFDCA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607682" name="Rectangle 2">
            <a:extLst>
              <a:ext uri="{FF2B5EF4-FFF2-40B4-BE49-F238E27FC236}">
                <a16:creationId xmlns:a16="http://schemas.microsoft.com/office/drawing/2014/main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CLARANS (“Randomized” CLARA)</a:t>
            </a:r>
          </a:p>
        </p:txBody>
      </p:sp>
      <p:sp>
        <p:nvSpPr>
          <p:cNvPr id="1607683" name="Rectangle 3">
            <a:extLst>
              <a:ext uri="{FF2B5EF4-FFF2-40B4-BE49-F238E27FC236}">
                <a16:creationId xmlns:a16="http://schemas.microsoft.com/office/drawing/2014/main" id="{76D81870-411B-47B6-BE57-688860C72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270000"/>
            <a:ext cx="7235283" cy="4906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CLARANS (A Clustering Algorithm based on Randomized Search)</a:t>
            </a:r>
          </a:p>
          <a:p>
            <a:pPr algn="just"/>
            <a:r>
              <a:rPr lang="en-US" dirty="0"/>
              <a:t>The clustering process can be presented as searching a graph where every node is a potential solution, that is, a set of k medoids</a:t>
            </a:r>
          </a:p>
          <a:p>
            <a:pPr algn="just"/>
            <a:r>
              <a:rPr lang="en-US" dirty="0"/>
              <a:t>Two nodes are neighbours if their sets differ by only one medoid</a:t>
            </a:r>
          </a:p>
          <a:p>
            <a:pPr algn="just"/>
            <a:r>
              <a:rPr lang="en-US" dirty="0"/>
              <a:t>Each node can be assigned a cost that is defined to be the total dissimilarity between every object and the medoid of its cluster</a:t>
            </a:r>
          </a:p>
          <a:p>
            <a:pPr algn="just"/>
            <a:r>
              <a:rPr lang="en-US" dirty="0"/>
              <a:t>The problem corresponds to search for a minimum on the graph</a:t>
            </a:r>
          </a:p>
          <a:p>
            <a:pPr algn="just"/>
            <a:r>
              <a:rPr lang="en-US" dirty="0"/>
              <a:t>At each step, all neighbours of current node node are searched; the neighbour which corresponds to the deepest descent in cost is chosen as the next solution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869-37D2-4FB4-B4FE-7160706CFDCA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607682" name="Rectangle 2">
            <a:extLst>
              <a:ext uri="{FF2B5EF4-FFF2-40B4-BE49-F238E27FC236}">
                <a16:creationId xmlns:a16="http://schemas.microsoft.com/office/drawing/2014/main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CLARANS (“Randomized” CLARA)</a:t>
            </a:r>
          </a:p>
        </p:txBody>
      </p:sp>
      <p:sp>
        <p:nvSpPr>
          <p:cNvPr id="1607683" name="Rectangle 3">
            <a:extLst>
              <a:ext uri="{FF2B5EF4-FFF2-40B4-BE49-F238E27FC236}">
                <a16:creationId xmlns:a16="http://schemas.microsoft.com/office/drawing/2014/main" id="{76D81870-411B-47B6-BE57-688860C72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70000"/>
            <a:ext cx="5752171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CLARANS (A Clustering Algorithm based on Randomized Search)</a:t>
            </a:r>
          </a:p>
          <a:p>
            <a:pPr algn="just"/>
            <a:r>
              <a:rPr lang="en-US" dirty="0"/>
              <a:t>The clustering process can be presented as searching a graph where every node is a potential solution, that is, a set of k medoids</a:t>
            </a:r>
          </a:p>
          <a:p>
            <a:pPr algn="just"/>
            <a:r>
              <a:rPr lang="en-US" altLang="zh-CN" dirty="0"/>
              <a:t>Graph Abstraction</a:t>
            </a:r>
          </a:p>
          <a:p>
            <a:pPr lvl="1" algn="just"/>
            <a:r>
              <a:rPr lang="en-US" altLang="zh-CN" dirty="0"/>
              <a:t>Every node is a potential solution (k-medoid)</a:t>
            </a:r>
          </a:p>
          <a:p>
            <a:pPr lvl="1" algn="just"/>
            <a:r>
              <a:rPr lang="en-US" altLang="zh-CN" dirty="0"/>
              <a:t>Two nodes are adjacent if they differ by one medoid</a:t>
            </a:r>
          </a:p>
          <a:p>
            <a:pPr lvl="1" algn="just"/>
            <a:r>
              <a:rPr lang="en-US" altLang="zh-CN" dirty="0"/>
              <a:t>Every node has 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i="1" dirty="0" err="1">
                <a:sym typeface="Symbol" panose="05050102010706020507" pitchFamily="18" charset="2"/>
              </a:rPr>
              <a:t></a:t>
            </a:r>
            <a:r>
              <a:rPr lang="en-US" altLang="zh-CN" i="1" dirty="0" err="1"/>
              <a:t>k</a:t>
            </a:r>
            <a:r>
              <a:rPr lang="en-US" altLang="zh-CN" dirty="0"/>
              <a:t>) adjacent nodes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D393D-3486-4EAE-A33C-9F235508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71" y="1837409"/>
            <a:ext cx="5752171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78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>
            <a:extLst>
              <a:ext uri="{FF2B5EF4-FFF2-40B4-BE49-F238E27FC236}">
                <a16:creationId xmlns:a16="http://schemas.microsoft.com/office/drawing/2014/main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CLARANS (“Randomized” CLARA)</a:t>
            </a:r>
            <a:endParaRPr lang="en-US" altLang="zh-CN" dirty="0"/>
          </a:p>
        </p:txBody>
      </p:sp>
      <p:sp>
        <p:nvSpPr>
          <p:cNvPr id="1607683" name="Rectangle 3">
            <a:extLst>
              <a:ext uri="{FF2B5EF4-FFF2-40B4-BE49-F238E27FC236}">
                <a16:creationId xmlns:a16="http://schemas.microsoft.com/office/drawing/2014/main" id="{76D81870-411B-47B6-BE57-688860C72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/>
          </a:bodyPr>
          <a:lstStyle/>
          <a:p>
            <a:pPr algn="just"/>
            <a:r>
              <a:rPr lang="en-US"/>
              <a:t>For large values of n and k, examining k(n‐k) neighbours is time consuming.</a:t>
            </a:r>
          </a:p>
          <a:p>
            <a:pPr algn="just"/>
            <a:r>
              <a:rPr lang="en-US"/>
              <a:t>At each step, CLARANS draws sample of neighbours to examine. </a:t>
            </a:r>
          </a:p>
          <a:p>
            <a:pPr algn="just"/>
            <a:r>
              <a:rPr lang="en-US"/>
              <a:t>Note that CLARA draws a sample of nodes at the beginning of search; therefore, CLARANS has the benefit of not confining the search to a restricted area. </a:t>
            </a:r>
          </a:p>
          <a:p>
            <a:pPr algn="just"/>
            <a:r>
              <a:rPr lang="en-US"/>
              <a:t>If the local optimum is found, CLARANS starts with a new randomly selected node in search for a new local optimum. The number of local optimums to search for is a parameter. </a:t>
            </a:r>
          </a:p>
          <a:p>
            <a:pPr algn="just"/>
            <a:r>
              <a:rPr lang="en-US"/>
              <a:t>It is more efficient and scalable than both PAM and CLARA; returns higher quality clusters.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4A8A2869-37D2-4FB4-B4FE-7160706CFDCA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37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>
            <a:extLst>
              <a:ext uri="{FF2B5EF4-FFF2-40B4-BE49-F238E27FC236}">
                <a16:creationId xmlns:a16="http://schemas.microsoft.com/office/drawing/2014/main" id="{212E08C7-7B9C-4106-98B6-1A8A7D2C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69DD-E0A4-46AC-9E1C-EAD489FDABB4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613826" name="Rectangle 2">
            <a:extLst>
              <a:ext uri="{FF2B5EF4-FFF2-40B4-BE49-F238E27FC236}">
                <a16:creationId xmlns:a16="http://schemas.microsoft.com/office/drawing/2014/main" id="{D7DD31F7-7ACD-4BBC-8822-9AEB267BA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CLARANS</a:t>
            </a:r>
          </a:p>
        </p:txBody>
      </p:sp>
      <p:grpSp>
        <p:nvGrpSpPr>
          <p:cNvPr id="1613827" name="Group 3">
            <a:extLst>
              <a:ext uri="{FF2B5EF4-FFF2-40B4-BE49-F238E27FC236}">
                <a16:creationId xmlns:a16="http://schemas.microsoft.com/office/drawing/2014/main" id="{B22F27AE-3060-40FA-96AC-CC2AF995619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52600"/>
            <a:ext cx="1981200" cy="2362200"/>
            <a:chOff x="432" y="1200"/>
            <a:chExt cx="1920" cy="2208"/>
          </a:xfrm>
        </p:grpSpPr>
        <p:sp>
          <p:nvSpPr>
            <p:cNvPr id="1613828" name="Oval 4">
              <a:extLst>
                <a:ext uri="{FF2B5EF4-FFF2-40B4-BE49-F238E27FC236}">
                  <a16:creationId xmlns:a16="http://schemas.microsoft.com/office/drawing/2014/main" id="{B35EB0C9-FF77-4449-82A3-89BE73DBD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00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29" name="Oval 5">
              <a:extLst>
                <a:ext uri="{FF2B5EF4-FFF2-40B4-BE49-F238E27FC236}">
                  <a16:creationId xmlns:a16="http://schemas.microsoft.com/office/drawing/2014/main" id="{6024D702-B50D-4297-9D7F-E66731FA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064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30" name="Oval 6">
              <a:extLst>
                <a:ext uri="{FF2B5EF4-FFF2-40B4-BE49-F238E27FC236}">
                  <a16:creationId xmlns:a16="http://schemas.microsoft.com/office/drawing/2014/main" id="{C6485E06-4AB6-42A8-B1AB-0959BE30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64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31" name="Oval 7">
              <a:extLst>
                <a:ext uri="{FF2B5EF4-FFF2-40B4-BE49-F238E27FC236}">
                  <a16:creationId xmlns:a16="http://schemas.microsoft.com/office/drawing/2014/main" id="{F004B446-C2D2-41D8-807F-1820B3D6A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00"/>
              <a:ext cx="480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3832" name="Line 8">
              <a:extLst>
                <a:ext uri="{FF2B5EF4-FFF2-40B4-BE49-F238E27FC236}">
                  <a16:creationId xmlns:a16="http://schemas.microsoft.com/office/drawing/2014/main" id="{C893CBC6-21CE-4260-8FE6-8CA4D5973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3" name="Line 9">
              <a:extLst>
                <a:ext uri="{FF2B5EF4-FFF2-40B4-BE49-F238E27FC236}">
                  <a16:creationId xmlns:a16="http://schemas.microsoft.com/office/drawing/2014/main" id="{FEEC6048-5BA7-4565-96A0-FA5C14F20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4" name="Oval 10">
              <a:extLst>
                <a:ext uri="{FF2B5EF4-FFF2-40B4-BE49-F238E27FC236}">
                  <a16:creationId xmlns:a16="http://schemas.microsoft.com/office/drawing/2014/main" id="{90250E24-504A-4597-BCA9-F712EB95B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92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35" name="Oval 11">
              <a:extLst>
                <a:ext uri="{FF2B5EF4-FFF2-40B4-BE49-F238E27FC236}">
                  <a16:creationId xmlns:a16="http://schemas.microsoft.com/office/drawing/2014/main" id="{044D060E-F4B2-4203-8639-5D04E1A81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36" name="Line 12">
              <a:extLst>
                <a:ext uri="{FF2B5EF4-FFF2-40B4-BE49-F238E27FC236}">
                  <a16:creationId xmlns:a16="http://schemas.microsoft.com/office/drawing/2014/main" id="{63A96A23-0E29-44E8-871D-E205C3735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4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7" name="Line 13">
              <a:extLst>
                <a:ext uri="{FF2B5EF4-FFF2-40B4-BE49-F238E27FC236}">
                  <a16:creationId xmlns:a16="http://schemas.microsoft.com/office/drawing/2014/main" id="{C547E4BE-D047-42D1-BB98-9A73D6F7D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96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8" name="Line 14">
              <a:extLst>
                <a:ext uri="{FF2B5EF4-FFF2-40B4-BE49-F238E27FC236}">
                  <a16:creationId xmlns:a16="http://schemas.microsoft.com/office/drawing/2014/main" id="{57563684-57C9-483F-8960-B180B0DFD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584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13839" name="Group 15">
            <a:extLst>
              <a:ext uri="{FF2B5EF4-FFF2-40B4-BE49-F238E27FC236}">
                <a16:creationId xmlns:a16="http://schemas.microsoft.com/office/drawing/2014/main" id="{7D9528CC-91F9-44E3-BE10-BB324193454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752600"/>
            <a:ext cx="1981200" cy="2362200"/>
            <a:chOff x="2448" y="1248"/>
            <a:chExt cx="1920" cy="2208"/>
          </a:xfrm>
        </p:grpSpPr>
        <p:sp>
          <p:nvSpPr>
            <p:cNvPr id="1613840" name="Oval 16">
              <a:extLst>
                <a:ext uri="{FF2B5EF4-FFF2-40B4-BE49-F238E27FC236}">
                  <a16:creationId xmlns:a16="http://schemas.microsoft.com/office/drawing/2014/main" id="{F809F37B-55F4-4E8B-A70E-F0AC0050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4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41" name="Oval 17">
              <a:extLst>
                <a:ext uri="{FF2B5EF4-FFF2-40B4-BE49-F238E27FC236}">
                  <a16:creationId xmlns:a16="http://schemas.microsoft.com/office/drawing/2014/main" id="{0E10B639-67C1-4305-B4F2-3646BD3C2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2"/>
              <a:ext cx="480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3842" name="Oval 18">
              <a:extLst>
                <a:ext uri="{FF2B5EF4-FFF2-40B4-BE49-F238E27FC236}">
                  <a16:creationId xmlns:a16="http://schemas.microsoft.com/office/drawing/2014/main" id="{32FF6DE7-F19F-4943-A774-712531CC3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12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43" name="Oval 19">
              <a:extLst>
                <a:ext uri="{FF2B5EF4-FFF2-40B4-BE49-F238E27FC236}">
                  <a16:creationId xmlns:a16="http://schemas.microsoft.com/office/drawing/2014/main" id="{442E48E6-7665-4811-8BE7-82A91733E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4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4" name="Line 20">
              <a:extLst>
                <a:ext uri="{FF2B5EF4-FFF2-40B4-BE49-F238E27FC236}">
                  <a16:creationId xmlns:a16="http://schemas.microsoft.com/office/drawing/2014/main" id="{F86096BF-7DEE-4ED3-871C-EE08604C0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5" name="Line 21">
              <a:extLst>
                <a:ext uri="{FF2B5EF4-FFF2-40B4-BE49-F238E27FC236}">
                  <a16:creationId xmlns:a16="http://schemas.microsoft.com/office/drawing/2014/main" id="{5D373340-B6FF-4E05-BF0A-E8F0793C5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6" name="Oval 22">
              <a:extLst>
                <a:ext uri="{FF2B5EF4-FFF2-40B4-BE49-F238E27FC236}">
                  <a16:creationId xmlns:a16="http://schemas.microsoft.com/office/drawing/2014/main" id="{CFC837D2-7393-4CAA-B97B-FD5B72DC7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7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7" name="Oval 23">
              <a:extLst>
                <a:ext uri="{FF2B5EF4-FFF2-40B4-BE49-F238E27FC236}">
                  <a16:creationId xmlns:a16="http://schemas.microsoft.com/office/drawing/2014/main" id="{D11E5AC0-41EE-49E7-961A-089A7F37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7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8" name="Line 24">
              <a:extLst>
                <a:ext uri="{FF2B5EF4-FFF2-40B4-BE49-F238E27FC236}">
                  <a16:creationId xmlns:a16="http://schemas.microsoft.com/office/drawing/2014/main" id="{AC7AF9DE-7678-4DC8-B09B-75934A856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544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9" name="Line 25">
              <a:extLst>
                <a:ext uri="{FF2B5EF4-FFF2-40B4-BE49-F238E27FC236}">
                  <a16:creationId xmlns:a16="http://schemas.microsoft.com/office/drawing/2014/main" id="{CA696F26-D0F4-4B53-A163-4ABCBD90E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54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50" name="Line 26">
              <a:extLst>
                <a:ext uri="{FF2B5EF4-FFF2-40B4-BE49-F238E27FC236}">
                  <a16:creationId xmlns:a16="http://schemas.microsoft.com/office/drawing/2014/main" id="{256E9E2F-2FA8-4F86-8F46-E18FF01F3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32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613851" name="Object 27">
            <a:extLst>
              <a:ext uri="{FF2B5EF4-FFF2-40B4-BE49-F238E27FC236}">
                <a16:creationId xmlns:a16="http://schemas.microsoft.com/office/drawing/2014/main" id="{326C24DF-36CE-4EEB-BE6C-BB2208D6E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16764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1613851" name="Object 27">
                        <a:extLst>
                          <a:ext uri="{FF2B5EF4-FFF2-40B4-BE49-F238E27FC236}">
                            <a16:creationId xmlns:a16="http://schemas.microsoft.com/office/drawing/2014/main" id="{326C24DF-36CE-4EEB-BE6C-BB2208D6E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6764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52" name="Object 28">
            <a:extLst>
              <a:ext uri="{FF2B5EF4-FFF2-40B4-BE49-F238E27FC236}">
                <a16:creationId xmlns:a16="http://schemas.microsoft.com/office/drawing/2014/main" id="{AA1F7423-FB36-4909-B6F2-80E3E9252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384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1613852" name="Object 28">
                        <a:extLst>
                          <a:ext uri="{FF2B5EF4-FFF2-40B4-BE49-F238E27FC236}">
                            <a16:creationId xmlns:a16="http://schemas.microsoft.com/office/drawing/2014/main" id="{AA1F7423-FB36-4909-B6F2-80E3E9252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3853" name="Text Box 29">
            <a:extLst>
              <a:ext uri="{FF2B5EF4-FFF2-40B4-BE49-F238E27FC236}">
                <a16:creationId xmlns:a16="http://schemas.microsoft.com/office/drawing/2014/main" id="{B72604F4-7600-43C3-BD1D-13BF0F9C6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&lt;</a:t>
            </a:r>
          </a:p>
        </p:txBody>
      </p:sp>
      <p:graphicFrame>
        <p:nvGraphicFramePr>
          <p:cNvPr id="1613854" name="Object 30">
            <a:extLst>
              <a:ext uri="{FF2B5EF4-FFF2-40B4-BE49-F238E27FC236}">
                <a16:creationId xmlns:a16="http://schemas.microsoft.com/office/drawing/2014/main" id="{470D50EE-DF3E-47F1-9E7C-4ECAEE7F8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1242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1613854" name="Object 30">
                        <a:extLst>
                          <a:ext uri="{FF2B5EF4-FFF2-40B4-BE49-F238E27FC236}">
                            <a16:creationId xmlns:a16="http://schemas.microsoft.com/office/drawing/2014/main" id="{470D50EE-DF3E-47F1-9E7C-4ECAEE7F8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55" name="Object 31">
            <a:extLst>
              <a:ext uri="{FF2B5EF4-FFF2-40B4-BE49-F238E27FC236}">
                <a16:creationId xmlns:a16="http://schemas.microsoft.com/office/drawing/2014/main" id="{6DD2584A-75F4-47E3-A6EC-82C771FE9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1242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1613855" name="Object 31">
                        <a:extLst>
                          <a:ext uri="{FF2B5EF4-FFF2-40B4-BE49-F238E27FC236}">
                            <a16:creationId xmlns:a16="http://schemas.microsoft.com/office/drawing/2014/main" id="{6DD2584A-75F4-47E3-A6EC-82C771FE9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3856" name="Group 32">
            <a:extLst>
              <a:ext uri="{FF2B5EF4-FFF2-40B4-BE49-F238E27FC236}">
                <a16:creationId xmlns:a16="http://schemas.microsoft.com/office/drawing/2014/main" id="{5F5490C7-974B-4540-90D6-69C0C1715D6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057401"/>
            <a:ext cx="2667000" cy="1006475"/>
            <a:chOff x="3217" y="1872"/>
            <a:chExt cx="1680" cy="634"/>
          </a:xfrm>
        </p:grpSpPr>
        <p:sp>
          <p:nvSpPr>
            <p:cNvPr id="1613857" name="AutoShape 33">
              <a:extLst>
                <a:ext uri="{FF2B5EF4-FFF2-40B4-BE49-F238E27FC236}">
                  <a16:creationId xmlns:a16="http://schemas.microsoft.com/office/drawing/2014/main" id="{F8DA7F3A-4114-4CCB-83FD-36FE6B4F5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58" name="Text Box 34">
              <a:extLst>
                <a:ext uri="{FF2B5EF4-FFF2-40B4-BE49-F238E27FC236}">
                  <a16:creationId xmlns:a16="http://schemas.microsoft.com/office/drawing/2014/main" id="{6868B913-F478-467C-BE1F-12BCCB575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59" name="Text Box 35">
              <a:extLst>
                <a:ext uri="{FF2B5EF4-FFF2-40B4-BE49-F238E27FC236}">
                  <a16:creationId xmlns:a16="http://schemas.microsoft.com/office/drawing/2014/main" id="{493C93E3-0A3D-4BB4-B04B-0D0A3B9E0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1613860" name="AutoShape 36">
            <a:extLst>
              <a:ext uri="{FF2B5EF4-FFF2-40B4-BE49-F238E27FC236}">
                <a16:creationId xmlns:a16="http://schemas.microsoft.com/office/drawing/2014/main" id="{EF42243B-8B13-42B6-A15F-AD45E1C0EAE3}"/>
              </a:ext>
            </a:extLst>
          </p:cNvPr>
          <p:cNvSpPr>
            <a:spLocks/>
          </p:cNvSpPr>
          <p:nvPr/>
        </p:nvSpPr>
        <p:spPr bwMode="auto">
          <a:xfrm rot="16226663">
            <a:off x="4304507" y="-575469"/>
            <a:ext cx="304800" cy="4040187"/>
          </a:xfrm>
          <a:prstGeom prst="rightBrace">
            <a:avLst>
              <a:gd name="adj1" fmla="val 110460"/>
              <a:gd name="adj2" fmla="val 5007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3861" name="Text Box 37">
            <a:extLst>
              <a:ext uri="{FF2B5EF4-FFF2-40B4-BE49-F238E27FC236}">
                <a16:creationId xmlns:a16="http://schemas.microsoft.com/office/drawing/2014/main" id="{731E0797-8D73-4D58-A4F3-5F3D4F6B7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1001"/>
            <a:ext cx="487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Compare no more than </a:t>
            </a:r>
            <a:r>
              <a:rPr lang="en-US" altLang="zh-CN" sz="2400" i="1">
                <a:solidFill>
                  <a:srgbClr val="CC0000"/>
                </a:solidFill>
                <a:cs typeface="Arial" panose="020B0604020202020204" pitchFamily="34" charset="0"/>
              </a:rPr>
              <a:t>maxneighbor</a:t>
            </a:r>
            <a:r>
              <a:rPr lang="en-US" altLang="zh-CN" sz="2400" i="1">
                <a:cs typeface="Arial" panose="020B0604020202020204" pitchFamily="34" charset="0"/>
              </a:rPr>
              <a:t> </a:t>
            </a:r>
            <a:r>
              <a:rPr lang="en-US" altLang="zh-CN" sz="2400">
                <a:cs typeface="Arial" panose="020B0604020202020204" pitchFamily="34" charset="0"/>
              </a:rPr>
              <a:t>times</a:t>
            </a:r>
          </a:p>
        </p:txBody>
      </p:sp>
      <p:grpSp>
        <p:nvGrpSpPr>
          <p:cNvPr id="1613862" name="Group 38">
            <a:extLst>
              <a:ext uri="{FF2B5EF4-FFF2-40B4-BE49-F238E27FC236}">
                <a16:creationId xmlns:a16="http://schemas.microsoft.com/office/drawing/2014/main" id="{60A25CA8-0FC1-4240-955A-402813376DB7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1752600"/>
            <a:ext cx="1828800" cy="4724400"/>
            <a:chOff x="4704" y="1488"/>
            <a:chExt cx="912" cy="1632"/>
          </a:xfrm>
        </p:grpSpPr>
        <p:sp>
          <p:nvSpPr>
            <p:cNvPr id="1613863" name="AutoShape 39">
              <a:extLst>
                <a:ext uri="{FF2B5EF4-FFF2-40B4-BE49-F238E27FC236}">
                  <a16:creationId xmlns:a16="http://schemas.microsoft.com/office/drawing/2014/main" id="{36494348-21A4-48DB-9E14-227EA730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488"/>
              <a:ext cx="96" cy="1632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64" name="Text Box 40">
              <a:extLst>
                <a:ext uri="{FF2B5EF4-FFF2-40B4-BE49-F238E27FC236}">
                  <a16:creationId xmlns:a16="http://schemas.microsoft.com/office/drawing/2014/main" id="{7B7FBA24-5B85-4809-9C81-F82330646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60"/>
              <a:ext cx="76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0000"/>
                  </a:solidFill>
                  <a:cs typeface="Arial" panose="020B0604020202020204" pitchFamily="34" charset="0"/>
                </a:rPr>
                <a:t>numlocal</a:t>
              </a:r>
            </a:p>
          </p:txBody>
        </p:sp>
      </p:grpSp>
      <p:sp>
        <p:nvSpPr>
          <p:cNvPr id="1613865" name="AutoShape 41">
            <a:extLst>
              <a:ext uri="{FF2B5EF4-FFF2-40B4-BE49-F238E27FC236}">
                <a16:creationId xmlns:a16="http://schemas.microsoft.com/office/drawing/2014/main" id="{FC2FBB78-29E6-4A84-8197-4C098CCD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4405314"/>
            <a:ext cx="838200" cy="7762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3866" name="Text Box 42">
            <a:extLst>
              <a:ext uri="{FF2B5EF4-FFF2-40B4-BE49-F238E27FC236}">
                <a16:creationId xmlns:a16="http://schemas.microsoft.com/office/drawing/2014/main" id="{826B502A-CE6B-425B-9828-FEF67E88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486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Best Node</a:t>
            </a:r>
          </a:p>
        </p:txBody>
      </p:sp>
      <p:graphicFrame>
        <p:nvGraphicFramePr>
          <p:cNvPr id="1613867" name="Object 43">
            <a:extLst>
              <a:ext uri="{FF2B5EF4-FFF2-40B4-BE49-F238E27FC236}">
                <a16:creationId xmlns:a16="http://schemas.microsoft.com/office/drawing/2014/main" id="{3A7143E3-277C-4E67-BA15-5907A80F2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2860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1613867" name="Object 43">
                        <a:extLst>
                          <a:ext uri="{FF2B5EF4-FFF2-40B4-BE49-F238E27FC236}">
                            <a16:creationId xmlns:a16="http://schemas.microsoft.com/office/drawing/2014/main" id="{3A7143E3-277C-4E67-BA15-5907A80F2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3868" name="Group 44">
            <a:extLst>
              <a:ext uri="{FF2B5EF4-FFF2-40B4-BE49-F238E27FC236}">
                <a16:creationId xmlns:a16="http://schemas.microsoft.com/office/drawing/2014/main" id="{D8A19570-4873-494C-AA38-8A5E67A4535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33801"/>
            <a:ext cx="2667000" cy="1006475"/>
            <a:chOff x="3217" y="1872"/>
            <a:chExt cx="1680" cy="634"/>
          </a:xfrm>
        </p:grpSpPr>
        <p:sp>
          <p:nvSpPr>
            <p:cNvPr id="1613869" name="AutoShape 45">
              <a:extLst>
                <a:ext uri="{FF2B5EF4-FFF2-40B4-BE49-F238E27FC236}">
                  <a16:creationId xmlns:a16="http://schemas.microsoft.com/office/drawing/2014/main" id="{A29AC726-EE2C-4C95-9233-847EDEA0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0" name="Text Box 46">
              <a:extLst>
                <a:ext uri="{FF2B5EF4-FFF2-40B4-BE49-F238E27FC236}">
                  <a16:creationId xmlns:a16="http://schemas.microsoft.com/office/drawing/2014/main" id="{2B897AAB-6719-450F-8F04-8E9ECCB2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1" name="Text Box 47">
              <a:extLst>
                <a:ext uri="{FF2B5EF4-FFF2-40B4-BE49-F238E27FC236}">
                  <a16:creationId xmlns:a16="http://schemas.microsoft.com/office/drawing/2014/main" id="{FAAF70B4-79AB-43C7-9DE7-F8F68FB75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613872" name="Group 48">
            <a:extLst>
              <a:ext uri="{FF2B5EF4-FFF2-40B4-BE49-F238E27FC236}">
                <a16:creationId xmlns:a16="http://schemas.microsoft.com/office/drawing/2014/main" id="{D70EACC4-4437-44CB-9D2A-FB6021963D7F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648201"/>
            <a:ext cx="2667000" cy="1006475"/>
            <a:chOff x="3217" y="1872"/>
            <a:chExt cx="1680" cy="634"/>
          </a:xfrm>
        </p:grpSpPr>
        <p:sp>
          <p:nvSpPr>
            <p:cNvPr id="1613873" name="AutoShape 49">
              <a:extLst>
                <a:ext uri="{FF2B5EF4-FFF2-40B4-BE49-F238E27FC236}">
                  <a16:creationId xmlns:a16="http://schemas.microsoft.com/office/drawing/2014/main" id="{10F3FE07-3844-423E-A5C9-28DE743B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4" name="Text Box 50">
              <a:extLst>
                <a:ext uri="{FF2B5EF4-FFF2-40B4-BE49-F238E27FC236}">
                  <a16:creationId xmlns:a16="http://schemas.microsoft.com/office/drawing/2014/main" id="{2DDC97A8-4D9E-4CC3-9BC5-67ACC00A7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5" name="Text Box 51">
              <a:extLst>
                <a:ext uri="{FF2B5EF4-FFF2-40B4-BE49-F238E27FC236}">
                  <a16:creationId xmlns:a16="http://schemas.microsoft.com/office/drawing/2014/main" id="{70325A93-1B64-4F27-9732-F51F8A74E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613876" name="Group 52">
            <a:extLst>
              <a:ext uri="{FF2B5EF4-FFF2-40B4-BE49-F238E27FC236}">
                <a16:creationId xmlns:a16="http://schemas.microsoft.com/office/drawing/2014/main" id="{7030A355-B321-4D53-8B49-6999437422C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5470526"/>
            <a:ext cx="2667000" cy="1006475"/>
            <a:chOff x="3217" y="1872"/>
            <a:chExt cx="1680" cy="634"/>
          </a:xfrm>
        </p:grpSpPr>
        <p:sp>
          <p:nvSpPr>
            <p:cNvPr id="1613877" name="AutoShape 53">
              <a:extLst>
                <a:ext uri="{FF2B5EF4-FFF2-40B4-BE49-F238E27FC236}">
                  <a16:creationId xmlns:a16="http://schemas.microsoft.com/office/drawing/2014/main" id="{58222BA8-006E-4291-BCC2-24390782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8" name="Text Box 54">
              <a:extLst>
                <a:ext uri="{FF2B5EF4-FFF2-40B4-BE49-F238E27FC236}">
                  <a16:creationId xmlns:a16="http://schemas.microsoft.com/office/drawing/2014/main" id="{5D3F9370-D292-47BD-BF44-EC56BFC45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9" name="Text Box 55">
              <a:extLst>
                <a:ext uri="{FF2B5EF4-FFF2-40B4-BE49-F238E27FC236}">
                  <a16:creationId xmlns:a16="http://schemas.microsoft.com/office/drawing/2014/main" id="{3B0AEBB2-2085-4901-BB4F-1D67D59C1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5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29D6-D63C-4180-9601-465FB071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of Clustering in Data Mining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0D74-F8F9-4875-9972-8CF0EDDE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Scalability</a:t>
            </a:r>
          </a:p>
          <a:p>
            <a:pPr algn="just"/>
            <a:r>
              <a:rPr lang="en-US" dirty="0"/>
              <a:t>Ability to deal with different types of attributes</a:t>
            </a:r>
          </a:p>
          <a:p>
            <a:pPr algn="just"/>
            <a:r>
              <a:rPr lang="en-US" dirty="0"/>
              <a:t>Discovery of clusters with arbitrary shape</a:t>
            </a:r>
          </a:p>
          <a:p>
            <a:pPr algn="just"/>
            <a:r>
              <a:rPr lang="en-US" dirty="0"/>
              <a:t>Minimal requirements for domain knowledge to determine input parameters</a:t>
            </a:r>
          </a:p>
          <a:p>
            <a:pPr algn="just"/>
            <a:r>
              <a:rPr lang="en-US" dirty="0"/>
              <a:t>Able to deal with noise and outliers</a:t>
            </a:r>
          </a:p>
          <a:p>
            <a:pPr algn="just"/>
            <a:r>
              <a:rPr lang="en-US" dirty="0"/>
              <a:t>Insensitive to order of input records</a:t>
            </a:r>
          </a:p>
          <a:p>
            <a:pPr algn="just"/>
            <a:r>
              <a:rPr lang="en-US" dirty="0"/>
              <a:t>High dimensionality</a:t>
            </a:r>
          </a:p>
          <a:p>
            <a:pPr algn="just"/>
            <a:r>
              <a:rPr lang="en-US" dirty="0"/>
              <a:t>Incorporation of user-specified constraints</a:t>
            </a:r>
          </a:p>
          <a:p>
            <a:pPr algn="just"/>
            <a:r>
              <a:rPr lang="en-US" dirty="0"/>
              <a:t>Interpretability and usability</a:t>
            </a:r>
          </a:p>
          <a:p>
            <a:pPr algn="just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C9D51-737E-4263-91E1-F805B59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74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CD223E-BBCA-478C-A8FB-658EC7B2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838D-578C-4CBF-A28D-13F11D7BF9A6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615874" name="Rectangle 2">
            <a:extLst>
              <a:ext uri="{FF2B5EF4-FFF2-40B4-BE49-F238E27FC236}">
                <a16:creationId xmlns:a16="http://schemas.microsoft.com/office/drawing/2014/main" id="{60EC5029-3495-4E0C-A90F-83375AB24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CLARANS - Algorithm</a:t>
            </a:r>
          </a:p>
        </p:txBody>
      </p:sp>
      <p:sp>
        <p:nvSpPr>
          <p:cNvPr id="1615875" name="Rectangle 3">
            <a:extLst>
              <a:ext uri="{FF2B5EF4-FFF2-40B4-BE49-F238E27FC236}">
                <a16:creationId xmlns:a16="http://schemas.microsoft.com/office/drawing/2014/main" id="{CFEE07AE-5D65-43D0-9889-561DD6AB2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1066800"/>
            <a:ext cx="8105775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Set mincost to MAXIMUM;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For i=1 to </a:t>
            </a:r>
            <a:r>
              <a:rPr lang="en-US" altLang="zh-CN" sz="2400" i="1">
                <a:ea typeface="宋体" panose="02010600030101010101" pitchFamily="2" charset="-122"/>
              </a:rPr>
              <a:t>h</a:t>
            </a:r>
            <a:r>
              <a:rPr lang="en-US" altLang="zh-CN" sz="2400">
                <a:ea typeface="宋体" panose="02010600030101010101" pitchFamily="2" charset="-122"/>
              </a:rPr>
              <a:t> do  // find h local optimum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Randomly select a node as the current node C in the graph;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J = 1;  // counter of neighbors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Repeat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Randomly select a neighbor N of C;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If Cost(N,D)&lt;Cost(C,D) </a:t>
            </a:r>
          </a:p>
          <a:p>
            <a:pPr lvl="3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700">
                <a:ea typeface="宋体" panose="02010600030101010101" pitchFamily="2" charset="-122"/>
              </a:rPr>
              <a:t>	</a:t>
            </a:r>
            <a:r>
              <a:rPr lang="en-US" altLang="zh-CN" sz="1900">
                <a:ea typeface="宋体" panose="02010600030101010101" pitchFamily="2" charset="-122"/>
              </a:rPr>
              <a:t>Assign N as the current node C;</a:t>
            </a:r>
          </a:p>
          <a:p>
            <a:pPr lvl="3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900">
                <a:ea typeface="宋体" panose="02010600030101010101" pitchFamily="2" charset="-122"/>
              </a:rPr>
              <a:t>	J = 1;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Else  J++;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Endif;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Until J &gt; m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Update mincost with Cost(C,D) if applicableEnd for;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End For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Return bestnode;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Hierarchical Clustering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270000"/>
            <a:ext cx="8852211" cy="4906963"/>
          </a:xfrm>
        </p:spPr>
        <p:txBody>
          <a:bodyPr>
            <a:normAutofit fontScale="40000" lnSpcReduction="20000"/>
          </a:bodyPr>
          <a:lstStyle/>
          <a:p>
            <a:pPr marL="483794" indent="-483794" algn="just">
              <a:lnSpc>
                <a:spcPct val="110000"/>
              </a:lnSpc>
            </a:pPr>
            <a:r>
              <a:rPr lang="en-US" altLang="en-US" sz="6000" dirty="0"/>
              <a:t>Hierarchical Clustering Approach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5500" dirty="0"/>
              <a:t>A typical clustering analysis approach via partitioning data set </a:t>
            </a:r>
            <a:r>
              <a:rPr lang="en-US" altLang="en-US" sz="5500" dirty="0">
                <a:solidFill>
                  <a:srgbClr val="FF0000"/>
                </a:solidFill>
              </a:rPr>
              <a:t>sequentially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5500" dirty="0"/>
              <a:t>Construct nested partitions layer by layer via grouping objects  into a tree of clusters </a:t>
            </a:r>
            <a:r>
              <a:rPr lang="en-US" altLang="en-US" sz="5500" dirty="0"/>
              <a:t>(</a:t>
            </a:r>
            <a:r>
              <a:rPr lang="en-US" altLang="en-US" sz="5500" dirty="0">
                <a:solidFill>
                  <a:srgbClr val="FF0000"/>
                </a:solidFill>
              </a:rPr>
              <a:t>without the need to know the number of clusters in advance</a:t>
            </a:r>
            <a:r>
              <a:rPr lang="en-US" altLang="en-US" sz="5500" dirty="0"/>
              <a:t>)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5500" dirty="0"/>
              <a:t>Use (generalised) distance matrix as clustering criteria</a:t>
            </a:r>
            <a:endParaRPr lang="en-US" altLang="en-US" sz="5500" dirty="0"/>
          </a:p>
          <a:p>
            <a:pPr marL="483794" indent="-483794" algn="just">
              <a:lnSpc>
                <a:spcPct val="110000"/>
              </a:lnSpc>
            </a:pPr>
            <a:r>
              <a:rPr lang="en-US" altLang="en-US" sz="5100" dirty="0"/>
              <a:t>Agglomerative vs Divisive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4600" dirty="0"/>
              <a:t>Two sequential clustering strategies for constructing a tree of clusters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4600" dirty="0">
                <a:solidFill>
                  <a:srgbClr val="FF0000"/>
                </a:solidFill>
              </a:rPr>
              <a:t>Agglomerative: a bottom-up strategy</a:t>
            </a:r>
          </a:p>
          <a:p>
            <a:pPr marL="1291557" lvl="2" indent="-345567" algn="just">
              <a:lnSpc>
                <a:spcPct val="110000"/>
              </a:lnSpc>
            </a:pPr>
            <a:r>
              <a:rPr lang="en-US" altLang="en-US" sz="4500" dirty="0"/>
              <a:t>Initially each data object is in its own (atomic) cluster</a:t>
            </a:r>
          </a:p>
          <a:p>
            <a:pPr marL="1291557" lvl="2" indent="-345567" algn="just"/>
            <a:r>
              <a:rPr lang="en-US" altLang="en-US" sz="4500" dirty="0"/>
              <a:t>Then merge these atomic clusters into larger and larger clusters</a:t>
            </a:r>
            <a:endParaRPr lang="en-GB" altLang="en-US" sz="4500" dirty="0"/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4600" dirty="0">
                <a:solidFill>
                  <a:srgbClr val="FF0000"/>
                </a:solidFill>
              </a:rPr>
              <a:t>Divisive: a top-down strategy</a:t>
            </a:r>
          </a:p>
          <a:p>
            <a:pPr marL="1291557" lvl="2" indent="-345567" algn="just">
              <a:lnSpc>
                <a:spcPct val="110000"/>
              </a:lnSpc>
            </a:pPr>
            <a:r>
              <a:rPr lang="en-US" altLang="en-US" sz="4500" dirty="0"/>
              <a:t>Initially all objects are in one single cluster</a:t>
            </a:r>
          </a:p>
          <a:p>
            <a:pPr marL="1291557" lvl="2" indent="-345567" algn="just"/>
            <a:r>
              <a:rPr lang="en-US" altLang="en-US" sz="4500" dirty="0"/>
              <a:t>Then the cluster is subdivided into smaller and smaller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5670F2-637A-3058-279A-5F6C51B3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219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Hierarchical Clustering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Agglomerative approach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E26-C6EC-474F-96AB-F970EB5D033B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541124" name="Text Box 4"/>
          <p:cNvSpPr txBox="1">
            <a:spLocks noChangeArrowheads="1"/>
          </p:cNvSpPr>
          <p:nvPr/>
        </p:nvSpPr>
        <p:spPr bwMode="auto">
          <a:xfrm>
            <a:off x="2209800" y="32654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1125" name="Text Box 5"/>
          <p:cNvSpPr txBox="1">
            <a:spLocks noChangeArrowheads="1"/>
          </p:cNvSpPr>
          <p:nvPr/>
        </p:nvSpPr>
        <p:spPr bwMode="auto">
          <a:xfrm>
            <a:off x="2209800" y="4217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41126" name="Text Box 6"/>
          <p:cNvSpPr txBox="1">
            <a:spLocks noChangeArrowheads="1"/>
          </p:cNvSpPr>
          <p:nvPr/>
        </p:nvSpPr>
        <p:spPr bwMode="auto">
          <a:xfrm>
            <a:off x="2209800" y="37417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41127" name="Text Box 7"/>
          <p:cNvSpPr txBox="1">
            <a:spLocks noChangeArrowheads="1"/>
          </p:cNvSpPr>
          <p:nvPr/>
        </p:nvSpPr>
        <p:spPr bwMode="auto">
          <a:xfrm>
            <a:off x="2209800" y="463391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41128" name="Text Box 8"/>
          <p:cNvSpPr txBox="1">
            <a:spLocks noChangeArrowheads="1"/>
          </p:cNvSpPr>
          <p:nvPr/>
        </p:nvSpPr>
        <p:spPr bwMode="auto">
          <a:xfrm>
            <a:off x="2209800" y="27892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41129" name="Oval 9"/>
          <p:cNvSpPr>
            <a:spLocks noChangeArrowheads="1"/>
          </p:cNvSpPr>
          <p:nvPr/>
        </p:nvSpPr>
        <p:spPr bwMode="auto">
          <a:xfrm>
            <a:off x="2133600" y="28654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0" name="Oval 10"/>
          <p:cNvSpPr>
            <a:spLocks noChangeArrowheads="1"/>
          </p:cNvSpPr>
          <p:nvPr/>
        </p:nvSpPr>
        <p:spPr bwMode="auto">
          <a:xfrm>
            <a:off x="2133600" y="33226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1" name="Oval 11"/>
          <p:cNvSpPr>
            <a:spLocks noChangeArrowheads="1"/>
          </p:cNvSpPr>
          <p:nvPr/>
        </p:nvSpPr>
        <p:spPr bwMode="auto">
          <a:xfrm>
            <a:off x="2133600" y="37798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2" name="Oval 12"/>
          <p:cNvSpPr>
            <a:spLocks noChangeArrowheads="1"/>
          </p:cNvSpPr>
          <p:nvPr/>
        </p:nvSpPr>
        <p:spPr bwMode="auto">
          <a:xfrm>
            <a:off x="2133600" y="42370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3" name="Oval 13"/>
          <p:cNvSpPr>
            <a:spLocks noChangeArrowheads="1"/>
          </p:cNvSpPr>
          <p:nvPr/>
        </p:nvSpPr>
        <p:spPr bwMode="auto">
          <a:xfrm>
            <a:off x="2133600" y="46942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4" name="Text Box 14"/>
          <p:cNvSpPr txBox="1">
            <a:spLocks noChangeArrowheads="1"/>
          </p:cNvSpPr>
          <p:nvPr/>
        </p:nvSpPr>
        <p:spPr bwMode="auto">
          <a:xfrm>
            <a:off x="3048000" y="2941638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</a:t>
            </a:r>
          </a:p>
        </p:txBody>
      </p:sp>
      <p:sp>
        <p:nvSpPr>
          <p:cNvPr id="1541135" name="Oval 15"/>
          <p:cNvSpPr>
            <a:spLocks noChangeArrowheads="1"/>
          </p:cNvSpPr>
          <p:nvPr/>
        </p:nvSpPr>
        <p:spPr bwMode="auto">
          <a:xfrm>
            <a:off x="2895600" y="3017838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6" name="Text Box 16"/>
          <p:cNvSpPr txBox="1">
            <a:spLocks noChangeArrowheads="1"/>
          </p:cNvSpPr>
          <p:nvPr/>
        </p:nvSpPr>
        <p:spPr bwMode="auto">
          <a:xfrm>
            <a:off x="3886200" y="4389438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 e</a:t>
            </a:r>
          </a:p>
        </p:txBody>
      </p:sp>
      <p:sp>
        <p:nvSpPr>
          <p:cNvPr id="1541137" name="Oval 17"/>
          <p:cNvSpPr>
            <a:spLocks noChangeArrowheads="1"/>
          </p:cNvSpPr>
          <p:nvPr/>
        </p:nvSpPr>
        <p:spPr bwMode="auto">
          <a:xfrm>
            <a:off x="3733800" y="4465638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8" name="Text Box 18"/>
          <p:cNvSpPr txBox="1">
            <a:spLocks noChangeArrowheads="1"/>
          </p:cNvSpPr>
          <p:nvPr/>
        </p:nvSpPr>
        <p:spPr bwMode="auto">
          <a:xfrm>
            <a:off x="4495801" y="3932238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 d e</a:t>
            </a:r>
          </a:p>
        </p:txBody>
      </p:sp>
      <p:sp>
        <p:nvSpPr>
          <p:cNvPr id="1541139" name="Oval 19"/>
          <p:cNvSpPr>
            <a:spLocks noChangeArrowheads="1"/>
          </p:cNvSpPr>
          <p:nvPr/>
        </p:nvSpPr>
        <p:spPr bwMode="auto">
          <a:xfrm>
            <a:off x="4343400" y="3932238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0" name="Text Box 20"/>
          <p:cNvSpPr txBox="1">
            <a:spLocks noChangeArrowheads="1"/>
          </p:cNvSpPr>
          <p:nvPr/>
        </p:nvSpPr>
        <p:spPr bwMode="auto">
          <a:xfrm>
            <a:off x="5029201" y="3398838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 c d e</a:t>
            </a:r>
          </a:p>
        </p:txBody>
      </p:sp>
      <p:sp>
        <p:nvSpPr>
          <p:cNvPr id="1541141" name="Oval 21"/>
          <p:cNvSpPr>
            <a:spLocks noChangeArrowheads="1"/>
          </p:cNvSpPr>
          <p:nvPr/>
        </p:nvSpPr>
        <p:spPr bwMode="auto">
          <a:xfrm>
            <a:off x="4876800" y="3398838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2" name="Line 22"/>
          <p:cNvSpPr>
            <a:spLocks noChangeShapeType="1"/>
          </p:cNvSpPr>
          <p:nvPr/>
        </p:nvSpPr>
        <p:spPr bwMode="auto">
          <a:xfrm>
            <a:off x="2590800" y="30178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3" name="Line 23"/>
          <p:cNvSpPr>
            <a:spLocks noChangeShapeType="1"/>
          </p:cNvSpPr>
          <p:nvPr/>
        </p:nvSpPr>
        <p:spPr bwMode="auto">
          <a:xfrm flipV="1">
            <a:off x="2590800" y="31702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4" name="Line 24"/>
          <p:cNvSpPr>
            <a:spLocks noChangeShapeType="1"/>
          </p:cNvSpPr>
          <p:nvPr/>
        </p:nvSpPr>
        <p:spPr bwMode="auto">
          <a:xfrm>
            <a:off x="2590800" y="4389438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5" name="Line 25"/>
          <p:cNvSpPr>
            <a:spLocks noChangeShapeType="1"/>
          </p:cNvSpPr>
          <p:nvPr/>
        </p:nvSpPr>
        <p:spPr bwMode="auto">
          <a:xfrm flipV="1">
            <a:off x="2590800" y="4618038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6" name="Line 26"/>
          <p:cNvSpPr>
            <a:spLocks noChangeShapeType="1"/>
          </p:cNvSpPr>
          <p:nvPr/>
        </p:nvSpPr>
        <p:spPr bwMode="auto">
          <a:xfrm>
            <a:off x="2590800" y="4008438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7" name="Line 27"/>
          <p:cNvSpPr>
            <a:spLocks noChangeShapeType="1"/>
          </p:cNvSpPr>
          <p:nvPr/>
        </p:nvSpPr>
        <p:spPr bwMode="auto">
          <a:xfrm flipV="1">
            <a:off x="4191000" y="41608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8" name="Line 28"/>
          <p:cNvSpPr>
            <a:spLocks noChangeShapeType="1"/>
          </p:cNvSpPr>
          <p:nvPr/>
        </p:nvSpPr>
        <p:spPr bwMode="auto">
          <a:xfrm>
            <a:off x="3733800" y="3246438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9" name="Line 29"/>
          <p:cNvSpPr>
            <a:spLocks noChangeShapeType="1"/>
          </p:cNvSpPr>
          <p:nvPr/>
        </p:nvSpPr>
        <p:spPr bwMode="auto">
          <a:xfrm flipV="1">
            <a:off x="4800600" y="36274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1150" name="Group 30"/>
          <p:cNvGrpSpPr>
            <a:grpSpLocks/>
          </p:cNvGrpSpPr>
          <p:nvPr/>
        </p:nvGrpSpPr>
        <p:grpSpPr bwMode="auto">
          <a:xfrm>
            <a:off x="1828800" y="5532432"/>
            <a:ext cx="6540500" cy="492124"/>
            <a:chOff x="192" y="3485"/>
            <a:chExt cx="4120" cy="310"/>
          </a:xfrm>
        </p:grpSpPr>
        <p:sp>
          <p:nvSpPr>
            <p:cNvPr id="1541151" name="Line 31"/>
            <p:cNvSpPr>
              <a:spLocks noChangeShapeType="1"/>
            </p:cNvSpPr>
            <p:nvPr/>
          </p:nvSpPr>
          <p:spPr bwMode="auto">
            <a:xfrm>
              <a:off x="192" y="3485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2" name="Line 32"/>
            <p:cNvSpPr>
              <a:spLocks noChangeShapeType="1"/>
            </p:cNvSpPr>
            <p:nvPr/>
          </p:nvSpPr>
          <p:spPr bwMode="auto">
            <a:xfrm flipH="1">
              <a:off x="514" y="35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3" name="Text Box 33"/>
            <p:cNvSpPr txBox="1">
              <a:spLocks noChangeArrowheads="1"/>
            </p:cNvSpPr>
            <p:nvPr/>
          </p:nvSpPr>
          <p:spPr bwMode="auto">
            <a:xfrm>
              <a:off x="418" y="356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4" name="Line 34"/>
            <p:cNvSpPr>
              <a:spLocks noChangeShapeType="1"/>
            </p:cNvSpPr>
            <p:nvPr/>
          </p:nvSpPr>
          <p:spPr bwMode="auto">
            <a:xfrm flipH="1">
              <a:off x="1042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5" name="Text Box 35"/>
            <p:cNvSpPr txBox="1">
              <a:spLocks noChangeArrowheads="1"/>
            </p:cNvSpPr>
            <p:nvPr/>
          </p:nvSpPr>
          <p:spPr bwMode="auto">
            <a:xfrm>
              <a:off x="946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6" name="Line 36"/>
            <p:cNvSpPr>
              <a:spLocks noChangeShapeType="1"/>
            </p:cNvSpPr>
            <p:nvPr/>
          </p:nvSpPr>
          <p:spPr bwMode="auto">
            <a:xfrm flipH="1">
              <a:off x="157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7" name="Text Box 37"/>
            <p:cNvSpPr txBox="1">
              <a:spLocks noChangeArrowheads="1"/>
            </p:cNvSpPr>
            <p:nvPr/>
          </p:nvSpPr>
          <p:spPr bwMode="auto">
            <a:xfrm>
              <a:off x="147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8" name="Line 38"/>
            <p:cNvSpPr>
              <a:spLocks noChangeShapeType="1"/>
            </p:cNvSpPr>
            <p:nvPr/>
          </p:nvSpPr>
          <p:spPr bwMode="auto">
            <a:xfrm flipH="1">
              <a:off x="205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9" name="Text Box 39"/>
            <p:cNvSpPr txBox="1">
              <a:spLocks noChangeArrowheads="1"/>
            </p:cNvSpPr>
            <p:nvPr/>
          </p:nvSpPr>
          <p:spPr bwMode="auto">
            <a:xfrm>
              <a:off x="195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60" name="Line 40"/>
            <p:cNvSpPr>
              <a:spLocks noChangeShapeType="1"/>
            </p:cNvSpPr>
            <p:nvPr/>
          </p:nvSpPr>
          <p:spPr bwMode="auto">
            <a:xfrm flipH="1">
              <a:off x="253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61" name="Text Box 41"/>
            <p:cNvSpPr txBox="1">
              <a:spLocks noChangeArrowheads="1"/>
            </p:cNvSpPr>
            <p:nvPr/>
          </p:nvSpPr>
          <p:spPr bwMode="auto">
            <a:xfrm>
              <a:off x="243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62" name="Text Box 42"/>
            <p:cNvSpPr txBox="1">
              <a:spLocks noChangeArrowheads="1"/>
            </p:cNvSpPr>
            <p:nvPr/>
          </p:nvSpPr>
          <p:spPr bwMode="auto">
            <a:xfrm>
              <a:off x="3389" y="3504"/>
              <a:ext cx="9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bottom-up</a:t>
              </a:r>
            </a:p>
          </p:txBody>
        </p:sp>
      </p:grpSp>
      <p:sp>
        <p:nvSpPr>
          <p:cNvPr id="1541163" name="Text Box 43"/>
          <p:cNvSpPr txBox="1">
            <a:spLocks noChangeArrowheads="1"/>
          </p:cNvSpPr>
          <p:nvPr/>
        </p:nvSpPr>
        <p:spPr bwMode="auto">
          <a:xfrm>
            <a:off x="7162800" y="1981200"/>
            <a:ext cx="32004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Initialization: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Each object is a cluster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Iteration: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Merge two clusters which are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   most similar to each other;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Until all objects are merged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    into a single cluster</a:t>
            </a:r>
          </a:p>
        </p:txBody>
      </p:sp>
    </p:spTree>
    <p:extLst>
      <p:ext uri="{BB962C8B-B14F-4D97-AF65-F5344CB8AC3E}">
        <p14:creationId xmlns:p14="http://schemas.microsoft.com/office/powerpoint/2010/main" val="21737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4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4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4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4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4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34" grpId="0"/>
      <p:bldP spid="1541135" grpId="0" animBg="1"/>
      <p:bldP spid="1541136" grpId="0"/>
      <p:bldP spid="1541137" grpId="0" animBg="1"/>
      <p:bldP spid="1541138" grpId="0"/>
      <p:bldP spid="1541139" grpId="0" animBg="1"/>
      <p:bldP spid="1541140" grpId="0"/>
      <p:bldP spid="1541141" grpId="0" animBg="1"/>
      <p:bldP spid="1541142" grpId="0" animBg="1"/>
      <p:bldP spid="1541143" grpId="0" animBg="1"/>
      <p:bldP spid="1541144" grpId="0" animBg="1"/>
      <p:bldP spid="1541145" grpId="0" animBg="1"/>
      <p:bldP spid="1541146" grpId="0" animBg="1"/>
      <p:bldP spid="1541147" grpId="0" animBg="1"/>
      <p:bldP spid="1541148" grpId="0" animBg="1"/>
      <p:bldP spid="154114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Hierarchical Clustering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Divisive Approaches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349F-8188-40BB-86EB-9AE53858125F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543172" name="Text Box 4"/>
          <p:cNvSpPr txBox="1">
            <a:spLocks noChangeArrowheads="1"/>
          </p:cNvSpPr>
          <p:nvPr/>
        </p:nvSpPr>
        <p:spPr bwMode="auto">
          <a:xfrm>
            <a:off x="2286000" y="3006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3173" name="Text Box 5"/>
          <p:cNvSpPr txBox="1">
            <a:spLocks noChangeArrowheads="1"/>
          </p:cNvSpPr>
          <p:nvPr/>
        </p:nvSpPr>
        <p:spPr bwMode="auto">
          <a:xfrm>
            <a:off x="2286000" y="3959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43174" name="Text Box 6"/>
          <p:cNvSpPr txBox="1">
            <a:spLocks noChangeArrowheads="1"/>
          </p:cNvSpPr>
          <p:nvPr/>
        </p:nvSpPr>
        <p:spPr bwMode="auto">
          <a:xfrm>
            <a:off x="2286000" y="34829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43175" name="Text Box 7"/>
          <p:cNvSpPr txBox="1">
            <a:spLocks noChangeArrowheads="1"/>
          </p:cNvSpPr>
          <p:nvPr/>
        </p:nvSpPr>
        <p:spPr bwMode="auto">
          <a:xfrm>
            <a:off x="2286000" y="4435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286000" y="2530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43177" name="Oval 9"/>
          <p:cNvSpPr>
            <a:spLocks noChangeArrowheads="1"/>
          </p:cNvSpPr>
          <p:nvPr/>
        </p:nvSpPr>
        <p:spPr bwMode="auto">
          <a:xfrm>
            <a:off x="2209800" y="26066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78" name="Oval 10"/>
          <p:cNvSpPr>
            <a:spLocks noChangeArrowheads="1"/>
          </p:cNvSpPr>
          <p:nvPr/>
        </p:nvSpPr>
        <p:spPr bwMode="auto">
          <a:xfrm>
            <a:off x="2209800" y="30638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79" name="Oval 11"/>
          <p:cNvSpPr>
            <a:spLocks noChangeArrowheads="1"/>
          </p:cNvSpPr>
          <p:nvPr/>
        </p:nvSpPr>
        <p:spPr bwMode="auto">
          <a:xfrm>
            <a:off x="2209800" y="35210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0" name="Oval 12"/>
          <p:cNvSpPr>
            <a:spLocks noChangeArrowheads="1"/>
          </p:cNvSpPr>
          <p:nvPr/>
        </p:nvSpPr>
        <p:spPr bwMode="auto">
          <a:xfrm>
            <a:off x="2209800" y="39782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1" name="Oval 13"/>
          <p:cNvSpPr>
            <a:spLocks noChangeArrowheads="1"/>
          </p:cNvSpPr>
          <p:nvPr/>
        </p:nvSpPr>
        <p:spPr bwMode="auto">
          <a:xfrm>
            <a:off x="2209800" y="44354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2" name="Text Box 14"/>
          <p:cNvSpPr txBox="1">
            <a:spLocks noChangeArrowheads="1"/>
          </p:cNvSpPr>
          <p:nvPr/>
        </p:nvSpPr>
        <p:spPr bwMode="auto">
          <a:xfrm>
            <a:off x="3124200" y="2682875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</a:t>
            </a:r>
          </a:p>
        </p:txBody>
      </p:sp>
      <p:sp>
        <p:nvSpPr>
          <p:cNvPr id="1543183" name="Oval 15"/>
          <p:cNvSpPr>
            <a:spLocks noChangeArrowheads="1"/>
          </p:cNvSpPr>
          <p:nvPr/>
        </p:nvSpPr>
        <p:spPr bwMode="auto">
          <a:xfrm>
            <a:off x="2971800" y="2759075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4" name="Text Box 16"/>
          <p:cNvSpPr txBox="1">
            <a:spLocks noChangeArrowheads="1"/>
          </p:cNvSpPr>
          <p:nvPr/>
        </p:nvSpPr>
        <p:spPr bwMode="auto">
          <a:xfrm>
            <a:off x="3962400" y="4130675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 e</a:t>
            </a:r>
          </a:p>
        </p:txBody>
      </p:sp>
      <p:sp>
        <p:nvSpPr>
          <p:cNvPr id="1543185" name="Oval 17"/>
          <p:cNvSpPr>
            <a:spLocks noChangeArrowheads="1"/>
          </p:cNvSpPr>
          <p:nvPr/>
        </p:nvSpPr>
        <p:spPr bwMode="auto">
          <a:xfrm>
            <a:off x="3810000" y="4206875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6" name="Text Box 18"/>
          <p:cNvSpPr txBox="1">
            <a:spLocks noChangeArrowheads="1"/>
          </p:cNvSpPr>
          <p:nvPr/>
        </p:nvSpPr>
        <p:spPr bwMode="auto">
          <a:xfrm>
            <a:off x="4572001" y="3673475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 d e</a:t>
            </a:r>
          </a:p>
        </p:txBody>
      </p:sp>
      <p:sp>
        <p:nvSpPr>
          <p:cNvPr id="1543187" name="Oval 19"/>
          <p:cNvSpPr>
            <a:spLocks noChangeArrowheads="1"/>
          </p:cNvSpPr>
          <p:nvPr/>
        </p:nvSpPr>
        <p:spPr bwMode="auto">
          <a:xfrm>
            <a:off x="4419600" y="3673475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8" name="Text Box 20"/>
          <p:cNvSpPr txBox="1">
            <a:spLocks noChangeArrowheads="1"/>
          </p:cNvSpPr>
          <p:nvPr/>
        </p:nvSpPr>
        <p:spPr bwMode="auto">
          <a:xfrm>
            <a:off x="5105401" y="3140075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 c d e</a:t>
            </a:r>
          </a:p>
        </p:txBody>
      </p:sp>
      <p:sp>
        <p:nvSpPr>
          <p:cNvPr id="1543189" name="Oval 21"/>
          <p:cNvSpPr>
            <a:spLocks noChangeArrowheads="1"/>
          </p:cNvSpPr>
          <p:nvPr/>
        </p:nvSpPr>
        <p:spPr bwMode="auto">
          <a:xfrm>
            <a:off x="4953000" y="3140075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0" name="Line 22"/>
          <p:cNvSpPr>
            <a:spLocks noChangeShapeType="1"/>
          </p:cNvSpPr>
          <p:nvPr/>
        </p:nvSpPr>
        <p:spPr bwMode="auto">
          <a:xfrm>
            <a:off x="1905000" y="5456238"/>
            <a:ext cx="510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1" name="Line 23"/>
          <p:cNvSpPr>
            <a:spLocks noChangeShapeType="1"/>
          </p:cNvSpPr>
          <p:nvPr/>
        </p:nvSpPr>
        <p:spPr bwMode="auto">
          <a:xfrm flipH="1">
            <a:off x="2438400" y="54562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2" name="Text Box 24"/>
          <p:cNvSpPr txBox="1">
            <a:spLocks noChangeArrowheads="1"/>
          </p:cNvSpPr>
          <p:nvPr/>
        </p:nvSpPr>
        <p:spPr bwMode="auto">
          <a:xfrm>
            <a:off x="2286000" y="554672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3" name="Line 25"/>
          <p:cNvSpPr>
            <a:spLocks noChangeShapeType="1"/>
          </p:cNvSpPr>
          <p:nvPr/>
        </p:nvSpPr>
        <p:spPr bwMode="auto">
          <a:xfrm flipH="1">
            <a:off x="32766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4" name="Text Box 26"/>
          <p:cNvSpPr txBox="1">
            <a:spLocks noChangeArrowheads="1"/>
          </p:cNvSpPr>
          <p:nvPr/>
        </p:nvSpPr>
        <p:spPr bwMode="auto">
          <a:xfrm>
            <a:off x="31242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5" name="Line 27"/>
          <p:cNvSpPr>
            <a:spLocks noChangeShapeType="1"/>
          </p:cNvSpPr>
          <p:nvPr/>
        </p:nvSpPr>
        <p:spPr bwMode="auto">
          <a:xfrm flipH="1">
            <a:off x="4114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6" name="Text Box 28"/>
          <p:cNvSpPr txBox="1">
            <a:spLocks noChangeArrowheads="1"/>
          </p:cNvSpPr>
          <p:nvPr/>
        </p:nvSpPr>
        <p:spPr bwMode="auto">
          <a:xfrm>
            <a:off x="3962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7" name="Line 29"/>
          <p:cNvSpPr>
            <a:spLocks noChangeShapeType="1"/>
          </p:cNvSpPr>
          <p:nvPr/>
        </p:nvSpPr>
        <p:spPr bwMode="auto">
          <a:xfrm flipH="1">
            <a:off x="4876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8" name="Text Box 30"/>
          <p:cNvSpPr txBox="1">
            <a:spLocks noChangeArrowheads="1"/>
          </p:cNvSpPr>
          <p:nvPr/>
        </p:nvSpPr>
        <p:spPr bwMode="auto">
          <a:xfrm>
            <a:off x="4724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9" name="Line 31"/>
          <p:cNvSpPr>
            <a:spLocks noChangeShapeType="1"/>
          </p:cNvSpPr>
          <p:nvPr/>
        </p:nvSpPr>
        <p:spPr bwMode="auto">
          <a:xfrm flipH="1">
            <a:off x="5638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0" name="Text Box 32"/>
          <p:cNvSpPr txBox="1">
            <a:spLocks noChangeArrowheads="1"/>
          </p:cNvSpPr>
          <p:nvPr/>
        </p:nvSpPr>
        <p:spPr bwMode="auto">
          <a:xfrm>
            <a:off x="5486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201" name="Line 33"/>
          <p:cNvSpPr>
            <a:spLocks noChangeShapeType="1"/>
          </p:cNvSpPr>
          <p:nvPr/>
        </p:nvSpPr>
        <p:spPr bwMode="auto">
          <a:xfrm>
            <a:off x="2667000" y="275907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2" name="Line 34"/>
          <p:cNvSpPr>
            <a:spLocks noChangeShapeType="1"/>
          </p:cNvSpPr>
          <p:nvPr/>
        </p:nvSpPr>
        <p:spPr bwMode="auto">
          <a:xfrm flipV="1">
            <a:off x="2667000" y="2911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3" name="Line 35"/>
          <p:cNvSpPr>
            <a:spLocks noChangeShapeType="1"/>
          </p:cNvSpPr>
          <p:nvPr/>
        </p:nvSpPr>
        <p:spPr bwMode="auto">
          <a:xfrm>
            <a:off x="2667000" y="41306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4" name="Line 36"/>
          <p:cNvSpPr>
            <a:spLocks noChangeShapeType="1"/>
          </p:cNvSpPr>
          <p:nvPr/>
        </p:nvSpPr>
        <p:spPr bwMode="auto">
          <a:xfrm flipV="1">
            <a:off x="2667000" y="4359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5" name="Line 37"/>
          <p:cNvSpPr>
            <a:spLocks noChangeShapeType="1"/>
          </p:cNvSpPr>
          <p:nvPr/>
        </p:nvSpPr>
        <p:spPr bwMode="auto">
          <a:xfrm>
            <a:off x="2667000" y="3749675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6" name="Line 38"/>
          <p:cNvSpPr>
            <a:spLocks noChangeShapeType="1"/>
          </p:cNvSpPr>
          <p:nvPr/>
        </p:nvSpPr>
        <p:spPr bwMode="auto">
          <a:xfrm flipV="1">
            <a:off x="4267200" y="390207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7" name="Line 39"/>
          <p:cNvSpPr>
            <a:spLocks noChangeShapeType="1"/>
          </p:cNvSpPr>
          <p:nvPr/>
        </p:nvSpPr>
        <p:spPr bwMode="auto">
          <a:xfrm>
            <a:off x="3810000" y="2987675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8" name="Line 40"/>
          <p:cNvSpPr>
            <a:spLocks noChangeShapeType="1"/>
          </p:cNvSpPr>
          <p:nvPr/>
        </p:nvSpPr>
        <p:spPr bwMode="auto">
          <a:xfrm flipV="1">
            <a:off x="4876800" y="336867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9" name="Text Box 41"/>
          <p:cNvSpPr txBox="1">
            <a:spLocks noChangeArrowheads="1"/>
          </p:cNvSpPr>
          <p:nvPr/>
        </p:nvSpPr>
        <p:spPr bwMode="auto">
          <a:xfrm>
            <a:off x="6821006" y="5486401"/>
            <a:ext cx="1445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Top-down</a:t>
            </a:r>
          </a:p>
        </p:txBody>
      </p:sp>
      <p:sp>
        <p:nvSpPr>
          <p:cNvPr id="1543210" name="Text Box 42"/>
          <p:cNvSpPr txBox="1">
            <a:spLocks noChangeArrowheads="1"/>
          </p:cNvSpPr>
          <p:nvPr/>
        </p:nvSpPr>
        <p:spPr bwMode="auto">
          <a:xfrm>
            <a:off x="7162800" y="1600200"/>
            <a:ext cx="33528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Initialization: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All objects stay in one cluster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Iteration: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Select a cluster and split it into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   two sub clusters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Until each leaf cluster contains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   only one object</a:t>
            </a:r>
          </a:p>
        </p:txBody>
      </p:sp>
    </p:spTree>
    <p:extLst>
      <p:ext uri="{BB962C8B-B14F-4D97-AF65-F5344CB8AC3E}">
        <p14:creationId xmlns:p14="http://schemas.microsoft.com/office/powerpoint/2010/main" val="7162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2" grpId="0"/>
      <p:bldP spid="1543173" grpId="0"/>
      <p:bldP spid="1543174" grpId="0"/>
      <p:bldP spid="1543175" grpId="0"/>
      <p:bldP spid="1543176" grpId="0"/>
      <p:bldP spid="1543177" grpId="0" animBg="1"/>
      <p:bldP spid="1543178" grpId="0" animBg="1"/>
      <p:bldP spid="1543179" grpId="0" animBg="1"/>
      <p:bldP spid="1543180" grpId="0" animBg="1"/>
      <p:bldP spid="1543181" grpId="0" animBg="1"/>
      <p:bldP spid="1543182" grpId="0"/>
      <p:bldP spid="1543183" grpId="0" animBg="1"/>
      <p:bldP spid="1543184" grpId="0"/>
      <p:bldP spid="1543185" grpId="0" animBg="1"/>
      <p:bldP spid="1543186" grpId="0"/>
      <p:bldP spid="1543187" grpId="0" animBg="1"/>
      <p:bldP spid="1543201" grpId="0" animBg="1"/>
      <p:bldP spid="1543202" grpId="0" animBg="1"/>
      <p:bldP spid="1543203" grpId="0" animBg="1"/>
      <p:bldP spid="1543204" grpId="0" animBg="1"/>
      <p:bldP spid="1543205" grpId="0" animBg="1"/>
      <p:bldP spid="1543206" grpId="0" animBg="1"/>
      <p:bldP spid="1543207" grpId="0" animBg="1"/>
      <p:bldP spid="154320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77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1"/>
            <a:ext cx="6880224" cy="175895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binary tree that shows how clusters are merged/split hierarchically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Each node on the tree is a cluster; each leaf node is a singleton cluster</a:t>
            </a:r>
          </a:p>
        </p:txBody>
      </p:sp>
      <p:sp>
        <p:nvSpPr>
          <p:cNvPr id="51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3655E2F-6364-4022-AA78-27C853A26FE5}" type="slidenum">
              <a:rPr lang="zh-CN" altLang="en-US"/>
              <a:pPr/>
              <a:t>54</a:t>
            </a:fld>
            <a:endParaRPr lang="en-US" altLang="zh-CN"/>
          </a:p>
        </p:txBody>
      </p:sp>
      <p:grpSp>
        <p:nvGrpSpPr>
          <p:cNvPr id="1577988" name="Group 4"/>
          <p:cNvGrpSpPr>
            <a:grpSpLocks/>
          </p:cNvGrpSpPr>
          <p:nvPr/>
        </p:nvGrpSpPr>
        <p:grpSpPr bwMode="auto">
          <a:xfrm>
            <a:off x="2971800" y="3271838"/>
            <a:ext cx="6248400" cy="2900362"/>
            <a:chOff x="912" y="2061"/>
            <a:chExt cx="3936" cy="1827"/>
          </a:xfrm>
        </p:grpSpPr>
        <p:sp>
          <p:nvSpPr>
            <p:cNvPr id="1577989" name="Line 5"/>
            <p:cNvSpPr>
              <a:spLocks noChangeShapeType="1"/>
            </p:cNvSpPr>
            <p:nvPr/>
          </p:nvSpPr>
          <p:spPr bwMode="auto">
            <a:xfrm>
              <a:off x="950" y="3479"/>
              <a:ext cx="45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0" name="Line 6"/>
            <p:cNvSpPr>
              <a:spLocks noChangeShapeType="1"/>
            </p:cNvSpPr>
            <p:nvPr/>
          </p:nvSpPr>
          <p:spPr bwMode="auto">
            <a:xfrm>
              <a:off x="1404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1" name="Line 7"/>
            <p:cNvSpPr>
              <a:spLocks noChangeShapeType="1"/>
            </p:cNvSpPr>
            <p:nvPr/>
          </p:nvSpPr>
          <p:spPr bwMode="auto">
            <a:xfrm>
              <a:off x="2350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2" name="Line 8"/>
            <p:cNvSpPr>
              <a:spLocks noChangeShapeType="1"/>
            </p:cNvSpPr>
            <p:nvPr/>
          </p:nvSpPr>
          <p:spPr bwMode="auto">
            <a:xfrm>
              <a:off x="2350" y="3479"/>
              <a:ext cx="4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3" name="Line 9"/>
            <p:cNvSpPr>
              <a:spLocks noChangeShapeType="1"/>
            </p:cNvSpPr>
            <p:nvPr/>
          </p:nvSpPr>
          <p:spPr bwMode="auto">
            <a:xfrm>
              <a:off x="2842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4" name="Line 10"/>
            <p:cNvSpPr>
              <a:spLocks noChangeShapeType="1"/>
            </p:cNvSpPr>
            <p:nvPr/>
          </p:nvSpPr>
          <p:spPr bwMode="auto">
            <a:xfrm>
              <a:off x="4280" y="3510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5" name="Line 11"/>
            <p:cNvSpPr>
              <a:spLocks noChangeShapeType="1"/>
            </p:cNvSpPr>
            <p:nvPr/>
          </p:nvSpPr>
          <p:spPr bwMode="auto">
            <a:xfrm>
              <a:off x="4280" y="3510"/>
              <a:ext cx="53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6" name="Line 12"/>
            <p:cNvSpPr>
              <a:spLocks noChangeShapeType="1"/>
            </p:cNvSpPr>
            <p:nvPr/>
          </p:nvSpPr>
          <p:spPr bwMode="auto">
            <a:xfrm>
              <a:off x="4810" y="3510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7" name="Line 13"/>
            <p:cNvSpPr>
              <a:spLocks noChangeShapeType="1"/>
            </p:cNvSpPr>
            <p:nvPr/>
          </p:nvSpPr>
          <p:spPr bwMode="auto">
            <a:xfrm>
              <a:off x="1177" y="3164"/>
              <a:ext cx="0" cy="3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8" name="Line 14"/>
            <p:cNvSpPr>
              <a:spLocks noChangeShapeType="1"/>
            </p:cNvSpPr>
            <p:nvPr/>
          </p:nvSpPr>
          <p:spPr bwMode="auto">
            <a:xfrm>
              <a:off x="1177" y="3164"/>
              <a:ext cx="71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9" name="Line 15"/>
            <p:cNvSpPr>
              <a:spLocks noChangeShapeType="1"/>
            </p:cNvSpPr>
            <p:nvPr/>
          </p:nvSpPr>
          <p:spPr bwMode="auto">
            <a:xfrm>
              <a:off x="1896" y="3164"/>
              <a:ext cx="0" cy="69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0" name="Line 16"/>
            <p:cNvSpPr>
              <a:spLocks noChangeShapeType="1"/>
            </p:cNvSpPr>
            <p:nvPr/>
          </p:nvSpPr>
          <p:spPr bwMode="auto">
            <a:xfrm>
              <a:off x="2539" y="3164"/>
              <a:ext cx="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1" name="Line 17"/>
            <p:cNvSpPr>
              <a:spLocks noChangeShapeType="1"/>
            </p:cNvSpPr>
            <p:nvPr/>
          </p:nvSpPr>
          <p:spPr bwMode="auto">
            <a:xfrm>
              <a:off x="2577" y="3164"/>
              <a:ext cx="0" cy="3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2" name="Line 18"/>
            <p:cNvSpPr>
              <a:spLocks noChangeShapeType="1"/>
            </p:cNvSpPr>
            <p:nvPr/>
          </p:nvSpPr>
          <p:spPr bwMode="auto">
            <a:xfrm>
              <a:off x="2615" y="3164"/>
              <a:ext cx="71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3" name="Line 19"/>
            <p:cNvSpPr>
              <a:spLocks noChangeShapeType="1"/>
            </p:cNvSpPr>
            <p:nvPr/>
          </p:nvSpPr>
          <p:spPr bwMode="auto">
            <a:xfrm>
              <a:off x="3334" y="3164"/>
              <a:ext cx="0" cy="69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4" name="Line 20"/>
            <p:cNvSpPr>
              <a:spLocks noChangeShapeType="1"/>
            </p:cNvSpPr>
            <p:nvPr/>
          </p:nvSpPr>
          <p:spPr bwMode="auto">
            <a:xfrm>
              <a:off x="2577" y="3164"/>
              <a:ext cx="7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5" name="Line 21"/>
            <p:cNvSpPr>
              <a:spLocks noChangeShapeType="1"/>
            </p:cNvSpPr>
            <p:nvPr/>
          </p:nvSpPr>
          <p:spPr bwMode="auto">
            <a:xfrm>
              <a:off x="2956" y="2817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6" name="Line 22"/>
            <p:cNvSpPr>
              <a:spLocks noChangeShapeType="1"/>
            </p:cNvSpPr>
            <p:nvPr/>
          </p:nvSpPr>
          <p:spPr bwMode="auto">
            <a:xfrm flipV="1">
              <a:off x="3788" y="2817"/>
              <a:ext cx="0" cy="10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7" name="Line 23"/>
            <p:cNvSpPr>
              <a:spLocks noChangeShapeType="1"/>
            </p:cNvSpPr>
            <p:nvPr/>
          </p:nvSpPr>
          <p:spPr bwMode="auto">
            <a:xfrm>
              <a:off x="2956" y="2817"/>
              <a:ext cx="8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8" name="Line 24"/>
            <p:cNvSpPr>
              <a:spLocks noChangeShapeType="1"/>
            </p:cNvSpPr>
            <p:nvPr/>
          </p:nvSpPr>
          <p:spPr bwMode="auto">
            <a:xfrm>
              <a:off x="3372" y="2471"/>
              <a:ext cx="0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9" name="Line 25"/>
            <p:cNvSpPr>
              <a:spLocks noChangeShapeType="1"/>
            </p:cNvSpPr>
            <p:nvPr/>
          </p:nvSpPr>
          <p:spPr bwMode="auto">
            <a:xfrm flipV="1">
              <a:off x="4545" y="2439"/>
              <a:ext cx="0" cy="107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0" name="Line 26"/>
            <p:cNvSpPr>
              <a:spLocks noChangeShapeType="1"/>
            </p:cNvSpPr>
            <p:nvPr/>
          </p:nvSpPr>
          <p:spPr bwMode="auto">
            <a:xfrm flipH="1">
              <a:off x="3372" y="2439"/>
              <a:ext cx="11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1" name="Line 27"/>
            <p:cNvSpPr>
              <a:spLocks noChangeShapeType="1"/>
            </p:cNvSpPr>
            <p:nvPr/>
          </p:nvSpPr>
          <p:spPr bwMode="auto">
            <a:xfrm flipV="1">
              <a:off x="3372" y="2439"/>
              <a:ext cx="0" cy="9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2" name="Line 28"/>
            <p:cNvSpPr>
              <a:spLocks noChangeShapeType="1"/>
            </p:cNvSpPr>
            <p:nvPr/>
          </p:nvSpPr>
          <p:spPr bwMode="auto">
            <a:xfrm>
              <a:off x="3940" y="2061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3" name="Line 29"/>
            <p:cNvSpPr>
              <a:spLocks noChangeShapeType="1"/>
            </p:cNvSpPr>
            <p:nvPr/>
          </p:nvSpPr>
          <p:spPr bwMode="auto">
            <a:xfrm flipH="1">
              <a:off x="1593" y="2061"/>
              <a:ext cx="23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4" name="Line 30"/>
            <p:cNvSpPr>
              <a:spLocks noChangeShapeType="1"/>
            </p:cNvSpPr>
            <p:nvPr/>
          </p:nvSpPr>
          <p:spPr bwMode="auto">
            <a:xfrm flipV="1">
              <a:off x="1518" y="2061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5" name="Line 31"/>
            <p:cNvSpPr>
              <a:spLocks noChangeShapeType="1"/>
            </p:cNvSpPr>
            <p:nvPr/>
          </p:nvSpPr>
          <p:spPr bwMode="auto">
            <a:xfrm>
              <a:off x="1782" y="2061"/>
              <a:ext cx="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6" name="Line 32"/>
            <p:cNvSpPr>
              <a:spLocks noChangeShapeType="1"/>
            </p:cNvSpPr>
            <p:nvPr/>
          </p:nvSpPr>
          <p:spPr bwMode="auto">
            <a:xfrm flipH="1">
              <a:off x="1518" y="2061"/>
              <a:ext cx="18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7" name="Line 33"/>
            <p:cNvSpPr>
              <a:spLocks noChangeShapeType="1"/>
            </p:cNvSpPr>
            <p:nvPr/>
          </p:nvSpPr>
          <p:spPr bwMode="auto">
            <a:xfrm>
              <a:off x="950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8" name="Oval 34"/>
            <p:cNvSpPr>
              <a:spLocks noChangeArrowheads="1"/>
            </p:cNvSpPr>
            <p:nvPr/>
          </p:nvSpPr>
          <p:spPr bwMode="auto">
            <a:xfrm>
              <a:off x="477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9" name="Oval 35"/>
            <p:cNvSpPr>
              <a:spLocks noChangeArrowheads="1"/>
            </p:cNvSpPr>
            <p:nvPr/>
          </p:nvSpPr>
          <p:spPr bwMode="auto">
            <a:xfrm>
              <a:off x="424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0" name="Oval 36"/>
            <p:cNvSpPr>
              <a:spLocks noChangeArrowheads="1"/>
            </p:cNvSpPr>
            <p:nvPr/>
          </p:nvSpPr>
          <p:spPr bwMode="auto">
            <a:xfrm>
              <a:off x="3750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1" name="Oval 37"/>
            <p:cNvSpPr>
              <a:spLocks noChangeArrowheads="1"/>
            </p:cNvSpPr>
            <p:nvPr/>
          </p:nvSpPr>
          <p:spPr bwMode="auto">
            <a:xfrm>
              <a:off x="3296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2" name="Oval 38"/>
            <p:cNvSpPr>
              <a:spLocks noChangeArrowheads="1"/>
            </p:cNvSpPr>
            <p:nvPr/>
          </p:nvSpPr>
          <p:spPr bwMode="auto">
            <a:xfrm>
              <a:off x="2804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3" name="Oval 39"/>
            <p:cNvSpPr>
              <a:spLocks noChangeArrowheads="1"/>
            </p:cNvSpPr>
            <p:nvPr/>
          </p:nvSpPr>
          <p:spPr bwMode="auto">
            <a:xfrm>
              <a:off x="231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4" name="Oval 40"/>
            <p:cNvSpPr>
              <a:spLocks noChangeArrowheads="1"/>
            </p:cNvSpPr>
            <p:nvPr/>
          </p:nvSpPr>
          <p:spPr bwMode="auto">
            <a:xfrm>
              <a:off x="1858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5" name="Oval 41"/>
            <p:cNvSpPr>
              <a:spLocks noChangeArrowheads="1"/>
            </p:cNvSpPr>
            <p:nvPr/>
          </p:nvSpPr>
          <p:spPr bwMode="auto">
            <a:xfrm>
              <a:off x="1366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6" name="Oval 42"/>
            <p:cNvSpPr>
              <a:spLocks noChangeArrowheads="1"/>
            </p:cNvSpPr>
            <p:nvPr/>
          </p:nvSpPr>
          <p:spPr bwMode="auto">
            <a:xfrm>
              <a:off x="91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8027" name="Rectangle 43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28" name="Rectangle 44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29" name="Rectangle 45"/>
          <p:cNvSpPr>
            <a:spLocks noChangeArrowheads="1"/>
          </p:cNvSpPr>
          <p:nvPr/>
        </p:nvSpPr>
        <p:spPr bwMode="auto">
          <a:xfrm>
            <a:off x="5816600" y="317976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0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1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2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3" name="Rectangle 49"/>
          <p:cNvSpPr>
            <a:spLocks noChangeArrowheads="1"/>
          </p:cNvSpPr>
          <p:nvPr/>
        </p:nvSpPr>
        <p:spPr bwMode="auto">
          <a:xfrm>
            <a:off x="7620000" y="3733800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4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47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790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596189" cy="1268413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A clustering of the data objects is obtained by cutting the </a:t>
            </a:r>
            <a:r>
              <a:rPr lang="en-US" altLang="zh-CN" i="1" dirty="0">
                <a:ea typeface="宋体" panose="02010600030101010101" pitchFamily="2" charset="-122"/>
              </a:rPr>
              <a:t>dendrogram</a:t>
            </a:r>
            <a:r>
              <a:rPr lang="en-US" altLang="zh-CN" dirty="0">
                <a:ea typeface="宋体" panose="02010600030101010101" pitchFamily="2" charset="-122"/>
              </a:rPr>
              <a:t> at the desired level, then each connected component forms a cluster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C6B379B-C866-462E-8721-36A3E03EEB43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579013" name="Line 5"/>
          <p:cNvSpPr>
            <a:spLocks noChangeShapeType="1"/>
          </p:cNvSpPr>
          <p:nvPr/>
        </p:nvSpPr>
        <p:spPr bwMode="auto">
          <a:xfrm>
            <a:off x="3032126" y="5522913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4" name="Line 6"/>
          <p:cNvSpPr>
            <a:spLocks noChangeShapeType="1"/>
          </p:cNvSpPr>
          <p:nvPr/>
        </p:nvSpPr>
        <p:spPr bwMode="auto">
          <a:xfrm>
            <a:off x="3752850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5" name="Line 7"/>
          <p:cNvSpPr>
            <a:spLocks noChangeShapeType="1"/>
          </p:cNvSpPr>
          <p:nvPr/>
        </p:nvSpPr>
        <p:spPr bwMode="auto">
          <a:xfrm>
            <a:off x="52546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6" name="Line 8"/>
          <p:cNvSpPr>
            <a:spLocks noChangeShapeType="1"/>
          </p:cNvSpPr>
          <p:nvPr/>
        </p:nvSpPr>
        <p:spPr bwMode="auto">
          <a:xfrm>
            <a:off x="5254625" y="5522913"/>
            <a:ext cx="7810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7" name="Line 9"/>
          <p:cNvSpPr>
            <a:spLocks noChangeShapeType="1"/>
          </p:cNvSpPr>
          <p:nvPr/>
        </p:nvSpPr>
        <p:spPr bwMode="auto">
          <a:xfrm>
            <a:off x="603567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8" name="Line 10"/>
          <p:cNvSpPr>
            <a:spLocks noChangeShapeType="1"/>
          </p:cNvSpPr>
          <p:nvPr/>
        </p:nvSpPr>
        <p:spPr bwMode="auto">
          <a:xfrm>
            <a:off x="8318500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9" name="Line 11"/>
          <p:cNvSpPr>
            <a:spLocks noChangeShapeType="1"/>
          </p:cNvSpPr>
          <p:nvPr/>
        </p:nvSpPr>
        <p:spPr bwMode="auto">
          <a:xfrm>
            <a:off x="8318501" y="5572125"/>
            <a:ext cx="8413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0" name="Line 12"/>
          <p:cNvSpPr>
            <a:spLocks noChangeShapeType="1"/>
          </p:cNvSpPr>
          <p:nvPr/>
        </p:nvSpPr>
        <p:spPr bwMode="auto">
          <a:xfrm>
            <a:off x="9159875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1" name="Line 13"/>
          <p:cNvSpPr>
            <a:spLocks noChangeShapeType="1"/>
          </p:cNvSpPr>
          <p:nvPr/>
        </p:nvSpPr>
        <p:spPr bwMode="auto">
          <a:xfrm>
            <a:off x="33924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2" name="Line 14"/>
          <p:cNvSpPr>
            <a:spLocks noChangeShapeType="1"/>
          </p:cNvSpPr>
          <p:nvPr/>
        </p:nvSpPr>
        <p:spPr bwMode="auto">
          <a:xfrm>
            <a:off x="3392488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3" name="Line 15"/>
          <p:cNvSpPr>
            <a:spLocks noChangeShapeType="1"/>
          </p:cNvSpPr>
          <p:nvPr/>
        </p:nvSpPr>
        <p:spPr bwMode="auto">
          <a:xfrm>
            <a:off x="4533900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4" name="Line 16"/>
          <p:cNvSpPr>
            <a:spLocks noChangeShapeType="1"/>
          </p:cNvSpPr>
          <p:nvPr/>
        </p:nvSpPr>
        <p:spPr bwMode="auto">
          <a:xfrm>
            <a:off x="5554663" y="5022850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5" name="Line 17"/>
          <p:cNvSpPr>
            <a:spLocks noChangeShapeType="1"/>
          </p:cNvSpPr>
          <p:nvPr/>
        </p:nvSpPr>
        <p:spPr bwMode="auto">
          <a:xfrm>
            <a:off x="56149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6" name="Line 18"/>
          <p:cNvSpPr>
            <a:spLocks noChangeShapeType="1"/>
          </p:cNvSpPr>
          <p:nvPr/>
        </p:nvSpPr>
        <p:spPr bwMode="auto">
          <a:xfrm>
            <a:off x="5675313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7" name="Line 19"/>
          <p:cNvSpPr>
            <a:spLocks noChangeShapeType="1"/>
          </p:cNvSpPr>
          <p:nvPr/>
        </p:nvSpPr>
        <p:spPr bwMode="auto">
          <a:xfrm>
            <a:off x="6816725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8" name="Line 20"/>
          <p:cNvSpPr>
            <a:spLocks noChangeShapeType="1"/>
          </p:cNvSpPr>
          <p:nvPr/>
        </p:nvSpPr>
        <p:spPr bwMode="auto">
          <a:xfrm>
            <a:off x="5614988" y="5022850"/>
            <a:ext cx="1206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9" name="Line 21"/>
          <p:cNvSpPr>
            <a:spLocks noChangeShapeType="1"/>
          </p:cNvSpPr>
          <p:nvPr/>
        </p:nvSpPr>
        <p:spPr bwMode="auto">
          <a:xfrm>
            <a:off x="6216650" y="4471988"/>
            <a:ext cx="0" cy="5508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0" name="Line 22"/>
          <p:cNvSpPr>
            <a:spLocks noChangeShapeType="1"/>
          </p:cNvSpPr>
          <p:nvPr/>
        </p:nvSpPr>
        <p:spPr bwMode="auto">
          <a:xfrm flipV="1">
            <a:off x="7537450" y="4471988"/>
            <a:ext cx="0" cy="165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1" name="Line 23"/>
          <p:cNvSpPr>
            <a:spLocks noChangeShapeType="1"/>
          </p:cNvSpPr>
          <p:nvPr/>
        </p:nvSpPr>
        <p:spPr bwMode="auto">
          <a:xfrm>
            <a:off x="6216650" y="4471988"/>
            <a:ext cx="13208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2" name="Line 24"/>
          <p:cNvSpPr>
            <a:spLocks noChangeShapeType="1"/>
          </p:cNvSpPr>
          <p:nvPr/>
        </p:nvSpPr>
        <p:spPr bwMode="auto">
          <a:xfrm>
            <a:off x="6877050" y="3922714"/>
            <a:ext cx="0" cy="5492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3" name="Line 25"/>
          <p:cNvSpPr>
            <a:spLocks noChangeShapeType="1"/>
          </p:cNvSpPr>
          <p:nvPr/>
        </p:nvSpPr>
        <p:spPr bwMode="auto">
          <a:xfrm flipV="1">
            <a:off x="8739188" y="3871913"/>
            <a:ext cx="0" cy="17002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4" name="Line 26"/>
          <p:cNvSpPr>
            <a:spLocks noChangeShapeType="1"/>
          </p:cNvSpPr>
          <p:nvPr/>
        </p:nvSpPr>
        <p:spPr bwMode="auto">
          <a:xfrm flipH="1">
            <a:off x="6877050" y="3871913"/>
            <a:ext cx="186213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5" name="Line 27"/>
          <p:cNvSpPr>
            <a:spLocks noChangeShapeType="1"/>
          </p:cNvSpPr>
          <p:nvPr/>
        </p:nvSpPr>
        <p:spPr bwMode="auto">
          <a:xfrm flipV="1">
            <a:off x="6877050" y="3871913"/>
            <a:ext cx="0" cy="1508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9" name="Line 31"/>
          <p:cNvSpPr>
            <a:spLocks noChangeShapeType="1"/>
          </p:cNvSpPr>
          <p:nvPr/>
        </p:nvSpPr>
        <p:spPr bwMode="auto">
          <a:xfrm>
            <a:off x="4352925" y="3271838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1" name="Line 33"/>
          <p:cNvSpPr>
            <a:spLocks noChangeShapeType="1"/>
          </p:cNvSpPr>
          <p:nvPr/>
        </p:nvSpPr>
        <p:spPr bwMode="auto">
          <a:xfrm>
            <a:off x="30321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2" name="Oval 34"/>
          <p:cNvSpPr>
            <a:spLocks noChangeArrowheads="1"/>
          </p:cNvSpPr>
          <p:nvPr/>
        </p:nvSpPr>
        <p:spPr bwMode="auto">
          <a:xfrm>
            <a:off x="90995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3" name="Oval 35"/>
          <p:cNvSpPr>
            <a:spLocks noChangeArrowheads="1"/>
          </p:cNvSpPr>
          <p:nvPr/>
        </p:nvSpPr>
        <p:spPr bwMode="auto">
          <a:xfrm>
            <a:off x="82581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4" name="Oval 36"/>
          <p:cNvSpPr>
            <a:spLocks noChangeArrowheads="1"/>
          </p:cNvSpPr>
          <p:nvPr/>
        </p:nvSpPr>
        <p:spPr bwMode="auto">
          <a:xfrm>
            <a:off x="74771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5" name="Oval 37"/>
          <p:cNvSpPr>
            <a:spLocks noChangeArrowheads="1"/>
          </p:cNvSpPr>
          <p:nvPr/>
        </p:nvSpPr>
        <p:spPr bwMode="auto">
          <a:xfrm>
            <a:off x="67564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6" name="Oval 38"/>
          <p:cNvSpPr>
            <a:spLocks noChangeArrowheads="1"/>
          </p:cNvSpPr>
          <p:nvPr/>
        </p:nvSpPr>
        <p:spPr bwMode="auto">
          <a:xfrm>
            <a:off x="59753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7" name="Oval 39"/>
          <p:cNvSpPr>
            <a:spLocks noChangeArrowheads="1"/>
          </p:cNvSpPr>
          <p:nvPr/>
        </p:nvSpPr>
        <p:spPr bwMode="auto">
          <a:xfrm>
            <a:off x="51943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8" name="Oval 40"/>
          <p:cNvSpPr>
            <a:spLocks noChangeArrowheads="1"/>
          </p:cNvSpPr>
          <p:nvPr/>
        </p:nvSpPr>
        <p:spPr bwMode="auto">
          <a:xfrm>
            <a:off x="44735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9" name="Oval 41"/>
          <p:cNvSpPr>
            <a:spLocks noChangeArrowheads="1"/>
          </p:cNvSpPr>
          <p:nvPr/>
        </p:nvSpPr>
        <p:spPr bwMode="auto">
          <a:xfrm>
            <a:off x="36925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0" name="Oval 42"/>
          <p:cNvSpPr>
            <a:spLocks noChangeArrowheads="1"/>
          </p:cNvSpPr>
          <p:nvPr/>
        </p:nvSpPr>
        <p:spPr bwMode="auto">
          <a:xfrm>
            <a:off x="29718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1" name="Rectangle 43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2" name="Rectangle 44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9063" name="Group 55"/>
          <p:cNvGrpSpPr>
            <a:grpSpLocks/>
          </p:cNvGrpSpPr>
          <p:nvPr/>
        </p:nvGrpSpPr>
        <p:grpSpPr bwMode="auto">
          <a:xfrm>
            <a:off x="3962401" y="3179764"/>
            <a:ext cx="3844925" cy="1843087"/>
            <a:chOff x="1536" y="2003"/>
            <a:chExt cx="2422" cy="1161"/>
          </a:xfrm>
        </p:grpSpPr>
        <p:sp>
          <p:nvSpPr>
            <p:cNvPr id="1579036" name="Line 28"/>
            <p:cNvSpPr>
              <a:spLocks noChangeShapeType="1"/>
            </p:cNvSpPr>
            <p:nvPr/>
          </p:nvSpPr>
          <p:spPr bwMode="auto">
            <a:xfrm>
              <a:off x="3958" y="2061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37" name="Line 29"/>
            <p:cNvSpPr>
              <a:spLocks noChangeShapeType="1"/>
            </p:cNvSpPr>
            <p:nvPr/>
          </p:nvSpPr>
          <p:spPr bwMode="auto">
            <a:xfrm flipH="1">
              <a:off x="1536" y="2061"/>
              <a:ext cx="2422" cy="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38" name="Line 30"/>
            <p:cNvSpPr>
              <a:spLocks noChangeShapeType="1"/>
            </p:cNvSpPr>
            <p:nvPr/>
          </p:nvSpPr>
          <p:spPr bwMode="auto">
            <a:xfrm flipV="1">
              <a:off x="1536" y="2061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53" name="Rectangle 45"/>
            <p:cNvSpPr>
              <a:spLocks noChangeArrowheads="1"/>
            </p:cNvSpPr>
            <p:nvPr/>
          </p:nvSpPr>
          <p:spPr bwMode="auto">
            <a:xfrm>
              <a:off x="2722" y="2003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9054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5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6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7" name="Rectangle 49"/>
          <p:cNvSpPr>
            <a:spLocks noChangeArrowheads="1"/>
          </p:cNvSpPr>
          <p:nvPr/>
        </p:nvSpPr>
        <p:spPr bwMode="auto">
          <a:xfrm>
            <a:off x="7620000" y="3733800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8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9" name="Line 51"/>
          <p:cNvSpPr>
            <a:spLocks noChangeShapeType="1"/>
          </p:cNvSpPr>
          <p:nvPr/>
        </p:nvSpPr>
        <p:spPr bwMode="gray">
          <a:xfrm>
            <a:off x="2667000" y="3505200"/>
            <a:ext cx="7848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79061" name="Oval 53"/>
          <p:cNvSpPr>
            <a:spLocks noChangeArrowheads="1"/>
          </p:cNvSpPr>
          <p:nvPr/>
        </p:nvSpPr>
        <p:spPr bwMode="gray">
          <a:xfrm>
            <a:off x="2743200" y="5881688"/>
            <a:ext cx="2133600" cy="4572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79062" name="Oval 54"/>
          <p:cNvSpPr>
            <a:spLocks noChangeArrowheads="1"/>
          </p:cNvSpPr>
          <p:nvPr/>
        </p:nvSpPr>
        <p:spPr bwMode="gray">
          <a:xfrm>
            <a:off x="5064125" y="5819775"/>
            <a:ext cx="44958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7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59" grpId="0" animBg="1"/>
      <p:bldP spid="1579061" grpId="0" animBg="1"/>
      <p:bldP spid="157906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81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691435" cy="1293815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A clustering of the data objects is obtained by cutting the </a:t>
            </a:r>
            <a:r>
              <a:rPr lang="en-US" altLang="zh-CN" i="1" dirty="0">
                <a:ea typeface="宋体" panose="02010600030101010101" pitchFamily="2" charset="-122"/>
              </a:rPr>
              <a:t>dendrogram</a:t>
            </a:r>
            <a:r>
              <a:rPr lang="en-US" altLang="zh-CN" dirty="0">
                <a:ea typeface="宋体" panose="02010600030101010101" pitchFamily="2" charset="-122"/>
              </a:rPr>
              <a:t> at the desired level, then each connected component forms a cluster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FF37BE2-0DFF-4AAE-936F-C2945AAE8906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581060" name="Line 4"/>
          <p:cNvSpPr>
            <a:spLocks noChangeShapeType="1"/>
          </p:cNvSpPr>
          <p:nvPr/>
        </p:nvSpPr>
        <p:spPr bwMode="auto">
          <a:xfrm>
            <a:off x="3032126" y="5522913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1" name="Line 5"/>
          <p:cNvSpPr>
            <a:spLocks noChangeShapeType="1"/>
          </p:cNvSpPr>
          <p:nvPr/>
        </p:nvSpPr>
        <p:spPr bwMode="auto">
          <a:xfrm>
            <a:off x="3752850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2" name="Line 6"/>
          <p:cNvSpPr>
            <a:spLocks noChangeShapeType="1"/>
          </p:cNvSpPr>
          <p:nvPr/>
        </p:nvSpPr>
        <p:spPr bwMode="auto">
          <a:xfrm>
            <a:off x="52546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3" name="Line 7"/>
          <p:cNvSpPr>
            <a:spLocks noChangeShapeType="1"/>
          </p:cNvSpPr>
          <p:nvPr/>
        </p:nvSpPr>
        <p:spPr bwMode="auto">
          <a:xfrm>
            <a:off x="5254625" y="5522913"/>
            <a:ext cx="7810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4" name="Line 8"/>
          <p:cNvSpPr>
            <a:spLocks noChangeShapeType="1"/>
          </p:cNvSpPr>
          <p:nvPr/>
        </p:nvSpPr>
        <p:spPr bwMode="auto">
          <a:xfrm>
            <a:off x="603567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5" name="Line 9"/>
          <p:cNvSpPr>
            <a:spLocks noChangeShapeType="1"/>
          </p:cNvSpPr>
          <p:nvPr/>
        </p:nvSpPr>
        <p:spPr bwMode="auto">
          <a:xfrm>
            <a:off x="8318500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6" name="Line 10"/>
          <p:cNvSpPr>
            <a:spLocks noChangeShapeType="1"/>
          </p:cNvSpPr>
          <p:nvPr/>
        </p:nvSpPr>
        <p:spPr bwMode="auto">
          <a:xfrm>
            <a:off x="8318501" y="5572125"/>
            <a:ext cx="8413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7" name="Line 11"/>
          <p:cNvSpPr>
            <a:spLocks noChangeShapeType="1"/>
          </p:cNvSpPr>
          <p:nvPr/>
        </p:nvSpPr>
        <p:spPr bwMode="auto">
          <a:xfrm>
            <a:off x="9159875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8" name="Line 12"/>
          <p:cNvSpPr>
            <a:spLocks noChangeShapeType="1"/>
          </p:cNvSpPr>
          <p:nvPr/>
        </p:nvSpPr>
        <p:spPr bwMode="auto">
          <a:xfrm>
            <a:off x="33924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9" name="Line 13"/>
          <p:cNvSpPr>
            <a:spLocks noChangeShapeType="1"/>
          </p:cNvSpPr>
          <p:nvPr/>
        </p:nvSpPr>
        <p:spPr bwMode="auto">
          <a:xfrm>
            <a:off x="3392488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0" name="Line 14"/>
          <p:cNvSpPr>
            <a:spLocks noChangeShapeType="1"/>
          </p:cNvSpPr>
          <p:nvPr/>
        </p:nvSpPr>
        <p:spPr bwMode="auto">
          <a:xfrm>
            <a:off x="4533900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1" name="Line 15"/>
          <p:cNvSpPr>
            <a:spLocks noChangeShapeType="1"/>
          </p:cNvSpPr>
          <p:nvPr/>
        </p:nvSpPr>
        <p:spPr bwMode="auto">
          <a:xfrm>
            <a:off x="5554663" y="5022850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2" name="Line 16"/>
          <p:cNvSpPr>
            <a:spLocks noChangeShapeType="1"/>
          </p:cNvSpPr>
          <p:nvPr/>
        </p:nvSpPr>
        <p:spPr bwMode="auto">
          <a:xfrm>
            <a:off x="56149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3" name="Line 17"/>
          <p:cNvSpPr>
            <a:spLocks noChangeShapeType="1"/>
          </p:cNvSpPr>
          <p:nvPr/>
        </p:nvSpPr>
        <p:spPr bwMode="auto">
          <a:xfrm>
            <a:off x="5675313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4" name="Line 18"/>
          <p:cNvSpPr>
            <a:spLocks noChangeShapeType="1"/>
          </p:cNvSpPr>
          <p:nvPr/>
        </p:nvSpPr>
        <p:spPr bwMode="auto">
          <a:xfrm>
            <a:off x="6816725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5" name="Line 19"/>
          <p:cNvSpPr>
            <a:spLocks noChangeShapeType="1"/>
          </p:cNvSpPr>
          <p:nvPr/>
        </p:nvSpPr>
        <p:spPr bwMode="auto">
          <a:xfrm>
            <a:off x="5614988" y="5022850"/>
            <a:ext cx="1206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6" name="Line 20"/>
          <p:cNvSpPr>
            <a:spLocks noChangeShapeType="1"/>
          </p:cNvSpPr>
          <p:nvPr/>
        </p:nvSpPr>
        <p:spPr bwMode="auto">
          <a:xfrm>
            <a:off x="6216650" y="4471988"/>
            <a:ext cx="0" cy="5508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7" name="Line 21"/>
          <p:cNvSpPr>
            <a:spLocks noChangeShapeType="1"/>
          </p:cNvSpPr>
          <p:nvPr/>
        </p:nvSpPr>
        <p:spPr bwMode="auto">
          <a:xfrm flipV="1">
            <a:off x="7537450" y="4471988"/>
            <a:ext cx="0" cy="165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8" name="Line 22"/>
          <p:cNvSpPr>
            <a:spLocks noChangeShapeType="1"/>
          </p:cNvSpPr>
          <p:nvPr/>
        </p:nvSpPr>
        <p:spPr bwMode="auto">
          <a:xfrm>
            <a:off x="6216650" y="4471988"/>
            <a:ext cx="13208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3" name="Line 27"/>
          <p:cNvSpPr>
            <a:spLocks noChangeShapeType="1"/>
          </p:cNvSpPr>
          <p:nvPr/>
        </p:nvSpPr>
        <p:spPr bwMode="auto">
          <a:xfrm>
            <a:off x="4352925" y="3271838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5" name="Line 29"/>
          <p:cNvSpPr>
            <a:spLocks noChangeShapeType="1"/>
          </p:cNvSpPr>
          <p:nvPr/>
        </p:nvSpPr>
        <p:spPr bwMode="auto">
          <a:xfrm>
            <a:off x="30321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6" name="Oval 30"/>
          <p:cNvSpPr>
            <a:spLocks noChangeArrowheads="1"/>
          </p:cNvSpPr>
          <p:nvPr/>
        </p:nvSpPr>
        <p:spPr bwMode="auto">
          <a:xfrm>
            <a:off x="90995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7" name="Oval 31"/>
          <p:cNvSpPr>
            <a:spLocks noChangeArrowheads="1"/>
          </p:cNvSpPr>
          <p:nvPr/>
        </p:nvSpPr>
        <p:spPr bwMode="auto">
          <a:xfrm>
            <a:off x="82581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8" name="Oval 32"/>
          <p:cNvSpPr>
            <a:spLocks noChangeArrowheads="1"/>
          </p:cNvSpPr>
          <p:nvPr/>
        </p:nvSpPr>
        <p:spPr bwMode="auto">
          <a:xfrm>
            <a:off x="74771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9" name="Oval 33"/>
          <p:cNvSpPr>
            <a:spLocks noChangeArrowheads="1"/>
          </p:cNvSpPr>
          <p:nvPr/>
        </p:nvSpPr>
        <p:spPr bwMode="auto">
          <a:xfrm>
            <a:off x="67564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0" name="Oval 34"/>
          <p:cNvSpPr>
            <a:spLocks noChangeArrowheads="1"/>
          </p:cNvSpPr>
          <p:nvPr/>
        </p:nvSpPr>
        <p:spPr bwMode="auto">
          <a:xfrm>
            <a:off x="59753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1" name="Oval 35"/>
          <p:cNvSpPr>
            <a:spLocks noChangeArrowheads="1"/>
          </p:cNvSpPr>
          <p:nvPr/>
        </p:nvSpPr>
        <p:spPr bwMode="auto">
          <a:xfrm>
            <a:off x="51943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2" name="Oval 36"/>
          <p:cNvSpPr>
            <a:spLocks noChangeArrowheads="1"/>
          </p:cNvSpPr>
          <p:nvPr/>
        </p:nvSpPr>
        <p:spPr bwMode="auto">
          <a:xfrm>
            <a:off x="44735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3" name="Oval 37"/>
          <p:cNvSpPr>
            <a:spLocks noChangeArrowheads="1"/>
          </p:cNvSpPr>
          <p:nvPr/>
        </p:nvSpPr>
        <p:spPr bwMode="auto">
          <a:xfrm>
            <a:off x="36925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4" name="Oval 38"/>
          <p:cNvSpPr>
            <a:spLocks noChangeArrowheads="1"/>
          </p:cNvSpPr>
          <p:nvPr/>
        </p:nvSpPr>
        <p:spPr bwMode="auto">
          <a:xfrm>
            <a:off x="29718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5" name="Rectangle 39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6" name="Rectangle 40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2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3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4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1113" name="Group 57"/>
          <p:cNvGrpSpPr>
            <a:grpSpLocks/>
          </p:cNvGrpSpPr>
          <p:nvPr/>
        </p:nvGrpSpPr>
        <p:grpSpPr bwMode="auto">
          <a:xfrm>
            <a:off x="3886201" y="3114676"/>
            <a:ext cx="4811713" cy="2371725"/>
            <a:chOff x="1514" y="2016"/>
            <a:chExt cx="3031" cy="1494"/>
          </a:xfrm>
        </p:grpSpPr>
        <p:sp>
          <p:nvSpPr>
            <p:cNvPr id="1581079" name="Line 23"/>
            <p:cNvSpPr>
              <a:spLocks noChangeShapeType="1"/>
            </p:cNvSpPr>
            <p:nvPr/>
          </p:nvSpPr>
          <p:spPr bwMode="auto">
            <a:xfrm>
              <a:off x="3372" y="2471"/>
              <a:ext cx="0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80" name="Line 24"/>
            <p:cNvSpPr>
              <a:spLocks noChangeShapeType="1"/>
            </p:cNvSpPr>
            <p:nvPr/>
          </p:nvSpPr>
          <p:spPr bwMode="auto">
            <a:xfrm flipV="1">
              <a:off x="4545" y="2439"/>
              <a:ext cx="0" cy="107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81" name="Line 25"/>
            <p:cNvSpPr>
              <a:spLocks noChangeShapeType="1"/>
            </p:cNvSpPr>
            <p:nvPr/>
          </p:nvSpPr>
          <p:spPr bwMode="auto">
            <a:xfrm flipH="1">
              <a:off x="3372" y="2439"/>
              <a:ext cx="11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98" name="Line 42"/>
            <p:cNvSpPr>
              <a:spLocks noChangeShapeType="1"/>
            </p:cNvSpPr>
            <p:nvPr/>
          </p:nvSpPr>
          <p:spPr bwMode="auto">
            <a:xfrm>
              <a:off x="3958" y="2074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99" name="Line 43"/>
            <p:cNvSpPr>
              <a:spLocks noChangeShapeType="1"/>
            </p:cNvSpPr>
            <p:nvPr/>
          </p:nvSpPr>
          <p:spPr bwMode="auto">
            <a:xfrm flipH="1" flipV="1">
              <a:off x="1514" y="2064"/>
              <a:ext cx="2470" cy="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0" name="Line 44"/>
            <p:cNvSpPr>
              <a:spLocks noChangeShapeType="1"/>
            </p:cNvSpPr>
            <p:nvPr/>
          </p:nvSpPr>
          <p:spPr bwMode="auto">
            <a:xfrm flipV="1">
              <a:off x="1536" y="2074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1" name="Rectangle 45"/>
            <p:cNvSpPr>
              <a:spLocks noChangeArrowheads="1"/>
            </p:cNvSpPr>
            <p:nvPr/>
          </p:nvSpPr>
          <p:spPr bwMode="auto">
            <a:xfrm>
              <a:off x="2722" y="2016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5" name="Rectangle 49"/>
            <p:cNvSpPr>
              <a:spLocks noChangeArrowheads="1"/>
            </p:cNvSpPr>
            <p:nvPr/>
          </p:nvSpPr>
          <p:spPr bwMode="auto">
            <a:xfrm>
              <a:off x="3840" y="2352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1106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7" name="Line 51"/>
          <p:cNvSpPr>
            <a:spLocks noChangeShapeType="1"/>
          </p:cNvSpPr>
          <p:nvPr/>
        </p:nvSpPr>
        <p:spPr bwMode="gray">
          <a:xfrm>
            <a:off x="2667000" y="4114800"/>
            <a:ext cx="7848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81108" name="Oval 52"/>
          <p:cNvSpPr>
            <a:spLocks noChangeArrowheads="1"/>
          </p:cNvSpPr>
          <p:nvPr/>
        </p:nvSpPr>
        <p:spPr bwMode="gray">
          <a:xfrm>
            <a:off x="2743200" y="5881688"/>
            <a:ext cx="2133600" cy="4572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81111" name="Oval 55"/>
          <p:cNvSpPr>
            <a:spLocks noChangeArrowheads="1"/>
          </p:cNvSpPr>
          <p:nvPr/>
        </p:nvSpPr>
        <p:spPr bwMode="gray">
          <a:xfrm>
            <a:off x="5105400" y="5867400"/>
            <a:ext cx="26670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81112" name="Oval 56"/>
          <p:cNvSpPr>
            <a:spLocks noChangeArrowheads="1"/>
          </p:cNvSpPr>
          <p:nvPr/>
        </p:nvSpPr>
        <p:spPr bwMode="gray">
          <a:xfrm>
            <a:off x="7994650" y="5826125"/>
            <a:ext cx="16764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8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8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8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107" grpId="0" animBg="1"/>
      <p:bldP spid="1581108" grpId="0" animBg="1"/>
      <p:bldP spid="1581111" grpId="0" animBg="1"/>
      <p:bldP spid="15811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Merge Clusters?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measure the distance between clusters?</a:t>
            </a:r>
          </a:p>
          <a:p>
            <a:endParaRPr lang="en-US" dirty="0"/>
          </a:p>
        </p:txBody>
      </p:sp>
      <p:sp>
        <p:nvSpPr>
          <p:cNvPr id="1582084" name="Rectangle 4"/>
          <p:cNvSpPr>
            <a:spLocks noChangeArrowheads="1"/>
          </p:cNvSpPr>
          <p:nvPr/>
        </p:nvSpPr>
        <p:spPr bwMode="auto">
          <a:xfrm>
            <a:off x="1001713" y="2039144"/>
            <a:ext cx="3417887" cy="223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 </a:t>
            </a:r>
            <a:r>
              <a:rPr lang="en-US" altLang="zh-CN" dirty="0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Centroid distance</a:t>
            </a:r>
          </a:p>
        </p:txBody>
      </p:sp>
      <p:grpSp>
        <p:nvGrpSpPr>
          <p:cNvPr id="1582085" name="Group 5"/>
          <p:cNvGrpSpPr>
            <a:grpSpLocks/>
          </p:cNvGrpSpPr>
          <p:nvPr/>
        </p:nvGrpSpPr>
        <p:grpSpPr bwMode="auto">
          <a:xfrm>
            <a:off x="5181600" y="2362200"/>
            <a:ext cx="4419600" cy="1828800"/>
            <a:chOff x="432" y="672"/>
            <a:chExt cx="2784" cy="1152"/>
          </a:xfrm>
        </p:grpSpPr>
        <p:sp>
          <p:nvSpPr>
            <p:cNvPr id="1582086" name="Line 6"/>
            <p:cNvSpPr>
              <a:spLocks noChangeShapeType="1"/>
            </p:cNvSpPr>
            <p:nvPr/>
          </p:nvSpPr>
          <p:spPr bwMode="auto">
            <a:xfrm>
              <a:off x="1392" y="129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87" name="Text Box 7"/>
            <p:cNvSpPr txBox="1">
              <a:spLocks noChangeArrowheads="1"/>
            </p:cNvSpPr>
            <p:nvPr/>
          </p:nvSpPr>
          <p:spPr bwMode="auto">
            <a:xfrm>
              <a:off x="1392" y="1008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Distance?</a:t>
              </a:r>
            </a:p>
          </p:txBody>
        </p:sp>
        <p:sp>
          <p:nvSpPr>
            <p:cNvPr id="1582088" name="Freeform 8" descr="5%"/>
            <p:cNvSpPr>
              <a:spLocks/>
            </p:cNvSpPr>
            <p:nvPr/>
          </p:nvSpPr>
          <p:spPr bwMode="auto">
            <a:xfrm rot="-5400000">
              <a:off x="292" y="812"/>
              <a:ext cx="1152" cy="871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89" name="Oval 9"/>
            <p:cNvSpPr>
              <a:spLocks noChangeArrowheads="1"/>
            </p:cNvSpPr>
            <p:nvPr/>
          </p:nvSpPr>
          <p:spPr bwMode="auto">
            <a:xfrm rot="-5400000">
              <a:off x="1104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0" name="Oval 10"/>
            <p:cNvSpPr>
              <a:spLocks noChangeArrowheads="1"/>
            </p:cNvSpPr>
            <p:nvPr/>
          </p:nvSpPr>
          <p:spPr bwMode="auto">
            <a:xfrm rot="-5400000">
              <a:off x="1056" y="91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1" name="Oval 11"/>
            <p:cNvSpPr>
              <a:spLocks noChangeArrowheads="1"/>
            </p:cNvSpPr>
            <p:nvPr/>
          </p:nvSpPr>
          <p:spPr bwMode="auto">
            <a:xfrm rot="-5400000">
              <a:off x="528" y="120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2" name="Oval 12"/>
            <p:cNvSpPr>
              <a:spLocks noChangeArrowheads="1"/>
            </p:cNvSpPr>
            <p:nvPr/>
          </p:nvSpPr>
          <p:spPr bwMode="auto">
            <a:xfrm rot="-5400000">
              <a:off x="1199" y="1103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3" name="Freeform 13" descr="5%"/>
            <p:cNvSpPr>
              <a:spLocks/>
            </p:cNvSpPr>
            <p:nvPr/>
          </p:nvSpPr>
          <p:spPr bwMode="auto">
            <a:xfrm rot="5400000" flipV="1">
              <a:off x="2112" y="720"/>
              <a:ext cx="1152" cy="1056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94" name="Oval 14"/>
            <p:cNvSpPr>
              <a:spLocks noChangeArrowheads="1"/>
            </p:cNvSpPr>
            <p:nvPr/>
          </p:nvSpPr>
          <p:spPr bwMode="auto">
            <a:xfrm rot="5400000" flipV="1">
              <a:off x="3072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5" name="Oval 15"/>
            <p:cNvSpPr>
              <a:spLocks noChangeArrowheads="1"/>
            </p:cNvSpPr>
            <p:nvPr/>
          </p:nvSpPr>
          <p:spPr bwMode="auto">
            <a:xfrm rot="5400000" flipV="1">
              <a:off x="2215" y="1007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6" name="Oval 16"/>
            <p:cNvSpPr>
              <a:spLocks noChangeArrowheads="1"/>
            </p:cNvSpPr>
            <p:nvPr/>
          </p:nvSpPr>
          <p:spPr bwMode="auto">
            <a:xfrm rot="5400000" flipV="1">
              <a:off x="2544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7" name="Oval 17"/>
            <p:cNvSpPr>
              <a:spLocks noChangeArrowheads="1"/>
            </p:cNvSpPr>
            <p:nvPr/>
          </p:nvSpPr>
          <p:spPr bwMode="auto">
            <a:xfrm rot="5400000" flipV="1">
              <a:off x="2544" y="76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2098" name="Text Box 18"/>
          <p:cNvSpPr txBox="1">
            <a:spLocks noChangeArrowheads="1"/>
          </p:cNvSpPr>
          <p:nvPr/>
        </p:nvSpPr>
        <p:spPr bwMode="auto">
          <a:xfrm>
            <a:off x="4724400" y="4724400"/>
            <a:ext cx="63599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Arial" panose="020B0604020202020204" pitchFamily="34" charset="0"/>
              </a:rPr>
              <a:t>Hint: </a:t>
            </a:r>
            <a:r>
              <a:rPr lang="en-US" altLang="zh-CN" sz="2200" i="1" u="sng" dirty="0">
                <a:latin typeface="Arial" panose="020B0604020202020204" pitchFamily="34" charset="0"/>
              </a:rPr>
              <a:t>Distance between clusters</a:t>
            </a:r>
            <a:r>
              <a:rPr lang="en-US" altLang="zh-CN" sz="2200" dirty="0">
                <a:latin typeface="Arial" panose="020B0604020202020204" pitchFamily="34" charset="0"/>
              </a:rPr>
              <a:t> is usually defined on the basis of </a:t>
            </a:r>
            <a:r>
              <a:rPr lang="en-US" altLang="zh-CN" sz="2200" i="1" u="sng" dirty="0">
                <a:latin typeface="Arial" panose="020B0604020202020204" pitchFamily="34" charset="0"/>
              </a:rPr>
              <a:t>distance between objects.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83B1E-BE64-70DC-0998-69800A44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6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FCE8-1DD4-40FD-88B4-602C4AC4FC0E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>
                <a:solidFill>
                  <a:srgbClr val="FF3300"/>
                </a:solidFill>
              </a:rPr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3413" name="Freeform 5" descr="5%"/>
          <p:cNvSpPr>
            <a:spLocks/>
          </p:cNvSpPr>
          <p:nvPr/>
        </p:nvSpPr>
        <p:spPr bwMode="auto">
          <a:xfrm rot="-5400000">
            <a:off x="1986757" y="13660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14" name="Oval 6"/>
          <p:cNvSpPr>
            <a:spLocks noChangeArrowheads="1"/>
          </p:cNvSpPr>
          <p:nvPr/>
        </p:nvSpPr>
        <p:spPr bwMode="auto">
          <a:xfrm rot="-5400000">
            <a:off x="32766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5" name="Oval 7"/>
          <p:cNvSpPr>
            <a:spLocks noChangeArrowheads="1"/>
          </p:cNvSpPr>
          <p:nvPr/>
        </p:nvSpPr>
        <p:spPr bwMode="auto">
          <a:xfrm rot="-5400000">
            <a:off x="3200400" y="1524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6" name="Oval 8"/>
          <p:cNvSpPr>
            <a:spLocks noChangeArrowheads="1"/>
          </p:cNvSpPr>
          <p:nvPr/>
        </p:nvSpPr>
        <p:spPr bwMode="auto">
          <a:xfrm rot="-5400000">
            <a:off x="23622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7" name="Oval 9"/>
          <p:cNvSpPr>
            <a:spLocks noChangeArrowheads="1"/>
          </p:cNvSpPr>
          <p:nvPr/>
        </p:nvSpPr>
        <p:spPr bwMode="auto">
          <a:xfrm rot="-5400000">
            <a:off x="3427413" y="1827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8" name="Freeform 10" descr="5%"/>
          <p:cNvSpPr>
            <a:spLocks/>
          </p:cNvSpPr>
          <p:nvPr/>
        </p:nvSpPr>
        <p:spPr bwMode="auto">
          <a:xfrm rot="5400000" flipV="1">
            <a:off x="4876800" y="1219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19" name="Oval 11"/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0" name="Oval 12"/>
          <p:cNvSpPr>
            <a:spLocks noChangeArrowheads="1"/>
          </p:cNvSpPr>
          <p:nvPr/>
        </p:nvSpPr>
        <p:spPr bwMode="auto">
          <a:xfrm rot="5400000" flipV="1">
            <a:off x="5040313" y="1674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1" name="Oval 13"/>
          <p:cNvSpPr>
            <a:spLocks noChangeArrowheads="1"/>
          </p:cNvSpPr>
          <p:nvPr/>
        </p:nvSpPr>
        <p:spPr bwMode="auto">
          <a:xfrm rot="5400000" flipV="1">
            <a:off x="55626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2" name="Oval 14"/>
          <p:cNvSpPr>
            <a:spLocks noChangeArrowheads="1"/>
          </p:cNvSpPr>
          <p:nvPr/>
        </p:nvSpPr>
        <p:spPr bwMode="auto">
          <a:xfrm rot="5400000" flipV="1">
            <a:off x="5562600" y="1295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3" name="Line 15"/>
          <p:cNvSpPr>
            <a:spLocks noChangeShapeType="1"/>
          </p:cNvSpPr>
          <p:nvPr/>
        </p:nvSpPr>
        <p:spPr bwMode="auto">
          <a:xfrm flipV="1">
            <a:off x="3505200" y="1676400"/>
            <a:ext cx="1524000" cy="152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52" name="Rectangle 44"/>
          <p:cNvSpPr>
            <a:spLocks noChangeArrowheads="1"/>
          </p:cNvSpPr>
          <p:nvPr/>
        </p:nvSpPr>
        <p:spPr bwMode="gray">
          <a:xfrm>
            <a:off x="5715000" y="41910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of the </a:t>
            </a:r>
            <a:r>
              <a:rPr lang="en-US" i="1" u="sng">
                <a:solidFill>
                  <a:srgbClr val="FF0000"/>
                </a:solidFill>
              </a:rPr>
              <a:t>closest pair of data objects</a:t>
            </a:r>
            <a:r>
              <a:rPr lang="en-US"/>
              <a:t> belonging to different clusters.</a:t>
            </a:r>
          </a:p>
        </p:txBody>
      </p:sp>
      <p:graphicFrame>
        <p:nvGraphicFramePr>
          <p:cNvPr id="1553453" name="Object 45"/>
          <p:cNvGraphicFramePr>
            <a:graphicFrameLocks noChangeAspect="1"/>
          </p:cNvGraphicFramePr>
          <p:nvPr/>
        </p:nvGraphicFramePr>
        <p:xfrm>
          <a:off x="4876800" y="3200400"/>
          <a:ext cx="5638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304560" progId="Equation.3">
                  <p:embed/>
                </p:oleObj>
              </mc:Choice>
              <mc:Fallback>
                <p:oleObj name="Equation" r:id="rId3" imgW="1803240" imgH="304560" progId="Equation.3">
                  <p:embed/>
                  <p:pic>
                    <p:nvPicPr>
                      <p:cNvPr id="155345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5638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3454" name="Rectangle 46"/>
          <p:cNvSpPr>
            <a:spLocks noChangeArrowheads="1"/>
          </p:cNvSpPr>
          <p:nvPr/>
        </p:nvSpPr>
        <p:spPr bwMode="gray">
          <a:xfrm>
            <a:off x="4724400" y="30480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CE2E-AB83-4C1F-81BE-5DA46EE218F8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555460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</a:t>
            </a:r>
            <a:r>
              <a:rPr lang="en-US" altLang="zh-CN">
                <a:solidFill>
                  <a:srgbClr val="FF3300"/>
                </a:solidFill>
              </a:rPr>
              <a:t>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5461" name="Freeform 5" descr="5%"/>
          <p:cNvSpPr>
            <a:spLocks/>
          </p:cNvSpPr>
          <p:nvPr/>
        </p:nvSpPr>
        <p:spPr bwMode="auto">
          <a:xfrm rot="-5400000">
            <a:off x="1986757" y="1442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62" name="Oval 6"/>
          <p:cNvSpPr>
            <a:spLocks noChangeArrowheads="1"/>
          </p:cNvSpPr>
          <p:nvPr/>
        </p:nvSpPr>
        <p:spPr bwMode="auto">
          <a:xfrm rot="-5400000">
            <a:off x="32766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3" name="Oval 7"/>
          <p:cNvSpPr>
            <a:spLocks noChangeArrowheads="1"/>
          </p:cNvSpPr>
          <p:nvPr/>
        </p:nvSpPr>
        <p:spPr bwMode="auto">
          <a:xfrm rot="-5400000">
            <a:off x="32004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4" name="Oval 8"/>
          <p:cNvSpPr>
            <a:spLocks noChangeArrowheads="1"/>
          </p:cNvSpPr>
          <p:nvPr/>
        </p:nvSpPr>
        <p:spPr bwMode="auto">
          <a:xfrm rot="-5400000">
            <a:off x="23622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5" name="Oval 9"/>
          <p:cNvSpPr>
            <a:spLocks noChangeArrowheads="1"/>
          </p:cNvSpPr>
          <p:nvPr/>
        </p:nvSpPr>
        <p:spPr bwMode="auto">
          <a:xfrm rot="-5400000">
            <a:off x="3427413" y="1903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6" name="Freeform 10" descr="5%"/>
          <p:cNvSpPr>
            <a:spLocks/>
          </p:cNvSpPr>
          <p:nvPr/>
        </p:nvSpPr>
        <p:spPr bwMode="auto">
          <a:xfrm rot="5400000" flipV="1">
            <a:off x="4876800" y="1295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67" name="Oval 11"/>
          <p:cNvSpPr>
            <a:spLocks noChangeArrowheads="1"/>
          </p:cNvSpPr>
          <p:nvPr/>
        </p:nvSpPr>
        <p:spPr bwMode="auto">
          <a:xfrm rot="5400000" flipV="1">
            <a:off x="64008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8" name="Oval 12"/>
          <p:cNvSpPr>
            <a:spLocks noChangeArrowheads="1"/>
          </p:cNvSpPr>
          <p:nvPr/>
        </p:nvSpPr>
        <p:spPr bwMode="auto">
          <a:xfrm rot="5400000" flipV="1">
            <a:off x="50403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9" name="Oval 13"/>
          <p:cNvSpPr>
            <a:spLocks noChangeArrowheads="1"/>
          </p:cNvSpPr>
          <p:nvPr/>
        </p:nvSpPr>
        <p:spPr bwMode="auto">
          <a:xfrm rot="5400000" flipV="1">
            <a:off x="55626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70" name="Oval 14"/>
          <p:cNvSpPr>
            <a:spLocks noChangeArrowheads="1"/>
          </p:cNvSpPr>
          <p:nvPr/>
        </p:nvSpPr>
        <p:spPr bwMode="auto">
          <a:xfrm rot="5400000" flipV="1">
            <a:off x="5562600" y="1371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71" name="Line 15"/>
          <p:cNvSpPr>
            <a:spLocks noChangeShapeType="1"/>
          </p:cNvSpPr>
          <p:nvPr/>
        </p:nvSpPr>
        <p:spPr bwMode="auto">
          <a:xfrm flipV="1">
            <a:off x="2438400" y="1828800"/>
            <a:ext cx="396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99" name="Rectangle 43"/>
          <p:cNvSpPr>
            <a:spLocks noChangeArrowheads="1"/>
          </p:cNvSpPr>
          <p:nvPr/>
        </p:nvSpPr>
        <p:spPr bwMode="gray">
          <a:xfrm>
            <a:off x="5715000" y="41910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of the </a:t>
            </a:r>
            <a:r>
              <a:rPr lang="en-US" i="1" u="sng">
                <a:solidFill>
                  <a:srgbClr val="FF0000"/>
                </a:solidFill>
              </a:rPr>
              <a:t>farthest pair of data objects</a:t>
            </a:r>
            <a:r>
              <a:rPr lang="en-US"/>
              <a:t> belonging to different clusters.</a:t>
            </a:r>
          </a:p>
        </p:txBody>
      </p:sp>
      <p:graphicFrame>
        <p:nvGraphicFramePr>
          <p:cNvPr id="1555500" name="Object 44"/>
          <p:cNvGraphicFramePr>
            <a:graphicFrameLocks noChangeAspect="1"/>
          </p:cNvGraphicFramePr>
          <p:nvPr/>
        </p:nvGraphicFramePr>
        <p:xfrm>
          <a:off x="4876800" y="3181351"/>
          <a:ext cx="5638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317160" progId="Equation.3">
                  <p:embed/>
                </p:oleObj>
              </mc:Choice>
              <mc:Fallback>
                <p:oleObj name="Equation" r:id="rId3" imgW="1803240" imgH="317160" progId="Equation.3">
                  <p:embed/>
                  <p:pic>
                    <p:nvPicPr>
                      <p:cNvPr id="155550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81351"/>
                        <a:ext cx="5638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5501" name="Rectangle 45"/>
          <p:cNvSpPr>
            <a:spLocks noChangeArrowheads="1"/>
          </p:cNvSpPr>
          <p:nvPr/>
        </p:nvSpPr>
        <p:spPr bwMode="gray">
          <a:xfrm>
            <a:off x="4724400" y="30480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2209801" y="1905001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484938" y="4114801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2209801" y="4114801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6484938" y="1905001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35D57E-A19B-13C9-E55F-D0A8F70C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C481-DFAC-4461-B96C-8F248D8F824C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557508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</a:t>
            </a:r>
            <a:r>
              <a:rPr lang="en-US" altLang="zh-CN">
                <a:solidFill>
                  <a:srgbClr val="FF3300"/>
                </a:solidFill>
              </a:rPr>
              <a:t>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</p:txBody>
      </p:sp>
      <p:sp>
        <p:nvSpPr>
          <p:cNvPr id="1557509" name="Freeform 5" descr="5%"/>
          <p:cNvSpPr>
            <a:spLocks/>
          </p:cNvSpPr>
          <p:nvPr/>
        </p:nvSpPr>
        <p:spPr bwMode="auto">
          <a:xfrm rot="-5400000">
            <a:off x="1986757" y="15184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10" name="Oval 6"/>
          <p:cNvSpPr>
            <a:spLocks noChangeArrowheads="1"/>
          </p:cNvSpPr>
          <p:nvPr/>
        </p:nvSpPr>
        <p:spPr bwMode="auto">
          <a:xfrm rot="-5400000">
            <a:off x="32766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1" name="Oval 7"/>
          <p:cNvSpPr>
            <a:spLocks noChangeArrowheads="1"/>
          </p:cNvSpPr>
          <p:nvPr/>
        </p:nvSpPr>
        <p:spPr bwMode="auto">
          <a:xfrm rot="-5400000">
            <a:off x="32004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2" name="Oval 8"/>
          <p:cNvSpPr>
            <a:spLocks noChangeArrowheads="1"/>
          </p:cNvSpPr>
          <p:nvPr/>
        </p:nvSpPr>
        <p:spPr bwMode="auto">
          <a:xfrm rot="-5400000">
            <a:off x="23622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3" name="Oval 9"/>
          <p:cNvSpPr>
            <a:spLocks noChangeArrowheads="1"/>
          </p:cNvSpPr>
          <p:nvPr/>
        </p:nvSpPr>
        <p:spPr bwMode="auto">
          <a:xfrm rot="-5400000">
            <a:off x="3427413" y="1979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4" name="Freeform 10" descr="5%"/>
          <p:cNvSpPr>
            <a:spLocks/>
          </p:cNvSpPr>
          <p:nvPr/>
        </p:nvSpPr>
        <p:spPr bwMode="auto">
          <a:xfrm rot="5400000" flipV="1">
            <a:off x="4876800" y="13716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15" name="Oval 11"/>
          <p:cNvSpPr>
            <a:spLocks noChangeArrowheads="1"/>
          </p:cNvSpPr>
          <p:nvPr/>
        </p:nvSpPr>
        <p:spPr bwMode="auto">
          <a:xfrm rot="5400000" flipV="1">
            <a:off x="64008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6" name="Oval 12"/>
          <p:cNvSpPr>
            <a:spLocks noChangeArrowheads="1"/>
          </p:cNvSpPr>
          <p:nvPr/>
        </p:nvSpPr>
        <p:spPr bwMode="auto">
          <a:xfrm rot="5400000" flipV="1">
            <a:off x="5040313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7" name="Oval 13"/>
          <p:cNvSpPr>
            <a:spLocks noChangeArrowheads="1"/>
          </p:cNvSpPr>
          <p:nvPr/>
        </p:nvSpPr>
        <p:spPr bwMode="auto">
          <a:xfrm rot="5400000" flipV="1">
            <a:off x="55626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8" name="Oval 14"/>
          <p:cNvSpPr>
            <a:spLocks noChangeArrowheads="1"/>
          </p:cNvSpPr>
          <p:nvPr/>
        </p:nvSpPr>
        <p:spPr bwMode="auto">
          <a:xfrm rot="5400000" flipV="1">
            <a:off x="55626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9" name="Line 15"/>
          <p:cNvSpPr>
            <a:spLocks noChangeShapeType="1"/>
          </p:cNvSpPr>
          <p:nvPr/>
        </p:nvSpPr>
        <p:spPr bwMode="auto">
          <a:xfrm>
            <a:off x="3352800" y="2438400"/>
            <a:ext cx="2209800" cy="762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0" name="Line 16"/>
          <p:cNvSpPr>
            <a:spLocks noChangeShapeType="1"/>
          </p:cNvSpPr>
          <p:nvPr/>
        </p:nvSpPr>
        <p:spPr bwMode="auto">
          <a:xfrm flipV="1">
            <a:off x="3352800" y="1905000"/>
            <a:ext cx="1676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1" name="Line 17"/>
          <p:cNvSpPr>
            <a:spLocks noChangeShapeType="1"/>
          </p:cNvSpPr>
          <p:nvPr/>
        </p:nvSpPr>
        <p:spPr bwMode="auto">
          <a:xfrm flipV="1">
            <a:off x="3352800" y="1524000"/>
            <a:ext cx="2209800" cy="914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2" name="Line 18"/>
          <p:cNvSpPr>
            <a:spLocks noChangeShapeType="1"/>
          </p:cNvSpPr>
          <p:nvPr/>
        </p:nvSpPr>
        <p:spPr bwMode="auto">
          <a:xfrm flipV="1">
            <a:off x="3352800" y="1905000"/>
            <a:ext cx="3048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4" name="Line 20"/>
          <p:cNvSpPr>
            <a:spLocks noChangeShapeType="1"/>
          </p:cNvSpPr>
          <p:nvPr/>
        </p:nvSpPr>
        <p:spPr bwMode="auto">
          <a:xfrm flipV="1">
            <a:off x="3505200" y="1905000"/>
            <a:ext cx="1524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33" name="Line 29"/>
          <p:cNvSpPr>
            <a:spLocks noChangeShapeType="1"/>
          </p:cNvSpPr>
          <p:nvPr/>
        </p:nvSpPr>
        <p:spPr bwMode="auto">
          <a:xfrm flipV="1">
            <a:off x="3200400" y="1524000"/>
            <a:ext cx="2286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34" name="Line 30"/>
          <p:cNvSpPr>
            <a:spLocks noChangeShapeType="1"/>
          </p:cNvSpPr>
          <p:nvPr/>
        </p:nvSpPr>
        <p:spPr bwMode="auto">
          <a:xfrm>
            <a:off x="2438400" y="2209800"/>
            <a:ext cx="31242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70" name="Rectangle 66"/>
          <p:cNvSpPr>
            <a:spLocks noChangeArrowheads="1"/>
          </p:cNvSpPr>
          <p:nvPr/>
        </p:nvSpPr>
        <p:spPr bwMode="gray">
          <a:xfrm>
            <a:off x="5562600" y="447675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</a:t>
            </a:r>
            <a:r>
              <a:rPr lang="en-US" i="1" u="sng">
                <a:solidFill>
                  <a:srgbClr val="FF0000"/>
                </a:solidFill>
              </a:rPr>
              <a:t>average</a:t>
            </a:r>
            <a:r>
              <a:rPr lang="en-US"/>
              <a:t> distance of </a:t>
            </a:r>
            <a:r>
              <a:rPr lang="en-US" i="1" u="sng">
                <a:solidFill>
                  <a:srgbClr val="FF0000"/>
                </a:solidFill>
              </a:rPr>
              <a:t>all pairs of data objects</a:t>
            </a:r>
            <a:r>
              <a:rPr lang="en-US"/>
              <a:t> belonging to different clusters.</a:t>
            </a:r>
          </a:p>
        </p:txBody>
      </p:sp>
      <p:sp>
        <p:nvSpPr>
          <p:cNvPr id="1557571" name="Rectangle 67"/>
          <p:cNvSpPr>
            <a:spLocks noChangeArrowheads="1"/>
          </p:cNvSpPr>
          <p:nvPr/>
        </p:nvSpPr>
        <p:spPr bwMode="gray">
          <a:xfrm>
            <a:off x="4724400" y="32766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57572" name="Line 68"/>
          <p:cNvSpPr>
            <a:spLocks noChangeShapeType="1"/>
          </p:cNvSpPr>
          <p:nvPr/>
        </p:nvSpPr>
        <p:spPr bwMode="gray">
          <a:xfrm>
            <a:off x="3200400" y="1676400"/>
            <a:ext cx="3200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3" name="Line 69"/>
          <p:cNvSpPr>
            <a:spLocks noChangeShapeType="1"/>
          </p:cNvSpPr>
          <p:nvPr/>
        </p:nvSpPr>
        <p:spPr bwMode="gray">
          <a:xfrm>
            <a:off x="3200400" y="1676400"/>
            <a:ext cx="1905000" cy="15240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4" name="Line 70"/>
          <p:cNvSpPr>
            <a:spLocks noChangeShapeType="1"/>
          </p:cNvSpPr>
          <p:nvPr/>
        </p:nvSpPr>
        <p:spPr bwMode="gray">
          <a:xfrm>
            <a:off x="3276600" y="1676400"/>
            <a:ext cx="22860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5" name="Line 71"/>
          <p:cNvSpPr>
            <a:spLocks noChangeShapeType="1"/>
          </p:cNvSpPr>
          <p:nvPr/>
        </p:nvSpPr>
        <p:spPr bwMode="gray">
          <a:xfrm flipV="1">
            <a:off x="3505200" y="1447800"/>
            <a:ext cx="2133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6" name="Line 72"/>
          <p:cNvSpPr>
            <a:spLocks noChangeShapeType="1"/>
          </p:cNvSpPr>
          <p:nvPr/>
        </p:nvSpPr>
        <p:spPr bwMode="gray">
          <a:xfrm flipV="1">
            <a:off x="3429000" y="1905000"/>
            <a:ext cx="3048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7" name="Line 73"/>
          <p:cNvSpPr>
            <a:spLocks noChangeShapeType="1"/>
          </p:cNvSpPr>
          <p:nvPr/>
        </p:nvSpPr>
        <p:spPr bwMode="gray">
          <a:xfrm>
            <a:off x="3505200" y="19812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8" name="Line 74"/>
          <p:cNvSpPr>
            <a:spLocks noChangeShapeType="1"/>
          </p:cNvSpPr>
          <p:nvPr/>
        </p:nvSpPr>
        <p:spPr bwMode="gray">
          <a:xfrm flipV="1">
            <a:off x="2438400" y="1447800"/>
            <a:ext cx="32004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9" name="Line 75"/>
          <p:cNvSpPr>
            <a:spLocks noChangeShapeType="1"/>
          </p:cNvSpPr>
          <p:nvPr/>
        </p:nvSpPr>
        <p:spPr bwMode="gray">
          <a:xfrm flipV="1">
            <a:off x="2438400" y="1905000"/>
            <a:ext cx="3962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aphicFrame>
        <p:nvGraphicFramePr>
          <p:cNvPr id="1557580" name="Object 76"/>
          <p:cNvGraphicFramePr>
            <a:graphicFrameLocks noChangeAspect="1"/>
          </p:cNvGraphicFramePr>
          <p:nvPr/>
        </p:nvGraphicFramePr>
        <p:xfrm>
          <a:off x="4821238" y="3395663"/>
          <a:ext cx="5638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342720" progId="Equation.3">
                  <p:embed/>
                </p:oleObj>
              </mc:Choice>
              <mc:Fallback>
                <p:oleObj name="Equation" r:id="rId3" imgW="1803240" imgH="342720" progId="Equation.3">
                  <p:embed/>
                  <p:pic>
                    <p:nvPicPr>
                      <p:cNvPr id="155758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395663"/>
                        <a:ext cx="5638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134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9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B2D4-0827-4021-9DB8-4595514BF548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559556" name="Rectangle 4"/>
          <p:cNvSpPr>
            <a:spLocks noChangeArrowheads="1"/>
          </p:cNvSpPr>
          <p:nvPr/>
        </p:nvSpPr>
        <p:spPr bwMode="auto">
          <a:xfrm>
            <a:off x="1828800" y="3352800"/>
            <a:ext cx="5867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>
                <a:solidFill>
                  <a:srgbClr val="FF3300"/>
                </a:solidFill>
              </a:rPr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9557" name="Line 5"/>
          <p:cNvSpPr>
            <a:spLocks noChangeShapeType="1"/>
          </p:cNvSpPr>
          <p:nvPr/>
        </p:nvSpPr>
        <p:spPr bwMode="auto">
          <a:xfrm flipV="1">
            <a:off x="2971800" y="2133600"/>
            <a:ext cx="2895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58" name="Freeform 6" descr="5%"/>
          <p:cNvSpPr>
            <a:spLocks/>
          </p:cNvSpPr>
          <p:nvPr/>
        </p:nvSpPr>
        <p:spPr bwMode="auto">
          <a:xfrm rot="-5400000">
            <a:off x="2062957" y="1442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59" name="Oval 7"/>
          <p:cNvSpPr>
            <a:spLocks noChangeArrowheads="1"/>
          </p:cNvSpPr>
          <p:nvPr/>
        </p:nvSpPr>
        <p:spPr bwMode="auto">
          <a:xfrm rot="-5400000">
            <a:off x="33528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0" name="Oval 8"/>
          <p:cNvSpPr>
            <a:spLocks noChangeArrowheads="1"/>
          </p:cNvSpPr>
          <p:nvPr/>
        </p:nvSpPr>
        <p:spPr bwMode="auto">
          <a:xfrm rot="-5400000">
            <a:off x="32766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1" name="Oval 9"/>
          <p:cNvSpPr>
            <a:spLocks noChangeArrowheads="1"/>
          </p:cNvSpPr>
          <p:nvPr/>
        </p:nvSpPr>
        <p:spPr bwMode="auto">
          <a:xfrm rot="-5400000">
            <a:off x="24384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2" name="Oval 10"/>
          <p:cNvSpPr>
            <a:spLocks noChangeArrowheads="1"/>
          </p:cNvSpPr>
          <p:nvPr/>
        </p:nvSpPr>
        <p:spPr bwMode="auto">
          <a:xfrm rot="-5400000">
            <a:off x="3503613" y="1903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3" name="Freeform 11" descr="5%"/>
          <p:cNvSpPr>
            <a:spLocks/>
          </p:cNvSpPr>
          <p:nvPr/>
        </p:nvSpPr>
        <p:spPr bwMode="auto">
          <a:xfrm rot="5400000" flipV="1">
            <a:off x="4953000" y="1295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64" name="Oval 12"/>
          <p:cNvSpPr>
            <a:spLocks noChangeArrowheads="1"/>
          </p:cNvSpPr>
          <p:nvPr/>
        </p:nvSpPr>
        <p:spPr bwMode="auto">
          <a:xfrm rot="5400000" flipV="1">
            <a:off x="64770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5" name="Oval 13"/>
          <p:cNvSpPr>
            <a:spLocks noChangeArrowheads="1"/>
          </p:cNvSpPr>
          <p:nvPr/>
        </p:nvSpPr>
        <p:spPr bwMode="auto">
          <a:xfrm rot="5400000" flipV="1">
            <a:off x="51165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6" name="Oval 14"/>
          <p:cNvSpPr>
            <a:spLocks noChangeArrowheads="1"/>
          </p:cNvSpPr>
          <p:nvPr/>
        </p:nvSpPr>
        <p:spPr bwMode="auto">
          <a:xfrm rot="5400000" flipV="1">
            <a:off x="56388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7" name="Oval 15"/>
          <p:cNvSpPr>
            <a:spLocks noChangeArrowheads="1"/>
          </p:cNvSpPr>
          <p:nvPr/>
        </p:nvSpPr>
        <p:spPr bwMode="auto">
          <a:xfrm rot="5400000" flipV="1">
            <a:off x="5638800" y="1371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8" name="Text Box 16"/>
          <p:cNvSpPr txBox="1">
            <a:spLocks noChangeArrowheads="1"/>
          </p:cNvSpPr>
          <p:nvPr/>
        </p:nvSpPr>
        <p:spPr bwMode="auto">
          <a:xfrm>
            <a:off x="2819400" y="1981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559569" name="Text Box 17"/>
          <p:cNvSpPr txBox="1">
            <a:spLocks noChangeArrowheads="1"/>
          </p:cNvSpPr>
          <p:nvPr/>
        </p:nvSpPr>
        <p:spPr bwMode="auto">
          <a:xfrm>
            <a:off x="5715000" y="1981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559589" name="Text Box 37"/>
          <p:cNvSpPr txBox="1">
            <a:spLocks noChangeArrowheads="1"/>
          </p:cNvSpPr>
          <p:nvPr/>
        </p:nvSpPr>
        <p:spPr bwMode="auto">
          <a:xfrm>
            <a:off x="5410200" y="5791200"/>
            <a:ext cx="3352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200">
              <a:latin typeface="Arial" panose="020B0604020202020204" pitchFamily="34" charset="0"/>
            </a:endParaRPr>
          </a:p>
        </p:txBody>
      </p:sp>
      <p:sp>
        <p:nvSpPr>
          <p:cNvPr id="1559590" name="Text Box 38"/>
          <p:cNvSpPr txBox="1">
            <a:spLocks noChangeArrowheads="1"/>
          </p:cNvSpPr>
          <p:nvPr/>
        </p:nvSpPr>
        <p:spPr bwMode="auto">
          <a:xfrm>
            <a:off x="7391400" y="2057401"/>
            <a:ext cx="289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m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</a:rPr>
              <a:t>,m</a:t>
            </a:r>
            <a:r>
              <a:rPr lang="en-US" altLang="zh-CN" baseline="-25000">
                <a:latin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</a:rPr>
              <a:t> are the means of C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</a:rPr>
              <a:t>, C</a:t>
            </a:r>
            <a:r>
              <a:rPr lang="en-US" altLang="zh-CN" baseline="-25000">
                <a:latin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</a:rPr>
              <a:t>,</a:t>
            </a:r>
          </a:p>
        </p:txBody>
      </p:sp>
      <p:graphicFrame>
        <p:nvGraphicFramePr>
          <p:cNvPr id="1559592" name="Object 40"/>
          <p:cNvGraphicFramePr>
            <a:graphicFrameLocks noChangeAspect="1"/>
          </p:cNvGraphicFramePr>
          <p:nvPr/>
        </p:nvGraphicFramePr>
        <p:xfrm>
          <a:off x="5105400" y="3352801"/>
          <a:ext cx="5105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480" imgH="241200" progId="Equation.3">
                  <p:embed/>
                </p:oleObj>
              </mc:Choice>
              <mc:Fallback>
                <p:oleObj name="Equation" r:id="rId3" imgW="1536480" imgH="241200" progId="Equation.3">
                  <p:embed/>
                  <p:pic>
                    <p:nvPicPr>
                      <p:cNvPr id="15595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1"/>
                        <a:ext cx="5105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9593" name="Rectangle 41"/>
          <p:cNvSpPr>
            <a:spLocks noChangeArrowheads="1"/>
          </p:cNvSpPr>
          <p:nvPr/>
        </p:nvSpPr>
        <p:spPr bwMode="gray">
          <a:xfrm>
            <a:off x="5562600" y="43434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between </a:t>
            </a:r>
            <a:r>
              <a:rPr lang="en-US" i="1" u="sng">
                <a:solidFill>
                  <a:srgbClr val="FF0000"/>
                </a:solidFill>
              </a:rPr>
              <a:t>the means of the cluters.</a:t>
            </a:r>
          </a:p>
        </p:txBody>
      </p:sp>
      <p:sp>
        <p:nvSpPr>
          <p:cNvPr id="1559594" name="Rectangle 42"/>
          <p:cNvSpPr>
            <a:spLocks noChangeArrowheads="1"/>
          </p:cNvSpPr>
          <p:nvPr/>
        </p:nvSpPr>
        <p:spPr bwMode="gray">
          <a:xfrm>
            <a:off x="4724400" y="32004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6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Cluster Distance Measures	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ln w="31750"/>
        </p:spPr>
        <p:txBody>
          <a:bodyPr/>
          <a:lstStyle/>
          <a:p>
            <a:pPr marL="0" lvl="1" indent="0">
              <a:lnSpc>
                <a:spcPct val="110000"/>
              </a:lnSpc>
              <a:buNone/>
            </a:pPr>
            <a:r>
              <a:rPr lang="en-US" sz="1814" b="1" dirty="0"/>
              <a:t>Example</a:t>
            </a:r>
            <a:r>
              <a:rPr lang="en-US" sz="1814" dirty="0"/>
              <a:t>: Given a data set of five objects characterized by a single continuous  feature, assume that there are two clusters: C</a:t>
            </a:r>
            <a:r>
              <a:rPr lang="en-US" sz="1270" dirty="0"/>
              <a:t>1</a:t>
            </a:r>
            <a:r>
              <a:rPr lang="en-US" sz="1814" dirty="0"/>
              <a:t>: {a, b} and C</a:t>
            </a:r>
            <a:r>
              <a:rPr lang="en-US" sz="1270" dirty="0"/>
              <a:t>2</a:t>
            </a:r>
            <a:r>
              <a:rPr lang="en-US" sz="1814" dirty="0"/>
              <a:t>: {c, d, e}.</a:t>
            </a:r>
          </a:p>
          <a:p>
            <a:pPr marL="0" lvl="1" indent="0">
              <a:lnSpc>
                <a:spcPct val="110000"/>
              </a:lnSpc>
              <a:buNone/>
            </a:pPr>
            <a:endParaRPr lang="en-US" dirty="0"/>
          </a:p>
          <a:p>
            <a:pPr marL="0" lvl="1" indent="0">
              <a:lnSpc>
                <a:spcPct val="110000"/>
              </a:lnSpc>
              <a:buNone/>
            </a:pPr>
            <a:endParaRPr lang="en-US" dirty="0"/>
          </a:p>
          <a:p>
            <a:pPr marL="0" lvl="1" indent="0">
              <a:lnSpc>
                <a:spcPct val="110000"/>
              </a:lnSpc>
              <a:buNone/>
            </a:pPr>
            <a:r>
              <a:rPr lang="en-US" sz="1633" dirty="0"/>
              <a:t>1. Calculate the distance matrix.     	  2. Calculate three cluster distances between C</a:t>
            </a:r>
            <a:r>
              <a:rPr lang="en-US" sz="1270" dirty="0"/>
              <a:t>1</a:t>
            </a:r>
            <a:r>
              <a:rPr lang="en-US" sz="1633" dirty="0"/>
              <a:t> and C</a:t>
            </a:r>
            <a:r>
              <a:rPr lang="en-US" sz="1270" dirty="0"/>
              <a:t>2</a:t>
            </a:r>
            <a:r>
              <a:rPr lang="en-US" sz="1633" dirty="0"/>
              <a:t>. 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77251"/>
              </p:ext>
            </p:extLst>
          </p:nvPr>
        </p:nvGraphicFramePr>
        <p:xfrm>
          <a:off x="838200" y="2016509"/>
          <a:ext cx="5389354" cy="673850"/>
        </p:xfrm>
        <a:graphic>
          <a:graphicData uri="http://schemas.openxmlformats.org/drawingml/2006/table">
            <a:tbl>
              <a:tblPr/>
              <a:tblGrid>
                <a:gridCol w="1078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87556" y="3220942"/>
          <a:ext cx="2902734" cy="2695398"/>
        </p:xfrm>
        <a:graphic>
          <a:graphicData uri="http://schemas.openxmlformats.org/drawingml/2006/table">
            <a:tbl>
              <a:tblPr/>
              <a:tblGrid>
                <a:gridCol w="483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48" name="Left Bracket 38"/>
          <p:cNvSpPr>
            <a:spLocks/>
          </p:cNvSpPr>
          <p:nvPr/>
        </p:nvSpPr>
        <p:spPr bwMode="auto">
          <a:xfrm>
            <a:off x="1666128" y="3588823"/>
            <a:ext cx="41756" cy="2349833"/>
          </a:xfrm>
          <a:prstGeom prst="leftBracket">
            <a:avLst>
              <a:gd name="adj" fmla="val 833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7249" name="Right Bracket 39"/>
          <p:cNvSpPr>
            <a:spLocks/>
          </p:cNvSpPr>
          <p:nvPr/>
        </p:nvSpPr>
        <p:spPr bwMode="auto">
          <a:xfrm>
            <a:off x="4002314" y="3590977"/>
            <a:ext cx="69113" cy="2349833"/>
          </a:xfrm>
          <a:prstGeom prst="rightBracket">
            <a:avLst>
              <a:gd name="adj" fmla="val 8343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977158" y="2944492"/>
            <a:ext cx="5045230" cy="34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605" tIns="47302" rIns="94605" bIns="47302"/>
          <a:lstStyle>
            <a:lvl1pPr marL="268288" indent="-268288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Single link</a:t>
            </a:r>
            <a:endParaRPr lang="en-US" sz="1633" dirty="0"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endParaRPr lang="en-US" sz="1633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</a:p>
          <a:p>
            <a:pPr eaLnBrk="1" hangingPunct="1">
              <a:lnSpc>
                <a:spcPct val="200000"/>
              </a:lnSpc>
            </a:pPr>
            <a:endParaRPr lang="en-US" sz="1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endParaRPr lang="en-US" sz="1633" dirty="0">
              <a:latin typeface="Tahoma" panose="020B0604030504040204" pitchFamily="34" charset="0"/>
            </a:endParaRPr>
          </a:p>
        </p:txBody>
      </p:sp>
      <p:graphicFrame>
        <p:nvGraphicFramePr>
          <p:cNvPr id="7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78656"/>
              </p:ext>
            </p:extLst>
          </p:nvPr>
        </p:nvGraphicFramePr>
        <p:xfrm>
          <a:off x="5112252" y="3424712"/>
          <a:ext cx="5461347" cy="5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49700" imgH="431800" progId="Equation.3">
                  <p:embed/>
                </p:oleObj>
              </mc:Choice>
              <mc:Fallback>
                <p:oleObj name="Equation" r:id="rId3" imgW="3949700" imgH="431800" progId="Equation.3">
                  <p:embed/>
                  <p:pic>
                    <p:nvPicPr>
                      <p:cNvPr id="7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252" y="3424712"/>
                        <a:ext cx="5461347" cy="5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418847"/>
              </p:ext>
            </p:extLst>
          </p:nvPr>
        </p:nvGraphicFramePr>
        <p:xfrm>
          <a:off x="5077696" y="4502068"/>
          <a:ext cx="5495903" cy="5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75100" imgH="431800" progId="Equation.3">
                  <p:embed/>
                </p:oleObj>
              </mc:Choice>
              <mc:Fallback>
                <p:oleObj name="Equation" r:id="rId5" imgW="3975100" imgH="431800" progId="Equation.3">
                  <p:embed/>
                  <p:pic>
                    <p:nvPicPr>
                      <p:cNvPr id="7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696" y="4502068"/>
                        <a:ext cx="5495903" cy="5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954903"/>
              </p:ext>
            </p:extLst>
          </p:nvPr>
        </p:nvGraphicFramePr>
        <p:xfrm>
          <a:off x="5164088" y="5352287"/>
          <a:ext cx="5278486" cy="1036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13200" imgH="787400" progId="Equation.3">
                  <p:embed/>
                </p:oleObj>
              </mc:Choice>
              <mc:Fallback>
                <p:oleObj name="Equation" r:id="rId7" imgW="4013200" imgH="787400" progId="Equation.3">
                  <p:embed/>
                  <p:pic>
                    <p:nvPicPr>
                      <p:cNvPr id="7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088" y="5352287"/>
                        <a:ext cx="5278486" cy="1036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B909F1-3F16-E6B3-1F97-65F0FAC7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8" grpId="0" animBg="1"/>
      <p:bldP spid="724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 Agglomerative Algorithm	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The Agglomerative algorithm is carried out in three steps:</a:t>
            </a:r>
          </a:p>
          <a:p>
            <a:pPr lvl="4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990" eaLnBrk="0" hangingPunct="0">
              <a:spcBef>
                <a:spcPct val="20000"/>
              </a:spcBef>
              <a:buChar char="•"/>
              <a:defRPr sz="254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856" indent="-259175" defTabSz="945990" eaLnBrk="0" hangingPunct="0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701" indent="-207340" defTabSz="94599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381" indent="-207340" defTabSz="945990" eaLnBrk="0" hangingPunct="0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6062" indent="-207340" defTabSz="945990" eaLnBrk="0" hangingPunct="0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742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42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1010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78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fld id="{F8BCAF75-B0C0-4C24-AAAB-B7D4AAC4B2DB}" type="slidenum">
              <a:rPr lang="en-GB" altLang="en-US" sz="1200">
                <a:latin typeface="+mn-lt"/>
              </a:rPr>
              <a:pPr>
                <a:buNone/>
              </a:pPr>
              <a:t>63</a:t>
            </a:fld>
            <a:endParaRPr lang="en-GB" altLang="en-US" sz="1200" dirty="0">
              <a:latin typeface="+mn-lt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569115" y="1755871"/>
            <a:ext cx="4354103" cy="478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2D2D8A"/>
                </a:solidFill>
              </a:rPr>
              <a:t>Convert all object features into a distance matrix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2D2D8A"/>
                </a:solidFill>
              </a:rPr>
              <a:t>Set each object as a cluster (thus if we have </a:t>
            </a:r>
            <a:r>
              <a:rPr lang="en-GB" altLang="en-US" sz="2177" i="1" dirty="0">
                <a:solidFill>
                  <a:srgbClr val="2D2D8A"/>
                </a:solidFill>
              </a:rPr>
              <a:t>N</a:t>
            </a:r>
            <a:r>
              <a:rPr lang="en-GB" altLang="en-US" sz="2177" dirty="0">
                <a:solidFill>
                  <a:srgbClr val="2D2D8A"/>
                </a:solidFill>
              </a:rPr>
              <a:t> objects, we will have </a:t>
            </a:r>
            <a:r>
              <a:rPr lang="en-GB" altLang="en-US" sz="2177" i="1" dirty="0">
                <a:solidFill>
                  <a:srgbClr val="2D2D8A"/>
                </a:solidFill>
              </a:rPr>
              <a:t>N</a:t>
            </a:r>
            <a:r>
              <a:rPr lang="en-GB" altLang="en-US" sz="2177" dirty="0">
                <a:solidFill>
                  <a:srgbClr val="2D2D8A"/>
                </a:solidFill>
              </a:rPr>
              <a:t> clusters at the beginning)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FF0000"/>
                </a:solidFill>
              </a:rPr>
              <a:t>Repeat until number of cluster is one </a:t>
            </a:r>
            <a:r>
              <a:rPr lang="en-GB" altLang="en-US" sz="2177" dirty="0">
                <a:solidFill>
                  <a:srgbClr val="2D2D8A"/>
                </a:solidFill>
              </a:rPr>
              <a:t>(or known # of clusters)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177" dirty="0">
                <a:solidFill>
                  <a:srgbClr val="FF0000"/>
                </a:solidFill>
              </a:rPr>
              <a:t>Merge two closest clusters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177" dirty="0">
                <a:solidFill>
                  <a:srgbClr val="FF0000"/>
                </a:solidFill>
              </a:rPr>
              <a:t>Update “distance matrix”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177" dirty="0">
              <a:solidFill>
                <a:srgbClr val="FF0000"/>
              </a:solidFill>
            </a:endParaRPr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98" y="1840127"/>
            <a:ext cx="3481554" cy="428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718015" y="1771014"/>
            <a:ext cx="3593863" cy="44232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cxnSp>
        <p:nvCxnSpPr>
          <p:cNvPr id="8201" name="Straight Arrow Connector 9"/>
          <p:cNvCxnSpPr>
            <a:cxnSpLocks noChangeShapeType="1"/>
          </p:cNvCxnSpPr>
          <p:nvPr/>
        </p:nvCxnSpPr>
        <p:spPr bwMode="auto">
          <a:xfrm flipV="1">
            <a:off x="5789313" y="4741424"/>
            <a:ext cx="1688942" cy="2809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290003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FC3B-3EC9-4A2E-B363-F52A2777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Problem: clustering analysis with agglomerative algorithm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9222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61" y="4535524"/>
            <a:ext cx="3939426" cy="52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99" y="5088427"/>
            <a:ext cx="3593863" cy="55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ext Box 49"/>
          <p:cNvSpPr txBox="1">
            <a:spLocks noChangeArrowheads="1"/>
          </p:cNvSpPr>
          <p:nvPr/>
        </p:nvSpPr>
        <p:spPr bwMode="auto">
          <a:xfrm>
            <a:off x="7740307" y="3567946"/>
            <a:ext cx="135485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data matrix</a:t>
            </a:r>
          </a:p>
        </p:txBody>
      </p:sp>
      <p:sp>
        <p:nvSpPr>
          <p:cNvPr id="9225" name="Text Box 50"/>
          <p:cNvSpPr txBox="1">
            <a:spLocks noChangeArrowheads="1"/>
          </p:cNvSpPr>
          <p:nvPr/>
        </p:nvSpPr>
        <p:spPr bwMode="auto">
          <a:xfrm>
            <a:off x="7685593" y="6041606"/>
            <a:ext cx="1749197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distance matrix</a:t>
            </a:r>
          </a:p>
        </p:txBody>
      </p:sp>
      <p:sp>
        <p:nvSpPr>
          <p:cNvPr id="9226" name="Text Box 51"/>
          <p:cNvSpPr txBox="1">
            <a:spLocks noChangeArrowheads="1"/>
          </p:cNvSpPr>
          <p:nvPr/>
        </p:nvSpPr>
        <p:spPr bwMode="auto">
          <a:xfrm>
            <a:off x="3016164" y="5572215"/>
            <a:ext cx="2076466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Euclidean distance</a:t>
            </a:r>
          </a:p>
        </p:txBody>
      </p:sp>
      <p:pic>
        <p:nvPicPr>
          <p:cNvPr id="922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51" y="4102130"/>
            <a:ext cx="4250434" cy="202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51" y="1700462"/>
            <a:ext cx="3170547" cy="26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79" y="1769576"/>
            <a:ext cx="2410307" cy="189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73555-BDF9-F648-8B69-0C3830C9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717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073D-41FB-404B-94DA-37156498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 (iteration 1)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0246" name="Line 26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0247" name="Line 27"/>
          <p:cNvSpPr>
            <a:spLocks noChangeShapeType="1"/>
          </p:cNvSpPr>
          <p:nvPr/>
        </p:nvSpPr>
        <p:spPr bwMode="auto">
          <a:xfrm>
            <a:off x="5128422" y="3913509"/>
            <a:ext cx="760240" cy="6220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024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9576"/>
            <a:ext cx="4250434" cy="197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75" y="2391590"/>
            <a:ext cx="3170547" cy="267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88" y="3981183"/>
            <a:ext cx="4276351" cy="187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608" y="4534085"/>
            <a:ext cx="622015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40" y="4534085"/>
            <a:ext cx="738643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72CB3-4F33-9DF7-88CE-F8DAF5B1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060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A68827-60B1-40E1-BC2D-5566D316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Update distance matrix (iteration 1)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1127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1909240"/>
            <a:ext cx="3939426" cy="40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2393030"/>
            <a:ext cx="3939426" cy="33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2807706"/>
            <a:ext cx="3939426" cy="3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3229582"/>
            <a:ext cx="3939426" cy="33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Line 19"/>
          <p:cNvSpPr>
            <a:spLocks noChangeShapeType="1"/>
          </p:cNvSpPr>
          <p:nvPr/>
        </p:nvSpPr>
        <p:spPr bwMode="auto">
          <a:xfrm flipH="1">
            <a:off x="5404872" y="3637058"/>
            <a:ext cx="1174917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1275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4188521"/>
            <a:ext cx="4060374" cy="1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56" y="4033017"/>
            <a:ext cx="4457772" cy="209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62" y="1735019"/>
            <a:ext cx="4224516" cy="196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72" y="4879648"/>
            <a:ext cx="501067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88" y="4734223"/>
            <a:ext cx="760240" cy="28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17" y="4855170"/>
            <a:ext cx="760240" cy="28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43" y="4747183"/>
            <a:ext cx="583139" cy="26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F43EF-2A89-8C5E-D0B0-E1B94B45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093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7701-EAAF-4914-BBF8-F4143A66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 (iteration 2)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295" name="Line 13"/>
          <p:cNvSpPr>
            <a:spLocks noChangeShapeType="1"/>
          </p:cNvSpPr>
          <p:nvPr/>
        </p:nvSpPr>
        <p:spPr bwMode="auto">
          <a:xfrm>
            <a:off x="5128422" y="3913509"/>
            <a:ext cx="760240" cy="6220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229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331" y="1631350"/>
            <a:ext cx="4388659" cy="208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88" y="4050296"/>
            <a:ext cx="4224516" cy="178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2529815"/>
            <a:ext cx="3179186" cy="262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33" y="2460702"/>
            <a:ext cx="552902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C83C6-C4E8-E0E1-25B8-457ADC8D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52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41F5-1AB2-4B36-BFB5-A7641F5E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Update distance matrix (iteration 2) 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 flipH="1">
            <a:off x="5473985" y="3706171"/>
            <a:ext cx="1174917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19" name="Line 12"/>
          <p:cNvSpPr>
            <a:spLocks noChangeShapeType="1"/>
          </p:cNvSpPr>
          <p:nvPr/>
        </p:nvSpPr>
        <p:spPr bwMode="auto">
          <a:xfrm>
            <a:off x="5957775" y="5088426"/>
            <a:ext cx="48378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332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5" y="2151135"/>
            <a:ext cx="4354103" cy="31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1" name="Group 19"/>
          <p:cNvGrpSpPr>
            <a:grpSpLocks/>
          </p:cNvGrpSpPr>
          <p:nvPr/>
        </p:nvGrpSpPr>
        <p:grpSpPr bwMode="auto">
          <a:xfrm>
            <a:off x="6234226" y="2531254"/>
            <a:ext cx="3939426" cy="489549"/>
            <a:chOff x="3560" y="1710"/>
            <a:chExt cx="2736" cy="340"/>
          </a:xfrm>
        </p:grpSpPr>
        <p:pic>
          <p:nvPicPr>
            <p:cNvPr id="13327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2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5" y="3124472"/>
            <a:ext cx="4077652" cy="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64" y="4119408"/>
            <a:ext cx="4025817" cy="186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9" y="4257634"/>
            <a:ext cx="3955265" cy="165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10" y="1700463"/>
            <a:ext cx="4388659" cy="208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69" y="2529815"/>
            <a:ext cx="501067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3BAF5-B31D-7FA5-7AD8-1912FA48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945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D967-27E1-4E00-855F-D20F3791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clusters/update distance matrix (iteration 3)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5197534" y="4189961"/>
            <a:ext cx="829353" cy="4146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434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0522"/>
            <a:ext cx="4431855" cy="209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36" y="2529815"/>
            <a:ext cx="3170547" cy="265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9" name="Group 28"/>
          <p:cNvGrpSpPr>
            <a:grpSpLocks/>
          </p:cNvGrpSpPr>
          <p:nvPr/>
        </p:nvGrpSpPr>
        <p:grpSpPr bwMode="auto">
          <a:xfrm>
            <a:off x="6096000" y="4119408"/>
            <a:ext cx="4369942" cy="1935157"/>
            <a:chOff x="5346700" y="4542631"/>
            <a:chExt cx="4818130" cy="2133600"/>
          </a:xfrm>
        </p:grpSpPr>
        <p:pic>
          <p:nvPicPr>
            <p:cNvPr id="14350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1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33BDAE-22BB-4878-BD7E-107EB0B7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144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Clustering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A clustering is a set of clusters</a:t>
            </a:r>
          </a:p>
          <a:p>
            <a:endParaRPr lang="en-US" altLang="en-US"/>
          </a:p>
          <a:p>
            <a:r>
              <a:rPr lang="en-US" altLang="en-US"/>
              <a:t>Important distinction between hierarchical and partitional sets of clusters </a:t>
            </a:r>
          </a:p>
          <a:p>
            <a:endParaRPr lang="en-US" altLang="en-US"/>
          </a:p>
          <a:p>
            <a:pPr lvl="1"/>
            <a:r>
              <a:rPr lang="en-US" altLang="en-US"/>
              <a:t>Partitional Clustering</a:t>
            </a:r>
          </a:p>
          <a:p>
            <a:pPr lvl="2"/>
            <a:r>
              <a:rPr lang="en-US" altLang="en-US"/>
              <a:t>A division of data objects into non-overlapping subsets (clusters)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Hierarchical clustering</a:t>
            </a:r>
          </a:p>
          <a:p>
            <a:pPr lvl="2"/>
            <a:r>
              <a:rPr lang="en-US" altLang="en-US"/>
              <a:t>A set of nested clusters organized as a hierarchical tree 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1772CD-0B75-B712-F8AC-6B0C3F7F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1ED6-AB2A-4564-99E9-B9C86F4A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clusters/update distance matrix (iteration 4)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5197534" y="4189961"/>
            <a:ext cx="829353" cy="4146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53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10" y="2391590"/>
            <a:ext cx="3170547" cy="2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2" name="Group 30"/>
          <p:cNvGrpSpPr>
            <a:grpSpLocks/>
          </p:cNvGrpSpPr>
          <p:nvPr/>
        </p:nvGrpSpPr>
        <p:grpSpPr bwMode="auto">
          <a:xfrm>
            <a:off x="6096000" y="1907801"/>
            <a:ext cx="4155404" cy="1840127"/>
            <a:chOff x="5346700" y="2104231"/>
            <a:chExt cx="4581525" cy="2028825"/>
          </a:xfrm>
        </p:grpSpPr>
        <p:pic>
          <p:nvPicPr>
            <p:cNvPr id="15376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3" name="Group 16"/>
          <p:cNvGrpSpPr>
            <a:grpSpLocks/>
          </p:cNvGrpSpPr>
          <p:nvPr/>
        </p:nvGrpSpPr>
        <p:grpSpPr bwMode="auto">
          <a:xfrm>
            <a:off x="6234225" y="4119409"/>
            <a:ext cx="3991261" cy="1684623"/>
            <a:chOff x="5499100" y="4541838"/>
            <a:chExt cx="4400550" cy="1857375"/>
          </a:xfrm>
        </p:grpSpPr>
        <p:pic>
          <p:nvPicPr>
            <p:cNvPr id="15374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18D9CD-5567-506C-733F-ED029AC4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237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C5A9-250B-4C77-B6C7-F3ABE28A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Final result (meeting termination condition)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1639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75" y="2046026"/>
            <a:ext cx="8423116" cy="386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BB8BD-B691-1A2C-8F0D-204DB4C3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110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4CFE-98DB-425D-B2E2-724D28FE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Dendrogram tree</a:t>
            </a:r>
            <a:r>
              <a:rPr lang="en-US" altLang="en-US" dirty="0"/>
              <a:t> representation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7414" name="Text Box 13"/>
          <p:cNvSpPr txBox="1">
            <a:spLocks noChangeArrowheads="1"/>
          </p:cNvSpPr>
          <p:nvPr/>
        </p:nvSpPr>
        <p:spPr bwMode="auto">
          <a:xfrm>
            <a:off x="5957775" y="1834368"/>
            <a:ext cx="4632487" cy="444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GB" altLang="en-US" sz="1814" dirty="0">
                <a:solidFill>
                  <a:srgbClr val="000000"/>
                </a:solidFill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 startAt="2"/>
            </a:pPr>
            <a:r>
              <a:rPr lang="en-GB" altLang="en-US" sz="1814" dirty="0">
                <a:solidFill>
                  <a:srgbClr val="000000"/>
                </a:solidFill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cluster (D, F) at distance 0.50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en-GB" altLang="en-US" sz="1814" dirty="0">
                <a:solidFill>
                  <a:srgbClr val="000000"/>
                </a:solidFill>
              </a:rPr>
              <a:t>We merge cluster A and cluster 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(A, B) at distance 0.71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en-GB" altLang="en-US" sz="1814" dirty="0">
                <a:solidFill>
                  <a:srgbClr val="000000"/>
                </a:solidFill>
              </a:rPr>
              <a:t>We merge clusters E and (D, F)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((D, F), E) at distance 1.00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GB" altLang="en-US" sz="1814" dirty="0">
                <a:solidFill>
                  <a:srgbClr val="000000"/>
                </a:solidFill>
              </a:rPr>
              <a:t>We merge clusters ((D, F), E) and 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(((D, F), E), C) at distance 1.41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6"/>
            </a:pPr>
            <a:r>
              <a:rPr lang="en-GB" altLang="en-US" sz="1814" dirty="0">
                <a:solidFill>
                  <a:srgbClr val="000000"/>
                </a:solidFill>
              </a:rPr>
              <a:t>We merge clusters (((D, F), E), C)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and (A, B) into ((((D, F), E), C), (A, B))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at distance 2.50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7"/>
            </a:pPr>
            <a:r>
              <a:rPr lang="en-GB" altLang="en-US" sz="1814" dirty="0">
                <a:solidFill>
                  <a:srgbClr val="000000"/>
                </a:solidFill>
              </a:rPr>
              <a:t>The last cluster contain all the objects,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thus conclude the computation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14" dirty="0"/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1517336" y="1771015"/>
            <a:ext cx="4440438" cy="4503885"/>
            <a:chOff x="298511" y="1952625"/>
            <a:chExt cx="4895789" cy="4966239"/>
          </a:xfrm>
        </p:grpSpPr>
        <p:pic>
          <p:nvPicPr>
            <p:cNvPr id="1741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1765300" y="5380039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2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3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Box 9"/>
            <p:cNvSpPr txBox="1">
              <a:spLocks noChangeArrowheads="1"/>
            </p:cNvSpPr>
            <p:nvPr/>
          </p:nvSpPr>
          <p:spPr bwMode="auto">
            <a:xfrm>
              <a:off x="2146300" y="4694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4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Box 10"/>
            <p:cNvSpPr txBox="1">
              <a:spLocks noChangeArrowheads="1"/>
            </p:cNvSpPr>
            <p:nvPr/>
          </p:nvSpPr>
          <p:spPr bwMode="auto">
            <a:xfrm>
              <a:off x="2755900" y="4160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5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6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Box 12"/>
            <p:cNvSpPr txBox="1">
              <a:spLocks noChangeArrowheads="1"/>
            </p:cNvSpPr>
            <p:nvPr/>
          </p:nvSpPr>
          <p:spPr bwMode="auto">
            <a:xfrm>
              <a:off x="2679701" y="6447631"/>
              <a:ext cx="1025438" cy="47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17423" name="TextBox 13"/>
            <p:cNvSpPr txBox="1">
              <a:spLocks noChangeArrowheads="1"/>
            </p:cNvSpPr>
            <p:nvPr/>
          </p:nvSpPr>
          <p:spPr bwMode="auto">
            <a:xfrm>
              <a:off x="298511" y="3475831"/>
              <a:ext cx="572987" cy="107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1D7E3-5A11-6E8D-A28A-A9B1DF14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95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7902B-658B-4FAB-9C14-AA99C4E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Dendrogram tree</a:t>
            </a:r>
            <a:r>
              <a:rPr lang="en-US" altLang="en-US" dirty="0"/>
              <a:t> representation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1517336" y="1771015"/>
            <a:ext cx="4440438" cy="4503885"/>
            <a:chOff x="298511" y="1952625"/>
            <a:chExt cx="4895789" cy="4966239"/>
          </a:xfrm>
        </p:grpSpPr>
        <p:pic>
          <p:nvPicPr>
            <p:cNvPr id="1741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1765300" y="5380039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2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3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Box 9"/>
            <p:cNvSpPr txBox="1">
              <a:spLocks noChangeArrowheads="1"/>
            </p:cNvSpPr>
            <p:nvPr/>
          </p:nvSpPr>
          <p:spPr bwMode="auto">
            <a:xfrm>
              <a:off x="2146300" y="4694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4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Box 10"/>
            <p:cNvSpPr txBox="1">
              <a:spLocks noChangeArrowheads="1"/>
            </p:cNvSpPr>
            <p:nvPr/>
          </p:nvSpPr>
          <p:spPr bwMode="auto">
            <a:xfrm>
              <a:off x="2755900" y="4160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5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6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Box 12"/>
            <p:cNvSpPr txBox="1">
              <a:spLocks noChangeArrowheads="1"/>
            </p:cNvSpPr>
            <p:nvPr/>
          </p:nvSpPr>
          <p:spPr bwMode="auto">
            <a:xfrm>
              <a:off x="2679701" y="6447631"/>
              <a:ext cx="1025438" cy="47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17423" name="TextBox 13"/>
            <p:cNvSpPr txBox="1">
              <a:spLocks noChangeArrowheads="1"/>
            </p:cNvSpPr>
            <p:nvPr/>
          </p:nvSpPr>
          <p:spPr bwMode="auto">
            <a:xfrm>
              <a:off x="298511" y="3475831"/>
              <a:ext cx="572987" cy="107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968574" y="177101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lifetime of a cluster (individual cluster) in the dendrogram is defined as a distance interval from the moment that the cluster is created to the moment that it disappears by merging with other clusters.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F9481-E57D-8819-7564-4DE0F10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95825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8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156354" y="5168901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4911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6816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4875118" y="4260852"/>
            <a:ext cx="1978025" cy="1797507"/>
            <a:chOff x="438" y="1309"/>
            <a:chExt cx="1937" cy="1759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5997480" y="5167315"/>
            <a:ext cx="917575" cy="619582"/>
            <a:chOff x="1537" y="2197"/>
            <a:chExt cx="898" cy="606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4814792" y="4538664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4589367" y="4102101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5586317" y="5053014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4617942" y="4384677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7681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8809038" y="2360612"/>
            <a:ext cx="919162" cy="619616"/>
            <a:chOff x="1465" y="2309"/>
            <a:chExt cx="883" cy="596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7624764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7399339" y="1293814"/>
            <a:ext cx="2583903" cy="2287587"/>
            <a:chOff x="111" y="1285"/>
            <a:chExt cx="2482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8397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7567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2533651" y="1362075"/>
            <a:ext cx="1990725" cy="1808634"/>
            <a:chOff x="471" y="1117"/>
            <a:chExt cx="1935" cy="1757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3665539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2389189" y="1825626"/>
            <a:ext cx="1125537" cy="745011"/>
            <a:chOff x="332" y="1568"/>
            <a:chExt cx="1093" cy="723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2336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2295526" y="1477964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2247901" y="1216026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27BC8-ED35-371B-6EEB-EE317ED1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Which Distance Measure is Better?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8484220" cy="4906963"/>
          </a:xfrm>
        </p:spPr>
        <p:txBody>
          <a:bodyPr>
            <a:normAutofit/>
          </a:bodyPr>
          <a:lstStyle/>
          <a:p>
            <a:r>
              <a:rPr lang="en-US" dirty="0"/>
              <a:t>Each method has both advantages and disadvantages; application-dependent, single-link and complete-link are the most common methods</a:t>
            </a:r>
          </a:p>
          <a:p>
            <a:r>
              <a:rPr lang="en-US" dirty="0"/>
              <a:t>Single-link</a:t>
            </a:r>
          </a:p>
          <a:p>
            <a:pPr lvl="1"/>
            <a:r>
              <a:rPr lang="en-US" dirty="0"/>
              <a:t>Can find irregular-shaped clusters</a:t>
            </a:r>
          </a:p>
          <a:p>
            <a:pPr lvl="1"/>
            <a:r>
              <a:rPr lang="en-US" dirty="0"/>
              <a:t>Sensitive to outliers, suffers the so-called chaining effects</a:t>
            </a:r>
          </a:p>
          <a:p>
            <a:pPr lvl="2"/>
            <a:r>
              <a:rPr lang="en-US" dirty="0"/>
              <a:t>In order to merge two groups, only need one pair of points to be close, irrespective of all others. Therefore clusters can be too spread out, and not compact enough </a:t>
            </a:r>
          </a:p>
          <a:p>
            <a:r>
              <a:rPr lang="en-US" dirty="0"/>
              <a:t>Average-link, and Centroid distance</a:t>
            </a:r>
          </a:p>
          <a:p>
            <a:pPr lvl="1"/>
            <a:r>
              <a:rPr lang="en-US" dirty="0"/>
              <a:t>Robust to outliers</a:t>
            </a:r>
          </a:p>
          <a:p>
            <a:pPr lvl="1"/>
            <a:r>
              <a:rPr lang="en-US" dirty="0"/>
              <a:t>Tend to break large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018C4-413B-8734-2852-DA609020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567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57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AGNES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71158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AGNES : </a:t>
            </a:r>
            <a:r>
              <a:rPr lang="en-US" altLang="zh-CN" sz="2400" dirty="0">
                <a:solidFill>
                  <a:schemeClr val="accent2"/>
                </a:solidFill>
              </a:rPr>
              <a:t>Ag</a:t>
            </a:r>
            <a:r>
              <a:rPr lang="en-US" altLang="zh-CN" sz="2400" dirty="0">
                <a:solidFill>
                  <a:srgbClr val="C00000"/>
                </a:solidFill>
              </a:rPr>
              <a:t>glomerative </a:t>
            </a:r>
            <a:r>
              <a:rPr lang="en-US" altLang="zh-CN" sz="2400" dirty="0">
                <a:solidFill>
                  <a:schemeClr val="accent2"/>
                </a:solidFill>
              </a:rPr>
              <a:t>Nes</a:t>
            </a:r>
            <a:r>
              <a:rPr lang="en-US" altLang="zh-CN" sz="2400" dirty="0">
                <a:solidFill>
                  <a:srgbClr val="C00000"/>
                </a:solidFill>
              </a:rPr>
              <a:t>ting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</a:t>
            </a:r>
            <a:r>
              <a:rPr lang="en-US" altLang="zh-CN" sz="2400" i="1" dirty="0">
                <a:ea typeface="宋体" panose="02010600030101010101" pitchFamily="2" charset="-122"/>
              </a:rPr>
              <a:t>single-link method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Merge nodes that have </a:t>
            </a:r>
            <a:r>
              <a:rPr lang="en-US" altLang="zh-CN" sz="2400" i="1" dirty="0">
                <a:ea typeface="宋体" panose="02010600030101010101" pitchFamily="2" charset="-122"/>
              </a:rPr>
              <a:t>the least</a:t>
            </a:r>
            <a:r>
              <a:rPr lang="en-US" altLang="zh-CN" sz="2400" dirty="0">
                <a:ea typeface="宋体" panose="02010600030101010101" pitchFamily="2" charset="-122"/>
              </a:rPr>
              <a:t> dissimilarity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Eventually all objects belong to the same cluster</a:t>
            </a:r>
          </a:p>
        </p:txBody>
      </p:sp>
      <p:grpSp>
        <p:nvGrpSpPr>
          <p:cNvPr id="1371140" name="Group 4"/>
          <p:cNvGrpSpPr>
            <a:grpSpLocks/>
          </p:cNvGrpSpPr>
          <p:nvPr/>
        </p:nvGrpSpPr>
        <p:grpSpPr bwMode="auto">
          <a:xfrm>
            <a:off x="1981200" y="3810001"/>
            <a:ext cx="2209800" cy="2017713"/>
            <a:chOff x="384" y="2496"/>
            <a:chExt cx="1392" cy="1271"/>
          </a:xfrm>
        </p:grpSpPr>
        <p:graphicFrame>
          <p:nvGraphicFramePr>
            <p:cNvPr id="1371141" name="Object 5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2200656" imgH="2076907" progId="Excel.Sheet.8">
                    <p:embed/>
                  </p:oleObj>
                </mc:Choice>
                <mc:Fallback>
                  <p:oleObj name="Worksheet" r:id="rId3" imgW="2200656" imgH="2076907" progId="Excel.Sheet.8">
                    <p:embed/>
                    <p:pic>
                      <p:nvPicPr>
                        <p:cNvPr id="137114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1142" name="Oval 6"/>
            <p:cNvSpPr>
              <a:spLocks noChangeArrowheads="1"/>
            </p:cNvSpPr>
            <p:nvPr/>
          </p:nvSpPr>
          <p:spPr bwMode="auto">
            <a:xfrm>
              <a:off x="816" y="2716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71143" name="Oval 7"/>
            <p:cNvSpPr>
              <a:spLocks noChangeArrowheads="1"/>
            </p:cNvSpPr>
            <p:nvPr/>
          </p:nvSpPr>
          <p:spPr bwMode="auto">
            <a:xfrm>
              <a:off x="816" y="300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71144" name="Oval 8"/>
            <p:cNvSpPr>
              <a:spLocks noChangeArrowheads="1"/>
            </p:cNvSpPr>
            <p:nvPr/>
          </p:nvSpPr>
          <p:spPr bwMode="auto">
            <a:xfrm>
              <a:off x="1392" y="3004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71145" name="Group 9"/>
          <p:cNvGrpSpPr>
            <a:grpSpLocks/>
          </p:cNvGrpSpPr>
          <p:nvPr/>
        </p:nvGrpSpPr>
        <p:grpSpPr bwMode="auto">
          <a:xfrm>
            <a:off x="4953000" y="3810001"/>
            <a:ext cx="2209800" cy="2017713"/>
            <a:chOff x="1968" y="2496"/>
            <a:chExt cx="1392" cy="1271"/>
          </a:xfrm>
        </p:grpSpPr>
        <p:graphicFrame>
          <p:nvGraphicFramePr>
            <p:cNvPr id="1371146" name="Object 10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2200656" imgH="2076907" progId="Excel.Sheet.8">
                    <p:embed/>
                  </p:oleObj>
                </mc:Choice>
                <mc:Fallback>
                  <p:oleObj name="Worksheet" r:id="rId5" imgW="2200656" imgH="2076907" progId="Excel.Sheet.8">
                    <p:embed/>
                    <p:pic>
                      <p:nvPicPr>
                        <p:cNvPr id="13711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1147" name="Oval 11"/>
            <p:cNvSpPr>
              <a:spLocks noChangeArrowheads="1"/>
            </p:cNvSpPr>
            <p:nvPr/>
          </p:nvSpPr>
          <p:spPr bwMode="auto">
            <a:xfrm>
              <a:off x="2736" y="324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71148" name="Oval 12"/>
            <p:cNvSpPr>
              <a:spLocks noChangeArrowheads="1"/>
            </p:cNvSpPr>
            <p:nvPr/>
          </p:nvSpPr>
          <p:spPr bwMode="auto">
            <a:xfrm>
              <a:off x="2256" y="271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71149" name="Oval 13"/>
            <p:cNvSpPr>
              <a:spLocks noChangeArrowheads="1"/>
            </p:cNvSpPr>
            <p:nvPr/>
          </p:nvSpPr>
          <p:spPr bwMode="auto">
            <a:xfrm>
              <a:off x="2352" y="2980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71150" name="Oval 14"/>
            <p:cNvSpPr>
              <a:spLocks noChangeArrowheads="1"/>
            </p:cNvSpPr>
            <p:nvPr/>
          </p:nvSpPr>
          <p:spPr bwMode="auto">
            <a:xfrm>
              <a:off x="2832" y="3004"/>
              <a:ext cx="288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71151" name="Group 15"/>
          <p:cNvGrpSpPr>
            <a:grpSpLocks/>
          </p:cNvGrpSpPr>
          <p:nvPr/>
        </p:nvGrpSpPr>
        <p:grpSpPr bwMode="auto">
          <a:xfrm>
            <a:off x="8001000" y="3810001"/>
            <a:ext cx="2209800" cy="2017713"/>
            <a:chOff x="3552" y="2496"/>
            <a:chExt cx="1392" cy="1271"/>
          </a:xfrm>
        </p:grpSpPr>
        <p:graphicFrame>
          <p:nvGraphicFramePr>
            <p:cNvPr id="1371152" name="Object 16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137115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1153" name="Oval 17"/>
            <p:cNvSpPr>
              <a:spLocks noChangeArrowheads="1"/>
            </p:cNvSpPr>
            <p:nvPr/>
          </p:nvSpPr>
          <p:spPr bwMode="auto">
            <a:xfrm>
              <a:off x="3888" y="283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71154" name="Oval 18"/>
            <p:cNvSpPr>
              <a:spLocks noChangeArrowheads="1"/>
            </p:cNvSpPr>
            <p:nvPr/>
          </p:nvSpPr>
          <p:spPr bwMode="auto">
            <a:xfrm>
              <a:off x="4272" y="3100"/>
              <a:ext cx="480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71155" name="Line 19"/>
          <p:cNvSpPr>
            <a:spLocks noChangeShapeType="1"/>
          </p:cNvSpPr>
          <p:nvPr/>
        </p:nvSpPr>
        <p:spPr bwMode="auto">
          <a:xfrm>
            <a:off x="4419600" y="472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1156" name="Line 20"/>
          <p:cNvSpPr>
            <a:spLocks noChangeShapeType="1"/>
          </p:cNvSpPr>
          <p:nvPr/>
        </p:nvSpPr>
        <p:spPr bwMode="auto">
          <a:xfrm>
            <a:off x="73914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11291-A85A-5609-97E2-33B44F59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27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UPGMA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UPGMA: Un-weighted Pair-Group Method Average.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 Merge Strategy: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Average-link approach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distance between two clusters is measured by the average distance between two objects belonging to different clusters.</a:t>
            </a:r>
          </a:p>
        </p:txBody>
      </p:sp>
      <p:grpSp>
        <p:nvGrpSpPr>
          <p:cNvPr id="1603588" name="Group 4"/>
          <p:cNvGrpSpPr>
            <a:grpSpLocks/>
          </p:cNvGrpSpPr>
          <p:nvPr/>
        </p:nvGrpSpPr>
        <p:grpSpPr bwMode="auto">
          <a:xfrm>
            <a:off x="2249120" y="3716565"/>
            <a:ext cx="3892309" cy="769938"/>
            <a:chOff x="2811" y="2243"/>
            <a:chExt cx="2303" cy="485"/>
          </a:xfrm>
        </p:grpSpPr>
        <p:sp>
          <p:nvSpPr>
            <p:cNvPr id="1603589" name="Line 5"/>
            <p:cNvSpPr>
              <a:spLocks noChangeShapeType="1"/>
            </p:cNvSpPr>
            <p:nvPr/>
          </p:nvSpPr>
          <p:spPr bwMode="auto">
            <a:xfrm>
              <a:off x="3805" y="2467"/>
              <a:ext cx="3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3590" name="Rectangle 6"/>
            <p:cNvSpPr>
              <a:spLocks noChangeArrowheads="1"/>
            </p:cNvSpPr>
            <p:nvPr/>
          </p:nvSpPr>
          <p:spPr bwMode="auto">
            <a:xfrm>
              <a:off x="4161" y="2286"/>
              <a:ext cx="1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1" name="Rectangle 7"/>
            <p:cNvSpPr>
              <a:spLocks noChangeArrowheads="1"/>
            </p:cNvSpPr>
            <p:nvPr/>
          </p:nvSpPr>
          <p:spPr bwMode="auto">
            <a:xfrm>
              <a:off x="4398" y="2286"/>
              <a:ext cx="1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2" name="Rectangle 8"/>
            <p:cNvSpPr>
              <a:spLocks noChangeArrowheads="1"/>
            </p:cNvSpPr>
            <p:nvPr/>
          </p:nvSpPr>
          <p:spPr bwMode="auto">
            <a:xfrm>
              <a:off x="4201" y="2577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3" name="Rectangle 9"/>
            <p:cNvSpPr>
              <a:spLocks noChangeArrowheads="1"/>
            </p:cNvSpPr>
            <p:nvPr/>
          </p:nvSpPr>
          <p:spPr bwMode="auto">
            <a:xfrm>
              <a:off x="4423" y="2577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4" name="Rectangle 10"/>
            <p:cNvSpPr>
              <a:spLocks noChangeArrowheads="1"/>
            </p:cNvSpPr>
            <p:nvPr/>
          </p:nvSpPr>
          <p:spPr bwMode="auto">
            <a:xfrm>
              <a:off x="3664" y="2334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5" name="Rectangle 11"/>
            <p:cNvSpPr>
              <a:spLocks noChangeArrowheads="1"/>
            </p:cNvSpPr>
            <p:nvPr/>
          </p:nvSpPr>
          <p:spPr bwMode="auto">
            <a:xfrm>
              <a:off x="4336" y="2641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6" name="Rectangle 12"/>
            <p:cNvSpPr>
              <a:spLocks noChangeArrowheads="1"/>
            </p:cNvSpPr>
            <p:nvPr/>
          </p:nvSpPr>
          <p:spPr bwMode="auto">
            <a:xfrm>
              <a:off x="4574" y="2641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7" name="Rectangle 13"/>
            <p:cNvSpPr>
              <a:spLocks noChangeArrowheads="1"/>
            </p:cNvSpPr>
            <p:nvPr/>
          </p:nvSpPr>
          <p:spPr bwMode="auto">
            <a:xfrm>
              <a:off x="4266" y="2588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8" name="Rectangle 14"/>
            <p:cNvSpPr>
              <a:spLocks noChangeArrowheads="1"/>
            </p:cNvSpPr>
            <p:nvPr/>
          </p:nvSpPr>
          <p:spPr bwMode="auto">
            <a:xfrm>
              <a:off x="4153" y="258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9" name="Rectangle 15"/>
            <p:cNvSpPr>
              <a:spLocks noChangeArrowheads="1"/>
            </p:cNvSpPr>
            <p:nvPr/>
          </p:nvSpPr>
          <p:spPr bwMode="auto">
            <a:xfrm>
              <a:off x="4488" y="2588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0" name="Rectangle 16"/>
            <p:cNvSpPr>
              <a:spLocks noChangeArrowheads="1"/>
            </p:cNvSpPr>
            <p:nvPr/>
          </p:nvSpPr>
          <p:spPr bwMode="auto">
            <a:xfrm>
              <a:off x="4375" y="258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1" name="Rectangle 17"/>
            <p:cNvSpPr>
              <a:spLocks noChangeArrowheads="1"/>
            </p:cNvSpPr>
            <p:nvPr/>
          </p:nvSpPr>
          <p:spPr bwMode="auto">
            <a:xfrm>
              <a:off x="4049" y="2601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2" name="Rectangle 18"/>
            <p:cNvSpPr>
              <a:spLocks noChangeArrowheads="1"/>
            </p:cNvSpPr>
            <p:nvPr/>
          </p:nvSpPr>
          <p:spPr bwMode="auto">
            <a:xfrm>
              <a:off x="3901" y="2601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3" name="Rectangle 19"/>
            <p:cNvSpPr>
              <a:spLocks noChangeArrowheads="1"/>
            </p:cNvSpPr>
            <p:nvPr/>
          </p:nvSpPr>
          <p:spPr bwMode="auto">
            <a:xfrm>
              <a:off x="3511" y="2463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4" name="Rectangle 20"/>
            <p:cNvSpPr>
              <a:spLocks noChangeArrowheads="1"/>
            </p:cNvSpPr>
            <p:nvPr/>
          </p:nvSpPr>
          <p:spPr bwMode="auto">
            <a:xfrm>
              <a:off x="3261" y="2463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5" name="Rectangle 21"/>
            <p:cNvSpPr>
              <a:spLocks noChangeArrowheads="1"/>
            </p:cNvSpPr>
            <p:nvPr/>
          </p:nvSpPr>
          <p:spPr bwMode="auto">
            <a:xfrm>
              <a:off x="2909" y="2463"/>
              <a:ext cx="15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avg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6" name="Rectangle 22"/>
            <p:cNvSpPr>
              <a:spLocks noChangeArrowheads="1"/>
            </p:cNvSpPr>
            <p:nvPr/>
          </p:nvSpPr>
          <p:spPr bwMode="auto">
            <a:xfrm>
              <a:off x="4960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7" name="Rectangle 23"/>
            <p:cNvSpPr>
              <a:spLocks noChangeArrowheads="1"/>
            </p:cNvSpPr>
            <p:nvPr/>
          </p:nvSpPr>
          <p:spPr bwMode="auto">
            <a:xfrm>
              <a:off x="4803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8" name="Rectangle 24"/>
            <p:cNvSpPr>
              <a:spLocks noChangeArrowheads="1"/>
            </p:cNvSpPr>
            <p:nvPr/>
          </p:nvSpPr>
          <p:spPr bwMode="auto">
            <a:xfrm>
              <a:off x="4610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9" name="Rectangle 25"/>
            <p:cNvSpPr>
              <a:spLocks noChangeArrowheads="1"/>
            </p:cNvSpPr>
            <p:nvPr/>
          </p:nvSpPr>
          <p:spPr bwMode="auto">
            <a:xfrm>
              <a:off x="3942" y="249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0" name="Rectangle 26"/>
            <p:cNvSpPr>
              <a:spLocks noChangeArrowheads="1"/>
            </p:cNvSpPr>
            <p:nvPr/>
          </p:nvSpPr>
          <p:spPr bwMode="auto">
            <a:xfrm>
              <a:off x="3817" y="249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1" name="Rectangle 27"/>
            <p:cNvSpPr>
              <a:spLocks noChangeArrowheads="1"/>
            </p:cNvSpPr>
            <p:nvPr/>
          </p:nvSpPr>
          <p:spPr bwMode="auto">
            <a:xfrm>
              <a:off x="3371" y="2354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2" name="Rectangle 28"/>
            <p:cNvSpPr>
              <a:spLocks noChangeArrowheads="1"/>
            </p:cNvSpPr>
            <p:nvPr/>
          </p:nvSpPr>
          <p:spPr bwMode="auto">
            <a:xfrm>
              <a:off x="3143" y="2354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3" name="Rectangle 29"/>
            <p:cNvSpPr>
              <a:spLocks noChangeArrowheads="1"/>
            </p:cNvSpPr>
            <p:nvPr/>
          </p:nvSpPr>
          <p:spPr bwMode="auto">
            <a:xfrm>
              <a:off x="2811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4" name="Rectangle 30"/>
            <p:cNvSpPr>
              <a:spLocks noChangeArrowheads="1"/>
            </p:cNvSpPr>
            <p:nvPr/>
          </p:nvSpPr>
          <p:spPr bwMode="auto">
            <a:xfrm>
              <a:off x="5054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5" name="Rectangle 31"/>
            <p:cNvSpPr>
              <a:spLocks noChangeArrowheads="1"/>
            </p:cNvSpPr>
            <p:nvPr/>
          </p:nvSpPr>
          <p:spPr bwMode="auto">
            <a:xfrm>
              <a:off x="4894" y="2354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6" name="Rectangle 32"/>
            <p:cNvSpPr>
              <a:spLocks noChangeArrowheads="1"/>
            </p:cNvSpPr>
            <p:nvPr/>
          </p:nvSpPr>
          <p:spPr bwMode="auto">
            <a:xfrm>
              <a:off x="4718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7" name="Rectangle 33"/>
            <p:cNvSpPr>
              <a:spLocks noChangeArrowheads="1"/>
            </p:cNvSpPr>
            <p:nvPr/>
          </p:nvSpPr>
          <p:spPr bwMode="auto">
            <a:xfrm>
              <a:off x="3913" y="2243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8" name="Rectangle 34"/>
            <p:cNvSpPr>
              <a:spLocks noChangeArrowheads="1"/>
            </p:cNvSpPr>
            <p:nvPr/>
          </p:nvSpPr>
          <p:spPr bwMode="auto">
            <a:xfrm>
              <a:off x="3565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9" name="Rectangle 35"/>
            <p:cNvSpPr>
              <a:spLocks noChangeArrowheads="1"/>
            </p:cNvSpPr>
            <p:nvPr/>
          </p:nvSpPr>
          <p:spPr bwMode="auto">
            <a:xfrm>
              <a:off x="3310" y="2354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20" name="Rectangle 36"/>
            <p:cNvSpPr>
              <a:spLocks noChangeArrowheads="1"/>
            </p:cNvSpPr>
            <p:nvPr/>
          </p:nvSpPr>
          <p:spPr bwMode="auto">
            <a:xfrm>
              <a:off x="3085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603621" name="Object 37"/>
          <p:cNvGraphicFramePr>
            <a:graphicFrameLocks noChangeAspect="1"/>
          </p:cNvGraphicFramePr>
          <p:nvPr/>
        </p:nvGraphicFramePr>
        <p:xfrm>
          <a:off x="6401167" y="3864769"/>
          <a:ext cx="3541713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160362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167" y="3864769"/>
                        <a:ext cx="3541713" cy="202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3622" name="Line 38"/>
          <p:cNvSpPr>
            <a:spLocks noChangeShapeType="1"/>
          </p:cNvSpPr>
          <p:nvPr/>
        </p:nvSpPr>
        <p:spPr bwMode="auto">
          <a:xfrm flipH="1" flipV="1">
            <a:off x="8220927" y="4665445"/>
            <a:ext cx="0" cy="3762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3623" name="Text Box 39"/>
          <p:cNvSpPr txBox="1">
            <a:spLocks noChangeArrowheads="1"/>
          </p:cNvSpPr>
          <p:nvPr/>
        </p:nvSpPr>
        <p:spPr bwMode="auto">
          <a:xfrm>
            <a:off x="9047712" y="4538093"/>
            <a:ext cx="12954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Average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1603624" name="Text Box 40"/>
          <p:cNvSpPr txBox="1">
            <a:spLocks noChangeArrowheads="1"/>
          </p:cNvSpPr>
          <p:nvPr/>
        </p:nvSpPr>
        <p:spPr bwMode="auto">
          <a:xfrm>
            <a:off x="1696044" y="4824254"/>
            <a:ext cx="49113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</a:rPr>
              <a:t>,n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: the number of objects in cluster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5E8044-0293-36D6-1EA6-4D476240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41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208" name="Rectangle 24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DIANA </a:t>
            </a:r>
            <a:endParaRPr lang="en-US" altLang="zh-CN" dirty="0"/>
          </a:p>
        </p:txBody>
      </p:sp>
      <p:sp>
        <p:nvSpPr>
          <p:cNvPr id="1373209" name="Rectangle 25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zh-CN" dirty="0"/>
              <a:t>DIANA: </a:t>
            </a:r>
            <a:r>
              <a:rPr lang="en-US" altLang="zh-CN" dirty="0">
                <a:solidFill>
                  <a:srgbClr val="C00000"/>
                </a:solidFill>
              </a:rPr>
              <a:t>Di</a:t>
            </a:r>
            <a:r>
              <a:rPr lang="en-US" altLang="zh-CN" dirty="0"/>
              <a:t>visive </a:t>
            </a:r>
            <a:r>
              <a:rPr lang="en-US" altLang="zh-CN" dirty="0">
                <a:solidFill>
                  <a:srgbClr val="C00000"/>
                </a:solidFill>
              </a:rPr>
              <a:t>Ana</a:t>
            </a:r>
            <a:r>
              <a:rPr lang="en-US" altLang="zh-CN" dirty="0"/>
              <a:t>lysis</a:t>
            </a:r>
          </a:p>
          <a:p>
            <a:r>
              <a:rPr lang="en-US" dirty="0"/>
              <a:t>First, all of the objects form one cluster.</a:t>
            </a:r>
          </a:p>
          <a:p>
            <a:r>
              <a:rPr lang="en-US" dirty="0"/>
              <a:t>The cluster is split according to some principle, such as the minimum Euclidean distance between the closest neighboring objects in the cluster.</a:t>
            </a:r>
          </a:p>
          <a:p>
            <a:r>
              <a:rPr lang="en-US" dirty="0"/>
              <a:t>The cluster splitting process repeats until, eventually, each new cluster contains a single object, or a termination condition is met.</a:t>
            </a:r>
          </a:p>
          <a:p>
            <a:endParaRPr lang="en-US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2B6B6F-3FAC-89A6-DDED-73514745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62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C00000"/>
                </a:solidFill>
              </a:rPr>
              <a:t>Splitting Process of DIANA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A081C0-367C-4B14-9998-42769BC4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6881232" cy="4930077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latin typeface="Garamond (W1)" pitchFamily="18" charset="0"/>
              </a:rPr>
              <a:t>Choose the object O</a:t>
            </a:r>
            <a:r>
              <a:rPr lang="en-US" sz="2400" baseline="-25000">
                <a:latin typeface="Garamond (W1)" pitchFamily="18" charset="0"/>
              </a:rPr>
              <a:t>h</a:t>
            </a:r>
            <a:r>
              <a:rPr lang="en-US" sz="2400">
                <a:latin typeface="Garamond (W1)" pitchFamily="18" charset="0"/>
              </a:rPr>
              <a:t> which is most dissimilar to other objects in C.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latin typeface="Garamond (W1)" pitchFamily="18" charset="0"/>
              </a:rPr>
              <a:t>Let C1={O</a:t>
            </a:r>
            <a:r>
              <a:rPr lang="en-US" sz="2400" baseline="-25000">
                <a:latin typeface="Garamond (W1)" pitchFamily="18" charset="0"/>
              </a:rPr>
              <a:t>h</a:t>
            </a:r>
            <a:r>
              <a:rPr lang="en-US" sz="2400">
                <a:latin typeface="Garamond (W1)" pitchFamily="18" charset="0"/>
              </a:rPr>
              <a:t>}, C2=C-C1.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latin typeface="Garamond (W1)" pitchFamily="18" charset="0"/>
              </a:rPr>
              <a:t>For each object O</a:t>
            </a:r>
            <a:r>
              <a:rPr lang="en-US" sz="2400" baseline="-25000">
                <a:latin typeface="Garamond (W1)" pitchFamily="18" charset="0"/>
              </a:rPr>
              <a:t>i</a:t>
            </a:r>
            <a:r>
              <a:rPr lang="en-US" sz="2400">
                <a:latin typeface="Garamond (W1)" pitchFamily="18" charset="0"/>
              </a:rPr>
              <a:t> in C2, tell whether it is more close to C1 or to other objects in C2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sz="2400">
              <a:latin typeface="Garamond (W1)" pitchFamily="18" charset="0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sz="2400">
              <a:latin typeface="Garamond (W1)" pitchFamily="18" charset="0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/>
              <a:t>Choose the object O</a:t>
            </a:r>
            <a:r>
              <a:rPr lang="en-US" sz="2400" baseline="-25000"/>
              <a:t>k</a:t>
            </a:r>
            <a:r>
              <a:rPr lang="en-US" sz="2400"/>
              <a:t> with greatest D score.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/>
              <a:t>If D</a:t>
            </a:r>
            <a:r>
              <a:rPr lang="en-US" sz="2400" baseline="-25000"/>
              <a:t>k</a:t>
            </a:r>
            <a:r>
              <a:rPr lang="en-US" sz="2400">
                <a:cs typeface="Arial" panose="020B0604020202020204" pitchFamily="34" charset="0"/>
              </a:rPr>
              <a:t>&gt;0, move O</a:t>
            </a:r>
            <a:r>
              <a:rPr lang="en-US" sz="2400" baseline="-25000">
                <a:cs typeface="Arial" panose="020B0604020202020204" pitchFamily="34" charset="0"/>
              </a:rPr>
              <a:t>k</a:t>
            </a:r>
            <a:r>
              <a:rPr lang="en-US" sz="2400">
                <a:cs typeface="Arial" panose="020B0604020202020204" pitchFamily="34" charset="0"/>
              </a:rPr>
              <a:t> from C2 to C1, and repeat 3-5.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cs typeface="Arial" panose="020B0604020202020204" pitchFamily="34" charset="0"/>
              </a:rPr>
              <a:t>Otherwise, stop splitting process.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sz="2400">
              <a:latin typeface="Garamond (W1)" pitchFamily="18" charset="0"/>
            </a:endParaRPr>
          </a:p>
          <a:p>
            <a:endParaRPr lang="en-IN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EB4E-E112-4116-80F7-88A9C2E3A311}" type="slidenum">
              <a:rPr lang="zh-CN" altLang="en-US" smtClean="0"/>
              <a:pPr/>
              <a:t>79</a:t>
            </a:fld>
            <a:endParaRPr lang="en-US" altLang="zh-CN" dirty="0"/>
          </a:p>
        </p:txBody>
      </p:sp>
      <p:sp>
        <p:nvSpPr>
          <p:cNvPr id="1599520" name="Line 32"/>
          <p:cNvSpPr>
            <a:spLocks noChangeShapeType="1"/>
          </p:cNvSpPr>
          <p:nvPr/>
        </p:nvSpPr>
        <p:spPr bwMode="auto">
          <a:xfrm>
            <a:off x="5076825" y="2476500"/>
            <a:ext cx="1066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99589" name="Group 101"/>
          <p:cNvGrpSpPr>
            <a:grpSpLocks/>
          </p:cNvGrpSpPr>
          <p:nvPr/>
        </p:nvGrpSpPr>
        <p:grpSpPr bwMode="auto">
          <a:xfrm>
            <a:off x="8184994" y="114301"/>
            <a:ext cx="3423425" cy="1513778"/>
            <a:chOff x="240" y="624"/>
            <a:chExt cx="1968" cy="1056"/>
          </a:xfrm>
        </p:grpSpPr>
        <p:sp>
          <p:nvSpPr>
            <p:cNvPr id="1599491" name="Oval 3"/>
            <p:cNvSpPr>
              <a:spLocks noChangeArrowheads="1"/>
            </p:cNvSpPr>
            <p:nvPr/>
          </p:nvSpPr>
          <p:spPr bwMode="auto">
            <a:xfrm>
              <a:off x="1008" y="67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2" name="Oval 4"/>
            <p:cNvSpPr>
              <a:spLocks noChangeArrowheads="1"/>
            </p:cNvSpPr>
            <p:nvPr/>
          </p:nvSpPr>
          <p:spPr bwMode="auto">
            <a:xfrm>
              <a:off x="1056" y="76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3" name="Oval 5"/>
            <p:cNvSpPr>
              <a:spLocks noChangeArrowheads="1"/>
            </p:cNvSpPr>
            <p:nvPr/>
          </p:nvSpPr>
          <p:spPr bwMode="auto">
            <a:xfrm>
              <a:off x="1104" y="67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4" name="Oval 6"/>
            <p:cNvSpPr>
              <a:spLocks noChangeArrowheads="1"/>
            </p:cNvSpPr>
            <p:nvPr/>
          </p:nvSpPr>
          <p:spPr bwMode="auto">
            <a:xfrm>
              <a:off x="960" y="72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5" name="Oval 7"/>
            <p:cNvSpPr>
              <a:spLocks noChangeArrowheads="1"/>
            </p:cNvSpPr>
            <p:nvPr/>
          </p:nvSpPr>
          <p:spPr bwMode="auto">
            <a:xfrm>
              <a:off x="1230" y="76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6" name="Oval 8"/>
            <p:cNvSpPr>
              <a:spLocks noChangeArrowheads="1"/>
            </p:cNvSpPr>
            <p:nvPr/>
          </p:nvSpPr>
          <p:spPr bwMode="auto">
            <a:xfrm>
              <a:off x="960" y="81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7" name="Oval 9"/>
            <p:cNvSpPr>
              <a:spLocks noChangeArrowheads="1"/>
            </p:cNvSpPr>
            <p:nvPr/>
          </p:nvSpPr>
          <p:spPr bwMode="auto">
            <a:xfrm>
              <a:off x="1122" y="84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8" name="Oval 10"/>
            <p:cNvSpPr>
              <a:spLocks noChangeArrowheads="1"/>
            </p:cNvSpPr>
            <p:nvPr/>
          </p:nvSpPr>
          <p:spPr bwMode="auto">
            <a:xfrm>
              <a:off x="1278" y="66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9" name="Oval 11"/>
            <p:cNvSpPr>
              <a:spLocks noChangeArrowheads="1"/>
            </p:cNvSpPr>
            <p:nvPr/>
          </p:nvSpPr>
          <p:spPr bwMode="auto">
            <a:xfrm>
              <a:off x="1326" y="81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0" name="Oval 12"/>
            <p:cNvSpPr>
              <a:spLocks noChangeArrowheads="1"/>
            </p:cNvSpPr>
            <p:nvPr/>
          </p:nvSpPr>
          <p:spPr bwMode="auto">
            <a:xfrm>
              <a:off x="1056" y="91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1" name="Oval 13"/>
            <p:cNvSpPr>
              <a:spLocks noChangeArrowheads="1"/>
            </p:cNvSpPr>
            <p:nvPr/>
          </p:nvSpPr>
          <p:spPr bwMode="auto">
            <a:xfrm>
              <a:off x="1278" y="90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2" name="Oval 14"/>
            <p:cNvSpPr>
              <a:spLocks noChangeArrowheads="1"/>
            </p:cNvSpPr>
            <p:nvPr/>
          </p:nvSpPr>
          <p:spPr bwMode="auto">
            <a:xfrm>
              <a:off x="1422" y="71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3" name="Oval 15"/>
            <p:cNvSpPr>
              <a:spLocks noChangeArrowheads="1"/>
            </p:cNvSpPr>
            <p:nvPr/>
          </p:nvSpPr>
          <p:spPr bwMode="auto">
            <a:xfrm>
              <a:off x="1422" y="906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4" name="Oval 16"/>
            <p:cNvSpPr>
              <a:spLocks noChangeArrowheads="1"/>
            </p:cNvSpPr>
            <p:nvPr/>
          </p:nvSpPr>
          <p:spPr bwMode="auto">
            <a:xfrm>
              <a:off x="768" y="624"/>
              <a:ext cx="864" cy="38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53" name="AutoShape 65"/>
            <p:cNvSpPr>
              <a:spLocks noChangeArrowheads="1"/>
            </p:cNvSpPr>
            <p:nvPr/>
          </p:nvSpPr>
          <p:spPr bwMode="auto">
            <a:xfrm>
              <a:off x="1152" y="1056"/>
              <a:ext cx="96" cy="336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99565" name="Text Box 77"/>
            <p:cNvSpPr txBox="1">
              <a:spLocks noChangeArrowheads="1"/>
            </p:cNvSpPr>
            <p:nvPr/>
          </p:nvSpPr>
          <p:spPr bwMode="auto">
            <a:xfrm>
              <a:off x="1728" y="672"/>
              <a:ext cx="4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99570" name="Oval 82"/>
            <p:cNvSpPr>
              <a:spLocks noChangeArrowheads="1"/>
            </p:cNvSpPr>
            <p:nvPr/>
          </p:nvSpPr>
          <p:spPr bwMode="auto">
            <a:xfrm>
              <a:off x="474" y="133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1" name="Oval 83"/>
            <p:cNvSpPr>
              <a:spLocks noChangeArrowheads="1"/>
            </p:cNvSpPr>
            <p:nvPr/>
          </p:nvSpPr>
          <p:spPr bwMode="auto">
            <a:xfrm>
              <a:off x="522" y="14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2" name="Oval 84"/>
            <p:cNvSpPr>
              <a:spLocks noChangeArrowheads="1"/>
            </p:cNvSpPr>
            <p:nvPr/>
          </p:nvSpPr>
          <p:spPr bwMode="auto">
            <a:xfrm>
              <a:off x="570" y="133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3" name="Oval 85"/>
            <p:cNvSpPr>
              <a:spLocks noChangeArrowheads="1"/>
            </p:cNvSpPr>
            <p:nvPr/>
          </p:nvSpPr>
          <p:spPr bwMode="auto">
            <a:xfrm>
              <a:off x="426" y="138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4" name="Oval 86"/>
            <p:cNvSpPr>
              <a:spLocks noChangeArrowheads="1"/>
            </p:cNvSpPr>
            <p:nvPr/>
          </p:nvSpPr>
          <p:spPr bwMode="auto">
            <a:xfrm>
              <a:off x="666" y="14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5" name="Oval 87"/>
            <p:cNvSpPr>
              <a:spLocks noChangeArrowheads="1"/>
            </p:cNvSpPr>
            <p:nvPr/>
          </p:nvSpPr>
          <p:spPr bwMode="auto">
            <a:xfrm>
              <a:off x="426" y="15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6" name="Oval 88"/>
            <p:cNvSpPr>
              <a:spLocks noChangeArrowheads="1"/>
            </p:cNvSpPr>
            <p:nvPr/>
          </p:nvSpPr>
          <p:spPr bwMode="auto">
            <a:xfrm>
              <a:off x="588" y="155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7" name="Oval 89"/>
            <p:cNvSpPr>
              <a:spLocks noChangeArrowheads="1"/>
            </p:cNvSpPr>
            <p:nvPr/>
          </p:nvSpPr>
          <p:spPr bwMode="auto">
            <a:xfrm>
              <a:off x="714" y="133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8" name="Oval 90"/>
            <p:cNvSpPr>
              <a:spLocks noChangeArrowheads="1"/>
            </p:cNvSpPr>
            <p:nvPr/>
          </p:nvSpPr>
          <p:spPr bwMode="auto">
            <a:xfrm>
              <a:off x="762" y="15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9" name="Oval 91"/>
            <p:cNvSpPr>
              <a:spLocks noChangeArrowheads="1"/>
            </p:cNvSpPr>
            <p:nvPr/>
          </p:nvSpPr>
          <p:spPr bwMode="auto">
            <a:xfrm>
              <a:off x="522" y="162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0" name="Oval 92"/>
            <p:cNvSpPr>
              <a:spLocks noChangeArrowheads="1"/>
            </p:cNvSpPr>
            <p:nvPr/>
          </p:nvSpPr>
          <p:spPr bwMode="auto">
            <a:xfrm>
              <a:off x="714" y="162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1" name="Oval 93"/>
            <p:cNvSpPr>
              <a:spLocks noChangeArrowheads="1"/>
            </p:cNvSpPr>
            <p:nvPr/>
          </p:nvSpPr>
          <p:spPr bwMode="auto">
            <a:xfrm>
              <a:off x="858" y="1380"/>
              <a:ext cx="48" cy="4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2" name="Oval 94"/>
            <p:cNvSpPr>
              <a:spLocks noChangeArrowheads="1"/>
            </p:cNvSpPr>
            <p:nvPr/>
          </p:nvSpPr>
          <p:spPr bwMode="auto">
            <a:xfrm>
              <a:off x="240" y="1296"/>
              <a:ext cx="864" cy="38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3" name="Oval 95"/>
            <p:cNvSpPr>
              <a:spLocks noChangeArrowheads="1"/>
            </p:cNvSpPr>
            <p:nvPr/>
          </p:nvSpPr>
          <p:spPr bwMode="auto">
            <a:xfrm>
              <a:off x="1944" y="158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4" name="Oval 96"/>
            <p:cNvSpPr>
              <a:spLocks noChangeArrowheads="1"/>
            </p:cNvSpPr>
            <p:nvPr/>
          </p:nvSpPr>
          <p:spPr bwMode="auto">
            <a:xfrm>
              <a:off x="1344" y="1296"/>
              <a:ext cx="864" cy="38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5" name="Text Box 97"/>
            <p:cNvSpPr txBox="1">
              <a:spLocks noChangeArrowheads="1"/>
            </p:cNvSpPr>
            <p:nvPr/>
          </p:nvSpPr>
          <p:spPr bwMode="auto">
            <a:xfrm>
              <a:off x="288" y="1104"/>
              <a:ext cx="4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599586" name="Text Box 98"/>
            <p:cNvSpPr txBox="1">
              <a:spLocks noChangeArrowheads="1"/>
            </p:cNvSpPr>
            <p:nvPr/>
          </p:nvSpPr>
          <p:spPr bwMode="auto">
            <a:xfrm>
              <a:off x="1536" y="1104"/>
              <a:ext cx="4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</p:grpSp>
      <p:graphicFrame>
        <p:nvGraphicFramePr>
          <p:cNvPr id="41" name="Object 73">
            <a:extLst>
              <a:ext uri="{FF2B5EF4-FFF2-40B4-BE49-F238E27FC236}">
                <a16:creationId xmlns:a16="http://schemas.microsoft.com/office/drawing/2014/main" id="{F87581E6-52C5-4422-8D71-3DDA41B23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813348"/>
              </p:ext>
            </p:extLst>
          </p:nvPr>
        </p:nvGraphicFramePr>
        <p:xfrm>
          <a:off x="1764674" y="3552018"/>
          <a:ext cx="4648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760" imgH="330120" progId="Equation.3">
                  <p:embed/>
                </p:oleObj>
              </mc:Choice>
              <mc:Fallback>
                <p:oleObj name="Equation" r:id="rId3" imgW="2120760" imgH="330120" progId="Equation.3">
                  <p:embed/>
                  <p:pic>
                    <p:nvPicPr>
                      <p:cNvPr id="160160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764674" y="3552018"/>
                        <a:ext cx="4648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B32E0CF-2F21-48B9-82D9-B6E26D08A008}"/>
              </a:ext>
            </a:extLst>
          </p:cNvPr>
          <p:cNvGrpSpPr/>
          <p:nvPr/>
        </p:nvGrpSpPr>
        <p:grpSpPr>
          <a:xfrm>
            <a:off x="8263306" y="2089061"/>
            <a:ext cx="3621668" cy="4237969"/>
            <a:chOff x="7346794" y="914401"/>
            <a:chExt cx="4114800" cy="5334000"/>
          </a:xfrm>
        </p:grpSpPr>
        <p:sp>
          <p:nvSpPr>
            <p:cNvPr id="118" name="Oval 17">
              <a:extLst>
                <a:ext uri="{FF2B5EF4-FFF2-40B4-BE49-F238E27FC236}">
                  <a16:creationId xmlns:a16="http://schemas.microsoft.com/office/drawing/2014/main" id="{4392643C-DC6F-4550-B16D-51BFABBC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2549526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499CBAA8-FBCE-4814-B4CB-9EC410CF3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27209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19">
              <a:extLst>
                <a:ext uri="{FF2B5EF4-FFF2-40B4-BE49-F238E27FC236}">
                  <a16:creationId xmlns:a16="http://schemas.microsoft.com/office/drawing/2014/main" id="{91A1E5A2-6D11-4826-960C-86EB7B877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254952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20">
              <a:extLst>
                <a:ext uri="{FF2B5EF4-FFF2-40B4-BE49-F238E27FC236}">
                  <a16:creationId xmlns:a16="http://schemas.microsoft.com/office/drawing/2014/main" id="{F7437061-2897-4EDA-8E94-E99B7E1A2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8908" y="263525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21">
              <a:extLst>
                <a:ext uri="{FF2B5EF4-FFF2-40B4-BE49-F238E27FC236}">
                  <a16:creationId xmlns:a16="http://schemas.microsoft.com/office/drawing/2014/main" id="{ADC3D018-B3B8-4151-A40B-4B0F7B34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858" y="27209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22">
              <a:extLst>
                <a:ext uri="{FF2B5EF4-FFF2-40B4-BE49-F238E27FC236}">
                  <a16:creationId xmlns:a16="http://schemas.microsoft.com/office/drawing/2014/main" id="{D77577C1-9610-4FAE-B187-D9C14FDE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8908" y="280670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23">
              <a:extLst>
                <a:ext uri="{FF2B5EF4-FFF2-40B4-BE49-F238E27FC236}">
                  <a16:creationId xmlns:a16="http://schemas.microsoft.com/office/drawing/2014/main" id="{3BC4C80B-9949-42BA-AFFF-B05A6AB70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9108" y="28606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24">
              <a:extLst>
                <a:ext uri="{FF2B5EF4-FFF2-40B4-BE49-F238E27FC236}">
                  <a16:creationId xmlns:a16="http://schemas.microsoft.com/office/drawing/2014/main" id="{A77D2562-17EF-4D32-9A64-E8AA0A51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283" y="254952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25">
              <a:extLst>
                <a:ext uri="{FF2B5EF4-FFF2-40B4-BE49-F238E27FC236}">
                  <a16:creationId xmlns:a16="http://schemas.microsoft.com/office/drawing/2014/main" id="{5CC2DFCA-A431-4F24-A791-DAB0F5EE5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4708" y="280670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26">
              <a:extLst>
                <a:ext uri="{FF2B5EF4-FFF2-40B4-BE49-F238E27FC236}">
                  <a16:creationId xmlns:a16="http://schemas.microsoft.com/office/drawing/2014/main" id="{FE2A71BB-B3D5-4785-9CD3-184967578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29797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27">
              <a:extLst>
                <a:ext uri="{FF2B5EF4-FFF2-40B4-BE49-F238E27FC236}">
                  <a16:creationId xmlns:a16="http://schemas.microsoft.com/office/drawing/2014/main" id="{3309F5EE-C1BD-418E-AEA3-E2AD83188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283" y="29797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28">
              <a:extLst>
                <a:ext uri="{FF2B5EF4-FFF2-40B4-BE49-F238E27FC236}">
                  <a16:creationId xmlns:a16="http://schemas.microsoft.com/office/drawing/2014/main" id="{51B6D199-365C-438F-A753-A0FBF32B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9970" y="2635251"/>
              <a:ext cx="984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29">
              <a:extLst>
                <a:ext uri="{FF2B5EF4-FFF2-40B4-BE49-F238E27FC236}">
                  <a16:creationId xmlns:a16="http://schemas.microsoft.com/office/drawing/2014/main" id="{AB6BABBA-7D04-41F7-B816-C024D2E84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795" y="2462214"/>
              <a:ext cx="1763713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30">
              <a:extLst>
                <a:ext uri="{FF2B5EF4-FFF2-40B4-BE49-F238E27FC236}">
                  <a16:creationId xmlns:a16="http://schemas.microsoft.com/office/drawing/2014/main" id="{7E9E6F7E-6DBF-4583-A8E8-838AE090D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4219" y="2979739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31">
              <a:extLst>
                <a:ext uri="{FF2B5EF4-FFF2-40B4-BE49-F238E27FC236}">
                  <a16:creationId xmlns:a16="http://schemas.microsoft.com/office/drawing/2014/main" id="{956B6CBD-CE2A-4E5E-938A-60C5F8156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457" y="2462214"/>
              <a:ext cx="1763712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33">
              <a:extLst>
                <a:ext uri="{FF2B5EF4-FFF2-40B4-BE49-F238E27FC236}">
                  <a16:creationId xmlns:a16="http://schemas.microsoft.com/office/drawing/2014/main" id="{81E8C7BE-1FC2-45B2-8E67-662E4BC4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370046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34">
              <a:extLst>
                <a:ext uri="{FF2B5EF4-FFF2-40B4-BE49-F238E27FC236}">
                  <a16:creationId xmlns:a16="http://schemas.microsoft.com/office/drawing/2014/main" id="{1291CF14-C25A-4EE8-AAEA-85297228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38719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35">
              <a:extLst>
                <a:ext uri="{FF2B5EF4-FFF2-40B4-BE49-F238E27FC236}">
                  <a16:creationId xmlns:a16="http://schemas.microsoft.com/office/drawing/2014/main" id="{56035FD0-DE1F-4045-B719-960FA13F9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019" y="3700464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36">
              <a:extLst>
                <a:ext uri="{FF2B5EF4-FFF2-40B4-BE49-F238E27FC236}">
                  <a16:creationId xmlns:a16="http://schemas.microsoft.com/office/drawing/2014/main" id="{52AF012A-698A-4D83-83B3-91D971CBC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3786189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37">
              <a:extLst>
                <a:ext uri="{FF2B5EF4-FFF2-40B4-BE49-F238E27FC236}">
                  <a16:creationId xmlns:a16="http://schemas.microsoft.com/office/drawing/2014/main" id="{D461C56B-A8AE-48D5-9CD3-29DD7C56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283" y="38719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38">
              <a:extLst>
                <a:ext uri="{FF2B5EF4-FFF2-40B4-BE49-F238E27FC236}">
                  <a16:creationId xmlns:a16="http://schemas.microsoft.com/office/drawing/2014/main" id="{ED711DC0-AE82-4F04-A420-CBD04B1D8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3957639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39">
              <a:extLst>
                <a:ext uri="{FF2B5EF4-FFF2-40B4-BE49-F238E27FC236}">
                  <a16:creationId xmlns:a16="http://schemas.microsoft.com/office/drawing/2014/main" id="{23758B7E-992A-47C5-87FA-E8549088B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7533" y="40116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40">
              <a:extLst>
                <a:ext uri="{FF2B5EF4-FFF2-40B4-BE49-F238E27FC236}">
                  <a16:creationId xmlns:a16="http://schemas.microsoft.com/office/drawing/2014/main" id="{29681EFD-8A32-4B07-B471-B2A0C7A80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4708" y="370046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41">
              <a:extLst>
                <a:ext uri="{FF2B5EF4-FFF2-40B4-BE49-F238E27FC236}">
                  <a16:creationId xmlns:a16="http://schemas.microsoft.com/office/drawing/2014/main" id="{59234C0D-1FC7-43E6-8613-17A22F0B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133" y="3957639"/>
              <a:ext cx="96837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42">
              <a:extLst>
                <a:ext uri="{FF2B5EF4-FFF2-40B4-BE49-F238E27FC236}">
                  <a16:creationId xmlns:a16="http://schemas.microsoft.com/office/drawing/2014/main" id="{CBBCA1CD-D024-4D2F-BC63-C78F8862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41290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43">
              <a:extLst>
                <a:ext uri="{FF2B5EF4-FFF2-40B4-BE49-F238E27FC236}">
                  <a16:creationId xmlns:a16="http://schemas.microsoft.com/office/drawing/2014/main" id="{C7871B93-DBE4-41CB-96D6-6186CBA9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4708" y="41290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44">
              <a:extLst>
                <a:ext uri="{FF2B5EF4-FFF2-40B4-BE49-F238E27FC236}">
                  <a16:creationId xmlns:a16="http://schemas.microsoft.com/office/drawing/2014/main" id="{2CF994A0-1D9B-40C3-8BF2-27B1B0BE0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7245" y="3752851"/>
              <a:ext cx="98425" cy="873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45">
              <a:extLst>
                <a:ext uri="{FF2B5EF4-FFF2-40B4-BE49-F238E27FC236}">
                  <a16:creationId xmlns:a16="http://schemas.microsoft.com/office/drawing/2014/main" id="{4CDE955B-D9BD-47A4-A2C0-F1824BAFA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220" y="3613151"/>
              <a:ext cx="1763713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46">
              <a:extLst>
                <a:ext uri="{FF2B5EF4-FFF2-40B4-BE49-F238E27FC236}">
                  <a16:creationId xmlns:a16="http://schemas.microsoft.com/office/drawing/2014/main" id="{5F188B28-50EB-4394-87F9-8A4DFA692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1058" y="41290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47">
              <a:extLst>
                <a:ext uri="{FF2B5EF4-FFF2-40B4-BE49-F238E27FC236}">
                  <a16:creationId xmlns:a16="http://schemas.microsoft.com/office/drawing/2014/main" id="{B79DAB01-E6BF-4E62-9902-E3BE60D8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882" y="3613151"/>
              <a:ext cx="1763712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48">
              <a:extLst>
                <a:ext uri="{FF2B5EF4-FFF2-40B4-BE49-F238E27FC236}">
                  <a16:creationId xmlns:a16="http://schemas.microsoft.com/office/drawing/2014/main" id="{22AAD438-0EB1-4F27-AE79-2473B7BF1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8858" y="3989388"/>
              <a:ext cx="12731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49">
              <a:extLst>
                <a:ext uri="{FF2B5EF4-FFF2-40B4-BE49-F238E27FC236}">
                  <a16:creationId xmlns:a16="http://schemas.microsoft.com/office/drawing/2014/main" id="{B6628B1D-726C-469E-89D1-47C8ADAAF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1095" y="2667000"/>
              <a:ext cx="12731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Oval 50">
              <a:extLst>
                <a:ext uri="{FF2B5EF4-FFF2-40B4-BE49-F238E27FC236}">
                  <a16:creationId xmlns:a16="http://schemas.microsoft.com/office/drawing/2014/main" id="{33BBF4B9-8CC1-458A-ABD0-D02AC81D1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56467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51">
              <a:extLst>
                <a:ext uri="{FF2B5EF4-FFF2-40B4-BE49-F238E27FC236}">
                  <a16:creationId xmlns:a16="http://schemas.microsoft.com/office/drawing/2014/main" id="{CD61100C-D1DC-4D6D-A8ED-9DDC8E9FE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581818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52">
              <a:extLst>
                <a:ext uri="{FF2B5EF4-FFF2-40B4-BE49-F238E27FC236}">
                  <a16:creationId xmlns:a16="http://schemas.microsoft.com/office/drawing/2014/main" id="{749A16BD-9810-4E86-BDAF-2E01DEAAF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019" y="5646739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53">
              <a:extLst>
                <a:ext uri="{FF2B5EF4-FFF2-40B4-BE49-F238E27FC236}">
                  <a16:creationId xmlns:a16="http://schemas.microsoft.com/office/drawing/2014/main" id="{EA45A7DE-315A-40D3-8172-82AF32120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5732464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54">
              <a:extLst>
                <a:ext uri="{FF2B5EF4-FFF2-40B4-BE49-F238E27FC236}">
                  <a16:creationId xmlns:a16="http://schemas.microsoft.com/office/drawing/2014/main" id="{B29A23E9-EDE5-494F-B112-A982E4946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5903914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55">
              <a:extLst>
                <a:ext uri="{FF2B5EF4-FFF2-40B4-BE49-F238E27FC236}">
                  <a16:creationId xmlns:a16="http://schemas.microsoft.com/office/drawing/2014/main" id="{50F003E8-3182-46C2-A99D-CA6D618C4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7533" y="595788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56">
              <a:extLst>
                <a:ext uri="{FF2B5EF4-FFF2-40B4-BE49-F238E27FC236}">
                  <a16:creationId xmlns:a16="http://schemas.microsoft.com/office/drawing/2014/main" id="{71492865-5BE2-4CB7-B2A8-BF772E23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607695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57">
              <a:extLst>
                <a:ext uri="{FF2B5EF4-FFF2-40B4-BE49-F238E27FC236}">
                  <a16:creationId xmlns:a16="http://schemas.microsoft.com/office/drawing/2014/main" id="{BE0DCFB8-BC35-4648-A2E5-0E032D091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220" y="5559426"/>
              <a:ext cx="1763713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58">
              <a:extLst>
                <a:ext uri="{FF2B5EF4-FFF2-40B4-BE49-F238E27FC236}">
                  <a16:creationId xmlns:a16="http://schemas.microsoft.com/office/drawing/2014/main" id="{30823B7D-1448-49CD-88BA-976AC778F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882" y="5559426"/>
              <a:ext cx="1763712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Oval 59">
              <a:extLst>
                <a:ext uri="{FF2B5EF4-FFF2-40B4-BE49-F238E27FC236}">
                  <a16:creationId xmlns:a16="http://schemas.microsoft.com/office/drawing/2014/main" id="{766F50C0-F379-41C7-9885-63C64A78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1645" y="57864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60">
              <a:extLst>
                <a:ext uri="{FF2B5EF4-FFF2-40B4-BE49-F238E27FC236}">
                  <a16:creationId xmlns:a16="http://schemas.microsoft.com/office/drawing/2014/main" id="{A6A92A7B-5CE9-4E1E-A031-15DDFB9AA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0070" y="5613401"/>
              <a:ext cx="98425" cy="8731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61">
              <a:extLst>
                <a:ext uri="{FF2B5EF4-FFF2-40B4-BE49-F238E27FC236}">
                  <a16:creationId xmlns:a16="http://schemas.microsoft.com/office/drawing/2014/main" id="{B6F80E8B-2735-4EC6-9CFB-4E2E21AE6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8494" y="5872164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62">
              <a:extLst>
                <a:ext uri="{FF2B5EF4-FFF2-40B4-BE49-F238E27FC236}">
                  <a16:creationId xmlns:a16="http://schemas.microsoft.com/office/drawing/2014/main" id="{8591F7D2-649B-4E98-B5D9-9A86AA779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0070" y="60436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Oval 63">
              <a:extLst>
                <a:ext uri="{FF2B5EF4-FFF2-40B4-BE49-F238E27FC236}">
                  <a16:creationId xmlns:a16="http://schemas.microsoft.com/office/drawing/2014/main" id="{25ADFA56-F04D-47E1-903A-948038CC0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758" y="57007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Oval 64">
              <a:extLst>
                <a:ext uri="{FF2B5EF4-FFF2-40B4-BE49-F238E27FC236}">
                  <a16:creationId xmlns:a16="http://schemas.microsoft.com/office/drawing/2014/main" id="{B2805B35-2176-46BF-99B2-66239F182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758" y="6043614"/>
              <a:ext cx="98425" cy="85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utoShape 66">
              <a:extLst>
                <a:ext uri="{FF2B5EF4-FFF2-40B4-BE49-F238E27FC236}">
                  <a16:creationId xmlns:a16="http://schemas.microsoft.com/office/drawing/2014/main" id="{833E97B9-6709-46EC-A311-6AFFF8624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932" y="2840038"/>
              <a:ext cx="195262" cy="601662"/>
            </a:xfrm>
            <a:prstGeom prst="downArrow">
              <a:avLst>
                <a:gd name="adj1" fmla="val 50000"/>
                <a:gd name="adj2" fmla="val 770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6" name="AutoShape 67">
              <a:extLst>
                <a:ext uri="{FF2B5EF4-FFF2-40B4-BE49-F238E27FC236}">
                  <a16:creationId xmlns:a16="http://schemas.microsoft.com/office/drawing/2014/main" id="{FAA7F2D2-778D-4F1C-9DF0-408E0CD0B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932" y="4194176"/>
              <a:ext cx="195262" cy="601663"/>
            </a:xfrm>
            <a:prstGeom prst="downArrow">
              <a:avLst>
                <a:gd name="adj1" fmla="val 50000"/>
                <a:gd name="adj2" fmla="val 770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7" name="Text Box 68">
              <a:extLst>
                <a:ext uri="{FF2B5EF4-FFF2-40B4-BE49-F238E27FC236}">
                  <a16:creationId xmlns:a16="http://schemas.microsoft.com/office/drawing/2014/main" id="{72F77EDB-C6A2-4D5D-B903-B0B9C2281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7376" y="4564281"/>
              <a:ext cx="888932" cy="515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dirty="0">
                  <a:latin typeface="Arial" panose="020B0604020202020204" pitchFamily="34" charset="0"/>
                </a:rPr>
                <a:t>……</a:t>
              </a:r>
            </a:p>
          </p:txBody>
        </p:sp>
        <p:sp>
          <p:nvSpPr>
            <p:cNvPr id="168" name="AutoShape 69">
              <a:extLst>
                <a:ext uri="{FF2B5EF4-FFF2-40B4-BE49-F238E27FC236}">
                  <a16:creationId xmlns:a16="http://schemas.microsoft.com/office/drawing/2014/main" id="{9F987A15-7E37-485A-B6CF-471C5D91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932" y="5043488"/>
              <a:ext cx="195262" cy="603250"/>
            </a:xfrm>
            <a:prstGeom prst="downArrow">
              <a:avLst>
                <a:gd name="adj1" fmla="val 50000"/>
                <a:gd name="adj2" fmla="val 772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151A6358-F7C1-4F3A-8970-E44BBC520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219" y="2119313"/>
              <a:ext cx="979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BE82DC5A-68F9-490E-A1B3-7B990DE4F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6308" y="2119313"/>
              <a:ext cx="9794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71" name="Text Box 78">
              <a:extLst>
                <a:ext uri="{FF2B5EF4-FFF2-40B4-BE49-F238E27FC236}">
                  <a16:creationId xmlns:a16="http://schemas.microsoft.com/office/drawing/2014/main" id="{329F52C9-9FAA-433A-AB79-179F41E07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219" y="3263900"/>
              <a:ext cx="9794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72" name="Text Box 79">
              <a:extLst>
                <a:ext uri="{FF2B5EF4-FFF2-40B4-BE49-F238E27FC236}">
                  <a16:creationId xmlns:a16="http://schemas.microsoft.com/office/drawing/2014/main" id="{1900258C-A85D-46C3-A31B-F56E58DA8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9994" y="3263900"/>
              <a:ext cx="9794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73" name="Text Box 80">
              <a:extLst>
                <a:ext uri="{FF2B5EF4-FFF2-40B4-BE49-F238E27FC236}">
                  <a16:creationId xmlns:a16="http://schemas.microsoft.com/office/drawing/2014/main" id="{9A8E3C7A-04A0-4D1E-AC0C-9D535C988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6794" y="5221288"/>
              <a:ext cx="9794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74" name="Text Box 81">
              <a:extLst>
                <a:ext uri="{FF2B5EF4-FFF2-40B4-BE49-F238E27FC236}">
                  <a16:creationId xmlns:a16="http://schemas.microsoft.com/office/drawing/2014/main" id="{F17AE8F1-9A32-435F-96B0-6567D3952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1569" y="5221288"/>
              <a:ext cx="9794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75" name="Oval 82">
              <a:extLst>
                <a:ext uri="{FF2B5EF4-FFF2-40B4-BE49-F238E27FC236}">
                  <a16:creationId xmlns:a16="http://schemas.microsoft.com/office/drawing/2014/main" id="{34942B99-49ED-4A65-8647-9E791580F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633" y="13223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83">
              <a:extLst>
                <a:ext uri="{FF2B5EF4-FFF2-40B4-BE49-F238E27FC236}">
                  <a16:creationId xmlns:a16="http://schemas.microsoft.com/office/drawing/2014/main" id="{AD5CDB80-9275-483C-9482-A4AE2D24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058" y="1495426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84">
              <a:extLst>
                <a:ext uri="{FF2B5EF4-FFF2-40B4-BE49-F238E27FC236}">
                  <a16:creationId xmlns:a16="http://schemas.microsoft.com/office/drawing/2014/main" id="{EA6D88C7-A6D0-40A5-A8BF-7CBF6B88F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9895" y="13223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85">
              <a:extLst>
                <a:ext uri="{FF2B5EF4-FFF2-40B4-BE49-F238E27FC236}">
                  <a16:creationId xmlns:a16="http://schemas.microsoft.com/office/drawing/2014/main" id="{D6EC08D9-D30E-4BDD-965A-9D003670E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208" y="140970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86">
              <a:extLst>
                <a:ext uri="{FF2B5EF4-FFF2-40B4-BE49-F238E27FC236}">
                  <a16:creationId xmlns:a16="http://schemas.microsoft.com/office/drawing/2014/main" id="{CB72B16B-A589-42EF-B0F3-EB30D2265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744" y="1495426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87">
              <a:extLst>
                <a:ext uri="{FF2B5EF4-FFF2-40B4-BE49-F238E27FC236}">
                  <a16:creationId xmlns:a16="http://schemas.microsoft.com/office/drawing/2014/main" id="{B317D09D-B9F1-463B-AC15-7B3086FA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208" y="16668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88">
              <a:extLst>
                <a:ext uri="{FF2B5EF4-FFF2-40B4-BE49-F238E27FC236}">
                  <a16:creationId xmlns:a16="http://schemas.microsoft.com/office/drawing/2014/main" id="{39252BC6-1916-4AA9-B86B-4190E8340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6408" y="172085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89">
              <a:extLst>
                <a:ext uri="{FF2B5EF4-FFF2-40B4-BE49-F238E27FC236}">
                  <a16:creationId xmlns:a16="http://schemas.microsoft.com/office/drawing/2014/main" id="{4B4B28EC-25D3-4731-983C-9C6FD16BB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583" y="13223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90">
              <a:extLst>
                <a:ext uri="{FF2B5EF4-FFF2-40B4-BE49-F238E27FC236}">
                  <a16:creationId xmlns:a16="http://schemas.microsoft.com/office/drawing/2014/main" id="{50958C96-BB80-4279-9871-CE89713F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008" y="16668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91">
              <a:extLst>
                <a:ext uri="{FF2B5EF4-FFF2-40B4-BE49-F238E27FC236}">
                  <a16:creationId xmlns:a16="http://schemas.microsoft.com/office/drawing/2014/main" id="{6E770E0E-343F-4A54-98F4-FC303BC0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058" y="1839914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92">
              <a:extLst>
                <a:ext uri="{FF2B5EF4-FFF2-40B4-BE49-F238E27FC236}">
                  <a16:creationId xmlns:a16="http://schemas.microsoft.com/office/drawing/2014/main" id="{17EB00F0-0A24-42A2-9FD1-AA4760A4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583" y="18399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93">
              <a:extLst>
                <a:ext uri="{FF2B5EF4-FFF2-40B4-BE49-F238E27FC236}">
                  <a16:creationId xmlns:a16="http://schemas.microsoft.com/office/drawing/2014/main" id="{44E4A719-2212-4CA8-AFCD-F05508C4B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858" y="1409701"/>
              <a:ext cx="96837" cy="857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94">
              <a:extLst>
                <a:ext uri="{FF2B5EF4-FFF2-40B4-BE49-F238E27FC236}">
                  <a16:creationId xmlns:a16="http://schemas.microsoft.com/office/drawing/2014/main" id="{DB640265-D3E7-4DA7-8ACA-DC75869B0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795" y="1258889"/>
              <a:ext cx="1763713" cy="68738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95">
              <a:extLst>
                <a:ext uri="{FF2B5EF4-FFF2-40B4-BE49-F238E27FC236}">
                  <a16:creationId xmlns:a16="http://schemas.microsoft.com/office/drawing/2014/main" id="{9F02166A-CBF3-4108-BA29-A423516D7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5008" y="177482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96">
              <a:extLst>
                <a:ext uri="{FF2B5EF4-FFF2-40B4-BE49-F238E27FC236}">
                  <a16:creationId xmlns:a16="http://schemas.microsoft.com/office/drawing/2014/main" id="{CF3633A1-5AC1-48AB-9818-D20A431B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457" y="1258889"/>
              <a:ext cx="1763712" cy="68738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Text Box 97">
              <a:extLst>
                <a:ext uri="{FF2B5EF4-FFF2-40B4-BE49-F238E27FC236}">
                  <a16:creationId xmlns:a16="http://schemas.microsoft.com/office/drawing/2014/main" id="{6307C52C-9319-4E47-8CDA-1AE33269D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219" y="914401"/>
              <a:ext cx="979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91" name="Text Box 98">
              <a:extLst>
                <a:ext uri="{FF2B5EF4-FFF2-40B4-BE49-F238E27FC236}">
                  <a16:creationId xmlns:a16="http://schemas.microsoft.com/office/drawing/2014/main" id="{18FE288E-A852-4F3F-8ED7-3FCD55A71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1569" y="914401"/>
              <a:ext cx="979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92" name="AutoShape 99">
              <a:extLst>
                <a:ext uri="{FF2B5EF4-FFF2-40B4-BE49-F238E27FC236}">
                  <a16:creationId xmlns:a16="http://schemas.microsoft.com/office/drawing/2014/main" id="{FDE18ABB-696D-4A88-A196-7034263A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0044" y="1795463"/>
              <a:ext cx="196850" cy="603250"/>
            </a:xfrm>
            <a:prstGeom prst="downArrow">
              <a:avLst>
                <a:gd name="adj1" fmla="val 50000"/>
                <a:gd name="adj2" fmla="val 7661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82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2778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2778125" y="2716214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3475039" y="4711701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3074989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3475039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3644901" y="182562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3875089" y="2020889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3971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4371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4171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4171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4868864" y="4711701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3074989" y="2220914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2747964" y="441007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2778125" y="5008564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3244851" y="199072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2514600" y="5562601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1295401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547102" imgH="2097084" progId="Visio.Drawing.6">
                    <p:embed/>
                  </p:oleObj>
                </mc:Choice>
                <mc:Fallback>
                  <p:oleObj name="VISIO" r:id="rId2" imgW="1547102" imgH="2097084" progId="Visio.Drawing.6">
                    <p:embed/>
                    <p:pic>
                      <p:nvPicPr>
                        <p:cNvPr id="8213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74B36-56B7-4AAB-E582-E1077803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2514601" y="3962401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47671" imgH="1960706" progId="Visio.Drawing.6">
                  <p:embed/>
                </p:oleObj>
              </mc:Choice>
              <mc:Fallback>
                <p:oleObj name="VISIO" r:id="rId2" imgW="2747671" imgH="1960706" progId="Visio.Drawing.6">
                  <p:embed/>
                  <p:pic>
                    <p:nvPicPr>
                      <p:cNvPr id="9219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962401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2438401" y="1447801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56614" imgH="1795265" progId="Visio.Drawing.6">
                  <p:embed/>
                </p:oleObj>
              </mc:Choice>
              <mc:Fallback>
                <p:oleObj name="VISIO" r:id="rId4" imgW="2756614" imgH="1795265" progId="Visio.Drawing.6">
                  <p:embed/>
                  <p:pic>
                    <p:nvPicPr>
                      <p:cNvPr id="922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447801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6924675" y="106680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79425" imgH="1779615" progId="Visio.Drawing.6">
                  <p:embed/>
                </p:oleObj>
              </mc:Choice>
              <mc:Fallback>
                <p:oleObj name="VISIO" r:id="rId6" imgW="1379425" imgH="1779615" progId="Visio.Drawing.6">
                  <p:embed/>
                  <p:pic>
                    <p:nvPicPr>
                      <p:cNvPr id="9221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106680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6924676" y="3657601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71089" imgH="1761729" progId="Visio.Drawing.6">
                  <p:embed/>
                </p:oleObj>
              </mc:Choice>
              <mc:Fallback>
                <p:oleObj name="VISIO" r:id="rId8" imgW="1471089" imgH="1761729" progId="Visio.Drawing.6">
                  <p:embed/>
                  <p:pic>
                    <p:nvPicPr>
                      <p:cNvPr id="9222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6" y="3657601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905000" y="3200401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752600" y="5791201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324600" y="5791201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324600" y="3200401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141923-2361-12F9-4A73-00873EFC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13488</TotalTime>
  <Words>4470</Words>
  <Application>Microsoft Office PowerPoint</Application>
  <PresentationFormat>Widescreen</PresentationFormat>
  <Paragraphs>954</Paragraphs>
  <Slides>79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79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Garamond (W1)</vt:lpstr>
      <vt:lpstr>Monotype Sorts</vt:lpstr>
      <vt:lpstr>Symbol</vt:lpstr>
      <vt:lpstr>Tahoma</vt:lpstr>
      <vt:lpstr>Times New Roman</vt:lpstr>
      <vt:lpstr>Wingdings</vt:lpstr>
      <vt:lpstr>Office Theme</vt:lpstr>
      <vt:lpstr>Document</vt:lpstr>
      <vt:lpstr>VISIO</vt:lpstr>
      <vt:lpstr>Equation</vt:lpstr>
      <vt:lpstr>Worksheet</vt:lpstr>
      <vt:lpstr>Picture</vt:lpstr>
      <vt:lpstr>Clustering Techniques</vt:lpstr>
      <vt:lpstr>What is Cluster Analysis?</vt:lpstr>
      <vt:lpstr>Applications of Cluster Analysis</vt:lpstr>
      <vt:lpstr>Examples of Clustering Applications</vt:lpstr>
      <vt:lpstr>Requirements of Clustering in Data Mining </vt:lpstr>
      <vt:lpstr>Notion of a Cluster can be Ambiguous</vt:lpstr>
      <vt:lpstr>Types of Clustering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Prototype-Based</vt:lpstr>
      <vt:lpstr>Types of Clusters: Contiguity-Based</vt:lpstr>
      <vt:lpstr>Types of Clusters: Density-Based</vt:lpstr>
      <vt:lpstr>Types of Clusters: Objective Function</vt:lpstr>
      <vt:lpstr>Characteristics of the Input Data Are Important</vt:lpstr>
      <vt:lpstr>What Is Good Clustering?</vt:lpstr>
      <vt:lpstr>Clustering Algorithms</vt:lpstr>
      <vt:lpstr>Partitioning Clustering Approach</vt:lpstr>
      <vt:lpstr>K-means  algorithm</vt:lpstr>
      <vt:lpstr>K-means - Example</vt:lpstr>
      <vt:lpstr>K-means - Example</vt:lpstr>
      <vt:lpstr>K-means - Example</vt:lpstr>
      <vt:lpstr>K-means - Example</vt:lpstr>
      <vt:lpstr>K-means - Example</vt:lpstr>
      <vt:lpstr>K-means - Example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</vt:lpstr>
      <vt:lpstr>Weaknesses of k-means</vt:lpstr>
      <vt:lpstr>Weaknesses of k-means</vt:lpstr>
      <vt:lpstr>The K-Medoids Clustering Method</vt:lpstr>
      <vt:lpstr>PAM Partition Around Medoids</vt:lpstr>
      <vt:lpstr>Swapping Cost</vt:lpstr>
      <vt:lpstr>K-medoids Example</vt:lpstr>
      <vt:lpstr>K-medoids Example</vt:lpstr>
      <vt:lpstr>K-medoids Properties</vt:lpstr>
      <vt:lpstr>CLARA (Clustering Large Applications) </vt:lpstr>
      <vt:lpstr>CLARA (Clustering Large Applications) </vt:lpstr>
      <vt:lpstr>CLARA Properties</vt:lpstr>
      <vt:lpstr>CLARA - Algorithm</vt:lpstr>
      <vt:lpstr>Complexity of CLARA </vt:lpstr>
      <vt:lpstr>CLARANS (“Randomized” CLARA)</vt:lpstr>
      <vt:lpstr>CLARANS (“Randomized” CLARA)</vt:lpstr>
      <vt:lpstr>CLARANS (“Randomized” CLARA)</vt:lpstr>
      <vt:lpstr>CLARANS</vt:lpstr>
      <vt:lpstr>CLARANS - Algorithm</vt:lpstr>
      <vt:lpstr>Hierarchical Clustering</vt:lpstr>
      <vt:lpstr>Hierarchical Clustering</vt:lpstr>
      <vt:lpstr>Hierarchical Clustering</vt:lpstr>
      <vt:lpstr>Dendrogram</vt:lpstr>
      <vt:lpstr>Dendrogram</vt:lpstr>
      <vt:lpstr>Dendrogram</vt:lpstr>
      <vt:lpstr>How to Merge Clusters?</vt:lpstr>
      <vt:lpstr>How to Define Inter-Cluster Distance</vt:lpstr>
      <vt:lpstr>How to Define Inter-Cluster Distance</vt:lpstr>
      <vt:lpstr>How to Define Inter-Cluster Distance</vt:lpstr>
      <vt:lpstr>How to Define Inter-Cluster Distance</vt:lpstr>
      <vt:lpstr>Cluster Distance Measures </vt:lpstr>
      <vt:lpstr> Agglomerative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Hierarchical Clustering: Comparison</vt:lpstr>
      <vt:lpstr>Which Distance Measure is Better?</vt:lpstr>
      <vt:lpstr>AGNES </vt:lpstr>
      <vt:lpstr>UPGMA</vt:lpstr>
      <vt:lpstr>DIANA </vt:lpstr>
      <vt:lpstr>Splitting Process of DIANA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Bharti Rana</cp:lastModifiedBy>
  <cp:revision>343</cp:revision>
  <dcterms:created xsi:type="dcterms:W3CDTF">2018-08-09T05:48:18Z</dcterms:created>
  <dcterms:modified xsi:type="dcterms:W3CDTF">2023-12-23T05:42:13Z</dcterms:modified>
</cp:coreProperties>
</file>