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502" r:id="rId2"/>
    <p:sldId id="513" r:id="rId3"/>
    <p:sldId id="514" r:id="rId4"/>
    <p:sldId id="516" r:id="rId5"/>
    <p:sldId id="517" r:id="rId6"/>
    <p:sldId id="518" r:id="rId7"/>
    <p:sldId id="373" r:id="rId8"/>
    <p:sldId id="519" r:id="rId9"/>
    <p:sldId id="524" r:id="rId10"/>
    <p:sldId id="525" r:id="rId11"/>
    <p:sldId id="526" r:id="rId12"/>
    <p:sldId id="527" r:id="rId13"/>
    <p:sldId id="528" r:id="rId14"/>
    <p:sldId id="529" r:id="rId15"/>
    <p:sldId id="530" r:id="rId16"/>
    <p:sldId id="531" r:id="rId17"/>
    <p:sldId id="532" r:id="rId18"/>
    <p:sldId id="522" r:id="rId19"/>
    <p:sldId id="534" r:id="rId20"/>
    <p:sldId id="563" r:id="rId21"/>
    <p:sldId id="567" r:id="rId22"/>
    <p:sldId id="568" r:id="rId23"/>
    <p:sldId id="484" r:id="rId24"/>
    <p:sldId id="485" r:id="rId25"/>
    <p:sldId id="539" r:id="rId26"/>
    <p:sldId id="540" r:id="rId27"/>
    <p:sldId id="541" r:id="rId28"/>
    <p:sldId id="487" r:id="rId29"/>
    <p:sldId id="490" r:id="rId30"/>
    <p:sldId id="491" r:id="rId31"/>
    <p:sldId id="493" r:id="rId32"/>
    <p:sldId id="494" r:id="rId33"/>
    <p:sldId id="496" r:id="rId34"/>
    <p:sldId id="498" r:id="rId35"/>
    <p:sldId id="499" r:id="rId36"/>
    <p:sldId id="500" r:id="rId37"/>
    <p:sldId id="501" r:id="rId38"/>
    <p:sldId id="316" r:id="rId39"/>
    <p:sldId id="315" r:id="rId40"/>
    <p:sldId id="56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sorterViewPr>
    <p:cViewPr>
      <p:scale>
        <a:sx n="100" d="100"/>
        <a:sy n="100" d="100"/>
      </p:scale>
      <p:origin x="0" y="-409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42F1D-370A-47C8-87AF-E5D1BD211CA9}" type="datetimeFigureOut">
              <a:rPr lang="en-IN" smtClean="0"/>
              <a:t>27-12-2023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4EC5A-3ED0-4886-92E8-8EEDB43C5271}" type="slidenum">
              <a:rPr lang="en-IN" smtClean="0"/>
              <a:t>‹#›</a:t>
            </a:fld>
            <a:endParaRPr lang="en-IN"/>
          </a:p>
        </p:txBody>
      </p:sp>
    </p:spTree>
    <p:extLst>
      <p:ext uri="{BB962C8B-B14F-4D97-AF65-F5344CB8AC3E}">
        <p14:creationId xmlns:p14="http://schemas.microsoft.com/office/powerpoint/2010/main" val="215367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19C0BD63-EB49-45D2-B844-1BE656134091}"/>
              </a:ext>
            </a:extLst>
          </p:cNvPr>
          <p:cNvSpPr>
            <a:spLocks noGrp="1" noChangeArrowheads="1"/>
          </p:cNvSpPr>
          <p:nvPr>
            <p:ph type="sldNum" sz="quarter" idx="5"/>
          </p:nvPr>
        </p:nvSpPr>
        <p:spPr>
          <a:noFill/>
        </p:spPr>
        <p:txBody>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53FB7DCC-5C64-4827-A642-4CD1470CCB41}" type="slidenum">
              <a:rPr kumimoji="0"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auto" latinLnBrk="0" hangingPunct="1">
                <a:lnSpc>
                  <a:spcPct val="100000"/>
                </a:lnSpc>
                <a:spcBef>
                  <a:spcPct val="0"/>
                </a:spcBef>
                <a:spcAft>
                  <a:spcPts val="0"/>
                </a:spcAft>
                <a:buClrTx/>
                <a:buSzTx/>
                <a:buFontTx/>
                <a:buNone/>
                <a:tabLst/>
                <a:defRPr/>
              </a:pPr>
              <a:t>7</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3555" name="Rectangle 2">
            <a:extLst>
              <a:ext uri="{FF2B5EF4-FFF2-40B4-BE49-F238E27FC236}">
                <a16:creationId xmlns:a16="http://schemas.microsoft.com/office/drawing/2014/main" id="{E76E4597-9C12-4E3E-9E33-30630AD7EF38}"/>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4323AF66-EF11-484C-A8F0-7E838E7344A1}"/>
              </a:ext>
            </a:extLst>
          </p:cNvPr>
          <p:cNvSpPr>
            <a:spLocks noGrp="1" noChangeArrowheads="1"/>
          </p:cNvSpPr>
          <p:nvPr>
            <p:ph type="body" idx="1"/>
          </p:nvPr>
        </p:nvSpPr>
        <p:spPr>
          <a:noFill/>
        </p:spPr>
        <p:txBody>
          <a:bodyPr/>
          <a:lstStyle/>
          <a:p>
            <a:pPr eaLnBrk="1" hangingPunct="1">
              <a:lnSpc>
                <a:spcPct val="90000"/>
              </a:lnSpc>
            </a:pPr>
            <a:endParaRPr lang="en-US" altLang="en-US" sz="1000"/>
          </a:p>
        </p:txBody>
      </p:sp>
    </p:spTree>
    <p:extLst>
      <p:ext uri="{BB962C8B-B14F-4D97-AF65-F5344CB8AC3E}">
        <p14:creationId xmlns:p14="http://schemas.microsoft.com/office/powerpoint/2010/main" val="568302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b="1">
                <a:solidFill>
                  <a:srgbClr val="FF0000"/>
                </a:solidFill>
                <a:latin typeface="+mj-lt"/>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DD934DD-D946-44C6-826F-4D39B2F15312}" type="datetime1">
              <a:rPr lang="en-US" smtClean="0"/>
              <a:t>12/27/2023</a:t>
            </a:fld>
            <a:endParaRPr lang="en-US"/>
          </a:p>
        </p:txBody>
      </p:sp>
      <p:sp>
        <p:nvSpPr>
          <p:cNvPr id="5" name="Footer Placeholder 4"/>
          <p:cNvSpPr>
            <a:spLocks noGrp="1"/>
          </p:cNvSpPr>
          <p:nvPr>
            <p:ph type="ftr" sz="quarter" idx="11"/>
          </p:nvPr>
        </p:nvSpPr>
        <p:spPr/>
        <p:txBody>
          <a:bodyPr/>
          <a:lstStyle/>
          <a:p>
            <a:r>
              <a:rPr lang="en-US"/>
              <a:t>Clustering Techniques</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512813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86DAAF-FF35-46B3-A539-3834DAA9CD3C}" type="datetime1">
              <a:rPr lang="en-US" smtClean="0"/>
              <a:t>12/27/2023</a:t>
            </a:fld>
            <a:endParaRPr lang="en-US"/>
          </a:p>
        </p:txBody>
      </p:sp>
      <p:sp>
        <p:nvSpPr>
          <p:cNvPr id="5" name="Footer Placeholder 4"/>
          <p:cNvSpPr>
            <a:spLocks noGrp="1"/>
          </p:cNvSpPr>
          <p:nvPr>
            <p:ph type="ftr" sz="quarter" idx="11"/>
          </p:nvPr>
        </p:nvSpPr>
        <p:spPr/>
        <p:txBody>
          <a:bodyPr/>
          <a:lstStyle/>
          <a:p>
            <a:r>
              <a:rPr lang="en-US"/>
              <a:t>Clustering Techniques</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2917902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2AB48D-59D3-45B5-B6CB-5385B7ED432B}" type="datetime1">
              <a:rPr lang="en-US" smtClean="0"/>
              <a:t>12/27/2023</a:t>
            </a:fld>
            <a:endParaRPr lang="en-US"/>
          </a:p>
        </p:txBody>
      </p:sp>
      <p:sp>
        <p:nvSpPr>
          <p:cNvPr id="5" name="Footer Placeholder 4"/>
          <p:cNvSpPr>
            <a:spLocks noGrp="1"/>
          </p:cNvSpPr>
          <p:nvPr>
            <p:ph type="ftr" sz="quarter" idx="11"/>
          </p:nvPr>
        </p:nvSpPr>
        <p:spPr/>
        <p:txBody>
          <a:bodyPr/>
          <a:lstStyle/>
          <a:p>
            <a:r>
              <a:rPr lang="en-US"/>
              <a:t>Clustering Techniques</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2555538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5484" y="1143000"/>
            <a:ext cx="544406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5484" y="3810000"/>
            <a:ext cx="544406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9604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54037"/>
            <a:ext cx="10515600" cy="527050"/>
          </a:xfrm>
        </p:spPr>
        <p:txBody>
          <a:bodyPr>
            <a:normAutofit/>
          </a:bodyPr>
          <a:lstStyle>
            <a:lvl1pPr>
              <a:defRPr sz="4000" b="1">
                <a:solidFill>
                  <a:srgbClr val="C00000"/>
                </a:solidFill>
              </a:defRPr>
            </a:lvl1pPr>
          </a:lstStyle>
          <a:p>
            <a:r>
              <a:rPr lang="en-US" dirty="0"/>
              <a:t>Click to edit Master title style</a:t>
            </a:r>
          </a:p>
        </p:txBody>
      </p:sp>
      <p:sp>
        <p:nvSpPr>
          <p:cNvPr id="3" name="Content Placeholder 2"/>
          <p:cNvSpPr>
            <a:spLocks noGrp="1"/>
          </p:cNvSpPr>
          <p:nvPr>
            <p:ph idx="1"/>
          </p:nvPr>
        </p:nvSpPr>
        <p:spPr>
          <a:xfrm>
            <a:off x="838200" y="1270000"/>
            <a:ext cx="10515600" cy="4906963"/>
          </a:xfrm>
        </p:spPr>
        <p:txBody>
          <a:bodyPr/>
          <a:lstStyle>
            <a:lvl1pPr>
              <a:defRPr b="1">
                <a:solidFill>
                  <a:schemeClr val="accent1">
                    <a:lumMod val="75000"/>
                  </a:schemeClr>
                </a:solidFill>
              </a:defRPr>
            </a:lvl1pPr>
            <a:lvl2pPr>
              <a:defRPr b="1">
                <a:solidFill>
                  <a:srgbClr val="FF0000"/>
                </a:solidFill>
              </a:defRPr>
            </a:lvl2pPr>
            <a:lvl3pPr>
              <a:defRPr b="1">
                <a:solidFill>
                  <a:srgbClr val="00B050"/>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07150"/>
            <a:ext cx="2743200" cy="365125"/>
          </a:xfrm>
        </p:spPr>
        <p:txBody>
          <a:bodyPr/>
          <a:lstStyle/>
          <a:p>
            <a:fld id="{B354874E-6ED8-4225-8C5E-A027E818A06B}" type="datetime1">
              <a:rPr lang="en-US" smtClean="0"/>
              <a:t>12/27/2023</a:t>
            </a:fld>
            <a:endParaRPr lang="en-US"/>
          </a:p>
        </p:txBody>
      </p:sp>
      <p:sp>
        <p:nvSpPr>
          <p:cNvPr id="5" name="Footer Placeholder 4"/>
          <p:cNvSpPr>
            <a:spLocks noGrp="1"/>
          </p:cNvSpPr>
          <p:nvPr>
            <p:ph type="ftr" sz="quarter" idx="11"/>
          </p:nvPr>
        </p:nvSpPr>
        <p:spPr>
          <a:xfrm>
            <a:off x="4038600" y="6407150"/>
            <a:ext cx="4114800" cy="365125"/>
          </a:xfrm>
        </p:spPr>
        <p:txBody>
          <a:bodyPr/>
          <a:lstStyle/>
          <a:p>
            <a:r>
              <a:rPr lang="en-US"/>
              <a:t>Clustering Techniques</a:t>
            </a:r>
          </a:p>
        </p:txBody>
      </p:sp>
      <p:sp>
        <p:nvSpPr>
          <p:cNvPr id="6" name="Slide Number Placeholder 5"/>
          <p:cNvSpPr>
            <a:spLocks noGrp="1"/>
          </p:cNvSpPr>
          <p:nvPr>
            <p:ph type="sldNum" sz="quarter" idx="12"/>
          </p:nvPr>
        </p:nvSpPr>
        <p:spPr>
          <a:xfrm>
            <a:off x="8610600" y="6407150"/>
            <a:ext cx="2743200" cy="365125"/>
          </a:xfrm>
        </p:spPr>
        <p:txBody>
          <a:bodyPr/>
          <a:lstStyle/>
          <a:p>
            <a:fld id="{7A40C488-C8CC-47D5-8871-7D5F905AB6AC}" type="slidenum">
              <a:rPr lang="en-US" smtClean="0"/>
              <a:t>‹#›</a:t>
            </a:fld>
            <a:endParaRPr lang="en-US"/>
          </a:p>
        </p:txBody>
      </p:sp>
      <p:cxnSp>
        <p:nvCxnSpPr>
          <p:cNvPr id="8" name="Straight Connector 7"/>
          <p:cNvCxnSpPr/>
          <p:nvPr userDrawn="1"/>
        </p:nvCxnSpPr>
        <p:spPr>
          <a:xfrm flipV="1">
            <a:off x="838200" y="1081087"/>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17" name="Straight Connector 16"/>
          <p:cNvCxnSpPr/>
          <p:nvPr userDrawn="1"/>
        </p:nvCxnSpPr>
        <p:spPr>
          <a:xfrm flipV="1">
            <a:off x="838200" y="6356350"/>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91627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2538E-BEA3-4312-BE50-70853C795B5C}" type="datetime1">
              <a:rPr lang="en-US" smtClean="0"/>
              <a:t>12/27/2023</a:t>
            </a:fld>
            <a:endParaRPr lang="en-US"/>
          </a:p>
        </p:txBody>
      </p:sp>
      <p:sp>
        <p:nvSpPr>
          <p:cNvPr id="5" name="Footer Placeholder 4"/>
          <p:cNvSpPr>
            <a:spLocks noGrp="1"/>
          </p:cNvSpPr>
          <p:nvPr>
            <p:ph type="ftr" sz="quarter" idx="11"/>
          </p:nvPr>
        </p:nvSpPr>
        <p:spPr/>
        <p:txBody>
          <a:bodyPr/>
          <a:lstStyle/>
          <a:p>
            <a:r>
              <a:rPr lang="en-US"/>
              <a:t>Clustering Techniques</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3891553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0506CC-9DC4-40B5-BC75-92BA3772091E}" type="datetime1">
              <a:rPr lang="en-US" smtClean="0"/>
              <a:t>12/27/2023</a:t>
            </a:fld>
            <a:endParaRPr lang="en-US"/>
          </a:p>
        </p:txBody>
      </p:sp>
      <p:sp>
        <p:nvSpPr>
          <p:cNvPr id="6" name="Footer Placeholder 5"/>
          <p:cNvSpPr>
            <a:spLocks noGrp="1"/>
          </p:cNvSpPr>
          <p:nvPr>
            <p:ph type="ftr" sz="quarter" idx="11"/>
          </p:nvPr>
        </p:nvSpPr>
        <p:spPr/>
        <p:txBody>
          <a:bodyPr/>
          <a:lstStyle/>
          <a:p>
            <a:r>
              <a:rPr lang="en-US"/>
              <a:t>Clustering Techniques</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4055772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0A515D-FE79-41A6-B626-247D88F9EBE9}" type="datetime1">
              <a:rPr lang="en-US" smtClean="0"/>
              <a:t>12/27/2023</a:t>
            </a:fld>
            <a:endParaRPr lang="en-US"/>
          </a:p>
        </p:txBody>
      </p:sp>
      <p:sp>
        <p:nvSpPr>
          <p:cNvPr id="8" name="Footer Placeholder 7"/>
          <p:cNvSpPr>
            <a:spLocks noGrp="1"/>
          </p:cNvSpPr>
          <p:nvPr>
            <p:ph type="ftr" sz="quarter" idx="11"/>
          </p:nvPr>
        </p:nvSpPr>
        <p:spPr/>
        <p:txBody>
          <a:bodyPr/>
          <a:lstStyle/>
          <a:p>
            <a:r>
              <a:rPr lang="en-US"/>
              <a:t>Clustering Techniques</a:t>
            </a:r>
          </a:p>
        </p:txBody>
      </p:sp>
      <p:sp>
        <p:nvSpPr>
          <p:cNvPr id="9" name="Slide Number Placeholder 8"/>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032276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92210D-F029-4664-9926-E83267AABF47}" type="datetime1">
              <a:rPr lang="en-US" smtClean="0"/>
              <a:t>12/27/2023</a:t>
            </a:fld>
            <a:endParaRPr lang="en-US"/>
          </a:p>
        </p:txBody>
      </p:sp>
      <p:sp>
        <p:nvSpPr>
          <p:cNvPr id="4" name="Footer Placeholder 3"/>
          <p:cNvSpPr>
            <a:spLocks noGrp="1"/>
          </p:cNvSpPr>
          <p:nvPr>
            <p:ph type="ftr" sz="quarter" idx="11"/>
          </p:nvPr>
        </p:nvSpPr>
        <p:spPr/>
        <p:txBody>
          <a:bodyPr/>
          <a:lstStyle/>
          <a:p>
            <a:r>
              <a:rPr lang="en-US"/>
              <a:t>Clustering Techniques</a:t>
            </a:r>
          </a:p>
        </p:txBody>
      </p:sp>
      <p:sp>
        <p:nvSpPr>
          <p:cNvPr id="5" name="Slide Number Placeholder 4"/>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3271903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9FE342-FC72-41F2-AE16-A9D4287BB8CF}" type="datetime1">
              <a:rPr lang="en-US" smtClean="0"/>
              <a:t>12/27/2023</a:t>
            </a:fld>
            <a:endParaRPr lang="en-US"/>
          </a:p>
        </p:txBody>
      </p:sp>
      <p:sp>
        <p:nvSpPr>
          <p:cNvPr id="3" name="Footer Placeholder 2"/>
          <p:cNvSpPr>
            <a:spLocks noGrp="1"/>
          </p:cNvSpPr>
          <p:nvPr>
            <p:ph type="ftr" sz="quarter" idx="11"/>
          </p:nvPr>
        </p:nvSpPr>
        <p:spPr/>
        <p:txBody>
          <a:bodyPr/>
          <a:lstStyle/>
          <a:p>
            <a:r>
              <a:rPr lang="en-US"/>
              <a:t>Clustering Techniques</a:t>
            </a:r>
          </a:p>
        </p:txBody>
      </p:sp>
      <p:sp>
        <p:nvSpPr>
          <p:cNvPr id="4" name="Slide Number Placeholder 3"/>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66026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7C4E6-9E65-4C03-8D9E-17700B5B39AC}" type="datetime1">
              <a:rPr lang="en-US" smtClean="0"/>
              <a:t>12/27/2023</a:t>
            </a:fld>
            <a:endParaRPr lang="en-US"/>
          </a:p>
        </p:txBody>
      </p:sp>
      <p:sp>
        <p:nvSpPr>
          <p:cNvPr id="6" name="Footer Placeholder 5"/>
          <p:cNvSpPr>
            <a:spLocks noGrp="1"/>
          </p:cNvSpPr>
          <p:nvPr>
            <p:ph type="ftr" sz="quarter" idx="11"/>
          </p:nvPr>
        </p:nvSpPr>
        <p:spPr/>
        <p:txBody>
          <a:bodyPr/>
          <a:lstStyle/>
          <a:p>
            <a:r>
              <a:rPr lang="en-US"/>
              <a:t>Clustering Techniques</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77409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46A6DF-70C2-4A3B-B709-23912AFE7924}" type="datetime1">
              <a:rPr lang="en-US" smtClean="0"/>
              <a:t>12/27/2023</a:t>
            </a:fld>
            <a:endParaRPr lang="en-US"/>
          </a:p>
        </p:txBody>
      </p:sp>
      <p:sp>
        <p:nvSpPr>
          <p:cNvPr id="6" name="Footer Placeholder 5"/>
          <p:cNvSpPr>
            <a:spLocks noGrp="1"/>
          </p:cNvSpPr>
          <p:nvPr>
            <p:ph type="ftr" sz="quarter" idx="11"/>
          </p:nvPr>
        </p:nvSpPr>
        <p:spPr/>
        <p:txBody>
          <a:bodyPr/>
          <a:lstStyle/>
          <a:p>
            <a:r>
              <a:rPr lang="en-US"/>
              <a:t>Clustering Techniques</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2548687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EBCF1-E040-4FC8-95BC-BA8BFDEE21D9}" type="datetime1">
              <a:rPr lang="en-US" smtClean="0"/>
              <a:t>12/27/2023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Clustering Techniques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0C488-C8CC-47D5-8871-7D5F905AB6AC}" type="slidenum">
              <a:rPr lang="en-US" smtClean="0"/>
              <a:t>‹#›</a:t>
            </a:fld>
            <a:endParaRPr lang="en-US"/>
          </a:p>
        </p:txBody>
      </p:sp>
    </p:spTree>
    <p:extLst>
      <p:ext uri="{BB962C8B-B14F-4D97-AF65-F5344CB8AC3E}">
        <p14:creationId xmlns:p14="http://schemas.microsoft.com/office/powerpoint/2010/main" val="13086675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07.png"/><Relationship Id="rId1" Type="http://schemas.openxmlformats.org/officeDocument/2006/relationships/slideLayout" Target="../slideLayouts/slideLayout2.xml"/><Relationship Id="rId5" Type="http://schemas.openxmlformats.org/officeDocument/2006/relationships/image" Target="../media/image113.png"/><Relationship Id="rId4" Type="http://schemas.openxmlformats.org/officeDocument/2006/relationships/image" Target="../media/image112.png"/></Relationships>
</file>

<file path=ppt/slides/_rels/slide11.xml.rels><?xml version="1.0" encoding="UTF-8" standalone="yes"?>
<Relationships xmlns="http://schemas.openxmlformats.org/package/2006/relationships"><Relationship Id="rId8" Type="http://schemas.openxmlformats.org/officeDocument/2006/relationships/image" Target="../media/image120.png"/><Relationship Id="rId7" Type="http://schemas.openxmlformats.org/officeDocument/2006/relationships/image" Target="../media/image119.png"/><Relationship Id="rId1" Type="http://schemas.openxmlformats.org/officeDocument/2006/relationships/slideLayout" Target="../slideLayouts/slideLayout2.xml"/><Relationship Id="rId6" Type="http://schemas.openxmlformats.org/officeDocument/2006/relationships/image" Target="../media/image118.png"/><Relationship Id="rId5" Type="http://schemas.openxmlformats.org/officeDocument/2006/relationships/image" Target="../media/image117.png"/></Relationships>
</file>

<file path=ppt/slides/_rels/slide12.xml.rels><?xml version="1.0" encoding="UTF-8" standalone="yes"?>
<Relationships xmlns="http://schemas.openxmlformats.org/package/2006/relationships"><Relationship Id="rId2" Type="http://schemas.openxmlformats.org/officeDocument/2006/relationships/image" Target="../media/image79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 Id="rId5" Type="http://schemas.openxmlformats.org/officeDocument/2006/relationships/image" Target="../media/image125.png"/><Relationship Id="rId4" Type="http://schemas.openxmlformats.org/officeDocument/2006/relationships/image" Target="../media/image124.png"/></Relationships>
</file>

<file path=ppt/slides/_rels/slide14.xml.rels><?xml version="1.0" encoding="UTF-8" standalone="yes"?>
<Relationships xmlns="http://schemas.openxmlformats.org/package/2006/relationships"><Relationship Id="rId2" Type="http://schemas.openxmlformats.org/officeDocument/2006/relationships/image" Target="../media/image80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128.png"/></Relationships>
</file>

<file path=ppt/slides/_rels/slide1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18.xml.rels><?xml version="1.0" encoding="UTF-8" standalone="yes"?>
<Relationships xmlns="http://schemas.openxmlformats.org/package/2006/relationships"><Relationship Id="rId2" Type="http://schemas.openxmlformats.org/officeDocument/2006/relationships/image" Target="../media/image8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oleObject" Target="../embeddings/oleObject8.bin"/><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76.png"/><Relationship Id="rId7" Type="http://schemas.openxmlformats.org/officeDocument/2006/relationships/image" Target="../media/image2.wmf"/><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image" Target="../media/image7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 Id="rId4" Type="http://schemas.openxmlformats.org/officeDocument/2006/relationships/image" Target="../media/image1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6A592-71C7-4CD8-BBC8-895C5200FB20}"/>
              </a:ext>
            </a:extLst>
          </p:cNvPr>
          <p:cNvSpPr>
            <a:spLocks noGrp="1"/>
          </p:cNvSpPr>
          <p:nvPr>
            <p:ph type="title"/>
          </p:nvPr>
        </p:nvSpPr>
        <p:spPr/>
        <p:txBody>
          <a:bodyPr>
            <a:normAutofit/>
          </a:bodyPr>
          <a:lstStyle/>
          <a:p>
            <a:r>
              <a:rPr lang="en-US" sz="3000" dirty="0"/>
              <a:t>Balanced Iterative Reducing and Clustering Using Hierarchies (BIRCH)</a:t>
            </a:r>
            <a:endParaRPr lang="en-IN" sz="3000" dirty="0"/>
          </a:p>
        </p:txBody>
      </p:sp>
      <p:sp>
        <p:nvSpPr>
          <p:cNvPr id="3" name="Content Placeholder 2">
            <a:extLst>
              <a:ext uri="{FF2B5EF4-FFF2-40B4-BE49-F238E27FC236}">
                <a16:creationId xmlns:a16="http://schemas.microsoft.com/office/drawing/2014/main" id="{FFD837D3-5BFB-4C88-918E-02468C290700}"/>
              </a:ext>
            </a:extLst>
          </p:cNvPr>
          <p:cNvSpPr>
            <a:spLocks noGrp="1"/>
          </p:cNvSpPr>
          <p:nvPr>
            <p:ph idx="1"/>
          </p:nvPr>
        </p:nvSpPr>
        <p:spPr>
          <a:xfrm>
            <a:off x="838199" y="1270000"/>
            <a:ext cx="10386527" cy="2320693"/>
          </a:xfrm>
          <a:noFill/>
        </p:spPr>
        <p:style>
          <a:lnRef idx="1">
            <a:schemeClr val="accent4"/>
          </a:lnRef>
          <a:fillRef idx="2">
            <a:schemeClr val="accent4"/>
          </a:fillRef>
          <a:effectRef idx="1">
            <a:schemeClr val="accent4"/>
          </a:effectRef>
          <a:fontRef idx="minor">
            <a:schemeClr val="dk1"/>
          </a:fontRef>
        </p:style>
        <p:txBody>
          <a:bodyPr>
            <a:normAutofit fontScale="85000" lnSpcReduction="20000"/>
          </a:bodyPr>
          <a:lstStyle/>
          <a:p>
            <a:pPr algn="just"/>
            <a:r>
              <a:rPr lang="en-US" dirty="0"/>
              <a:t>Agglomerative Clustering designed for clustering a large amount of numerical data</a:t>
            </a:r>
            <a:endParaRPr lang="en-US" altLang="en-US" dirty="0"/>
          </a:p>
          <a:p>
            <a:pPr algn="just"/>
            <a:r>
              <a:rPr lang="en-US" altLang="en-US" dirty="0"/>
              <a:t>It introduces two concepts :</a:t>
            </a:r>
          </a:p>
          <a:p>
            <a:pPr lvl="1" algn="just"/>
            <a:r>
              <a:rPr lang="en-US" altLang="en-US" dirty="0"/>
              <a:t>  Clustering feature</a:t>
            </a:r>
          </a:p>
          <a:p>
            <a:pPr lvl="1" algn="just"/>
            <a:r>
              <a:rPr lang="en-US" altLang="en-US" dirty="0"/>
              <a:t>  Clustering feature tree (CF tree)</a:t>
            </a:r>
          </a:p>
          <a:p>
            <a:pPr algn="just"/>
            <a:r>
              <a:rPr lang="en-US" altLang="en-US" dirty="0"/>
              <a:t>These structures help the clustering method achieve good speed and scalability in large databases.</a:t>
            </a:r>
            <a:endParaRPr lang="en-IN" dirty="0"/>
          </a:p>
        </p:txBody>
      </p:sp>
      <p:sp>
        <p:nvSpPr>
          <p:cNvPr id="4" name="Footer Placeholder 3">
            <a:extLst>
              <a:ext uri="{FF2B5EF4-FFF2-40B4-BE49-F238E27FC236}">
                <a16:creationId xmlns:a16="http://schemas.microsoft.com/office/drawing/2014/main" id="{5FB51418-96C7-4A6F-8BF5-1A4439B12A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5" name="Slide Number Placeholder 4">
            <a:extLst>
              <a:ext uri="{FF2B5EF4-FFF2-40B4-BE49-F238E27FC236}">
                <a16:creationId xmlns:a16="http://schemas.microsoft.com/office/drawing/2014/main" id="{8133150D-4308-4275-85DB-AE5B6997691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Content Placeholder 2">
            <a:extLst>
              <a:ext uri="{FF2B5EF4-FFF2-40B4-BE49-F238E27FC236}">
                <a16:creationId xmlns:a16="http://schemas.microsoft.com/office/drawing/2014/main" id="{B4C79A61-F7F5-4B04-859C-7AAADEF709C1}"/>
              </a:ext>
            </a:extLst>
          </p:cNvPr>
          <p:cNvSpPr txBox="1">
            <a:spLocks/>
          </p:cNvSpPr>
          <p:nvPr/>
        </p:nvSpPr>
        <p:spPr>
          <a:xfrm>
            <a:off x="838199" y="3789225"/>
            <a:ext cx="10386527" cy="2478124"/>
          </a:xfrm>
          <a:prstGeom prst="rect">
            <a:avLst/>
          </a:prstGeom>
          <a:noFill/>
        </p:spPr>
        <p:style>
          <a:lnRef idx="1">
            <a:schemeClr val="accent2"/>
          </a:lnRef>
          <a:fillRef idx="2">
            <a:schemeClr val="accent2"/>
          </a:fillRef>
          <a:effectRef idx="1">
            <a:schemeClr val="accent2"/>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accent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What Birch algorithm tries to solve?</a:t>
            </a:r>
          </a:p>
          <a:p>
            <a:pPr marL="685800" marR="0" lvl="1" indent="-228600" algn="just"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FF0000"/>
                </a:solidFill>
                <a:effectLst/>
                <a:uLnTx/>
                <a:uFillTx/>
                <a:latin typeface="Calibri" panose="020F0502020204030204"/>
                <a:ea typeface="+mn-ea"/>
                <a:cs typeface="+mn-cs"/>
              </a:rPr>
              <a:t>Most of the existing algorithms DO NOT consider the case that datasets can be too large to fit in main memory </a:t>
            </a:r>
          </a:p>
          <a:p>
            <a:pPr marL="685800" marR="0" lvl="1" indent="-228600" algn="just"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FF0000"/>
                </a:solidFill>
                <a:effectLst/>
                <a:uLnTx/>
                <a:uFillTx/>
                <a:latin typeface="Calibri" panose="020F0502020204030204"/>
                <a:ea typeface="+mn-ea"/>
                <a:cs typeface="+mn-cs"/>
              </a:rPr>
              <a:t>They DO NOT concentrate on minimizing the number of scans of the dataset </a:t>
            </a:r>
          </a:p>
          <a:p>
            <a:pPr marL="685800" marR="0" lvl="1" indent="-228600" algn="just"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FF0000"/>
                </a:solidFill>
                <a:effectLst/>
                <a:uLnTx/>
                <a:uFillTx/>
                <a:latin typeface="Calibri" panose="020F0502020204030204"/>
                <a:ea typeface="+mn-ea"/>
                <a:cs typeface="+mn-cs"/>
              </a:rPr>
              <a:t>I/O costs are very high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The complexity of BIRCH is O(n) where n is the number of objects to be clustered.</a:t>
            </a:r>
            <a:endParaRPr kumimoji="0" lang="en-IN"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2906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9CFE5-B09D-471E-A6F9-BF82959F7C23}"/>
              </a:ext>
            </a:extLst>
          </p:cNvPr>
          <p:cNvSpPr>
            <a:spLocks noGrp="1"/>
          </p:cNvSpPr>
          <p:nvPr>
            <p:ph type="title"/>
          </p:nvPr>
        </p:nvSpPr>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9F40F70E-FB79-459D-B406-64F1D56B54C8}"/>
              </a:ext>
            </a:extLst>
          </p:cNvPr>
          <p:cNvSpPr>
            <a:spLocks noGrp="1"/>
          </p:cNvSpPr>
          <p:nvPr>
            <p:ph idx="1"/>
          </p:nvPr>
        </p:nvSpPr>
        <p:spPr>
          <a:xfrm>
            <a:off x="838200" y="4259443"/>
            <a:ext cx="2016512" cy="1651620"/>
          </a:xfrm>
        </p:spPr>
        <p:txBody>
          <a:bodyPr/>
          <a:lstStyle/>
          <a:p>
            <a:r>
              <a:rPr lang="en-US" dirty="0"/>
              <a:t>T = 0.15</a:t>
            </a:r>
          </a:p>
          <a:p>
            <a:r>
              <a:rPr lang="en-US" dirty="0"/>
              <a:t>L = 2</a:t>
            </a:r>
          </a:p>
          <a:p>
            <a:r>
              <a:rPr lang="en-US" dirty="0"/>
              <a:t>B = 2</a:t>
            </a:r>
            <a:endParaRPr lang="en-IN" dirty="0"/>
          </a:p>
        </p:txBody>
      </p:sp>
      <p:sp>
        <p:nvSpPr>
          <p:cNvPr id="4" name="Footer Placeholder 3">
            <a:extLst>
              <a:ext uri="{FF2B5EF4-FFF2-40B4-BE49-F238E27FC236}">
                <a16:creationId xmlns:a16="http://schemas.microsoft.com/office/drawing/2014/main" id="{05867F9B-C12F-4618-97DD-A57A2A00E9B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5" name="Slide Number Placeholder 4">
            <a:extLst>
              <a:ext uri="{FF2B5EF4-FFF2-40B4-BE49-F238E27FC236}">
                <a16:creationId xmlns:a16="http://schemas.microsoft.com/office/drawing/2014/main" id="{7568C7AB-BB4E-4B39-819B-1CBDE8BF35E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graphicFrame>
            <p:nvGraphicFramePr>
              <p:cNvPr id="6" name="Content Placeholder 5">
                <a:extLst>
                  <a:ext uri="{FF2B5EF4-FFF2-40B4-BE49-F238E27FC236}">
                    <a16:creationId xmlns:a16="http://schemas.microsoft.com/office/drawing/2014/main" id="{309C817C-5430-4412-848B-E1D4C90188CE}"/>
                  </a:ext>
                </a:extLst>
              </p:cNvPr>
              <p:cNvGraphicFramePr>
                <a:graphicFrameLocks/>
              </p:cNvGraphicFramePr>
              <p:nvPr/>
            </p:nvGraphicFramePr>
            <p:xfrm>
              <a:off x="1123485" y="1384201"/>
              <a:ext cx="1548162" cy="2595880"/>
            </p:xfrm>
            <a:graphic>
              <a:graphicData uri="http://schemas.openxmlformats.org/drawingml/2006/table">
                <a:tbl>
                  <a:tblPr firstRow="1" bandRow="1"/>
                  <a:tblGrid>
                    <a:gridCol w="774081">
                      <a:extLst>
                        <a:ext uri="{9D8B030D-6E8A-4147-A177-3AD203B41FA5}">
                          <a16:colId xmlns:a16="http://schemas.microsoft.com/office/drawing/2014/main" val="651466344"/>
                        </a:ext>
                      </a:extLst>
                    </a:gridCol>
                    <a:gridCol w="774081">
                      <a:extLst>
                        <a:ext uri="{9D8B030D-6E8A-4147-A177-3AD203B41FA5}">
                          <a16:colId xmlns:a16="http://schemas.microsoft.com/office/drawing/2014/main" val="28726418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𝟏</m:t>
                                    </m:r>
                                  </m:sub>
                                </m:sSub>
                              </m:oMath>
                            </m:oMathPara>
                          </a14:m>
                          <a:endParaRPr lang="en-IN" dirty="0"/>
                        </a:p>
                      </a:txBody>
                      <a:tcPr/>
                    </a:tc>
                    <a:tc>
                      <a:txBody>
                        <a:bodyPr/>
                        <a:lstStyle/>
                        <a:p>
                          <a:r>
                            <a:rPr lang="en-US" dirty="0"/>
                            <a:t>0.5</a:t>
                          </a:r>
                          <a:endParaRPr lang="en-IN" dirty="0"/>
                        </a:p>
                      </a:txBody>
                      <a:tcPr/>
                    </a:tc>
                    <a:extLst>
                      <a:ext uri="{0D108BD9-81ED-4DB2-BD59-A6C34878D82A}">
                        <a16:rowId xmlns:a16="http://schemas.microsoft.com/office/drawing/2014/main" val="350245065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𝟐</m:t>
                                    </m:r>
                                  </m:sub>
                                </m:sSub>
                              </m:oMath>
                            </m:oMathPara>
                          </a14:m>
                          <a:endParaRPr lang="en-IN" dirty="0"/>
                        </a:p>
                      </a:txBody>
                      <a:tcPr/>
                    </a:tc>
                    <a:tc>
                      <a:txBody>
                        <a:bodyPr/>
                        <a:lstStyle/>
                        <a:p>
                          <a:r>
                            <a:rPr lang="en-US" dirty="0"/>
                            <a:t>0.25</a:t>
                          </a:r>
                          <a:endParaRPr lang="en-IN" dirty="0"/>
                        </a:p>
                      </a:txBody>
                      <a:tcPr/>
                    </a:tc>
                    <a:extLst>
                      <a:ext uri="{0D108BD9-81ED-4DB2-BD59-A6C34878D82A}">
                        <a16:rowId xmlns:a16="http://schemas.microsoft.com/office/drawing/2014/main" val="285946374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𝟑</m:t>
                                    </m:r>
                                  </m:sub>
                                </m:sSub>
                              </m:oMath>
                            </m:oMathPara>
                          </a14:m>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78453514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𝟒</m:t>
                                    </m:r>
                                  </m:sub>
                                </m:sSub>
                              </m:oMath>
                            </m:oMathPara>
                          </a14:m>
                          <a:endParaRPr lang="en-IN" dirty="0"/>
                        </a:p>
                      </a:txBody>
                      <a:tcPr/>
                    </a:tc>
                    <a:tc>
                      <a:txBody>
                        <a:bodyPr/>
                        <a:lstStyle/>
                        <a:p>
                          <a:r>
                            <a:rPr lang="en-US" dirty="0"/>
                            <a:t>0.65</a:t>
                          </a:r>
                          <a:endParaRPr lang="en-IN" dirty="0"/>
                        </a:p>
                      </a:txBody>
                      <a:tcPr/>
                    </a:tc>
                    <a:extLst>
                      <a:ext uri="{0D108BD9-81ED-4DB2-BD59-A6C34878D82A}">
                        <a16:rowId xmlns:a16="http://schemas.microsoft.com/office/drawing/2014/main" val="1266616124"/>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𝟓</m:t>
                                    </m:r>
                                  </m:sub>
                                </m:sSub>
                              </m:oMath>
                            </m:oMathPara>
                          </a14:m>
                          <a:endParaRPr lang="en-IN" dirty="0"/>
                        </a:p>
                      </a:txBody>
                      <a:tcPr/>
                    </a:tc>
                    <a:tc>
                      <a:txBody>
                        <a:bodyPr/>
                        <a:lstStyle/>
                        <a:p>
                          <a:r>
                            <a:rPr lang="en-US" dirty="0"/>
                            <a:t>1</a:t>
                          </a:r>
                          <a:endParaRPr lang="en-IN" dirty="0"/>
                        </a:p>
                      </a:txBody>
                      <a:tcPr/>
                    </a:tc>
                    <a:extLst>
                      <a:ext uri="{0D108BD9-81ED-4DB2-BD59-A6C34878D82A}">
                        <a16:rowId xmlns:a16="http://schemas.microsoft.com/office/drawing/2014/main" val="44990975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𝟔</m:t>
                                    </m:r>
                                  </m:sub>
                                </m:sSub>
                              </m:oMath>
                            </m:oMathPara>
                          </a14:m>
                          <a:endParaRPr lang="en-IN" dirty="0"/>
                        </a:p>
                      </a:txBody>
                      <a:tcPr/>
                    </a:tc>
                    <a:tc>
                      <a:txBody>
                        <a:bodyPr/>
                        <a:lstStyle/>
                        <a:p>
                          <a:r>
                            <a:rPr lang="en-US" dirty="0"/>
                            <a:t>1.4</a:t>
                          </a:r>
                          <a:endParaRPr lang="en-IN" dirty="0"/>
                        </a:p>
                      </a:txBody>
                      <a:tcPr/>
                    </a:tc>
                    <a:extLst>
                      <a:ext uri="{0D108BD9-81ED-4DB2-BD59-A6C34878D82A}">
                        <a16:rowId xmlns:a16="http://schemas.microsoft.com/office/drawing/2014/main" val="422120661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𝟕</m:t>
                                    </m:r>
                                  </m:sub>
                                </m:sSub>
                              </m:oMath>
                            </m:oMathPara>
                          </a14:m>
                          <a:endParaRPr lang="en-IN" dirty="0"/>
                        </a:p>
                      </a:txBody>
                      <a:tcPr/>
                    </a:tc>
                    <a:tc>
                      <a:txBody>
                        <a:bodyPr/>
                        <a:lstStyle/>
                        <a:p>
                          <a:r>
                            <a:rPr lang="en-US" dirty="0"/>
                            <a:t>1.1</a:t>
                          </a:r>
                          <a:endParaRPr lang="en-IN" dirty="0"/>
                        </a:p>
                      </a:txBody>
                      <a:tcPr/>
                    </a:tc>
                    <a:extLst>
                      <a:ext uri="{0D108BD9-81ED-4DB2-BD59-A6C34878D82A}">
                        <a16:rowId xmlns:a16="http://schemas.microsoft.com/office/drawing/2014/main" val="3979487821"/>
                      </a:ext>
                    </a:extLst>
                  </a:tr>
                </a:tbl>
              </a:graphicData>
            </a:graphic>
          </p:graphicFrame>
        </mc:Choice>
        <mc:Fallback xmlns="">
          <p:graphicFrame>
            <p:nvGraphicFramePr>
              <p:cNvPr id="6" name="Content Placeholder 5">
                <a:extLst>
                  <a:ext uri="{FF2B5EF4-FFF2-40B4-BE49-F238E27FC236}">
                    <a16:creationId xmlns:a16="http://schemas.microsoft.com/office/drawing/2014/main" id="{309C817C-5430-4412-848B-E1D4C90188CE}"/>
                  </a:ext>
                </a:extLst>
              </p:cNvPr>
              <p:cNvGraphicFramePr>
                <a:graphicFrameLocks/>
              </p:cNvGraphicFramePr>
              <p:nvPr/>
            </p:nvGraphicFramePr>
            <p:xfrm>
              <a:off x="1123485" y="1384201"/>
              <a:ext cx="1548162" cy="2595880"/>
            </p:xfrm>
            <a:graphic>
              <a:graphicData uri="http://schemas.openxmlformats.org/drawingml/2006/table">
                <a:tbl>
                  <a:tblPr firstRow="1" bandRow="1"/>
                  <a:tblGrid>
                    <a:gridCol w="774081">
                      <a:extLst>
                        <a:ext uri="{9D8B030D-6E8A-4147-A177-3AD203B41FA5}">
                          <a16:colId xmlns:a16="http://schemas.microsoft.com/office/drawing/2014/main" val="651466344"/>
                        </a:ext>
                      </a:extLst>
                    </a:gridCol>
                    <a:gridCol w="774081">
                      <a:extLst>
                        <a:ext uri="{9D8B030D-6E8A-4147-A177-3AD203B41FA5}">
                          <a16:colId xmlns:a16="http://schemas.microsoft.com/office/drawing/2014/main" val="287264181"/>
                        </a:ext>
                      </a:extLst>
                    </a:gridCol>
                  </a:tblGrid>
                  <a:tr h="370840">
                    <a:tc>
                      <a:txBody>
                        <a:bodyPr/>
                        <a:lstStyle/>
                        <a:p>
                          <a:endParaRPr lang="en-US"/>
                        </a:p>
                      </a:txBody>
                      <a:tcPr>
                        <a:blipFill>
                          <a:blip r:embed="rId2"/>
                          <a:stretch>
                            <a:fillRect l="-781" t="-8197" r="-100781" b="-622951"/>
                          </a:stretch>
                        </a:blipFill>
                      </a:tcPr>
                    </a:tc>
                    <a:tc>
                      <a:txBody>
                        <a:bodyPr/>
                        <a:lstStyle/>
                        <a:p>
                          <a:r>
                            <a:rPr lang="en-US" dirty="0"/>
                            <a:t>0.5</a:t>
                          </a:r>
                          <a:endParaRPr lang="en-IN" dirty="0"/>
                        </a:p>
                      </a:txBody>
                      <a:tcPr/>
                    </a:tc>
                    <a:extLst>
                      <a:ext uri="{0D108BD9-81ED-4DB2-BD59-A6C34878D82A}">
                        <a16:rowId xmlns:a16="http://schemas.microsoft.com/office/drawing/2014/main" val="3502450656"/>
                      </a:ext>
                    </a:extLst>
                  </a:tr>
                  <a:tr h="370840">
                    <a:tc>
                      <a:txBody>
                        <a:bodyPr/>
                        <a:lstStyle/>
                        <a:p>
                          <a:endParaRPr lang="en-US"/>
                        </a:p>
                      </a:txBody>
                      <a:tcPr>
                        <a:blipFill>
                          <a:blip r:embed="rId2"/>
                          <a:stretch>
                            <a:fillRect l="-781" t="-108197" r="-100781" b="-522951"/>
                          </a:stretch>
                        </a:blipFill>
                      </a:tcPr>
                    </a:tc>
                    <a:tc>
                      <a:txBody>
                        <a:bodyPr/>
                        <a:lstStyle/>
                        <a:p>
                          <a:r>
                            <a:rPr lang="en-US" dirty="0"/>
                            <a:t>0.25</a:t>
                          </a:r>
                          <a:endParaRPr lang="en-IN" dirty="0"/>
                        </a:p>
                      </a:txBody>
                      <a:tcPr/>
                    </a:tc>
                    <a:extLst>
                      <a:ext uri="{0D108BD9-81ED-4DB2-BD59-A6C34878D82A}">
                        <a16:rowId xmlns:a16="http://schemas.microsoft.com/office/drawing/2014/main" val="2859463747"/>
                      </a:ext>
                    </a:extLst>
                  </a:tr>
                  <a:tr h="370840">
                    <a:tc>
                      <a:txBody>
                        <a:bodyPr/>
                        <a:lstStyle/>
                        <a:p>
                          <a:endParaRPr lang="en-US"/>
                        </a:p>
                      </a:txBody>
                      <a:tcPr>
                        <a:blipFill>
                          <a:blip r:embed="rId2"/>
                          <a:stretch>
                            <a:fillRect l="-781" t="-208197" r="-100781" b="-422951"/>
                          </a:stretch>
                        </a:blipFill>
                      </a:tcPr>
                    </a:tc>
                    <a:tc>
                      <a:txBody>
                        <a:bodyPr/>
                        <a:lstStyle/>
                        <a:p>
                          <a:r>
                            <a:rPr lang="en-US" dirty="0"/>
                            <a:t>0</a:t>
                          </a:r>
                          <a:endParaRPr lang="en-IN" dirty="0"/>
                        </a:p>
                      </a:txBody>
                      <a:tcPr/>
                    </a:tc>
                    <a:extLst>
                      <a:ext uri="{0D108BD9-81ED-4DB2-BD59-A6C34878D82A}">
                        <a16:rowId xmlns:a16="http://schemas.microsoft.com/office/drawing/2014/main" val="2784535141"/>
                      </a:ext>
                    </a:extLst>
                  </a:tr>
                  <a:tr h="370840">
                    <a:tc>
                      <a:txBody>
                        <a:bodyPr/>
                        <a:lstStyle/>
                        <a:p>
                          <a:endParaRPr lang="en-US"/>
                        </a:p>
                      </a:txBody>
                      <a:tcPr>
                        <a:blipFill>
                          <a:blip r:embed="rId2"/>
                          <a:stretch>
                            <a:fillRect l="-781" t="-313333" r="-100781" b="-330000"/>
                          </a:stretch>
                        </a:blipFill>
                      </a:tcPr>
                    </a:tc>
                    <a:tc>
                      <a:txBody>
                        <a:bodyPr/>
                        <a:lstStyle/>
                        <a:p>
                          <a:r>
                            <a:rPr lang="en-US" dirty="0"/>
                            <a:t>0.65</a:t>
                          </a:r>
                          <a:endParaRPr lang="en-IN" dirty="0"/>
                        </a:p>
                      </a:txBody>
                      <a:tcPr/>
                    </a:tc>
                    <a:extLst>
                      <a:ext uri="{0D108BD9-81ED-4DB2-BD59-A6C34878D82A}">
                        <a16:rowId xmlns:a16="http://schemas.microsoft.com/office/drawing/2014/main" val="1266616124"/>
                      </a:ext>
                    </a:extLst>
                  </a:tr>
                  <a:tr h="370840">
                    <a:tc>
                      <a:txBody>
                        <a:bodyPr/>
                        <a:lstStyle/>
                        <a:p>
                          <a:endParaRPr lang="en-US"/>
                        </a:p>
                      </a:txBody>
                      <a:tcPr>
                        <a:blipFill>
                          <a:blip r:embed="rId2"/>
                          <a:stretch>
                            <a:fillRect l="-781" t="-406557" r="-100781" b="-224590"/>
                          </a:stretch>
                        </a:blipFill>
                      </a:tcPr>
                    </a:tc>
                    <a:tc>
                      <a:txBody>
                        <a:bodyPr/>
                        <a:lstStyle/>
                        <a:p>
                          <a:r>
                            <a:rPr lang="en-US" dirty="0"/>
                            <a:t>1</a:t>
                          </a:r>
                          <a:endParaRPr lang="en-IN" dirty="0"/>
                        </a:p>
                      </a:txBody>
                      <a:tcPr/>
                    </a:tc>
                    <a:extLst>
                      <a:ext uri="{0D108BD9-81ED-4DB2-BD59-A6C34878D82A}">
                        <a16:rowId xmlns:a16="http://schemas.microsoft.com/office/drawing/2014/main" val="449909752"/>
                      </a:ext>
                    </a:extLst>
                  </a:tr>
                  <a:tr h="370840">
                    <a:tc>
                      <a:txBody>
                        <a:bodyPr/>
                        <a:lstStyle/>
                        <a:p>
                          <a:endParaRPr lang="en-US"/>
                        </a:p>
                      </a:txBody>
                      <a:tcPr>
                        <a:blipFill>
                          <a:blip r:embed="rId2"/>
                          <a:stretch>
                            <a:fillRect l="-781" t="-506557" r="-100781" b="-124590"/>
                          </a:stretch>
                        </a:blipFill>
                      </a:tcPr>
                    </a:tc>
                    <a:tc>
                      <a:txBody>
                        <a:bodyPr/>
                        <a:lstStyle/>
                        <a:p>
                          <a:r>
                            <a:rPr lang="en-US" dirty="0"/>
                            <a:t>1.4</a:t>
                          </a:r>
                          <a:endParaRPr lang="en-IN" dirty="0"/>
                        </a:p>
                      </a:txBody>
                      <a:tcPr/>
                    </a:tc>
                    <a:extLst>
                      <a:ext uri="{0D108BD9-81ED-4DB2-BD59-A6C34878D82A}">
                        <a16:rowId xmlns:a16="http://schemas.microsoft.com/office/drawing/2014/main" val="4221206610"/>
                      </a:ext>
                    </a:extLst>
                  </a:tr>
                  <a:tr h="370840">
                    <a:tc>
                      <a:txBody>
                        <a:bodyPr/>
                        <a:lstStyle/>
                        <a:p>
                          <a:endParaRPr lang="en-US"/>
                        </a:p>
                      </a:txBody>
                      <a:tcPr>
                        <a:blipFill>
                          <a:blip r:embed="rId2"/>
                          <a:stretch>
                            <a:fillRect l="-781" t="-606557" r="-100781" b="-24590"/>
                          </a:stretch>
                        </a:blipFill>
                      </a:tcPr>
                    </a:tc>
                    <a:tc>
                      <a:txBody>
                        <a:bodyPr/>
                        <a:lstStyle/>
                        <a:p>
                          <a:r>
                            <a:rPr lang="en-US" dirty="0"/>
                            <a:t>1.1</a:t>
                          </a:r>
                          <a:endParaRPr lang="en-IN" dirty="0"/>
                        </a:p>
                      </a:txBody>
                      <a:tcPr/>
                    </a:tc>
                    <a:extLst>
                      <a:ext uri="{0D108BD9-81ED-4DB2-BD59-A6C34878D82A}">
                        <a16:rowId xmlns:a16="http://schemas.microsoft.com/office/drawing/2014/main" val="3979487821"/>
                      </a:ext>
                    </a:extLst>
                  </a:tr>
                </a:tbl>
              </a:graphicData>
            </a:graphic>
          </p:graphicFrame>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FEC184E0-1A79-4543-BF2E-3A0270F17E8E}"/>
                  </a:ext>
                </a:extLst>
              </p:cNvPr>
              <p:cNvSpPr txBox="1">
                <a:spLocks/>
              </p:cNvSpPr>
              <p:nvPr/>
            </p:nvSpPr>
            <p:spPr>
              <a:xfrm>
                <a:off x="4038601" y="1266688"/>
                <a:ext cx="7315200" cy="2595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accent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The second data value </a:t>
                </a:r>
                <a14:m>
                  <m:oMath xmlns:m="http://schemas.openxmlformats.org/officeDocument/2006/math">
                    <m:sSub>
                      <m:sSubPr>
                        <m:ctrlPr>
                          <a:rPr kumimoji="0" lang="en-US" sz="2800" b="1" i="1" u="none" strike="noStrike" kern="1200" cap="none" spc="0" normalizeH="0" baseline="0" noProof="0">
                            <a:ln>
                              <a:noFill/>
                            </a:ln>
                            <a:solidFill>
                              <a:srgbClr val="5B9BD5">
                                <a:lumMod val="75000"/>
                              </a:srgbClr>
                            </a:solidFill>
                            <a:effectLst/>
                            <a:uLnTx/>
                            <a:uFillTx/>
                            <a:latin typeface="Cambria Math" panose="02040503050406030204" pitchFamily="18" charset="0"/>
                            <a:ea typeface="+mn-ea"/>
                            <a:cs typeface="+mn-cs"/>
                          </a:rPr>
                        </m:ctrlPr>
                      </m:sSubPr>
                      <m:e>
                        <m:r>
                          <a:rPr kumimoji="0" lang="en-US" sz="2800" b="1" i="0" u="none" strike="noStrike" kern="1200" cap="none" spc="0" normalizeH="0" baseline="0" noProof="0">
                            <a:ln>
                              <a:noFill/>
                            </a:ln>
                            <a:solidFill>
                              <a:srgbClr val="5B9BD5">
                                <a:lumMod val="75000"/>
                              </a:srgbClr>
                            </a:solidFill>
                            <a:effectLst/>
                            <a:uLnTx/>
                            <a:uFillTx/>
                            <a:latin typeface="Cambria Math" panose="02040503050406030204" pitchFamily="18" charset="0"/>
                            <a:ea typeface="+mn-ea"/>
                            <a:cs typeface="+mn-cs"/>
                          </a:rPr>
                          <m:t>𝒙</m:t>
                        </m:r>
                      </m:e>
                      <m:sub>
                        <m:r>
                          <a:rPr kumimoji="0" lang="en-US" sz="2800" b="1" i="1" u="none" strike="noStrike" kern="1200" cap="none" spc="0" normalizeH="0" baseline="0" noProof="0" smtClean="0">
                            <a:ln>
                              <a:noFill/>
                            </a:ln>
                            <a:solidFill>
                              <a:srgbClr val="5B9BD5">
                                <a:lumMod val="75000"/>
                              </a:srgbClr>
                            </a:solidFill>
                            <a:effectLst/>
                            <a:uLnTx/>
                            <a:uFillTx/>
                            <a:latin typeface="Cambria Math" panose="02040503050406030204" pitchFamily="18" charset="0"/>
                            <a:ea typeface="+mn-ea"/>
                            <a:cs typeface="+mn-cs"/>
                          </a:rPr>
                          <m:t>𝟐</m:t>
                        </m:r>
                      </m:sub>
                    </m:sSub>
                    <m:r>
                      <a:rPr kumimoji="0" lang="en-US" sz="2800" b="1" i="1" u="none" strike="noStrike" kern="1200" cap="none" spc="0" normalizeH="0" baseline="0" noProof="0">
                        <a:ln>
                          <a:noFill/>
                        </a:ln>
                        <a:solidFill>
                          <a:srgbClr val="5B9BD5">
                            <a:lumMod val="75000"/>
                          </a:srgbClr>
                        </a:solidFill>
                        <a:effectLst/>
                        <a:uLnTx/>
                        <a:uFillTx/>
                        <a:latin typeface="Cambria Math" panose="02040503050406030204" pitchFamily="18" charset="0"/>
                        <a:ea typeface="+mn-ea"/>
                        <a:cs typeface="+mn-cs"/>
                      </a:rPr>
                      <m:t> </m:t>
                    </m:r>
                  </m:oMath>
                </a14:m>
                <a:r>
                  <a:rPr kumimoji="0" lang="en-US"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=0.25 is entered.</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BIRCH tentatively passes </a:t>
                </a:r>
                <a14:m>
                  <m:oMath xmlns:m="http://schemas.openxmlformats.org/officeDocument/2006/math">
                    <m:sSub>
                      <m:sSubPr>
                        <m:ctrlPr>
                          <a:rPr kumimoji="0" lang="en-US" sz="2800" b="1" i="1" u="none" strike="noStrike" kern="1200" cap="none" spc="0" normalizeH="0" baseline="0" noProof="0">
                            <a:ln>
                              <a:noFill/>
                            </a:ln>
                            <a:solidFill>
                              <a:srgbClr val="5B9BD5">
                                <a:lumMod val="75000"/>
                              </a:srgbClr>
                            </a:solidFill>
                            <a:effectLst/>
                            <a:uLnTx/>
                            <a:uFillTx/>
                            <a:latin typeface="Cambria Math" panose="02040503050406030204" pitchFamily="18" charset="0"/>
                            <a:ea typeface="+mn-ea"/>
                            <a:cs typeface="+mn-cs"/>
                          </a:rPr>
                        </m:ctrlPr>
                      </m:sSubPr>
                      <m:e>
                        <m:r>
                          <a:rPr kumimoji="0" lang="en-US" sz="2800" b="1" i="0" u="none" strike="noStrike" kern="1200" cap="none" spc="0" normalizeH="0" baseline="0" noProof="0">
                            <a:ln>
                              <a:noFill/>
                            </a:ln>
                            <a:solidFill>
                              <a:srgbClr val="5B9BD5">
                                <a:lumMod val="75000"/>
                              </a:srgbClr>
                            </a:solidFill>
                            <a:effectLst/>
                            <a:uLnTx/>
                            <a:uFillTx/>
                            <a:latin typeface="Cambria Math" panose="02040503050406030204" pitchFamily="18" charset="0"/>
                            <a:ea typeface="+mn-ea"/>
                            <a:cs typeface="+mn-cs"/>
                          </a:rPr>
                          <m:t>𝒙</m:t>
                        </m:r>
                      </m:e>
                      <m:sub>
                        <m:r>
                          <a:rPr kumimoji="0" lang="en-US" sz="2800" b="1" i="1" u="none" strike="noStrike" kern="1200" cap="none" spc="0" normalizeH="0" baseline="0" noProof="0">
                            <a:ln>
                              <a:noFill/>
                            </a:ln>
                            <a:solidFill>
                              <a:srgbClr val="5B9BD5">
                                <a:lumMod val="75000"/>
                              </a:srgbClr>
                            </a:solidFill>
                            <a:effectLst/>
                            <a:uLnTx/>
                            <a:uFillTx/>
                            <a:latin typeface="Cambria Math" panose="02040503050406030204" pitchFamily="18" charset="0"/>
                            <a:ea typeface="+mn-ea"/>
                            <a:cs typeface="+mn-cs"/>
                          </a:rPr>
                          <m:t>𝟐</m:t>
                        </m:r>
                      </m:sub>
                    </m:sSub>
                    <m:r>
                      <a:rPr kumimoji="0" lang="en-US" sz="2800" b="1" i="1" u="none" strike="noStrike" kern="1200" cap="none" spc="0" normalizeH="0" baseline="0" noProof="0">
                        <a:ln>
                          <a:noFill/>
                        </a:ln>
                        <a:solidFill>
                          <a:srgbClr val="5B9BD5">
                            <a:lumMod val="75000"/>
                          </a:srgbClr>
                        </a:solidFill>
                        <a:effectLst/>
                        <a:uLnTx/>
                        <a:uFillTx/>
                        <a:latin typeface="Cambria Math" panose="02040503050406030204" pitchFamily="18" charset="0"/>
                        <a:ea typeface="+mn-ea"/>
                        <a:cs typeface="+mn-cs"/>
                      </a:rPr>
                      <m:t> </m:t>
                    </m:r>
                  </m:oMath>
                </a14:m>
                <a:r>
                  <a:rPr kumimoji="0" lang="en-US"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=0.25 to Leaf1.</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The radius of Leaf1 is now R = 0.126 &lt; T = 0.15, so </a:t>
                </a:r>
                <a14:m>
                  <m:oMath xmlns:m="http://schemas.openxmlformats.org/officeDocument/2006/math">
                    <m:sSub>
                      <m:sSubPr>
                        <m:ctrlPr>
                          <a:rPr kumimoji="0" lang="en-US" sz="2800" b="1" i="1" u="none" strike="noStrike" kern="1200" cap="none" spc="0" normalizeH="0" baseline="0" noProof="0">
                            <a:ln>
                              <a:noFill/>
                            </a:ln>
                            <a:solidFill>
                              <a:srgbClr val="5B9BD5">
                                <a:lumMod val="75000"/>
                              </a:srgbClr>
                            </a:solidFill>
                            <a:effectLst/>
                            <a:uLnTx/>
                            <a:uFillTx/>
                            <a:latin typeface="Cambria Math" panose="02040503050406030204" pitchFamily="18" charset="0"/>
                            <a:ea typeface="+mn-ea"/>
                            <a:cs typeface="+mn-cs"/>
                          </a:rPr>
                        </m:ctrlPr>
                      </m:sSubPr>
                      <m:e>
                        <m:r>
                          <a:rPr kumimoji="0" lang="en-US" sz="2800" b="1" i="0" u="none" strike="noStrike" kern="1200" cap="none" spc="0" normalizeH="0" baseline="0" noProof="0">
                            <a:ln>
                              <a:noFill/>
                            </a:ln>
                            <a:solidFill>
                              <a:srgbClr val="5B9BD5">
                                <a:lumMod val="75000"/>
                              </a:srgbClr>
                            </a:solidFill>
                            <a:effectLst/>
                            <a:uLnTx/>
                            <a:uFillTx/>
                            <a:latin typeface="Cambria Math" panose="02040503050406030204" pitchFamily="18" charset="0"/>
                            <a:ea typeface="+mn-ea"/>
                            <a:cs typeface="+mn-cs"/>
                          </a:rPr>
                          <m:t>𝒙</m:t>
                        </m:r>
                      </m:e>
                      <m:sub>
                        <m:r>
                          <a:rPr kumimoji="0" lang="en-US" sz="2800" b="1" i="1" u="none" strike="noStrike" kern="1200" cap="none" spc="0" normalizeH="0" baseline="0" noProof="0">
                            <a:ln>
                              <a:noFill/>
                            </a:ln>
                            <a:solidFill>
                              <a:srgbClr val="5B9BD5">
                                <a:lumMod val="75000"/>
                              </a:srgbClr>
                            </a:solidFill>
                            <a:effectLst/>
                            <a:uLnTx/>
                            <a:uFillTx/>
                            <a:latin typeface="Cambria Math" panose="02040503050406030204" pitchFamily="18" charset="0"/>
                            <a:ea typeface="+mn-ea"/>
                            <a:cs typeface="+mn-cs"/>
                          </a:rPr>
                          <m:t>𝟐</m:t>
                        </m:r>
                      </m:sub>
                    </m:sSub>
                    <m:r>
                      <a:rPr kumimoji="0" lang="en-US" sz="2800" b="1" i="1" u="none" strike="noStrike" kern="1200" cap="none" spc="0" normalizeH="0" baseline="0" noProof="0">
                        <a:ln>
                          <a:noFill/>
                        </a:ln>
                        <a:solidFill>
                          <a:srgbClr val="5B9BD5">
                            <a:lumMod val="75000"/>
                          </a:srgbClr>
                        </a:solidFill>
                        <a:effectLst/>
                        <a:uLnTx/>
                        <a:uFillTx/>
                        <a:latin typeface="Cambria Math" panose="02040503050406030204" pitchFamily="18" charset="0"/>
                        <a:ea typeface="+mn-ea"/>
                        <a:cs typeface="+mn-cs"/>
                      </a:rPr>
                      <m:t> </m:t>
                    </m:r>
                  </m:oMath>
                </a14:m>
                <a:r>
                  <a:rPr kumimoji="0" lang="en-US"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 is assigned to Leaf1. </a:t>
                </a:r>
                <a:endParaRPr kumimoji="0" lang="en-IN"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endParaRPr>
              </a:p>
            </p:txBody>
          </p:sp>
        </mc:Choice>
        <mc:Fallback xmlns="">
          <p:sp>
            <p:nvSpPr>
              <p:cNvPr id="7" name="Content Placeholder 2">
                <a:extLst>
                  <a:ext uri="{FF2B5EF4-FFF2-40B4-BE49-F238E27FC236}">
                    <a16:creationId xmlns:a16="http://schemas.microsoft.com/office/drawing/2014/main" id="{FEC184E0-1A79-4543-BF2E-3A0270F17E8E}"/>
                  </a:ext>
                </a:extLst>
              </p:cNvPr>
              <p:cNvSpPr txBox="1">
                <a:spLocks noRot="1" noChangeAspect="1" noMove="1" noResize="1" noEditPoints="1" noAdjustHandles="1" noChangeArrowheads="1" noChangeShapeType="1" noTextEdit="1"/>
              </p:cNvSpPr>
              <p:nvPr/>
            </p:nvSpPr>
            <p:spPr>
              <a:xfrm>
                <a:off x="4038601" y="1266688"/>
                <a:ext cx="7315200" cy="2595880"/>
              </a:xfrm>
              <a:prstGeom prst="rect">
                <a:avLst/>
              </a:prstGeom>
              <a:blipFill>
                <a:blip r:embed="rId3"/>
                <a:stretch>
                  <a:fillRect l="-1500" t="-3991" r="-1667"/>
                </a:stretch>
              </a:blipFill>
            </p:spPr>
            <p:txBody>
              <a:bodyPr/>
              <a:lstStyle/>
              <a:p>
                <a:r>
                  <a:rPr lang="en-IN">
                    <a:noFill/>
                  </a:rPr>
                  <a:t> </a:t>
                </a:r>
              </a:p>
            </p:txBody>
          </p:sp>
        </mc:Fallback>
      </mc:AlternateContent>
      <p:sp>
        <p:nvSpPr>
          <p:cNvPr id="8" name="Rectangle 7">
            <a:extLst>
              <a:ext uri="{FF2B5EF4-FFF2-40B4-BE49-F238E27FC236}">
                <a16:creationId xmlns:a16="http://schemas.microsoft.com/office/drawing/2014/main" id="{0CB2BF3F-0C46-4C4C-9532-9E147EDB6E07}"/>
              </a:ext>
            </a:extLst>
          </p:cNvPr>
          <p:cNvSpPr/>
          <p:nvPr/>
        </p:nvSpPr>
        <p:spPr>
          <a:xfrm>
            <a:off x="8702603" y="3647493"/>
            <a:ext cx="3434575" cy="6365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Root-Node 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CF1: n=2, Ls=0.75, SS = 0.313</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AB260F96-C939-4E14-B356-005459A98A53}"/>
              </a:ext>
            </a:extLst>
          </p:cNvPr>
          <p:cNvCxnSpPr>
            <a:cxnSpLocks/>
            <a:stCxn id="8" idx="2"/>
            <a:endCxn id="11" idx="0"/>
          </p:cNvCxnSpPr>
          <p:nvPr/>
        </p:nvCxnSpPr>
        <p:spPr>
          <a:xfrm flipH="1">
            <a:off x="9090573" y="4284017"/>
            <a:ext cx="1329318" cy="555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DD0D7DA2-0DEC-4400-AB4E-5774552C9EF1}"/>
              </a:ext>
            </a:extLst>
          </p:cNvPr>
          <p:cNvSpPr/>
          <p:nvPr/>
        </p:nvSpPr>
        <p:spPr>
          <a:xfrm>
            <a:off x="7761254" y="4839630"/>
            <a:ext cx="2658637" cy="14643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86FD0A65-6916-48DB-890B-AB607DA413D4}"/>
                  </a:ext>
                </a:extLst>
              </p:cNvPr>
              <p:cNvSpPr/>
              <p:nvPr/>
            </p:nvSpPr>
            <p:spPr>
              <a:xfrm>
                <a:off x="8163163" y="5483322"/>
                <a:ext cx="1854820" cy="76005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𝒙</m:t>
                        </m:r>
                      </m:e>
                      <m:sub>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𝟏</m:t>
                        </m:r>
                      </m:sub>
                    </m:sSub>
                  </m:oMath>
                </a14:m>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=0.5, </a:t>
                </a:r>
                <a14:m>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𝒙</m:t>
                        </m:r>
                      </m:e>
                      <m:sub>
                        <m:r>
                          <a:rPr kumimoji="0" lang="en-US" sz="18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𝟐</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oMath>
                </a14:m>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0.25</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mc:Choice>
        <mc:Fallback xmlns="">
          <p:sp>
            <p:nvSpPr>
              <p:cNvPr id="15" name="Oval 14">
                <a:extLst>
                  <a:ext uri="{FF2B5EF4-FFF2-40B4-BE49-F238E27FC236}">
                    <a16:creationId xmlns:a16="http://schemas.microsoft.com/office/drawing/2014/main" id="{86FD0A65-6916-48DB-890B-AB607DA413D4}"/>
                  </a:ext>
                </a:extLst>
              </p:cNvPr>
              <p:cNvSpPr>
                <a:spLocks noRot="1" noChangeAspect="1" noMove="1" noResize="1" noEditPoints="1" noAdjustHandles="1" noChangeArrowheads="1" noChangeShapeType="1" noTextEdit="1"/>
              </p:cNvSpPr>
              <p:nvPr/>
            </p:nvSpPr>
            <p:spPr>
              <a:xfrm>
                <a:off x="8163163" y="5483322"/>
                <a:ext cx="1854820" cy="760051"/>
              </a:xfrm>
              <a:prstGeom prst="ellipse">
                <a:avLst/>
              </a:prstGeom>
              <a:blipFill>
                <a:blip r:embed="rId4"/>
                <a:stretch>
                  <a:fillRect b="-3937"/>
                </a:stretch>
              </a:blipFill>
            </p:spPr>
            <p:txBody>
              <a:bodyPr/>
              <a:lstStyle/>
              <a:p>
                <a:r>
                  <a:rPr lang="en-IN">
                    <a:noFill/>
                  </a:rPr>
                  <a:t> </a:t>
                </a:r>
              </a:p>
            </p:txBody>
          </p:sp>
        </mc:Fallback>
      </mc:AlternateContent>
      <p:sp>
        <p:nvSpPr>
          <p:cNvPr id="17" name="Rectangle 16">
            <a:extLst>
              <a:ext uri="{FF2B5EF4-FFF2-40B4-BE49-F238E27FC236}">
                <a16:creationId xmlns:a16="http://schemas.microsoft.com/office/drawing/2014/main" id="{131E61F1-3AC2-4EB0-8C23-3282702C483A}"/>
              </a:ext>
            </a:extLst>
          </p:cNvPr>
          <p:cNvSpPr/>
          <p:nvPr/>
        </p:nvSpPr>
        <p:spPr>
          <a:xfrm>
            <a:off x="8163163" y="5062654"/>
            <a:ext cx="1854819" cy="3174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Leaf1:R=0.126</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D12CC901-2932-40C9-A3B2-D0F24B05AF49}"/>
              </a:ext>
            </a:extLst>
          </p:cNvPr>
          <p:cNvSpPr/>
          <p:nvPr/>
        </p:nvSpPr>
        <p:spPr>
          <a:xfrm>
            <a:off x="3929879" y="3647493"/>
            <a:ext cx="3434575" cy="6365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Root-Node 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CF1: n=1, Ls=0.5, SS = 0.25</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4" name="Straight Arrow Connector 13">
            <a:extLst>
              <a:ext uri="{FF2B5EF4-FFF2-40B4-BE49-F238E27FC236}">
                <a16:creationId xmlns:a16="http://schemas.microsoft.com/office/drawing/2014/main" id="{53010C05-3309-4291-B05F-CA4432A70F05}"/>
              </a:ext>
            </a:extLst>
          </p:cNvPr>
          <p:cNvCxnSpPr>
            <a:cxnSpLocks/>
            <a:stCxn id="13" idx="2"/>
            <a:endCxn id="16" idx="0"/>
          </p:cNvCxnSpPr>
          <p:nvPr/>
        </p:nvCxnSpPr>
        <p:spPr>
          <a:xfrm flipH="1">
            <a:off x="4317849" y="4284017"/>
            <a:ext cx="1329318" cy="555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9AC3273-07AD-4E18-9C2A-E1A62D458329}"/>
              </a:ext>
            </a:extLst>
          </p:cNvPr>
          <p:cNvSpPr/>
          <p:nvPr/>
        </p:nvSpPr>
        <p:spPr>
          <a:xfrm>
            <a:off x="2988530" y="4839630"/>
            <a:ext cx="2658637" cy="14643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889163AA-2EA1-48C9-B677-ADB7E60D24A1}"/>
                  </a:ext>
                </a:extLst>
              </p:cNvPr>
              <p:cNvSpPr/>
              <p:nvPr/>
            </p:nvSpPr>
            <p:spPr>
              <a:xfrm>
                <a:off x="3390439" y="5483322"/>
                <a:ext cx="1854820" cy="76005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𝒙</m:t>
                        </m:r>
                      </m:e>
                      <m:sub>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𝟏</m:t>
                        </m:r>
                      </m:sub>
                    </m:sSub>
                  </m:oMath>
                </a14:m>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=0.5</a:t>
                </a:r>
              </a:p>
            </p:txBody>
          </p:sp>
        </mc:Choice>
        <mc:Fallback xmlns="">
          <p:sp>
            <p:nvSpPr>
              <p:cNvPr id="18" name="Oval 17">
                <a:extLst>
                  <a:ext uri="{FF2B5EF4-FFF2-40B4-BE49-F238E27FC236}">
                    <a16:creationId xmlns:a16="http://schemas.microsoft.com/office/drawing/2014/main" id="{889163AA-2EA1-48C9-B677-ADB7E60D24A1}"/>
                  </a:ext>
                </a:extLst>
              </p:cNvPr>
              <p:cNvSpPr>
                <a:spLocks noRot="1" noChangeAspect="1" noMove="1" noResize="1" noEditPoints="1" noAdjustHandles="1" noChangeArrowheads="1" noChangeShapeType="1" noTextEdit="1"/>
              </p:cNvSpPr>
              <p:nvPr/>
            </p:nvSpPr>
            <p:spPr>
              <a:xfrm>
                <a:off x="3390439" y="5483322"/>
                <a:ext cx="1854820" cy="760051"/>
              </a:xfrm>
              <a:prstGeom prst="ellipse">
                <a:avLst/>
              </a:prstGeom>
              <a:blipFill>
                <a:blip r:embed="rId5"/>
                <a:stretch>
                  <a:fillRect/>
                </a:stretch>
              </a:blipFill>
            </p:spPr>
            <p:txBody>
              <a:bodyPr/>
              <a:lstStyle/>
              <a:p>
                <a:r>
                  <a:rPr lang="en-IN">
                    <a:noFill/>
                  </a:rPr>
                  <a:t> </a:t>
                </a:r>
              </a:p>
            </p:txBody>
          </p:sp>
        </mc:Fallback>
      </mc:AlternateContent>
      <p:sp>
        <p:nvSpPr>
          <p:cNvPr id="19" name="Rectangle 18">
            <a:extLst>
              <a:ext uri="{FF2B5EF4-FFF2-40B4-BE49-F238E27FC236}">
                <a16:creationId xmlns:a16="http://schemas.microsoft.com/office/drawing/2014/main" id="{A2F7FF7E-CFCC-453E-90A4-E8CB73E9DDF0}"/>
              </a:ext>
            </a:extLst>
          </p:cNvPr>
          <p:cNvSpPr/>
          <p:nvPr/>
        </p:nvSpPr>
        <p:spPr>
          <a:xfrm>
            <a:off x="3687340" y="5062654"/>
            <a:ext cx="1263805" cy="3174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Leaf1:R=0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214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5"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9CFE5-B09D-471E-A6F9-BF82959F7C23}"/>
              </a:ext>
            </a:extLst>
          </p:cNvPr>
          <p:cNvSpPr>
            <a:spLocks noGrp="1"/>
          </p:cNvSpPr>
          <p:nvPr>
            <p:ph type="title"/>
          </p:nvPr>
        </p:nvSpPr>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9F40F70E-FB79-459D-B406-64F1D56B54C8}"/>
              </a:ext>
            </a:extLst>
          </p:cNvPr>
          <p:cNvSpPr>
            <a:spLocks noGrp="1"/>
          </p:cNvSpPr>
          <p:nvPr>
            <p:ph idx="1"/>
          </p:nvPr>
        </p:nvSpPr>
        <p:spPr>
          <a:xfrm>
            <a:off x="2501370" y="4513997"/>
            <a:ext cx="1804175" cy="1559398"/>
          </a:xfrm>
        </p:spPr>
        <p:txBody>
          <a:bodyPr/>
          <a:lstStyle/>
          <a:p>
            <a:r>
              <a:rPr lang="en-US" dirty="0"/>
              <a:t>T = 0.15</a:t>
            </a:r>
          </a:p>
          <a:p>
            <a:r>
              <a:rPr lang="en-US" dirty="0"/>
              <a:t>L = 2</a:t>
            </a:r>
          </a:p>
          <a:p>
            <a:r>
              <a:rPr lang="en-US" dirty="0"/>
              <a:t>B = 2</a:t>
            </a:r>
            <a:endParaRPr lang="en-IN" dirty="0"/>
          </a:p>
        </p:txBody>
      </p:sp>
      <p:sp>
        <p:nvSpPr>
          <p:cNvPr id="4" name="Footer Placeholder 3">
            <a:extLst>
              <a:ext uri="{FF2B5EF4-FFF2-40B4-BE49-F238E27FC236}">
                <a16:creationId xmlns:a16="http://schemas.microsoft.com/office/drawing/2014/main" id="{05867F9B-C12F-4618-97DD-A57A2A00E9B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5" name="Slide Number Placeholder 4">
            <a:extLst>
              <a:ext uri="{FF2B5EF4-FFF2-40B4-BE49-F238E27FC236}">
                <a16:creationId xmlns:a16="http://schemas.microsoft.com/office/drawing/2014/main" id="{7568C7AB-BB4E-4B39-819B-1CBDE8BF35E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graphicFrame>
            <p:nvGraphicFramePr>
              <p:cNvPr id="6" name="Content Placeholder 5">
                <a:extLst>
                  <a:ext uri="{FF2B5EF4-FFF2-40B4-BE49-F238E27FC236}">
                    <a16:creationId xmlns:a16="http://schemas.microsoft.com/office/drawing/2014/main" id="{309C817C-5430-4412-848B-E1D4C90188CE}"/>
                  </a:ext>
                </a:extLst>
              </p:cNvPr>
              <p:cNvGraphicFramePr>
                <a:graphicFrameLocks/>
              </p:cNvGraphicFramePr>
              <p:nvPr/>
            </p:nvGraphicFramePr>
            <p:xfrm>
              <a:off x="840531" y="3574543"/>
              <a:ext cx="1548162" cy="2595880"/>
            </p:xfrm>
            <a:graphic>
              <a:graphicData uri="http://schemas.openxmlformats.org/drawingml/2006/table">
                <a:tbl>
                  <a:tblPr firstRow="1" bandRow="1"/>
                  <a:tblGrid>
                    <a:gridCol w="774081">
                      <a:extLst>
                        <a:ext uri="{9D8B030D-6E8A-4147-A177-3AD203B41FA5}">
                          <a16:colId xmlns:a16="http://schemas.microsoft.com/office/drawing/2014/main" val="651466344"/>
                        </a:ext>
                      </a:extLst>
                    </a:gridCol>
                    <a:gridCol w="774081">
                      <a:extLst>
                        <a:ext uri="{9D8B030D-6E8A-4147-A177-3AD203B41FA5}">
                          <a16:colId xmlns:a16="http://schemas.microsoft.com/office/drawing/2014/main" val="28726418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𝟏</m:t>
                                    </m:r>
                                  </m:sub>
                                </m:sSub>
                              </m:oMath>
                            </m:oMathPara>
                          </a14:m>
                          <a:endParaRPr lang="en-IN" dirty="0"/>
                        </a:p>
                      </a:txBody>
                      <a:tcPr/>
                    </a:tc>
                    <a:tc>
                      <a:txBody>
                        <a:bodyPr/>
                        <a:lstStyle/>
                        <a:p>
                          <a:r>
                            <a:rPr lang="en-US" dirty="0"/>
                            <a:t>0.5</a:t>
                          </a:r>
                          <a:endParaRPr lang="en-IN" dirty="0"/>
                        </a:p>
                      </a:txBody>
                      <a:tcPr/>
                    </a:tc>
                    <a:extLst>
                      <a:ext uri="{0D108BD9-81ED-4DB2-BD59-A6C34878D82A}">
                        <a16:rowId xmlns:a16="http://schemas.microsoft.com/office/drawing/2014/main" val="350245065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𝟐</m:t>
                                    </m:r>
                                  </m:sub>
                                </m:sSub>
                              </m:oMath>
                            </m:oMathPara>
                          </a14:m>
                          <a:endParaRPr lang="en-IN" dirty="0"/>
                        </a:p>
                      </a:txBody>
                      <a:tcPr/>
                    </a:tc>
                    <a:tc>
                      <a:txBody>
                        <a:bodyPr/>
                        <a:lstStyle/>
                        <a:p>
                          <a:r>
                            <a:rPr lang="en-US" dirty="0"/>
                            <a:t>0.25</a:t>
                          </a:r>
                          <a:endParaRPr lang="en-IN" dirty="0"/>
                        </a:p>
                      </a:txBody>
                      <a:tcPr/>
                    </a:tc>
                    <a:extLst>
                      <a:ext uri="{0D108BD9-81ED-4DB2-BD59-A6C34878D82A}">
                        <a16:rowId xmlns:a16="http://schemas.microsoft.com/office/drawing/2014/main" val="285946374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𝟑</m:t>
                                    </m:r>
                                  </m:sub>
                                </m:sSub>
                              </m:oMath>
                            </m:oMathPara>
                          </a14:m>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78453514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𝟒</m:t>
                                    </m:r>
                                  </m:sub>
                                </m:sSub>
                              </m:oMath>
                            </m:oMathPara>
                          </a14:m>
                          <a:endParaRPr lang="en-IN" dirty="0"/>
                        </a:p>
                      </a:txBody>
                      <a:tcPr/>
                    </a:tc>
                    <a:tc>
                      <a:txBody>
                        <a:bodyPr/>
                        <a:lstStyle/>
                        <a:p>
                          <a:r>
                            <a:rPr lang="en-US" dirty="0"/>
                            <a:t>0.65</a:t>
                          </a:r>
                          <a:endParaRPr lang="en-IN" dirty="0"/>
                        </a:p>
                      </a:txBody>
                      <a:tcPr/>
                    </a:tc>
                    <a:extLst>
                      <a:ext uri="{0D108BD9-81ED-4DB2-BD59-A6C34878D82A}">
                        <a16:rowId xmlns:a16="http://schemas.microsoft.com/office/drawing/2014/main" val="1266616124"/>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𝟓</m:t>
                                    </m:r>
                                  </m:sub>
                                </m:sSub>
                              </m:oMath>
                            </m:oMathPara>
                          </a14:m>
                          <a:endParaRPr lang="en-IN" dirty="0"/>
                        </a:p>
                      </a:txBody>
                      <a:tcPr/>
                    </a:tc>
                    <a:tc>
                      <a:txBody>
                        <a:bodyPr/>
                        <a:lstStyle/>
                        <a:p>
                          <a:r>
                            <a:rPr lang="en-US" dirty="0"/>
                            <a:t>1</a:t>
                          </a:r>
                          <a:endParaRPr lang="en-IN" dirty="0"/>
                        </a:p>
                      </a:txBody>
                      <a:tcPr/>
                    </a:tc>
                    <a:extLst>
                      <a:ext uri="{0D108BD9-81ED-4DB2-BD59-A6C34878D82A}">
                        <a16:rowId xmlns:a16="http://schemas.microsoft.com/office/drawing/2014/main" val="44990975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𝟔</m:t>
                                    </m:r>
                                  </m:sub>
                                </m:sSub>
                              </m:oMath>
                            </m:oMathPara>
                          </a14:m>
                          <a:endParaRPr lang="en-IN" dirty="0"/>
                        </a:p>
                      </a:txBody>
                      <a:tcPr/>
                    </a:tc>
                    <a:tc>
                      <a:txBody>
                        <a:bodyPr/>
                        <a:lstStyle/>
                        <a:p>
                          <a:r>
                            <a:rPr lang="en-US" dirty="0"/>
                            <a:t>1.4</a:t>
                          </a:r>
                          <a:endParaRPr lang="en-IN" dirty="0"/>
                        </a:p>
                      </a:txBody>
                      <a:tcPr/>
                    </a:tc>
                    <a:extLst>
                      <a:ext uri="{0D108BD9-81ED-4DB2-BD59-A6C34878D82A}">
                        <a16:rowId xmlns:a16="http://schemas.microsoft.com/office/drawing/2014/main" val="422120661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𝟕</m:t>
                                    </m:r>
                                  </m:sub>
                                </m:sSub>
                              </m:oMath>
                            </m:oMathPara>
                          </a14:m>
                          <a:endParaRPr lang="en-IN" dirty="0"/>
                        </a:p>
                      </a:txBody>
                      <a:tcPr/>
                    </a:tc>
                    <a:tc>
                      <a:txBody>
                        <a:bodyPr/>
                        <a:lstStyle/>
                        <a:p>
                          <a:r>
                            <a:rPr lang="en-US" dirty="0"/>
                            <a:t>1.1</a:t>
                          </a:r>
                          <a:endParaRPr lang="en-IN" dirty="0"/>
                        </a:p>
                      </a:txBody>
                      <a:tcPr/>
                    </a:tc>
                    <a:extLst>
                      <a:ext uri="{0D108BD9-81ED-4DB2-BD59-A6C34878D82A}">
                        <a16:rowId xmlns:a16="http://schemas.microsoft.com/office/drawing/2014/main" val="3979487821"/>
                      </a:ext>
                    </a:extLst>
                  </a:tr>
                </a:tbl>
              </a:graphicData>
            </a:graphic>
          </p:graphicFrame>
        </mc:Choice>
        <mc:Fallback xmlns="">
          <p:graphicFrame>
            <p:nvGraphicFramePr>
              <p:cNvPr id="6" name="Content Placeholder 5">
                <a:extLst>
                  <a:ext uri="{FF2B5EF4-FFF2-40B4-BE49-F238E27FC236}">
                    <a16:creationId xmlns:a16="http://schemas.microsoft.com/office/drawing/2014/main" id="{309C817C-5430-4412-848B-E1D4C90188CE}"/>
                  </a:ext>
                </a:extLst>
              </p:cNvPr>
              <p:cNvGraphicFramePr>
                <a:graphicFrameLocks/>
              </p:cNvGraphicFramePr>
              <p:nvPr>
                <p:extLst>
                  <p:ext uri="{D42A27DB-BD31-4B8C-83A1-F6EECF244321}">
                    <p14:modId xmlns:p14="http://schemas.microsoft.com/office/powerpoint/2010/main" val="240437481"/>
                  </p:ext>
                </p:extLst>
              </p:nvPr>
            </p:nvGraphicFramePr>
            <p:xfrm>
              <a:off x="840531" y="3574543"/>
              <a:ext cx="1548162" cy="2595880"/>
            </p:xfrm>
            <a:graphic>
              <a:graphicData uri="http://schemas.openxmlformats.org/drawingml/2006/table">
                <a:tbl>
                  <a:tblPr firstRow="1" bandRow="1"/>
                  <a:tblGrid>
                    <a:gridCol w="774081">
                      <a:extLst>
                        <a:ext uri="{9D8B030D-6E8A-4147-A177-3AD203B41FA5}">
                          <a16:colId xmlns:a16="http://schemas.microsoft.com/office/drawing/2014/main" val="651466344"/>
                        </a:ext>
                      </a:extLst>
                    </a:gridCol>
                    <a:gridCol w="774081">
                      <a:extLst>
                        <a:ext uri="{9D8B030D-6E8A-4147-A177-3AD203B41FA5}">
                          <a16:colId xmlns:a16="http://schemas.microsoft.com/office/drawing/2014/main" val="287264181"/>
                        </a:ext>
                      </a:extLst>
                    </a:gridCol>
                  </a:tblGrid>
                  <a:tr h="370840">
                    <a:tc>
                      <a:txBody>
                        <a:bodyPr/>
                        <a:lstStyle/>
                        <a:p>
                          <a:endParaRPr lang="en-US"/>
                        </a:p>
                      </a:txBody>
                      <a:tcPr>
                        <a:blipFill>
                          <a:blip r:embed="rId5"/>
                          <a:stretch>
                            <a:fillRect l="-781" t="-8197" r="-100781" b="-622951"/>
                          </a:stretch>
                        </a:blipFill>
                      </a:tcPr>
                    </a:tc>
                    <a:tc>
                      <a:txBody>
                        <a:bodyPr/>
                        <a:lstStyle/>
                        <a:p>
                          <a:r>
                            <a:rPr lang="en-US" dirty="0"/>
                            <a:t>0.5</a:t>
                          </a:r>
                          <a:endParaRPr lang="en-IN" dirty="0"/>
                        </a:p>
                      </a:txBody>
                      <a:tcPr/>
                    </a:tc>
                    <a:extLst>
                      <a:ext uri="{0D108BD9-81ED-4DB2-BD59-A6C34878D82A}">
                        <a16:rowId xmlns:a16="http://schemas.microsoft.com/office/drawing/2014/main" val="3502450656"/>
                      </a:ext>
                    </a:extLst>
                  </a:tr>
                  <a:tr h="370840">
                    <a:tc>
                      <a:txBody>
                        <a:bodyPr/>
                        <a:lstStyle/>
                        <a:p>
                          <a:endParaRPr lang="en-US"/>
                        </a:p>
                      </a:txBody>
                      <a:tcPr>
                        <a:blipFill>
                          <a:blip r:embed="rId5"/>
                          <a:stretch>
                            <a:fillRect l="-781" t="-108197" r="-100781" b="-522951"/>
                          </a:stretch>
                        </a:blipFill>
                      </a:tcPr>
                    </a:tc>
                    <a:tc>
                      <a:txBody>
                        <a:bodyPr/>
                        <a:lstStyle/>
                        <a:p>
                          <a:r>
                            <a:rPr lang="en-US" dirty="0"/>
                            <a:t>0.25</a:t>
                          </a:r>
                          <a:endParaRPr lang="en-IN" dirty="0"/>
                        </a:p>
                      </a:txBody>
                      <a:tcPr/>
                    </a:tc>
                    <a:extLst>
                      <a:ext uri="{0D108BD9-81ED-4DB2-BD59-A6C34878D82A}">
                        <a16:rowId xmlns:a16="http://schemas.microsoft.com/office/drawing/2014/main" val="2859463747"/>
                      </a:ext>
                    </a:extLst>
                  </a:tr>
                  <a:tr h="370840">
                    <a:tc>
                      <a:txBody>
                        <a:bodyPr/>
                        <a:lstStyle/>
                        <a:p>
                          <a:endParaRPr lang="en-US"/>
                        </a:p>
                      </a:txBody>
                      <a:tcPr>
                        <a:blipFill>
                          <a:blip r:embed="rId5"/>
                          <a:stretch>
                            <a:fillRect l="-781" t="-208197" r="-100781" b="-422951"/>
                          </a:stretch>
                        </a:blipFill>
                      </a:tcPr>
                    </a:tc>
                    <a:tc>
                      <a:txBody>
                        <a:bodyPr/>
                        <a:lstStyle/>
                        <a:p>
                          <a:r>
                            <a:rPr lang="en-US" dirty="0"/>
                            <a:t>0</a:t>
                          </a:r>
                          <a:endParaRPr lang="en-IN" dirty="0"/>
                        </a:p>
                      </a:txBody>
                      <a:tcPr/>
                    </a:tc>
                    <a:extLst>
                      <a:ext uri="{0D108BD9-81ED-4DB2-BD59-A6C34878D82A}">
                        <a16:rowId xmlns:a16="http://schemas.microsoft.com/office/drawing/2014/main" val="2784535141"/>
                      </a:ext>
                    </a:extLst>
                  </a:tr>
                  <a:tr h="370840">
                    <a:tc>
                      <a:txBody>
                        <a:bodyPr/>
                        <a:lstStyle/>
                        <a:p>
                          <a:endParaRPr lang="en-US"/>
                        </a:p>
                      </a:txBody>
                      <a:tcPr>
                        <a:blipFill>
                          <a:blip r:embed="rId5"/>
                          <a:stretch>
                            <a:fillRect l="-781" t="-308197" r="-100781" b="-322951"/>
                          </a:stretch>
                        </a:blipFill>
                      </a:tcPr>
                    </a:tc>
                    <a:tc>
                      <a:txBody>
                        <a:bodyPr/>
                        <a:lstStyle/>
                        <a:p>
                          <a:r>
                            <a:rPr lang="en-US" dirty="0"/>
                            <a:t>0.65</a:t>
                          </a:r>
                          <a:endParaRPr lang="en-IN" dirty="0"/>
                        </a:p>
                      </a:txBody>
                      <a:tcPr/>
                    </a:tc>
                    <a:extLst>
                      <a:ext uri="{0D108BD9-81ED-4DB2-BD59-A6C34878D82A}">
                        <a16:rowId xmlns:a16="http://schemas.microsoft.com/office/drawing/2014/main" val="1266616124"/>
                      </a:ext>
                    </a:extLst>
                  </a:tr>
                  <a:tr h="370840">
                    <a:tc>
                      <a:txBody>
                        <a:bodyPr/>
                        <a:lstStyle/>
                        <a:p>
                          <a:endParaRPr lang="en-US"/>
                        </a:p>
                      </a:txBody>
                      <a:tcPr>
                        <a:blipFill>
                          <a:blip r:embed="rId5"/>
                          <a:stretch>
                            <a:fillRect l="-781" t="-408197" r="-100781" b="-222951"/>
                          </a:stretch>
                        </a:blipFill>
                      </a:tcPr>
                    </a:tc>
                    <a:tc>
                      <a:txBody>
                        <a:bodyPr/>
                        <a:lstStyle/>
                        <a:p>
                          <a:r>
                            <a:rPr lang="en-US" dirty="0"/>
                            <a:t>1</a:t>
                          </a:r>
                          <a:endParaRPr lang="en-IN" dirty="0"/>
                        </a:p>
                      </a:txBody>
                      <a:tcPr/>
                    </a:tc>
                    <a:extLst>
                      <a:ext uri="{0D108BD9-81ED-4DB2-BD59-A6C34878D82A}">
                        <a16:rowId xmlns:a16="http://schemas.microsoft.com/office/drawing/2014/main" val="449909752"/>
                      </a:ext>
                    </a:extLst>
                  </a:tr>
                  <a:tr h="370840">
                    <a:tc>
                      <a:txBody>
                        <a:bodyPr/>
                        <a:lstStyle/>
                        <a:p>
                          <a:endParaRPr lang="en-US"/>
                        </a:p>
                      </a:txBody>
                      <a:tcPr>
                        <a:blipFill>
                          <a:blip r:embed="rId5"/>
                          <a:stretch>
                            <a:fillRect l="-781" t="-508197" r="-100781" b="-122951"/>
                          </a:stretch>
                        </a:blipFill>
                      </a:tcPr>
                    </a:tc>
                    <a:tc>
                      <a:txBody>
                        <a:bodyPr/>
                        <a:lstStyle/>
                        <a:p>
                          <a:r>
                            <a:rPr lang="en-US" dirty="0"/>
                            <a:t>1.4</a:t>
                          </a:r>
                          <a:endParaRPr lang="en-IN" dirty="0"/>
                        </a:p>
                      </a:txBody>
                      <a:tcPr/>
                    </a:tc>
                    <a:extLst>
                      <a:ext uri="{0D108BD9-81ED-4DB2-BD59-A6C34878D82A}">
                        <a16:rowId xmlns:a16="http://schemas.microsoft.com/office/drawing/2014/main" val="4221206610"/>
                      </a:ext>
                    </a:extLst>
                  </a:tr>
                  <a:tr h="370840">
                    <a:tc>
                      <a:txBody>
                        <a:bodyPr/>
                        <a:lstStyle/>
                        <a:p>
                          <a:endParaRPr lang="en-US"/>
                        </a:p>
                      </a:txBody>
                      <a:tcPr>
                        <a:blipFill>
                          <a:blip r:embed="rId5"/>
                          <a:stretch>
                            <a:fillRect l="-781" t="-608197" r="-100781" b="-22951"/>
                          </a:stretch>
                        </a:blipFill>
                      </a:tcPr>
                    </a:tc>
                    <a:tc>
                      <a:txBody>
                        <a:bodyPr/>
                        <a:lstStyle/>
                        <a:p>
                          <a:r>
                            <a:rPr lang="en-US" dirty="0"/>
                            <a:t>1.1</a:t>
                          </a:r>
                          <a:endParaRPr lang="en-IN" dirty="0"/>
                        </a:p>
                      </a:txBody>
                      <a:tcPr/>
                    </a:tc>
                    <a:extLst>
                      <a:ext uri="{0D108BD9-81ED-4DB2-BD59-A6C34878D82A}">
                        <a16:rowId xmlns:a16="http://schemas.microsoft.com/office/drawing/2014/main" val="3979487821"/>
                      </a:ext>
                    </a:extLst>
                  </a:tr>
                </a:tbl>
              </a:graphicData>
            </a:graphic>
          </p:graphicFrame>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FEC184E0-1A79-4543-BF2E-3A0270F17E8E}"/>
                  </a:ext>
                </a:extLst>
              </p:cNvPr>
              <p:cNvSpPr txBox="1">
                <a:spLocks/>
              </p:cNvSpPr>
              <p:nvPr/>
            </p:nvSpPr>
            <p:spPr>
              <a:xfrm>
                <a:off x="624486" y="1215723"/>
                <a:ext cx="10729314" cy="198849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accent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The third data value </a:t>
                </a:r>
                <a14:m>
                  <m:oMath xmlns:m="http://schemas.openxmlformats.org/officeDocument/2006/math">
                    <m:sSub>
                      <m:sSubPr>
                        <m:ctrlPr>
                          <a:rPr kumimoji="0" lang="en-US" sz="2800" b="1" i="1" u="none" strike="noStrike" kern="1200" cap="none" spc="0" normalizeH="0" baseline="0" noProof="0" smtClean="0">
                            <a:ln>
                              <a:noFill/>
                            </a:ln>
                            <a:solidFill>
                              <a:srgbClr val="5B9BD5">
                                <a:lumMod val="75000"/>
                              </a:srgbClr>
                            </a:solidFill>
                            <a:effectLst/>
                            <a:uLnTx/>
                            <a:uFillTx/>
                            <a:latin typeface="Cambria Math" panose="02040503050406030204" pitchFamily="18" charset="0"/>
                            <a:ea typeface="+mn-ea"/>
                            <a:cs typeface="+mn-cs"/>
                          </a:rPr>
                        </m:ctrlPr>
                      </m:sSubPr>
                      <m:e>
                        <m:r>
                          <a:rPr kumimoji="0" lang="en-US" sz="2800" b="1" i="0" u="none" strike="noStrike" kern="1200" cap="none" spc="0" normalizeH="0" baseline="0" noProof="0">
                            <a:ln>
                              <a:noFill/>
                            </a:ln>
                            <a:solidFill>
                              <a:srgbClr val="5B9BD5">
                                <a:lumMod val="75000"/>
                              </a:srgbClr>
                            </a:solidFill>
                            <a:effectLst/>
                            <a:uLnTx/>
                            <a:uFillTx/>
                            <a:latin typeface="Cambria Math" panose="02040503050406030204" pitchFamily="18" charset="0"/>
                            <a:ea typeface="+mn-ea"/>
                            <a:cs typeface="+mn-cs"/>
                          </a:rPr>
                          <m:t>𝒙</m:t>
                        </m:r>
                      </m:e>
                      <m:sub>
                        <m:r>
                          <a:rPr kumimoji="0" lang="en-US" sz="2800" b="1" i="1" u="none" strike="noStrike" kern="1200" cap="none" spc="0" normalizeH="0" baseline="0" noProof="0" smtClean="0">
                            <a:ln>
                              <a:noFill/>
                            </a:ln>
                            <a:solidFill>
                              <a:srgbClr val="5B9BD5">
                                <a:lumMod val="75000"/>
                              </a:srgbClr>
                            </a:solidFill>
                            <a:effectLst/>
                            <a:uLnTx/>
                            <a:uFillTx/>
                            <a:latin typeface="Cambria Math" panose="02040503050406030204" pitchFamily="18" charset="0"/>
                            <a:ea typeface="+mn-ea"/>
                            <a:cs typeface="+mn-cs"/>
                          </a:rPr>
                          <m:t>𝟑</m:t>
                        </m:r>
                      </m:sub>
                    </m:sSub>
                    <m:r>
                      <a:rPr kumimoji="0" lang="en-US" sz="2800" b="1" i="1" u="none" strike="noStrike" kern="1200" cap="none" spc="0" normalizeH="0" baseline="0" noProof="0" smtClean="0">
                        <a:ln>
                          <a:noFill/>
                        </a:ln>
                        <a:solidFill>
                          <a:srgbClr val="5B9BD5">
                            <a:lumMod val="75000"/>
                          </a:srgbClr>
                        </a:solidFill>
                        <a:effectLst/>
                        <a:uLnTx/>
                        <a:uFillTx/>
                        <a:latin typeface="Cambria Math" panose="02040503050406030204" pitchFamily="18" charset="0"/>
                        <a:ea typeface="+mn-ea"/>
                        <a:cs typeface="+mn-cs"/>
                      </a:rPr>
                      <m:t>=</m:t>
                    </m:r>
                    <m:r>
                      <a:rPr kumimoji="0" lang="en-US" sz="2800" b="1" i="1" u="none" strike="noStrike" kern="1200" cap="none" spc="0" normalizeH="0" baseline="0" noProof="0" smtClean="0">
                        <a:ln>
                          <a:noFill/>
                        </a:ln>
                        <a:solidFill>
                          <a:srgbClr val="5B9BD5">
                            <a:lumMod val="75000"/>
                          </a:srgbClr>
                        </a:solidFill>
                        <a:effectLst/>
                        <a:uLnTx/>
                        <a:uFillTx/>
                        <a:latin typeface="Cambria Math" panose="02040503050406030204" pitchFamily="18" charset="0"/>
                        <a:ea typeface="+mn-ea"/>
                        <a:cs typeface="+mn-cs"/>
                      </a:rPr>
                      <m:t>𝟎</m:t>
                    </m:r>
                  </m:oMath>
                </a14:m>
                <a:r>
                  <a:rPr kumimoji="0" lang="en-US"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 is entered.</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BIRCH tentatively passes </a:t>
                </a:r>
                <a14:m>
                  <m:oMath xmlns:m="http://schemas.openxmlformats.org/officeDocument/2006/math">
                    <m:sSub>
                      <m:sSubPr>
                        <m:ctrlPr>
                          <a:rPr kumimoji="0" lang="en-US" sz="2800" b="1" i="1" u="none" strike="noStrike" kern="1200" cap="none" spc="0" normalizeH="0" baseline="0" noProof="0">
                            <a:ln>
                              <a:noFill/>
                            </a:ln>
                            <a:solidFill>
                              <a:srgbClr val="5B9BD5">
                                <a:lumMod val="75000"/>
                              </a:srgbClr>
                            </a:solidFill>
                            <a:effectLst/>
                            <a:uLnTx/>
                            <a:uFillTx/>
                            <a:latin typeface="Cambria Math" panose="02040503050406030204" pitchFamily="18" charset="0"/>
                            <a:ea typeface="+mn-ea"/>
                            <a:cs typeface="+mn-cs"/>
                          </a:rPr>
                        </m:ctrlPr>
                      </m:sSubPr>
                      <m:e>
                        <m:r>
                          <a:rPr kumimoji="0" lang="en-US" sz="2800" b="1" i="0" u="none" strike="noStrike" kern="1200" cap="none" spc="0" normalizeH="0" baseline="0" noProof="0">
                            <a:ln>
                              <a:noFill/>
                            </a:ln>
                            <a:solidFill>
                              <a:srgbClr val="5B9BD5">
                                <a:lumMod val="75000"/>
                              </a:srgbClr>
                            </a:solidFill>
                            <a:effectLst/>
                            <a:uLnTx/>
                            <a:uFillTx/>
                            <a:latin typeface="Cambria Math" panose="02040503050406030204" pitchFamily="18" charset="0"/>
                            <a:ea typeface="+mn-ea"/>
                            <a:cs typeface="+mn-cs"/>
                          </a:rPr>
                          <m:t>𝒙</m:t>
                        </m:r>
                      </m:e>
                      <m:sub>
                        <m:r>
                          <a:rPr kumimoji="0" lang="en-US" sz="2800" b="1" i="1" u="none" strike="noStrike" kern="1200" cap="none" spc="0" normalizeH="0" baseline="0" noProof="0">
                            <a:ln>
                              <a:noFill/>
                            </a:ln>
                            <a:solidFill>
                              <a:srgbClr val="5B9BD5">
                                <a:lumMod val="75000"/>
                              </a:srgbClr>
                            </a:solidFill>
                            <a:effectLst/>
                            <a:uLnTx/>
                            <a:uFillTx/>
                            <a:latin typeface="Cambria Math" panose="02040503050406030204" pitchFamily="18" charset="0"/>
                            <a:ea typeface="+mn-ea"/>
                            <a:cs typeface="+mn-cs"/>
                          </a:rPr>
                          <m:t>𝟑</m:t>
                        </m:r>
                      </m:sub>
                    </m:sSub>
                    <m:r>
                      <a:rPr kumimoji="0" lang="en-US" sz="2800" b="1" i="1" u="none" strike="noStrike" kern="1200" cap="none" spc="0" normalizeH="0" baseline="0" noProof="0">
                        <a:ln>
                          <a:noFill/>
                        </a:ln>
                        <a:solidFill>
                          <a:srgbClr val="5B9BD5">
                            <a:lumMod val="75000"/>
                          </a:srgbClr>
                        </a:solidFill>
                        <a:effectLst/>
                        <a:uLnTx/>
                        <a:uFillTx/>
                        <a:latin typeface="Cambria Math" panose="02040503050406030204" pitchFamily="18" charset="0"/>
                        <a:ea typeface="+mn-ea"/>
                        <a:cs typeface="+mn-cs"/>
                      </a:rPr>
                      <m:t>=</m:t>
                    </m:r>
                    <m:r>
                      <a:rPr kumimoji="0" lang="en-US" sz="2800" b="1" i="1" u="none" strike="noStrike" kern="1200" cap="none" spc="0" normalizeH="0" baseline="0" noProof="0">
                        <a:ln>
                          <a:noFill/>
                        </a:ln>
                        <a:solidFill>
                          <a:srgbClr val="5B9BD5">
                            <a:lumMod val="75000"/>
                          </a:srgbClr>
                        </a:solidFill>
                        <a:effectLst/>
                        <a:uLnTx/>
                        <a:uFillTx/>
                        <a:latin typeface="Cambria Math" panose="02040503050406030204" pitchFamily="18" charset="0"/>
                        <a:ea typeface="+mn-ea"/>
                        <a:cs typeface="+mn-cs"/>
                      </a:rPr>
                      <m:t>𝟎</m:t>
                    </m:r>
                  </m:oMath>
                </a14:m>
                <a:r>
                  <a:rPr kumimoji="0" lang="en-US"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 to Leaf1.</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However, the radius of Leaf1 now increases to </a:t>
                </a:r>
                <a14:m>
                  <m:oMath xmlns:m="http://schemas.openxmlformats.org/officeDocument/2006/math">
                    <m:r>
                      <a:rPr kumimoji="0" lang="en-US" sz="2800" b="1" i="1" u="none" strike="noStrike" kern="1200" cap="none" spc="0" normalizeH="0" baseline="0" noProof="0" dirty="0" smtClean="0">
                        <a:ln>
                          <a:noFill/>
                        </a:ln>
                        <a:solidFill>
                          <a:srgbClr val="5B9BD5">
                            <a:lumMod val="75000"/>
                          </a:srgbClr>
                        </a:solidFill>
                        <a:effectLst/>
                        <a:uLnTx/>
                        <a:uFillTx/>
                        <a:latin typeface="Cambria Math" panose="02040503050406030204" pitchFamily="18" charset="0"/>
                        <a:ea typeface="+mn-ea"/>
                        <a:cs typeface="+mn-cs"/>
                      </a:rPr>
                      <m:t>𝑅</m:t>
                    </m:r>
                    <m:r>
                      <a:rPr kumimoji="0" lang="en-US" sz="2800" b="1" i="1" u="none" strike="noStrike" kern="1200" cap="none" spc="0" normalizeH="0" baseline="0" noProof="0" dirty="0">
                        <a:ln>
                          <a:noFill/>
                        </a:ln>
                        <a:solidFill>
                          <a:srgbClr val="5B9BD5">
                            <a:lumMod val="75000"/>
                          </a:srgbClr>
                        </a:solidFill>
                        <a:effectLst/>
                        <a:uLnTx/>
                        <a:uFillTx/>
                        <a:latin typeface="Cambria Math" panose="02040503050406030204" pitchFamily="18" charset="0"/>
                        <a:ea typeface="+mn-ea"/>
                        <a:cs typeface="+mn-cs"/>
                      </a:rPr>
                      <m:t>=0.205&gt;</m:t>
                    </m:r>
                    <m:r>
                      <a:rPr kumimoji="0" lang="en-US" sz="2800" b="1" i="1" u="none" strike="noStrike" kern="1200" cap="none" spc="0" normalizeH="0" baseline="0" noProof="0" dirty="0">
                        <a:ln>
                          <a:noFill/>
                        </a:ln>
                        <a:solidFill>
                          <a:srgbClr val="5B9BD5">
                            <a:lumMod val="75000"/>
                          </a:srgbClr>
                        </a:solidFill>
                        <a:effectLst/>
                        <a:uLnTx/>
                        <a:uFillTx/>
                        <a:latin typeface="Cambria Math" panose="02040503050406030204" pitchFamily="18" charset="0"/>
                        <a:ea typeface="+mn-ea"/>
                        <a:cs typeface="+mn-cs"/>
                      </a:rPr>
                      <m:t>𝑇</m:t>
                    </m:r>
                    <m:r>
                      <a:rPr kumimoji="0" lang="en-US" sz="2800" b="1" i="1" u="none" strike="noStrike" kern="1200" cap="none" spc="0" normalizeH="0" baseline="0" noProof="0" dirty="0">
                        <a:ln>
                          <a:noFill/>
                        </a:ln>
                        <a:solidFill>
                          <a:srgbClr val="5B9BD5">
                            <a:lumMod val="75000"/>
                          </a:srgbClr>
                        </a:solidFill>
                        <a:effectLst/>
                        <a:uLnTx/>
                        <a:uFillTx/>
                        <a:latin typeface="Cambria Math" panose="02040503050406030204" pitchFamily="18" charset="0"/>
                        <a:ea typeface="+mn-ea"/>
                        <a:cs typeface="+mn-cs"/>
                      </a:rPr>
                      <m:t>=0.15</m:t>
                    </m:r>
                  </m:oMath>
                </a14:m>
                <a:r>
                  <a:rPr kumimoji="0" lang="en-US"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 The Threshold value T=0.15 is exceeded, so x3 is not assigned to Leaf1.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Instead, a new leaf is initialized, called Leaf2, containing x3 only. Node splitting is done by choosing the farthest pair of entries as seeds, and redistributing the remaining entries based on the closest criteria</a:t>
                </a:r>
              </a:p>
            </p:txBody>
          </p:sp>
        </mc:Choice>
        <mc:Fallback xmlns="">
          <p:sp>
            <p:nvSpPr>
              <p:cNvPr id="7" name="Content Placeholder 2">
                <a:extLst>
                  <a:ext uri="{FF2B5EF4-FFF2-40B4-BE49-F238E27FC236}">
                    <a16:creationId xmlns:a16="http://schemas.microsoft.com/office/drawing/2014/main" id="{FEC184E0-1A79-4543-BF2E-3A0270F17E8E}"/>
                  </a:ext>
                </a:extLst>
              </p:cNvPr>
              <p:cNvSpPr txBox="1">
                <a:spLocks noRot="1" noChangeAspect="1" noMove="1" noResize="1" noEditPoints="1" noAdjustHandles="1" noChangeArrowheads="1" noChangeShapeType="1" noTextEdit="1"/>
              </p:cNvSpPr>
              <p:nvPr/>
            </p:nvSpPr>
            <p:spPr>
              <a:xfrm>
                <a:off x="624486" y="1215723"/>
                <a:ext cx="10729314" cy="1988497"/>
              </a:xfrm>
              <a:prstGeom prst="rect">
                <a:avLst/>
              </a:prstGeom>
              <a:blipFill>
                <a:blip r:embed="rId6"/>
                <a:stretch>
                  <a:fillRect l="-511" t="-5505" r="-568" b="-4893"/>
                </a:stretch>
              </a:blipFill>
            </p:spPr>
            <p:txBody>
              <a:bodyPr/>
              <a:lstStyle/>
              <a:p>
                <a:r>
                  <a:rPr lang="en-IN">
                    <a:noFill/>
                  </a:rPr>
                  <a:t> </a:t>
                </a:r>
              </a:p>
            </p:txBody>
          </p:sp>
        </mc:Fallback>
      </mc:AlternateContent>
      <p:sp>
        <p:nvSpPr>
          <p:cNvPr id="8" name="Rectangle 7">
            <a:extLst>
              <a:ext uri="{FF2B5EF4-FFF2-40B4-BE49-F238E27FC236}">
                <a16:creationId xmlns:a16="http://schemas.microsoft.com/office/drawing/2014/main" id="{0CB2BF3F-0C46-4C4C-9532-9E147EDB6E07}"/>
              </a:ext>
            </a:extLst>
          </p:cNvPr>
          <p:cNvSpPr/>
          <p:nvPr/>
        </p:nvSpPr>
        <p:spPr>
          <a:xfrm>
            <a:off x="5288012" y="3204220"/>
            <a:ext cx="6373852" cy="9760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Root-Node 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AB260F96-C939-4E14-B356-005459A98A53}"/>
              </a:ext>
            </a:extLst>
          </p:cNvPr>
          <p:cNvCxnSpPr>
            <a:cxnSpLocks/>
            <a:stCxn id="23" idx="2"/>
            <a:endCxn id="11" idx="0"/>
          </p:cNvCxnSpPr>
          <p:nvPr/>
        </p:nvCxnSpPr>
        <p:spPr>
          <a:xfrm flipH="1">
            <a:off x="6369685" y="4045250"/>
            <a:ext cx="622140" cy="794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DD0D7DA2-0DEC-4400-AB4E-5774552C9EF1}"/>
              </a:ext>
            </a:extLst>
          </p:cNvPr>
          <p:cNvSpPr/>
          <p:nvPr/>
        </p:nvSpPr>
        <p:spPr>
          <a:xfrm>
            <a:off x="5040366" y="4839630"/>
            <a:ext cx="2658637" cy="14643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86FD0A65-6916-48DB-890B-AB607DA413D4}"/>
                  </a:ext>
                </a:extLst>
              </p:cNvPr>
              <p:cNvSpPr/>
              <p:nvPr/>
            </p:nvSpPr>
            <p:spPr>
              <a:xfrm>
                <a:off x="5442275" y="5483322"/>
                <a:ext cx="1854820" cy="76005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𝒙</m:t>
                        </m:r>
                      </m:e>
                      <m:sub>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𝟏</m:t>
                        </m:r>
                      </m:sub>
                    </m:sSub>
                  </m:oMath>
                </a14:m>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=0.5, </a:t>
                </a:r>
                <a14:m>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𝒙</m:t>
                        </m:r>
                      </m:e>
                      <m:sub>
                        <m:r>
                          <a:rPr kumimoji="0" lang="en-US" sz="18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𝟐</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oMath>
                </a14:m>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0.25</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mc:Choice>
        <mc:Fallback xmlns="">
          <p:sp>
            <p:nvSpPr>
              <p:cNvPr id="15" name="Oval 14">
                <a:extLst>
                  <a:ext uri="{FF2B5EF4-FFF2-40B4-BE49-F238E27FC236}">
                    <a16:creationId xmlns:a16="http://schemas.microsoft.com/office/drawing/2014/main" id="{86FD0A65-6916-48DB-890B-AB607DA413D4}"/>
                  </a:ext>
                </a:extLst>
              </p:cNvPr>
              <p:cNvSpPr>
                <a:spLocks noRot="1" noChangeAspect="1" noMove="1" noResize="1" noEditPoints="1" noAdjustHandles="1" noChangeArrowheads="1" noChangeShapeType="1" noTextEdit="1"/>
              </p:cNvSpPr>
              <p:nvPr/>
            </p:nvSpPr>
            <p:spPr>
              <a:xfrm>
                <a:off x="5442275" y="5483322"/>
                <a:ext cx="1854820" cy="760051"/>
              </a:xfrm>
              <a:prstGeom prst="ellipse">
                <a:avLst/>
              </a:prstGeom>
              <a:blipFill>
                <a:blip r:embed="rId7"/>
                <a:stretch>
                  <a:fillRect b="-3937"/>
                </a:stretch>
              </a:blipFill>
            </p:spPr>
            <p:txBody>
              <a:bodyPr/>
              <a:lstStyle/>
              <a:p>
                <a:r>
                  <a:rPr lang="en-IN">
                    <a:noFill/>
                  </a:rPr>
                  <a:t> </a:t>
                </a:r>
              </a:p>
            </p:txBody>
          </p:sp>
        </mc:Fallback>
      </mc:AlternateContent>
      <p:sp>
        <p:nvSpPr>
          <p:cNvPr id="17" name="Rectangle 16">
            <a:extLst>
              <a:ext uri="{FF2B5EF4-FFF2-40B4-BE49-F238E27FC236}">
                <a16:creationId xmlns:a16="http://schemas.microsoft.com/office/drawing/2014/main" id="{131E61F1-3AC2-4EB0-8C23-3282702C483A}"/>
              </a:ext>
            </a:extLst>
          </p:cNvPr>
          <p:cNvSpPr/>
          <p:nvPr/>
        </p:nvSpPr>
        <p:spPr>
          <a:xfrm>
            <a:off x="5442275" y="5062654"/>
            <a:ext cx="1854819" cy="3174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Leaf1:R=0.126</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9AB7D07D-D226-4B8D-8970-240B1931D630}"/>
              </a:ext>
            </a:extLst>
          </p:cNvPr>
          <p:cNvSpPr/>
          <p:nvPr/>
        </p:nvSpPr>
        <p:spPr>
          <a:xfrm>
            <a:off x="8628733" y="3557413"/>
            <a:ext cx="2966224" cy="4930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CF2: n=1, Ls=0.0, SS = 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C25F3F91-2321-487F-BB24-07FAE0189CB1}"/>
              </a:ext>
            </a:extLst>
          </p:cNvPr>
          <p:cNvSpPr/>
          <p:nvPr/>
        </p:nvSpPr>
        <p:spPr>
          <a:xfrm>
            <a:off x="5508713" y="3552241"/>
            <a:ext cx="2966224" cy="4930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CF1: n=2, Ls=0.75, SS = 0.313</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514FC727-25F4-4E82-AFC5-E7F70D842E70}"/>
              </a:ext>
            </a:extLst>
          </p:cNvPr>
          <p:cNvSpPr/>
          <p:nvPr/>
        </p:nvSpPr>
        <p:spPr>
          <a:xfrm>
            <a:off x="9586344" y="4858218"/>
            <a:ext cx="2658637" cy="14643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6933F767-CD3E-4E3A-9B34-0CEFC1E077BD}"/>
                  </a:ext>
                </a:extLst>
              </p:cNvPr>
              <p:cNvSpPr/>
              <p:nvPr/>
            </p:nvSpPr>
            <p:spPr>
              <a:xfrm>
                <a:off x="9988253" y="5501910"/>
                <a:ext cx="1854820" cy="76005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𝒙</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sub>
                    </m:sSub>
                  </m:oMath>
                </a14:m>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mc:Choice>
        <mc:Fallback xmlns="">
          <p:sp>
            <p:nvSpPr>
              <p:cNvPr id="29" name="Oval 28">
                <a:extLst>
                  <a:ext uri="{FF2B5EF4-FFF2-40B4-BE49-F238E27FC236}">
                    <a16:creationId xmlns:a16="http://schemas.microsoft.com/office/drawing/2014/main" id="{6933F767-CD3E-4E3A-9B34-0CEFC1E077BD}"/>
                  </a:ext>
                </a:extLst>
              </p:cNvPr>
              <p:cNvSpPr>
                <a:spLocks noRot="1" noChangeAspect="1" noMove="1" noResize="1" noEditPoints="1" noAdjustHandles="1" noChangeArrowheads="1" noChangeShapeType="1" noTextEdit="1"/>
              </p:cNvSpPr>
              <p:nvPr/>
            </p:nvSpPr>
            <p:spPr>
              <a:xfrm>
                <a:off x="9988253" y="5501910"/>
                <a:ext cx="1854820" cy="760051"/>
              </a:xfrm>
              <a:prstGeom prst="ellipse">
                <a:avLst/>
              </a:prstGeom>
              <a:blipFill>
                <a:blip r:embed="rId8"/>
                <a:stretch>
                  <a:fillRect/>
                </a:stretch>
              </a:blipFill>
            </p:spPr>
            <p:txBody>
              <a:bodyPr/>
              <a:lstStyle/>
              <a:p>
                <a:r>
                  <a:rPr lang="en-IN">
                    <a:noFill/>
                  </a:rPr>
                  <a:t> </a:t>
                </a:r>
              </a:p>
            </p:txBody>
          </p:sp>
        </mc:Fallback>
      </mc:AlternateContent>
      <p:sp>
        <p:nvSpPr>
          <p:cNvPr id="30" name="Rectangle 29">
            <a:extLst>
              <a:ext uri="{FF2B5EF4-FFF2-40B4-BE49-F238E27FC236}">
                <a16:creationId xmlns:a16="http://schemas.microsoft.com/office/drawing/2014/main" id="{B0796EE4-16DD-4CAA-B9FD-A9858664D81A}"/>
              </a:ext>
            </a:extLst>
          </p:cNvPr>
          <p:cNvSpPr/>
          <p:nvPr/>
        </p:nvSpPr>
        <p:spPr>
          <a:xfrm>
            <a:off x="9988253" y="5081242"/>
            <a:ext cx="1854819" cy="3174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Leaf2:R=0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1" name="Straight Arrow Connector 30">
            <a:extLst>
              <a:ext uri="{FF2B5EF4-FFF2-40B4-BE49-F238E27FC236}">
                <a16:creationId xmlns:a16="http://schemas.microsoft.com/office/drawing/2014/main" id="{73196EC7-2585-4C74-8A0D-9E26D947757C}"/>
              </a:ext>
            </a:extLst>
          </p:cNvPr>
          <p:cNvCxnSpPr>
            <a:cxnSpLocks/>
            <a:stCxn id="20" idx="2"/>
            <a:endCxn id="28" idx="0"/>
          </p:cNvCxnSpPr>
          <p:nvPr/>
        </p:nvCxnSpPr>
        <p:spPr>
          <a:xfrm>
            <a:off x="10111845" y="4050422"/>
            <a:ext cx="803818" cy="807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83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8" grpId="0" animBg="1"/>
      <p:bldP spid="29" grpId="0" animBg="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9CFE5-B09D-471E-A6F9-BF82959F7C23}"/>
              </a:ext>
            </a:extLst>
          </p:cNvPr>
          <p:cNvSpPr>
            <a:spLocks noGrp="1"/>
          </p:cNvSpPr>
          <p:nvPr>
            <p:ph type="title"/>
          </p:nvPr>
        </p:nvSpPr>
        <p:spPr/>
        <p:txBody>
          <a:bodyPr>
            <a:normAutofit fontScale="90000"/>
          </a:bodyPr>
          <a:lstStyle/>
          <a:p>
            <a:r>
              <a:rPr lang="en-US" dirty="0"/>
              <a:t>Example</a:t>
            </a:r>
            <a:endParaRPr lang="en-IN" dirty="0"/>
          </a:p>
        </p:txBody>
      </p:sp>
      <mc:AlternateContent xmlns:mc="http://schemas.openxmlformats.org/markup-compatibility/2006" xmlns:a14="http://schemas.microsoft.com/office/drawing/2010/main">
        <mc:Choice Requires="a14">
          <p:sp>
            <p:nvSpPr>
              <p:cNvPr id="12" name="Content Placeholder 11">
                <a:extLst>
                  <a:ext uri="{FF2B5EF4-FFF2-40B4-BE49-F238E27FC236}">
                    <a16:creationId xmlns:a16="http://schemas.microsoft.com/office/drawing/2014/main" id="{A584CACD-5453-4CDB-8499-C6B21DF9DCB3}"/>
                  </a:ext>
                </a:extLst>
              </p:cNvPr>
              <p:cNvSpPr>
                <a:spLocks noGrp="1"/>
              </p:cNvSpPr>
              <p:nvPr>
                <p:ph idx="1"/>
              </p:nvPr>
            </p:nvSpPr>
            <p:spPr/>
            <p:txBody>
              <a:bodyPr>
                <a:normAutofit fontScale="92500" lnSpcReduction="20000"/>
              </a:bodyPr>
              <a:lstStyle/>
              <a:p>
                <a:pPr algn="just"/>
                <a:r>
                  <a:rPr lang="en-US" dirty="0"/>
                  <a:t>The fourth data value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𝒙</m:t>
                        </m:r>
                      </m:e>
                      <m:sub>
                        <m:r>
                          <a:rPr lang="en-US">
                            <a:latin typeface="Cambria Math" panose="02040503050406030204" pitchFamily="18" charset="0"/>
                          </a:rPr>
                          <m:t>𝟒</m:t>
                        </m:r>
                      </m:sub>
                    </m:sSub>
                    <m:r>
                      <a:rPr lang="en-US" i="1">
                        <a:latin typeface="Cambria Math" panose="02040503050406030204" pitchFamily="18" charset="0"/>
                      </a:rPr>
                      <m:t>=</m:t>
                    </m:r>
                    <m:r>
                      <a:rPr lang="en-US" i="1">
                        <a:latin typeface="Cambria Math" panose="02040503050406030204" pitchFamily="18" charset="0"/>
                      </a:rPr>
                      <m:t>𝟎</m:t>
                    </m:r>
                    <m:r>
                      <a:rPr lang="en-US" i="1">
                        <a:latin typeface="Cambria Math" panose="02040503050406030204" pitchFamily="18" charset="0"/>
                      </a:rPr>
                      <m:t>.</m:t>
                    </m:r>
                    <m:r>
                      <a:rPr lang="en-US" i="1">
                        <a:latin typeface="Cambria Math" panose="02040503050406030204" pitchFamily="18" charset="0"/>
                      </a:rPr>
                      <m:t>𝟔𝟓</m:t>
                    </m:r>
                  </m:oMath>
                </a14:m>
                <a:r>
                  <a:rPr lang="en-US" dirty="0"/>
                  <a:t> is entered. BIRCH compares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𝒙</m:t>
                        </m:r>
                      </m:e>
                      <m:sub>
                        <m:r>
                          <a:rPr lang="en-US">
                            <a:latin typeface="Cambria Math" panose="02040503050406030204" pitchFamily="18" charset="0"/>
                          </a:rPr>
                          <m:t>𝟒</m:t>
                        </m:r>
                      </m:sub>
                    </m:sSub>
                  </m:oMath>
                </a14:m>
                <a:r>
                  <a:rPr lang="en-US" dirty="0"/>
                  <a:t> to the locations of CF1 and CF2.</a:t>
                </a:r>
              </a:p>
              <a:p>
                <a:pPr algn="just"/>
                <a:r>
                  <a:rPr lang="en-US" dirty="0"/>
                  <a:t>The location is measured by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𝒙</m:t>
                        </m:r>
                      </m:e>
                    </m:acc>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𝑳𝑺</m:t>
                        </m:r>
                      </m:num>
                      <m:den>
                        <m:r>
                          <a:rPr lang="en-US" i="1" dirty="0">
                            <a:latin typeface="Cambria Math" panose="02040503050406030204" pitchFamily="18" charset="0"/>
                          </a:rPr>
                          <m:t>𝒏</m:t>
                        </m:r>
                      </m:den>
                    </m:f>
                  </m:oMath>
                </a14:m>
                <a:r>
                  <a:rPr lang="en-US" dirty="0"/>
                  <a:t>. We have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𝒙</m:t>
                            </m:r>
                          </m:e>
                        </m:acc>
                      </m:e>
                      <m:sub>
                        <m:r>
                          <a:rPr lang="en-US" i="1">
                            <a:latin typeface="Cambria Math" panose="02040503050406030204" pitchFamily="18" charset="0"/>
                          </a:rPr>
                          <m:t>𝑪</m:t>
                        </m:r>
                        <m:sSub>
                          <m:sSubPr>
                            <m:ctrlPr>
                              <a:rPr lang="en-US" i="1">
                                <a:latin typeface="Cambria Math" panose="02040503050406030204" pitchFamily="18" charset="0"/>
                              </a:rPr>
                            </m:ctrlPr>
                          </m:sSubPr>
                          <m:e>
                            <m:r>
                              <a:rPr lang="en-US" i="1">
                                <a:latin typeface="Cambria Math" panose="02040503050406030204" pitchFamily="18" charset="0"/>
                              </a:rPr>
                              <m:t>𝑭</m:t>
                            </m:r>
                          </m:e>
                          <m:sub>
                            <m:r>
                              <a:rPr lang="en-US" i="1">
                                <a:latin typeface="Cambria Math" panose="02040503050406030204" pitchFamily="18" charset="0"/>
                              </a:rPr>
                              <m:t>𝟏</m:t>
                            </m:r>
                          </m:sub>
                        </m:sSub>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𝟎</m:t>
                        </m:r>
                        <m:r>
                          <a:rPr lang="en-US" i="1">
                            <a:latin typeface="Cambria Math" panose="02040503050406030204" pitchFamily="18" charset="0"/>
                          </a:rPr>
                          <m:t>.</m:t>
                        </m:r>
                        <m:r>
                          <a:rPr lang="en-US" i="1">
                            <a:latin typeface="Cambria Math" panose="02040503050406030204" pitchFamily="18" charset="0"/>
                          </a:rPr>
                          <m:t>𝟕𝟓</m:t>
                        </m:r>
                      </m:num>
                      <m:den>
                        <m:r>
                          <a:rPr lang="en-US" i="1">
                            <a:latin typeface="Cambria Math" panose="02040503050406030204" pitchFamily="18" charset="0"/>
                          </a:rPr>
                          <m:t>𝟐</m:t>
                        </m:r>
                      </m:den>
                    </m:f>
                    <m:r>
                      <a:rPr lang="en-US" i="1">
                        <a:latin typeface="Cambria Math" panose="02040503050406030204" pitchFamily="18" charset="0"/>
                      </a:rPr>
                      <m:t>=</m:t>
                    </m:r>
                    <m:r>
                      <a:rPr lang="en-US" i="1">
                        <a:latin typeface="Cambria Math" panose="02040503050406030204" pitchFamily="18" charset="0"/>
                      </a:rPr>
                      <m:t>𝟎</m:t>
                    </m:r>
                    <m:r>
                      <a:rPr lang="en-US" i="1">
                        <a:latin typeface="Cambria Math" panose="02040503050406030204" pitchFamily="18" charset="0"/>
                      </a:rPr>
                      <m:t>.</m:t>
                    </m:r>
                    <m:r>
                      <a:rPr lang="en-US" i="1">
                        <a:latin typeface="Cambria Math" panose="02040503050406030204" pitchFamily="18" charset="0"/>
                      </a:rPr>
                      <m:t>𝟑𝟕𝟓</m:t>
                    </m:r>
                  </m:oMath>
                </a14:m>
                <a:r>
                  <a:rPr lang="en-US" dirty="0"/>
                  <a:t>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𝒙</m:t>
                            </m:r>
                          </m:e>
                        </m:acc>
                      </m:e>
                      <m:sub>
                        <m:r>
                          <a:rPr lang="en-US" i="1">
                            <a:latin typeface="Cambria Math" panose="02040503050406030204" pitchFamily="18" charset="0"/>
                          </a:rPr>
                          <m:t>𝑪</m:t>
                        </m:r>
                        <m:sSub>
                          <m:sSubPr>
                            <m:ctrlPr>
                              <a:rPr lang="en-US" i="1">
                                <a:latin typeface="Cambria Math" panose="02040503050406030204" pitchFamily="18" charset="0"/>
                              </a:rPr>
                            </m:ctrlPr>
                          </m:sSubPr>
                          <m:e>
                            <m:r>
                              <a:rPr lang="en-US" i="1">
                                <a:latin typeface="Cambria Math" panose="02040503050406030204" pitchFamily="18" charset="0"/>
                              </a:rPr>
                              <m:t>𝑭</m:t>
                            </m:r>
                          </m:e>
                          <m:sub>
                            <m:r>
                              <a:rPr lang="en-US" i="1">
                                <a:latin typeface="Cambria Math" panose="02040503050406030204" pitchFamily="18" charset="0"/>
                              </a:rPr>
                              <m:t>𝟐</m:t>
                            </m:r>
                          </m:sub>
                        </m:sSub>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𝟎</m:t>
                        </m:r>
                      </m:num>
                      <m:den>
                        <m:r>
                          <a:rPr lang="en-US" i="1">
                            <a:latin typeface="Cambria Math" panose="02040503050406030204" pitchFamily="18" charset="0"/>
                          </a:rPr>
                          <m:t>𝟏</m:t>
                        </m:r>
                      </m:den>
                    </m:f>
                    <m:r>
                      <a:rPr lang="en-US" i="1">
                        <a:latin typeface="Cambria Math" panose="02040503050406030204" pitchFamily="18" charset="0"/>
                      </a:rPr>
                      <m:t>=</m:t>
                    </m:r>
                    <m:r>
                      <a:rPr lang="en-US" i="1">
                        <a:latin typeface="Cambria Math" panose="02040503050406030204" pitchFamily="18" charset="0"/>
                      </a:rPr>
                      <m:t>𝟎</m:t>
                    </m:r>
                  </m:oMath>
                </a14:m>
                <a:r>
                  <a:rPr lang="en-US" dirty="0"/>
                  <a:t> </a:t>
                </a:r>
              </a:p>
              <a:p>
                <a:pPr algn="just"/>
                <a:r>
                  <a:rPr lang="en-US" dirty="0"/>
                  <a:t>The data point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𝒙</m:t>
                        </m:r>
                      </m:e>
                      <m:sub>
                        <m:r>
                          <a:rPr lang="en-US">
                            <a:latin typeface="Cambria Math" panose="02040503050406030204" pitchFamily="18" charset="0"/>
                          </a:rPr>
                          <m:t>𝟒</m:t>
                        </m:r>
                      </m:sub>
                    </m:sSub>
                    <m:r>
                      <a:rPr lang="en-US" i="1">
                        <a:latin typeface="Cambria Math" panose="02040503050406030204" pitchFamily="18" charset="0"/>
                      </a:rPr>
                      <m:t>=</m:t>
                    </m:r>
                    <m:r>
                      <a:rPr lang="en-US" i="1">
                        <a:latin typeface="Cambria Math" panose="02040503050406030204" pitchFamily="18" charset="0"/>
                      </a:rPr>
                      <m:t>𝟎</m:t>
                    </m:r>
                    <m:r>
                      <a:rPr lang="en-US" i="1">
                        <a:latin typeface="Cambria Math" panose="02040503050406030204" pitchFamily="18" charset="0"/>
                      </a:rPr>
                      <m:t>.</m:t>
                    </m:r>
                    <m:r>
                      <a:rPr lang="en-US" i="1">
                        <a:latin typeface="Cambria Math" panose="02040503050406030204" pitchFamily="18" charset="0"/>
                      </a:rPr>
                      <m:t>𝟔𝟓</m:t>
                    </m:r>
                  </m:oMath>
                </a14:m>
                <a:r>
                  <a:rPr lang="en-US" dirty="0"/>
                  <a:t> is thus closer to CF1 than to CF2. Thus, BIRCH tentatively passes x4 to CF1.</a:t>
                </a:r>
              </a:p>
              <a:p>
                <a:pPr algn="just"/>
                <a:r>
                  <a:rPr lang="en-US" dirty="0"/>
                  <a:t>The radius of CF1 now increases to R=0.166&gt;T=0.15. The Threshold value T=0.15 is exceeded, so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𝒙</m:t>
                        </m:r>
                      </m:e>
                      <m:sub>
                        <m:r>
                          <a:rPr lang="en-US">
                            <a:latin typeface="Cambria Math" panose="02040503050406030204" pitchFamily="18" charset="0"/>
                          </a:rPr>
                          <m:t>𝟒</m:t>
                        </m:r>
                      </m:sub>
                    </m:sSub>
                  </m:oMath>
                </a14:m>
                <a:r>
                  <a:rPr lang="en-US" dirty="0"/>
                  <a:t> is not assigned to CF1. Instead, we would like to initialize a new leaf. </a:t>
                </a:r>
              </a:p>
              <a:p>
                <a:pPr algn="just"/>
                <a:r>
                  <a:rPr lang="en-US" dirty="0"/>
                  <a:t>However, B=2 means that we cannot have three leaf's in a leaf node. We must therefore split the root node into (i) Node1, which has as its children Leaf1 and Leaf2, and (ii) Node2, whose only leaf Leaf3 contains only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𝒙</m:t>
                        </m:r>
                      </m:e>
                      <m:sub>
                        <m:r>
                          <a:rPr lang="en-US">
                            <a:latin typeface="Cambria Math" panose="02040503050406030204" pitchFamily="18" charset="0"/>
                          </a:rPr>
                          <m:t>𝟒</m:t>
                        </m:r>
                      </m:sub>
                    </m:sSub>
                  </m:oMath>
                </a14:m>
                <a:endParaRPr lang="en-US" dirty="0"/>
              </a:p>
              <a:p>
                <a:pPr algn="just"/>
                <a:endParaRPr lang="en-US" dirty="0"/>
              </a:p>
              <a:p>
                <a:endParaRPr lang="en-IN" dirty="0"/>
              </a:p>
            </p:txBody>
          </p:sp>
        </mc:Choice>
        <mc:Fallback xmlns="">
          <p:sp>
            <p:nvSpPr>
              <p:cNvPr id="12" name="Content Placeholder 11">
                <a:extLst>
                  <a:ext uri="{FF2B5EF4-FFF2-40B4-BE49-F238E27FC236}">
                    <a16:creationId xmlns:a16="http://schemas.microsoft.com/office/drawing/2014/main" id="{A584CACD-5453-4CDB-8499-C6B21DF9DCB3}"/>
                  </a:ext>
                </a:extLst>
              </p:cNvPr>
              <p:cNvSpPr>
                <a:spLocks noGrp="1" noRot="1" noChangeAspect="1" noMove="1" noResize="1" noEditPoints="1" noAdjustHandles="1" noChangeArrowheads="1" noChangeShapeType="1" noTextEdit="1"/>
              </p:cNvSpPr>
              <p:nvPr>
                <p:ph idx="1"/>
              </p:nvPr>
            </p:nvSpPr>
            <p:spPr>
              <a:blipFill>
                <a:blip r:embed="rId2"/>
                <a:stretch>
                  <a:fillRect l="-928" t="-3106" r="-986"/>
                </a:stretch>
              </a:blipFill>
            </p:spPr>
            <p:txBody>
              <a:bodyPr/>
              <a:lstStyle/>
              <a:p>
                <a:r>
                  <a:rPr lang="en-IN">
                    <a:noFill/>
                  </a:rPr>
                  <a:t> </a:t>
                </a:r>
              </a:p>
            </p:txBody>
          </p:sp>
        </mc:Fallback>
      </mc:AlternateContent>
    </p:spTree>
    <p:extLst>
      <p:ext uri="{BB962C8B-B14F-4D97-AF65-F5344CB8AC3E}">
        <p14:creationId xmlns:p14="http://schemas.microsoft.com/office/powerpoint/2010/main" val="566486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8D44-E566-4032-B86A-9573F463C54A}"/>
              </a:ext>
            </a:extLst>
          </p:cNvPr>
          <p:cNvSpPr>
            <a:spLocks noGrp="1"/>
          </p:cNvSpPr>
          <p:nvPr>
            <p:ph type="title"/>
          </p:nvPr>
        </p:nvSpPr>
        <p:spPr>
          <a:xfrm>
            <a:off x="838200" y="554037"/>
            <a:ext cx="10515600" cy="527050"/>
          </a:xfrm>
        </p:spPr>
        <p:txBody>
          <a:bodyPr>
            <a:normAutofit fontScale="90000"/>
          </a:bodyPr>
          <a:lstStyle/>
          <a:p>
            <a:r>
              <a:rPr lang="en-US" dirty="0"/>
              <a:t>Example</a:t>
            </a:r>
            <a:endParaRPr lang="en-IN" dirty="0"/>
          </a:p>
        </p:txBody>
      </p:sp>
      <p:sp>
        <p:nvSpPr>
          <p:cNvPr id="4" name="Footer Placeholder 3">
            <a:extLst>
              <a:ext uri="{FF2B5EF4-FFF2-40B4-BE49-F238E27FC236}">
                <a16:creationId xmlns:a16="http://schemas.microsoft.com/office/drawing/2014/main" id="{B1B3122B-6F95-403A-8C0D-08FC4F55B33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5" name="Slide Number Placeholder 4">
            <a:extLst>
              <a:ext uri="{FF2B5EF4-FFF2-40B4-BE49-F238E27FC236}">
                <a16:creationId xmlns:a16="http://schemas.microsoft.com/office/drawing/2014/main" id="{A460A703-10A7-4756-892D-A1626D04647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B2A4DFA0-8490-45BE-8C68-28A7FDCF88EE}"/>
              </a:ext>
            </a:extLst>
          </p:cNvPr>
          <p:cNvSpPr/>
          <p:nvPr/>
        </p:nvSpPr>
        <p:spPr>
          <a:xfrm>
            <a:off x="426097" y="3003500"/>
            <a:ext cx="6373852" cy="9760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Node 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 name="Straight Arrow Connector 6">
            <a:extLst>
              <a:ext uri="{FF2B5EF4-FFF2-40B4-BE49-F238E27FC236}">
                <a16:creationId xmlns:a16="http://schemas.microsoft.com/office/drawing/2014/main" id="{6A0FBD84-7536-4454-8BF4-430B30D2F629}"/>
              </a:ext>
            </a:extLst>
          </p:cNvPr>
          <p:cNvCxnSpPr>
            <a:cxnSpLocks/>
            <a:stCxn id="12" idx="2"/>
            <a:endCxn id="8" idx="0"/>
          </p:cNvCxnSpPr>
          <p:nvPr/>
        </p:nvCxnSpPr>
        <p:spPr>
          <a:xfrm flipH="1">
            <a:off x="1507770" y="3844530"/>
            <a:ext cx="622140" cy="794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6C8E8017-51D5-48A5-8F13-AC22ED3AA5AF}"/>
              </a:ext>
            </a:extLst>
          </p:cNvPr>
          <p:cNvSpPr/>
          <p:nvPr/>
        </p:nvSpPr>
        <p:spPr>
          <a:xfrm>
            <a:off x="178451" y="4638910"/>
            <a:ext cx="2658637" cy="14643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9CC0D6AD-1813-48B0-8D89-9C78BE2540F6}"/>
                  </a:ext>
                </a:extLst>
              </p:cNvPr>
              <p:cNvSpPr/>
              <p:nvPr/>
            </p:nvSpPr>
            <p:spPr>
              <a:xfrm>
                <a:off x="580360" y="5282602"/>
                <a:ext cx="1854820" cy="76005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𝒙</m:t>
                        </m:r>
                      </m:e>
                      <m:sub>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𝟏</m:t>
                        </m:r>
                      </m:sub>
                    </m:sSub>
                  </m:oMath>
                </a14:m>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=0.5, </a:t>
                </a:r>
                <a14:m>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𝒙</m:t>
                        </m:r>
                      </m:e>
                      <m:sub>
                        <m:r>
                          <a:rPr kumimoji="0" lang="en-US" sz="18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𝟐</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oMath>
                </a14:m>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0.25</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mc:Choice>
        <mc:Fallback xmlns="">
          <p:sp>
            <p:nvSpPr>
              <p:cNvPr id="9" name="Oval 8">
                <a:extLst>
                  <a:ext uri="{FF2B5EF4-FFF2-40B4-BE49-F238E27FC236}">
                    <a16:creationId xmlns:a16="http://schemas.microsoft.com/office/drawing/2014/main" id="{9CC0D6AD-1813-48B0-8D89-9C78BE2540F6}"/>
                  </a:ext>
                </a:extLst>
              </p:cNvPr>
              <p:cNvSpPr>
                <a:spLocks noRot="1" noChangeAspect="1" noMove="1" noResize="1" noEditPoints="1" noAdjustHandles="1" noChangeArrowheads="1" noChangeShapeType="1" noTextEdit="1"/>
              </p:cNvSpPr>
              <p:nvPr/>
            </p:nvSpPr>
            <p:spPr>
              <a:xfrm>
                <a:off x="580360" y="5282602"/>
                <a:ext cx="1854820" cy="760051"/>
              </a:xfrm>
              <a:prstGeom prst="ellipse">
                <a:avLst/>
              </a:prstGeom>
              <a:blipFill>
                <a:blip r:embed="rId2"/>
                <a:stretch>
                  <a:fillRect b="-3968"/>
                </a:stretch>
              </a:blipFill>
            </p:spPr>
            <p:txBody>
              <a:bodyPr/>
              <a:lstStyle/>
              <a:p>
                <a:r>
                  <a:rPr lang="en-IN">
                    <a:noFill/>
                  </a:rPr>
                  <a:t> </a:t>
                </a:r>
              </a:p>
            </p:txBody>
          </p:sp>
        </mc:Fallback>
      </mc:AlternateContent>
      <p:sp>
        <p:nvSpPr>
          <p:cNvPr id="10" name="Rectangle 9">
            <a:extLst>
              <a:ext uri="{FF2B5EF4-FFF2-40B4-BE49-F238E27FC236}">
                <a16:creationId xmlns:a16="http://schemas.microsoft.com/office/drawing/2014/main" id="{522BCABC-A37A-48B1-B357-312C94F74D12}"/>
              </a:ext>
            </a:extLst>
          </p:cNvPr>
          <p:cNvSpPr/>
          <p:nvPr/>
        </p:nvSpPr>
        <p:spPr>
          <a:xfrm>
            <a:off x="580360" y="4861934"/>
            <a:ext cx="1854819" cy="3174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Leaf1:R=0.126</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DD42FF32-9635-47C4-9436-0C370BB1330F}"/>
              </a:ext>
            </a:extLst>
          </p:cNvPr>
          <p:cNvSpPr/>
          <p:nvPr/>
        </p:nvSpPr>
        <p:spPr>
          <a:xfrm>
            <a:off x="3766818" y="3356693"/>
            <a:ext cx="2966224" cy="4930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CF2: n=1, Ls=0.0, SS = 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8B7997-4F57-404D-A295-4F7AE73327A7}"/>
              </a:ext>
            </a:extLst>
          </p:cNvPr>
          <p:cNvSpPr/>
          <p:nvPr/>
        </p:nvSpPr>
        <p:spPr>
          <a:xfrm>
            <a:off x="646798" y="3351521"/>
            <a:ext cx="2966224" cy="4930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CF1: n=2, Ls=0.75, SS = 0.313</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F646B0E6-A480-46EB-B2F6-03D2BACBA161}"/>
              </a:ext>
            </a:extLst>
          </p:cNvPr>
          <p:cNvSpPr/>
          <p:nvPr/>
        </p:nvSpPr>
        <p:spPr>
          <a:xfrm>
            <a:off x="4724429" y="4657498"/>
            <a:ext cx="2658637" cy="14643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6D9F8E7C-C45C-45CC-BCC7-65559088DE20}"/>
                  </a:ext>
                </a:extLst>
              </p:cNvPr>
              <p:cNvSpPr/>
              <p:nvPr/>
            </p:nvSpPr>
            <p:spPr>
              <a:xfrm>
                <a:off x="5126338" y="5301190"/>
                <a:ext cx="1854820" cy="76005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𝒙</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sub>
                    </m:sSub>
                  </m:oMath>
                </a14:m>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mc:Choice>
        <mc:Fallback xmlns="">
          <p:sp>
            <p:nvSpPr>
              <p:cNvPr id="14" name="Oval 13">
                <a:extLst>
                  <a:ext uri="{FF2B5EF4-FFF2-40B4-BE49-F238E27FC236}">
                    <a16:creationId xmlns:a16="http://schemas.microsoft.com/office/drawing/2014/main" id="{6D9F8E7C-C45C-45CC-BCC7-65559088DE20}"/>
                  </a:ext>
                </a:extLst>
              </p:cNvPr>
              <p:cNvSpPr>
                <a:spLocks noRot="1" noChangeAspect="1" noMove="1" noResize="1" noEditPoints="1" noAdjustHandles="1" noChangeArrowheads="1" noChangeShapeType="1" noTextEdit="1"/>
              </p:cNvSpPr>
              <p:nvPr/>
            </p:nvSpPr>
            <p:spPr>
              <a:xfrm>
                <a:off x="5126338" y="5301190"/>
                <a:ext cx="1854820" cy="760051"/>
              </a:xfrm>
              <a:prstGeom prst="ellipse">
                <a:avLst/>
              </a:prstGeom>
              <a:blipFill>
                <a:blip r:embed="rId3"/>
                <a:stretch>
                  <a:fillRect/>
                </a:stretch>
              </a:blipFill>
            </p:spPr>
            <p:txBody>
              <a:bodyPr/>
              <a:lstStyle/>
              <a:p>
                <a:r>
                  <a:rPr lang="en-IN">
                    <a:noFill/>
                  </a:rPr>
                  <a:t> </a:t>
                </a:r>
              </a:p>
            </p:txBody>
          </p:sp>
        </mc:Fallback>
      </mc:AlternateContent>
      <p:sp>
        <p:nvSpPr>
          <p:cNvPr id="15" name="Rectangle 14">
            <a:extLst>
              <a:ext uri="{FF2B5EF4-FFF2-40B4-BE49-F238E27FC236}">
                <a16:creationId xmlns:a16="http://schemas.microsoft.com/office/drawing/2014/main" id="{610BD9D5-8A7D-4907-824C-BAFF4DD3C2FE}"/>
              </a:ext>
            </a:extLst>
          </p:cNvPr>
          <p:cNvSpPr/>
          <p:nvPr/>
        </p:nvSpPr>
        <p:spPr>
          <a:xfrm>
            <a:off x="5126338" y="4880522"/>
            <a:ext cx="1854819" cy="3174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Leaf2:R=0.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6" name="Straight Arrow Connector 15">
            <a:extLst>
              <a:ext uri="{FF2B5EF4-FFF2-40B4-BE49-F238E27FC236}">
                <a16:creationId xmlns:a16="http://schemas.microsoft.com/office/drawing/2014/main" id="{73CB6075-E51E-47A2-A99F-6DB7DAA1447D}"/>
              </a:ext>
            </a:extLst>
          </p:cNvPr>
          <p:cNvCxnSpPr>
            <a:cxnSpLocks/>
            <a:stCxn id="11" idx="2"/>
            <a:endCxn id="13" idx="0"/>
          </p:cNvCxnSpPr>
          <p:nvPr/>
        </p:nvCxnSpPr>
        <p:spPr>
          <a:xfrm>
            <a:off x="5249930" y="3849702"/>
            <a:ext cx="803818" cy="807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853FF8ED-938D-4ED5-920B-95DB05DB2A75}"/>
              </a:ext>
            </a:extLst>
          </p:cNvPr>
          <p:cNvSpPr>
            <a:spLocks noGrp="1"/>
          </p:cNvSpPr>
          <p:nvPr>
            <p:ph idx="1"/>
          </p:nvPr>
        </p:nvSpPr>
        <p:spPr>
          <a:xfrm>
            <a:off x="9209589" y="-8248"/>
            <a:ext cx="1637369" cy="1651620"/>
          </a:xfrm>
        </p:spPr>
        <p:txBody>
          <a:bodyPr/>
          <a:lstStyle/>
          <a:p>
            <a:r>
              <a:rPr lang="en-US" dirty="0"/>
              <a:t>T = 0.15</a:t>
            </a:r>
          </a:p>
          <a:p>
            <a:r>
              <a:rPr lang="en-US" dirty="0"/>
              <a:t>L = 2</a:t>
            </a:r>
          </a:p>
          <a:p>
            <a:r>
              <a:rPr lang="en-US" dirty="0"/>
              <a:t>B = 2</a:t>
            </a:r>
            <a:endParaRPr lang="en-IN" dirty="0"/>
          </a:p>
        </p:txBody>
      </p:sp>
      <mc:AlternateContent xmlns:mc="http://schemas.openxmlformats.org/markup-compatibility/2006" xmlns:a14="http://schemas.microsoft.com/office/drawing/2010/main">
        <mc:Choice Requires="a14">
          <p:graphicFrame>
            <p:nvGraphicFramePr>
              <p:cNvPr id="18" name="Content Placeholder 5">
                <a:extLst>
                  <a:ext uri="{FF2B5EF4-FFF2-40B4-BE49-F238E27FC236}">
                    <a16:creationId xmlns:a16="http://schemas.microsoft.com/office/drawing/2014/main" id="{7B42D558-5608-4F38-B514-5734BA2F8F4A}"/>
                  </a:ext>
                </a:extLst>
              </p:cNvPr>
              <p:cNvGraphicFramePr>
                <a:graphicFrameLocks/>
              </p:cNvGraphicFramePr>
              <p:nvPr/>
            </p:nvGraphicFramePr>
            <p:xfrm>
              <a:off x="10846958" y="0"/>
              <a:ext cx="1257078" cy="2595880"/>
            </p:xfrm>
            <a:graphic>
              <a:graphicData uri="http://schemas.openxmlformats.org/drawingml/2006/table">
                <a:tbl>
                  <a:tblPr firstRow="1" bandRow="1"/>
                  <a:tblGrid>
                    <a:gridCol w="628539">
                      <a:extLst>
                        <a:ext uri="{9D8B030D-6E8A-4147-A177-3AD203B41FA5}">
                          <a16:colId xmlns:a16="http://schemas.microsoft.com/office/drawing/2014/main" val="651466344"/>
                        </a:ext>
                      </a:extLst>
                    </a:gridCol>
                    <a:gridCol w="628539">
                      <a:extLst>
                        <a:ext uri="{9D8B030D-6E8A-4147-A177-3AD203B41FA5}">
                          <a16:colId xmlns:a16="http://schemas.microsoft.com/office/drawing/2014/main" val="28726418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𝟏</m:t>
                                    </m:r>
                                  </m:sub>
                                </m:sSub>
                              </m:oMath>
                            </m:oMathPara>
                          </a14:m>
                          <a:endParaRPr lang="en-IN" dirty="0"/>
                        </a:p>
                      </a:txBody>
                      <a:tcPr/>
                    </a:tc>
                    <a:tc>
                      <a:txBody>
                        <a:bodyPr/>
                        <a:lstStyle/>
                        <a:p>
                          <a:r>
                            <a:rPr lang="en-US" dirty="0"/>
                            <a:t>0.5</a:t>
                          </a:r>
                          <a:endParaRPr lang="en-IN" dirty="0"/>
                        </a:p>
                      </a:txBody>
                      <a:tcPr/>
                    </a:tc>
                    <a:extLst>
                      <a:ext uri="{0D108BD9-81ED-4DB2-BD59-A6C34878D82A}">
                        <a16:rowId xmlns:a16="http://schemas.microsoft.com/office/drawing/2014/main" val="350245065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𝟐</m:t>
                                    </m:r>
                                  </m:sub>
                                </m:sSub>
                              </m:oMath>
                            </m:oMathPara>
                          </a14:m>
                          <a:endParaRPr lang="en-IN" dirty="0"/>
                        </a:p>
                      </a:txBody>
                      <a:tcPr/>
                    </a:tc>
                    <a:tc>
                      <a:txBody>
                        <a:bodyPr/>
                        <a:lstStyle/>
                        <a:p>
                          <a:r>
                            <a:rPr lang="en-US" dirty="0"/>
                            <a:t>0.25</a:t>
                          </a:r>
                          <a:endParaRPr lang="en-IN" dirty="0"/>
                        </a:p>
                      </a:txBody>
                      <a:tcPr/>
                    </a:tc>
                    <a:extLst>
                      <a:ext uri="{0D108BD9-81ED-4DB2-BD59-A6C34878D82A}">
                        <a16:rowId xmlns:a16="http://schemas.microsoft.com/office/drawing/2014/main" val="285946374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𝟑</m:t>
                                    </m:r>
                                  </m:sub>
                                </m:sSub>
                              </m:oMath>
                            </m:oMathPara>
                          </a14:m>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78453514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𝟒</m:t>
                                    </m:r>
                                  </m:sub>
                                </m:sSub>
                              </m:oMath>
                            </m:oMathPara>
                          </a14:m>
                          <a:endParaRPr lang="en-IN" dirty="0"/>
                        </a:p>
                      </a:txBody>
                      <a:tcPr/>
                    </a:tc>
                    <a:tc>
                      <a:txBody>
                        <a:bodyPr/>
                        <a:lstStyle/>
                        <a:p>
                          <a:r>
                            <a:rPr lang="en-US" dirty="0"/>
                            <a:t>0.65</a:t>
                          </a:r>
                          <a:endParaRPr lang="en-IN" dirty="0"/>
                        </a:p>
                      </a:txBody>
                      <a:tcPr/>
                    </a:tc>
                    <a:extLst>
                      <a:ext uri="{0D108BD9-81ED-4DB2-BD59-A6C34878D82A}">
                        <a16:rowId xmlns:a16="http://schemas.microsoft.com/office/drawing/2014/main" val="1266616124"/>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𝟓</m:t>
                                    </m:r>
                                  </m:sub>
                                </m:sSub>
                              </m:oMath>
                            </m:oMathPara>
                          </a14:m>
                          <a:endParaRPr lang="en-IN" dirty="0"/>
                        </a:p>
                      </a:txBody>
                      <a:tcPr/>
                    </a:tc>
                    <a:tc>
                      <a:txBody>
                        <a:bodyPr/>
                        <a:lstStyle/>
                        <a:p>
                          <a:r>
                            <a:rPr lang="en-US" dirty="0"/>
                            <a:t>1</a:t>
                          </a:r>
                          <a:endParaRPr lang="en-IN" dirty="0"/>
                        </a:p>
                      </a:txBody>
                      <a:tcPr/>
                    </a:tc>
                    <a:extLst>
                      <a:ext uri="{0D108BD9-81ED-4DB2-BD59-A6C34878D82A}">
                        <a16:rowId xmlns:a16="http://schemas.microsoft.com/office/drawing/2014/main" val="44990975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𝟔</m:t>
                                    </m:r>
                                  </m:sub>
                                </m:sSub>
                              </m:oMath>
                            </m:oMathPara>
                          </a14:m>
                          <a:endParaRPr lang="en-IN" dirty="0"/>
                        </a:p>
                      </a:txBody>
                      <a:tcPr/>
                    </a:tc>
                    <a:tc>
                      <a:txBody>
                        <a:bodyPr/>
                        <a:lstStyle/>
                        <a:p>
                          <a:r>
                            <a:rPr lang="en-US" dirty="0"/>
                            <a:t>1.4</a:t>
                          </a:r>
                          <a:endParaRPr lang="en-IN" dirty="0"/>
                        </a:p>
                      </a:txBody>
                      <a:tcPr/>
                    </a:tc>
                    <a:extLst>
                      <a:ext uri="{0D108BD9-81ED-4DB2-BD59-A6C34878D82A}">
                        <a16:rowId xmlns:a16="http://schemas.microsoft.com/office/drawing/2014/main" val="422120661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𝟕</m:t>
                                    </m:r>
                                  </m:sub>
                                </m:sSub>
                              </m:oMath>
                            </m:oMathPara>
                          </a14:m>
                          <a:endParaRPr lang="en-IN" dirty="0"/>
                        </a:p>
                      </a:txBody>
                      <a:tcPr/>
                    </a:tc>
                    <a:tc>
                      <a:txBody>
                        <a:bodyPr/>
                        <a:lstStyle/>
                        <a:p>
                          <a:r>
                            <a:rPr lang="en-US" dirty="0"/>
                            <a:t>1.1</a:t>
                          </a:r>
                          <a:endParaRPr lang="en-IN" dirty="0"/>
                        </a:p>
                      </a:txBody>
                      <a:tcPr/>
                    </a:tc>
                    <a:extLst>
                      <a:ext uri="{0D108BD9-81ED-4DB2-BD59-A6C34878D82A}">
                        <a16:rowId xmlns:a16="http://schemas.microsoft.com/office/drawing/2014/main" val="3979487821"/>
                      </a:ext>
                    </a:extLst>
                  </a:tr>
                </a:tbl>
              </a:graphicData>
            </a:graphic>
          </p:graphicFrame>
        </mc:Choice>
        <mc:Fallback xmlns="">
          <p:graphicFrame>
            <p:nvGraphicFramePr>
              <p:cNvPr id="18" name="Content Placeholder 5">
                <a:extLst>
                  <a:ext uri="{FF2B5EF4-FFF2-40B4-BE49-F238E27FC236}">
                    <a16:creationId xmlns:a16="http://schemas.microsoft.com/office/drawing/2014/main" id="{7B42D558-5608-4F38-B514-5734BA2F8F4A}"/>
                  </a:ext>
                </a:extLst>
              </p:cNvPr>
              <p:cNvGraphicFramePr>
                <a:graphicFrameLocks/>
              </p:cNvGraphicFramePr>
              <p:nvPr>
                <p:extLst>
                  <p:ext uri="{D42A27DB-BD31-4B8C-83A1-F6EECF244321}">
                    <p14:modId xmlns:p14="http://schemas.microsoft.com/office/powerpoint/2010/main" val="2458875267"/>
                  </p:ext>
                </p:extLst>
              </p:nvPr>
            </p:nvGraphicFramePr>
            <p:xfrm>
              <a:off x="10846958" y="0"/>
              <a:ext cx="1257078" cy="2595880"/>
            </p:xfrm>
            <a:graphic>
              <a:graphicData uri="http://schemas.openxmlformats.org/drawingml/2006/table">
                <a:tbl>
                  <a:tblPr firstRow="1" bandRow="1"/>
                  <a:tblGrid>
                    <a:gridCol w="628539">
                      <a:extLst>
                        <a:ext uri="{9D8B030D-6E8A-4147-A177-3AD203B41FA5}">
                          <a16:colId xmlns:a16="http://schemas.microsoft.com/office/drawing/2014/main" val="651466344"/>
                        </a:ext>
                      </a:extLst>
                    </a:gridCol>
                    <a:gridCol w="628539">
                      <a:extLst>
                        <a:ext uri="{9D8B030D-6E8A-4147-A177-3AD203B41FA5}">
                          <a16:colId xmlns:a16="http://schemas.microsoft.com/office/drawing/2014/main" val="287264181"/>
                        </a:ext>
                      </a:extLst>
                    </a:gridCol>
                  </a:tblGrid>
                  <a:tr h="370840">
                    <a:tc>
                      <a:txBody>
                        <a:bodyPr/>
                        <a:lstStyle/>
                        <a:p>
                          <a:endParaRPr lang="en-US"/>
                        </a:p>
                      </a:txBody>
                      <a:tcPr>
                        <a:blipFill>
                          <a:blip r:embed="rId4"/>
                          <a:stretch>
                            <a:fillRect l="-962" t="-8197" r="-100962" b="-622951"/>
                          </a:stretch>
                        </a:blipFill>
                      </a:tcPr>
                    </a:tc>
                    <a:tc>
                      <a:txBody>
                        <a:bodyPr/>
                        <a:lstStyle/>
                        <a:p>
                          <a:r>
                            <a:rPr lang="en-US" dirty="0"/>
                            <a:t>0.5</a:t>
                          </a:r>
                          <a:endParaRPr lang="en-IN" dirty="0"/>
                        </a:p>
                      </a:txBody>
                      <a:tcPr/>
                    </a:tc>
                    <a:extLst>
                      <a:ext uri="{0D108BD9-81ED-4DB2-BD59-A6C34878D82A}">
                        <a16:rowId xmlns:a16="http://schemas.microsoft.com/office/drawing/2014/main" val="3502450656"/>
                      </a:ext>
                    </a:extLst>
                  </a:tr>
                  <a:tr h="370840">
                    <a:tc>
                      <a:txBody>
                        <a:bodyPr/>
                        <a:lstStyle/>
                        <a:p>
                          <a:endParaRPr lang="en-US"/>
                        </a:p>
                      </a:txBody>
                      <a:tcPr>
                        <a:blipFill>
                          <a:blip r:embed="rId4"/>
                          <a:stretch>
                            <a:fillRect l="-962" t="-108197" r="-100962" b="-522951"/>
                          </a:stretch>
                        </a:blipFill>
                      </a:tcPr>
                    </a:tc>
                    <a:tc>
                      <a:txBody>
                        <a:bodyPr/>
                        <a:lstStyle/>
                        <a:p>
                          <a:r>
                            <a:rPr lang="en-US" dirty="0"/>
                            <a:t>0.25</a:t>
                          </a:r>
                          <a:endParaRPr lang="en-IN" dirty="0"/>
                        </a:p>
                      </a:txBody>
                      <a:tcPr/>
                    </a:tc>
                    <a:extLst>
                      <a:ext uri="{0D108BD9-81ED-4DB2-BD59-A6C34878D82A}">
                        <a16:rowId xmlns:a16="http://schemas.microsoft.com/office/drawing/2014/main" val="2859463747"/>
                      </a:ext>
                    </a:extLst>
                  </a:tr>
                  <a:tr h="370840">
                    <a:tc>
                      <a:txBody>
                        <a:bodyPr/>
                        <a:lstStyle/>
                        <a:p>
                          <a:endParaRPr lang="en-US"/>
                        </a:p>
                      </a:txBody>
                      <a:tcPr>
                        <a:blipFill>
                          <a:blip r:embed="rId4"/>
                          <a:stretch>
                            <a:fillRect l="-962" t="-208197" r="-100962" b="-422951"/>
                          </a:stretch>
                        </a:blipFill>
                      </a:tcPr>
                    </a:tc>
                    <a:tc>
                      <a:txBody>
                        <a:bodyPr/>
                        <a:lstStyle/>
                        <a:p>
                          <a:r>
                            <a:rPr lang="en-US" dirty="0"/>
                            <a:t>0</a:t>
                          </a:r>
                          <a:endParaRPr lang="en-IN" dirty="0"/>
                        </a:p>
                      </a:txBody>
                      <a:tcPr/>
                    </a:tc>
                    <a:extLst>
                      <a:ext uri="{0D108BD9-81ED-4DB2-BD59-A6C34878D82A}">
                        <a16:rowId xmlns:a16="http://schemas.microsoft.com/office/drawing/2014/main" val="2784535141"/>
                      </a:ext>
                    </a:extLst>
                  </a:tr>
                  <a:tr h="370840">
                    <a:tc>
                      <a:txBody>
                        <a:bodyPr/>
                        <a:lstStyle/>
                        <a:p>
                          <a:endParaRPr lang="en-US"/>
                        </a:p>
                      </a:txBody>
                      <a:tcPr>
                        <a:blipFill>
                          <a:blip r:embed="rId4"/>
                          <a:stretch>
                            <a:fillRect l="-962" t="-313333" r="-100962" b="-330000"/>
                          </a:stretch>
                        </a:blipFill>
                      </a:tcPr>
                    </a:tc>
                    <a:tc>
                      <a:txBody>
                        <a:bodyPr/>
                        <a:lstStyle/>
                        <a:p>
                          <a:r>
                            <a:rPr lang="en-US" dirty="0"/>
                            <a:t>0.65</a:t>
                          </a:r>
                          <a:endParaRPr lang="en-IN" dirty="0"/>
                        </a:p>
                      </a:txBody>
                      <a:tcPr/>
                    </a:tc>
                    <a:extLst>
                      <a:ext uri="{0D108BD9-81ED-4DB2-BD59-A6C34878D82A}">
                        <a16:rowId xmlns:a16="http://schemas.microsoft.com/office/drawing/2014/main" val="1266616124"/>
                      </a:ext>
                    </a:extLst>
                  </a:tr>
                  <a:tr h="370840">
                    <a:tc>
                      <a:txBody>
                        <a:bodyPr/>
                        <a:lstStyle/>
                        <a:p>
                          <a:endParaRPr lang="en-US"/>
                        </a:p>
                      </a:txBody>
                      <a:tcPr>
                        <a:blipFill>
                          <a:blip r:embed="rId4"/>
                          <a:stretch>
                            <a:fillRect l="-962" t="-406557" r="-100962" b="-224590"/>
                          </a:stretch>
                        </a:blipFill>
                      </a:tcPr>
                    </a:tc>
                    <a:tc>
                      <a:txBody>
                        <a:bodyPr/>
                        <a:lstStyle/>
                        <a:p>
                          <a:r>
                            <a:rPr lang="en-US" dirty="0"/>
                            <a:t>1</a:t>
                          </a:r>
                          <a:endParaRPr lang="en-IN" dirty="0"/>
                        </a:p>
                      </a:txBody>
                      <a:tcPr/>
                    </a:tc>
                    <a:extLst>
                      <a:ext uri="{0D108BD9-81ED-4DB2-BD59-A6C34878D82A}">
                        <a16:rowId xmlns:a16="http://schemas.microsoft.com/office/drawing/2014/main" val="449909752"/>
                      </a:ext>
                    </a:extLst>
                  </a:tr>
                  <a:tr h="370840">
                    <a:tc>
                      <a:txBody>
                        <a:bodyPr/>
                        <a:lstStyle/>
                        <a:p>
                          <a:endParaRPr lang="en-US"/>
                        </a:p>
                      </a:txBody>
                      <a:tcPr>
                        <a:blipFill>
                          <a:blip r:embed="rId4"/>
                          <a:stretch>
                            <a:fillRect l="-962" t="-506557" r="-100962" b="-124590"/>
                          </a:stretch>
                        </a:blipFill>
                      </a:tcPr>
                    </a:tc>
                    <a:tc>
                      <a:txBody>
                        <a:bodyPr/>
                        <a:lstStyle/>
                        <a:p>
                          <a:r>
                            <a:rPr lang="en-US" dirty="0"/>
                            <a:t>1.4</a:t>
                          </a:r>
                          <a:endParaRPr lang="en-IN" dirty="0"/>
                        </a:p>
                      </a:txBody>
                      <a:tcPr/>
                    </a:tc>
                    <a:extLst>
                      <a:ext uri="{0D108BD9-81ED-4DB2-BD59-A6C34878D82A}">
                        <a16:rowId xmlns:a16="http://schemas.microsoft.com/office/drawing/2014/main" val="4221206610"/>
                      </a:ext>
                    </a:extLst>
                  </a:tr>
                  <a:tr h="370840">
                    <a:tc>
                      <a:txBody>
                        <a:bodyPr/>
                        <a:lstStyle/>
                        <a:p>
                          <a:endParaRPr lang="en-US"/>
                        </a:p>
                      </a:txBody>
                      <a:tcPr>
                        <a:blipFill>
                          <a:blip r:embed="rId4"/>
                          <a:stretch>
                            <a:fillRect l="-962" t="-606557" r="-100962" b="-24590"/>
                          </a:stretch>
                        </a:blipFill>
                      </a:tcPr>
                    </a:tc>
                    <a:tc>
                      <a:txBody>
                        <a:bodyPr/>
                        <a:lstStyle/>
                        <a:p>
                          <a:r>
                            <a:rPr lang="en-US" dirty="0"/>
                            <a:t>1.1</a:t>
                          </a:r>
                          <a:endParaRPr lang="en-IN" dirty="0"/>
                        </a:p>
                      </a:txBody>
                      <a:tcPr/>
                    </a:tc>
                    <a:extLst>
                      <a:ext uri="{0D108BD9-81ED-4DB2-BD59-A6C34878D82A}">
                        <a16:rowId xmlns:a16="http://schemas.microsoft.com/office/drawing/2014/main" val="3979487821"/>
                      </a:ext>
                    </a:extLst>
                  </a:tr>
                </a:tbl>
              </a:graphicData>
            </a:graphic>
          </p:graphicFrame>
        </mc:Fallback>
      </mc:AlternateContent>
      <p:sp>
        <p:nvSpPr>
          <p:cNvPr id="20" name="Rectangle 19">
            <a:extLst>
              <a:ext uri="{FF2B5EF4-FFF2-40B4-BE49-F238E27FC236}">
                <a16:creationId xmlns:a16="http://schemas.microsoft.com/office/drawing/2014/main" id="{252FC703-291C-4E3B-BF57-7F18F079510E}"/>
              </a:ext>
            </a:extLst>
          </p:cNvPr>
          <p:cNvSpPr/>
          <p:nvPr/>
        </p:nvSpPr>
        <p:spPr>
          <a:xfrm>
            <a:off x="3299395" y="1420724"/>
            <a:ext cx="6373852" cy="9760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Root-Node 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3BC2895C-8432-47FD-AEF6-7BE783B2B7C6}"/>
              </a:ext>
            </a:extLst>
          </p:cNvPr>
          <p:cNvSpPr/>
          <p:nvPr/>
        </p:nvSpPr>
        <p:spPr>
          <a:xfrm>
            <a:off x="6640116" y="1773917"/>
            <a:ext cx="2966224" cy="4930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CF3: n=1, Ls=0.65, SS = 0.423</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88805152-85E9-445B-B903-9D86198B5C3A}"/>
              </a:ext>
            </a:extLst>
          </p:cNvPr>
          <p:cNvSpPr/>
          <p:nvPr/>
        </p:nvSpPr>
        <p:spPr>
          <a:xfrm>
            <a:off x="3384915" y="1768745"/>
            <a:ext cx="3188294" cy="4930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CF12: n=3, Ls=0.75, SS = 0.313</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EC4193C-84A1-49D3-90A0-8B87463D4EB4}"/>
              </a:ext>
            </a:extLst>
          </p:cNvPr>
          <p:cNvSpPr/>
          <p:nvPr/>
        </p:nvSpPr>
        <p:spPr>
          <a:xfrm>
            <a:off x="7056259" y="2996171"/>
            <a:ext cx="5047777" cy="9760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Node 2</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E59D8CE4-A3D5-4AC7-8E75-538508C8232B}"/>
              </a:ext>
            </a:extLst>
          </p:cNvPr>
          <p:cNvSpPr/>
          <p:nvPr/>
        </p:nvSpPr>
        <p:spPr>
          <a:xfrm>
            <a:off x="8216154" y="3410744"/>
            <a:ext cx="2966224" cy="4930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CF3: n=1, Ls=0.65, SS = 0.423</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81DC0E4A-556B-459F-B3A9-06E3C0EEF381}"/>
              </a:ext>
            </a:extLst>
          </p:cNvPr>
          <p:cNvSpPr/>
          <p:nvPr/>
        </p:nvSpPr>
        <p:spPr>
          <a:xfrm>
            <a:off x="8400616" y="4631482"/>
            <a:ext cx="2658637" cy="14643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1018A175-205C-4657-BDB8-E0DF1A6BCA32}"/>
                  </a:ext>
                </a:extLst>
              </p:cNvPr>
              <p:cNvSpPr/>
              <p:nvPr/>
            </p:nvSpPr>
            <p:spPr>
              <a:xfrm>
                <a:off x="8869432" y="5275174"/>
                <a:ext cx="1854820" cy="76005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𝒙</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4</m:t>
                        </m:r>
                      </m:sub>
                    </m:sSub>
                  </m:oMath>
                </a14:m>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=0.65</a:t>
                </a:r>
              </a:p>
            </p:txBody>
          </p:sp>
        </mc:Choice>
        <mc:Fallback xmlns="">
          <p:sp>
            <p:nvSpPr>
              <p:cNvPr id="28" name="Oval 27">
                <a:extLst>
                  <a:ext uri="{FF2B5EF4-FFF2-40B4-BE49-F238E27FC236}">
                    <a16:creationId xmlns:a16="http://schemas.microsoft.com/office/drawing/2014/main" id="{1018A175-205C-4657-BDB8-E0DF1A6BCA32}"/>
                  </a:ext>
                </a:extLst>
              </p:cNvPr>
              <p:cNvSpPr>
                <a:spLocks noRot="1" noChangeAspect="1" noMove="1" noResize="1" noEditPoints="1" noAdjustHandles="1" noChangeArrowheads="1" noChangeShapeType="1" noTextEdit="1"/>
              </p:cNvSpPr>
              <p:nvPr/>
            </p:nvSpPr>
            <p:spPr>
              <a:xfrm>
                <a:off x="8869432" y="5275174"/>
                <a:ext cx="1854820" cy="760051"/>
              </a:xfrm>
              <a:prstGeom prst="ellipse">
                <a:avLst/>
              </a:prstGeom>
              <a:blipFill>
                <a:blip r:embed="rId5"/>
                <a:stretch>
                  <a:fillRect/>
                </a:stretch>
              </a:blipFill>
            </p:spPr>
            <p:txBody>
              <a:bodyPr/>
              <a:lstStyle/>
              <a:p>
                <a:r>
                  <a:rPr lang="en-IN">
                    <a:noFill/>
                  </a:rPr>
                  <a:t> </a:t>
                </a:r>
              </a:p>
            </p:txBody>
          </p:sp>
        </mc:Fallback>
      </mc:AlternateContent>
      <p:sp>
        <p:nvSpPr>
          <p:cNvPr id="29" name="Rectangle 28">
            <a:extLst>
              <a:ext uri="{FF2B5EF4-FFF2-40B4-BE49-F238E27FC236}">
                <a16:creationId xmlns:a16="http://schemas.microsoft.com/office/drawing/2014/main" id="{84430F68-561A-433C-B84A-246CA55F71FD}"/>
              </a:ext>
            </a:extLst>
          </p:cNvPr>
          <p:cNvSpPr/>
          <p:nvPr/>
        </p:nvSpPr>
        <p:spPr>
          <a:xfrm>
            <a:off x="8869432" y="4854506"/>
            <a:ext cx="1854819" cy="3174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Leaf3:R=0.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1" name="Straight Arrow Connector 30">
            <a:extLst>
              <a:ext uri="{FF2B5EF4-FFF2-40B4-BE49-F238E27FC236}">
                <a16:creationId xmlns:a16="http://schemas.microsoft.com/office/drawing/2014/main" id="{2E53CB48-63C8-4466-BA11-83089F977B38}"/>
              </a:ext>
            </a:extLst>
          </p:cNvPr>
          <p:cNvCxnSpPr>
            <a:cxnSpLocks/>
            <a:stCxn id="20" idx="2"/>
            <a:endCxn id="6" idx="0"/>
          </p:cNvCxnSpPr>
          <p:nvPr/>
        </p:nvCxnSpPr>
        <p:spPr>
          <a:xfrm flipH="1">
            <a:off x="3613023" y="2396746"/>
            <a:ext cx="2873298" cy="606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C281691-A5E7-45CA-BF3D-901209C86639}"/>
              </a:ext>
            </a:extLst>
          </p:cNvPr>
          <p:cNvCxnSpPr>
            <a:stCxn id="20" idx="2"/>
            <a:endCxn id="24" idx="0"/>
          </p:cNvCxnSpPr>
          <p:nvPr/>
        </p:nvCxnSpPr>
        <p:spPr>
          <a:xfrm>
            <a:off x="6486321" y="2396746"/>
            <a:ext cx="3093827" cy="599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BB55C8-EB0B-4C3E-A150-66D2FAF94E90}"/>
              </a:ext>
            </a:extLst>
          </p:cNvPr>
          <p:cNvCxnSpPr>
            <a:cxnSpLocks/>
            <a:stCxn id="26" idx="2"/>
            <a:endCxn id="27" idx="0"/>
          </p:cNvCxnSpPr>
          <p:nvPr/>
        </p:nvCxnSpPr>
        <p:spPr>
          <a:xfrm>
            <a:off x="9699266" y="3903753"/>
            <a:ext cx="30669" cy="727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279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F2459-3FF8-4758-941D-EB464DD973F6}"/>
              </a:ext>
            </a:extLst>
          </p:cNvPr>
          <p:cNvSpPr>
            <a:spLocks noGrp="1"/>
          </p:cNvSpPr>
          <p:nvPr>
            <p:ph type="title"/>
          </p:nvPr>
        </p:nvSpPr>
        <p:spPr/>
        <p:txBody>
          <a:bodyPr>
            <a:normAutofit fontScale="90000"/>
          </a:bodyPr>
          <a:lstStyle/>
          <a:p>
            <a:r>
              <a:rPr lang="en-US" dirty="0"/>
              <a:t>Example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4D9DB1-017F-4EB1-B302-F757D58441C4}"/>
                  </a:ext>
                </a:extLst>
              </p:cNvPr>
              <p:cNvSpPr>
                <a:spLocks noGrp="1"/>
              </p:cNvSpPr>
              <p:nvPr>
                <p:ph idx="1"/>
              </p:nvPr>
            </p:nvSpPr>
            <p:spPr>
              <a:xfrm>
                <a:off x="838200" y="1270000"/>
                <a:ext cx="8071624" cy="4906963"/>
              </a:xfrm>
            </p:spPr>
            <p:txBody>
              <a:bodyPr>
                <a:normAutofit lnSpcReduction="10000"/>
              </a:bodyPr>
              <a:lstStyle/>
              <a:p>
                <a:pPr algn="just"/>
                <a:r>
                  <a:rPr lang="en-US" dirty="0"/>
                  <a:t>The fifth data value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5</m:t>
                        </m:r>
                      </m:sub>
                    </m:sSub>
                    <m:r>
                      <a:rPr lang="en-US" i="1" dirty="0" smtClean="0">
                        <a:latin typeface="Cambria Math" panose="02040503050406030204" pitchFamily="18" charset="0"/>
                      </a:rPr>
                      <m:t>=1</m:t>
                    </m:r>
                  </m:oMath>
                </a14:m>
                <a:r>
                  <a:rPr lang="en-US" dirty="0"/>
                  <a:t> is entered. </a:t>
                </a:r>
              </a:p>
              <a:p>
                <a:pPr algn="just"/>
                <a:r>
                  <a:rPr lang="en-US" dirty="0"/>
                  <a:t>BIRCH compares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5</m:t>
                        </m:r>
                      </m:sub>
                    </m:sSub>
                    <m:r>
                      <a:rPr lang="en-US" i="1" dirty="0">
                        <a:latin typeface="Cambria Math" panose="02040503050406030204" pitchFamily="18" charset="0"/>
                      </a:rPr>
                      <m:t>=1</m:t>
                    </m:r>
                  </m:oMath>
                </a14:m>
                <a:r>
                  <a:rPr lang="en-US" dirty="0"/>
                  <a:t> with the location of </a:t>
                </a:r>
                <a14:m>
                  <m:oMath xmlns:m="http://schemas.openxmlformats.org/officeDocument/2006/math">
                    <m:r>
                      <a:rPr lang="en-US" i="1" dirty="0" smtClean="0">
                        <a:latin typeface="Cambria Math" panose="02040503050406030204" pitchFamily="18" charset="0"/>
                      </a:rPr>
                      <m:t>𝐶</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𝐹</m:t>
                        </m:r>
                      </m:e>
                      <m:sub>
                        <m:r>
                          <a:rPr lang="en-US" i="1" dirty="0" smtClean="0">
                            <a:latin typeface="Cambria Math" panose="02040503050406030204" pitchFamily="18" charset="0"/>
                          </a:rPr>
                          <m:t>12</m:t>
                        </m:r>
                      </m:sub>
                    </m:sSub>
                  </m:oMath>
                </a14:m>
                <a:r>
                  <a:rPr lang="en-US" dirty="0"/>
                  <a:t> and </a:t>
                </a:r>
                <a14:m>
                  <m:oMath xmlns:m="http://schemas.openxmlformats.org/officeDocument/2006/math">
                    <m:r>
                      <a:rPr lang="en-US" i="1" dirty="0" smtClean="0">
                        <a:latin typeface="Cambria Math" panose="02040503050406030204" pitchFamily="18" charset="0"/>
                      </a:rPr>
                      <m:t>𝐶</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𝐹</m:t>
                        </m:r>
                      </m:e>
                      <m:sub>
                        <m:r>
                          <a:rPr lang="en-US" i="1" dirty="0" smtClean="0">
                            <a:latin typeface="Cambria Math" panose="02040503050406030204" pitchFamily="18" charset="0"/>
                          </a:rPr>
                          <m:t>3</m:t>
                        </m:r>
                      </m:sub>
                    </m:sSub>
                  </m:oMath>
                </a14:m>
                <a:r>
                  <a:rPr lang="en-US" dirty="0"/>
                  <a:t>.</a:t>
                </a:r>
              </a:p>
              <a:p>
                <a:pPr algn="just"/>
                <a:r>
                  <a:rPr lang="en-US" dirty="0"/>
                  <a:t>We have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𝐶</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𝐹</m:t>
                            </m:r>
                          </m:e>
                          <m:sub>
                            <m:r>
                              <a:rPr lang="en-US" i="1" dirty="0" smtClean="0">
                                <a:latin typeface="Cambria Math" panose="02040503050406030204" pitchFamily="18" charset="0"/>
                              </a:rPr>
                              <m:t>12</m:t>
                            </m:r>
                          </m:sub>
                        </m:sSub>
                      </m:sub>
                    </m:sSub>
                    <m:r>
                      <a:rPr lang="en-US" i="1" dirty="0" smtClean="0">
                        <a:latin typeface="Cambria Math" panose="02040503050406030204" pitchFamily="18" charset="0"/>
                      </a:rPr>
                      <m:t>=</m:t>
                    </m:r>
                    <m:f>
                      <m:fPr>
                        <m:type m:val="lin"/>
                        <m:ctrlPr>
                          <a:rPr lang="en-US" i="1" dirty="0" smtClean="0">
                            <a:latin typeface="Cambria Math" panose="02040503050406030204" pitchFamily="18" charset="0"/>
                          </a:rPr>
                        </m:ctrlPr>
                      </m:fPr>
                      <m:num>
                        <m:r>
                          <a:rPr lang="en-US" i="1" dirty="0" smtClean="0">
                            <a:latin typeface="Cambria Math" panose="02040503050406030204" pitchFamily="18" charset="0"/>
                          </a:rPr>
                          <m:t>0.75</m:t>
                        </m:r>
                      </m:num>
                      <m:den>
                        <m:r>
                          <a:rPr lang="en-US" i="1" dirty="0" smtClean="0">
                            <a:latin typeface="Cambria Math" panose="02040503050406030204" pitchFamily="18" charset="0"/>
                          </a:rPr>
                          <m:t>3</m:t>
                        </m:r>
                      </m:den>
                    </m:f>
                    <m:r>
                      <a:rPr lang="en-US" b="1" i="1" dirty="0" smtClean="0">
                        <a:latin typeface="Cambria Math" panose="02040503050406030204" pitchFamily="18" charset="0"/>
                      </a:rPr>
                      <m:t>=</m:t>
                    </m:r>
                    <m:r>
                      <a:rPr lang="en-US" b="1" i="1" dirty="0" smtClean="0">
                        <a:latin typeface="Cambria Math" panose="02040503050406030204" pitchFamily="18" charset="0"/>
                      </a:rPr>
                      <m:t>𝟎</m:t>
                    </m:r>
                    <m:r>
                      <a:rPr lang="en-US" b="1" i="1" dirty="0" smtClean="0">
                        <a:latin typeface="Cambria Math" panose="02040503050406030204" pitchFamily="18" charset="0"/>
                      </a:rPr>
                      <m:t>.</m:t>
                    </m:r>
                    <m:r>
                      <a:rPr lang="en-US" b="1" i="1" dirty="0" smtClean="0">
                        <a:latin typeface="Cambria Math" panose="02040503050406030204" pitchFamily="18" charset="0"/>
                      </a:rPr>
                      <m:t>𝟐𝟓</m:t>
                    </m:r>
                  </m:oMath>
                </a14:m>
                <a:r>
                  <a:rPr lang="en-US" dirty="0"/>
                  <a:t> and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𝐶</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𝐹</m:t>
                            </m:r>
                          </m:e>
                          <m:sub>
                            <m:r>
                              <a:rPr lang="en-US" b="1" i="1" dirty="0" smtClean="0">
                                <a:latin typeface="Cambria Math" panose="02040503050406030204" pitchFamily="18" charset="0"/>
                              </a:rPr>
                              <m:t>𝟑</m:t>
                            </m:r>
                          </m:sub>
                        </m:sSub>
                      </m:sub>
                    </m:sSub>
                    <m:r>
                      <a:rPr lang="en-US" i="1" dirty="0" smtClean="0">
                        <a:latin typeface="Cambria Math" panose="02040503050406030204" pitchFamily="18" charset="0"/>
                      </a:rPr>
                      <m:t>=0.65∕1=0.65</m:t>
                    </m:r>
                  </m:oMath>
                </a14:m>
                <a:r>
                  <a:rPr lang="en-US" dirty="0"/>
                  <a:t>. The data point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5</m:t>
                        </m:r>
                      </m:sub>
                    </m:sSub>
                    <m:r>
                      <a:rPr lang="en-US" i="1" dirty="0" smtClean="0">
                        <a:latin typeface="Cambria Math" panose="02040503050406030204" pitchFamily="18" charset="0"/>
                      </a:rPr>
                      <m:t>=1</m:t>
                    </m:r>
                  </m:oMath>
                </a14:m>
                <a:r>
                  <a:rPr lang="en-US" dirty="0"/>
                  <a:t> is thus closer to </a:t>
                </a:r>
                <a14:m>
                  <m:oMath xmlns:m="http://schemas.openxmlformats.org/officeDocument/2006/math">
                    <m:r>
                      <a:rPr lang="en-US" i="1" dirty="0" smtClean="0">
                        <a:latin typeface="Cambria Math" panose="02040503050406030204" pitchFamily="18" charset="0"/>
                      </a:rPr>
                      <m:t>𝐶</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𝐹</m:t>
                        </m:r>
                      </m:e>
                      <m:sub>
                        <m:r>
                          <a:rPr lang="en-US" i="1" dirty="0" smtClean="0">
                            <a:latin typeface="Cambria Math" panose="02040503050406030204" pitchFamily="18" charset="0"/>
                          </a:rPr>
                          <m:t>3</m:t>
                        </m:r>
                      </m:sub>
                    </m:sSub>
                  </m:oMath>
                </a14:m>
                <a:r>
                  <a:rPr lang="en-US" dirty="0"/>
                  <a:t> than to </a:t>
                </a:r>
                <a14:m>
                  <m:oMath xmlns:m="http://schemas.openxmlformats.org/officeDocument/2006/math">
                    <m:r>
                      <a:rPr lang="en-US" i="1" dirty="0" smtClean="0">
                        <a:latin typeface="Cambria Math" panose="02040503050406030204" pitchFamily="18" charset="0"/>
                      </a:rPr>
                      <m:t>𝐶</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𝐹</m:t>
                        </m:r>
                      </m:e>
                      <m:sub>
                        <m:r>
                          <a:rPr lang="en-US" i="1" dirty="0" smtClean="0">
                            <a:latin typeface="Cambria Math" panose="02040503050406030204" pitchFamily="18" charset="0"/>
                          </a:rPr>
                          <m:t>12</m:t>
                        </m:r>
                      </m:sub>
                    </m:sSub>
                  </m:oMath>
                </a14:m>
                <a:r>
                  <a:rPr lang="en-US" dirty="0"/>
                  <a:t>. </a:t>
                </a:r>
              </a:p>
              <a:p>
                <a:pPr algn="just"/>
                <a:r>
                  <a:rPr lang="en-US" dirty="0"/>
                  <a:t>BIRCH passes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5</m:t>
                        </m:r>
                      </m:sub>
                    </m:sSub>
                  </m:oMath>
                </a14:m>
                <a:r>
                  <a:rPr lang="en-US" dirty="0"/>
                  <a:t> to </a:t>
                </a:r>
                <a14:m>
                  <m:oMath xmlns:m="http://schemas.openxmlformats.org/officeDocument/2006/math">
                    <m:r>
                      <a:rPr lang="en-US" i="1" dirty="0" smtClean="0">
                        <a:latin typeface="Cambria Math" panose="02040503050406030204" pitchFamily="18" charset="0"/>
                      </a:rPr>
                      <m:t>𝐶</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𝐹</m:t>
                        </m:r>
                      </m:e>
                      <m:sub>
                        <m:r>
                          <a:rPr lang="en-US" i="1" dirty="0" smtClean="0">
                            <a:latin typeface="Cambria Math" panose="02040503050406030204" pitchFamily="18" charset="0"/>
                          </a:rPr>
                          <m:t>3</m:t>
                        </m:r>
                      </m:sub>
                    </m:sSub>
                  </m:oMath>
                </a14:m>
                <a:r>
                  <a:rPr lang="en-US" dirty="0"/>
                  <a:t>. The radius of </a:t>
                </a:r>
                <a14:m>
                  <m:oMath xmlns:m="http://schemas.openxmlformats.org/officeDocument/2006/math">
                    <m:r>
                      <a:rPr lang="en-US" i="1" dirty="0" smtClean="0">
                        <a:latin typeface="Cambria Math" panose="02040503050406030204" pitchFamily="18" charset="0"/>
                      </a:rPr>
                      <m:t>𝐶</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𝐹</m:t>
                        </m:r>
                      </m:e>
                      <m:sub>
                        <m:r>
                          <a:rPr lang="en-US" i="1" dirty="0" smtClean="0">
                            <a:latin typeface="Cambria Math" panose="02040503050406030204" pitchFamily="18" charset="0"/>
                          </a:rPr>
                          <m:t>3</m:t>
                        </m:r>
                      </m:sub>
                    </m:sSub>
                  </m:oMath>
                </a14:m>
                <a:r>
                  <a:rPr lang="en-US" dirty="0"/>
                  <a:t> now increases to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=0.175&gt;</m:t>
                    </m:r>
                    <m:r>
                      <a:rPr lang="en-US" i="1" dirty="0" smtClean="0">
                        <a:latin typeface="Cambria Math" panose="02040503050406030204" pitchFamily="18" charset="0"/>
                      </a:rPr>
                      <m:t>𝑇</m:t>
                    </m:r>
                    <m:r>
                      <a:rPr lang="en-US" i="1" dirty="0" smtClean="0">
                        <a:latin typeface="Cambria Math" panose="02040503050406030204" pitchFamily="18" charset="0"/>
                      </a:rPr>
                      <m:t>=0.15</m:t>
                    </m:r>
                  </m:oMath>
                </a14:m>
                <a:r>
                  <a:rPr lang="en-US" dirty="0"/>
                  <a:t>, so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5</m:t>
                        </m:r>
                      </m:sub>
                    </m:sSub>
                  </m:oMath>
                </a14:m>
                <a:r>
                  <a:rPr lang="en-US" dirty="0"/>
                  <a:t> cannot be assigned to </a:t>
                </a:r>
                <a14:m>
                  <m:oMath xmlns:m="http://schemas.openxmlformats.org/officeDocument/2006/math">
                    <m:r>
                      <a:rPr lang="en-US" i="1" dirty="0" smtClean="0">
                        <a:latin typeface="Cambria Math" panose="02040503050406030204" pitchFamily="18" charset="0"/>
                      </a:rPr>
                      <m:t>𝐶</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𝐹</m:t>
                        </m:r>
                      </m:e>
                      <m:sub>
                        <m:r>
                          <a:rPr lang="en-US" i="1" dirty="0" smtClean="0">
                            <a:latin typeface="Cambria Math" panose="02040503050406030204" pitchFamily="18" charset="0"/>
                          </a:rPr>
                          <m:t>3</m:t>
                        </m:r>
                      </m:sub>
                    </m:sSub>
                  </m:oMath>
                </a14:m>
                <a:r>
                  <a:rPr lang="en-US" dirty="0"/>
                  <a:t>.</a:t>
                </a:r>
              </a:p>
              <a:p>
                <a:pPr algn="just"/>
                <a:r>
                  <a:rPr lang="en-US" dirty="0"/>
                  <a:t>Instead, a new leaf in leaf node Leaf4 is initialized, with </a:t>
                </a:r>
                <a14:m>
                  <m:oMath xmlns:m="http://schemas.openxmlformats.org/officeDocument/2006/math">
                    <m:r>
                      <a:rPr lang="en-US" i="1" dirty="0" smtClean="0">
                        <a:latin typeface="Cambria Math" panose="02040503050406030204" pitchFamily="18" charset="0"/>
                      </a:rPr>
                      <m:t>𝐶𝐹</m:t>
                    </m:r>
                    <m:r>
                      <a:rPr lang="en-US" i="1" dirty="0" smtClean="0">
                        <a:latin typeface="Cambria Math" panose="02040503050406030204" pitchFamily="18" charset="0"/>
                      </a:rPr>
                      <m:t>, </m:t>
                    </m:r>
                    <m:r>
                      <a:rPr lang="en-US" i="1" dirty="0" smtClean="0">
                        <a:latin typeface="Cambria Math" panose="02040503050406030204" pitchFamily="18" charset="0"/>
                      </a:rPr>
                      <m:t>𝐶</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𝐹</m:t>
                        </m:r>
                      </m:e>
                      <m:sub>
                        <m:r>
                          <a:rPr lang="en-US" i="1" dirty="0" smtClean="0">
                            <a:latin typeface="Cambria Math" panose="02040503050406030204" pitchFamily="18" charset="0"/>
                          </a:rPr>
                          <m:t>4</m:t>
                        </m:r>
                      </m:sub>
                    </m:sSub>
                  </m:oMath>
                </a14:m>
                <a:r>
                  <a:rPr lang="en-US" dirty="0"/>
                  <a:t>, containing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5</m:t>
                        </m:r>
                      </m:sub>
                    </m:sSub>
                  </m:oMath>
                </a14:m>
                <a:r>
                  <a:rPr lang="en-US" dirty="0"/>
                  <a:t> only. The summary statistics for </a:t>
                </a:r>
                <a14:m>
                  <m:oMath xmlns:m="http://schemas.openxmlformats.org/officeDocument/2006/math">
                    <m:r>
                      <a:rPr lang="en-US" i="1" dirty="0" smtClean="0">
                        <a:latin typeface="Cambria Math" panose="02040503050406030204" pitchFamily="18" charset="0"/>
                      </a:rPr>
                      <m:t>𝐶</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𝐹</m:t>
                        </m:r>
                      </m:e>
                      <m:sub>
                        <m:r>
                          <a:rPr lang="en-US" i="1" dirty="0" smtClean="0">
                            <a:latin typeface="Cambria Math" panose="02040503050406030204" pitchFamily="18" charset="0"/>
                          </a:rPr>
                          <m:t>34</m:t>
                        </m:r>
                      </m:sub>
                    </m:sSub>
                  </m:oMath>
                </a14:m>
                <a:r>
                  <a:rPr lang="en-US" dirty="0"/>
                  <a:t> are updated.</a:t>
                </a:r>
              </a:p>
              <a:p>
                <a:endParaRPr lang="en-IN" dirty="0"/>
              </a:p>
            </p:txBody>
          </p:sp>
        </mc:Choice>
        <mc:Fallback xmlns="">
          <p:sp>
            <p:nvSpPr>
              <p:cNvPr id="3" name="Content Placeholder 2">
                <a:extLst>
                  <a:ext uri="{FF2B5EF4-FFF2-40B4-BE49-F238E27FC236}">
                    <a16:creationId xmlns:a16="http://schemas.microsoft.com/office/drawing/2014/main" id="{674D9DB1-017F-4EB1-B302-F757D58441C4}"/>
                  </a:ext>
                </a:extLst>
              </p:cNvPr>
              <p:cNvSpPr>
                <a:spLocks noGrp="1" noRot="1" noChangeAspect="1" noMove="1" noResize="1" noEditPoints="1" noAdjustHandles="1" noChangeArrowheads="1" noChangeShapeType="1" noTextEdit="1"/>
              </p:cNvSpPr>
              <p:nvPr>
                <p:ph idx="1"/>
              </p:nvPr>
            </p:nvSpPr>
            <p:spPr>
              <a:xfrm>
                <a:off x="838200" y="1270000"/>
                <a:ext cx="8071624" cy="4906963"/>
              </a:xfrm>
              <a:blipFill>
                <a:blip r:embed="rId2"/>
                <a:stretch>
                  <a:fillRect l="-1360" t="-2733" r="-1511"/>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6FE6031B-7A7A-4338-B2E1-3D71289B946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5" name="Slide Number Placeholder 4">
            <a:extLst>
              <a:ext uri="{FF2B5EF4-FFF2-40B4-BE49-F238E27FC236}">
                <a16:creationId xmlns:a16="http://schemas.microsoft.com/office/drawing/2014/main" id="{344DB9E4-5B9F-4B87-BA18-13426E57FA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4752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D77B3E4-3760-414C-AA01-A361EA071228}"/>
              </a:ext>
            </a:extLst>
          </p:cNvPr>
          <p:cNvSpPr>
            <a:spLocks noGrp="1"/>
          </p:cNvSpPr>
          <p:nvPr>
            <p:ph type="ftr" sz="quarter" idx="11"/>
          </p:nvPr>
        </p:nvSpPr>
        <p:spPr>
          <a:xfrm>
            <a:off x="3860183" y="64071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5" name="Slide Number Placeholder 4">
            <a:extLst>
              <a:ext uri="{FF2B5EF4-FFF2-40B4-BE49-F238E27FC236}">
                <a16:creationId xmlns:a16="http://schemas.microsoft.com/office/drawing/2014/main" id="{9531A650-893D-4628-9B1F-7A377A4C3E4C}"/>
              </a:ext>
            </a:extLst>
          </p:cNvPr>
          <p:cNvSpPr>
            <a:spLocks noGrp="1"/>
          </p:cNvSpPr>
          <p:nvPr>
            <p:ph type="sldNum" sz="quarter" idx="12"/>
          </p:nvPr>
        </p:nvSpPr>
        <p:spPr>
          <a:xfrm>
            <a:off x="8432183" y="64071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E132EA4A-CCFF-40E5-8E3D-45FEF41B91FF}"/>
              </a:ext>
            </a:extLst>
          </p:cNvPr>
          <p:cNvSpPr txBox="1">
            <a:spLocks/>
          </p:cNvSpPr>
          <p:nvPr/>
        </p:nvSpPr>
        <p:spPr>
          <a:xfrm>
            <a:off x="736877" y="644354"/>
            <a:ext cx="10515600" cy="52705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000" b="1" kern="1200">
                <a:solidFill>
                  <a:srgbClr val="C00000"/>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alibri Light" panose="020F0302020204030204"/>
                <a:ea typeface="+mj-ea"/>
                <a:cs typeface="+mj-cs"/>
              </a:rPr>
              <a:t>Example</a:t>
            </a:r>
            <a:endParaRPr kumimoji="0" lang="en-IN" sz="4000" b="1"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sp>
        <p:nvSpPr>
          <p:cNvPr id="8" name="Slide Number Placeholder 4">
            <a:extLst>
              <a:ext uri="{FF2B5EF4-FFF2-40B4-BE49-F238E27FC236}">
                <a16:creationId xmlns:a16="http://schemas.microsoft.com/office/drawing/2014/main" id="{7A1A1A38-660F-45C3-9160-0128E92C5210}"/>
              </a:ext>
            </a:extLst>
          </p:cNvPr>
          <p:cNvSpPr txBox="1">
            <a:spLocks/>
          </p:cNvSpPr>
          <p:nvPr/>
        </p:nvSpPr>
        <p:spPr>
          <a:xfrm>
            <a:off x="8209163" y="64071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D4EE5B6B-1F0E-4F92-BBB9-4E83EA21C867}"/>
              </a:ext>
            </a:extLst>
          </p:cNvPr>
          <p:cNvSpPr/>
          <p:nvPr/>
        </p:nvSpPr>
        <p:spPr>
          <a:xfrm>
            <a:off x="489401" y="3003500"/>
            <a:ext cx="4274070" cy="9760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Node 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14DB4B58-2A2B-4F3F-8537-2759252DC58A}"/>
              </a:ext>
            </a:extLst>
          </p:cNvPr>
          <p:cNvCxnSpPr>
            <a:cxnSpLocks/>
            <a:stCxn id="15" idx="2"/>
            <a:endCxn id="11" idx="0"/>
          </p:cNvCxnSpPr>
          <p:nvPr/>
        </p:nvCxnSpPr>
        <p:spPr>
          <a:xfrm flipH="1">
            <a:off x="1134919" y="3849702"/>
            <a:ext cx="392001" cy="789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A92ADECA-5D40-4E72-B39D-51B237B8B6CA}"/>
              </a:ext>
            </a:extLst>
          </p:cNvPr>
          <p:cNvSpPr/>
          <p:nvPr/>
        </p:nvSpPr>
        <p:spPr>
          <a:xfrm>
            <a:off x="33486" y="4638910"/>
            <a:ext cx="2202865" cy="14643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13E1CC6D-CF2D-4B32-A009-33AE8CB8790E}"/>
                  </a:ext>
                </a:extLst>
              </p:cNvPr>
              <p:cNvSpPr/>
              <p:nvPr/>
            </p:nvSpPr>
            <p:spPr>
              <a:xfrm>
                <a:off x="435395" y="5282602"/>
                <a:ext cx="1492547" cy="76005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𝒙</m:t>
                        </m:r>
                      </m:e>
                      <m:sub>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𝟏</m:t>
                        </m:r>
                      </m:sub>
                    </m:sSub>
                  </m:oMath>
                </a14:m>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=0.5, </a:t>
                </a:r>
                <a14:m>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𝒙</m:t>
                        </m:r>
                      </m:e>
                      <m:sub>
                        <m:r>
                          <a:rPr kumimoji="0" lang="en-US" sz="18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𝟐</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oMath>
                </a14:m>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0.25</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mc:Choice>
        <mc:Fallback xmlns="">
          <p:sp>
            <p:nvSpPr>
              <p:cNvPr id="12" name="Oval 11">
                <a:extLst>
                  <a:ext uri="{FF2B5EF4-FFF2-40B4-BE49-F238E27FC236}">
                    <a16:creationId xmlns:a16="http://schemas.microsoft.com/office/drawing/2014/main" id="{13E1CC6D-CF2D-4B32-A009-33AE8CB8790E}"/>
                  </a:ext>
                </a:extLst>
              </p:cNvPr>
              <p:cNvSpPr>
                <a:spLocks noRot="1" noChangeAspect="1" noMove="1" noResize="1" noEditPoints="1" noAdjustHandles="1" noChangeArrowheads="1" noChangeShapeType="1" noTextEdit="1"/>
              </p:cNvSpPr>
              <p:nvPr/>
            </p:nvSpPr>
            <p:spPr>
              <a:xfrm>
                <a:off x="435395" y="5282602"/>
                <a:ext cx="1492547" cy="760051"/>
              </a:xfrm>
              <a:prstGeom prst="ellipse">
                <a:avLst/>
              </a:prstGeom>
              <a:blipFill>
                <a:blip r:embed="rId2"/>
                <a:stretch>
                  <a:fillRect b="-3968"/>
                </a:stretch>
              </a:blipFill>
            </p:spPr>
            <p:txBody>
              <a:bodyPr/>
              <a:lstStyle/>
              <a:p>
                <a:r>
                  <a:rPr lang="en-IN">
                    <a:noFill/>
                  </a:rPr>
                  <a:t> </a:t>
                </a:r>
              </a:p>
            </p:txBody>
          </p:sp>
        </mc:Fallback>
      </mc:AlternateContent>
      <p:sp>
        <p:nvSpPr>
          <p:cNvPr id="13" name="Rectangle 12">
            <a:extLst>
              <a:ext uri="{FF2B5EF4-FFF2-40B4-BE49-F238E27FC236}">
                <a16:creationId xmlns:a16="http://schemas.microsoft.com/office/drawing/2014/main" id="{F5273745-E86A-4BA2-9236-C323376D516A}"/>
              </a:ext>
            </a:extLst>
          </p:cNvPr>
          <p:cNvSpPr/>
          <p:nvPr/>
        </p:nvSpPr>
        <p:spPr>
          <a:xfrm>
            <a:off x="389569" y="4855809"/>
            <a:ext cx="1538373" cy="3174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Leaf1:R=0.126</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A6008DEF-E5A8-4AD1-ADB3-8555D83B567E}"/>
              </a:ext>
            </a:extLst>
          </p:cNvPr>
          <p:cNvSpPr/>
          <p:nvPr/>
        </p:nvSpPr>
        <p:spPr>
          <a:xfrm>
            <a:off x="2817626" y="3345230"/>
            <a:ext cx="1831083" cy="5159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CF2: n=1, Ls=0.0, SS = 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21785BD-6011-4DEF-9F1C-FADDE0896062}"/>
              </a:ext>
            </a:extLst>
          </p:cNvPr>
          <p:cNvSpPr/>
          <p:nvPr/>
        </p:nvSpPr>
        <p:spPr>
          <a:xfrm>
            <a:off x="552701" y="3356693"/>
            <a:ext cx="1948437" cy="4930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CF1: n=2, Ls=0.75, SS = 0.313</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47587C54-69CF-46E0-9851-8FA8DD755FDE}"/>
              </a:ext>
            </a:extLst>
          </p:cNvPr>
          <p:cNvSpPr/>
          <p:nvPr/>
        </p:nvSpPr>
        <p:spPr>
          <a:xfrm>
            <a:off x="3041451" y="4619223"/>
            <a:ext cx="1969688" cy="14643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E52127FB-1BB2-4CC0-9E53-8305C904AC7F}"/>
                  </a:ext>
                </a:extLst>
              </p:cNvPr>
              <p:cNvSpPr/>
              <p:nvPr/>
            </p:nvSpPr>
            <p:spPr>
              <a:xfrm>
                <a:off x="3386760" y="5301191"/>
                <a:ext cx="1261950" cy="6290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𝒙</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sub>
                    </m:sSub>
                  </m:oMath>
                </a14:m>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mc:Choice>
        <mc:Fallback xmlns="">
          <p:sp>
            <p:nvSpPr>
              <p:cNvPr id="17" name="Oval 16">
                <a:extLst>
                  <a:ext uri="{FF2B5EF4-FFF2-40B4-BE49-F238E27FC236}">
                    <a16:creationId xmlns:a16="http://schemas.microsoft.com/office/drawing/2014/main" id="{E52127FB-1BB2-4CC0-9E53-8305C904AC7F}"/>
                  </a:ext>
                </a:extLst>
              </p:cNvPr>
              <p:cNvSpPr>
                <a:spLocks noRot="1" noChangeAspect="1" noMove="1" noResize="1" noEditPoints="1" noAdjustHandles="1" noChangeArrowheads="1" noChangeShapeType="1" noTextEdit="1"/>
              </p:cNvSpPr>
              <p:nvPr/>
            </p:nvSpPr>
            <p:spPr>
              <a:xfrm>
                <a:off x="3386760" y="5301191"/>
                <a:ext cx="1261950" cy="629020"/>
              </a:xfrm>
              <a:prstGeom prst="ellipse">
                <a:avLst/>
              </a:prstGeom>
              <a:blipFill>
                <a:blip r:embed="rId3"/>
                <a:stretch>
                  <a:fillRect/>
                </a:stretch>
              </a:blipFill>
            </p:spPr>
            <p:txBody>
              <a:bodyPr/>
              <a:lstStyle/>
              <a:p>
                <a:r>
                  <a:rPr lang="en-IN">
                    <a:noFill/>
                  </a:rPr>
                  <a:t> </a:t>
                </a:r>
              </a:p>
            </p:txBody>
          </p:sp>
        </mc:Fallback>
      </mc:AlternateContent>
      <p:sp>
        <p:nvSpPr>
          <p:cNvPr id="18" name="Rectangle 17">
            <a:extLst>
              <a:ext uri="{FF2B5EF4-FFF2-40B4-BE49-F238E27FC236}">
                <a16:creationId xmlns:a16="http://schemas.microsoft.com/office/drawing/2014/main" id="{D9FFCA2A-EE94-46C5-B6E8-762488F25C34}"/>
              </a:ext>
            </a:extLst>
          </p:cNvPr>
          <p:cNvSpPr/>
          <p:nvPr/>
        </p:nvSpPr>
        <p:spPr>
          <a:xfrm>
            <a:off x="3386760" y="4880522"/>
            <a:ext cx="1354409" cy="3174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Leaf2:R=0.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9" name="Straight Arrow Connector 18">
            <a:extLst>
              <a:ext uri="{FF2B5EF4-FFF2-40B4-BE49-F238E27FC236}">
                <a16:creationId xmlns:a16="http://schemas.microsoft.com/office/drawing/2014/main" id="{BB9A83BF-BCAA-4CF0-A03E-6CF13B607ED0}"/>
              </a:ext>
            </a:extLst>
          </p:cNvPr>
          <p:cNvCxnSpPr>
            <a:cxnSpLocks/>
            <a:stCxn id="14" idx="2"/>
            <a:endCxn id="16" idx="0"/>
          </p:cNvCxnSpPr>
          <p:nvPr/>
        </p:nvCxnSpPr>
        <p:spPr>
          <a:xfrm>
            <a:off x="3733168" y="3861163"/>
            <a:ext cx="293127" cy="758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DA707276-36B2-4EF7-A69C-F1762AF0D7F9}"/>
              </a:ext>
            </a:extLst>
          </p:cNvPr>
          <p:cNvSpPr>
            <a:spLocks noGrp="1"/>
          </p:cNvSpPr>
          <p:nvPr>
            <p:ph idx="1"/>
          </p:nvPr>
        </p:nvSpPr>
        <p:spPr>
          <a:xfrm>
            <a:off x="8808152" y="-8248"/>
            <a:ext cx="1637369" cy="1651620"/>
          </a:xfrm>
        </p:spPr>
        <p:txBody>
          <a:bodyPr/>
          <a:lstStyle/>
          <a:p>
            <a:r>
              <a:rPr lang="en-US" dirty="0"/>
              <a:t>T = 0.15</a:t>
            </a:r>
          </a:p>
          <a:p>
            <a:r>
              <a:rPr lang="en-US" dirty="0"/>
              <a:t>L = 2</a:t>
            </a:r>
          </a:p>
          <a:p>
            <a:r>
              <a:rPr lang="en-US" dirty="0"/>
              <a:t>B = 2</a:t>
            </a:r>
            <a:endParaRPr lang="en-IN" dirty="0"/>
          </a:p>
        </p:txBody>
      </p:sp>
      <mc:AlternateContent xmlns:mc="http://schemas.openxmlformats.org/markup-compatibility/2006" xmlns:a14="http://schemas.microsoft.com/office/drawing/2010/main">
        <mc:Choice Requires="a14">
          <p:graphicFrame>
            <p:nvGraphicFramePr>
              <p:cNvPr id="21" name="Content Placeholder 5">
                <a:extLst>
                  <a:ext uri="{FF2B5EF4-FFF2-40B4-BE49-F238E27FC236}">
                    <a16:creationId xmlns:a16="http://schemas.microsoft.com/office/drawing/2014/main" id="{538C7633-2979-4225-B1E0-FD70129346A7}"/>
                  </a:ext>
                </a:extLst>
              </p:cNvPr>
              <p:cNvGraphicFramePr>
                <a:graphicFrameLocks/>
              </p:cNvGraphicFramePr>
              <p:nvPr/>
            </p:nvGraphicFramePr>
            <p:xfrm>
              <a:off x="10445521" y="0"/>
              <a:ext cx="1257078" cy="2595880"/>
            </p:xfrm>
            <a:graphic>
              <a:graphicData uri="http://schemas.openxmlformats.org/drawingml/2006/table">
                <a:tbl>
                  <a:tblPr firstRow="1" bandRow="1"/>
                  <a:tblGrid>
                    <a:gridCol w="628539">
                      <a:extLst>
                        <a:ext uri="{9D8B030D-6E8A-4147-A177-3AD203B41FA5}">
                          <a16:colId xmlns:a16="http://schemas.microsoft.com/office/drawing/2014/main" val="651466344"/>
                        </a:ext>
                      </a:extLst>
                    </a:gridCol>
                    <a:gridCol w="628539">
                      <a:extLst>
                        <a:ext uri="{9D8B030D-6E8A-4147-A177-3AD203B41FA5}">
                          <a16:colId xmlns:a16="http://schemas.microsoft.com/office/drawing/2014/main" val="28726418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𝟏</m:t>
                                    </m:r>
                                  </m:sub>
                                </m:sSub>
                              </m:oMath>
                            </m:oMathPara>
                          </a14:m>
                          <a:endParaRPr lang="en-IN" dirty="0"/>
                        </a:p>
                      </a:txBody>
                      <a:tcPr/>
                    </a:tc>
                    <a:tc>
                      <a:txBody>
                        <a:bodyPr/>
                        <a:lstStyle/>
                        <a:p>
                          <a:r>
                            <a:rPr lang="en-US" dirty="0"/>
                            <a:t>0.5</a:t>
                          </a:r>
                          <a:endParaRPr lang="en-IN" dirty="0"/>
                        </a:p>
                      </a:txBody>
                      <a:tcPr/>
                    </a:tc>
                    <a:extLst>
                      <a:ext uri="{0D108BD9-81ED-4DB2-BD59-A6C34878D82A}">
                        <a16:rowId xmlns:a16="http://schemas.microsoft.com/office/drawing/2014/main" val="350245065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𝟐</m:t>
                                    </m:r>
                                  </m:sub>
                                </m:sSub>
                              </m:oMath>
                            </m:oMathPara>
                          </a14:m>
                          <a:endParaRPr lang="en-IN" dirty="0"/>
                        </a:p>
                      </a:txBody>
                      <a:tcPr/>
                    </a:tc>
                    <a:tc>
                      <a:txBody>
                        <a:bodyPr/>
                        <a:lstStyle/>
                        <a:p>
                          <a:r>
                            <a:rPr lang="en-US" dirty="0"/>
                            <a:t>0.25</a:t>
                          </a:r>
                          <a:endParaRPr lang="en-IN" dirty="0"/>
                        </a:p>
                      </a:txBody>
                      <a:tcPr/>
                    </a:tc>
                    <a:extLst>
                      <a:ext uri="{0D108BD9-81ED-4DB2-BD59-A6C34878D82A}">
                        <a16:rowId xmlns:a16="http://schemas.microsoft.com/office/drawing/2014/main" val="285946374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𝟑</m:t>
                                    </m:r>
                                  </m:sub>
                                </m:sSub>
                              </m:oMath>
                            </m:oMathPara>
                          </a14:m>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78453514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𝟒</m:t>
                                    </m:r>
                                  </m:sub>
                                </m:sSub>
                              </m:oMath>
                            </m:oMathPara>
                          </a14:m>
                          <a:endParaRPr lang="en-IN" dirty="0"/>
                        </a:p>
                      </a:txBody>
                      <a:tcPr/>
                    </a:tc>
                    <a:tc>
                      <a:txBody>
                        <a:bodyPr/>
                        <a:lstStyle/>
                        <a:p>
                          <a:r>
                            <a:rPr lang="en-US" dirty="0"/>
                            <a:t>0.65</a:t>
                          </a:r>
                          <a:endParaRPr lang="en-IN" dirty="0"/>
                        </a:p>
                      </a:txBody>
                      <a:tcPr/>
                    </a:tc>
                    <a:extLst>
                      <a:ext uri="{0D108BD9-81ED-4DB2-BD59-A6C34878D82A}">
                        <a16:rowId xmlns:a16="http://schemas.microsoft.com/office/drawing/2014/main" val="1266616124"/>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𝟓</m:t>
                                    </m:r>
                                  </m:sub>
                                </m:sSub>
                              </m:oMath>
                            </m:oMathPara>
                          </a14:m>
                          <a:endParaRPr lang="en-IN" dirty="0"/>
                        </a:p>
                      </a:txBody>
                      <a:tcPr/>
                    </a:tc>
                    <a:tc>
                      <a:txBody>
                        <a:bodyPr/>
                        <a:lstStyle/>
                        <a:p>
                          <a:r>
                            <a:rPr lang="en-US" dirty="0"/>
                            <a:t>1</a:t>
                          </a:r>
                          <a:endParaRPr lang="en-IN" dirty="0"/>
                        </a:p>
                      </a:txBody>
                      <a:tcPr/>
                    </a:tc>
                    <a:extLst>
                      <a:ext uri="{0D108BD9-81ED-4DB2-BD59-A6C34878D82A}">
                        <a16:rowId xmlns:a16="http://schemas.microsoft.com/office/drawing/2014/main" val="44990975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𝟔</m:t>
                                    </m:r>
                                  </m:sub>
                                </m:sSub>
                              </m:oMath>
                            </m:oMathPara>
                          </a14:m>
                          <a:endParaRPr lang="en-IN" dirty="0"/>
                        </a:p>
                      </a:txBody>
                      <a:tcPr/>
                    </a:tc>
                    <a:tc>
                      <a:txBody>
                        <a:bodyPr/>
                        <a:lstStyle/>
                        <a:p>
                          <a:r>
                            <a:rPr lang="en-US" dirty="0"/>
                            <a:t>1.4</a:t>
                          </a:r>
                          <a:endParaRPr lang="en-IN" dirty="0"/>
                        </a:p>
                      </a:txBody>
                      <a:tcPr/>
                    </a:tc>
                    <a:extLst>
                      <a:ext uri="{0D108BD9-81ED-4DB2-BD59-A6C34878D82A}">
                        <a16:rowId xmlns:a16="http://schemas.microsoft.com/office/drawing/2014/main" val="422120661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𝟕</m:t>
                                    </m:r>
                                  </m:sub>
                                </m:sSub>
                              </m:oMath>
                            </m:oMathPara>
                          </a14:m>
                          <a:endParaRPr lang="en-IN" dirty="0"/>
                        </a:p>
                      </a:txBody>
                      <a:tcPr/>
                    </a:tc>
                    <a:tc>
                      <a:txBody>
                        <a:bodyPr/>
                        <a:lstStyle/>
                        <a:p>
                          <a:r>
                            <a:rPr lang="en-US" dirty="0"/>
                            <a:t>1.1</a:t>
                          </a:r>
                          <a:endParaRPr lang="en-IN" dirty="0"/>
                        </a:p>
                      </a:txBody>
                      <a:tcPr/>
                    </a:tc>
                    <a:extLst>
                      <a:ext uri="{0D108BD9-81ED-4DB2-BD59-A6C34878D82A}">
                        <a16:rowId xmlns:a16="http://schemas.microsoft.com/office/drawing/2014/main" val="3979487821"/>
                      </a:ext>
                    </a:extLst>
                  </a:tr>
                </a:tbl>
              </a:graphicData>
            </a:graphic>
          </p:graphicFrame>
        </mc:Choice>
        <mc:Fallback xmlns="">
          <p:graphicFrame>
            <p:nvGraphicFramePr>
              <p:cNvPr id="21" name="Content Placeholder 5">
                <a:extLst>
                  <a:ext uri="{FF2B5EF4-FFF2-40B4-BE49-F238E27FC236}">
                    <a16:creationId xmlns:a16="http://schemas.microsoft.com/office/drawing/2014/main" id="{538C7633-2979-4225-B1E0-FD70129346A7}"/>
                  </a:ext>
                </a:extLst>
              </p:cNvPr>
              <p:cNvGraphicFramePr>
                <a:graphicFrameLocks/>
              </p:cNvGraphicFramePr>
              <p:nvPr>
                <p:extLst>
                  <p:ext uri="{D42A27DB-BD31-4B8C-83A1-F6EECF244321}">
                    <p14:modId xmlns:p14="http://schemas.microsoft.com/office/powerpoint/2010/main" val="2715045838"/>
                  </p:ext>
                </p:extLst>
              </p:nvPr>
            </p:nvGraphicFramePr>
            <p:xfrm>
              <a:off x="10445521" y="0"/>
              <a:ext cx="1257078" cy="2595880"/>
            </p:xfrm>
            <a:graphic>
              <a:graphicData uri="http://schemas.openxmlformats.org/drawingml/2006/table">
                <a:tbl>
                  <a:tblPr firstRow="1" bandRow="1"/>
                  <a:tblGrid>
                    <a:gridCol w="628539">
                      <a:extLst>
                        <a:ext uri="{9D8B030D-6E8A-4147-A177-3AD203B41FA5}">
                          <a16:colId xmlns:a16="http://schemas.microsoft.com/office/drawing/2014/main" val="651466344"/>
                        </a:ext>
                      </a:extLst>
                    </a:gridCol>
                    <a:gridCol w="628539">
                      <a:extLst>
                        <a:ext uri="{9D8B030D-6E8A-4147-A177-3AD203B41FA5}">
                          <a16:colId xmlns:a16="http://schemas.microsoft.com/office/drawing/2014/main" val="287264181"/>
                        </a:ext>
                      </a:extLst>
                    </a:gridCol>
                  </a:tblGrid>
                  <a:tr h="370840">
                    <a:tc>
                      <a:txBody>
                        <a:bodyPr/>
                        <a:lstStyle/>
                        <a:p>
                          <a:endParaRPr lang="en-US"/>
                        </a:p>
                      </a:txBody>
                      <a:tcPr>
                        <a:blipFill>
                          <a:blip r:embed="rId4"/>
                          <a:stretch>
                            <a:fillRect l="-962" t="-8197" r="-100962" b="-622951"/>
                          </a:stretch>
                        </a:blipFill>
                      </a:tcPr>
                    </a:tc>
                    <a:tc>
                      <a:txBody>
                        <a:bodyPr/>
                        <a:lstStyle/>
                        <a:p>
                          <a:r>
                            <a:rPr lang="en-US" dirty="0"/>
                            <a:t>0.5</a:t>
                          </a:r>
                          <a:endParaRPr lang="en-IN" dirty="0"/>
                        </a:p>
                      </a:txBody>
                      <a:tcPr/>
                    </a:tc>
                    <a:extLst>
                      <a:ext uri="{0D108BD9-81ED-4DB2-BD59-A6C34878D82A}">
                        <a16:rowId xmlns:a16="http://schemas.microsoft.com/office/drawing/2014/main" val="3502450656"/>
                      </a:ext>
                    </a:extLst>
                  </a:tr>
                  <a:tr h="370840">
                    <a:tc>
                      <a:txBody>
                        <a:bodyPr/>
                        <a:lstStyle/>
                        <a:p>
                          <a:endParaRPr lang="en-US"/>
                        </a:p>
                      </a:txBody>
                      <a:tcPr>
                        <a:blipFill>
                          <a:blip r:embed="rId4"/>
                          <a:stretch>
                            <a:fillRect l="-962" t="-108197" r="-100962" b="-522951"/>
                          </a:stretch>
                        </a:blipFill>
                      </a:tcPr>
                    </a:tc>
                    <a:tc>
                      <a:txBody>
                        <a:bodyPr/>
                        <a:lstStyle/>
                        <a:p>
                          <a:r>
                            <a:rPr lang="en-US" dirty="0"/>
                            <a:t>0.25</a:t>
                          </a:r>
                          <a:endParaRPr lang="en-IN" dirty="0"/>
                        </a:p>
                      </a:txBody>
                      <a:tcPr/>
                    </a:tc>
                    <a:extLst>
                      <a:ext uri="{0D108BD9-81ED-4DB2-BD59-A6C34878D82A}">
                        <a16:rowId xmlns:a16="http://schemas.microsoft.com/office/drawing/2014/main" val="2859463747"/>
                      </a:ext>
                    </a:extLst>
                  </a:tr>
                  <a:tr h="370840">
                    <a:tc>
                      <a:txBody>
                        <a:bodyPr/>
                        <a:lstStyle/>
                        <a:p>
                          <a:endParaRPr lang="en-US"/>
                        </a:p>
                      </a:txBody>
                      <a:tcPr>
                        <a:blipFill>
                          <a:blip r:embed="rId4"/>
                          <a:stretch>
                            <a:fillRect l="-962" t="-208197" r="-100962" b="-422951"/>
                          </a:stretch>
                        </a:blipFill>
                      </a:tcPr>
                    </a:tc>
                    <a:tc>
                      <a:txBody>
                        <a:bodyPr/>
                        <a:lstStyle/>
                        <a:p>
                          <a:r>
                            <a:rPr lang="en-US" dirty="0"/>
                            <a:t>0</a:t>
                          </a:r>
                          <a:endParaRPr lang="en-IN" dirty="0"/>
                        </a:p>
                      </a:txBody>
                      <a:tcPr/>
                    </a:tc>
                    <a:extLst>
                      <a:ext uri="{0D108BD9-81ED-4DB2-BD59-A6C34878D82A}">
                        <a16:rowId xmlns:a16="http://schemas.microsoft.com/office/drawing/2014/main" val="2784535141"/>
                      </a:ext>
                    </a:extLst>
                  </a:tr>
                  <a:tr h="370840">
                    <a:tc>
                      <a:txBody>
                        <a:bodyPr/>
                        <a:lstStyle/>
                        <a:p>
                          <a:endParaRPr lang="en-US"/>
                        </a:p>
                      </a:txBody>
                      <a:tcPr>
                        <a:blipFill>
                          <a:blip r:embed="rId4"/>
                          <a:stretch>
                            <a:fillRect l="-962" t="-313333" r="-100962" b="-330000"/>
                          </a:stretch>
                        </a:blipFill>
                      </a:tcPr>
                    </a:tc>
                    <a:tc>
                      <a:txBody>
                        <a:bodyPr/>
                        <a:lstStyle/>
                        <a:p>
                          <a:r>
                            <a:rPr lang="en-US" dirty="0"/>
                            <a:t>0.65</a:t>
                          </a:r>
                          <a:endParaRPr lang="en-IN" dirty="0"/>
                        </a:p>
                      </a:txBody>
                      <a:tcPr/>
                    </a:tc>
                    <a:extLst>
                      <a:ext uri="{0D108BD9-81ED-4DB2-BD59-A6C34878D82A}">
                        <a16:rowId xmlns:a16="http://schemas.microsoft.com/office/drawing/2014/main" val="1266616124"/>
                      </a:ext>
                    </a:extLst>
                  </a:tr>
                  <a:tr h="370840">
                    <a:tc>
                      <a:txBody>
                        <a:bodyPr/>
                        <a:lstStyle/>
                        <a:p>
                          <a:endParaRPr lang="en-US"/>
                        </a:p>
                      </a:txBody>
                      <a:tcPr>
                        <a:blipFill>
                          <a:blip r:embed="rId4"/>
                          <a:stretch>
                            <a:fillRect l="-962" t="-406557" r="-100962" b="-224590"/>
                          </a:stretch>
                        </a:blipFill>
                      </a:tcPr>
                    </a:tc>
                    <a:tc>
                      <a:txBody>
                        <a:bodyPr/>
                        <a:lstStyle/>
                        <a:p>
                          <a:r>
                            <a:rPr lang="en-US" dirty="0"/>
                            <a:t>1</a:t>
                          </a:r>
                          <a:endParaRPr lang="en-IN" dirty="0"/>
                        </a:p>
                      </a:txBody>
                      <a:tcPr/>
                    </a:tc>
                    <a:extLst>
                      <a:ext uri="{0D108BD9-81ED-4DB2-BD59-A6C34878D82A}">
                        <a16:rowId xmlns:a16="http://schemas.microsoft.com/office/drawing/2014/main" val="449909752"/>
                      </a:ext>
                    </a:extLst>
                  </a:tr>
                  <a:tr h="370840">
                    <a:tc>
                      <a:txBody>
                        <a:bodyPr/>
                        <a:lstStyle/>
                        <a:p>
                          <a:endParaRPr lang="en-US"/>
                        </a:p>
                      </a:txBody>
                      <a:tcPr>
                        <a:blipFill>
                          <a:blip r:embed="rId4"/>
                          <a:stretch>
                            <a:fillRect l="-962" t="-506557" r="-100962" b="-124590"/>
                          </a:stretch>
                        </a:blipFill>
                      </a:tcPr>
                    </a:tc>
                    <a:tc>
                      <a:txBody>
                        <a:bodyPr/>
                        <a:lstStyle/>
                        <a:p>
                          <a:r>
                            <a:rPr lang="en-US" dirty="0"/>
                            <a:t>1.4</a:t>
                          </a:r>
                          <a:endParaRPr lang="en-IN" dirty="0"/>
                        </a:p>
                      </a:txBody>
                      <a:tcPr/>
                    </a:tc>
                    <a:extLst>
                      <a:ext uri="{0D108BD9-81ED-4DB2-BD59-A6C34878D82A}">
                        <a16:rowId xmlns:a16="http://schemas.microsoft.com/office/drawing/2014/main" val="4221206610"/>
                      </a:ext>
                    </a:extLst>
                  </a:tr>
                  <a:tr h="370840">
                    <a:tc>
                      <a:txBody>
                        <a:bodyPr/>
                        <a:lstStyle/>
                        <a:p>
                          <a:endParaRPr lang="en-US"/>
                        </a:p>
                      </a:txBody>
                      <a:tcPr>
                        <a:blipFill>
                          <a:blip r:embed="rId4"/>
                          <a:stretch>
                            <a:fillRect l="-962" t="-606557" r="-100962" b="-24590"/>
                          </a:stretch>
                        </a:blipFill>
                      </a:tcPr>
                    </a:tc>
                    <a:tc>
                      <a:txBody>
                        <a:bodyPr/>
                        <a:lstStyle/>
                        <a:p>
                          <a:r>
                            <a:rPr lang="en-US" dirty="0"/>
                            <a:t>1.1</a:t>
                          </a:r>
                          <a:endParaRPr lang="en-IN" dirty="0"/>
                        </a:p>
                      </a:txBody>
                      <a:tcPr/>
                    </a:tc>
                    <a:extLst>
                      <a:ext uri="{0D108BD9-81ED-4DB2-BD59-A6C34878D82A}">
                        <a16:rowId xmlns:a16="http://schemas.microsoft.com/office/drawing/2014/main" val="3979487821"/>
                      </a:ext>
                    </a:extLst>
                  </a:tr>
                </a:tbl>
              </a:graphicData>
            </a:graphic>
          </p:graphicFrame>
        </mc:Fallback>
      </mc:AlternateContent>
      <p:sp>
        <p:nvSpPr>
          <p:cNvPr id="22" name="Rectangle 21">
            <a:extLst>
              <a:ext uri="{FF2B5EF4-FFF2-40B4-BE49-F238E27FC236}">
                <a16:creationId xmlns:a16="http://schemas.microsoft.com/office/drawing/2014/main" id="{07E99A79-6543-4C6C-93DC-497CFAD17F2A}"/>
              </a:ext>
            </a:extLst>
          </p:cNvPr>
          <p:cNvSpPr/>
          <p:nvPr/>
        </p:nvSpPr>
        <p:spPr>
          <a:xfrm>
            <a:off x="2150830" y="1331516"/>
            <a:ext cx="6657321" cy="9760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Root-Node 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42D87C44-4E4B-4A44-8737-FC5AD438B337}"/>
              </a:ext>
            </a:extLst>
          </p:cNvPr>
          <p:cNvSpPr/>
          <p:nvPr/>
        </p:nvSpPr>
        <p:spPr>
          <a:xfrm>
            <a:off x="5491552" y="1684710"/>
            <a:ext cx="3188294" cy="4878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CF34: n=2, Ls=1.65, SS = 1.423</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E07E44B1-E7A7-47C9-8AAD-C945972D5583}"/>
              </a:ext>
            </a:extLst>
          </p:cNvPr>
          <p:cNvSpPr/>
          <p:nvPr/>
        </p:nvSpPr>
        <p:spPr>
          <a:xfrm>
            <a:off x="2236351" y="1679537"/>
            <a:ext cx="3188294" cy="4930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CF12: n=3, Ls=0.75, SS = 0.313</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056E3909-2BCB-462C-BDD4-05AB7E45869D}"/>
              </a:ext>
            </a:extLst>
          </p:cNvPr>
          <p:cNvSpPr/>
          <p:nvPr/>
        </p:nvSpPr>
        <p:spPr>
          <a:xfrm>
            <a:off x="6739271" y="3020980"/>
            <a:ext cx="4356191" cy="9760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Node 2</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482E5378-7315-4D85-BD7D-C71A0D7DA447}"/>
              </a:ext>
            </a:extLst>
          </p:cNvPr>
          <p:cNvSpPr/>
          <p:nvPr/>
        </p:nvSpPr>
        <p:spPr>
          <a:xfrm>
            <a:off x="6815267" y="3392905"/>
            <a:ext cx="2106707" cy="4930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CF3: n=1, Ls=0.65, SS = 0.423</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E627DE38-8D3D-4201-98E1-795417D2F163}"/>
              </a:ext>
            </a:extLst>
          </p:cNvPr>
          <p:cNvSpPr/>
          <p:nvPr/>
        </p:nvSpPr>
        <p:spPr>
          <a:xfrm>
            <a:off x="6070012" y="4631482"/>
            <a:ext cx="1904971" cy="137141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89341B7B-8A23-434A-BC2F-120A400D7F4B}"/>
                  </a:ext>
                </a:extLst>
              </p:cNvPr>
              <p:cNvSpPr/>
              <p:nvPr/>
            </p:nvSpPr>
            <p:spPr>
              <a:xfrm>
                <a:off x="6319228" y="5254084"/>
                <a:ext cx="1329794" cy="6761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𝒙</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4</m:t>
                        </m:r>
                      </m:sub>
                    </m:sSub>
                  </m:oMath>
                </a14:m>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=0.65</a:t>
                </a:r>
              </a:p>
            </p:txBody>
          </p:sp>
        </mc:Choice>
        <mc:Fallback xmlns="">
          <p:sp>
            <p:nvSpPr>
              <p:cNvPr id="28" name="Oval 27">
                <a:extLst>
                  <a:ext uri="{FF2B5EF4-FFF2-40B4-BE49-F238E27FC236}">
                    <a16:creationId xmlns:a16="http://schemas.microsoft.com/office/drawing/2014/main" id="{89341B7B-8A23-434A-BC2F-120A400D7F4B}"/>
                  </a:ext>
                </a:extLst>
              </p:cNvPr>
              <p:cNvSpPr>
                <a:spLocks noRot="1" noChangeAspect="1" noMove="1" noResize="1" noEditPoints="1" noAdjustHandles="1" noChangeArrowheads="1" noChangeShapeType="1" noTextEdit="1"/>
              </p:cNvSpPr>
              <p:nvPr/>
            </p:nvSpPr>
            <p:spPr>
              <a:xfrm>
                <a:off x="6319228" y="5254084"/>
                <a:ext cx="1329794" cy="676127"/>
              </a:xfrm>
              <a:prstGeom prst="ellipse">
                <a:avLst/>
              </a:prstGeom>
              <a:blipFill>
                <a:blip r:embed="rId5"/>
                <a:stretch>
                  <a:fillRect/>
                </a:stretch>
              </a:blipFill>
            </p:spPr>
            <p:txBody>
              <a:bodyPr/>
              <a:lstStyle/>
              <a:p>
                <a:r>
                  <a:rPr lang="en-IN">
                    <a:noFill/>
                  </a:rPr>
                  <a:t> </a:t>
                </a:r>
              </a:p>
            </p:txBody>
          </p:sp>
        </mc:Fallback>
      </mc:AlternateContent>
      <p:sp>
        <p:nvSpPr>
          <p:cNvPr id="29" name="Rectangle 28">
            <a:extLst>
              <a:ext uri="{FF2B5EF4-FFF2-40B4-BE49-F238E27FC236}">
                <a16:creationId xmlns:a16="http://schemas.microsoft.com/office/drawing/2014/main" id="{6A303811-E5B7-4F4B-9442-D4C6CC9FD7A6}"/>
              </a:ext>
            </a:extLst>
          </p:cNvPr>
          <p:cNvSpPr/>
          <p:nvPr/>
        </p:nvSpPr>
        <p:spPr>
          <a:xfrm>
            <a:off x="6435887" y="4855809"/>
            <a:ext cx="1213135" cy="3174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Leaf3:R=0.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0" name="Straight Arrow Connector 29">
            <a:extLst>
              <a:ext uri="{FF2B5EF4-FFF2-40B4-BE49-F238E27FC236}">
                <a16:creationId xmlns:a16="http://schemas.microsoft.com/office/drawing/2014/main" id="{9082669A-6222-4848-925F-DE1CBE771572}"/>
              </a:ext>
            </a:extLst>
          </p:cNvPr>
          <p:cNvCxnSpPr>
            <a:cxnSpLocks/>
            <a:stCxn id="22" idx="2"/>
            <a:endCxn id="9" idx="0"/>
          </p:cNvCxnSpPr>
          <p:nvPr/>
        </p:nvCxnSpPr>
        <p:spPr>
          <a:xfrm flipH="1">
            <a:off x="2626436" y="2307538"/>
            <a:ext cx="2853055" cy="695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C2B29E9-1931-4604-AAD4-184C2A8C4F67}"/>
              </a:ext>
            </a:extLst>
          </p:cNvPr>
          <p:cNvCxnSpPr>
            <a:cxnSpLocks/>
            <a:stCxn id="22" idx="2"/>
            <a:endCxn id="25" idx="0"/>
          </p:cNvCxnSpPr>
          <p:nvPr/>
        </p:nvCxnSpPr>
        <p:spPr>
          <a:xfrm>
            <a:off x="5479491" y="2307538"/>
            <a:ext cx="3437876" cy="713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43A34C3-2F91-48DF-A41D-9EE91396079F}"/>
              </a:ext>
            </a:extLst>
          </p:cNvPr>
          <p:cNvCxnSpPr>
            <a:cxnSpLocks/>
            <a:stCxn id="26" idx="2"/>
            <a:endCxn id="27" idx="0"/>
          </p:cNvCxnSpPr>
          <p:nvPr/>
        </p:nvCxnSpPr>
        <p:spPr>
          <a:xfrm flipH="1">
            <a:off x="7022498" y="3885914"/>
            <a:ext cx="846123" cy="745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FEC74029-D03F-424C-869C-467A9E7E9A90}"/>
              </a:ext>
            </a:extLst>
          </p:cNvPr>
          <p:cNvSpPr/>
          <p:nvPr/>
        </p:nvSpPr>
        <p:spPr>
          <a:xfrm>
            <a:off x="9136548" y="3369959"/>
            <a:ext cx="1871570" cy="4930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CF4: n=1, Ls=1, SS = 1</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13A75D5A-39AF-4623-AA95-D806B618CEBF}"/>
              </a:ext>
            </a:extLst>
          </p:cNvPr>
          <p:cNvSpPr/>
          <p:nvPr/>
        </p:nvSpPr>
        <p:spPr>
          <a:xfrm>
            <a:off x="9879980" y="4627768"/>
            <a:ext cx="1876624" cy="14643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1" name="Oval 40">
                <a:extLst>
                  <a:ext uri="{FF2B5EF4-FFF2-40B4-BE49-F238E27FC236}">
                    <a16:creationId xmlns:a16="http://schemas.microsoft.com/office/drawing/2014/main" id="{D16AF20E-ECE3-419F-87DE-EF6BA366C0AE}"/>
                  </a:ext>
                </a:extLst>
              </p:cNvPr>
              <p:cNvSpPr/>
              <p:nvPr/>
            </p:nvSpPr>
            <p:spPr>
              <a:xfrm>
                <a:off x="10160222" y="5219867"/>
                <a:ext cx="1381290" cy="67498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𝒙</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m:t>
                        </m:r>
                      </m:sub>
                    </m:sSub>
                  </m:oMath>
                </a14:m>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mc:Choice>
        <mc:Fallback xmlns="">
          <p:sp>
            <p:nvSpPr>
              <p:cNvPr id="41" name="Oval 40">
                <a:extLst>
                  <a:ext uri="{FF2B5EF4-FFF2-40B4-BE49-F238E27FC236}">
                    <a16:creationId xmlns:a16="http://schemas.microsoft.com/office/drawing/2014/main" id="{D16AF20E-ECE3-419F-87DE-EF6BA366C0AE}"/>
                  </a:ext>
                </a:extLst>
              </p:cNvPr>
              <p:cNvSpPr>
                <a:spLocks noRot="1" noChangeAspect="1" noMove="1" noResize="1" noEditPoints="1" noAdjustHandles="1" noChangeArrowheads="1" noChangeShapeType="1" noTextEdit="1"/>
              </p:cNvSpPr>
              <p:nvPr/>
            </p:nvSpPr>
            <p:spPr>
              <a:xfrm>
                <a:off x="10160222" y="5219867"/>
                <a:ext cx="1381290" cy="674989"/>
              </a:xfrm>
              <a:prstGeom prst="ellipse">
                <a:avLst/>
              </a:prstGeom>
              <a:blipFill>
                <a:blip r:embed="rId6"/>
                <a:stretch>
                  <a:fillRect/>
                </a:stretch>
              </a:blipFill>
            </p:spPr>
            <p:txBody>
              <a:bodyPr/>
              <a:lstStyle/>
              <a:p>
                <a:r>
                  <a:rPr lang="en-IN">
                    <a:noFill/>
                  </a:rPr>
                  <a:t> </a:t>
                </a:r>
              </a:p>
            </p:txBody>
          </p:sp>
        </mc:Fallback>
      </mc:AlternateContent>
      <p:sp>
        <p:nvSpPr>
          <p:cNvPr id="42" name="Rectangle 41">
            <a:extLst>
              <a:ext uri="{FF2B5EF4-FFF2-40B4-BE49-F238E27FC236}">
                <a16:creationId xmlns:a16="http://schemas.microsoft.com/office/drawing/2014/main" id="{7A9D233F-13B3-466D-82D9-E85F95C22CFE}"/>
              </a:ext>
            </a:extLst>
          </p:cNvPr>
          <p:cNvSpPr/>
          <p:nvPr/>
        </p:nvSpPr>
        <p:spPr>
          <a:xfrm>
            <a:off x="10181562" y="4850792"/>
            <a:ext cx="1270740" cy="3174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Leaf4:R=0.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5" name="Straight Arrow Connector 54">
            <a:extLst>
              <a:ext uri="{FF2B5EF4-FFF2-40B4-BE49-F238E27FC236}">
                <a16:creationId xmlns:a16="http://schemas.microsoft.com/office/drawing/2014/main" id="{3D485EDE-838E-4A73-B45E-5DDB1EBFD13A}"/>
              </a:ext>
            </a:extLst>
          </p:cNvPr>
          <p:cNvCxnSpPr>
            <a:cxnSpLocks/>
            <a:stCxn id="37" idx="2"/>
            <a:endCxn id="40" idx="0"/>
          </p:cNvCxnSpPr>
          <p:nvPr/>
        </p:nvCxnSpPr>
        <p:spPr>
          <a:xfrm>
            <a:off x="10072333" y="3862968"/>
            <a:ext cx="745959" cy="76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5040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07552-C90C-4E51-A81F-DB9D234BA5DA}"/>
              </a:ext>
            </a:extLst>
          </p:cNvPr>
          <p:cNvSpPr>
            <a:spLocks noGrp="1"/>
          </p:cNvSpPr>
          <p:nvPr>
            <p:ph type="title"/>
          </p:nvPr>
        </p:nvSpPr>
        <p:spPr/>
        <p:txBody>
          <a:bodyPr>
            <a:normAutofit fontScale="90000"/>
          </a:bodyPr>
          <a:lstStyle/>
          <a:p>
            <a:r>
              <a:rPr lang="en-US" dirty="0"/>
              <a:t>Example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71F890-36FC-4346-87C0-C22503CF2CC2}"/>
                  </a:ext>
                </a:extLst>
              </p:cNvPr>
              <p:cNvSpPr>
                <a:spLocks noGrp="1"/>
              </p:cNvSpPr>
              <p:nvPr>
                <p:ph idx="1"/>
              </p:nvPr>
            </p:nvSpPr>
            <p:spPr>
              <a:xfrm>
                <a:off x="838200" y="1081088"/>
                <a:ext cx="10515600" cy="5222876"/>
              </a:xfrm>
            </p:spPr>
            <p:txBody>
              <a:bodyPr>
                <a:normAutofit fontScale="85000" lnSpcReduction="20000"/>
              </a:bodyPr>
              <a:lstStyle/>
              <a:p>
                <a:pPr algn="just"/>
                <a:r>
                  <a:rPr lang="en-US" dirty="0"/>
                  <a:t>The sixth data value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6</m:t>
                        </m:r>
                      </m:sub>
                    </m:sSub>
                    <m:r>
                      <a:rPr lang="en-US" i="1" dirty="0" smtClean="0">
                        <a:latin typeface="Cambria Math" panose="02040503050406030204" pitchFamily="18" charset="0"/>
                      </a:rPr>
                      <m:t>=1.4</m:t>
                    </m:r>
                  </m:oMath>
                </a14:m>
                <a:r>
                  <a:rPr lang="en-US" dirty="0"/>
                  <a:t> is entered. At the root node, BIRCH compares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6</m:t>
                        </m:r>
                      </m:sub>
                    </m:sSub>
                    <m:r>
                      <a:rPr lang="en-US" i="1" dirty="0">
                        <a:latin typeface="Cambria Math" panose="02040503050406030204" pitchFamily="18" charset="0"/>
                      </a:rPr>
                      <m:t>=1.4</m:t>
                    </m:r>
                  </m:oMath>
                </a14:m>
                <a:r>
                  <a:rPr lang="en-US" dirty="0"/>
                  <a:t> with the location of </a:t>
                </a:r>
                <a14:m>
                  <m:oMath xmlns:m="http://schemas.openxmlformats.org/officeDocument/2006/math">
                    <m:r>
                      <a:rPr lang="en-US" i="1" dirty="0" smtClean="0">
                        <a:latin typeface="Cambria Math" panose="02040503050406030204" pitchFamily="18" charset="0"/>
                      </a:rPr>
                      <m:t>𝐶</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𝐹</m:t>
                        </m:r>
                      </m:e>
                      <m:sub>
                        <m:r>
                          <a:rPr lang="en-US" i="1" dirty="0" smtClean="0">
                            <a:latin typeface="Cambria Math" panose="02040503050406030204" pitchFamily="18" charset="0"/>
                          </a:rPr>
                          <m:t>12</m:t>
                        </m:r>
                      </m:sub>
                    </m:sSub>
                  </m:oMath>
                </a14:m>
                <a:r>
                  <a:rPr lang="en-US" dirty="0"/>
                  <a:t> and </a:t>
                </a:r>
                <a14:m>
                  <m:oMath xmlns:m="http://schemas.openxmlformats.org/officeDocument/2006/math">
                    <m:r>
                      <a:rPr lang="en-US" i="1" dirty="0" smtClean="0">
                        <a:latin typeface="Cambria Math" panose="02040503050406030204" pitchFamily="18" charset="0"/>
                      </a:rPr>
                      <m:t>𝐶</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𝐹</m:t>
                        </m:r>
                      </m:e>
                      <m:sub>
                        <m:r>
                          <a:rPr lang="en-US" i="1" dirty="0" smtClean="0">
                            <a:latin typeface="Cambria Math" panose="02040503050406030204" pitchFamily="18" charset="0"/>
                          </a:rPr>
                          <m:t>34</m:t>
                        </m:r>
                      </m:sub>
                    </m:sSub>
                  </m:oMath>
                </a14:m>
                <a:r>
                  <a:rPr lang="en-US" dirty="0"/>
                  <a:t>. </a:t>
                </a:r>
              </a:p>
              <a:p>
                <a:pPr algn="just"/>
                <a:r>
                  <a:rPr lang="en-US" dirty="0"/>
                  <a:t>We have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𝐶</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𝐹</m:t>
                            </m:r>
                          </m:e>
                          <m:sub>
                            <m:r>
                              <a:rPr lang="en-US" i="1" dirty="0" smtClean="0">
                                <a:latin typeface="Cambria Math" panose="02040503050406030204" pitchFamily="18" charset="0"/>
                              </a:rPr>
                              <m:t>12</m:t>
                            </m:r>
                          </m:sub>
                        </m:sSub>
                      </m:sub>
                    </m:sSub>
                    <m:r>
                      <a:rPr lang="en-US" i="1" dirty="0" smtClean="0">
                        <a:latin typeface="Cambria Math" panose="02040503050406030204" pitchFamily="18" charset="0"/>
                      </a:rPr>
                      <m:t>=0.75∕3=0.25 </m:t>
                    </m:r>
                  </m:oMath>
                </a14:m>
                <a:r>
                  <a:rPr lang="en-US" dirty="0"/>
                  <a:t>and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𝐶</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𝐹</m:t>
                            </m:r>
                          </m:e>
                          <m:sub>
                            <m:r>
                              <a:rPr lang="en-US" i="1" dirty="0" smtClean="0">
                                <a:latin typeface="Cambria Math" panose="02040503050406030204" pitchFamily="18" charset="0"/>
                              </a:rPr>
                              <m:t>34</m:t>
                            </m:r>
                          </m:sub>
                        </m:sSub>
                      </m:sub>
                    </m:sSub>
                    <m:r>
                      <a:rPr lang="en-US" i="1" dirty="0" smtClean="0">
                        <a:latin typeface="Cambria Math" panose="02040503050406030204" pitchFamily="18" charset="0"/>
                      </a:rPr>
                      <m:t>=1.65∕2=0.825</m:t>
                    </m:r>
                  </m:oMath>
                </a14:m>
                <a:r>
                  <a:rPr lang="en-US" dirty="0"/>
                  <a:t>. The data point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6</m:t>
                        </m:r>
                      </m:sub>
                    </m:sSub>
                    <m:r>
                      <a:rPr lang="en-US" i="1" dirty="0">
                        <a:latin typeface="Cambria Math" panose="02040503050406030204" pitchFamily="18" charset="0"/>
                      </a:rPr>
                      <m:t>=1.4</m:t>
                    </m:r>
                  </m:oMath>
                </a14:m>
                <a:r>
                  <a:rPr lang="en-US" dirty="0"/>
                  <a:t> is thus closer to </a:t>
                </a:r>
                <a14:m>
                  <m:oMath xmlns:m="http://schemas.openxmlformats.org/officeDocument/2006/math">
                    <m:r>
                      <a:rPr lang="en-US" i="1" dirty="0" smtClean="0">
                        <a:latin typeface="Cambria Math" panose="02040503050406030204" pitchFamily="18" charset="0"/>
                      </a:rPr>
                      <m:t>𝐶</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𝐹</m:t>
                        </m:r>
                      </m:e>
                      <m:sub>
                        <m:r>
                          <a:rPr lang="en-US" i="1" dirty="0" smtClean="0">
                            <a:latin typeface="Cambria Math" panose="02040503050406030204" pitchFamily="18" charset="0"/>
                          </a:rPr>
                          <m:t>34</m:t>
                        </m:r>
                      </m:sub>
                    </m:sSub>
                  </m:oMath>
                </a14:m>
                <a:r>
                  <a:rPr lang="en-US" dirty="0"/>
                  <a:t>, and BIRCH passes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6</m:t>
                        </m:r>
                      </m:sub>
                    </m:sSub>
                  </m:oMath>
                </a14:m>
                <a:r>
                  <a:rPr lang="en-US" dirty="0"/>
                  <a:t> to </a:t>
                </a:r>
                <a14:m>
                  <m:oMath xmlns:m="http://schemas.openxmlformats.org/officeDocument/2006/math">
                    <m:r>
                      <a:rPr lang="en-US" i="1" dirty="0">
                        <a:latin typeface="Cambria Math" panose="02040503050406030204" pitchFamily="18" charset="0"/>
                      </a:rPr>
                      <m:t>𝐶</m:t>
                    </m:r>
                    <m:sSub>
                      <m:sSubPr>
                        <m:ctrlPr>
                          <a:rPr lang="en-US" i="1" dirty="0">
                            <a:latin typeface="Cambria Math" panose="02040503050406030204" pitchFamily="18" charset="0"/>
                          </a:rPr>
                        </m:ctrlPr>
                      </m:sSubPr>
                      <m:e>
                        <m:r>
                          <a:rPr lang="en-US" i="1" dirty="0">
                            <a:latin typeface="Cambria Math" panose="02040503050406030204" pitchFamily="18" charset="0"/>
                          </a:rPr>
                          <m:t>𝐹</m:t>
                        </m:r>
                      </m:e>
                      <m:sub>
                        <m:r>
                          <a:rPr lang="en-US" i="1" dirty="0">
                            <a:latin typeface="Cambria Math" panose="02040503050406030204" pitchFamily="18" charset="0"/>
                          </a:rPr>
                          <m:t>34</m:t>
                        </m:r>
                      </m:sub>
                    </m:sSub>
                  </m:oMath>
                </a14:m>
                <a:r>
                  <a:rPr lang="en-US" dirty="0"/>
                  <a:t>. </a:t>
                </a:r>
              </a:p>
              <a:p>
                <a:pPr algn="just"/>
                <a:r>
                  <a:rPr lang="en-US" dirty="0"/>
                  <a:t>The record descends to Node2, and BIRCH compares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6</m:t>
                        </m:r>
                      </m:sub>
                    </m:sSub>
                    <m:r>
                      <a:rPr lang="en-US" i="1" dirty="0">
                        <a:latin typeface="Cambria Math" panose="02040503050406030204" pitchFamily="18" charset="0"/>
                      </a:rPr>
                      <m:t>=1.4</m:t>
                    </m:r>
                  </m:oMath>
                </a14:m>
                <a:r>
                  <a:rPr lang="en-US" dirty="0"/>
                  <a:t> with the location of </a:t>
                </a:r>
                <a14:m>
                  <m:oMath xmlns:m="http://schemas.openxmlformats.org/officeDocument/2006/math">
                    <m:r>
                      <a:rPr lang="en-US" i="1" dirty="0" smtClean="0">
                        <a:latin typeface="Cambria Math" panose="02040503050406030204" pitchFamily="18" charset="0"/>
                      </a:rPr>
                      <m:t>𝐶</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𝐹</m:t>
                        </m:r>
                      </m:e>
                      <m:sub>
                        <m:r>
                          <a:rPr lang="en-US" i="1" dirty="0" smtClean="0">
                            <a:latin typeface="Cambria Math" panose="02040503050406030204" pitchFamily="18" charset="0"/>
                          </a:rPr>
                          <m:t>3</m:t>
                        </m:r>
                      </m:sub>
                    </m:sSub>
                  </m:oMath>
                </a14:m>
                <a:r>
                  <a:rPr lang="en-US" dirty="0"/>
                  <a:t> and </a:t>
                </a:r>
                <a14:m>
                  <m:oMath xmlns:m="http://schemas.openxmlformats.org/officeDocument/2006/math">
                    <m:r>
                      <a:rPr lang="en-US" i="1" dirty="0" smtClean="0">
                        <a:latin typeface="Cambria Math" panose="02040503050406030204" pitchFamily="18" charset="0"/>
                      </a:rPr>
                      <m:t>𝐶</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𝐹</m:t>
                        </m:r>
                      </m:e>
                      <m:sub>
                        <m:r>
                          <a:rPr lang="en-US" i="1" dirty="0" smtClean="0">
                            <a:latin typeface="Cambria Math" panose="02040503050406030204" pitchFamily="18" charset="0"/>
                          </a:rPr>
                          <m:t>4</m:t>
                        </m:r>
                      </m:sub>
                    </m:sSub>
                  </m:oMath>
                </a14:m>
                <a:r>
                  <a:rPr lang="en-US" dirty="0"/>
                  <a:t>. </a:t>
                </a:r>
              </a:p>
              <a:p>
                <a:pPr algn="just"/>
                <a:r>
                  <a:rPr lang="en-US" dirty="0"/>
                  <a:t>We have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𝐶</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𝐹</m:t>
                            </m:r>
                          </m:e>
                          <m:sub>
                            <m:r>
                              <a:rPr lang="en-US" i="1" dirty="0" smtClean="0">
                                <a:latin typeface="Cambria Math" panose="02040503050406030204" pitchFamily="18" charset="0"/>
                              </a:rPr>
                              <m:t>3</m:t>
                            </m:r>
                          </m:sub>
                        </m:sSub>
                      </m:sub>
                    </m:sSub>
                    <m:r>
                      <a:rPr lang="en-US" i="1" dirty="0" smtClean="0">
                        <a:latin typeface="Cambria Math" panose="02040503050406030204" pitchFamily="18" charset="0"/>
                      </a:rPr>
                      <m:t>=0.65</m:t>
                    </m:r>
                  </m:oMath>
                </a14:m>
                <a:r>
                  <a:rPr lang="en-US" dirty="0"/>
                  <a:t> and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𝐶</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𝐹</m:t>
                            </m:r>
                          </m:e>
                          <m:sub>
                            <m:r>
                              <a:rPr lang="en-US" i="1" dirty="0" smtClean="0">
                                <a:latin typeface="Cambria Math" panose="02040503050406030204" pitchFamily="18" charset="0"/>
                              </a:rPr>
                              <m:t>4</m:t>
                            </m:r>
                          </m:sub>
                        </m:sSub>
                      </m:sub>
                    </m:sSub>
                    <m:r>
                      <a:rPr lang="en-US" i="1" dirty="0" smtClean="0">
                        <a:latin typeface="Cambria Math" panose="02040503050406030204" pitchFamily="18" charset="0"/>
                      </a:rPr>
                      <m:t>=1</m:t>
                    </m:r>
                  </m:oMath>
                </a14:m>
                <a:r>
                  <a:rPr lang="en-US" dirty="0"/>
                  <a:t>. The data point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6</m:t>
                        </m:r>
                      </m:sub>
                    </m:sSub>
                    <m:r>
                      <a:rPr lang="en-US" i="1" dirty="0" smtClean="0">
                        <a:latin typeface="Cambria Math" panose="02040503050406030204" pitchFamily="18" charset="0"/>
                      </a:rPr>
                      <m:t>=1.4</m:t>
                    </m:r>
                  </m:oMath>
                </a14:m>
                <a:r>
                  <a:rPr lang="en-US" dirty="0"/>
                  <a:t> is thus closer to </a:t>
                </a:r>
                <a14:m>
                  <m:oMath xmlns:m="http://schemas.openxmlformats.org/officeDocument/2006/math">
                    <m:r>
                      <a:rPr lang="en-US" i="1" dirty="0" smtClean="0">
                        <a:latin typeface="Cambria Math" panose="02040503050406030204" pitchFamily="18" charset="0"/>
                      </a:rPr>
                      <m:t>𝐶</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𝐹</m:t>
                        </m:r>
                      </m:e>
                      <m:sub>
                        <m:r>
                          <a:rPr lang="en-US" i="1" dirty="0" smtClean="0">
                            <a:latin typeface="Cambria Math" panose="02040503050406030204" pitchFamily="18" charset="0"/>
                          </a:rPr>
                          <m:t>4</m:t>
                        </m:r>
                      </m:sub>
                    </m:sSub>
                    <m:r>
                      <a:rPr lang="en-US" i="1" dirty="0" smtClean="0">
                        <a:latin typeface="Cambria Math" panose="02040503050406030204" pitchFamily="18" charset="0"/>
                      </a:rPr>
                      <m:t> </m:t>
                    </m:r>
                  </m:oMath>
                </a14:m>
                <a:r>
                  <a:rPr lang="en-US" dirty="0"/>
                  <a:t>than to </a:t>
                </a:r>
                <a14:m>
                  <m:oMath xmlns:m="http://schemas.openxmlformats.org/officeDocument/2006/math">
                    <m:r>
                      <a:rPr lang="en-US" i="1" dirty="0" smtClean="0">
                        <a:latin typeface="Cambria Math" panose="02040503050406030204" pitchFamily="18" charset="0"/>
                      </a:rPr>
                      <m:t>𝐶</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𝐹</m:t>
                        </m:r>
                      </m:e>
                      <m:sub>
                        <m:r>
                          <a:rPr lang="en-US" i="1" dirty="0" smtClean="0">
                            <a:latin typeface="Cambria Math" panose="02040503050406030204" pitchFamily="18" charset="0"/>
                          </a:rPr>
                          <m:t>3</m:t>
                        </m:r>
                      </m:sub>
                    </m:sSub>
                  </m:oMath>
                </a14:m>
                <a:r>
                  <a:rPr lang="en-US" dirty="0"/>
                  <a:t>. BIRCH tentatively passes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6</m:t>
                        </m:r>
                      </m:sub>
                    </m:sSub>
                  </m:oMath>
                </a14:m>
                <a:r>
                  <a:rPr lang="en-US" dirty="0"/>
                  <a:t> to </a:t>
                </a:r>
                <a14:m>
                  <m:oMath xmlns:m="http://schemas.openxmlformats.org/officeDocument/2006/math">
                    <m:r>
                      <a:rPr lang="en-US" i="1" dirty="0" smtClean="0">
                        <a:latin typeface="Cambria Math" panose="02040503050406030204" pitchFamily="18" charset="0"/>
                      </a:rPr>
                      <m:t>𝐶</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𝐹</m:t>
                        </m:r>
                      </m:e>
                      <m:sub>
                        <m:r>
                          <a:rPr lang="en-US" i="1" dirty="0" smtClean="0">
                            <a:latin typeface="Cambria Math" panose="02040503050406030204" pitchFamily="18" charset="0"/>
                          </a:rPr>
                          <m:t>4</m:t>
                        </m:r>
                      </m:sub>
                    </m:sSub>
                  </m:oMath>
                </a14:m>
                <a:r>
                  <a:rPr lang="en-US" dirty="0"/>
                  <a:t>. </a:t>
                </a:r>
              </a:p>
              <a:p>
                <a:pPr algn="just"/>
                <a:r>
                  <a:rPr lang="en-US" dirty="0"/>
                  <a:t>The radius of </a:t>
                </a:r>
                <a14:m>
                  <m:oMath xmlns:m="http://schemas.openxmlformats.org/officeDocument/2006/math">
                    <m:r>
                      <a:rPr lang="en-US" i="1" dirty="0">
                        <a:latin typeface="Cambria Math" panose="02040503050406030204" pitchFamily="18" charset="0"/>
                      </a:rPr>
                      <m:t>𝐶</m:t>
                    </m:r>
                    <m:sSub>
                      <m:sSubPr>
                        <m:ctrlPr>
                          <a:rPr lang="en-US" i="1" dirty="0">
                            <a:latin typeface="Cambria Math" panose="02040503050406030204" pitchFamily="18" charset="0"/>
                          </a:rPr>
                        </m:ctrlPr>
                      </m:sSubPr>
                      <m:e>
                        <m:r>
                          <a:rPr lang="en-US" i="1" dirty="0">
                            <a:latin typeface="Cambria Math" panose="02040503050406030204" pitchFamily="18" charset="0"/>
                          </a:rPr>
                          <m:t>𝐹</m:t>
                        </m:r>
                      </m:e>
                      <m:sub>
                        <m:r>
                          <a:rPr lang="en-US" i="1" dirty="0">
                            <a:latin typeface="Cambria Math" panose="02040503050406030204" pitchFamily="18" charset="0"/>
                          </a:rPr>
                          <m:t>4</m:t>
                        </m:r>
                      </m:sub>
                    </m:sSub>
                  </m:oMath>
                </a14:m>
                <a:r>
                  <a:rPr lang="en-US" dirty="0"/>
                  <a:t> now increases to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=0.2&gt;</m:t>
                    </m:r>
                    <m:r>
                      <a:rPr lang="en-US" i="1" dirty="0" smtClean="0">
                        <a:latin typeface="Cambria Math" panose="02040503050406030204" pitchFamily="18" charset="0"/>
                      </a:rPr>
                      <m:t>𝑇</m:t>
                    </m:r>
                    <m:r>
                      <a:rPr lang="en-US" i="1" dirty="0" smtClean="0">
                        <a:latin typeface="Cambria Math" panose="02040503050406030204" pitchFamily="18" charset="0"/>
                      </a:rPr>
                      <m:t>=0.15</m:t>
                    </m:r>
                  </m:oMath>
                </a14:m>
                <a:r>
                  <a:rPr lang="en-US" dirty="0"/>
                  <a:t>. The Threshold value T=0.15 is exceeded, so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6</m:t>
                        </m:r>
                      </m:sub>
                    </m:sSub>
                  </m:oMath>
                </a14:m>
                <a:r>
                  <a:rPr lang="en-US" dirty="0"/>
                  <a:t> is not assigned to </a:t>
                </a:r>
                <a14:m>
                  <m:oMath xmlns:m="http://schemas.openxmlformats.org/officeDocument/2006/math">
                    <m:r>
                      <a:rPr lang="en-US" i="1" dirty="0">
                        <a:latin typeface="Cambria Math" panose="02040503050406030204" pitchFamily="18" charset="0"/>
                      </a:rPr>
                      <m:t>𝐶</m:t>
                    </m:r>
                    <m:sSub>
                      <m:sSubPr>
                        <m:ctrlPr>
                          <a:rPr lang="en-US" i="1" dirty="0">
                            <a:latin typeface="Cambria Math" panose="02040503050406030204" pitchFamily="18" charset="0"/>
                          </a:rPr>
                        </m:ctrlPr>
                      </m:sSubPr>
                      <m:e>
                        <m:r>
                          <a:rPr lang="en-US" i="1" dirty="0">
                            <a:latin typeface="Cambria Math" panose="02040503050406030204" pitchFamily="18" charset="0"/>
                          </a:rPr>
                          <m:t>𝐹</m:t>
                        </m:r>
                      </m:e>
                      <m:sub>
                        <m:r>
                          <a:rPr lang="en-US" i="1" dirty="0">
                            <a:latin typeface="Cambria Math" panose="02040503050406030204" pitchFamily="18" charset="0"/>
                          </a:rPr>
                          <m:t>4</m:t>
                        </m:r>
                      </m:sub>
                    </m:sSub>
                  </m:oMath>
                </a14:m>
                <a:r>
                  <a:rPr lang="en-US" dirty="0"/>
                  <a:t>. But the branching factor B=2 means that we may have at most two leaf nodes branching off of any non-leaf node. Therefore, we will need a new set of non-leaf nodes, Node2.1 and Node2.2, branching off from Node2.</a:t>
                </a:r>
              </a:p>
              <a:p>
                <a:pPr algn="just"/>
                <a:r>
                  <a:rPr lang="en-US" dirty="0"/>
                  <a:t>Node2.1 contains </a:t>
                </a:r>
                <a14:m>
                  <m:oMath xmlns:m="http://schemas.openxmlformats.org/officeDocument/2006/math">
                    <m:r>
                      <a:rPr lang="en-US" i="1" dirty="0">
                        <a:latin typeface="Cambria Math" panose="02040503050406030204" pitchFamily="18" charset="0"/>
                      </a:rPr>
                      <m:t>𝐶</m:t>
                    </m:r>
                    <m:sSub>
                      <m:sSubPr>
                        <m:ctrlPr>
                          <a:rPr lang="en-US" i="1" dirty="0">
                            <a:latin typeface="Cambria Math" panose="02040503050406030204" pitchFamily="18" charset="0"/>
                          </a:rPr>
                        </m:ctrlPr>
                      </m:sSubPr>
                      <m:e>
                        <m:r>
                          <a:rPr lang="en-US" i="1" dirty="0">
                            <a:latin typeface="Cambria Math" panose="02040503050406030204" pitchFamily="18" charset="0"/>
                          </a:rPr>
                          <m:t>𝐹</m:t>
                        </m:r>
                      </m:e>
                      <m:sub>
                        <m:r>
                          <a:rPr lang="en-US" b="1" i="1" dirty="0" smtClean="0">
                            <a:latin typeface="Cambria Math" panose="02040503050406030204" pitchFamily="18" charset="0"/>
                          </a:rPr>
                          <m:t>𝟑</m:t>
                        </m:r>
                      </m:sub>
                    </m:sSub>
                  </m:oMath>
                </a14:m>
                <a:r>
                  <a:rPr lang="en-US" dirty="0"/>
                  <a:t> and </a:t>
                </a:r>
                <a14:m>
                  <m:oMath xmlns:m="http://schemas.openxmlformats.org/officeDocument/2006/math">
                    <m:r>
                      <a:rPr lang="en-US" i="1" dirty="0">
                        <a:latin typeface="Cambria Math" panose="02040503050406030204" pitchFamily="18" charset="0"/>
                      </a:rPr>
                      <m:t>𝐶</m:t>
                    </m:r>
                    <m:sSub>
                      <m:sSubPr>
                        <m:ctrlPr>
                          <a:rPr lang="en-US" i="1" dirty="0">
                            <a:latin typeface="Cambria Math" panose="02040503050406030204" pitchFamily="18" charset="0"/>
                          </a:rPr>
                        </m:ctrlPr>
                      </m:sSubPr>
                      <m:e>
                        <m:r>
                          <a:rPr lang="en-US" i="1" dirty="0">
                            <a:latin typeface="Cambria Math" panose="02040503050406030204" pitchFamily="18" charset="0"/>
                          </a:rPr>
                          <m:t>𝐹</m:t>
                        </m:r>
                      </m:e>
                      <m:sub>
                        <m:r>
                          <a:rPr lang="en-US" i="1" dirty="0">
                            <a:latin typeface="Cambria Math" panose="02040503050406030204" pitchFamily="18" charset="0"/>
                          </a:rPr>
                          <m:t>4</m:t>
                        </m:r>
                      </m:sub>
                    </m:sSub>
                  </m:oMath>
                </a14:m>
                <a:r>
                  <a:rPr lang="en-US" dirty="0"/>
                  <a:t>, while Node2.2 contains the desired new </a:t>
                </a:r>
                <a14:m>
                  <m:oMath xmlns:m="http://schemas.openxmlformats.org/officeDocument/2006/math">
                    <m:r>
                      <a:rPr lang="en-US" i="1" dirty="0">
                        <a:latin typeface="Cambria Math" panose="02040503050406030204" pitchFamily="18" charset="0"/>
                      </a:rPr>
                      <m:t>𝐶</m:t>
                    </m:r>
                    <m:sSub>
                      <m:sSubPr>
                        <m:ctrlPr>
                          <a:rPr lang="en-US" i="1" dirty="0">
                            <a:latin typeface="Cambria Math" panose="02040503050406030204" pitchFamily="18" charset="0"/>
                          </a:rPr>
                        </m:ctrlPr>
                      </m:sSubPr>
                      <m:e>
                        <m:r>
                          <a:rPr lang="en-US" i="1" dirty="0">
                            <a:latin typeface="Cambria Math" panose="02040503050406030204" pitchFamily="18" charset="0"/>
                          </a:rPr>
                          <m:t>𝐹</m:t>
                        </m:r>
                      </m:e>
                      <m:sub>
                        <m:r>
                          <a:rPr lang="en-US" b="1" i="1" dirty="0" smtClean="0">
                            <a:latin typeface="Cambria Math" panose="02040503050406030204" pitchFamily="18" charset="0"/>
                          </a:rPr>
                          <m:t>𝟓</m:t>
                        </m:r>
                      </m:sub>
                    </m:sSub>
                  </m:oMath>
                </a14:m>
                <a:r>
                  <a:rPr lang="en-US" dirty="0"/>
                  <a:t> and the new leaf node Leaf5 as its only child, containing only the information from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6</m:t>
                        </m:r>
                      </m:sub>
                    </m:sSub>
                  </m:oMath>
                </a14:m>
                <a:r>
                  <a:rPr lang="en-US" dirty="0"/>
                  <a:t>. </a:t>
                </a:r>
                <a:endParaRPr lang="en-IN" dirty="0"/>
              </a:p>
            </p:txBody>
          </p:sp>
        </mc:Choice>
        <mc:Fallback xmlns="">
          <p:sp>
            <p:nvSpPr>
              <p:cNvPr id="3" name="Content Placeholder 2">
                <a:extLst>
                  <a:ext uri="{FF2B5EF4-FFF2-40B4-BE49-F238E27FC236}">
                    <a16:creationId xmlns:a16="http://schemas.microsoft.com/office/drawing/2014/main" id="{4771F890-36FC-4346-87C0-C22503CF2CC2}"/>
                  </a:ext>
                </a:extLst>
              </p:cNvPr>
              <p:cNvSpPr>
                <a:spLocks noGrp="1" noRot="1" noChangeAspect="1" noMove="1" noResize="1" noEditPoints="1" noAdjustHandles="1" noChangeArrowheads="1" noChangeShapeType="1" noTextEdit="1"/>
              </p:cNvSpPr>
              <p:nvPr>
                <p:ph idx="1"/>
              </p:nvPr>
            </p:nvSpPr>
            <p:spPr>
              <a:xfrm>
                <a:off x="838200" y="1081088"/>
                <a:ext cx="10515600" cy="5222876"/>
              </a:xfrm>
              <a:blipFill>
                <a:blip r:embed="rId2"/>
                <a:stretch>
                  <a:fillRect l="-812" t="-2684" r="-870"/>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ACA94E51-BFFE-475D-BC90-CADB6BFF6B2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5" name="Slide Number Placeholder 4">
            <a:extLst>
              <a:ext uri="{FF2B5EF4-FFF2-40B4-BE49-F238E27FC236}">
                <a16:creationId xmlns:a16="http://schemas.microsoft.com/office/drawing/2014/main" id="{C6E2D42B-4815-4BB9-8B79-3C0184C3C3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4492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EFD067BA-1081-4C9E-AFCC-BA9931F08D11}"/>
              </a:ext>
            </a:extLst>
          </p:cNvPr>
          <p:cNvSpPr/>
          <p:nvPr/>
        </p:nvSpPr>
        <p:spPr>
          <a:xfrm>
            <a:off x="9478249" y="4018657"/>
            <a:ext cx="2526360" cy="9760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Node 2.2</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D77B3E4-3760-414C-AA01-A361EA071228}"/>
              </a:ext>
            </a:extLst>
          </p:cNvPr>
          <p:cNvSpPr>
            <a:spLocks noGrp="1"/>
          </p:cNvSpPr>
          <p:nvPr>
            <p:ph type="ftr" sz="quarter" idx="11"/>
          </p:nvPr>
        </p:nvSpPr>
        <p:spPr>
          <a:xfrm>
            <a:off x="4256738" y="6582759"/>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Clustering Techniques</a:t>
            </a:r>
          </a:p>
        </p:txBody>
      </p:sp>
      <p:sp>
        <p:nvSpPr>
          <p:cNvPr id="5" name="Slide Number Placeholder 4">
            <a:extLst>
              <a:ext uri="{FF2B5EF4-FFF2-40B4-BE49-F238E27FC236}">
                <a16:creationId xmlns:a16="http://schemas.microsoft.com/office/drawing/2014/main" id="{9531A650-893D-4628-9B1F-7A377A4C3E4C}"/>
              </a:ext>
            </a:extLst>
          </p:cNvPr>
          <p:cNvSpPr>
            <a:spLocks noGrp="1"/>
          </p:cNvSpPr>
          <p:nvPr>
            <p:ph type="sldNum" sz="quarter" idx="12"/>
          </p:nvPr>
        </p:nvSpPr>
        <p:spPr>
          <a:xfrm>
            <a:off x="8432183" y="64071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E132EA4A-CCFF-40E5-8E3D-45FEF41B91FF}"/>
              </a:ext>
            </a:extLst>
          </p:cNvPr>
          <p:cNvSpPr txBox="1">
            <a:spLocks/>
          </p:cNvSpPr>
          <p:nvPr/>
        </p:nvSpPr>
        <p:spPr>
          <a:xfrm>
            <a:off x="736877" y="644354"/>
            <a:ext cx="10515600" cy="52705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000" b="1" kern="1200">
                <a:solidFill>
                  <a:srgbClr val="C00000"/>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alibri Light" panose="020F0302020204030204"/>
                <a:ea typeface="+mj-ea"/>
                <a:cs typeface="+mj-cs"/>
              </a:rPr>
              <a:t>Example</a:t>
            </a:r>
            <a:endParaRPr kumimoji="0" lang="en-IN" sz="4000" b="1" i="0" u="none" strike="noStrike" kern="1200" cap="none" spc="0" normalizeH="0" baseline="0" noProof="0" dirty="0">
              <a:ln>
                <a:noFill/>
              </a:ln>
              <a:solidFill>
                <a:srgbClr val="C00000"/>
              </a:solidFill>
              <a:effectLst/>
              <a:uLnTx/>
              <a:uFillTx/>
              <a:latin typeface="Calibri Light" panose="020F0302020204030204"/>
              <a:ea typeface="+mj-ea"/>
              <a:cs typeface="+mj-cs"/>
            </a:endParaRPr>
          </a:p>
        </p:txBody>
      </p:sp>
      <p:sp>
        <p:nvSpPr>
          <p:cNvPr id="8" name="Slide Number Placeholder 4">
            <a:extLst>
              <a:ext uri="{FF2B5EF4-FFF2-40B4-BE49-F238E27FC236}">
                <a16:creationId xmlns:a16="http://schemas.microsoft.com/office/drawing/2014/main" id="{7A1A1A38-660F-45C3-9160-0128E92C5210}"/>
              </a:ext>
            </a:extLst>
          </p:cNvPr>
          <p:cNvSpPr txBox="1">
            <a:spLocks/>
          </p:cNvSpPr>
          <p:nvPr/>
        </p:nvSpPr>
        <p:spPr>
          <a:xfrm>
            <a:off x="8209163" y="64071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D4EE5B6B-1F0E-4F92-BBB9-4E83EA21C867}"/>
              </a:ext>
            </a:extLst>
          </p:cNvPr>
          <p:cNvSpPr/>
          <p:nvPr/>
        </p:nvSpPr>
        <p:spPr>
          <a:xfrm>
            <a:off x="467099" y="2624366"/>
            <a:ext cx="4274070" cy="9760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Node 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14DB4B58-2A2B-4F3F-8537-2759252DC58A}"/>
              </a:ext>
            </a:extLst>
          </p:cNvPr>
          <p:cNvCxnSpPr>
            <a:cxnSpLocks/>
            <a:stCxn id="15" idx="2"/>
            <a:endCxn id="11" idx="0"/>
          </p:cNvCxnSpPr>
          <p:nvPr/>
        </p:nvCxnSpPr>
        <p:spPr>
          <a:xfrm flipH="1">
            <a:off x="1134919" y="3470568"/>
            <a:ext cx="369699" cy="454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A92ADECA-5D40-4E72-B39D-51B237B8B6CA}"/>
              </a:ext>
            </a:extLst>
          </p:cNvPr>
          <p:cNvSpPr/>
          <p:nvPr/>
        </p:nvSpPr>
        <p:spPr>
          <a:xfrm>
            <a:off x="33486" y="3925236"/>
            <a:ext cx="2202865" cy="14643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13E1CC6D-CF2D-4B32-A009-33AE8CB8790E}"/>
                  </a:ext>
                </a:extLst>
              </p:cNvPr>
              <p:cNvSpPr/>
              <p:nvPr/>
            </p:nvSpPr>
            <p:spPr>
              <a:xfrm>
                <a:off x="435395" y="4568928"/>
                <a:ext cx="1492547" cy="76005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𝒙</m:t>
                        </m:r>
                      </m:e>
                      <m:sub>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𝟏</m:t>
                        </m:r>
                      </m:sub>
                    </m:sSub>
                  </m:oMath>
                </a14:m>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=0.5, </a:t>
                </a:r>
                <a14:m>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𝒙</m:t>
                        </m:r>
                      </m:e>
                      <m:sub>
                        <m:r>
                          <a:rPr kumimoji="0" lang="en-US" sz="18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𝟐</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oMath>
                </a14:m>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0.25</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mc:Choice>
        <mc:Fallback xmlns="">
          <p:sp>
            <p:nvSpPr>
              <p:cNvPr id="12" name="Oval 11">
                <a:extLst>
                  <a:ext uri="{FF2B5EF4-FFF2-40B4-BE49-F238E27FC236}">
                    <a16:creationId xmlns:a16="http://schemas.microsoft.com/office/drawing/2014/main" id="{13E1CC6D-CF2D-4B32-A009-33AE8CB8790E}"/>
                  </a:ext>
                </a:extLst>
              </p:cNvPr>
              <p:cNvSpPr>
                <a:spLocks noRot="1" noChangeAspect="1" noMove="1" noResize="1" noEditPoints="1" noAdjustHandles="1" noChangeArrowheads="1" noChangeShapeType="1" noTextEdit="1"/>
              </p:cNvSpPr>
              <p:nvPr/>
            </p:nvSpPr>
            <p:spPr>
              <a:xfrm>
                <a:off x="435395" y="4568928"/>
                <a:ext cx="1492547" cy="760051"/>
              </a:xfrm>
              <a:prstGeom prst="ellipse">
                <a:avLst/>
              </a:prstGeom>
              <a:blipFill>
                <a:blip r:embed="rId2"/>
                <a:stretch>
                  <a:fillRect b="-3937"/>
                </a:stretch>
              </a:blipFill>
            </p:spPr>
            <p:txBody>
              <a:bodyPr/>
              <a:lstStyle/>
              <a:p>
                <a:r>
                  <a:rPr lang="en-IN">
                    <a:noFill/>
                  </a:rPr>
                  <a:t> </a:t>
                </a:r>
              </a:p>
            </p:txBody>
          </p:sp>
        </mc:Fallback>
      </mc:AlternateContent>
      <p:sp>
        <p:nvSpPr>
          <p:cNvPr id="13" name="Rectangle 12">
            <a:extLst>
              <a:ext uri="{FF2B5EF4-FFF2-40B4-BE49-F238E27FC236}">
                <a16:creationId xmlns:a16="http://schemas.microsoft.com/office/drawing/2014/main" id="{F5273745-E86A-4BA2-9236-C323376D516A}"/>
              </a:ext>
            </a:extLst>
          </p:cNvPr>
          <p:cNvSpPr/>
          <p:nvPr/>
        </p:nvSpPr>
        <p:spPr>
          <a:xfrm>
            <a:off x="389569" y="4142135"/>
            <a:ext cx="1538373" cy="3174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Leaf1:R=0.126</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A6008DEF-E5A8-4AD1-ADB3-8555D83B567E}"/>
              </a:ext>
            </a:extLst>
          </p:cNvPr>
          <p:cNvSpPr/>
          <p:nvPr/>
        </p:nvSpPr>
        <p:spPr>
          <a:xfrm>
            <a:off x="2795324" y="2966096"/>
            <a:ext cx="1831083" cy="5159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CF2: n=1, Ls=0.0, SS = 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21785BD-6011-4DEF-9F1C-FADDE0896062}"/>
              </a:ext>
            </a:extLst>
          </p:cNvPr>
          <p:cNvSpPr/>
          <p:nvPr/>
        </p:nvSpPr>
        <p:spPr>
          <a:xfrm>
            <a:off x="530399" y="2977559"/>
            <a:ext cx="1948437" cy="4930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CF1: n=2, Ls=0.75, SS = 0.313</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47587C54-69CF-46E0-9851-8FA8DD755FDE}"/>
              </a:ext>
            </a:extLst>
          </p:cNvPr>
          <p:cNvSpPr/>
          <p:nvPr/>
        </p:nvSpPr>
        <p:spPr>
          <a:xfrm>
            <a:off x="2684614" y="3905549"/>
            <a:ext cx="1969688" cy="14643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E52127FB-1BB2-4CC0-9E53-8305C904AC7F}"/>
                  </a:ext>
                </a:extLst>
              </p:cNvPr>
              <p:cNvSpPr/>
              <p:nvPr/>
            </p:nvSpPr>
            <p:spPr>
              <a:xfrm>
                <a:off x="3029923" y="4587517"/>
                <a:ext cx="1261950" cy="6290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𝒙</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sub>
                    </m:sSub>
                  </m:oMath>
                </a14:m>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mc:Choice>
        <mc:Fallback xmlns="">
          <p:sp>
            <p:nvSpPr>
              <p:cNvPr id="17" name="Oval 16">
                <a:extLst>
                  <a:ext uri="{FF2B5EF4-FFF2-40B4-BE49-F238E27FC236}">
                    <a16:creationId xmlns:a16="http://schemas.microsoft.com/office/drawing/2014/main" id="{E52127FB-1BB2-4CC0-9E53-8305C904AC7F}"/>
                  </a:ext>
                </a:extLst>
              </p:cNvPr>
              <p:cNvSpPr>
                <a:spLocks noRot="1" noChangeAspect="1" noMove="1" noResize="1" noEditPoints="1" noAdjustHandles="1" noChangeArrowheads="1" noChangeShapeType="1" noTextEdit="1"/>
              </p:cNvSpPr>
              <p:nvPr/>
            </p:nvSpPr>
            <p:spPr>
              <a:xfrm>
                <a:off x="3029923" y="4587517"/>
                <a:ext cx="1261950" cy="629020"/>
              </a:xfrm>
              <a:prstGeom prst="ellipse">
                <a:avLst/>
              </a:prstGeom>
              <a:blipFill>
                <a:blip r:embed="rId3"/>
                <a:stretch>
                  <a:fillRect/>
                </a:stretch>
              </a:blipFill>
            </p:spPr>
            <p:txBody>
              <a:bodyPr/>
              <a:lstStyle/>
              <a:p>
                <a:r>
                  <a:rPr lang="en-IN">
                    <a:noFill/>
                  </a:rPr>
                  <a:t> </a:t>
                </a:r>
              </a:p>
            </p:txBody>
          </p:sp>
        </mc:Fallback>
      </mc:AlternateContent>
      <p:sp>
        <p:nvSpPr>
          <p:cNvPr id="18" name="Rectangle 17">
            <a:extLst>
              <a:ext uri="{FF2B5EF4-FFF2-40B4-BE49-F238E27FC236}">
                <a16:creationId xmlns:a16="http://schemas.microsoft.com/office/drawing/2014/main" id="{D9FFCA2A-EE94-46C5-B6E8-762488F25C34}"/>
              </a:ext>
            </a:extLst>
          </p:cNvPr>
          <p:cNvSpPr/>
          <p:nvPr/>
        </p:nvSpPr>
        <p:spPr>
          <a:xfrm>
            <a:off x="3029923" y="4166848"/>
            <a:ext cx="1354409" cy="3174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Leaf2:R=0.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9" name="Straight Arrow Connector 18">
            <a:extLst>
              <a:ext uri="{FF2B5EF4-FFF2-40B4-BE49-F238E27FC236}">
                <a16:creationId xmlns:a16="http://schemas.microsoft.com/office/drawing/2014/main" id="{BB9A83BF-BCAA-4CF0-A03E-6CF13B607ED0}"/>
              </a:ext>
            </a:extLst>
          </p:cNvPr>
          <p:cNvCxnSpPr>
            <a:cxnSpLocks/>
            <a:stCxn id="14" idx="2"/>
            <a:endCxn id="16" idx="0"/>
          </p:cNvCxnSpPr>
          <p:nvPr/>
        </p:nvCxnSpPr>
        <p:spPr>
          <a:xfrm flipH="1">
            <a:off x="3669458" y="3482029"/>
            <a:ext cx="41408" cy="423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DA707276-36B2-4EF7-A69C-F1762AF0D7F9}"/>
              </a:ext>
            </a:extLst>
          </p:cNvPr>
          <p:cNvSpPr>
            <a:spLocks noGrp="1"/>
          </p:cNvSpPr>
          <p:nvPr>
            <p:ph idx="1"/>
          </p:nvPr>
        </p:nvSpPr>
        <p:spPr>
          <a:xfrm>
            <a:off x="8808152" y="-8248"/>
            <a:ext cx="1637369" cy="1651620"/>
          </a:xfrm>
        </p:spPr>
        <p:txBody>
          <a:bodyPr/>
          <a:lstStyle/>
          <a:p>
            <a:r>
              <a:rPr lang="en-US" dirty="0"/>
              <a:t>T = 0.15</a:t>
            </a:r>
          </a:p>
          <a:p>
            <a:r>
              <a:rPr lang="en-US" dirty="0"/>
              <a:t>L = 2</a:t>
            </a:r>
          </a:p>
          <a:p>
            <a:r>
              <a:rPr lang="en-US" dirty="0"/>
              <a:t>B = 2</a:t>
            </a:r>
            <a:endParaRPr lang="en-IN" dirty="0"/>
          </a:p>
        </p:txBody>
      </p:sp>
      <mc:AlternateContent xmlns:mc="http://schemas.openxmlformats.org/markup-compatibility/2006" xmlns:a14="http://schemas.microsoft.com/office/drawing/2010/main">
        <mc:Choice Requires="a14">
          <p:graphicFrame>
            <p:nvGraphicFramePr>
              <p:cNvPr id="21" name="Content Placeholder 5">
                <a:extLst>
                  <a:ext uri="{FF2B5EF4-FFF2-40B4-BE49-F238E27FC236}">
                    <a16:creationId xmlns:a16="http://schemas.microsoft.com/office/drawing/2014/main" id="{538C7633-2979-4225-B1E0-FD70129346A7}"/>
                  </a:ext>
                </a:extLst>
              </p:cNvPr>
              <p:cNvGraphicFramePr>
                <a:graphicFrameLocks/>
              </p:cNvGraphicFramePr>
              <p:nvPr/>
            </p:nvGraphicFramePr>
            <p:xfrm>
              <a:off x="10912973" y="45966"/>
              <a:ext cx="1257078" cy="2595880"/>
            </p:xfrm>
            <a:graphic>
              <a:graphicData uri="http://schemas.openxmlformats.org/drawingml/2006/table">
                <a:tbl>
                  <a:tblPr firstRow="1" bandRow="1"/>
                  <a:tblGrid>
                    <a:gridCol w="628539">
                      <a:extLst>
                        <a:ext uri="{9D8B030D-6E8A-4147-A177-3AD203B41FA5}">
                          <a16:colId xmlns:a16="http://schemas.microsoft.com/office/drawing/2014/main" val="651466344"/>
                        </a:ext>
                      </a:extLst>
                    </a:gridCol>
                    <a:gridCol w="628539">
                      <a:extLst>
                        <a:ext uri="{9D8B030D-6E8A-4147-A177-3AD203B41FA5}">
                          <a16:colId xmlns:a16="http://schemas.microsoft.com/office/drawing/2014/main" val="28726418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𝟏</m:t>
                                    </m:r>
                                  </m:sub>
                                </m:sSub>
                              </m:oMath>
                            </m:oMathPara>
                          </a14:m>
                          <a:endParaRPr lang="en-IN" dirty="0"/>
                        </a:p>
                      </a:txBody>
                      <a:tcPr/>
                    </a:tc>
                    <a:tc>
                      <a:txBody>
                        <a:bodyPr/>
                        <a:lstStyle/>
                        <a:p>
                          <a:r>
                            <a:rPr lang="en-US" dirty="0"/>
                            <a:t>0.5</a:t>
                          </a:r>
                          <a:endParaRPr lang="en-IN" dirty="0"/>
                        </a:p>
                      </a:txBody>
                      <a:tcPr/>
                    </a:tc>
                    <a:extLst>
                      <a:ext uri="{0D108BD9-81ED-4DB2-BD59-A6C34878D82A}">
                        <a16:rowId xmlns:a16="http://schemas.microsoft.com/office/drawing/2014/main" val="350245065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𝟐</m:t>
                                    </m:r>
                                  </m:sub>
                                </m:sSub>
                              </m:oMath>
                            </m:oMathPara>
                          </a14:m>
                          <a:endParaRPr lang="en-IN" dirty="0"/>
                        </a:p>
                      </a:txBody>
                      <a:tcPr/>
                    </a:tc>
                    <a:tc>
                      <a:txBody>
                        <a:bodyPr/>
                        <a:lstStyle/>
                        <a:p>
                          <a:r>
                            <a:rPr lang="en-US" dirty="0"/>
                            <a:t>0.25</a:t>
                          </a:r>
                          <a:endParaRPr lang="en-IN" dirty="0"/>
                        </a:p>
                      </a:txBody>
                      <a:tcPr/>
                    </a:tc>
                    <a:extLst>
                      <a:ext uri="{0D108BD9-81ED-4DB2-BD59-A6C34878D82A}">
                        <a16:rowId xmlns:a16="http://schemas.microsoft.com/office/drawing/2014/main" val="285946374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𝟑</m:t>
                                    </m:r>
                                  </m:sub>
                                </m:sSub>
                              </m:oMath>
                            </m:oMathPara>
                          </a14:m>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78453514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𝟒</m:t>
                                    </m:r>
                                  </m:sub>
                                </m:sSub>
                              </m:oMath>
                            </m:oMathPara>
                          </a14:m>
                          <a:endParaRPr lang="en-IN" dirty="0"/>
                        </a:p>
                      </a:txBody>
                      <a:tcPr/>
                    </a:tc>
                    <a:tc>
                      <a:txBody>
                        <a:bodyPr/>
                        <a:lstStyle/>
                        <a:p>
                          <a:r>
                            <a:rPr lang="en-US" dirty="0"/>
                            <a:t>0.65</a:t>
                          </a:r>
                          <a:endParaRPr lang="en-IN" dirty="0"/>
                        </a:p>
                      </a:txBody>
                      <a:tcPr/>
                    </a:tc>
                    <a:extLst>
                      <a:ext uri="{0D108BD9-81ED-4DB2-BD59-A6C34878D82A}">
                        <a16:rowId xmlns:a16="http://schemas.microsoft.com/office/drawing/2014/main" val="1266616124"/>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𝟓</m:t>
                                    </m:r>
                                  </m:sub>
                                </m:sSub>
                              </m:oMath>
                            </m:oMathPara>
                          </a14:m>
                          <a:endParaRPr lang="en-IN" dirty="0"/>
                        </a:p>
                      </a:txBody>
                      <a:tcPr/>
                    </a:tc>
                    <a:tc>
                      <a:txBody>
                        <a:bodyPr/>
                        <a:lstStyle/>
                        <a:p>
                          <a:r>
                            <a:rPr lang="en-US" dirty="0"/>
                            <a:t>1</a:t>
                          </a:r>
                          <a:endParaRPr lang="en-IN" dirty="0"/>
                        </a:p>
                      </a:txBody>
                      <a:tcPr/>
                    </a:tc>
                    <a:extLst>
                      <a:ext uri="{0D108BD9-81ED-4DB2-BD59-A6C34878D82A}">
                        <a16:rowId xmlns:a16="http://schemas.microsoft.com/office/drawing/2014/main" val="44990975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𝟔</m:t>
                                    </m:r>
                                  </m:sub>
                                </m:sSub>
                              </m:oMath>
                            </m:oMathPara>
                          </a14:m>
                          <a:endParaRPr lang="en-IN" dirty="0"/>
                        </a:p>
                      </a:txBody>
                      <a:tcPr/>
                    </a:tc>
                    <a:tc>
                      <a:txBody>
                        <a:bodyPr/>
                        <a:lstStyle/>
                        <a:p>
                          <a:r>
                            <a:rPr lang="en-US" dirty="0"/>
                            <a:t>1.4</a:t>
                          </a:r>
                          <a:endParaRPr lang="en-IN" dirty="0"/>
                        </a:p>
                      </a:txBody>
                      <a:tcPr/>
                    </a:tc>
                    <a:extLst>
                      <a:ext uri="{0D108BD9-81ED-4DB2-BD59-A6C34878D82A}">
                        <a16:rowId xmlns:a16="http://schemas.microsoft.com/office/drawing/2014/main" val="422120661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𝟕</m:t>
                                    </m:r>
                                  </m:sub>
                                </m:sSub>
                              </m:oMath>
                            </m:oMathPara>
                          </a14:m>
                          <a:endParaRPr lang="en-IN" dirty="0"/>
                        </a:p>
                      </a:txBody>
                      <a:tcPr/>
                    </a:tc>
                    <a:tc>
                      <a:txBody>
                        <a:bodyPr/>
                        <a:lstStyle/>
                        <a:p>
                          <a:r>
                            <a:rPr lang="en-US" dirty="0"/>
                            <a:t>1.1</a:t>
                          </a:r>
                          <a:endParaRPr lang="en-IN" dirty="0"/>
                        </a:p>
                      </a:txBody>
                      <a:tcPr/>
                    </a:tc>
                    <a:extLst>
                      <a:ext uri="{0D108BD9-81ED-4DB2-BD59-A6C34878D82A}">
                        <a16:rowId xmlns:a16="http://schemas.microsoft.com/office/drawing/2014/main" val="3979487821"/>
                      </a:ext>
                    </a:extLst>
                  </a:tr>
                </a:tbl>
              </a:graphicData>
            </a:graphic>
          </p:graphicFrame>
        </mc:Choice>
        <mc:Fallback xmlns="">
          <p:graphicFrame>
            <p:nvGraphicFramePr>
              <p:cNvPr id="21" name="Content Placeholder 5">
                <a:extLst>
                  <a:ext uri="{FF2B5EF4-FFF2-40B4-BE49-F238E27FC236}">
                    <a16:creationId xmlns:a16="http://schemas.microsoft.com/office/drawing/2014/main" id="{538C7633-2979-4225-B1E0-FD70129346A7}"/>
                  </a:ext>
                </a:extLst>
              </p:cNvPr>
              <p:cNvGraphicFramePr>
                <a:graphicFrameLocks/>
              </p:cNvGraphicFramePr>
              <p:nvPr>
                <p:extLst>
                  <p:ext uri="{D42A27DB-BD31-4B8C-83A1-F6EECF244321}">
                    <p14:modId xmlns:p14="http://schemas.microsoft.com/office/powerpoint/2010/main" val="2494258169"/>
                  </p:ext>
                </p:extLst>
              </p:nvPr>
            </p:nvGraphicFramePr>
            <p:xfrm>
              <a:off x="10912973" y="45966"/>
              <a:ext cx="1257078" cy="2595880"/>
            </p:xfrm>
            <a:graphic>
              <a:graphicData uri="http://schemas.openxmlformats.org/drawingml/2006/table">
                <a:tbl>
                  <a:tblPr firstRow="1" bandRow="1"/>
                  <a:tblGrid>
                    <a:gridCol w="628539">
                      <a:extLst>
                        <a:ext uri="{9D8B030D-6E8A-4147-A177-3AD203B41FA5}">
                          <a16:colId xmlns:a16="http://schemas.microsoft.com/office/drawing/2014/main" val="651466344"/>
                        </a:ext>
                      </a:extLst>
                    </a:gridCol>
                    <a:gridCol w="628539">
                      <a:extLst>
                        <a:ext uri="{9D8B030D-6E8A-4147-A177-3AD203B41FA5}">
                          <a16:colId xmlns:a16="http://schemas.microsoft.com/office/drawing/2014/main" val="287264181"/>
                        </a:ext>
                      </a:extLst>
                    </a:gridCol>
                  </a:tblGrid>
                  <a:tr h="370840">
                    <a:tc>
                      <a:txBody>
                        <a:bodyPr/>
                        <a:lstStyle/>
                        <a:p>
                          <a:endParaRPr lang="en-US"/>
                        </a:p>
                      </a:txBody>
                      <a:tcPr>
                        <a:blipFill>
                          <a:blip r:embed="rId4"/>
                          <a:stretch>
                            <a:fillRect l="-962" t="-8197" r="-100962" b="-624590"/>
                          </a:stretch>
                        </a:blipFill>
                      </a:tcPr>
                    </a:tc>
                    <a:tc>
                      <a:txBody>
                        <a:bodyPr/>
                        <a:lstStyle/>
                        <a:p>
                          <a:r>
                            <a:rPr lang="en-US" dirty="0"/>
                            <a:t>0.5</a:t>
                          </a:r>
                          <a:endParaRPr lang="en-IN" dirty="0"/>
                        </a:p>
                      </a:txBody>
                      <a:tcPr/>
                    </a:tc>
                    <a:extLst>
                      <a:ext uri="{0D108BD9-81ED-4DB2-BD59-A6C34878D82A}">
                        <a16:rowId xmlns:a16="http://schemas.microsoft.com/office/drawing/2014/main" val="3502450656"/>
                      </a:ext>
                    </a:extLst>
                  </a:tr>
                  <a:tr h="370840">
                    <a:tc>
                      <a:txBody>
                        <a:bodyPr/>
                        <a:lstStyle/>
                        <a:p>
                          <a:endParaRPr lang="en-US"/>
                        </a:p>
                      </a:txBody>
                      <a:tcPr>
                        <a:blipFill>
                          <a:blip r:embed="rId4"/>
                          <a:stretch>
                            <a:fillRect l="-962" t="-108197" r="-100962" b="-524590"/>
                          </a:stretch>
                        </a:blipFill>
                      </a:tcPr>
                    </a:tc>
                    <a:tc>
                      <a:txBody>
                        <a:bodyPr/>
                        <a:lstStyle/>
                        <a:p>
                          <a:r>
                            <a:rPr lang="en-US" dirty="0"/>
                            <a:t>0.25</a:t>
                          </a:r>
                          <a:endParaRPr lang="en-IN" dirty="0"/>
                        </a:p>
                      </a:txBody>
                      <a:tcPr/>
                    </a:tc>
                    <a:extLst>
                      <a:ext uri="{0D108BD9-81ED-4DB2-BD59-A6C34878D82A}">
                        <a16:rowId xmlns:a16="http://schemas.microsoft.com/office/drawing/2014/main" val="2859463747"/>
                      </a:ext>
                    </a:extLst>
                  </a:tr>
                  <a:tr h="370840">
                    <a:tc>
                      <a:txBody>
                        <a:bodyPr/>
                        <a:lstStyle/>
                        <a:p>
                          <a:endParaRPr lang="en-US"/>
                        </a:p>
                      </a:txBody>
                      <a:tcPr>
                        <a:blipFill>
                          <a:blip r:embed="rId4"/>
                          <a:stretch>
                            <a:fillRect l="-962" t="-208197" r="-100962" b="-424590"/>
                          </a:stretch>
                        </a:blipFill>
                      </a:tcPr>
                    </a:tc>
                    <a:tc>
                      <a:txBody>
                        <a:bodyPr/>
                        <a:lstStyle/>
                        <a:p>
                          <a:r>
                            <a:rPr lang="en-US" dirty="0"/>
                            <a:t>0</a:t>
                          </a:r>
                          <a:endParaRPr lang="en-IN" dirty="0"/>
                        </a:p>
                      </a:txBody>
                      <a:tcPr/>
                    </a:tc>
                    <a:extLst>
                      <a:ext uri="{0D108BD9-81ED-4DB2-BD59-A6C34878D82A}">
                        <a16:rowId xmlns:a16="http://schemas.microsoft.com/office/drawing/2014/main" val="2784535141"/>
                      </a:ext>
                    </a:extLst>
                  </a:tr>
                  <a:tr h="370840">
                    <a:tc>
                      <a:txBody>
                        <a:bodyPr/>
                        <a:lstStyle/>
                        <a:p>
                          <a:endParaRPr lang="en-US"/>
                        </a:p>
                      </a:txBody>
                      <a:tcPr>
                        <a:blipFill>
                          <a:blip r:embed="rId4"/>
                          <a:stretch>
                            <a:fillRect l="-962" t="-308197" r="-100962" b="-324590"/>
                          </a:stretch>
                        </a:blipFill>
                      </a:tcPr>
                    </a:tc>
                    <a:tc>
                      <a:txBody>
                        <a:bodyPr/>
                        <a:lstStyle/>
                        <a:p>
                          <a:r>
                            <a:rPr lang="en-US" dirty="0"/>
                            <a:t>0.65</a:t>
                          </a:r>
                          <a:endParaRPr lang="en-IN" dirty="0"/>
                        </a:p>
                      </a:txBody>
                      <a:tcPr/>
                    </a:tc>
                    <a:extLst>
                      <a:ext uri="{0D108BD9-81ED-4DB2-BD59-A6C34878D82A}">
                        <a16:rowId xmlns:a16="http://schemas.microsoft.com/office/drawing/2014/main" val="1266616124"/>
                      </a:ext>
                    </a:extLst>
                  </a:tr>
                  <a:tr h="370840">
                    <a:tc>
                      <a:txBody>
                        <a:bodyPr/>
                        <a:lstStyle/>
                        <a:p>
                          <a:endParaRPr lang="en-US"/>
                        </a:p>
                      </a:txBody>
                      <a:tcPr>
                        <a:blipFill>
                          <a:blip r:embed="rId4"/>
                          <a:stretch>
                            <a:fillRect l="-962" t="-408197" r="-100962" b="-224590"/>
                          </a:stretch>
                        </a:blipFill>
                      </a:tcPr>
                    </a:tc>
                    <a:tc>
                      <a:txBody>
                        <a:bodyPr/>
                        <a:lstStyle/>
                        <a:p>
                          <a:r>
                            <a:rPr lang="en-US" dirty="0"/>
                            <a:t>1</a:t>
                          </a:r>
                          <a:endParaRPr lang="en-IN" dirty="0"/>
                        </a:p>
                      </a:txBody>
                      <a:tcPr/>
                    </a:tc>
                    <a:extLst>
                      <a:ext uri="{0D108BD9-81ED-4DB2-BD59-A6C34878D82A}">
                        <a16:rowId xmlns:a16="http://schemas.microsoft.com/office/drawing/2014/main" val="449909752"/>
                      </a:ext>
                    </a:extLst>
                  </a:tr>
                  <a:tr h="370840">
                    <a:tc>
                      <a:txBody>
                        <a:bodyPr/>
                        <a:lstStyle/>
                        <a:p>
                          <a:endParaRPr lang="en-US"/>
                        </a:p>
                      </a:txBody>
                      <a:tcPr>
                        <a:blipFill>
                          <a:blip r:embed="rId4"/>
                          <a:stretch>
                            <a:fillRect l="-962" t="-508197" r="-100962" b="-124590"/>
                          </a:stretch>
                        </a:blipFill>
                      </a:tcPr>
                    </a:tc>
                    <a:tc>
                      <a:txBody>
                        <a:bodyPr/>
                        <a:lstStyle/>
                        <a:p>
                          <a:r>
                            <a:rPr lang="en-US" dirty="0"/>
                            <a:t>1.4</a:t>
                          </a:r>
                          <a:endParaRPr lang="en-IN" dirty="0"/>
                        </a:p>
                      </a:txBody>
                      <a:tcPr/>
                    </a:tc>
                    <a:extLst>
                      <a:ext uri="{0D108BD9-81ED-4DB2-BD59-A6C34878D82A}">
                        <a16:rowId xmlns:a16="http://schemas.microsoft.com/office/drawing/2014/main" val="4221206610"/>
                      </a:ext>
                    </a:extLst>
                  </a:tr>
                  <a:tr h="370840">
                    <a:tc>
                      <a:txBody>
                        <a:bodyPr/>
                        <a:lstStyle/>
                        <a:p>
                          <a:endParaRPr lang="en-US"/>
                        </a:p>
                      </a:txBody>
                      <a:tcPr>
                        <a:blipFill>
                          <a:blip r:embed="rId4"/>
                          <a:stretch>
                            <a:fillRect l="-962" t="-608197" r="-100962" b="-24590"/>
                          </a:stretch>
                        </a:blipFill>
                      </a:tcPr>
                    </a:tc>
                    <a:tc>
                      <a:txBody>
                        <a:bodyPr/>
                        <a:lstStyle/>
                        <a:p>
                          <a:r>
                            <a:rPr lang="en-US" dirty="0"/>
                            <a:t>1.1</a:t>
                          </a:r>
                          <a:endParaRPr lang="en-IN" dirty="0"/>
                        </a:p>
                      </a:txBody>
                      <a:tcPr/>
                    </a:tc>
                    <a:extLst>
                      <a:ext uri="{0D108BD9-81ED-4DB2-BD59-A6C34878D82A}">
                        <a16:rowId xmlns:a16="http://schemas.microsoft.com/office/drawing/2014/main" val="3979487821"/>
                      </a:ext>
                    </a:extLst>
                  </a:tr>
                </a:tbl>
              </a:graphicData>
            </a:graphic>
          </p:graphicFrame>
        </mc:Fallback>
      </mc:AlternateContent>
      <p:sp>
        <p:nvSpPr>
          <p:cNvPr id="22" name="Rectangle 21">
            <a:extLst>
              <a:ext uri="{FF2B5EF4-FFF2-40B4-BE49-F238E27FC236}">
                <a16:creationId xmlns:a16="http://schemas.microsoft.com/office/drawing/2014/main" id="{07E99A79-6543-4C6C-93DC-497CFAD17F2A}"/>
              </a:ext>
            </a:extLst>
          </p:cNvPr>
          <p:cNvSpPr/>
          <p:nvPr/>
        </p:nvSpPr>
        <p:spPr>
          <a:xfrm>
            <a:off x="2150830" y="1331516"/>
            <a:ext cx="6657321" cy="9760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Root-Node 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42D87C44-4E4B-4A44-8737-FC5AD438B337}"/>
              </a:ext>
            </a:extLst>
          </p:cNvPr>
          <p:cNvSpPr/>
          <p:nvPr/>
        </p:nvSpPr>
        <p:spPr>
          <a:xfrm>
            <a:off x="5491552" y="1684710"/>
            <a:ext cx="3188294" cy="4878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CF345: n=3, Ls=3.05, SS = 3.393</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E07E44B1-E7A7-47C9-8AAD-C945972D5583}"/>
              </a:ext>
            </a:extLst>
          </p:cNvPr>
          <p:cNvSpPr/>
          <p:nvPr/>
        </p:nvSpPr>
        <p:spPr>
          <a:xfrm>
            <a:off x="2236351" y="1679537"/>
            <a:ext cx="3188294" cy="4930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CF12: n=3, Ls=0.75, SS = 0.313</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056E3909-2BCB-462C-BDD4-05AB7E45869D}"/>
              </a:ext>
            </a:extLst>
          </p:cNvPr>
          <p:cNvSpPr/>
          <p:nvPr/>
        </p:nvSpPr>
        <p:spPr>
          <a:xfrm>
            <a:off x="6435887" y="2641846"/>
            <a:ext cx="4637273" cy="9760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Node 2</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482E5378-7315-4D85-BD7D-C71A0D7DA447}"/>
              </a:ext>
            </a:extLst>
          </p:cNvPr>
          <p:cNvSpPr/>
          <p:nvPr/>
        </p:nvSpPr>
        <p:spPr>
          <a:xfrm>
            <a:off x="6713035" y="3013771"/>
            <a:ext cx="2186638" cy="4116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CF34: n=2, Ls=1.65, SS = 1.423</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0" name="Straight Arrow Connector 29">
            <a:extLst>
              <a:ext uri="{FF2B5EF4-FFF2-40B4-BE49-F238E27FC236}">
                <a16:creationId xmlns:a16="http://schemas.microsoft.com/office/drawing/2014/main" id="{9082669A-6222-4848-925F-DE1CBE771572}"/>
              </a:ext>
            </a:extLst>
          </p:cNvPr>
          <p:cNvCxnSpPr>
            <a:cxnSpLocks/>
            <a:stCxn id="22" idx="2"/>
            <a:endCxn id="9" idx="0"/>
          </p:cNvCxnSpPr>
          <p:nvPr/>
        </p:nvCxnSpPr>
        <p:spPr>
          <a:xfrm flipH="1">
            <a:off x="2604134" y="2307538"/>
            <a:ext cx="2875357" cy="316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C2B29E9-1931-4604-AAD4-184C2A8C4F67}"/>
              </a:ext>
            </a:extLst>
          </p:cNvPr>
          <p:cNvCxnSpPr>
            <a:cxnSpLocks/>
            <a:stCxn id="22" idx="2"/>
            <a:endCxn id="25" idx="0"/>
          </p:cNvCxnSpPr>
          <p:nvPr/>
        </p:nvCxnSpPr>
        <p:spPr>
          <a:xfrm>
            <a:off x="5479491" y="2307538"/>
            <a:ext cx="3275033" cy="334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43A34C3-2F91-48DF-A41D-9EE91396079F}"/>
              </a:ext>
            </a:extLst>
          </p:cNvPr>
          <p:cNvCxnSpPr>
            <a:cxnSpLocks/>
            <a:stCxn id="26" idx="2"/>
          </p:cNvCxnSpPr>
          <p:nvPr/>
        </p:nvCxnSpPr>
        <p:spPr>
          <a:xfrm flipH="1">
            <a:off x="7022498" y="3425468"/>
            <a:ext cx="783856" cy="492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FEC74029-D03F-424C-869C-467A9E7E9A90}"/>
              </a:ext>
            </a:extLst>
          </p:cNvPr>
          <p:cNvSpPr/>
          <p:nvPr/>
        </p:nvSpPr>
        <p:spPr>
          <a:xfrm>
            <a:off x="9089040" y="3012598"/>
            <a:ext cx="1800696" cy="4723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CF5: n=1, Ls=1.4, SS = 1.96</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13A75D5A-39AF-4623-AA95-D806B618CEBF}"/>
              </a:ext>
            </a:extLst>
          </p:cNvPr>
          <p:cNvSpPr/>
          <p:nvPr/>
        </p:nvSpPr>
        <p:spPr>
          <a:xfrm>
            <a:off x="10367462" y="5162886"/>
            <a:ext cx="1876624" cy="14643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1" name="Oval 40">
                <a:extLst>
                  <a:ext uri="{FF2B5EF4-FFF2-40B4-BE49-F238E27FC236}">
                    <a16:creationId xmlns:a16="http://schemas.microsoft.com/office/drawing/2014/main" id="{D16AF20E-ECE3-419F-87DE-EF6BA366C0AE}"/>
                  </a:ext>
                </a:extLst>
              </p:cNvPr>
              <p:cNvSpPr/>
              <p:nvPr/>
            </p:nvSpPr>
            <p:spPr>
              <a:xfrm>
                <a:off x="10592306" y="5756794"/>
                <a:ext cx="1381290" cy="67498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𝒙</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6</m:t>
                        </m:r>
                      </m:sub>
                    </m:sSub>
                  </m:oMath>
                </a14:m>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=1.4</a:t>
                </a:r>
              </a:p>
            </p:txBody>
          </p:sp>
        </mc:Choice>
        <mc:Fallback xmlns="">
          <p:sp>
            <p:nvSpPr>
              <p:cNvPr id="41" name="Oval 40">
                <a:extLst>
                  <a:ext uri="{FF2B5EF4-FFF2-40B4-BE49-F238E27FC236}">
                    <a16:creationId xmlns:a16="http://schemas.microsoft.com/office/drawing/2014/main" id="{D16AF20E-ECE3-419F-87DE-EF6BA366C0AE}"/>
                  </a:ext>
                </a:extLst>
              </p:cNvPr>
              <p:cNvSpPr>
                <a:spLocks noRot="1" noChangeAspect="1" noMove="1" noResize="1" noEditPoints="1" noAdjustHandles="1" noChangeArrowheads="1" noChangeShapeType="1" noTextEdit="1"/>
              </p:cNvSpPr>
              <p:nvPr/>
            </p:nvSpPr>
            <p:spPr>
              <a:xfrm>
                <a:off x="10592306" y="5756794"/>
                <a:ext cx="1381290" cy="674989"/>
              </a:xfrm>
              <a:prstGeom prst="ellipse">
                <a:avLst/>
              </a:prstGeom>
              <a:blipFill>
                <a:blip r:embed="rId5"/>
                <a:stretch>
                  <a:fillRect/>
                </a:stretch>
              </a:blipFill>
            </p:spPr>
            <p:txBody>
              <a:bodyPr/>
              <a:lstStyle/>
              <a:p>
                <a:r>
                  <a:rPr lang="en-IN">
                    <a:noFill/>
                  </a:rPr>
                  <a:t> </a:t>
                </a:r>
              </a:p>
            </p:txBody>
          </p:sp>
        </mc:Fallback>
      </mc:AlternateContent>
      <p:sp>
        <p:nvSpPr>
          <p:cNvPr id="42" name="Rectangle 41">
            <a:extLst>
              <a:ext uri="{FF2B5EF4-FFF2-40B4-BE49-F238E27FC236}">
                <a16:creationId xmlns:a16="http://schemas.microsoft.com/office/drawing/2014/main" id="{7A9D233F-13B3-466D-82D9-E85F95C22CFE}"/>
              </a:ext>
            </a:extLst>
          </p:cNvPr>
          <p:cNvSpPr/>
          <p:nvPr/>
        </p:nvSpPr>
        <p:spPr>
          <a:xfrm>
            <a:off x="10647581" y="5383773"/>
            <a:ext cx="1270740" cy="3174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Leaf5:R=0.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5" name="Straight Arrow Connector 54">
            <a:extLst>
              <a:ext uri="{FF2B5EF4-FFF2-40B4-BE49-F238E27FC236}">
                <a16:creationId xmlns:a16="http://schemas.microsoft.com/office/drawing/2014/main" id="{3D485EDE-838E-4A73-B45E-5DDB1EBFD13A}"/>
              </a:ext>
            </a:extLst>
          </p:cNvPr>
          <p:cNvCxnSpPr>
            <a:cxnSpLocks/>
            <a:stCxn id="69" idx="2"/>
            <a:endCxn id="40" idx="0"/>
          </p:cNvCxnSpPr>
          <p:nvPr/>
        </p:nvCxnSpPr>
        <p:spPr>
          <a:xfrm>
            <a:off x="10655767" y="4892628"/>
            <a:ext cx="650007" cy="27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CD5443FB-ABD5-48D2-A0FA-E505F842F44E}"/>
              </a:ext>
            </a:extLst>
          </p:cNvPr>
          <p:cNvSpPr/>
          <p:nvPr/>
        </p:nvSpPr>
        <p:spPr>
          <a:xfrm>
            <a:off x="4888180" y="4002286"/>
            <a:ext cx="4356191" cy="9760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Node 2.1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3C2A3129-7A65-4135-BA93-B9567BD163A3}"/>
              </a:ext>
            </a:extLst>
          </p:cNvPr>
          <p:cNvSpPr/>
          <p:nvPr/>
        </p:nvSpPr>
        <p:spPr>
          <a:xfrm>
            <a:off x="4964176" y="4374211"/>
            <a:ext cx="2106707" cy="4930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CF3: n=1, Ls=0.65, SS = 0.423</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 name="Oval 55">
            <a:extLst>
              <a:ext uri="{FF2B5EF4-FFF2-40B4-BE49-F238E27FC236}">
                <a16:creationId xmlns:a16="http://schemas.microsoft.com/office/drawing/2014/main" id="{F9BA079F-B379-4AAB-BC60-74E671740632}"/>
              </a:ext>
            </a:extLst>
          </p:cNvPr>
          <p:cNvSpPr/>
          <p:nvPr/>
        </p:nvSpPr>
        <p:spPr>
          <a:xfrm>
            <a:off x="4218921" y="5122139"/>
            <a:ext cx="1904971" cy="137141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7" name="Oval 56">
                <a:extLst>
                  <a:ext uri="{FF2B5EF4-FFF2-40B4-BE49-F238E27FC236}">
                    <a16:creationId xmlns:a16="http://schemas.microsoft.com/office/drawing/2014/main" id="{750675DA-967E-4A4D-B928-1DE84499E4E1}"/>
                  </a:ext>
                </a:extLst>
              </p:cNvPr>
              <p:cNvSpPr/>
              <p:nvPr/>
            </p:nvSpPr>
            <p:spPr>
              <a:xfrm>
                <a:off x="4468137" y="5744741"/>
                <a:ext cx="1329794" cy="6761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𝒙</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4</m:t>
                        </m:r>
                      </m:sub>
                    </m:sSub>
                  </m:oMath>
                </a14:m>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=0.65</a:t>
                </a:r>
              </a:p>
            </p:txBody>
          </p:sp>
        </mc:Choice>
        <mc:Fallback xmlns="">
          <p:sp>
            <p:nvSpPr>
              <p:cNvPr id="57" name="Oval 56">
                <a:extLst>
                  <a:ext uri="{FF2B5EF4-FFF2-40B4-BE49-F238E27FC236}">
                    <a16:creationId xmlns:a16="http://schemas.microsoft.com/office/drawing/2014/main" id="{750675DA-967E-4A4D-B928-1DE84499E4E1}"/>
                  </a:ext>
                </a:extLst>
              </p:cNvPr>
              <p:cNvSpPr>
                <a:spLocks noRot="1" noChangeAspect="1" noMove="1" noResize="1" noEditPoints="1" noAdjustHandles="1" noChangeArrowheads="1" noChangeShapeType="1" noTextEdit="1"/>
              </p:cNvSpPr>
              <p:nvPr/>
            </p:nvSpPr>
            <p:spPr>
              <a:xfrm>
                <a:off x="4468137" y="5744741"/>
                <a:ext cx="1329794" cy="676127"/>
              </a:xfrm>
              <a:prstGeom prst="ellipse">
                <a:avLst/>
              </a:prstGeom>
              <a:blipFill>
                <a:blip r:embed="rId6"/>
                <a:stretch>
                  <a:fillRect/>
                </a:stretch>
              </a:blipFill>
            </p:spPr>
            <p:txBody>
              <a:bodyPr/>
              <a:lstStyle/>
              <a:p>
                <a:r>
                  <a:rPr lang="en-IN">
                    <a:noFill/>
                  </a:rPr>
                  <a:t> </a:t>
                </a:r>
              </a:p>
            </p:txBody>
          </p:sp>
        </mc:Fallback>
      </mc:AlternateContent>
      <p:sp>
        <p:nvSpPr>
          <p:cNvPr id="58" name="Rectangle 57">
            <a:extLst>
              <a:ext uri="{FF2B5EF4-FFF2-40B4-BE49-F238E27FC236}">
                <a16:creationId xmlns:a16="http://schemas.microsoft.com/office/drawing/2014/main" id="{B41457C8-47CF-44F0-B158-08E59756D310}"/>
              </a:ext>
            </a:extLst>
          </p:cNvPr>
          <p:cNvSpPr/>
          <p:nvPr/>
        </p:nvSpPr>
        <p:spPr>
          <a:xfrm>
            <a:off x="4584796" y="5346466"/>
            <a:ext cx="1213135" cy="3174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Leaf3:R=0.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9" name="Straight Arrow Connector 58">
            <a:extLst>
              <a:ext uri="{FF2B5EF4-FFF2-40B4-BE49-F238E27FC236}">
                <a16:creationId xmlns:a16="http://schemas.microsoft.com/office/drawing/2014/main" id="{4D640BA9-706D-4824-9839-0EEB49792FA2}"/>
              </a:ext>
            </a:extLst>
          </p:cNvPr>
          <p:cNvCxnSpPr>
            <a:cxnSpLocks/>
            <a:stCxn id="54" idx="2"/>
            <a:endCxn id="56" idx="0"/>
          </p:cNvCxnSpPr>
          <p:nvPr/>
        </p:nvCxnSpPr>
        <p:spPr>
          <a:xfrm flipH="1">
            <a:off x="5171407" y="4867220"/>
            <a:ext cx="846123" cy="254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CC38AA7D-3E40-4CC7-88BB-061C4DC4F4BD}"/>
              </a:ext>
            </a:extLst>
          </p:cNvPr>
          <p:cNvSpPr/>
          <p:nvPr/>
        </p:nvSpPr>
        <p:spPr>
          <a:xfrm>
            <a:off x="7285457" y="4351265"/>
            <a:ext cx="1803583" cy="4930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CF4: n=1, Ls=1, SS = 1</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 name="Oval 60">
            <a:extLst>
              <a:ext uri="{FF2B5EF4-FFF2-40B4-BE49-F238E27FC236}">
                <a16:creationId xmlns:a16="http://schemas.microsoft.com/office/drawing/2014/main" id="{0567A9A4-435C-4528-A3DB-69370D7AA83E}"/>
              </a:ext>
            </a:extLst>
          </p:cNvPr>
          <p:cNvSpPr/>
          <p:nvPr/>
        </p:nvSpPr>
        <p:spPr>
          <a:xfrm>
            <a:off x="8028889" y="5118425"/>
            <a:ext cx="1876624" cy="14643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2" name="Oval 61">
                <a:extLst>
                  <a:ext uri="{FF2B5EF4-FFF2-40B4-BE49-F238E27FC236}">
                    <a16:creationId xmlns:a16="http://schemas.microsoft.com/office/drawing/2014/main" id="{C6399E6A-C8F4-40EF-B659-843FF5D13D82}"/>
                  </a:ext>
                </a:extLst>
              </p:cNvPr>
              <p:cNvSpPr/>
              <p:nvPr/>
            </p:nvSpPr>
            <p:spPr>
              <a:xfrm>
                <a:off x="8309131" y="5710524"/>
                <a:ext cx="1381290" cy="67498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𝒙</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m:t>
                        </m:r>
                      </m:sub>
                    </m:sSub>
                  </m:oMath>
                </a14:m>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mc:Choice>
        <mc:Fallback xmlns="">
          <p:sp>
            <p:nvSpPr>
              <p:cNvPr id="62" name="Oval 61">
                <a:extLst>
                  <a:ext uri="{FF2B5EF4-FFF2-40B4-BE49-F238E27FC236}">
                    <a16:creationId xmlns:a16="http://schemas.microsoft.com/office/drawing/2014/main" id="{C6399E6A-C8F4-40EF-B659-843FF5D13D82}"/>
                  </a:ext>
                </a:extLst>
              </p:cNvPr>
              <p:cNvSpPr>
                <a:spLocks noRot="1" noChangeAspect="1" noMove="1" noResize="1" noEditPoints="1" noAdjustHandles="1" noChangeArrowheads="1" noChangeShapeType="1" noTextEdit="1"/>
              </p:cNvSpPr>
              <p:nvPr/>
            </p:nvSpPr>
            <p:spPr>
              <a:xfrm>
                <a:off x="8309131" y="5710524"/>
                <a:ext cx="1381290" cy="674989"/>
              </a:xfrm>
              <a:prstGeom prst="ellipse">
                <a:avLst/>
              </a:prstGeom>
              <a:blipFill>
                <a:blip r:embed="rId7"/>
                <a:stretch>
                  <a:fillRect/>
                </a:stretch>
              </a:blipFill>
            </p:spPr>
            <p:txBody>
              <a:bodyPr/>
              <a:lstStyle/>
              <a:p>
                <a:r>
                  <a:rPr lang="en-IN">
                    <a:noFill/>
                  </a:rPr>
                  <a:t> </a:t>
                </a:r>
              </a:p>
            </p:txBody>
          </p:sp>
        </mc:Fallback>
      </mc:AlternateContent>
      <p:sp>
        <p:nvSpPr>
          <p:cNvPr id="63" name="Rectangle 62">
            <a:extLst>
              <a:ext uri="{FF2B5EF4-FFF2-40B4-BE49-F238E27FC236}">
                <a16:creationId xmlns:a16="http://schemas.microsoft.com/office/drawing/2014/main" id="{71221A17-7550-486E-AF05-3B3E97E060B4}"/>
              </a:ext>
            </a:extLst>
          </p:cNvPr>
          <p:cNvSpPr/>
          <p:nvPr/>
        </p:nvSpPr>
        <p:spPr>
          <a:xfrm>
            <a:off x="8330471" y="5341449"/>
            <a:ext cx="1270740" cy="3174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Leaf4:R=0.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4" name="Straight Arrow Connector 63">
            <a:extLst>
              <a:ext uri="{FF2B5EF4-FFF2-40B4-BE49-F238E27FC236}">
                <a16:creationId xmlns:a16="http://schemas.microsoft.com/office/drawing/2014/main" id="{026CECFE-859F-41F8-856B-F4005C0D4244}"/>
              </a:ext>
            </a:extLst>
          </p:cNvPr>
          <p:cNvCxnSpPr>
            <a:cxnSpLocks/>
            <a:stCxn id="60" idx="2"/>
            <a:endCxn id="61" idx="0"/>
          </p:cNvCxnSpPr>
          <p:nvPr/>
        </p:nvCxnSpPr>
        <p:spPr>
          <a:xfrm>
            <a:off x="8187249" y="4844274"/>
            <a:ext cx="779952" cy="274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97A314D7-18C7-4532-A17E-A784655C0CEC}"/>
              </a:ext>
            </a:extLst>
          </p:cNvPr>
          <p:cNvSpPr/>
          <p:nvPr/>
        </p:nvSpPr>
        <p:spPr>
          <a:xfrm>
            <a:off x="9755419" y="4420255"/>
            <a:ext cx="1800696" cy="4723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CF5: n=1, Ls=1.4, SS = 1.96</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4" name="Straight Arrow Connector 73">
            <a:extLst>
              <a:ext uri="{FF2B5EF4-FFF2-40B4-BE49-F238E27FC236}">
                <a16:creationId xmlns:a16="http://schemas.microsoft.com/office/drawing/2014/main" id="{91489DB9-8813-4B54-8153-3B5FA9C9ED52}"/>
              </a:ext>
            </a:extLst>
          </p:cNvPr>
          <p:cNvCxnSpPr>
            <a:cxnSpLocks/>
            <a:stCxn id="37" idx="2"/>
            <a:endCxn id="66" idx="0"/>
          </p:cNvCxnSpPr>
          <p:nvPr/>
        </p:nvCxnSpPr>
        <p:spPr>
          <a:xfrm>
            <a:off x="9989388" y="3484971"/>
            <a:ext cx="752041" cy="533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787A41-9D75-0798-2BAB-837CB5CCE595}"/>
              </a:ext>
            </a:extLst>
          </p:cNvPr>
          <p:cNvSpPr txBox="1"/>
          <p:nvPr/>
        </p:nvSpPr>
        <p:spPr>
          <a:xfrm>
            <a:off x="435395" y="5868955"/>
            <a:ext cx="3568434" cy="369332"/>
          </a:xfrm>
          <a:prstGeom prst="rect">
            <a:avLst/>
          </a:prstGeom>
          <a:noFill/>
        </p:spPr>
        <p:txBody>
          <a:bodyPr wrap="square" rtlCol="0">
            <a:spAutoFit/>
          </a:bodyPr>
          <a:lstStyle/>
          <a:p>
            <a:r>
              <a:rPr lang="en-IN" dirty="0">
                <a:solidFill>
                  <a:srgbClr val="C00000"/>
                </a:solidFill>
              </a:rPr>
              <a:t>Do height balancing and continue</a:t>
            </a:r>
          </a:p>
        </p:txBody>
      </p:sp>
    </p:spTree>
    <p:extLst>
      <p:ext uri="{BB962C8B-B14F-4D97-AF65-F5344CB8AC3E}">
        <p14:creationId xmlns:p14="http://schemas.microsoft.com/office/powerpoint/2010/main" val="103859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FE35B-D06B-4AB3-AFD7-E48C36019815}"/>
              </a:ext>
            </a:extLst>
          </p:cNvPr>
          <p:cNvSpPr>
            <a:spLocks noGrp="1"/>
          </p:cNvSpPr>
          <p:nvPr>
            <p:ph type="title"/>
          </p:nvPr>
        </p:nvSpPr>
        <p:spPr>
          <a:xfrm>
            <a:off x="838199" y="490653"/>
            <a:ext cx="10915185" cy="549159"/>
          </a:xfrm>
        </p:spPr>
        <p:txBody>
          <a:bodyPr>
            <a:normAutofit fontScale="90000"/>
          </a:bodyPr>
          <a:lstStyle/>
          <a:p>
            <a:r>
              <a:rPr lang="en-US" b="0" dirty="0"/>
              <a:t>CLUSTERING THE SUB-CLUSTERS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798383-08E6-4586-9690-32486385B5F6}"/>
                  </a:ext>
                </a:extLst>
              </p:cNvPr>
              <p:cNvSpPr>
                <a:spLocks noGrp="1"/>
              </p:cNvSpPr>
              <p:nvPr>
                <p:ph idx="1"/>
              </p:nvPr>
            </p:nvSpPr>
            <p:spPr/>
            <p:txBody>
              <a:bodyPr/>
              <a:lstStyle/>
              <a:p>
                <a:r>
                  <a:rPr lang="en-US" dirty="0"/>
                  <a:t>AGGLOMERATIVE CLUSTERING OF CLUSTER FEATURES</a:t>
                </a:r>
              </a:p>
              <a:p>
                <a:r>
                  <a:rPr lang="en-US" dirty="0"/>
                  <a:t>Let </a:t>
                </a:r>
                <a:r>
                  <a:rPr lang="en-US" i="1" dirty="0" err="1"/>
                  <a:t>kmax</a:t>
                </a:r>
                <a:r>
                  <a:rPr lang="en-US" dirty="0"/>
                  <a:t> represent the total number of distinct CFs found by BIRCH at leaf node.</a:t>
                </a:r>
              </a:p>
              <a:p>
                <a:pPr lvl="1"/>
                <a:r>
                  <a:rPr lang="en-US" dirty="0"/>
                  <a:t>For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 = </m:t>
                    </m:r>
                    <m:sSub>
                      <m:sSubPr>
                        <m:ctrlPr>
                          <a:rPr lang="en-US" b="1" i="1" dirty="0" smtClean="0">
                            <a:latin typeface="Cambria Math" panose="02040503050406030204" pitchFamily="18" charset="0"/>
                          </a:rPr>
                        </m:ctrlPr>
                      </m:sSubPr>
                      <m:e>
                        <m:r>
                          <a:rPr lang="en-US" i="1" dirty="0" err="1">
                            <a:latin typeface="Cambria Math" panose="02040503050406030204" pitchFamily="18" charset="0"/>
                          </a:rPr>
                          <m:t>𝑘</m:t>
                        </m:r>
                      </m:e>
                      <m:sub>
                        <m:r>
                          <a:rPr lang="en-US" b="1" i="1" dirty="0" smtClean="0">
                            <a:latin typeface="Cambria Math" panose="02040503050406030204" pitchFamily="18" charset="0"/>
                          </a:rPr>
                          <m:t>𝒎𝒂𝒙</m:t>
                        </m:r>
                      </m:sub>
                    </m:sSub>
                    <m:r>
                      <a:rPr lang="en-US" i="1" dirty="0">
                        <a:latin typeface="Cambria Math" panose="02040503050406030204" pitchFamily="18" charset="0"/>
                      </a:rPr>
                      <m:t> </m:t>
                    </m:r>
                  </m:oMath>
                </a14:m>
                <a:r>
                  <a:rPr lang="en-US" dirty="0"/>
                  <a:t>to 2, perform the following:</a:t>
                </a:r>
              </a:p>
              <a:p>
                <a:pPr lvl="1"/>
                <a:r>
                  <a:rPr lang="en-US" dirty="0"/>
                  <a:t>Find the two sub-cluster centers that are closest together.</a:t>
                </a:r>
              </a:p>
              <a:p>
                <a:pPr lvl="2"/>
                <a:r>
                  <a:rPr lang="en-US" dirty="0"/>
                  <a:t>Merge the indicated clusters. Update the summary statistics. </a:t>
                </a:r>
              </a:p>
              <a:p>
                <a:pPr lvl="2"/>
                <a:r>
                  <a:rPr lang="en-US" dirty="0"/>
                  <a:t>Report evaluative measures.</a:t>
                </a:r>
                <a:endParaRPr lang="en-IN" dirty="0"/>
              </a:p>
            </p:txBody>
          </p:sp>
        </mc:Choice>
        <mc:Fallback xmlns="">
          <p:sp>
            <p:nvSpPr>
              <p:cNvPr id="3" name="Content Placeholder 2">
                <a:extLst>
                  <a:ext uri="{FF2B5EF4-FFF2-40B4-BE49-F238E27FC236}">
                    <a16:creationId xmlns:a16="http://schemas.microsoft.com/office/drawing/2014/main" id="{B4798383-08E6-4586-9690-32486385B5F6}"/>
                  </a:ext>
                </a:extLst>
              </p:cNvPr>
              <p:cNvSpPr>
                <a:spLocks noGrp="1" noRot="1" noChangeAspect="1" noMove="1" noResize="1" noEditPoints="1" noAdjustHandles="1" noChangeArrowheads="1" noChangeShapeType="1" noTextEdit="1"/>
              </p:cNvSpPr>
              <p:nvPr>
                <p:ph idx="1"/>
              </p:nvPr>
            </p:nvSpPr>
            <p:spPr>
              <a:blipFill>
                <a:blip r:embed="rId2"/>
                <a:stretch>
                  <a:fillRect l="-1043" t="-1988" r="-464"/>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35C5686-25B5-400D-9232-13AF8803C59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5" name="Slide Number Placeholder 4">
            <a:extLst>
              <a:ext uri="{FF2B5EF4-FFF2-40B4-BE49-F238E27FC236}">
                <a16:creationId xmlns:a16="http://schemas.microsoft.com/office/drawing/2014/main" id="{6E99C9CE-7AE0-435D-A8AE-3F02274E4F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9102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3D1DE-310E-4950-ADDB-7254E11E808E}"/>
              </a:ext>
            </a:extLst>
          </p:cNvPr>
          <p:cNvSpPr>
            <a:spLocks noGrp="1"/>
          </p:cNvSpPr>
          <p:nvPr>
            <p:ph type="title"/>
          </p:nvPr>
        </p:nvSpPr>
        <p:spPr/>
        <p:txBody>
          <a:bodyPr>
            <a:normAutofit fontScale="90000"/>
          </a:bodyPr>
          <a:lstStyle/>
          <a:p>
            <a:r>
              <a:rPr lang="en-US" dirty="0"/>
              <a:t>Clustering Using Representative (CURE)</a:t>
            </a:r>
            <a:endParaRPr lang="en-IN" dirty="0"/>
          </a:p>
        </p:txBody>
      </p:sp>
      <p:sp>
        <p:nvSpPr>
          <p:cNvPr id="3" name="Content Placeholder 2">
            <a:extLst>
              <a:ext uri="{FF2B5EF4-FFF2-40B4-BE49-F238E27FC236}">
                <a16:creationId xmlns:a16="http://schemas.microsoft.com/office/drawing/2014/main" id="{AF03DD20-A9D0-4730-8643-9F09F652021D}"/>
              </a:ext>
            </a:extLst>
          </p:cNvPr>
          <p:cNvSpPr>
            <a:spLocks noGrp="1"/>
          </p:cNvSpPr>
          <p:nvPr>
            <p:ph idx="1"/>
          </p:nvPr>
        </p:nvSpPr>
        <p:spPr>
          <a:xfrm>
            <a:off x="838200" y="1270000"/>
            <a:ext cx="7550791" cy="4906963"/>
          </a:xfrm>
        </p:spPr>
        <p:txBody>
          <a:bodyPr/>
          <a:lstStyle/>
          <a:p>
            <a:r>
              <a:rPr lang="en-US" altLang="zh-CN" dirty="0"/>
              <a:t>Drawbacks of  Traditional Clustering Algorithms</a:t>
            </a:r>
          </a:p>
          <a:p>
            <a:pPr lvl="1" algn="just"/>
            <a:r>
              <a:rPr lang="en-US" altLang="zh-CN" dirty="0"/>
              <a:t>Centroid-based approach (using </a:t>
            </a:r>
            <a:r>
              <a:rPr lang="en-US" altLang="zh-CN" dirty="0" err="1"/>
              <a:t>d</a:t>
            </a:r>
            <a:r>
              <a:rPr lang="en-US" altLang="zh-CN" baseline="-25000" dirty="0" err="1"/>
              <a:t>mean</a:t>
            </a:r>
            <a:r>
              <a:rPr lang="en-US" altLang="zh-CN" dirty="0"/>
              <a:t>) considers only one point as representative of a cluster - the cluster centroid.</a:t>
            </a:r>
          </a:p>
          <a:p>
            <a:pPr lvl="1" algn="just"/>
            <a:r>
              <a:rPr lang="en-US" altLang="zh-CN" dirty="0"/>
              <a:t>All-points approach (based on </a:t>
            </a:r>
            <a:r>
              <a:rPr lang="en-US" altLang="zh-CN" dirty="0" err="1"/>
              <a:t>d</a:t>
            </a:r>
            <a:r>
              <a:rPr lang="en-US" altLang="zh-CN" baseline="-25000" dirty="0" err="1"/>
              <a:t>min</a:t>
            </a:r>
            <a:r>
              <a:rPr lang="en-US" altLang="zh-CN" dirty="0"/>
              <a:t>) makes the clustering algorithm extremely sensitive to outliers.</a:t>
            </a:r>
          </a:p>
          <a:p>
            <a:pPr lvl="1" algn="just"/>
            <a:r>
              <a:rPr lang="en-US" altLang="zh-CN" dirty="0"/>
              <a:t>Both of them can</a:t>
            </a:r>
            <a:r>
              <a:rPr lang="en-US" altLang="zh-CN" dirty="0">
                <a:latin typeface="Times New Roman" panose="02020603050405020304" pitchFamily="18" charset="0"/>
              </a:rPr>
              <a:t>’</a:t>
            </a:r>
            <a:r>
              <a:rPr lang="en-US" altLang="zh-CN" dirty="0"/>
              <a:t>t work well for non-spherical or arbitrary shaped clusters.</a:t>
            </a:r>
          </a:p>
          <a:p>
            <a:pPr lvl="1"/>
            <a:endParaRPr lang="en-IN" dirty="0"/>
          </a:p>
        </p:txBody>
      </p:sp>
      <p:sp>
        <p:nvSpPr>
          <p:cNvPr id="4" name="Footer Placeholder 3">
            <a:extLst>
              <a:ext uri="{FF2B5EF4-FFF2-40B4-BE49-F238E27FC236}">
                <a16:creationId xmlns:a16="http://schemas.microsoft.com/office/drawing/2014/main" id="{F2104D11-0666-43D6-8D92-63957FE7C83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5" name="Slide Number Placeholder 4">
            <a:extLst>
              <a:ext uri="{FF2B5EF4-FFF2-40B4-BE49-F238E27FC236}">
                <a16:creationId xmlns:a16="http://schemas.microsoft.com/office/drawing/2014/main" id="{56A2C18C-16DD-4DF4-A5EA-4AEC91CEC20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4861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C67FA-9861-4160-BF1A-FEEE82124D1A}"/>
              </a:ext>
            </a:extLst>
          </p:cNvPr>
          <p:cNvSpPr>
            <a:spLocks noGrp="1"/>
          </p:cNvSpPr>
          <p:nvPr>
            <p:ph type="title"/>
          </p:nvPr>
        </p:nvSpPr>
        <p:spPr/>
        <p:txBody>
          <a:bodyPr>
            <a:normAutofit fontScale="90000"/>
          </a:bodyPr>
          <a:lstStyle/>
          <a:p>
            <a:r>
              <a:rPr lang="en-IN" dirty="0"/>
              <a:t>BIRCH: Key Components </a:t>
            </a:r>
          </a:p>
        </p:txBody>
      </p:sp>
      <p:sp>
        <p:nvSpPr>
          <p:cNvPr id="3" name="Content Placeholder 2">
            <a:extLst>
              <a:ext uri="{FF2B5EF4-FFF2-40B4-BE49-F238E27FC236}">
                <a16:creationId xmlns:a16="http://schemas.microsoft.com/office/drawing/2014/main" id="{7457E778-2067-48C0-BDC7-989FBD6A2DCB}"/>
              </a:ext>
            </a:extLst>
          </p:cNvPr>
          <p:cNvSpPr>
            <a:spLocks noGrp="1"/>
          </p:cNvSpPr>
          <p:nvPr>
            <p:ph idx="1"/>
          </p:nvPr>
        </p:nvSpPr>
        <p:spPr>
          <a:xfrm>
            <a:off x="838200" y="1270000"/>
            <a:ext cx="10442510" cy="4906963"/>
          </a:xfrm>
        </p:spPr>
        <p:txBody>
          <a:bodyPr>
            <a:normAutofit/>
          </a:bodyPr>
          <a:lstStyle/>
          <a:p>
            <a:pPr algn="just"/>
            <a:r>
              <a:rPr lang="en-US" dirty="0"/>
              <a:t>Clustering Feature (CF) </a:t>
            </a:r>
          </a:p>
          <a:p>
            <a:pPr lvl="1" algn="just"/>
            <a:r>
              <a:rPr lang="en-US" dirty="0"/>
              <a:t>Summary of the statistics for a given cluster: the 0-th, 1st and 2nd moments of the cluster from the statistical point of view </a:t>
            </a:r>
          </a:p>
          <a:p>
            <a:pPr lvl="1" algn="just"/>
            <a:r>
              <a:rPr lang="en-US" dirty="0"/>
              <a:t>A CF entry has sufficient information to calculate the centroid, radius, diameter and many other distance measures </a:t>
            </a:r>
          </a:p>
          <a:p>
            <a:pPr lvl="1" algn="just"/>
            <a:r>
              <a:rPr lang="en-US" dirty="0"/>
              <a:t>Additively theorem allows us to merge sub-clusters incrementally</a:t>
            </a:r>
            <a:endParaRPr lang="en-IN" dirty="0"/>
          </a:p>
          <a:p>
            <a:pPr algn="just"/>
            <a:r>
              <a:rPr lang="en-US" dirty="0"/>
              <a:t>CF-Tree </a:t>
            </a:r>
          </a:p>
          <a:p>
            <a:pPr lvl="1" algn="just"/>
            <a:r>
              <a:rPr lang="en-IN" dirty="0"/>
              <a:t>height-balanced tree </a:t>
            </a:r>
          </a:p>
          <a:p>
            <a:pPr lvl="1" algn="just"/>
            <a:r>
              <a:rPr lang="en-IN" dirty="0"/>
              <a:t>two parameters: </a:t>
            </a:r>
          </a:p>
          <a:p>
            <a:pPr lvl="2" algn="just"/>
            <a:r>
              <a:rPr lang="en-US" dirty="0"/>
              <a:t>number of entries in each node</a:t>
            </a:r>
            <a:endParaRPr lang="en-IN" dirty="0"/>
          </a:p>
          <a:p>
            <a:pPr lvl="2" algn="just"/>
            <a:r>
              <a:rPr lang="en-US" dirty="0"/>
              <a:t>The diameter of all entries in a leaf node</a:t>
            </a:r>
          </a:p>
          <a:p>
            <a:pPr lvl="1" algn="just"/>
            <a:r>
              <a:rPr lang="en-US" dirty="0"/>
              <a:t>Leaf nodes are connected via </a:t>
            </a:r>
            <a:r>
              <a:rPr lang="en-US" dirty="0" err="1"/>
              <a:t>prev</a:t>
            </a:r>
            <a:r>
              <a:rPr lang="en-US" dirty="0"/>
              <a:t> and next pointers</a:t>
            </a:r>
          </a:p>
        </p:txBody>
      </p:sp>
      <p:sp>
        <p:nvSpPr>
          <p:cNvPr id="4" name="Footer Placeholder 3">
            <a:extLst>
              <a:ext uri="{FF2B5EF4-FFF2-40B4-BE49-F238E27FC236}">
                <a16:creationId xmlns:a16="http://schemas.microsoft.com/office/drawing/2014/main" id="{96853BDD-A12C-47DA-A5B2-3F716D81B1E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5" name="Slide Number Placeholder 4">
            <a:extLst>
              <a:ext uri="{FF2B5EF4-FFF2-40B4-BE49-F238E27FC236}">
                <a16:creationId xmlns:a16="http://schemas.microsoft.com/office/drawing/2014/main" id="{9AB591EC-03B5-458E-88D7-EE8F3835814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8233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F1CD3-BFF9-4F04-B37D-EFAFCBC5F477}"/>
              </a:ext>
            </a:extLst>
          </p:cNvPr>
          <p:cNvSpPr>
            <a:spLocks noGrp="1"/>
          </p:cNvSpPr>
          <p:nvPr>
            <p:ph type="title"/>
          </p:nvPr>
        </p:nvSpPr>
        <p:spPr>
          <a:xfrm>
            <a:off x="838200" y="554037"/>
            <a:ext cx="10515600" cy="527050"/>
          </a:xfrm>
        </p:spPr>
        <p:txBody>
          <a:bodyPr>
            <a:normAutofit fontScale="90000"/>
          </a:bodyPr>
          <a:lstStyle/>
          <a:p>
            <a:r>
              <a:rPr lang="en-US" altLang="en-US" dirty="0"/>
              <a:t>CURE: Approach</a:t>
            </a:r>
            <a:endParaRPr lang="en-IN" dirty="0"/>
          </a:p>
        </p:txBody>
      </p:sp>
      <p:sp>
        <p:nvSpPr>
          <p:cNvPr id="3" name="Content Placeholder 2">
            <a:extLst>
              <a:ext uri="{FF2B5EF4-FFF2-40B4-BE49-F238E27FC236}">
                <a16:creationId xmlns:a16="http://schemas.microsoft.com/office/drawing/2014/main" id="{10D645B4-9CED-4DAD-AAB3-48299C3F7ECA}"/>
              </a:ext>
            </a:extLst>
          </p:cNvPr>
          <p:cNvSpPr>
            <a:spLocks noGrp="1"/>
          </p:cNvSpPr>
          <p:nvPr>
            <p:ph idx="1"/>
          </p:nvPr>
        </p:nvSpPr>
        <p:spPr>
          <a:xfrm>
            <a:off x="838200" y="1270000"/>
            <a:ext cx="10515600" cy="4906963"/>
          </a:xfrm>
        </p:spPr>
        <p:txBody>
          <a:bodyPr>
            <a:normAutofit/>
          </a:bodyPr>
          <a:lstStyle/>
          <a:p>
            <a:r>
              <a:rPr lang="en-US" altLang="en-US" dirty="0"/>
              <a:t>CURE is positioned between centroid based and all point extremes.</a:t>
            </a:r>
          </a:p>
          <a:p>
            <a:r>
              <a:rPr lang="en-US" altLang="en-US" dirty="0"/>
              <a:t>A constant number of well scattered points is used to capture the shape and extend of a cluster.</a:t>
            </a:r>
          </a:p>
          <a:p>
            <a:r>
              <a:rPr lang="en-US" altLang="en-US" dirty="0"/>
              <a:t>The points are shrunk towards the centroid of the cluster by a factor </a:t>
            </a:r>
            <a:r>
              <a:rPr lang="el-GR" altLang="en-US" dirty="0"/>
              <a:t>α</a:t>
            </a:r>
            <a:r>
              <a:rPr lang="en-US" altLang="en-US" dirty="0"/>
              <a:t>.</a:t>
            </a:r>
          </a:p>
          <a:p>
            <a:r>
              <a:rPr lang="en-US" altLang="en-US" dirty="0"/>
              <a:t>These well scattered and shrunk points are used as representative of the cluster.</a:t>
            </a:r>
          </a:p>
          <a:p>
            <a:endParaRPr lang="en-IN" dirty="0"/>
          </a:p>
        </p:txBody>
      </p:sp>
      <p:sp>
        <p:nvSpPr>
          <p:cNvPr id="4" name="Footer Placeholder 3">
            <a:extLst>
              <a:ext uri="{FF2B5EF4-FFF2-40B4-BE49-F238E27FC236}">
                <a16:creationId xmlns:a16="http://schemas.microsoft.com/office/drawing/2014/main" id="{CE7D0594-1C61-4BE0-8753-93717B9A07F3}"/>
              </a:ext>
            </a:extLst>
          </p:cNvPr>
          <p:cNvSpPr>
            <a:spLocks noGrp="1"/>
          </p:cNvSpPr>
          <p:nvPr>
            <p:ph type="ftr" sz="quarter" idx="11"/>
          </p:nvPr>
        </p:nvSpPr>
        <p:spPr>
          <a:xfrm>
            <a:off x="4038600" y="64071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5" name="Slide Number Placeholder 4">
            <a:extLst>
              <a:ext uri="{FF2B5EF4-FFF2-40B4-BE49-F238E27FC236}">
                <a16:creationId xmlns:a16="http://schemas.microsoft.com/office/drawing/2014/main" id="{1E6E174B-812E-46FF-885F-9CBFA30957F4}"/>
              </a:ext>
            </a:extLst>
          </p:cNvPr>
          <p:cNvSpPr>
            <a:spLocks noGrp="1"/>
          </p:cNvSpPr>
          <p:nvPr>
            <p:ph type="sldNum" sz="quarter" idx="12"/>
          </p:nvPr>
        </p:nvSpPr>
        <p:spPr>
          <a:xfrm>
            <a:off x="8610600" y="64071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6795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2FEB8-F6F1-4776-9563-E3C2DD19F04A}"/>
              </a:ext>
            </a:extLst>
          </p:cNvPr>
          <p:cNvSpPr>
            <a:spLocks noGrp="1"/>
          </p:cNvSpPr>
          <p:nvPr>
            <p:ph type="title"/>
          </p:nvPr>
        </p:nvSpPr>
        <p:spPr/>
        <p:txBody>
          <a:bodyPr>
            <a:normAutofit fontScale="90000"/>
          </a:bodyPr>
          <a:lstStyle/>
          <a:p>
            <a:r>
              <a:rPr lang="en-US" altLang="en-US" dirty="0"/>
              <a:t>CURE: Approach</a:t>
            </a:r>
            <a:endParaRPr lang="en-IN" dirty="0"/>
          </a:p>
        </p:txBody>
      </p:sp>
      <p:sp>
        <p:nvSpPr>
          <p:cNvPr id="3" name="Content Placeholder 2">
            <a:extLst>
              <a:ext uri="{FF2B5EF4-FFF2-40B4-BE49-F238E27FC236}">
                <a16:creationId xmlns:a16="http://schemas.microsoft.com/office/drawing/2014/main" id="{A1B798C9-7FBD-4DEC-AE54-B9AFE26BB9E5}"/>
              </a:ext>
            </a:extLst>
          </p:cNvPr>
          <p:cNvSpPr>
            <a:spLocks noGrp="1"/>
          </p:cNvSpPr>
          <p:nvPr>
            <p:ph idx="1"/>
          </p:nvPr>
        </p:nvSpPr>
        <p:spPr>
          <a:xfrm>
            <a:off x="838199" y="1270000"/>
            <a:ext cx="7436005" cy="4906963"/>
          </a:xfrm>
        </p:spPr>
        <p:txBody>
          <a:bodyPr/>
          <a:lstStyle/>
          <a:p>
            <a:pPr algn="just"/>
            <a:r>
              <a:rPr lang="en-US" altLang="en-US" dirty="0"/>
              <a:t>Scattered points approach alleviates shortcomings of centroid based and all point based methods.</a:t>
            </a:r>
          </a:p>
          <a:p>
            <a:pPr lvl="1" algn="just"/>
            <a:r>
              <a:rPr lang="en-US" altLang="en-US" dirty="0"/>
              <a:t>Since multiple representatives are used, the splitting of large clusters is avoided.</a:t>
            </a:r>
          </a:p>
          <a:p>
            <a:pPr lvl="1" algn="just"/>
            <a:r>
              <a:rPr lang="en-US" altLang="en-US" dirty="0"/>
              <a:t>Multiple representatives allow for discovery of non spherical clusters.</a:t>
            </a:r>
          </a:p>
          <a:p>
            <a:pPr lvl="1" algn="just"/>
            <a:r>
              <a:rPr lang="en-US" altLang="en-US" dirty="0"/>
              <a:t>The shrinking phase will affect outliers more than other points since their distance from the centroid will be decreased more than that of regular points.</a:t>
            </a:r>
          </a:p>
          <a:p>
            <a:endParaRPr lang="en-IN" dirty="0"/>
          </a:p>
        </p:txBody>
      </p:sp>
      <p:sp>
        <p:nvSpPr>
          <p:cNvPr id="4" name="Footer Placeholder 3">
            <a:extLst>
              <a:ext uri="{FF2B5EF4-FFF2-40B4-BE49-F238E27FC236}">
                <a16:creationId xmlns:a16="http://schemas.microsoft.com/office/drawing/2014/main" id="{9E976DB9-EFF2-473D-A500-8369D2B93BA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5" name="Slide Number Placeholder 4">
            <a:extLst>
              <a:ext uri="{FF2B5EF4-FFF2-40B4-BE49-F238E27FC236}">
                <a16:creationId xmlns:a16="http://schemas.microsoft.com/office/drawing/2014/main" id="{BF17F2B6-D0A5-4EBA-8D71-6976B078B3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F504F288-8DEB-44DE-8F82-45A83A143529}"/>
              </a:ext>
            </a:extLst>
          </p:cNvPr>
          <p:cNvSpPr/>
          <p:nvPr/>
        </p:nvSpPr>
        <p:spPr>
          <a:xfrm>
            <a:off x="10247586" y="2417379"/>
            <a:ext cx="84083" cy="840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6F84C905-0E72-456C-8669-D271F28D853B}"/>
              </a:ext>
            </a:extLst>
          </p:cNvPr>
          <p:cNvSpPr/>
          <p:nvPr/>
        </p:nvSpPr>
        <p:spPr>
          <a:xfrm>
            <a:off x="10489322" y="2679206"/>
            <a:ext cx="84083" cy="840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F524FFFE-1D8F-4C45-A7E6-246BD09410BC}"/>
              </a:ext>
            </a:extLst>
          </p:cNvPr>
          <p:cNvSpPr/>
          <p:nvPr/>
        </p:nvSpPr>
        <p:spPr>
          <a:xfrm>
            <a:off x="9898116" y="2569778"/>
            <a:ext cx="84083" cy="8408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9921E57D-5163-42C5-8544-D1C79EA76C07}"/>
              </a:ext>
            </a:extLst>
          </p:cNvPr>
          <p:cNvSpPr/>
          <p:nvPr/>
        </p:nvSpPr>
        <p:spPr>
          <a:xfrm>
            <a:off x="10399985" y="3042745"/>
            <a:ext cx="84083" cy="840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010634C9-9457-4900-8F17-B03FD1DE4D3C}"/>
              </a:ext>
            </a:extLst>
          </p:cNvPr>
          <p:cNvSpPr/>
          <p:nvPr/>
        </p:nvSpPr>
        <p:spPr>
          <a:xfrm>
            <a:off x="10247586" y="2853558"/>
            <a:ext cx="84083" cy="840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5650AED1-4692-420D-94D7-9A4895DD9E2A}"/>
              </a:ext>
            </a:extLst>
          </p:cNvPr>
          <p:cNvSpPr/>
          <p:nvPr/>
        </p:nvSpPr>
        <p:spPr>
          <a:xfrm>
            <a:off x="9898117" y="2958662"/>
            <a:ext cx="84083" cy="840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6CE7B108-4828-4564-9C8A-220BEE1404AD}"/>
              </a:ext>
            </a:extLst>
          </p:cNvPr>
          <p:cNvSpPr/>
          <p:nvPr/>
        </p:nvSpPr>
        <p:spPr>
          <a:xfrm>
            <a:off x="11109433" y="2009363"/>
            <a:ext cx="84083" cy="8408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1A417C4F-5A54-4209-875D-D80770CBB281}"/>
              </a:ext>
            </a:extLst>
          </p:cNvPr>
          <p:cNvSpPr/>
          <p:nvPr/>
        </p:nvSpPr>
        <p:spPr>
          <a:xfrm>
            <a:off x="10594425" y="2864069"/>
            <a:ext cx="84083" cy="840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0E8E8CA5-74FD-4518-B4F2-B7F55CA92EB3}"/>
              </a:ext>
            </a:extLst>
          </p:cNvPr>
          <p:cNvSpPr/>
          <p:nvPr/>
        </p:nvSpPr>
        <p:spPr>
          <a:xfrm>
            <a:off x="9997964" y="3153103"/>
            <a:ext cx="84083" cy="8408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7A0892F8-34A9-4E03-9314-82211ACFF0D4}"/>
              </a:ext>
            </a:extLst>
          </p:cNvPr>
          <p:cNvSpPr/>
          <p:nvPr/>
        </p:nvSpPr>
        <p:spPr>
          <a:xfrm>
            <a:off x="10573402" y="3195144"/>
            <a:ext cx="84083" cy="840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5FAB16B3-47A2-4747-86EA-0F2EE95195E8}"/>
              </a:ext>
            </a:extLst>
          </p:cNvPr>
          <p:cNvSpPr/>
          <p:nvPr/>
        </p:nvSpPr>
        <p:spPr>
          <a:xfrm>
            <a:off x="10168751" y="2679206"/>
            <a:ext cx="84083" cy="84083"/>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4E6030B0-0043-4998-8BA0-126AB74B31B8}"/>
              </a:ext>
            </a:extLst>
          </p:cNvPr>
          <p:cNvSpPr/>
          <p:nvPr/>
        </p:nvSpPr>
        <p:spPr>
          <a:xfrm>
            <a:off x="10799378" y="2298397"/>
            <a:ext cx="84083" cy="8408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id="{D7797C37-0C16-4DB1-A147-27917927081C}"/>
              </a:ext>
            </a:extLst>
          </p:cNvPr>
          <p:cNvSpPr/>
          <p:nvPr/>
        </p:nvSpPr>
        <p:spPr>
          <a:xfrm>
            <a:off x="10040005" y="2611819"/>
            <a:ext cx="84083" cy="8408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11333952-2499-4BB2-9017-D0B4825DAFDE}"/>
              </a:ext>
            </a:extLst>
          </p:cNvPr>
          <p:cNvSpPr/>
          <p:nvPr/>
        </p:nvSpPr>
        <p:spPr>
          <a:xfrm>
            <a:off x="10107009" y="3000703"/>
            <a:ext cx="84083" cy="8408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9411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BC1B6-94D9-4D8E-BFC1-B7FFB122498C}"/>
              </a:ext>
            </a:extLst>
          </p:cNvPr>
          <p:cNvSpPr>
            <a:spLocks noGrp="1"/>
          </p:cNvSpPr>
          <p:nvPr>
            <p:ph type="title"/>
          </p:nvPr>
        </p:nvSpPr>
        <p:spPr>
          <a:xfrm>
            <a:off x="838200" y="554037"/>
            <a:ext cx="10515600" cy="527050"/>
          </a:xfrm>
        </p:spPr>
        <p:txBody>
          <a:bodyPr>
            <a:normAutofit fontScale="90000"/>
          </a:bodyPr>
          <a:lstStyle/>
          <a:p>
            <a:r>
              <a:rPr lang="en-US" altLang="en-US" dirty="0"/>
              <a:t>CURE: Approach</a:t>
            </a:r>
            <a:endParaRPr lang="en-IN" dirty="0"/>
          </a:p>
        </p:txBody>
      </p:sp>
      <p:sp>
        <p:nvSpPr>
          <p:cNvPr id="3" name="Content Placeholder 2">
            <a:extLst>
              <a:ext uri="{FF2B5EF4-FFF2-40B4-BE49-F238E27FC236}">
                <a16:creationId xmlns:a16="http://schemas.microsoft.com/office/drawing/2014/main" id="{06319696-27B5-47FD-A873-431D82A4F5FF}"/>
              </a:ext>
            </a:extLst>
          </p:cNvPr>
          <p:cNvSpPr>
            <a:spLocks noGrp="1"/>
          </p:cNvSpPr>
          <p:nvPr>
            <p:ph idx="1"/>
          </p:nvPr>
        </p:nvSpPr>
        <p:spPr>
          <a:xfrm>
            <a:off x="838200" y="1270000"/>
            <a:ext cx="10515600" cy="4906963"/>
          </a:xfrm>
        </p:spPr>
        <p:txBody>
          <a:bodyPr>
            <a:normAutofit/>
          </a:bodyPr>
          <a:lstStyle/>
          <a:p>
            <a:r>
              <a:rPr lang="en-US" altLang="en-US" sz="2400" dirty="0"/>
              <a:t>Initially since all points are in separate clusters, each cluster is defined by the point in the cluster.</a:t>
            </a:r>
          </a:p>
          <a:p>
            <a:r>
              <a:rPr lang="en-US" altLang="en-US" sz="2400" dirty="0"/>
              <a:t>Clusters are merged until they contain at least c points.</a:t>
            </a:r>
          </a:p>
          <a:p>
            <a:r>
              <a:rPr lang="en-US" altLang="en-US" sz="2400" dirty="0"/>
              <a:t>The first scattered point in a cluster in one which is farthest away from the clusters centroid.</a:t>
            </a:r>
          </a:p>
          <a:p>
            <a:r>
              <a:rPr lang="en-US" altLang="en-US" sz="2400" dirty="0"/>
              <a:t>Other scattered points are chosen so that their distance from previously chosen scattered points in maximal.</a:t>
            </a:r>
          </a:p>
          <a:p>
            <a:r>
              <a:rPr lang="en-US" altLang="en-US" sz="2400" dirty="0"/>
              <a:t>When c well scattered points are calculated they are shrunk by some factor </a:t>
            </a:r>
            <a:r>
              <a:rPr lang="el-GR" altLang="en-US" sz="2400" dirty="0"/>
              <a:t>α</a:t>
            </a:r>
            <a:r>
              <a:rPr lang="en-US" altLang="en-US" sz="2400" dirty="0"/>
              <a:t> (r = p + </a:t>
            </a:r>
            <a:r>
              <a:rPr lang="el-GR" altLang="en-US" sz="2400" dirty="0"/>
              <a:t>α</a:t>
            </a:r>
            <a:r>
              <a:rPr lang="en-US" altLang="en-US" sz="2400" dirty="0"/>
              <a:t>*(mean-p)).</a:t>
            </a:r>
            <a:endParaRPr lang="el-GR" altLang="en-US" sz="2400" dirty="0"/>
          </a:p>
          <a:p>
            <a:r>
              <a:rPr lang="en-US" altLang="en-US" sz="2400" dirty="0"/>
              <a:t>After clusters have c representatives the distance between two clusters is the distance between two of the closest representatives of each cluster</a:t>
            </a:r>
          </a:p>
          <a:p>
            <a:r>
              <a:rPr lang="en-US" altLang="en-US" sz="2400" dirty="0"/>
              <a:t>Every time two clusters are merged their representatives are re-calculated.</a:t>
            </a:r>
          </a:p>
          <a:p>
            <a:endParaRPr lang="en-IN" sz="2400" dirty="0"/>
          </a:p>
        </p:txBody>
      </p:sp>
      <p:sp>
        <p:nvSpPr>
          <p:cNvPr id="4" name="Footer Placeholder 3">
            <a:extLst>
              <a:ext uri="{FF2B5EF4-FFF2-40B4-BE49-F238E27FC236}">
                <a16:creationId xmlns:a16="http://schemas.microsoft.com/office/drawing/2014/main" id="{F74F6F6F-87BC-495A-B221-2C633FFDD838}"/>
              </a:ext>
            </a:extLst>
          </p:cNvPr>
          <p:cNvSpPr>
            <a:spLocks noGrp="1"/>
          </p:cNvSpPr>
          <p:nvPr>
            <p:ph type="ftr" sz="quarter" idx="11"/>
          </p:nvPr>
        </p:nvSpPr>
        <p:spPr>
          <a:xfrm>
            <a:off x="4038600" y="64071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5" name="Slide Number Placeholder 4">
            <a:extLst>
              <a:ext uri="{FF2B5EF4-FFF2-40B4-BE49-F238E27FC236}">
                <a16:creationId xmlns:a16="http://schemas.microsoft.com/office/drawing/2014/main" id="{DC2CD057-B4EC-4EEB-A18E-785B11203FB9}"/>
              </a:ext>
            </a:extLst>
          </p:cNvPr>
          <p:cNvSpPr>
            <a:spLocks noGrp="1"/>
          </p:cNvSpPr>
          <p:nvPr>
            <p:ph type="sldNum" sz="quarter" idx="12"/>
          </p:nvPr>
        </p:nvSpPr>
        <p:spPr>
          <a:xfrm>
            <a:off x="8610600" y="64071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4871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01D3D-AB06-45A3-B0DD-BA070C820F7D}"/>
              </a:ext>
            </a:extLst>
          </p:cNvPr>
          <p:cNvSpPr>
            <a:spLocks noGrp="1"/>
          </p:cNvSpPr>
          <p:nvPr>
            <p:ph type="title"/>
          </p:nvPr>
        </p:nvSpPr>
        <p:spPr/>
        <p:txBody>
          <a:bodyPr>
            <a:normAutofit fontScale="90000"/>
          </a:bodyPr>
          <a:lstStyle/>
          <a:p>
            <a:r>
              <a:rPr lang="en-US" altLang="zh-CN" dirty="0">
                <a:ea typeface="SimSun" panose="02010600030101010101" pitchFamily="2" charset="-122"/>
              </a:rPr>
              <a:t>Density-Based Clustering Methods</a:t>
            </a:r>
            <a:endParaRPr lang="en-IN" dirty="0"/>
          </a:p>
        </p:txBody>
      </p:sp>
      <p:sp>
        <p:nvSpPr>
          <p:cNvPr id="3" name="Content Placeholder 2">
            <a:extLst>
              <a:ext uri="{FF2B5EF4-FFF2-40B4-BE49-F238E27FC236}">
                <a16:creationId xmlns:a16="http://schemas.microsoft.com/office/drawing/2014/main" id="{8A99615B-92A0-4958-8C5F-A9B55014F9B8}"/>
              </a:ext>
            </a:extLst>
          </p:cNvPr>
          <p:cNvSpPr>
            <a:spLocks noGrp="1"/>
          </p:cNvSpPr>
          <p:nvPr>
            <p:ph idx="1"/>
          </p:nvPr>
        </p:nvSpPr>
        <p:spPr>
          <a:xfrm>
            <a:off x="838201" y="1270000"/>
            <a:ext cx="5529146" cy="4906963"/>
          </a:xfrm>
        </p:spPr>
        <p:txBody>
          <a:bodyPr>
            <a:normAutofit fontScale="92500" lnSpcReduction="10000"/>
          </a:bodyPr>
          <a:lstStyle/>
          <a:p>
            <a:pPr algn="just"/>
            <a:r>
              <a:rPr lang="en-US" altLang="zh-CN" dirty="0">
                <a:ea typeface="SimSun" panose="02010600030101010101" pitchFamily="2" charset="-122"/>
              </a:rPr>
              <a:t>Clustering </a:t>
            </a:r>
            <a:r>
              <a:rPr lang="en-US" altLang="zh-CN" dirty="0"/>
              <a:t>based on local connectivity and density functions</a:t>
            </a:r>
          </a:p>
          <a:p>
            <a:pPr algn="just"/>
            <a:r>
              <a:rPr lang="en-US" dirty="0"/>
              <a:t>Basic idea </a:t>
            </a:r>
          </a:p>
          <a:p>
            <a:pPr lvl="1" algn="just"/>
            <a:r>
              <a:rPr lang="en-US" dirty="0"/>
              <a:t>Clusters are dense regions in the data space, separated by regions of lower object density</a:t>
            </a:r>
          </a:p>
          <a:p>
            <a:pPr lvl="1" algn="just"/>
            <a:r>
              <a:rPr lang="en-US" dirty="0"/>
              <a:t>A cluster is defined as a maximal set of density connected points</a:t>
            </a:r>
            <a:endParaRPr lang="en-US" altLang="zh-CN" dirty="0">
              <a:ea typeface="SimSun" panose="02010600030101010101" pitchFamily="2" charset="-122"/>
            </a:endParaRPr>
          </a:p>
          <a:p>
            <a:pPr algn="just"/>
            <a:r>
              <a:rPr lang="en-US" altLang="zh-CN" dirty="0"/>
              <a:t>Each cluster has a considerable higher density of points than outside of the cluster</a:t>
            </a:r>
          </a:p>
          <a:p>
            <a:pPr algn="just">
              <a:lnSpc>
                <a:spcPct val="50000"/>
              </a:lnSpc>
              <a:spcBef>
                <a:spcPct val="50000"/>
              </a:spcBef>
            </a:pPr>
            <a:r>
              <a:rPr lang="en-US" altLang="zh-CN" sz="2400" dirty="0">
                <a:ea typeface="SimSun" panose="02010600030101010101" pitchFamily="2" charset="-122"/>
              </a:rPr>
              <a:t>Major features:</a:t>
            </a:r>
          </a:p>
          <a:p>
            <a:pPr lvl="1" algn="just">
              <a:lnSpc>
                <a:spcPct val="50000"/>
              </a:lnSpc>
              <a:spcBef>
                <a:spcPct val="50000"/>
              </a:spcBef>
            </a:pPr>
            <a:r>
              <a:rPr lang="en-US" altLang="zh-CN" dirty="0">
                <a:ea typeface="SimSun" panose="02010600030101010101" pitchFamily="2" charset="-122"/>
              </a:rPr>
              <a:t>Discover clusters of arbitrary shape</a:t>
            </a:r>
          </a:p>
          <a:p>
            <a:pPr lvl="1" algn="just">
              <a:lnSpc>
                <a:spcPct val="50000"/>
              </a:lnSpc>
              <a:spcBef>
                <a:spcPct val="50000"/>
              </a:spcBef>
            </a:pPr>
            <a:r>
              <a:rPr lang="en-US" altLang="zh-CN" dirty="0">
                <a:ea typeface="SimSun" panose="02010600030101010101" pitchFamily="2" charset="-122"/>
              </a:rPr>
              <a:t>One scan</a:t>
            </a:r>
          </a:p>
        </p:txBody>
      </p:sp>
      <p:sp>
        <p:nvSpPr>
          <p:cNvPr id="4" name="Footer Placeholder 3">
            <a:extLst>
              <a:ext uri="{FF2B5EF4-FFF2-40B4-BE49-F238E27FC236}">
                <a16:creationId xmlns:a16="http://schemas.microsoft.com/office/drawing/2014/main" id="{A973C0B7-2F52-437C-8894-CC82A51283F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5" name="Slide Number Placeholder 4">
            <a:extLst>
              <a:ext uri="{FF2B5EF4-FFF2-40B4-BE49-F238E27FC236}">
                <a16:creationId xmlns:a16="http://schemas.microsoft.com/office/drawing/2014/main" id="{CB3DFBF3-4210-4447-AE4B-E1E41F9B8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6" name="Object 4">
            <a:extLst>
              <a:ext uri="{FF2B5EF4-FFF2-40B4-BE49-F238E27FC236}">
                <a16:creationId xmlns:a16="http://schemas.microsoft.com/office/drawing/2014/main" id="{F1F6A1B7-065E-4E78-8A23-9B5786ED421F}"/>
              </a:ext>
            </a:extLst>
          </p:cNvPr>
          <p:cNvGraphicFramePr>
            <a:graphicFrameLocks noChangeAspect="1"/>
          </p:cNvGraphicFramePr>
          <p:nvPr/>
        </p:nvGraphicFramePr>
        <p:xfrm>
          <a:off x="6590372" y="2086750"/>
          <a:ext cx="5408340" cy="2216150"/>
        </p:xfrm>
        <a:graphic>
          <a:graphicData uri="http://schemas.openxmlformats.org/presentationml/2006/ole">
            <mc:AlternateContent xmlns:mc="http://schemas.openxmlformats.org/markup-compatibility/2006">
              <mc:Choice xmlns:v="urn:schemas-microsoft-com:vml" Requires="v">
                <p:oleObj name="Bitmap Image" r:id="rId2" imgW="4361905" imgH="1409897" progId="Paint.Picture">
                  <p:embed/>
                </p:oleObj>
              </mc:Choice>
              <mc:Fallback>
                <p:oleObj name="Bitmap Image" r:id="rId2" imgW="4361905" imgH="1409897" progId="Paint.Picture">
                  <p:embed/>
                  <p:pic>
                    <p:nvPicPr>
                      <p:cNvPr id="6" name="Object 4">
                        <a:extLst>
                          <a:ext uri="{FF2B5EF4-FFF2-40B4-BE49-F238E27FC236}">
                            <a16:creationId xmlns:a16="http://schemas.microsoft.com/office/drawing/2014/main" id="{F1F6A1B7-065E-4E78-8A23-9B5786ED42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0372" y="2086750"/>
                        <a:ext cx="5408340" cy="22161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35101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0DDC4-F636-4C07-933A-DC7251E06E18}"/>
              </a:ext>
            </a:extLst>
          </p:cNvPr>
          <p:cNvSpPr>
            <a:spLocks noGrp="1"/>
          </p:cNvSpPr>
          <p:nvPr>
            <p:ph type="title"/>
          </p:nvPr>
        </p:nvSpPr>
        <p:spPr>
          <a:xfrm>
            <a:off x="722041" y="627857"/>
            <a:ext cx="10747917" cy="527050"/>
          </a:xfrm>
        </p:spPr>
        <p:txBody>
          <a:bodyPr>
            <a:noAutofit/>
          </a:bodyPr>
          <a:lstStyle/>
          <a:p>
            <a:r>
              <a:rPr lang="en-US" altLang="en-US" sz="3200" dirty="0"/>
              <a:t>Density Based Spatial Clustering of Application of Noise (DBSCAN)</a:t>
            </a:r>
            <a:endParaRPr lang="en-IN" sz="3200" dirty="0"/>
          </a:p>
        </p:txBody>
      </p:sp>
      <p:sp>
        <p:nvSpPr>
          <p:cNvPr id="3" name="Content Placeholder 2">
            <a:extLst>
              <a:ext uri="{FF2B5EF4-FFF2-40B4-BE49-F238E27FC236}">
                <a16:creationId xmlns:a16="http://schemas.microsoft.com/office/drawing/2014/main" id="{B2B8FB37-835E-4A8B-971D-8BF7B7234F2B}"/>
              </a:ext>
            </a:extLst>
          </p:cNvPr>
          <p:cNvSpPr>
            <a:spLocks noGrp="1"/>
          </p:cNvSpPr>
          <p:nvPr>
            <p:ph idx="1"/>
          </p:nvPr>
        </p:nvSpPr>
        <p:spPr>
          <a:xfrm>
            <a:off x="838199" y="1270000"/>
            <a:ext cx="5607206" cy="4906963"/>
          </a:xfrm>
        </p:spPr>
        <p:txBody>
          <a:bodyPr>
            <a:normAutofit fontScale="85000" lnSpcReduction="20000"/>
          </a:bodyPr>
          <a:lstStyle/>
          <a:p>
            <a:pPr algn="just"/>
            <a:r>
              <a:rPr lang="en-US" dirty="0"/>
              <a:t>Two global parameters:</a:t>
            </a:r>
          </a:p>
          <a:p>
            <a:pPr lvl="1" algn="just"/>
            <a:r>
              <a:rPr lang="en-US" dirty="0"/>
              <a:t>Eps: Maximum radius of the neighbourhood</a:t>
            </a:r>
          </a:p>
          <a:p>
            <a:pPr lvl="1" algn="just"/>
            <a:r>
              <a:rPr lang="en-US" dirty="0"/>
              <a:t>MinPts: Minimum number of points in an Eps-neighbourhood of that point</a:t>
            </a:r>
          </a:p>
          <a:p>
            <a:pPr algn="just"/>
            <a:r>
              <a:rPr lang="en-US" altLang="en-US" dirty="0"/>
              <a:t>Density = </a:t>
            </a:r>
            <a:r>
              <a:rPr lang="en-US" altLang="en-US" dirty="0">
                <a:solidFill>
                  <a:srgbClr val="7030A0"/>
                </a:solidFill>
              </a:rPr>
              <a:t>number of points</a:t>
            </a:r>
            <a:r>
              <a:rPr lang="en-US" altLang="en-US" dirty="0">
                <a:solidFill>
                  <a:srgbClr val="C00000"/>
                </a:solidFill>
              </a:rPr>
              <a:t> </a:t>
            </a:r>
            <a:r>
              <a:rPr lang="en-US" altLang="en-US" dirty="0"/>
              <a:t>within a specified </a:t>
            </a:r>
            <a:r>
              <a:rPr lang="en-US" altLang="en-US" dirty="0">
                <a:solidFill>
                  <a:srgbClr val="7030A0"/>
                </a:solidFill>
              </a:rPr>
              <a:t>radius </a:t>
            </a:r>
            <a:r>
              <a:rPr lang="en-US" altLang="en-US" dirty="0">
                <a:solidFill>
                  <a:srgbClr val="FF0000"/>
                </a:solidFill>
              </a:rPr>
              <a:t>r</a:t>
            </a:r>
            <a:r>
              <a:rPr lang="en-US" altLang="en-US" dirty="0"/>
              <a:t> (Eps)</a:t>
            </a:r>
          </a:p>
          <a:p>
            <a:pPr algn="just"/>
            <a:r>
              <a:rPr lang="en-US" altLang="zh-CN" dirty="0"/>
              <a:t>A point is a core point if it has more than a specified number of points (MinPts) within Eps </a:t>
            </a:r>
          </a:p>
          <a:p>
            <a:pPr lvl="1" algn="just"/>
            <a:r>
              <a:rPr lang="en-US" altLang="zh-CN" dirty="0"/>
              <a:t>These are points that are at the interior of a cluster</a:t>
            </a:r>
          </a:p>
          <a:p>
            <a:pPr algn="just"/>
            <a:r>
              <a:rPr lang="en-US" altLang="zh-CN" dirty="0"/>
              <a:t>A border point has fewer than MinPts within Eps, but is in the neighborhood of a core point</a:t>
            </a:r>
          </a:p>
          <a:p>
            <a:pPr algn="just"/>
            <a:r>
              <a:rPr lang="en-US" altLang="zh-CN" dirty="0"/>
              <a:t>A noise point is any point that is not a core point or a border point. </a:t>
            </a:r>
          </a:p>
          <a:p>
            <a:pPr algn="just"/>
            <a:endParaRPr lang="en-US" altLang="zh-CN" dirty="0"/>
          </a:p>
          <a:p>
            <a:endParaRPr lang="en-IN" dirty="0"/>
          </a:p>
        </p:txBody>
      </p:sp>
      <p:sp>
        <p:nvSpPr>
          <p:cNvPr id="4" name="Footer Placeholder 3">
            <a:extLst>
              <a:ext uri="{FF2B5EF4-FFF2-40B4-BE49-F238E27FC236}">
                <a16:creationId xmlns:a16="http://schemas.microsoft.com/office/drawing/2014/main" id="{218640D8-0E62-45DE-B867-7FBA306A0DA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5" name="Slide Number Placeholder 4">
            <a:extLst>
              <a:ext uri="{FF2B5EF4-FFF2-40B4-BE49-F238E27FC236}">
                <a16:creationId xmlns:a16="http://schemas.microsoft.com/office/drawing/2014/main" id="{2276B268-8FCE-4F78-9EFA-2D444148A24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7C203EE4-FE9E-4D1D-B023-34969093BBCC}"/>
              </a:ext>
            </a:extLst>
          </p:cNvPr>
          <p:cNvPicPr>
            <a:picLocks noChangeAspect="1"/>
          </p:cNvPicPr>
          <p:nvPr/>
        </p:nvPicPr>
        <p:blipFill>
          <a:blip r:embed="rId2"/>
          <a:stretch>
            <a:fillRect/>
          </a:stretch>
        </p:blipFill>
        <p:spPr>
          <a:xfrm>
            <a:off x="6759265" y="1675606"/>
            <a:ext cx="4895850" cy="4095750"/>
          </a:xfrm>
          <a:prstGeom prst="rect">
            <a:avLst/>
          </a:prstGeom>
        </p:spPr>
      </p:pic>
    </p:spTree>
    <p:extLst>
      <p:ext uri="{BB962C8B-B14F-4D97-AF65-F5344CB8AC3E}">
        <p14:creationId xmlns:p14="http://schemas.microsoft.com/office/powerpoint/2010/main" val="230964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F1DAD-1E9A-45C7-A880-E1DF22D2C74A}"/>
              </a:ext>
            </a:extLst>
          </p:cNvPr>
          <p:cNvSpPr>
            <a:spLocks noGrp="1"/>
          </p:cNvSpPr>
          <p:nvPr>
            <p:ph type="title"/>
          </p:nvPr>
        </p:nvSpPr>
        <p:spPr/>
        <p:txBody>
          <a:bodyPr>
            <a:normAutofit fontScale="90000"/>
          </a:bodyPr>
          <a:lstStyle/>
          <a:p>
            <a:pPr>
              <a:spcBef>
                <a:spcPct val="50000"/>
              </a:spcBef>
            </a:pPr>
            <a:r>
              <a:rPr lang="en-IN" dirty="0"/>
              <a:t>Density-reachability</a:t>
            </a:r>
            <a:endParaRPr lang="en-US" altLang="zh-CN" dirty="0"/>
          </a:p>
        </p:txBody>
      </p:sp>
      <p:sp>
        <p:nvSpPr>
          <p:cNvPr id="3" name="Content Placeholder 2">
            <a:extLst>
              <a:ext uri="{FF2B5EF4-FFF2-40B4-BE49-F238E27FC236}">
                <a16:creationId xmlns:a16="http://schemas.microsoft.com/office/drawing/2014/main" id="{24C38212-442C-4C3B-A952-8E2DA069A6FA}"/>
              </a:ext>
            </a:extLst>
          </p:cNvPr>
          <p:cNvSpPr>
            <a:spLocks noGrp="1"/>
          </p:cNvSpPr>
          <p:nvPr>
            <p:ph idx="1"/>
          </p:nvPr>
        </p:nvSpPr>
        <p:spPr>
          <a:xfrm>
            <a:off x="838199" y="1270001"/>
            <a:ext cx="7859751" cy="1428594"/>
          </a:xfrm>
        </p:spPr>
        <p:txBody>
          <a:bodyPr>
            <a:normAutofit/>
          </a:bodyPr>
          <a:lstStyle/>
          <a:p>
            <a:pPr algn="just">
              <a:spcBef>
                <a:spcPct val="50000"/>
              </a:spcBef>
            </a:pPr>
            <a:r>
              <a:rPr lang="en-US" altLang="zh-CN" dirty="0"/>
              <a:t>An object q is directly density-reachable from object p, if p is a core object and q is in p’s Eps-neighborhood</a:t>
            </a:r>
          </a:p>
        </p:txBody>
      </p:sp>
      <p:sp>
        <p:nvSpPr>
          <p:cNvPr id="4" name="Footer Placeholder 3">
            <a:extLst>
              <a:ext uri="{FF2B5EF4-FFF2-40B4-BE49-F238E27FC236}">
                <a16:creationId xmlns:a16="http://schemas.microsoft.com/office/drawing/2014/main" id="{1345C82A-1363-4734-BE63-65E2B060A70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5" name="Slide Number Placeholder 4">
            <a:extLst>
              <a:ext uri="{FF2B5EF4-FFF2-40B4-BE49-F238E27FC236}">
                <a16:creationId xmlns:a16="http://schemas.microsoft.com/office/drawing/2014/main" id="{9407CA11-0A34-4528-8B04-FB7D4EDE4A2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4" name="Picture 63">
            <a:extLst>
              <a:ext uri="{FF2B5EF4-FFF2-40B4-BE49-F238E27FC236}">
                <a16:creationId xmlns:a16="http://schemas.microsoft.com/office/drawing/2014/main" id="{F4DD93FC-4F85-47EA-B86E-B18DE7B447C4}"/>
              </a:ext>
            </a:extLst>
          </p:cNvPr>
          <p:cNvPicPr>
            <a:picLocks noChangeAspect="1"/>
          </p:cNvPicPr>
          <p:nvPr/>
        </p:nvPicPr>
        <p:blipFill>
          <a:blip r:embed="rId2"/>
          <a:stretch>
            <a:fillRect/>
          </a:stretch>
        </p:blipFill>
        <p:spPr>
          <a:xfrm>
            <a:off x="8153400" y="2956401"/>
            <a:ext cx="1982789" cy="2035967"/>
          </a:xfrm>
          <a:prstGeom prst="rect">
            <a:avLst/>
          </a:prstGeom>
        </p:spPr>
      </p:pic>
      <p:sp>
        <p:nvSpPr>
          <p:cNvPr id="63" name="Content Placeholder 2">
            <a:extLst>
              <a:ext uri="{FF2B5EF4-FFF2-40B4-BE49-F238E27FC236}">
                <a16:creationId xmlns:a16="http://schemas.microsoft.com/office/drawing/2014/main" id="{9E87C4C9-A61B-4857-B452-769FDED25B33}"/>
              </a:ext>
            </a:extLst>
          </p:cNvPr>
          <p:cNvSpPr txBox="1">
            <a:spLocks/>
          </p:cNvSpPr>
          <p:nvPr/>
        </p:nvSpPr>
        <p:spPr>
          <a:xfrm>
            <a:off x="838199" y="3153487"/>
            <a:ext cx="6644268" cy="2035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accent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90000"/>
              </a:lnSpc>
              <a:spcBef>
                <a:spcPct val="50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q is directly density-reachable from p </a:t>
            </a:r>
          </a:p>
          <a:p>
            <a:pPr marL="228600" marR="0" lvl="0" indent="-228600" algn="just" defTabSz="914400" rtl="0" eaLnBrk="1" fontAlgn="auto" latinLnBrk="0" hangingPunct="1">
              <a:lnSpc>
                <a:spcPct val="90000"/>
              </a:lnSpc>
              <a:spcBef>
                <a:spcPct val="50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p is not directly density-reachable from q </a:t>
            </a:r>
          </a:p>
          <a:p>
            <a:pPr marL="228600" marR="0" lvl="0" indent="-228600" algn="just" defTabSz="914400" rtl="0" eaLnBrk="1" fontAlgn="auto" latinLnBrk="0" hangingPunct="1">
              <a:lnSpc>
                <a:spcPct val="90000"/>
              </a:lnSpc>
              <a:spcBef>
                <a:spcPct val="50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Density-reachability is asymmetric</a:t>
            </a:r>
            <a:endParaRPr kumimoji="0" lang="en-US" altLang="zh-CN" sz="2800" b="1" i="0" u="none" strike="noStrike" kern="1200" cap="none" spc="0" normalizeH="0" baseline="0" noProof="0" dirty="0">
              <a:ln>
                <a:noFill/>
              </a:ln>
              <a:solidFill>
                <a:srgbClr val="5B9BD5">
                  <a:lumMod val="75000"/>
                </a:srgbClr>
              </a:solidFill>
              <a:effectLst/>
              <a:uLnTx/>
              <a:uFillTx/>
              <a:latin typeface="Calibri" panose="020F0502020204030204"/>
              <a:ea typeface="宋体"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2106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14F3-4F7D-4C49-A46A-C88806894D24}"/>
              </a:ext>
            </a:extLst>
          </p:cNvPr>
          <p:cNvSpPr>
            <a:spLocks noGrp="1"/>
          </p:cNvSpPr>
          <p:nvPr>
            <p:ph type="title"/>
          </p:nvPr>
        </p:nvSpPr>
        <p:spPr/>
        <p:txBody>
          <a:bodyPr>
            <a:normAutofit fontScale="90000"/>
          </a:bodyPr>
          <a:lstStyle/>
          <a:p>
            <a:r>
              <a:rPr lang="en-IN" dirty="0"/>
              <a:t>Density-reachability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E5B525-6C18-4A93-AAE8-D5406F3BF817}"/>
                  </a:ext>
                </a:extLst>
              </p:cNvPr>
              <p:cNvSpPr>
                <a:spLocks noGrp="1"/>
              </p:cNvSpPr>
              <p:nvPr>
                <p:ph idx="1"/>
              </p:nvPr>
            </p:nvSpPr>
            <p:spPr>
              <a:xfrm>
                <a:off x="838200" y="1270001"/>
                <a:ext cx="7315200" cy="2498436"/>
              </a:xfrm>
            </p:spPr>
            <p:txBody>
              <a:bodyPr>
                <a:normAutofit lnSpcReduction="10000"/>
              </a:bodyPr>
              <a:lstStyle/>
              <a:p>
                <a:r>
                  <a:rPr lang="en-US" dirty="0"/>
                  <a:t>Density-Reachable (directly and indirectly): </a:t>
                </a:r>
              </a:p>
              <a:p>
                <a:r>
                  <a:rPr lang="en-US" dirty="0"/>
                  <a:t>A point p is directly density-reachable from p2</a:t>
                </a:r>
              </a:p>
              <a:p>
                <a:r>
                  <a:rPr lang="en-US" dirty="0"/>
                  <a:t>p2 is directly density-reachable from p1 </a:t>
                </a:r>
              </a:p>
              <a:p>
                <a:r>
                  <a:rPr lang="en-US" dirty="0"/>
                  <a:t>p1 is directly density-reachable from q </a:t>
                </a:r>
              </a:p>
              <a:p>
                <a:r>
                  <a:rPr lang="en-US" dirty="0"/>
                  <a:t>p </a:t>
                </a:r>
                <a14:m>
                  <m:oMath xmlns:m="http://schemas.openxmlformats.org/officeDocument/2006/math">
                    <m:r>
                      <a:rPr lang="en-US" i="1">
                        <a:latin typeface="Cambria Math" panose="02040503050406030204" pitchFamily="18" charset="0"/>
                      </a:rPr>
                      <m:t>← </m:t>
                    </m:r>
                  </m:oMath>
                </a14:m>
                <a:r>
                  <a:rPr lang="en-US" dirty="0"/>
                  <a:t>p2 </a:t>
                </a:r>
                <a14:m>
                  <m:oMath xmlns:m="http://schemas.openxmlformats.org/officeDocument/2006/math">
                    <m:r>
                      <a:rPr lang="en-US" i="1">
                        <a:latin typeface="Cambria Math" panose="02040503050406030204" pitchFamily="18" charset="0"/>
                      </a:rPr>
                      <m:t>← </m:t>
                    </m:r>
                  </m:oMath>
                </a14:m>
                <a:r>
                  <a:rPr lang="en-US" dirty="0"/>
                  <a:t>p1 </a:t>
                </a:r>
                <a14:m>
                  <m:oMath xmlns:m="http://schemas.openxmlformats.org/officeDocument/2006/math">
                    <m:r>
                      <a:rPr lang="en-US" b="1" i="1" smtClean="0">
                        <a:latin typeface="Cambria Math" panose="02040503050406030204" pitchFamily="18" charset="0"/>
                      </a:rPr>
                      <m:t>←</m:t>
                    </m:r>
                  </m:oMath>
                </a14:m>
                <a:r>
                  <a:rPr lang="en-US" dirty="0"/>
                  <a:t>q form a chain</a:t>
                </a:r>
                <a:endParaRPr lang="en-IN" dirty="0"/>
              </a:p>
            </p:txBody>
          </p:sp>
        </mc:Choice>
        <mc:Fallback xmlns="">
          <p:sp>
            <p:nvSpPr>
              <p:cNvPr id="3" name="Content Placeholder 2">
                <a:extLst>
                  <a:ext uri="{FF2B5EF4-FFF2-40B4-BE49-F238E27FC236}">
                    <a16:creationId xmlns:a16="http://schemas.microsoft.com/office/drawing/2014/main" id="{C8E5B525-6C18-4A93-AAE8-D5406F3BF817}"/>
                  </a:ext>
                </a:extLst>
              </p:cNvPr>
              <p:cNvSpPr>
                <a:spLocks noGrp="1" noRot="1" noChangeAspect="1" noMove="1" noResize="1" noEditPoints="1" noAdjustHandles="1" noChangeArrowheads="1" noChangeShapeType="1" noTextEdit="1"/>
              </p:cNvSpPr>
              <p:nvPr>
                <p:ph idx="1"/>
              </p:nvPr>
            </p:nvSpPr>
            <p:spPr>
              <a:xfrm>
                <a:off x="838200" y="1270001"/>
                <a:ext cx="7315200" cy="2498436"/>
              </a:xfrm>
              <a:blipFill>
                <a:blip r:embed="rId2"/>
                <a:stretch>
                  <a:fillRect l="-1500" t="-5366" r="-500"/>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AF8233FF-81A8-4F3D-82DD-06A5D716E41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5" name="Slide Number Placeholder 4">
            <a:extLst>
              <a:ext uri="{FF2B5EF4-FFF2-40B4-BE49-F238E27FC236}">
                <a16:creationId xmlns:a16="http://schemas.microsoft.com/office/drawing/2014/main" id="{27DCE4FE-0367-4E14-93C0-994B2F7E2A4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BEEF5B4C-32D9-43B5-ACB9-5A34C766E17A}"/>
              </a:ext>
            </a:extLst>
          </p:cNvPr>
          <p:cNvPicPr>
            <a:picLocks noChangeAspect="1"/>
          </p:cNvPicPr>
          <p:nvPr/>
        </p:nvPicPr>
        <p:blipFill>
          <a:blip r:embed="rId3"/>
          <a:stretch>
            <a:fillRect/>
          </a:stretch>
        </p:blipFill>
        <p:spPr>
          <a:xfrm>
            <a:off x="8377237" y="3041146"/>
            <a:ext cx="3209925" cy="2314575"/>
          </a:xfrm>
          <a:prstGeom prst="rect">
            <a:avLst/>
          </a:prstGeom>
        </p:spPr>
      </p:pic>
      <p:sp>
        <p:nvSpPr>
          <p:cNvPr id="7" name="Content Placeholder 2">
            <a:extLst>
              <a:ext uri="{FF2B5EF4-FFF2-40B4-BE49-F238E27FC236}">
                <a16:creationId xmlns:a16="http://schemas.microsoft.com/office/drawing/2014/main" id="{5F648E04-FF31-4D58-AE22-3D35B4546224}"/>
              </a:ext>
            </a:extLst>
          </p:cNvPr>
          <p:cNvSpPr txBox="1">
            <a:spLocks/>
          </p:cNvSpPr>
          <p:nvPr/>
        </p:nvSpPr>
        <p:spPr>
          <a:xfrm>
            <a:off x="727363" y="3908714"/>
            <a:ext cx="7315200" cy="24984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accent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p is (indirectly) density-reachable from q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q is not density-reachable from p</a:t>
            </a:r>
            <a:endParaRPr kumimoji="0" lang="en-IN"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0314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A9E68-E016-4DC6-9DA2-CF2D5EAEA5CE}"/>
              </a:ext>
            </a:extLst>
          </p:cNvPr>
          <p:cNvSpPr>
            <a:spLocks noGrp="1"/>
          </p:cNvSpPr>
          <p:nvPr>
            <p:ph type="title"/>
          </p:nvPr>
        </p:nvSpPr>
        <p:spPr/>
        <p:txBody>
          <a:bodyPr>
            <a:normAutofit fontScale="90000"/>
          </a:bodyPr>
          <a:lstStyle/>
          <a:p>
            <a:r>
              <a:rPr lang="en-IN" dirty="0"/>
              <a:t>Density-Connectivity</a:t>
            </a:r>
          </a:p>
        </p:txBody>
      </p:sp>
      <p:sp>
        <p:nvSpPr>
          <p:cNvPr id="3" name="Content Placeholder 2">
            <a:extLst>
              <a:ext uri="{FF2B5EF4-FFF2-40B4-BE49-F238E27FC236}">
                <a16:creationId xmlns:a16="http://schemas.microsoft.com/office/drawing/2014/main" id="{9B4980D0-8AE2-4372-9E8A-9D38B7D9844B}"/>
              </a:ext>
            </a:extLst>
          </p:cNvPr>
          <p:cNvSpPr>
            <a:spLocks noGrp="1"/>
          </p:cNvSpPr>
          <p:nvPr>
            <p:ph idx="1"/>
          </p:nvPr>
        </p:nvSpPr>
        <p:spPr>
          <a:xfrm>
            <a:off x="838200" y="1270000"/>
            <a:ext cx="6744629" cy="1807737"/>
          </a:xfrm>
        </p:spPr>
        <p:txBody>
          <a:bodyPr/>
          <a:lstStyle/>
          <a:p>
            <a:pPr algn="just"/>
            <a:r>
              <a:rPr lang="en-US" dirty="0"/>
              <a:t>A pair of points p and q are density-connected, If they are commonly density-reachable from a point o</a:t>
            </a:r>
          </a:p>
          <a:p>
            <a:pPr algn="just"/>
            <a:r>
              <a:rPr lang="en-IN" dirty="0"/>
              <a:t>Density-connectivity is symmetric</a:t>
            </a:r>
          </a:p>
        </p:txBody>
      </p:sp>
      <p:sp>
        <p:nvSpPr>
          <p:cNvPr id="4" name="Footer Placeholder 3">
            <a:extLst>
              <a:ext uri="{FF2B5EF4-FFF2-40B4-BE49-F238E27FC236}">
                <a16:creationId xmlns:a16="http://schemas.microsoft.com/office/drawing/2014/main" id="{40C523E2-D97D-4D90-9421-A83D2A42C2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5" name="Slide Number Placeholder 4">
            <a:extLst>
              <a:ext uri="{FF2B5EF4-FFF2-40B4-BE49-F238E27FC236}">
                <a16:creationId xmlns:a16="http://schemas.microsoft.com/office/drawing/2014/main" id="{433625BC-82EB-4F45-ACE2-9E7C3574E2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CDBFE140-2DCE-46D5-B896-7A1F2B7F387E}"/>
              </a:ext>
            </a:extLst>
          </p:cNvPr>
          <p:cNvPicPr>
            <a:picLocks noChangeAspect="1"/>
          </p:cNvPicPr>
          <p:nvPr/>
        </p:nvPicPr>
        <p:blipFill>
          <a:blip r:embed="rId2"/>
          <a:stretch>
            <a:fillRect/>
          </a:stretch>
        </p:blipFill>
        <p:spPr>
          <a:xfrm>
            <a:off x="7486186" y="1713571"/>
            <a:ext cx="3352800" cy="2895600"/>
          </a:xfrm>
          <a:prstGeom prst="rect">
            <a:avLst/>
          </a:prstGeom>
        </p:spPr>
      </p:pic>
    </p:spTree>
    <p:extLst>
      <p:ext uri="{BB962C8B-B14F-4D97-AF65-F5344CB8AC3E}">
        <p14:creationId xmlns:p14="http://schemas.microsoft.com/office/powerpoint/2010/main" val="1791124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BC14A-3EE6-43FE-8513-A37A60A7E7EF}"/>
              </a:ext>
            </a:extLst>
          </p:cNvPr>
          <p:cNvSpPr>
            <a:spLocks noGrp="1"/>
          </p:cNvSpPr>
          <p:nvPr>
            <p:ph type="title"/>
          </p:nvPr>
        </p:nvSpPr>
        <p:spPr/>
        <p:txBody>
          <a:bodyPr>
            <a:normAutofit fontScale="90000"/>
          </a:bodyPr>
          <a:lstStyle/>
          <a:p>
            <a:r>
              <a:rPr lang="en-US" dirty="0"/>
              <a:t>DBSCAN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DA5028-4441-4CC0-95D1-234449E2556E}"/>
                  </a:ext>
                </a:extLst>
              </p:cNvPr>
              <p:cNvSpPr>
                <a:spLocks noGrp="1"/>
              </p:cNvSpPr>
              <p:nvPr>
                <p:ph idx="1"/>
              </p:nvPr>
            </p:nvSpPr>
            <p:spPr>
              <a:xfrm>
                <a:off x="838200" y="1270000"/>
                <a:ext cx="7569820" cy="4906963"/>
              </a:xfrm>
            </p:spPr>
            <p:txBody>
              <a:bodyPr/>
              <a:lstStyle/>
              <a:p>
                <a:pPr algn="just"/>
                <a:r>
                  <a:rPr lang="en-US" dirty="0"/>
                  <a:t>Cluster : Given a data set D, parameter Eps and MinPts, a cluster C is a subset of D satisfying the following conditions </a:t>
                </a:r>
              </a:p>
              <a:p>
                <a:pPr lvl="1" algn="just"/>
                <a:r>
                  <a:rPr lang="en-US" dirty="0"/>
                  <a:t>For all points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 </m:t>
                    </m:r>
                    <m:r>
                      <a:rPr lang="en-US" i="1" dirty="0" smtClean="0">
                        <a:latin typeface="Cambria Math" panose="02040503050406030204" pitchFamily="18" charset="0"/>
                      </a:rPr>
                      <m:t>𝑞</m:t>
                    </m:r>
                    <m:r>
                      <a:rPr lang="en-US" b="1" i="1" dirty="0" smtClean="0">
                        <a:latin typeface="Cambria Math" panose="02040503050406030204" pitchFamily="18" charset="0"/>
                      </a:rPr>
                      <m:t>∈</m:t>
                    </m:r>
                    <m:r>
                      <a:rPr lang="en-US" b="1" i="1" dirty="0" smtClean="0">
                        <a:latin typeface="Cambria Math" panose="02040503050406030204" pitchFamily="18" charset="0"/>
                      </a:rPr>
                      <m:t>𝑪</m:t>
                    </m:r>
                  </m:oMath>
                </a14:m>
                <a:r>
                  <a:rPr lang="en-IN" dirty="0"/>
                  <a:t>, if </a:t>
                </a:r>
                <a14:m>
                  <m:oMath xmlns:m="http://schemas.openxmlformats.org/officeDocument/2006/math">
                    <m:r>
                      <a:rPr lang="en-US" i="1" dirty="0">
                        <a:latin typeface="Cambria Math" panose="02040503050406030204" pitchFamily="18" charset="0"/>
                      </a:rPr>
                      <m:t>𝑝</m:t>
                    </m:r>
                    <m:r>
                      <a:rPr lang="en-US" i="1" dirty="0">
                        <a:latin typeface="Cambria Math" panose="02040503050406030204" pitchFamily="18" charset="0"/>
                      </a:rPr>
                      <m:t>∈</m:t>
                    </m:r>
                    <m:r>
                      <a:rPr lang="en-US" b="1" i="1" dirty="0" smtClean="0">
                        <a:latin typeface="Cambria Math" panose="02040503050406030204" pitchFamily="18" charset="0"/>
                      </a:rPr>
                      <m:t>𝑪</m:t>
                    </m:r>
                  </m:oMath>
                </a14:m>
                <a:r>
                  <a:rPr lang="en-IN" dirty="0"/>
                  <a:t> and q is density-reachable from p with respect to Eps and MinPts, then </a:t>
                </a:r>
                <a14:m>
                  <m:oMath xmlns:m="http://schemas.openxmlformats.org/officeDocument/2006/math">
                    <m:r>
                      <a:rPr lang="en-US" b="1" i="1" dirty="0" smtClean="0">
                        <a:latin typeface="Cambria Math" panose="02040503050406030204" pitchFamily="18" charset="0"/>
                      </a:rPr>
                      <m:t>𝒒</m:t>
                    </m:r>
                    <m:r>
                      <a:rPr lang="en-US" i="1" dirty="0">
                        <a:latin typeface="Cambria Math" panose="02040503050406030204" pitchFamily="18" charset="0"/>
                      </a:rPr>
                      <m:t>∈</m:t>
                    </m:r>
                    <m:r>
                      <a:rPr lang="en-US" i="1" dirty="0">
                        <a:latin typeface="Cambria Math" panose="02040503050406030204" pitchFamily="18" charset="0"/>
                      </a:rPr>
                      <m:t>𝑪</m:t>
                    </m:r>
                  </m:oMath>
                </a14:m>
                <a:r>
                  <a:rPr lang="en-IN" dirty="0"/>
                  <a:t> </a:t>
                </a:r>
              </a:p>
              <a:p>
                <a:pPr lvl="1" algn="just"/>
                <a:r>
                  <a:rPr lang="en-US" dirty="0"/>
                  <a:t>F</a:t>
                </a:r>
                <a:r>
                  <a:rPr lang="en-IN" dirty="0"/>
                  <a:t>or all points </a:t>
                </a:r>
                <a14:m>
                  <m:oMath xmlns:m="http://schemas.openxmlformats.org/officeDocument/2006/math">
                    <m:r>
                      <a:rPr lang="en-US" i="1" dirty="0">
                        <a:latin typeface="Cambria Math" panose="02040503050406030204" pitchFamily="18" charset="0"/>
                      </a:rPr>
                      <m:t>𝑝</m:t>
                    </m:r>
                    <m:r>
                      <a:rPr lang="en-US" i="1" dirty="0">
                        <a:latin typeface="Cambria Math" panose="02040503050406030204" pitchFamily="18" charset="0"/>
                      </a:rPr>
                      <m:t>, </m:t>
                    </m:r>
                    <m:r>
                      <a:rPr lang="en-US" i="1" dirty="0">
                        <a:latin typeface="Cambria Math" panose="02040503050406030204" pitchFamily="18" charset="0"/>
                      </a:rPr>
                      <m:t>𝑞</m:t>
                    </m:r>
                    <m:r>
                      <a:rPr lang="en-US" i="1" dirty="0">
                        <a:latin typeface="Cambria Math" panose="02040503050406030204" pitchFamily="18" charset="0"/>
                      </a:rPr>
                      <m:t>∈</m:t>
                    </m:r>
                    <m:r>
                      <a:rPr lang="en-US" b="1" i="1" dirty="0" smtClean="0">
                        <a:latin typeface="Cambria Math" panose="02040503050406030204" pitchFamily="18" charset="0"/>
                      </a:rPr>
                      <m:t>𝑪</m:t>
                    </m:r>
                  </m:oMath>
                </a14:m>
                <a:r>
                  <a:rPr lang="en-IN" dirty="0"/>
                  <a:t>, p is density connected to q with respect to Eps and </a:t>
                </a:r>
                <a:r>
                  <a:rPr lang="en-IN" dirty="0" err="1"/>
                  <a:t>Minpts</a:t>
                </a:r>
                <a:r>
                  <a:rPr lang="en-IN" dirty="0"/>
                  <a:t> ( Connectivity)</a:t>
                </a:r>
              </a:p>
              <a:p>
                <a:pPr algn="just"/>
                <a:r>
                  <a:rPr lang="en-US" dirty="0"/>
                  <a:t>Note: cluster contains core points as well as border points</a:t>
                </a:r>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AADA5028-4441-4CC0-95D1-234449E2556E}"/>
                  </a:ext>
                </a:extLst>
              </p:cNvPr>
              <p:cNvSpPr>
                <a:spLocks noGrp="1" noRot="1" noChangeAspect="1" noMove="1" noResize="1" noEditPoints="1" noAdjustHandles="1" noChangeArrowheads="1" noChangeShapeType="1" noTextEdit="1"/>
              </p:cNvSpPr>
              <p:nvPr>
                <p:ph idx="1"/>
              </p:nvPr>
            </p:nvSpPr>
            <p:spPr>
              <a:xfrm>
                <a:off x="838200" y="1270000"/>
                <a:ext cx="7569820" cy="4906963"/>
              </a:xfrm>
              <a:blipFill>
                <a:blip r:embed="rId2"/>
                <a:stretch>
                  <a:fillRect l="-1450" t="-1988" r="-169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96364B6-CA63-4EE8-91C8-410D5BA4F53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5" name="Slide Number Placeholder 4">
            <a:extLst>
              <a:ext uri="{FF2B5EF4-FFF2-40B4-BE49-F238E27FC236}">
                <a16:creationId xmlns:a16="http://schemas.microsoft.com/office/drawing/2014/main" id="{4FA38D3D-A26D-4AF2-ADF3-61528EBE54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7250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ED0C0-75F3-4AD3-8100-FFEF30FD1F57}"/>
              </a:ext>
            </a:extLst>
          </p:cNvPr>
          <p:cNvSpPr>
            <a:spLocks noGrp="1"/>
          </p:cNvSpPr>
          <p:nvPr>
            <p:ph type="title"/>
          </p:nvPr>
        </p:nvSpPr>
        <p:spPr/>
        <p:txBody>
          <a:bodyPr>
            <a:normAutofit fontScale="90000"/>
          </a:bodyPr>
          <a:lstStyle/>
          <a:p>
            <a:r>
              <a:rPr lang="en-US" dirty="0"/>
              <a:t>DBSCAN-Algorithm</a:t>
            </a:r>
            <a:endParaRPr lang="en-IN" dirty="0"/>
          </a:p>
        </p:txBody>
      </p:sp>
      <p:sp>
        <p:nvSpPr>
          <p:cNvPr id="4" name="Footer Placeholder 3">
            <a:extLst>
              <a:ext uri="{FF2B5EF4-FFF2-40B4-BE49-F238E27FC236}">
                <a16:creationId xmlns:a16="http://schemas.microsoft.com/office/drawing/2014/main" id="{3CBB2893-6510-4462-A067-CD136A4528A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5" name="Slide Number Placeholder 4">
            <a:extLst>
              <a:ext uri="{FF2B5EF4-FFF2-40B4-BE49-F238E27FC236}">
                <a16:creationId xmlns:a16="http://schemas.microsoft.com/office/drawing/2014/main" id="{87A22B48-BC71-489C-82D6-6089F01A8CB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Box 3">
            <a:extLst>
              <a:ext uri="{FF2B5EF4-FFF2-40B4-BE49-F238E27FC236}">
                <a16:creationId xmlns:a16="http://schemas.microsoft.com/office/drawing/2014/main" id="{7DD69116-46D8-4609-B123-FFC7D37AA23E}"/>
              </a:ext>
            </a:extLst>
          </p:cNvPr>
          <p:cNvSpPr txBox="1">
            <a:spLocks noChangeArrowheads="1"/>
          </p:cNvSpPr>
          <p:nvPr/>
        </p:nvSpPr>
        <p:spPr bwMode="auto">
          <a:xfrm>
            <a:off x="1143000" y="1371600"/>
            <a:ext cx="6477000" cy="32623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Input: The data set D</a:t>
            </a:r>
          </a:p>
          <a:p>
            <a:pPr marL="342900" marR="0" lvl="0" indent="-34290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Parameter: </a:t>
            </a: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sym typeface="Symbol" panose="05050102010706020507" pitchFamily="18" charset="2"/>
              </a:rPr>
              <a:t>, MinPts</a:t>
            </a:r>
          </a:p>
          <a:p>
            <a:pPr marL="342900" marR="0" lvl="0" indent="-34290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sym typeface="Symbol" panose="05050102010706020507" pitchFamily="18" charset="2"/>
              </a:rPr>
              <a:t>For each object p in D</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sym typeface="Symbol" panose="05050102010706020507" pitchFamily="18" charset="2"/>
              </a:rPr>
              <a:t>     if p is a core object and not processed then </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sym typeface="Symbol" panose="05050102010706020507" pitchFamily="18" charset="2"/>
              </a:rPr>
              <a:t>           </a:t>
            </a:r>
            <a:r>
              <a:rPr kumimoji="0" lang="en-US" altLang="en-US" sz="1800" b="0" i="0" u="none" strike="noStrike" kern="1200" cap="none" spc="0" normalizeH="0" baseline="0" noProof="0">
                <a:ln>
                  <a:noFill/>
                </a:ln>
                <a:solidFill>
                  <a:srgbClr val="FF3300"/>
                </a:solidFill>
                <a:effectLst/>
                <a:uLnTx/>
                <a:uFillTx/>
                <a:latin typeface="Arial" panose="020B0604020202020204" pitchFamily="34" charset="0"/>
                <a:ea typeface="+mn-ea"/>
                <a:cs typeface="+mn-cs"/>
                <a:sym typeface="Symbol" panose="05050102010706020507" pitchFamily="18" charset="2"/>
              </a:rPr>
              <a:t>C = retrieve all objects density-reachable from p </a:t>
            </a: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sym typeface="Symbol" panose="05050102010706020507" pitchFamily="18" charset="2"/>
              </a:rPr>
              <a:t>  </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sym typeface="Symbol" panose="05050102010706020507" pitchFamily="18" charset="2"/>
              </a:rPr>
              <a:t>           mark all objects in C as processed</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sym typeface="Symbol" panose="05050102010706020507" pitchFamily="18" charset="2"/>
              </a:rPr>
              <a:t>	      report C as a cluster</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sym typeface="Symbol" panose="05050102010706020507" pitchFamily="18" charset="2"/>
              </a:rPr>
              <a:t>     else mark p as outlier</a:t>
            </a:r>
          </a:p>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sym typeface="Symbol" panose="05050102010706020507" pitchFamily="18" charset="2"/>
              </a:rPr>
              <a:t>     end if</a:t>
            </a:r>
          </a:p>
          <a:p>
            <a:pPr marL="342900" marR="0" lvl="0" indent="-34290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sym typeface="Symbol" panose="05050102010706020507" pitchFamily="18" charset="2"/>
              </a:rPr>
              <a:t>End For</a:t>
            </a:r>
          </a:p>
        </p:txBody>
      </p:sp>
    </p:spTree>
    <p:extLst>
      <p:ext uri="{BB962C8B-B14F-4D97-AF65-F5344CB8AC3E}">
        <p14:creationId xmlns:p14="http://schemas.microsoft.com/office/powerpoint/2010/main" val="128709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3C59-B7B1-4E5A-8FD1-5E8357B5E297}"/>
              </a:ext>
            </a:extLst>
          </p:cNvPr>
          <p:cNvSpPr>
            <a:spLocks noGrp="1"/>
          </p:cNvSpPr>
          <p:nvPr>
            <p:ph type="title"/>
          </p:nvPr>
        </p:nvSpPr>
        <p:spPr/>
        <p:txBody>
          <a:bodyPr>
            <a:normAutofit fontScale="90000"/>
          </a:bodyPr>
          <a:lstStyle/>
          <a:p>
            <a:r>
              <a:rPr lang="en-IN" dirty="0"/>
              <a:t>Clustering Feature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9C8D98-8480-4812-80DC-FD9CC3390795}"/>
                  </a:ext>
                </a:extLst>
              </p:cNvPr>
              <p:cNvSpPr>
                <a:spLocks noGrp="1"/>
              </p:cNvSpPr>
              <p:nvPr>
                <p:ph idx="1"/>
              </p:nvPr>
            </p:nvSpPr>
            <p:spPr>
              <a:xfrm>
                <a:off x="838201" y="1269999"/>
                <a:ext cx="7772400" cy="3547328"/>
              </a:xfrm>
            </p:spPr>
            <p:txBody>
              <a:bodyPr>
                <a:normAutofit/>
              </a:bodyPr>
              <a:lstStyle/>
              <a:p>
                <a:r>
                  <a:rPr lang="en-US" dirty="0"/>
                  <a:t>Clustering Feature (CF): CF = (N, LS, SS)</a:t>
                </a:r>
              </a:p>
              <a:p>
                <a:pPr lvl="1"/>
                <a:r>
                  <a:rPr lang="en-US" dirty="0">
                    <a:solidFill>
                      <a:srgbClr val="7030A0"/>
                    </a:solidFill>
                  </a:rPr>
                  <a:t>N: </a:t>
                </a:r>
                <a:r>
                  <a:rPr lang="en-US" dirty="0"/>
                  <a:t>Number of data points  </a:t>
                </a:r>
              </a:p>
              <a:p>
                <a:pPr lvl="1"/>
                <a:endParaRPr lang="en-US" dirty="0"/>
              </a:p>
              <a:p>
                <a:pPr lvl="1"/>
                <a:r>
                  <a:rPr lang="en-US" dirty="0">
                    <a:solidFill>
                      <a:srgbClr val="7030A0"/>
                    </a:solidFill>
                  </a:rPr>
                  <a:t>LS: </a:t>
                </a:r>
                <a:r>
                  <a:rPr lang="en-US" dirty="0"/>
                  <a:t>linear sum of N points: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𝟏</m:t>
                        </m:r>
                      </m:sub>
                      <m:sup>
                        <m:r>
                          <a:rPr lang="en-US" b="1" i="1" smtClean="0">
                            <a:latin typeface="Cambria Math" panose="02040503050406030204" pitchFamily="18" charset="0"/>
                          </a:rPr>
                          <m:t>𝑵</m:t>
                        </m:r>
                      </m:sup>
                      <m:e>
                        <m:sSub>
                          <m:sSubPr>
                            <m:ctrlPr>
                              <a:rPr lang="en-US" b="1" i="1" smtClean="0">
                                <a:latin typeface="Cambria Math" panose="02040503050406030204" pitchFamily="18" charset="0"/>
                              </a:rPr>
                            </m:ctrlPr>
                          </m:sSubPr>
                          <m:e>
                            <m:r>
                              <a:rPr lang="en-US" b="1" i="1" smtClean="0">
                                <a:latin typeface="Cambria Math" panose="02040503050406030204" pitchFamily="18" charset="0"/>
                              </a:rPr>
                              <m:t>𝑿</m:t>
                            </m:r>
                          </m:e>
                          <m:sub>
                            <m:r>
                              <a:rPr lang="en-US" b="1" i="1" smtClean="0">
                                <a:latin typeface="Cambria Math" panose="02040503050406030204" pitchFamily="18" charset="0"/>
                              </a:rPr>
                              <m:t>𝒊</m:t>
                            </m:r>
                          </m:sub>
                        </m:sSub>
                      </m:e>
                    </m:nary>
                  </m:oMath>
                </a14:m>
                <a:endParaRPr lang="en-IN" dirty="0"/>
              </a:p>
              <a:p>
                <a:pPr lvl="1"/>
                <a:endParaRPr lang="en-IN" dirty="0"/>
              </a:p>
              <a:p>
                <a:pPr lvl="1"/>
                <a:r>
                  <a:rPr lang="en-US" dirty="0">
                    <a:solidFill>
                      <a:srgbClr val="7030A0"/>
                    </a:solidFill>
                  </a:rPr>
                  <a:t>SS: </a:t>
                </a:r>
                <a:r>
                  <a:rPr lang="en-US" dirty="0"/>
                  <a:t>square sum of N points: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𝒊</m:t>
                        </m:r>
                        <m:r>
                          <a:rPr lang="en-US" i="1">
                            <a:latin typeface="Cambria Math" panose="02040503050406030204" pitchFamily="18" charset="0"/>
                          </a:rPr>
                          <m:t>=</m:t>
                        </m:r>
                        <m:r>
                          <a:rPr lang="en-US" i="1">
                            <a:latin typeface="Cambria Math" panose="02040503050406030204" pitchFamily="18" charset="0"/>
                          </a:rPr>
                          <m:t>𝟏</m:t>
                        </m:r>
                      </m:sub>
                      <m:sup>
                        <m:r>
                          <a:rPr lang="en-US" i="1">
                            <a:latin typeface="Cambria Math" panose="02040503050406030204" pitchFamily="18" charset="0"/>
                          </a:rPr>
                          <m:t>𝑵</m:t>
                        </m:r>
                      </m:sup>
                      <m:e>
                        <m:sSubSup>
                          <m:sSubSupPr>
                            <m:ctrlPr>
                              <a:rPr lang="en-US" b="1" i="1" smtClean="0">
                                <a:latin typeface="Cambria Math" panose="02040503050406030204" pitchFamily="18" charset="0"/>
                              </a:rPr>
                            </m:ctrlPr>
                          </m:sSubSupPr>
                          <m:e>
                            <m:r>
                              <a:rPr lang="en-US" i="1">
                                <a:latin typeface="Cambria Math" panose="02040503050406030204" pitchFamily="18" charset="0"/>
                              </a:rPr>
                              <m:t>𝑿</m:t>
                            </m:r>
                          </m:e>
                          <m:sub>
                            <m:r>
                              <a:rPr lang="en-US" i="1">
                                <a:latin typeface="Cambria Math" panose="02040503050406030204" pitchFamily="18" charset="0"/>
                              </a:rPr>
                              <m:t>𝒊</m:t>
                            </m:r>
                          </m:sub>
                          <m:sup>
                            <m:r>
                              <a:rPr lang="en-US" b="1" i="1" smtClean="0">
                                <a:latin typeface="Cambria Math" panose="02040503050406030204" pitchFamily="18" charset="0"/>
                              </a:rPr>
                              <m:t>𝟐</m:t>
                            </m:r>
                          </m:sup>
                        </m:sSubSup>
                      </m:e>
                    </m:nary>
                  </m:oMath>
                </a14:m>
                <a:endParaRPr lang="en-IN" dirty="0"/>
              </a:p>
            </p:txBody>
          </p:sp>
        </mc:Choice>
        <mc:Fallback xmlns="">
          <p:sp>
            <p:nvSpPr>
              <p:cNvPr id="3" name="Content Placeholder 2">
                <a:extLst>
                  <a:ext uri="{FF2B5EF4-FFF2-40B4-BE49-F238E27FC236}">
                    <a16:creationId xmlns:a16="http://schemas.microsoft.com/office/drawing/2014/main" id="{EC9C8D98-8480-4812-80DC-FD9CC3390795}"/>
                  </a:ext>
                </a:extLst>
              </p:cNvPr>
              <p:cNvSpPr>
                <a:spLocks noGrp="1" noRot="1" noChangeAspect="1" noMove="1" noResize="1" noEditPoints="1" noAdjustHandles="1" noChangeArrowheads="1" noChangeShapeType="1" noTextEdit="1"/>
              </p:cNvSpPr>
              <p:nvPr>
                <p:ph idx="1"/>
              </p:nvPr>
            </p:nvSpPr>
            <p:spPr>
              <a:xfrm>
                <a:off x="838201" y="1269999"/>
                <a:ext cx="7772400" cy="3547328"/>
              </a:xfrm>
              <a:blipFill>
                <a:blip r:embed="rId3"/>
                <a:stretch>
                  <a:fillRect l="-1412" t="-2749"/>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3C499AAD-EFEA-443C-A41D-67E0D04CD93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5" name="Slide Number Placeholder 4">
            <a:extLst>
              <a:ext uri="{FF2B5EF4-FFF2-40B4-BE49-F238E27FC236}">
                <a16:creationId xmlns:a16="http://schemas.microsoft.com/office/drawing/2014/main" id="{177251F3-65F8-46EF-9E2E-374B24F65A7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49124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9B76D-5C34-45B8-B591-242A5C5B1DC9}"/>
              </a:ext>
            </a:extLst>
          </p:cNvPr>
          <p:cNvSpPr>
            <a:spLocks noGrp="1"/>
          </p:cNvSpPr>
          <p:nvPr>
            <p:ph type="title"/>
          </p:nvPr>
        </p:nvSpPr>
        <p:spPr/>
        <p:txBody>
          <a:bodyPr>
            <a:normAutofit fontScale="90000"/>
          </a:bodyPr>
          <a:lstStyle/>
          <a:p>
            <a:r>
              <a:rPr lang="en-US" dirty="0"/>
              <a:t>DBSCAN-Example</a:t>
            </a:r>
            <a:endParaRPr lang="en-IN" dirty="0"/>
          </a:p>
        </p:txBody>
      </p:sp>
      <p:sp>
        <p:nvSpPr>
          <p:cNvPr id="4" name="Footer Placeholder 3">
            <a:extLst>
              <a:ext uri="{FF2B5EF4-FFF2-40B4-BE49-F238E27FC236}">
                <a16:creationId xmlns:a16="http://schemas.microsoft.com/office/drawing/2014/main" id="{7A79360E-5CB5-4654-8249-8C89FC61E4F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5" name="Slide Number Placeholder 4">
            <a:extLst>
              <a:ext uri="{FF2B5EF4-FFF2-40B4-BE49-F238E27FC236}">
                <a16:creationId xmlns:a16="http://schemas.microsoft.com/office/drawing/2014/main" id="{23A871F7-AD2B-44F4-AAC2-9CC9A07789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3">
            <a:extLst>
              <a:ext uri="{FF2B5EF4-FFF2-40B4-BE49-F238E27FC236}">
                <a16:creationId xmlns:a16="http://schemas.microsoft.com/office/drawing/2014/main" id="{D6D34F10-8A82-4E84-BA49-30CA74C93E51}"/>
              </a:ext>
            </a:extLst>
          </p:cNvPr>
          <p:cNvSpPr txBox="1">
            <a:spLocks noChangeArrowheads="1"/>
          </p:cNvSpPr>
          <p:nvPr/>
        </p:nvSpPr>
        <p:spPr>
          <a:xfrm>
            <a:off x="838200" y="1298575"/>
            <a:ext cx="3200400" cy="1444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accent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de-DE" altLang="en-US"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Parameter</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de-DE" altLang="en-US" sz="2000" b="1"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en-US" altLang="en-US" sz="2000" b="1" i="1" u="none" strike="noStrike" kern="1200" cap="none" spc="0" normalizeH="0" baseline="0" noProof="0" dirty="0">
                <a:ln>
                  <a:noFill/>
                </a:ln>
                <a:solidFill>
                  <a:srgbClr val="00B050"/>
                </a:solidFill>
                <a:effectLst/>
                <a:uLnTx/>
                <a:uFillTx/>
                <a:latin typeface="Symbol" panose="05050102010706020507" pitchFamily="18" charset="2"/>
                <a:ea typeface="+mn-ea"/>
                <a:cs typeface="+mn-cs"/>
              </a:rPr>
              <a:t>e</a:t>
            </a:r>
            <a:r>
              <a:rPr kumimoji="0" lang="de-DE" altLang="en-US" sz="2000" b="1" i="0" u="none" strike="noStrike" kern="1200" cap="none" spc="0" normalizeH="0" baseline="0" noProof="0" dirty="0">
                <a:ln>
                  <a:noFill/>
                </a:ln>
                <a:solidFill>
                  <a:srgbClr val="00B050"/>
                </a:solidFill>
                <a:effectLst/>
                <a:uLnTx/>
                <a:uFillTx/>
                <a:latin typeface="Calibri" panose="020F0502020204030204"/>
                <a:ea typeface="+mn-ea"/>
                <a:cs typeface="+mn-cs"/>
              </a:rPr>
              <a:t> = 2 cm</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de-DE" altLang="en-US" sz="2000" b="1"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de-DE" altLang="en-US" sz="2000" b="1" i="1" u="none" strike="noStrike" kern="1200" cap="none" spc="0" normalizeH="0" baseline="0" noProof="0" dirty="0">
                <a:ln>
                  <a:noFill/>
                </a:ln>
                <a:solidFill>
                  <a:srgbClr val="00B050"/>
                </a:solidFill>
                <a:effectLst/>
                <a:uLnTx/>
                <a:uFillTx/>
                <a:latin typeface="Calibri" panose="020F0502020204030204"/>
                <a:ea typeface="+mn-ea"/>
                <a:cs typeface="+mn-cs"/>
              </a:rPr>
              <a:t>MinPts</a:t>
            </a:r>
            <a:r>
              <a:rPr kumimoji="0" lang="de-DE" altLang="en-US" sz="2000" b="1" i="0" u="none" strike="noStrike" kern="1200" cap="none" spc="0" normalizeH="0" baseline="0" noProof="0" dirty="0">
                <a:ln>
                  <a:noFill/>
                </a:ln>
                <a:solidFill>
                  <a:srgbClr val="00B050"/>
                </a:solidFill>
                <a:effectLst/>
                <a:uLnTx/>
                <a:uFillTx/>
                <a:latin typeface="Calibri" panose="020F0502020204030204"/>
                <a:ea typeface="+mn-ea"/>
                <a:cs typeface="+mn-cs"/>
              </a:rPr>
              <a:t> = 3</a:t>
            </a:r>
          </a:p>
        </p:txBody>
      </p:sp>
      <p:sp>
        <p:nvSpPr>
          <p:cNvPr id="7" name="Rectangle 37">
            <a:extLst>
              <a:ext uri="{FF2B5EF4-FFF2-40B4-BE49-F238E27FC236}">
                <a16:creationId xmlns:a16="http://schemas.microsoft.com/office/drawing/2014/main" id="{CE9743F8-5C19-4EDA-B06B-DFBE7F25055D}"/>
              </a:ext>
            </a:extLst>
          </p:cNvPr>
          <p:cNvSpPr>
            <a:spLocks noChangeArrowheads="1"/>
          </p:cNvSpPr>
          <p:nvPr/>
        </p:nvSpPr>
        <p:spPr bwMode="auto">
          <a:xfrm>
            <a:off x="6540190" y="4151970"/>
            <a:ext cx="5181600" cy="20240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for</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each </a:t>
            </a:r>
            <a:r>
              <a:rPr kumimoji="0" lang="en-US" alt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o </a:t>
            </a:r>
            <a:r>
              <a:rPr kumimoji="0" lang="en-US" altLang="en-US" sz="18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Î</a:t>
            </a:r>
            <a:r>
              <a:rPr kumimoji="0" lang="en-US" alt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D</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do</a:t>
            </a:r>
            <a:b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b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if</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o</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is not yet classified </a:t>
            </a: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then  </a:t>
            </a:r>
            <a:b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b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if</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o</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is a core-object </a:t>
            </a: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then</a:t>
            </a:r>
            <a:b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b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collect all objects density-reachable from </a:t>
            </a:r>
            <a:r>
              <a:rPr kumimoji="0" lang="en-US" alt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o</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b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b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and assign them to a new cluster.</a:t>
            </a:r>
            <a:b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b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else</a:t>
            </a:r>
            <a:b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b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assign </a:t>
            </a:r>
            <a:r>
              <a:rPr kumimoji="0" lang="en-US" alt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o</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to NOISE</a:t>
            </a:r>
          </a:p>
        </p:txBody>
      </p:sp>
      <p:sp>
        <p:nvSpPr>
          <p:cNvPr id="41" name="Oval 4">
            <a:extLst>
              <a:ext uri="{FF2B5EF4-FFF2-40B4-BE49-F238E27FC236}">
                <a16:creationId xmlns:a16="http://schemas.microsoft.com/office/drawing/2014/main" id="{A9F2BE1C-A693-4221-9275-44FCCFF13F72}"/>
              </a:ext>
            </a:extLst>
          </p:cNvPr>
          <p:cNvSpPr>
            <a:spLocks noChangeArrowheads="1"/>
          </p:cNvSpPr>
          <p:nvPr/>
        </p:nvSpPr>
        <p:spPr bwMode="auto">
          <a:xfrm>
            <a:off x="3452813" y="3668713"/>
            <a:ext cx="76200" cy="76200"/>
          </a:xfrm>
          <a:prstGeom prst="ellipse">
            <a:avLst/>
          </a:prstGeom>
          <a:solidFill>
            <a:srgbClr val="3333C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2" name="Oval 5">
            <a:extLst>
              <a:ext uri="{FF2B5EF4-FFF2-40B4-BE49-F238E27FC236}">
                <a16:creationId xmlns:a16="http://schemas.microsoft.com/office/drawing/2014/main" id="{D401EC5B-182A-4884-B18F-348B8C6C5858}"/>
              </a:ext>
            </a:extLst>
          </p:cNvPr>
          <p:cNvSpPr>
            <a:spLocks noChangeArrowheads="1"/>
          </p:cNvSpPr>
          <p:nvPr/>
        </p:nvSpPr>
        <p:spPr bwMode="auto">
          <a:xfrm>
            <a:off x="5029200" y="3390900"/>
            <a:ext cx="76200" cy="76200"/>
          </a:xfrm>
          <a:prstGeom prst="ellipse">
            <a:avLst/>
          </a:prstGeom>
          <a:solidFill>
            <a:srgbClr val="B2B2B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3" name="Oval 6">
            <a:extLst>
              <a:ext uri="{FF2B5EF4-FFF2-40B4-BE49-F238E27FC236}">
                <a16:creationId xmlns:a16="http://schemas.microsoft.com/office/drawing/2014/main" id="{A0C225C4-21F7-4164-91F5-C35821EBEE30}"/>
              </a:ext>
            </a:extLst>
          </p:cNvPr>
          <p:cNvSpPr>
            <a:spLocks noChangeArrowheads="1"/>
          </p:cNvSpPr>
          <p:nvPr/>
        </p:nvSpPr>
        <p:spPr bwMode="auto">
          <a:xfrm>
            <a:off x="4953000" y="3209925"/>
            <a:ext cx="76200" cy="76200"/>
          </a:xfrm>
          <a:prstGeom prst="ellipse">
            <a:avLst/>
          </a:prstGeom>
          <a:solidFill>
            <a:srgbClr val="B2B2B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4" name="Oval 7">
            <a:extLst>
              <a:ext uri="{FF2B5EF4-FFF2-40B4-BE49-F238E27FC236}">
                <a16:creationId xmlns:a16="http://schemas.microsoft.com/office/drawing/2014/main" id="{E66F8FDA-AC41-42BD-8F1B-94DE71F57296}"/>
              </a:ext>
            </a:extLst>
          </p:cNvPr>
          <p:cNvSpPr>
            <a:spLocks noChangeArrowheads="1"/>
          </p:cNvSpPr>
          <p:nvPr/>
        </p:nvSpPr>
        <p:spPr bwMode="auto">
          <a:xfrm>
            <a:off x="3716338" y="3292475"/>
            <a:ext cx="76200" cy="76200"/>
          </a:xfrm>
          <a:prstGeom prst="ellipse">
            <a:avLst/>
          </a:prstGeom>
          <a:solidFill>
            <a:srgbClr val="B2B2B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5" name="Oval 8">
            <a:extLst>
              <a:ext uri="{FF2B5EF4-FFF2-40B4-BE49-F238E27FC236}">
                <a16:creationId xmlns:a16="http://schemas.microsoft.com/office/drawing/2014/main" id="{30A3D3EA-E5EA-4626-B42A-4F8E3D910F9F}"/>
              </a:ext>
            </a:extLst>
          </p:cNvPr>
          <p:cNvSpPr>
            <a:spLocks noChangeArrowheads="1"/>
          </p:cNvSpPr>
          <p:nvPr/>
        </p:nvSpPr>
        <p:spPr bwMode="auto">
          <a:xfrm>
            <a:off x="3952875" y="3292475"/>
            <a:ext cx="76200" cy="76200"/>
          </a:xfrm>
          <a:prstGeom prst="ellipse">
            <a:avLst/>
          </a:prstGeom>
          <a:solidFill>
            <a:srgbClr val="B2B2B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6" name="Oval 9">
            <a:extLst>
              <a:ext uri="{FF2B5EF4-FFF2-40B4-BE49-F238E27FC236}">
                <a16:creationId xmlns:a16="http://schemas.microsoft.com/office/drawing/2014/main" id="{0DC2730C-0EE2-40F5-BC2A-713C67DFFC4E}"/>
              </a:ext>
            </a:extLst>
          </p:cNvPr>
          <p:cNvSpPr>
            <a:spLocks noChangeArrowheads="1"/>
          </p:cNvSpPr>
          <p:nvPr/>
        </p:nvSpPr>
        <p:spPr bwMode="auto">
          <a:xfrm>
            <a:off x="3529013" y="3467100"/>
            <a:ext cx="76200" cy="76200"/>
          </a:xfrm>
          <a:prstGeom prst="ellipse">
            <a:avLst/>
          </a:prstGeom>
          <a:solidFill>
            <a:srgbClr val="B2B2B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7" name="Oval 10">
            <a:extLst>
              <a:ext uri="{FF2B5EF4-FFF2-40B4-BE49-F238E27FC236}">
                <a16:creationId xmlns:a16="http://schemas.microsoft.com/office/drawing/2014/main" id="{19C063C3-DAD6-429E-B435-B87BC3DC9DD8}"/>
              </a:ext>
            </a:extLst>
          </p:cNvPr>
          <p:cNvSpPr>
            <a:spLocks noChangeArrowheads="1"/>
          </p:cNvSpPr>
          <p:nvPr/>
        </p:nvSpPr>
        <p:spPr bwMode="auto">
          <a:xfrm>
            <a:off x="3716338" y="3543300"/>
            <a:ext cx="76200" cy="76200"/>
          </a:xfrm>
          <a:prstGeom prst="ellipse">
            <a:avLst/>
          </a:prstGeom>
          <a:solidFill>
            <a:srgbClr val="B2B2B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8" name="Oval 11">
            <a:extLst>
              <a:ext uri="{FF2B5EF4-FFF2-40B4-BE49-F238E27FC236}">
                <a16:creationId xmlns:a16="http://schemas.microsoft.com/office/drawing/2014/main" id="{0982D328-BD1C-4A6C-8413-D4AD59405643}"/>
              </a:ext>
            </a:extLst>
          </p:cNvPr>
          <p:cNvSpPr>
            <a:spLocks noChangeArrowheads="1"/>
          </p:cNvSpPr>
          <p:nvPr/>
        </p:nvSpPr>
        <p:spPr bwMode="auto">
          <a:xfrm>
            <a:off x="5257800" y="3390900"/>
            <a:ext cx="76200" cy="76200"/>
          </a:xfrm>
          <a:prstGeom prst="ellipse">
            <a:avLst/>
          </a:prstGeom>
          <a:solidFill>
            <a:srgbClr val="B2B2B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 name="Oval 12">
            <a:extLst>
              <a:ext uri="{FF2B5EF4-FFF2-40B4-BE49-F238E27FC236}">
                <a16:creationId xmlns:a16="http://schemas.microsoft.com/office/drawing/2014/main" id="{9BEDB33D-AC57-458C-97BA-29247893485F}"/>
              </a:ext>
            </a:extLst>
          </p:cNvPr>
          <p:cNvSpPr>
            <a:spLocks noChangeArrowheads="1"/>
          </p:cNvSpPr>
          <p:nvPr/>
        </p:nvSpPr>
        <p:spPr bwMode="auto">
          <a:xfrm>
            <a:off x="5410200" y="3286125"/>
            <a:ext cx="76200" cy="76200"/>
          </a:xfrm>
          <a:prstGeom prst="ellipse">
            <a:avLst/>
          </a:prstGeom>
          <a:solidFill>
            <a:srgbClr val="B2B2B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 name="Oval 13">
            <a:extLst>
              <a:ext uri="{FF2B5EF4-FFF2-40B4-BE49-F238E27FC236}">
                <a16:creationId xmlns:a16="http://schemas.microsoft.com/office/drawing/2014/main" id="{053AB74F-09DF-4D07-991F-6BA7DC40C221}"/>
              </a:ext>
            </a:extLst>
          </p:cNvPr>
          <p:cNvSpPr>
            <a:spLocks noChangeArrowheads="1"/>
          </p:cNvSpPr>
          <p:nvPr/>
        </p:nvSpPr>
        <p:spPr bwMode="auto">
          <a:xfrm>
            <a:off x="5334000" y="3133725"/>
            <a:ext cx="76200" cy="76200"/>
          </a:xfrm>
          <a:prstGeom prst="ellipse">
            <a:avLst/>
          </a:prstGeom>
          <a:solidFill>
            <a:srgbClr val="B2B2B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 name="Oval 14">
            <a:extLst>
              <a:ext uri="{FF2B5EF4-FFF2-40B4-BE49-F238E27FC236}">
                <a16:creationId xmlns:a16="http://schemas.microsoft.com/office/drawing/2014/main" id="{45D34D3E-EA24-480E-88E6-D7AE9C4BD2E1}"/>
              </a:ext>
            </a:extLst>
          </p:cNvPr>
          <p:cNvSpPr>
            <a:spLocks noChangeArrowheads="1"/>
          </p:cNvSpPr>
          <p:nvPr/>
        </p:nvSpPr>
        <p:spPr bwMode="auto">
          <a:xfrm>
            <a:off x="4398963" y="3805238"/>
            <a:ext cx="76200" cy="76200"/>
          </a:xfrm>
          <a:prstGeom prst="ellipse">
            <a:avLst/>
          </a:prstGeom>
          <a:solidFill>
            <a:srgbClr val="B2B2B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52" name="Group 15">
            <a:extLst>
              <a:ext uri="{FF2B5EF4-FFF2-40B4-BE49-F238E27FC236}">
                <a16:creationId xmlns:a16="http://schemas.microsoft.com/office/drawing/2014/main" id="{2EA22CC9-F193-4B47-BC81-97F220875661}"/>
              </a:ext>
            </a:extLst>
          </p:cNvPr>
          <p:cNvGrpSpPr>
            <a:grpSpLocks/>
          </p:cNvGrpSpPr>
          <p:nvPr/>
        </p:nvGrpSpPr>
        <p:grpSpPr bwMode="auto">
          <a:xfrm>
            <a:off x="3132138" y="3360738"/>
            <a:ext cx="730250" cy="671512"/>
            <a:chOff x="1973" y="2117"/>
            <a:chExt cx="460" cy="423"/>
          </a:xfrm>
        </p:grpSpPr>
        <p:grpSp>
          <p:nvGrpSpPr>
            <p:cNvPr id="53" name="Group 16">
              <a:extLst>
                <a:ext uri="{FF2B5EF4-FFF2-40B4-BE49-F238E27FC236}">
                  <a16:creationId xmlns:a16="http://schemas.microsoft.com/office/drawing/2014/main" id="{E3EFCF78-BF92-4ACE-B22E-48734A2E55A1}"/>
                </a:ext>
              </a:extLst>
            </p:cNvPr>
            <p:cNvGrpSpPr>
              <a:grpSpLocks/>
            </p:cNvGrpSpPr>
            <p:nvPr/>
          </p:nvGrpSpPr>
          <p:grpSpPr bwMode="auto">
            <a:xfrm>
              <a:off x="1973" y="2117"/>
              <a:ext cx="460" cy="423"/>
              <a:chOff x="749" y="1885"/>
              <a:chExt cx="460" cy="423"/>
            </a:xfrm>
          </p:grpSpPr>
          <p:sp>
            <p:nvSpPr>
              <p:cNvPr id="56" name="Oval 17">
                <a:extLst>
                  <a:ext uri="{FF2B5EF4-FFF2-40B4-BE49-F238E27FC236}">
                    <a16:creationId xmlns:a16="http://schemas.microsoft.com/office/drawing/2014/main" id="{FF7C35A3-DB74-4393-9AD7-0D6440C3DF4D}"/>
                  </a:ext>
                </a:extLst>
              </p:cNvPr>
              <p:cNvSpPr>
                <a:spLocks noChangeArrowheads="1"/>
              </p:cNvSpPr>
              <p:nvPr/>
            </p:nvSpPr>
            <p:spPr bwMode="auto">
              <a:xfrm>
                <a:off x="749" y="1885"/>
                <a:ext cx="460" cy="423"/>
              </a:xfrm>
              <a:prstGeom prst="ellipse">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 name="Oval 18">
                <a:extLst>
                  <a:ext uri="{FF2B5EF4-FFF2-40B4-BE49-F238E27FC236}">
                    <a16:creationId xmlns:a16="http://schemas.microsoft.com/office/drawing/2014/main" id="{5264A39A-7367-4C6C-9AA9-34F9916ADFB2}"/>
                  </a:ext>
                </a:extLst>
              </p:cNvPr>
              <p:cNvSpPr>
                <a:spLocks noChangeArrowheads="1"/>
              </p:cNvSpPr>
              <p:nvPr/>
            </p:nvSpPr>
            <p:spPr bwMode="auto">
              <a:xfrm>
                <a:off x="955" y="2078"/>
                <a:ext cx="48" cy="48"/>
              </a:xfrm>
              <a:prstGeom prst="ellipse">
                <a:avLst/>
              </a:prstGeom>
              <a:solidFill>
                <a:srgbClr val="A5002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54" name="Oval 19">
              <a:extLst>
                <a:ext uri="{FF2B5EF4-FFF2-40B4-BE49-F238E27FC236}">
                  <a16:creationId xmlns:a16="http://schemas.microsoft.com/office/drawing/2014/main" id="{9EEAA43B-BAEF-446F-B2BC-3FEDE621508E}"/>
                </a:ext>
              </a:extLst>
            </p:cNvPr>
            <p:cNvSpPr>
              <a:spLocks noChangeArrowheads="1"/>
            </p:cNvSpPr>
            <p:nvPr/>
          </p:nvSpPr>
          <p:spPr bwMode="auto">
            <a:xfrm>
              <a:off x="2223" y="2180"/>
              <a:ext cx="48" cy="48"/>
            </a:xfrm>
            <a:prstGeom prst="ellipse">
              <a:avLst/>
            </a:prstGeom>
            <a:solidFill>
              <a:srgbClr val="00CC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 name="Oval 20">
              <a:extLst>
                <a:ext uri="{FF2B5EF4-FFF2-40B4-BE49-F238E27FC236}">
                  <a16:creationId xmlns:a16="http://schemas.microsoft.com/office/drawing/2014/main" id="{21AD59F4-D681-4985-A5BA-145F26305F66}"/>
                </a:ext>
              </a:extLst>
            </p:cNvPr>
            <p:cNvSpPr>
              <a:spLocks noChangeArrowheads="1"/>
            </p:cNvSpPr>
            <p:nvPr/>
          </p:nvSpPr>
          <p:spPr bwMode="auto">
            <a:xfrm>
              <a:off x="2342" y="2228"/>
              <a:ext cx="48" cy="48"/>
            </a:xfrm>
            <a:prstGeom prst="ellipse">
              <a:avLst/>
            </a:prstGeom>
            <a:solidFill>
              <a:srgbClr val="00CC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58" name="Group 21">
            <a:extLst>
              <a:ext uri="{FF2B5EF4-FFF2-40B4-BE49-F238E27FC236}">
                <a16:creationId xmlns:a16="http://schemas.microsoft.com/office/drawing/2014/main" id="{EA6F86F8-1C20-4A07-900A-2B6D85CBA7B6}"/>
              </a:ext>
            </a:extLst>
          </p:cNvPr>
          <p:cNvGrpSpPr>
            <a:grpSpLocks/>
          </p:cNvGrpSpPr>
          <p:nvPr/>
        </p:nvGrpSpPr>
        <p:grpSpPr bwMode="auto">
          <a:xfrm>
            <a:off x="3208338" y="3155950"/>
            <a:ext cx="730250" cy="671513"/>
            <a:chOff x="2021" y="1988"/>
            <a:chExt cx="460" cy="423"/>
          </a:xfrm>
        </p:grpSpPr>
        <p:sp>
          <p:nvSpPr>
            <p:cNvPr id="59" name="Oval 22">
              <a:extLst>
                <a:ext uri="{FF2B5EF4-FFF2-40B4-BE49-F238E27FC236}">
                  <a16:creationId xmlns:a16="http://schemas.microsoft.com/office/drawing/2014/main" id="{4315207D-7C04-4729-AFAA-27E9309E4D26}"/>
                </a:ext>
              </a:extLst>
            </p:cNvPr>
            <p:cNvSpPr>
              <a:spLocks noChangeArrowheads="1"/>
            </p:cNvSpPr>
            <p:nvPr/>
          </p:nvSpPr>
          <p:spPr bwMode="auto">
            <a:xfrm>
              <a:off x="2342" y="2074"/>
              <a:ext cx="48" cy="48"/>
            </a:xfrm>
            <a:prstGeom prst="ellipse">
              <a:avLst/>
            </a:prstGeom>
            <a:solidFill>
              <a:srgbClr val="00CC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0" name="Group 23">
              <a:extLst>
                <a:ext uri="{FF2B5EF4-FFF2-40B4-BE49-F238E27FC236}">
                  <a16:creationId xmlns:a16="http://schemas.microsoft.com/office/drawing/2014/main" id="{488290CC-27DA-4088-9045-B652E297E44B}"/>
                </a:ext>
              </a:extLst>
            </p:cNvPr>
            <p:cNvGrpSpPr>
              <a:grpSpLocks/>
            </p:cNvGrpSpPr>
            <p:nvPr/>
          </p:nvGrpSpPr>
          <p:grpSpPr bwMode="auto">
            <a:xfrm>
              <a:off x="2021" y="1988"/>
              <a:ext cx="460" cy="423"/>
              <a:chOff x="749" y="1885"/>
              <a:chExt cx="460" cy="423"/>
            </a:xfrm>
          </p:grpSpPr>
          <p:sp>
            <p:nvSpPr>
              <p:cNvPr id="61" name="Oval 24">
                <a:extLst>
                  <a:ext uri="{FF2B5EF4-FFF2-40B4-BE49-F238E27FC236}">
                    <a16:creationId xmlns:a16="http://schemas.microsoft.com/office/drawing/2014/main" id="{68E1E967-C8BE-4784-8320-8AB0E91C4643}"/>
                  </a:ext>
                </a:extLst>
              </p:cNvPr>
              <p:cNvSpPr>
                <a:spLocks noChangeArrowheads="1"/>
              </p:cNvSpPr>
              <p:nvPr/>
            </p:nvSpPr>
            <p:spPr bwMode="auto">
              <a:xfrm>
                <a:off x="749" y="1885"/>
                <a:ext cx="460" cy="423"/>
              </a:xfrm>
              <a:prstGeom prst="ellipse">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2" name="Oval 25">
                <a:extLst>
                  <a:ext uri="{FF2B5EF4-FFF2-40B4-BE49-F238E27FC236}">
                    <a16:creationId xmlns:a16="http://schemas.microsoft.com/office/drawing/2014/main" id="{87FB65D8-843C-499E-B1D7-CF1DA3E3B514}"/>
                  </a:ext>
                </a:extLst>
              </p:cNvPr>
              <p:cNvSpPr>
                <a:spLocks noChangeArrowheads="1"/>
              </p:cNvSpPr>
              <p:nvPr/>
            </p:nvSpPr>
            <p:spPr bwMode="auto">
              <a:xfrm>
                <a:off x="955" y="2078"/>
                <a:ext cx="48" cy="48"/>
              </a:xfrm>
              <a:prstGeom prst="ellipse">
                <a:avLst/>
              </a:prstGeom>
              <a:solidFill>
                <a:srgbClr val="A5002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Arial" panose="020B0604020202020204" pitchFamily="34" charset="0"/>
                  <a:ea typeface="+mn-ea"/>
                  <a:cs typeface="+mn-cs"/>
                </a:endParaRPr>
              </a:p>
            </p:txBody>
          </p:sp>
        </p:grpSp>
      </p:grpSp>
      <p:grpSp>
        <p:nvGrpSpPr>
          <p:cNvPr id="63" name="Group 26">
            <a:extLst>
              <a:ext uri="{FF2B5EF4-FFF2-40B4-BE49-F238E27FC236}">
                <a16:creationId xmlns:a16="http://schemas.microsoft.com/office/drawing/2014/main" id="{24EEA0B5-AD42-4A7A-8E31-9F959B31E2BB}"/>
              </a:ext>
            </a:extLst>
          </p:cNvPr>
          <p:cNvGrpSpPr>
            <a:grpSpLocks/>
          </p:cNvGrpSpPr>
          <p:nvPr/>
        </p:nvGrpSpPr>
        <p:grpSpPr bwMode="auto">
          <a:xfrm>
            <a:off x="3392488" y="2986088"/>
            <a:ext cx="730250" cy="671512"/>
            <a:chOff x="749" y="1885"/>
            <a:chExt cx="460" cy="423"/>
          </a:xfrm>
        </p:grpSpPr>
        <p:sp>
          <p:nvSpPr>
            <p:cNvPr id="64" name="Oval 27">
              <a:extLst>
                <a:ext uri="{FF2B5EF4-FFF2-40B4-BE49-F238E27FC236}">
                  <a16:creationId xmlns:a16="http://schemas.microsoft.com/office/drawing/2014/main" id="{B6635A56-1E1A-4D51-92CF-C3FB2FA8E1B2}"/>
                </a:ext>
              </a:extLst>
            </p:cNvPr>
            <p:cNvSpPr>
              <a:spLocks noChangeArrowheads="1"/>
            </p:cNvSpPr>
            <p:nvPr/>
          </p:nvSpPr>
          <p:spPr bwMode="auto">
            <a:xfrm>
              <a:off x="749" y="1885"/>
              <a:ext cx="460" cy="423"/>
            </a:xfrm>
            <a:prstGeom prst="ellipse">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5" name="Oval 28">
              <a:extLst>
                <a:ext uri="{FF2B5EF4-FFF2-40B4-BE49-F238E27FC236}">
                  <a16:creationId xmlns:a16="http://schemas.microsoft.com/office/drawing/2014/main" id="{F3A452F4-A038-4889-8B8A-AD22319EF47B}"/>
                </a:ext>
              </a:extLst>
            </p:cNvPr>
            <p:cNvSpPr>
              <a:spLocks noChangeArrowheads="1"/>
            </p:cNvSpPr>
            <p:nvPr/>
          </p:nvSpPr>
          <p:spPr bwMode="auto">
            <a:xfrm>
              <a:off x="955" y="2078"/>
              <a:ext cx="48" cy="48"/>
            </a:xfrm>
            <a:prstGeom prst="ellipse">
              <a:avLst/>
            </a:prstGeom>
            <a:solidFill>
              <a:srgbClr val="A5002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66" name="Group 29">
            <a:extLst>
              <a:ext uri="{FF2B5EF4-FFF2-40B4-BE49-F238E27FC236}">
                <a16:creationId xmlns:a16="http://schemas.microsoft.com/office/drawing/2014/main" id="{F78E7919-E3E3-42BA-98CE-829B31EE4DD8}"/>
              </a:ext>
            </a:extLst>
          </p:cNvPr>
          <p:cNvGrpSpPr>
            <a:grpSpLocks/>
          </p:cNvGrpSpPr>
          <p:nvPr/>
        </p:nvGrpSpPr>
        <p:grpSpPr bwMode="auto">
          <a:xfrm>
            <a:off x="3392488" y="3230563"/>
            <a:ext cx="730250" cy="671512"/>
            <a:chOff x="2137" y="2035"/>
            <a:chExt cx="460" cy="423"/>
          </a:xfrm>
        </p:grpSpPr>
        <p:sp>
          <p:nvSpPr>
            <p:cNvPr id="67" name="Oval 30">
              <a:extLst>
                <a:ext uri="{FF2B5EF4-FFF2-40B4-BE49-F238E27FC236}">
                  <a16:creationId xmlns:a16="http://schemas.microsoft.com/office/drawing/2014/main" id="{F3B4ECBF-9164-4B96-B408-A507E08A0235}"/>
                </a:ext>
              </a:extLst>
            </p:cNvPr>
            <p:cNvSpPr>
              <a:spLocks noChangeArrowheads="1"/>
            </p:cNvSpPr>
            <p:nvPr/>
          </p:nvSpPr>
          <p:spPr bwMode="auto">
            <a:xfrm>
              <a:off x="2491" y="2074"/>
              <a:ext cx="48" cy="48"/>
            </a:xfrm>
            <a:prstGeom prst="ellipse">
              <a:avLst/>
            </a:prstGeom>
            <a:solidFill>
              <a:srgbClr val="00CC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8" name="Group 31">
              <a:extLst>
                <a:ext uri="{FF2B5EF4-FFF2-40B4-BE49-F238E27FC236}">
                  <a16:creationId xmlns:a16="http://schemas.microsoft.com/office/drawing/2014/main" id="{DE2438B9-BDE9-4949-A9D5-0943B869DBBE}"/>
                </a:ext>
              </a:extLst>
            </p:cNvPr>
            <p:cNvGrpSpPr>
              <a:grpSpLocks/>
            </p:cNvGrpSpPr>
            <p:nvPr/>
          </p:nvGrpSpPr>
          <p:grpSpPr bwMode="auto">
            <a:xfrm>
              <a:off x="2137" y="2035"/>
              <a:ext cx="460" cy="423"/>
              <a:chOff x="749" y="1885"/>
              <a:chExt cx="460" cy="423"/>
            </a:xfrm>
          </p:grpSpPr>
          <p:sp>
            <p:nvSpPr>
              <p:cNvPr id="69" name="Oval 32">
                <a:extLst>
                  <a:ext uri="{FF2B5EF4-FFF2-40B4-BE49-F238E27FC236}">
                    <a16:creationId xmlns:a16="http://schemas.microsoft.com/office/drawing/2014/main" id="{A867EC16-5470-44EF-B69A-7966C6829C1B}"/>
                  </a:ext>
                </a:extLst>
              </p:cNvPr>
              <p:cNvSpPr>
                <a:spLocks noChangeArrowheads="1"/>
              </p:cNvSpPr>
              <p:nvPr/>
            </p:nvSpPr>
            <p:spPr bwMode="auto">
              <a:xfrm>
                <a:off x="749" y="1885"/>
                <a:ext cx="460" cy="423"/>
              </a:xfrm>
              <a:prstGeom prst="ellipse">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0" name="Oval 33">
                <a:extLst>
                  <a:ext uri="{FF2B5EF4-FFF2-40B4-BE49-F238E27FC236}">
                    <a16:creationId xmlns:a16="http://schemas.microsoft.com/office/drawing/2014/main" id="{A63216E9-7E9A-4A88-AE8C-A2A29881D37A}"/>
                  </a:ext>
                </a:extLst>
              </p:cNvPr>
              <p:cNvSpPr>
                <a:spLocks noChangeArrowheads="1"/>
              </p:cNvSpPr>
              <p:nvPr/>
            </p:nvSpPr>
            <p:spPr bwMode="auto">
              <a:xfrm>
                <a:off x="955" y="2078"/>
                <a:ext cx="48" cy="48"/>
              </a:xfrm>
              <a:prstGeom prst="ellipse">
                <a:avLst/>
              </a:prstGeom>
              <a:solidFill>
                <a:srgbClr val="A5002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Arial" panose="020B0604020202020204" pitchFamily="34" charset="0"/>
                  <a:ea typeface="+mn-ea"/>
                  <a:cs typeface="+mn-cs"/>
                </a:endParaRPr>
              </a:p>
            </p:txBody>
          </p:sp>
        </p:grpSp>
      </p:grpSp>
      <p:grpSp>
        <p:nvGrpSpPr>
          <p:cNvPr id="71" name="Group 34">
            <a:extLst>
              <a:ext uri="{FF2B5EF4-FFF2-40B4-BE49-F238E27FC236}">
                <a16:creationId xmlns:a16="http://schemas.microsoft.com/office/drawing/2014/main" id="{95FECC48-7F09-4834-AB00-DC4574DC841F}"/>
              </a:ext>
            </a:extLst>
          </p:cNvPr>
          <p:cNvGrpSpPr>
            <a:grpSpLocks/>
          </p:cNvGrpSpPr>
          <p:nvPr/>
        </p:nvGrpSpPr>
        <p:grpSpPr bwMode="auto">
          <a:xfrm>
            <a:off x="3625850" y="2987675"/>
            <a:ext cx="730250" cy="671513"/>
            <a:chOff x="749" y="1885"/>
            <a:chExt cx="460" cy="423"/>
          </a:xfrm>
        </p:grpSpPr>
        <p:sp>
          <p:nvSpPr>
            <p:cNvPr id="72" name="Oval 35">
              <a:extLst>
                <a:ext uri="{FF2B5EF4-FFF2-40B4-BE49-F238E27FC236}">
                  <a16:creationId xmlns:a16="http://schemas.microsoft.com/office/drawing/2014/main" id="{5609013B-907B-47B2-982E-B5431653376D}"/>
                </a:ext>
              </a:extLst>
            </p:cNvPr>
            <p:cNvSpPr>
              <a:spLocks noChangeArrowheads="1"/>
            </p:cNvSpPr>
            <p:nvPr/>
          </p:nvSpPr>
          <p:spPr bwMode="auto">
            <a:xfrm>
              <a:off x="749" y="1885"/>
              <a:ext cx="460" cy="423"/>
            </a:xfrm>
            <a:prstGeom prst="ellipse">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3" name="Oval 36">
              <a:extLst>
                <a:ext uri="{FF2B5EF4-FFF2-40B4-BE49-F238E27FC236}">
                  <a16:creationId xmlns:a16="http://schemas.microsoft.com/office/drawing/2014/main" id="{5CD15614-8A81-400E-854C-07B3546B8BF2}"/>
                </a:ext>
              </a:extLst>
            </p:cNvPr>
            <p:cNvSpPr>
              <a:spLocks noChangeArrowheads="1"/>
            </p:cNvSpPr>
            <p:nvPr/>
          </p:nvSpPr>
          <p:spPr bwMode="auto">
            <a:xfrm>
              <a:off x="955" y="2078"/>
              <a:ext cx="48" cy="48"/>
            </a:xfrm>
            <a:prstGeom prst="ellipse">
              <a:avLst/>
            </a:prstGeom>
            <a:solidFill>
              <a:srgbClr val="A5002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0" cap="none" spc="0" normalizeH="0" baseline="0" noProof="0">
                <a:ln>
                  <a:noFill/>
                </a:ln>
                <a:solidFill>
                  <a:srgbClr val="000000"/>
                </a:solidFill>
                <a:effectLst/>
                <a:uLnTx/>
                <a:uFillTx/>
                <a:latin typeface="Arial" panose="020B0604020202020204" pitchFamily="34" charset="0"/>
                <a:ea typeface="+mn-ea"/>
                <a:cs typeface="+mn-cs"/>
              </a:endParaRPr>
            </a:p>
          </p:txBody>
        </p:sp>
      </p:grpSp>
    </p:spTree>
    <p:extLst>
      <p:ext uri="{BB962C8B-B14F-4D97-AF65-F5344CB8AC3E}">
        <p14:creationId xmlns:p14="http://schemas.microsoft.com/office/powerpoint/2010/main" val="305453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9B76D-5C34-45B8-B591-242A5C5B1DC9}"/>
              </a:ext>
            </a:extLst>
          </p:cNvPr>
          <p:cNvSpPr>
            <a:spLocks noGrp="1"/>
          </p:cNvSpPr>
          <p:nvPr>
            <p:ph type="title"/>
          </p:nvPr>
        </p:nvSpPr>
        <p:spPr/>
        <p:txBody>
          <a:bodyPr>
            <a:normAutofit fontScale="90000"/>
          </a:bodyPr>
          <a:lstStyle/>
          <a:p>
            <a:r>
              <a:rPr lang="en-US" dirty="0"/>
              <a:t>DBSCAN-Example</a:t>
            </a:r>
            <a:endParaRPr lang="en-IN" dirty="0"/>
          </a:p>
        </p:txBody>
      </p:sp>
      <p:sp>
        <p:nvSpPr>
          <p:cNvPr id="4" name="Footer Placeholder 3">
            <a:extLst>
              <a:ext uri="{FF2B5EF4-FFF2-40B4-BE49-F238E27FC236}">
                <a16:creationId xmlns:a16="http://schemas.microsoft.com/office/drawing/2014/main" id="{7A79360E-5CB5-4654-8249-8C89FC61E4F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5" name="Slide Number Placeholder 4">
            <a:extLst>
              <a:ext uri="{FF2B5EF4-FFF2-40B4-BE49-F238E27FC236}">
                <a16:creationId xmlns:a16="http://schemas.microsoft.com/office/drawing/2014/main" id="{23A871F7-AD2B-44F4-AAC2-9CC9A07789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3">
            <a:extLst>
              <a:ext uri="{FF2B5EF4-FFF2-40B4-BE49-F238E27FC236}">
                <a16:creationId xmlns:a16="http://schemas.microsoft.com/office/drawing/2014/main" id="{D6D34F10-8A82-4E84-BA49-30CA74C93E51}"/>
              </a:ext>
            </a:extLst>
          </p:cNvPr>
          <p:cNvSpPr txBox="1">
            <a:spLocks noChangeArrowheads="1"/>
          </p:cNvSpPr>
          <p:nvPr/>
        </p:nvSpPr>
        <p:spPr>
          <a:xfrm>
            <a:off x="838200" y="1298575"/>
            <a:ext cx="3200400" cy="1444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accent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de-DE" altLang="en-US"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Parameter</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de-DE" altLang="en-US" sz="2000" b="1"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en-US" altLang="en-US" sz="2000" b="1" i="1" u="none" strike="noStrike" kern="1200" cap="none" spc="0" normalizeH="0" baseline="0" noProof="0" dirty="0">
                <a:ln>
                  <a:noFill/>
                </a:ln>
                <a:solidFill>
                  <a:srgbClr val="00B050"/>
                </a:solidFill>
                <a:effectLst/>
                <a:uLnTx/>
                <a:uFillTx/>
                <a:latin typeface="Symbol" panose="05050102010706020507" pitchFamily="18" charset="2"/>
                <a:ea typeface="+mn-ea"/>
                <a:cs typeface="+mn-cs"/>
              </a:rPr>
              <a:t>e</a:t>
            </a:r>
            <a:r>
              <a:rPr kumimoji="0" lang="de-DE" altLang="en-US" sz="2000" b="1" i="0" u="none" strike="noStrike" kern="1200" cap="none" spc="0" normalizeH="0" baseline="0" noProof="0" dirty="0">
                <a:ln>
                  <a:noFill/>
                </a:ln>
                <a:solidFill>
                  <a:srgbClr val="00B050"/>
                </a:solidFill>
                <a:effectLst/>
                <a:uLnTx/>
                <a:uFillTx/>
                <a:latin typeface="Calibri" panose="020F0502020204030204"/>
                <a:ea typeface="+mn-ea"/>
                <a:cs typeface="+mn-cs"/>
              </a:rPr>
              <a:t> = 2 cm</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de-DE" altLang="en-US" sz="2000" b="1"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de-DE" altLang="en-US" sz="2000" b="1" i="1" u="none" strike="noStrike" kern="1200" cap="none" spc="0" normalizeH="0" baseline="0" noProof="0" dirty="0">
                <a:ln>
                  <a:noFill/>
                </a:ln>
                <a:solidFill>
                  <a:srgbClr val="00B050"/>
                </a:solidFill>
                <a:effectLst/>
                <a:uLnTx/>
                <a:uFillTx/>
                <a:latin typeface="Calibri" panose="020F0502020204030204"/>
                <a:ea typeface="+mn-ea"/>
                <a:cs typeface="+mn-cs"/>
              </a:rPr>
              <a:t>MinPts</a:t>
            </a:r>
            <a:r>
              <a:rPr kumimoji="0" lang="de-DE" altLang="en-US" sz="2000" b="1" i="0" u="none" strike="noStrike" kern="1200" cap="none" spc="0" normalizeH="0" baseline="0" noProof="0" dirty="0">
                <a:ln>
                  <a:noFill/>
                </a:ln>
                <a:solidFill>
                  <a:srgbClr val="00B050"/>
                </a:solidFill>
                <a:effectLst/>
                <a:uLnTx/>
                <a:uFillTx/>
                <a:latin typeface="Calibri" panose="020F0502020204030204"/>
                <a:ea typeface="+mn-ea"/>
                <a:cs typeface="+mn-cs"/>
              </a:rPr>
              <a:t> = 3</a:t>
            </a:r>
          </a:p>
        </p:txBody>
      </p:sp>
      <p:sp>
        <p:nvSpPr>
          <p:cNvPr id="7" name="Rectangle 37">
            <a:extLst>
              <a:ext uri="{FF2B5EF4-FFF2-40B4-BE49-F238E27FC236}">
                <a16:creationId xmlns:a16="http://schemas.microsoft.com/office/drawing/2014/main" id="{CE9743F8-5C19-4EDA-B06B-DFBE7F25055D}"/>
              </a:ext>
            </a:extLst>
          </p:cNvPr>
          <p:cNvSpPr>
            <a:spLocks noChangeArrowheads="1"/>
          </p:cNvSpPr>
          <p:nvPr/>
        </p:nvSpPr>
        <p:spPr bwMode="auto">
          <a:xfrm>
            <a:off x="6540190" y="4151970"/>
            <a:ext cx="5181600" cy="20240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for</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each </a:t>
            </a:r>
            <a:r>
              <a:rPr kumimoji="0" lang="en-US" alt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o </a:t>
            </a:r>
            <a:r>
              <a:rPr kumimoji="0" lang="en-US" altLang="en-US" sz="18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Î</a:t>
            </a:r>
            <a:r>
              <a:rPr kumimoji="0" lang="en-US" alt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D</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do</a:t>
            </a:r>
            <a:b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b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if</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o</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is not yet classified </a:t>
            </a: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then  </a:t>
            </a:r>
            <a:b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b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if</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o</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is a core-object </a:t>
            </a: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then</a:t>
            </a:r>
            <a:b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b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collect all objects density-reachable from </a:t>
            </a:r>
            <a:r>
              <a:rPr kumimoji="0" lang="en-US" alt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o</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b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b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and assign them to a new cluster.</a:t>
            </a:r>
            <a:b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b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else</a:t>
            </a:r>
            <a:b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b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assign </a:t>
            </a:r>
            <a:r>
              <a:rPr kumimoji="0" lang="en-US" alt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o</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to NOISE</a:t>
            </a:r>
          </a:p>
        </p:txBody>
      </p:sp>
      <p:sp>
        <p:nvSpPr>
          <p:cNvPr id="40" name="Oval 4">
            <a:extLst>
              <a:ext uri="{FF2B5EF4-FFF2-40B4-BE49-F238E27FC236}">
                <a16:creationId xmlns:a16="http://schemas.microsoft.com/office/drawing/2014/main" id="{9F03B26A-2BFC-4022-B016-D22D15665C9A}"/>
              </a:ext>
            </a:extLst>
          </p:cNvPr>
          <p:cNvSpPr>
            <a:spLocks noChangeArrowheads="1"/>
          </p:cNvSpPr>
          <p:nvPr/>
        </p:nvSpPr>
        <p:spPr bwMode="auto">
          <a:xfrm>
            <a:off x="3452813" y="3668713"/>
            <a:ext cx="76200" cy="762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74" name="Oval 5">
            <a:extLst>
              <a:ext uri="{FF2B5EF4-FFF2-40B4-BE49-F238E27FC236}">
                <a16:creationId xmlns:a16="http://schemas.microsoft.com/office/drawing/2014/main" id="{622E06C3-8348-4936-9BC6-508B3942AC5B}"/>
              </a:ext>
            </a:extLst>
          </p:cNvPr>
          <p:cNvSpPr>
            <a:spLocks noChangeArrowheads="1"/>
          </p:cNvSpPr>
          <p:nvPr/>
        </p:nvSpPr>
        <p:spPr bwMode="auto">
          <a:xfrm>
            <a:off x="5029200" y="3390900"/>
            <a:ext cx="76200" cy="762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Oval 6">
            <a:extLst>
              <a:ext uri="{FF2B5EF4-FFF2-40B4-BE49-F238E27FC236}">
                <a16:creationId xmlns:a16="http://schemas.microsoft.com/office/drawing/2014/main" id="{519FE6F9-19DA-4C3A-BB4F-470DD9605424}"/>
              </a:ext>
            </a:extLst>
          </p:cNvPr>
          <p:cNvSpPr>
            <a:spLocks noChangeArrowheads="1"/>
          </p:cNvSpPr>
          <p:nvPr/>
        </p:nvSpPr>
        <p:spPr bwMode="auto">
          <a:xfrm>
            <a:off x="4953000" y="3209925"/>
            <a:ext cx="76200" cy="762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Oval 7">
            <a:extLst>
              <a:ext uri="{FF2B5EF4-FFF2-40B4-BE49-F238E27FC236}">
                <a16:creationId xmlns:a16="http://schemas.microsoft.com/office/drawing/2014/main" id="{F7342ABB-BBD6-4DC1-B737-45BCCDDA83F9}"/>
              </a:ext>
            </a:extLst>
          </p:cNvPr>
          <p:cNvSpPr>
            <a:spLocks noChangeArrowheads="1"/>
          </p:cNvSpPr>
          <p:nvPr/>
        </p:nvSpPr>
        <p:spPr bwMode="auto">
          <a:xfrm>
            <a:off x="3716338" y="3292475"/>
            <a:ext cx="76200" cy="762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Oval 8">
            <a:extLst>
              <a:ext uri="{FF2B5EF4-FFF2-40B4-BE49-F238E27FC236}">
                <a16:creationId xmlns:a16="http://schemas.microsoft.com/office/drawing/2014/main" id="{B54B284C-CACE-4AAB-B77D-B4B17684513D}"/>
              </a:ext>
            </a:extLst>
          </p:cNvPr>
          <p:cNvSpPr>
            <a:spLocks noChangeArrowheads="1"/>
          </p:cNvSpPr>
          <p:nvPr/>
        </p:nvSpPr>
        <p:spPr bwMode="auto">
          <a:xfrm>
            <a:off x="3952875" y="3292475"/>
            <a:ext cx="76200" cy="762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Oval 9">
            <a:extLst>
              <a:ext uri="{FF2B5EF4-FFF2-40B4-BE49-F238E27FC236}">
                <a16:creationId xmlns:a16="http://schemas.microsoft.com/office/drawing/2014/main" id="{705B0968-88FC-4C2E-9031-DDDFE831D848}"/>
              </a:ext>
            </a:extLst>
          </p:cNvPr>
          <p:cNvSpPr>
            <a:spLocks noChangeArrowheads="1"/>
          </p:cNvSpPr>
          <p:nvPr/>
        </p:nvSpPr>
        <p:spPr bwMode="auto">
          <a:xfrm>
            <a:off x="3529013" y="3467100"/>
            <a:ext cx="76200" cy="762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Oval 10">
            <a:extLst>
              <a:ext uri="{FF2B5EF4-FFF2-40B4-BE49-F238E27FC236}">
                <a16:creationId xmlns:a16="http://schemas.microsoft.com/office/drawing/2014/main" id="{7116FBA7-D2AE-497B-8535-07BF62C3EF34}"/>
              </a:ext>
            </a:extLst>
          </p:cNvPr>
          <p:cNvSpPr>
            <a:spLocks noChangeArrowheads="1"/>
          </p:cNvSpPr>
          <p:nvPr/>
        </p:nvSpPr>
        <p:spPr bwMode="auto">
          <a:xfrm>
            <a:off x="3716338" y="3543300"/>
            <a:ext cx="76200" cy="762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 name="Oval 11">
            <a:extLst>
              <a:ext uri="{FF2B5EF4-FFF2-40B4-BE49-F238E27FC236}">
                <a16:creationId xmlns:a16="http://schemas.microsoft.com/office/drawing/2014/main" id="{B954254C-880D-49DA-88B6-BE7B6B003CBB}"/>
              </a:ext>
            </a:extLst>
          </p:cNvPr>
          <p:cNvSpPr>
            <a:spLocks noChangeArrowheads="1"/>
          </p:cNvSpPr>
          <p:nvPr/>
        </p:nvSpPr>
        <p:spPr bwMode="auto">
          <a:xfrm>
            <a:off x="5257800" y="3390900"/>
            <a:ext cx="76200" cy="762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Oval 12">
            <a:extLst>
              <a:ext uri="{FF2B5EF4-FFF2-40B4-BE49-F238E27FC236}">
                <a16:creationId xmlns:a16="http://schemas.microsoft.com/office/drawing/2014/main" id="{E44640C4-D20E-4771-BFE5-06994CB8F821}"/>
              </a:ext>
            </a:extLst>
          </p:cNvPr>
          <p:cNvSpPr>
            <a:spLocks noChangeArrowheads="1"/>
          </p:cNvSpPr>
          <p:nvPr/>
        </p:nvSpPr>
        <p:spPr bwMode="auto">
          <a:xfrm>
            <a:off x="5410200" y="3286125"/>
            <a:ext cx="76200" cy="762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Oval 13">
            <a:extLst>
              <a:ext uri="{FF2B5EF4-FFF2-40B4-BE49-F238E27FC236}">
                <a16:creationId xmlns:a16="http://schemas.microsoft.com/office/drawing/2014/main" id="{99431ABB-977B-4A67-A0F4-C8EA66A205B1}"/>
              </a:ext>
            </a:extLst>
          </p:cNvPr>
          <p:cNvSpPr>
            <a:spLocks noChangeArrowheads="1"/>
          </p:cNvSpPr>
          <p:nvPr/>
        </p:nvSpPr>
        <p:spPr bwMode="auto">
          <a:xfrm>
            <a:off x="5334000" y="3133725"/>
            <a:ext cx="76200" cy="762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Oval 14">
            <a:extLst>
              <a:ext uri="{FF2B5EF4-FFF2-40B4-BE49-F238E27FC236}">
                <a16:creationId xmlns:a16="http://schemas.microsoft.com/office/drawing/2014/main" id="{80E548B5-5D2B-4AEF-88DA-E22210AEFC02}"/>
              </a:ext>
            </a:extLst>
          </p:cNvPr>
          <p:cNvSpPr>
            <a:spLocks noChangeArrowheads="1"/>
          </p:cNvSpPr>
          <p:nvPr/>
        </p:nvSpPr>
        <p:spPr bwMode="auto">
          <a:xfrm>
            <a:off x="4398963" y="3805238"/>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84" name="Group 15">
            <a:extLst>
              <a:ext uri="{FF2B5EF4-FFF2-40B4-BE49-F238E27FC236}">
                <a16:creationId xmlns:a16="http://schemas.microsoft.com/office/drawing/2014/main" id="{2D21632D-895D-45A5-8877-BB2F519FC0A4}"/>
              </a:ext>
            </a:extLst>
          </p:cNvPr>
          <p:cNvGrpSpPr>
            <a:grpSpLocks/>
          </p:cNvGrpSpPr>
          <p:nvPr/>
        </p:nvGrpSpPr>
        <p:grpSpPr bwMode="auto">
          <a:xfrm>
            <a:off x="4070350" y="3497263"/>
            <a:ext cx="730250" cy="671512"/>
            <a:chOff x="749" y="1885"/>
            <a:chExt cx="460" cy="423"/>
          </a:xfrm>
        </p:grpSpPr>
        <p:sp>
          <p:nvSpPr>
            <p:cNvPr id="85" name="Oval 16">
              <a:extLst>
                <a:ext uri="{FF2B5EF4-FFF2-40B4-BE49-F238E27FC236}">
                  <a16:creationId xmlns:a16="http://schemas.microsoft.com/office/drawing/2014/main" id="{CE6D17EA-8CB3-4204-BA2F-5E7725F2FB34}"/>
                </a:ext>
              </a:extLst>
            </p:cNvPr>
            <p:cNvSpPr>
              <a:spLocks noChangeArrowheads="1"/>
            </p:cNvSpPr>
            <p:nvPr/>
          </p:nvSpPr>
          <p:spPr bwMode="auto">
            <a:xfrm>
              <a:off x="749" y="1885"/>
              <a:ext cx="460" cy="42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Oval 17">
              <a:extLst>
                <a:ext uri="{FF2B5EF4-FFF2-40B4-BE49-F238E27FC236}">
                  <a16:creationId xmlns:a16="http://schemas.microsoft.com/office/drawing/2014/main" id="{DFA54E91-B122-405D-A4BB-A259AAB6878F}"/>
                </a:ext>
              </a:extLst>
            </p:cNvPr>
            <p:cNvSpPr>
              <a:spLocks noChangeArrowheads="1"/>
            </p:cNvSpPr>
            <p:nvPr/>
          </p:nvSpPr>
          <p:spPr bwMode="auto">
            <a:xfrm>
              <a:off x="955" y="2078"/>
              <a:ext cx="48" cy="48"/>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35069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9B76D-5C34-45B8-B591-242A5C5B1DC9}"/>
              </a:ext>
            </a:extLst>
          </p:cNvPr>
          <p:cNvSpPr>
            <a:spLocks noGrp="1"/>
          </p:cNvSpPr>
          <p:nvPr>
            <p:ph type="title"/>
          </p:nvPr>
        </p:nvSpPr>
        <p:spPr/>
        <p:txBody>
          <a:bodyPr>
            <a:normAutofit fontScale="90000"/>
          </a:bodyPr>
          <a:lstStyle/>
          <a:p>
            <a:r>
              <a:rPr lang="en-US" dirty="0"/>
              <a:t>DBSCAN-Example</a:t>
            </a:r>
            <a:endParaRPr lang="en-IN" dirty="0"/>
          </a:p>
        </p:txBody>
      </p:sp>
      <p:sp>
        <p:nvSpPr>
          <p:cNvPr id="4" name="Footer Placeholder 3">
            <a:extLst>
              <a:ext uri="{FF2B5EF4-FFF2-40B4-BE49-F238E27FC236}">
                <a16:creationId xmlns:a16="http://schemas.microsoft.com/office/drawing/2014/main" id="{7A79360E-5CB5-4654-8249-8C89FC61E4F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5" name="Slide Number Placeholder 4">
            <a:extLst>
              <a:ext uri="{FF2B5EF4-FFF2-40B4-BE49-F238E27FC236}">
                <a16:creationId xmlns:a16="http://schemas.microsoft.com/office/drawing/2014/main" id="{23A871F7-AD2B-44F4-AAC2-9CC9A07789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3">
            <a:extLst>
              <a:ext uri="{FF2B5EF4-FFF2-40B4-BE49-F238E27FC236}">
                <a16:creationId xmlns:a16="http://schemas.microsoft.com/office/drawing/2014/main" id="{D6D34F10-8A82-4E84-BA49-30CA74C93E51}"/>
              </a:ext>
            </a:extLst>
          </p:cNvPr>
          <p:cNvSpPr txBox="1">
            <a:spLocks noChangeArrowheads="1"/>
          </p:cNvSpPr>
          <p:nvPr/>
        </p:nvSpPr>
        <p:spPr>
          <a:xfrm>
            <a:off x="838200" y="1298575"/>
            <a:ext cx="3200400" cy="1444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accent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de-DE" altLang="en-US"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Parameter</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de-DE" altLang="en-US" sz="2000" b="1"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en-US" altLang="en-US" sz="2000" b="1" i="1" u="none" strike="noStrike" kern="1200" cap="none" spc="0" normalizeH="0" baseline="0" noProof="0" dirty="0">
                <a:ln>
                  <a:noFill/>
                </a:ln>
                <a:solidFill>
                  <a:srgbClr val="00B050"/>
                </a:solidFill>
                <a:effectLst/>
                <a:uLnTx/>
                <a:uFillTx/>
                <a:latin typeface="Symbol" panose="05050102010706020507" pitchFamily="18" charset="2"/>
                <a:ea typeface="+mn-ea"/>
                <a:cs typeface="+mn-cs"/>
              </a:rPr>
              <a:t>e</a:t>
            </a:r>
            <a:r>
              <a:rPr kumimoji="0" lang="de-DE" altLang="en-US" sz="2000" b="1" i="0" u="none" strike="noStrike" kern="1200" cap="none" spc="0" normalizeH="0" baseline="0" noProof="0" dirty="0">
                <a:ln>
                  <a:noFill/>
                </a:ln>
                <a:solidFill>
                  <a:srgbClr val="00B050"/>
                </a:solidFill>
                <a:effectLst/>
                <a:uLnTx/>
                <a:uFillTx/>
                <a:latin typeface="Calibri" panose="020F0502020204030204"/>
                <a:ea typeface="+mn-ea"/>
                <a:cs typeface="+mn-cs"/>
              </a:rPr>
              <a:t> = 2 cm</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de-DE" altLang="en-US" sz="2000" b="1"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de-DE" altLang="en-US" sz="2000" b="1" i="1" u="none" strike="noStrike" kern="1200" cap="none" spc="0" normalizeH="0" baseline="0" noProof="0" dirty="0">
                <a:ln>
                  <a:noFill/>
                </a:ln>
                <a:solidFill>
                  <a:srgbClr val="00B050"/>
                </a:solidFill>
                <a:effectLst/>
                <a:uLnTx/>
                <a:uFillTx/>
                <a:latin typeface="Calibri" panose="020F0502020204030204"/>
                <a:ea typeface="+mn-ea"/>
                <a:cs typeface="+mn-cs"/>
              </a:rPr>
              <a:t>MinPts</a:t>
            </a:r>
            <a:r>
              <a:rPr kumimoji="0" lang="de-DE" altLang="en-US" sz="2000" b="1" i="0" u="none" strike="noStrike" kern="1200" cap="none" spc="0" normalizeH="0" baseline="0" noProof="0" dirty="0">
                <a:ln>
                  <a:noFill/>
                </a:ln>
                <a:solidFill>
                  <a:srgbClr val="00B050"/>
                </a:solidFill>
                <a:effectLst/>
                <a:uLnTx/>
                <a:uFillTx/>
                <a:latin typeface="Calibri" panose="020F0502020204030204"/>
                <a:ea typeface="+mn-ea"/>
                <a:cs typeface="+mn-cs"/>
              </a:rPr>
              <a:t> = 3</a:t>
            </a:r>
          </a:p>
        </p:txBody>
      </p:sp>
      <p:sp>
        <p:nvSpPr>
          <p:cNvPr id="7" name="Rectangle 37">
            <a:extLst>
              <a:ext uri="{FF2B5EF4-FFF2-40B4-BE49-F238E27FC236}">
                <a16:creationId xmlns:a16="http://schemas.microsoft.com/office/drawing/2014/main" id="{CE9743F8-5C19-4EDA-B06B-DFBE7F25055D}"/>
              </a:ext>
            </a:extLst>
          </p:cNvPr>
          <p:cNvSpPr>
            <a:spLocks noChangeArrowheads="1"/>
          </p:cNvSpPr>
          <p:nvPr/>
        </p:nvSpPr>
        <p:spPr bwMode="auto">
          <a:xfrm>
            <a:off x="6540190" y="4151970"/>
            <a:ext cx="5181600" cy="20240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for</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each </a:t>
            </a:r>
            <a:r>
              <a:rPr kumimoji="0" lang="en-US" alt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o </a:t>
            </a:r>
            <a:r>
              <a:rPr kumimoji="0" lang="en-US" altLang="en-US" sz="18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Î</a:t>
            </a:r>
            <a:r>
              <a:rPr kumimoji="0" lang="en-US" alt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D</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do</a:t>
            </a:r>
            <a:b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b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if</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o</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is not yet classified </a:t>
            </a: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then  </a:t>
            </a:r>
            <a:b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b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if</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o</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is a core-object </a:t>
            </a: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then</a:t>
            </a:r>
            <a:b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b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collect all objects density-reachable from </a:t>
            </a:r>
            <a:r>
              <a:rPr kumimoji="0" lang="en-US" alt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o</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b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b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and assign them to a new cluster.</a:t>
            </a:r>
            <a:b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b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else</a:t>
            </a:r>
            <a:b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b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assign </a:t>
            </a:r>
            <a:r>
              <a:rPr kumimoji="0" lang="en-US" alt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o</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to NOISE</a:t>
            </a:r>
          </a:p>
        </p:txBody>
      </p:sp>
      <p:sp>
        <p:nvSpPr>
          <p:cNvPr id="21" name="Oval 4">
            <a:extLst>
              <a:ext uri="{FF2B5EF4-FFF2-40B4-BE49-F238E27FC236}">
                <a16:creationId xmlns:a16="http://schemas.microsoft.com/office/drawing/2014/main" id="{388AD596-051B-4177-926C-42BA07CA6338}"/>
              </a:ext>
            </a:extLst>
          </p:cNvPr>
          <p:cNvSpPr>
            <a:spLocks noChangeArrowheads="1"/>
          </p:cNvSpPr>
          <p:nvPr/>
        </p:nvSpPr>
        <p:spPr bwMode="auto">
          <a:xfrm>
            <a:off x="3452813" y="3668713"/>
            <a:ext cx="76200" cy="762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22" name="Oval 5">
            <a:extLst>
              <a:ext uri="{FF2B5EF4-FFF2-40B4-BE49-F238E27FC236}">
                <a16:creationId xmlns:a16="http://schemas.microsoft.com/office/drawing/2014/main" id="{F99D2047-B54F-4805-B338-214A28534498}"/>
              </a:ext>
            </a:extLst>
          </p:cNvPr>
          <p:cNvSpPr>
            <a:spLocks noChangeArrowheads="1"/>
          </p:cNvSpPr>
          <p:nvPr/>
        </p:nvSpPr>
        <p:spPr bwMode="auto">
          <a:xfrm>
            <a:off x="5029200" y="3390900"/>
            <a:ext cx="76200" cy="762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val 6">
            <a:extLst>
              <a:ext uri="{FF2B5EF4-FFF2-40B4-BE49-F238E27FC236}">
                <a16:creationId xmlns:a16="http://schemas.microsoft.com/office/drawing/2014/main" id="{18922AE5-35C8-48A0-A23B-4581A0FEE9FD}"/>
              </a:ext>
            </a:extLst>
          </p:cNvPr>
          <p:cNvSpPr>
            <a:spLocks noChangeArrowheads="1"/>
          </p:cNvSpPr>
          <p:nvPr/>
        </p:nvSpPr>
        <p:spPr bwMode="auto">
          <a:xfrm>
            <a:off x="4953000" y="3209925"/>
            <a:ext cx="76200" cy="762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7">
            <a:extLst>
              <a:ext uri="{FF2B5EF4-FFF2-40B4-BE49-F238E27FC236}">
                <a16:creationId xmlns:a16="http://schemas.microsoft.com/office/drawing/2014/main" id="{539E3995-33AB-484B-9A89-7F7CE9840763}"/>
              </a:ext>
            </a:extLst>
          </p:cNvPr>
          <p:cNvSpPr>
            <a:spLocks noChangeArrowheads="1"/>
          </p:cNvSpPr>
          <p:nvPr/>
        </p:nvSpPr>
        <p:spPr bwMode="auto">
          <a:xfrm>
            <a:off x="3716338" y="3292475"/>
            <a:ext cx="76200" cy="762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Oval 8">
            <a:extLst>
              <a:ext uri="{FF2B5EF4-FFF2-40B4-BE49-F238E27FC236}">
                <a16:creationId xmlns:a16="http://schemas.microsoft.com/office/drawing/2014/main" id="{2A738CD5-81A4-404B-8406-63471BDD9EBC}"/>
              </a:ext>
            </a:extLst>
          </p:cNvPr>
          <p:cNvSpPr>
            <a:spLocks noChangeArrowheads="1"/>
          </p:cNvSpPr>
          <p:nvPr/>
        </p:nvSpPr>
        <p:spPr bwMode="auto">
          <a:xfrm>
            <a:off x="3952875" y="3292475"/>
            <a:ext cx="76200" cy="762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val 9">
            <a:extLst>
              <a:ext uri="{FF2B5EF4-FFF2-40B4-BE49-F238E27FC236}">
                <a16:creationId xmlns:a16="http://schemas.microsoft.com/office/drawing/2014/main" id="{FA72F05E-82FB-4486-8A96-01FEFE2110D7}"/>
              </a:ext>
            </a:extLst>
          </p:cNvPr>
          <p:cNvSpPr>
            <a:spLocks noChangeArrowheads="1"/>
          </p:cNvSpPr>
          <p:nvPr/>
        </p:nvSpPr>
        <p:spPr bwMode="auto">
          <a:xfrm>
            <a:off x="3529013" y="3467100"/>
            <a:ext cx="76200" cy="762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Oval 10">
            <a:extLst>
              <a:ext uri="{FF2B5EF4-FFF2-40B4-BE49-F238E27FC236}">
                <a16:creationId xmlns:a16="http://schemas.microsoft.com/office/drawing/2014/main" id="{2A957A52-71DF-416C-9489-EFE3FBAD238D}"/>
              </a:ext>
            </a:extLst>
          </p:cNvPr>
          <p:cNvSpPr>
            <a:spLocks noChangeArrowheads="1"/>
          </p:cNvSpPr>
          <p:nvPr/>
        </p:nvSpPr>
        <p:spPr bwMode="auto">
          <a:xfrm>
            <a:off x="3716338" y="3543300"/>
            <a:ext cx="76200" cy="762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Oval 11">
            <a:extLst>
              <a:ext uri="{FF2B5EF4-FFF2-40B4-BE49-F238E27FC236}">
                <a16:creationId xmlns:a16="http://schemas.microsoft.com/office/drawing/2014/main" id="{756FCEDB-C8C4-4CD1-A5F6-ED18A36C0D63}"/>
              </a:ext>
            </a:extLst>
          </p:cNvPr>
          <p:cNvSpPr>
            <a:spLocks noChangeArrowheads="1"/>
          </p:cNvSpPr>
          <p:nvPr/>
        </p:nvSpPr>
        <p:spPr bwMode="auto">
          <a:xfrm>
            <a:off x="5257800" y="3390900"/>
            <a:ext cx="76200" cy="762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val 12">
            <a:extLst>
              <a:ext uri="{FF2B5EF4-FFF2-40B4-BE49-F238E27FC236}">
                <a16:creationId xmlns:a16="http://schemas.microsoft.com/office/drawing/2014/main" id="{4CBF9A72-0E82-4A0D-895E-9C7B38D011C4}"/>
              </a:ext>
            </a:extLst>
          </p:cNvPr>
          <p:cNvSpPr>
            <a:spLocks noChangeArrowheads="1"/>
          </p:cNvSpPr>
          <p:nvPr/>
        </p:nvSpPr>
        <p:spPr bwMode="auto">
          <a:xfrm>
            <a:off x="5410200" y="3286125"/>
            <a:ext cx="76200" cy="76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Oval 13">
            <a:extLst>
              <a:ext uri="{FF2B5EF4-FFF2-40B4-BE49-F238E27FC236}">
                <a16:creationId xmlns:a16="http://schemas.microsoft.com/office/drawing/2014/main" id="{75C5580B-6461-4C9C-A100-2078CEC4DAE7}"/>
              </a:ext>
            </a:extLst>
          </p:cNvPr>
          <p:cNvSpPr>
            <a:spLocks noChangeArrowheads="1"/>
          </p:cNvSpPr>
          <p:nvPr/>
        </p:nvSpPr>
        <p:spPr bwMode="auto">
          <a:xfrm>
            <a:off x="5334000" y="3133725"/>
            <a:ext cx="76200" cy="762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Oval 14">
            <a:extLst>
              <a:ext uri="{FF2B5EF4-FFF2-40B4-BE49-F238E27FC236}">
                <a16:creationId xmlns:a16="http://schemas.microsoft.com/office/drawing/2014/main" id="{F90ECF10-F14F-4CCB-B138-0D2063E87A3B}"/>
              </a:ext>
            </a:extLst>
          </p:cNvPr>
          <p:cNvSpPr>
            <a:spLocks noChangeArrowheads="1"/>
          </p:cNvSpPr>
          <p:nvPr/>
        </p:nvSpPr>
        <p:spPr bwMode="auto">
          <a:xfrm>
            <a:off x="4398963" y="3805238"/>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2" name="Group 15">
            <a:extLst>
              <a:ext uri="{FF2B5EF4-FFF2-40B4-BE49-F238E27FC236}">
                <a16:creationId xmlns:a16="http://schemas.microsoft.com/office/drawing/2014/main" id="{8916BF66-8A0C-45E5-A141-F1521CF7BE99}"/>
              </a:ext>
            </a:extLst>
          </p:cNvPr>
          <p:cNvGrpSpPr>
            <a:grpSpLocks/>
          </p:cNvGrpSpPr>
          <p:nvPr/>
        </p:nvGrpSpPr>
        <p:grpSpPr bwMode="auto">
          <a:xfrm>
            <a:off x="5084763" y="2981325"/>
            <a:ext cx="730250" cy="671513"/>
            <a:chOff x="3203" y="1878"/>
            <a:chExt cx="460" cy="423"/>
          </a:xfrm>
        </p:grpSpPr>
        <p:grpSp>
          <p:nvGrpSpPr>
            <p:cNvPr id="33" name="Group 16">
              <a:extLst>
                <a:ext uri="{FF2B5EF4-FFF2-40B4-BE49-F238E27FC236}">
                  <a16:creationId xmlns:a16="http://schemas.microsoft.com/office/drawing/2014/main" id="{7C89C65D-23B9-468C-9A5F-09736B3499C4}"/>
                </a:ext>
              </a:extLst>
            </p:cNvPr>
            <p:cNvGrpSpPr>
              <a:grpSpLocks/>
            </p:cNvGrpSpPr>
            <p:nvPr/>
          </p:nvGrpSpPr>
          <p:grpSpPr bwMode="auto">
            <a:xfrm>
              <a:off x="3203" y="1878"/>
              <a:ext cx="460" cy="423"/>
              <a:chOff x="749" y="1885"/>
              <a:chExt cx="460" cy="423"/>
            </a:xfrm>
          </p:grpSpPr>
          <p:sp>
            <p:nvSpPr>
              <p:cNvPr id="36" name="Oval 17">
                <a:extLst>
                  <a:ext uri="{FF2B5EF4-FFF2-40B4-BE49-F238E27FC236}">
                    <a16:creationId xmlns:a16="http://schemas.microsoft.com/office/drawing/2014/main" id="{5F3B60E5-0667-464C-B402-E8B029937779}"/>
                  </a:ext>
                </a:extLst>
              </p:cNvPr>
              <p:cNvSpPr>
                <a:spLocks noChangeArrowheads="1"/>
              </p:cNvSpPr>
              <p:nvPr/>
            </p:nvSpPr>
            <p:spPr bwMode="auto">
              <a:xfrm>
                <a:off x="749" y="1885"/>
                <a:ext cx="460" cy="42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val 18">
                <a:extLst>
                  <a:ext uri="{FF2B5EF4-FFF2-40B4-BE49-F238E27FC236}">
                    <a16:creationId xmlns:a16="http://schemas.microsoft.com/office/drawing/2014/main" id="{A0F727A0-1719-410C-96E2-CFEA65D88CB4}"/>
                  </a:ext>
                </a:extLst>
              </p:cNvPr>
              <p:cNvSpPr>
                <a:spLocks noChangeArrowheads="1"/>
              </p:cNvSpPr>
              <p:nvPr/>
            </p:nvSpPr>
            <p:spPr bwMode="auto">
              <a:xfrm>
                <a:off x="955" y="2078"/>
                <a:ext cx="48" cy="48"/>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4" name="Oval 19">
              <a:extLst>
                <a:ext uri="{FF2B5EF4-FFF2-40B4-BE49-F238E27FC236}">
                  <a16:creationId xmlns:a16="http://schemas.microsoft.com/office/drawing/2014/main" id="{97AC6721-0428-4A28-8FA9-5A398D4A6E4C}"/>
                </a:ext>
              </a:extLst>
            </p:cNvPr>
            <p:cNvSpPr>
              <a:spLocks noChangeArrowheads="1"/>
            </p:cNvSpPr>
            <p:nvPr/>
          </p:nvSpPr>
          <p:spPr bwMode="auto">
            <a:xfrm>
              <a:off x="3312" y="2135"/>
              <a:ext cx="48" cy="48"/>
            </a:xfrm>
            <a:prstGeom prst="ellipse">
              <a:avLst/>
            </a:prstGeom>
            <a:solidFill>
              <a:srgbClr val="00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Oval 20">
              <a:extLst>
                <a:ext uri="{FF2B5EF4-FFF2-40B4-BE49-F238E27FC236}">
                  <a16:creationId xmlns:a16="http://schemas.microsoft.com/office/drawing/2014/main" id="{12D6BCBA-F2F8-49FD-95E0-26A6A3249959}"/>
                </a:ext>
              </a:extLst>
            </p:cNvPr>
            <p:cNvSpPr>
              <a:spLocks noChangeArrowheads="1"/>
            </p:cNvSpPr>
            <p:nvPr/>
          </p:nvSpPr>
          <p:spPr bwMode="auto">
            <a:xfrm>
              <a:off x="3360" y="1973"/>
              <a:ext cx="48" cy="48"/>
            </a:xfrm>
            <a:prstGeom prst="ellipse">
              <a:avLst/>
            </a:prstGeom>
            <a:solidFill>
              <a:srgbClr val="00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8" name="Group 21">
            <a:extLst>
              <a:ext uri="{FF2B5EF4-FFF2-40B4-BE49-F238E27FC236}">
                <a16:creationId xmlns:a16="http://schemas.microsoft.com/office/drawing/2014/main" id="{D46611FE-1624-4F9D-BCA3-BD2F8783DE22}"/>
              </a:ext>
            </a:extLst>
          </p:cNvPr>
          <p:cNvGrpSpPr>
            <a:grpSpLocks/>
          </p:cNvGrpSpPr>
          <p:nvPr/>
        </p:nvGrpSpPr>
        <p:grpSpPr bwMode="auto">
          <a:xfrm>
            <a:off x="5005388" y="2827338"/>
            <a:ext cx="730250" cy="671512"/>
            <a:chOff x="749" y="1885"/>
            <a:chExt cx="460" cy="423"/>
          </a:xfrm>
        </p:grpSpPr>
        <p:sp>
          <p:nvSpPr>
            <p:cNvPr id="39" name="Oval 22">
              <a:extLst>
                <a:ext uri="{FF2B5EF4-FFF2-40B4-BE49-F238E27FC236}">
                  <a16:creationId xmlns:a16="http://schemas.microsoft.com/office/drawing/2014/main" id="{3F4CC32E-E68A-48DC-A8AD-210569FF8F2C}"/>
                </a:ext>
              </a:extLst>
            </p:cNvPr>
            <p:cNvSpPr>
              <a:spLocks noChangeArrowheads="1"/>
            </p:cNvSpPr>
            <p:nvPr/>
          </p:nvSpPr>
          <p:spPr bwMode="auto">
            <a:xfrm>
              <a:off x="749" y="1885"/>
              <a:ext cx="460" cy="42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Oval 23">
              <a:extLst>
                <a:ext uri="{FF2B5EF4-FFF2-40B4-BE49-F238E27FC236}">
                  <a16:creationId xmlns:a16="http://schemas.microsoft.com/office/drawing/2014/main" id="{ACB44500-19BC-46DB-8270-2E3BB4117654}"/>
                </a:ext>
              </a:extLst>
            </p:cNvPr>
            <p:cNvSpPr>
              <a:spLocks noChangeArrowheads="1"/>
            </p:cNvSpPr>
            <p:nvPr/>
          </p:nvSpPr>
          <p:spPr bwMode="auto">
            <a:xfrm>
              <a:off x="955" y="2078"/>
              <a:ext cx="48" cy="48"/>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2" name="Group 24">
            <a:extLst>
              <a:ext uri="{FF2B5EF4-FFF2-40B4-BE49-F238E27FC236}">
                <a16:creationId xmlns:a16="http://schemas.microsoft.com/office/drawing/2014/main" id="{7AE078DC-52FD-4F7B-8DC9-C57F6A639312}"/>
              </a:ext>
            </a:extLst>
          </p:cNvPr>
          <p:cNvGrpSpPr>
            <a:grpSpLocks/>
          </p:cNvGrpSpPr>
          <p:nvPr/>
        </p:nvGrpSpPr>
        <p:grpSpPr bwMode="auto">
          <a:xfrm>
            <a:off x="4932363" y="3078163"/>
            <a:ext cx="730250" cy="671512"/>
            <a:chOff x="3107" y="1939"/>
            <a:chExt cx="460" cy="423"/>
          </a:xfrm>
        </p:grpSpPr>
        <p:grpSp>
          <p:nvGrpSpPr>
            <p:cNvPr id="43" name="Group 25">
              <a:extLst>
                <a:ext uri="{FF2B5EF4-FFF2-40B4-BE49-F238E27FC236}">
                  <a16:creationId xmlns:a16="http://schemas.microsoft.com/office/drawing/2014/main" id="{D111C0DE-3285-4C37-B3D2-F6EB555FFB13}"/>
                </a:ext>
              </a:extLst>
            </p:cNvPr>
            <p:cNvGrpSpPr>
              <a:grpSpLocks/>
            </p:cNvGrpSpPr>
            <p:nvPr/>
          </p:nvGrpSpPr>
          <p:grpSpPr bwMode="auto">
            <a:xfrm>
              <a:off x="3107" y="1939"/>
              <a:ext cx="460" cy="423"/>
              <a:chOff x="749" y="1885"/>
              <a:chExt cx="460" cy="423"/>
            </a:xfrm>
          </p:grpSpPr>
          <p:sp>
            <p:nvSpPr>
              <p:cNvPr id="46" name="Oval 26">
                <a:extLst>
                  <a:ext uri="{FF2B5EF4-FFF2-40B4-BE49-F238E27FC236}">
                    <a16:creationId xmlns:a16="http://schemas.microsoft.com/office/drawing/2014/main" id="{B2218BB2-8CCC-426A-B423-F9B8857898B3}"/>
                  </a:ext>
                </a:extLst>
              </p:cNvPr>
              <p:cNvSpPr>
                <a:spLocks noChangeArrowheads="1"/>
              </p:cNvSpPr>
              <p:nvPr/>
            </p:nvSpPr>
            <p:spPr bwMode="auto">
              <a:xfrm>
                <a:off x="749" y="1885"/>
                <a:ext cx="460" cy="42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val 27">
                <a:extLst>
                  <a:ext uri="{FF2B5EF4-FFF2-40B4-BE49-F238E27FC236}">
                    <a16:creationId xmlns:a16="http://schemas.microsoft.com/office/drawing/2014/main" id="{35D7FCB9-234C-44D7-82B4-335B48CDB83F}"/>
                  </a:ext>
                </a:extLst>
              </p:cNvPr>
              <p:cNvSpPr>
                <a:spLocks noChangeArrowheads="1"/>
              </p:cNvSpPr>
              <p:nvPr/>
            </p:nvSpPr>
            <p:spPr bwMode="auto">
              <a:xfrm>
                <a:off x="955" y="2078"/>
                <a:ext cx="48" cy="48"/>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4" name="Oval 28">
              <a:extLst>
                <a:ext uri="{FF2B5EF4-FFF2-40B4-BE49-F238E27FC236}">
                  <a16:creationId xmlns:a16="http://schemas.microsoft.com/office/drawing/2014/main" id="{A63ED18E-619A-4586-A17A-A1D77F483DF4}"/>
                </a:ext>
              </a:extLst>
            </p:cNvPr>
            <p:cNvSpPr>
              <a:spLocks noChangeArrowheads="1"/>
            </p:cNvSpPr>
            <p:nvPr/>
          </p:nvSpPr>
          <p:spPr bwMode="auto">
            <a:xfrm>
              <a:off x="3168" y="2135"/>
              <a:ext cx="48" cy="48"/>
            </a:xfrm>
            <a:prstGeom prst="ellipse">
              <a:avLst/>
            </a:prstGeom>
            <a:solidFill>
              <a:srgbClr val="00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Oval 29">
              <a:extLst>
                <a:ext uri="{FF2B5EF4-FFF2-40B4-BE49-F238E27FC236}">
                  <a16:creationId xmlns:a16="http://schemas.microsoft.com/office/drawing/2014/main" id="{9DFB8F3A-1C6C-4751-9FB5-8E99A4783498}"/>
                </a:ext>
              </a:extLst>
            </p:cNvPr>
            <p:cNvSpPr>
              <a:spLocks noChangeArrowheads="1"/>
            </p:cNvSpPr>
            <p:nvPr/>
          </p:nvSpPr>
          <p:spPr bwMode="auto">
            <a:xfrm>
              <a:off x="3120" y="2021"/>
              <a:ext cx="48" cy="48"/>
            </a:xfrm>
            <a:prstGeom prst="ellipse">
              <a:avLst/>
            </a:prstGeom>
            <a:solidFill>
              <a:srgbClr val="00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8" name="Group 30">
            <a:extLst>
              <a:ext uri="{FF2B5EF4-FFF2-40B4-BE49-F238E27FC236}">
                <a16:creationId xmlns:a16="http://schemas.microsoft.com/office/drawing/2014/main" id="{5E1E1CCB-88D1-438C-B16B-E07DE8B717BE}"/>
              </a:ext>
            </a:extLst>
          </p:cNvPr>
          <p:cNvGrpSpPr>
            <a:grpSpLocks/>
          </p:cNvGrpSpPr>
          <p:nvPr/>
        </p:nvGrpSpPr>
        <p:grpSpPr bwMode="auto">
          <a:xfrm>
            <a:off x="4708525" y="3078163"/>
            <a:ext cx="730250" cy="671512"/>
            <a:chOff x="749" y="1885"/>
            <a:chExt cx="460" cy="423"/>
          </a:xfrm>
        </p:grpSpPr>
        <p:sp>
          <p:nvSpPr>
            <p:cNvPr id="49" name="Oval 31">
              <a:extLst>
                <a:ext uri="{FF2B5EF4-FFF2-40B4-BE49-F238E27FC236}">
                  <a16:creationId xmlns:a16="http://schemas.microsoft.com/office/drawing/2014/main" id="{80D539CF-535B-4539-95D1-A4EA860A7AA1}"/>
                </a:ext>
              </a:extLst>
            </p:cNvPr>
            <p:cNvSpPr>
              <a:spLocks noChangeArrowheads="1"/>
            </p:cNvSpPr>
            <p:nvPr/>
          </p:nvSpPr>
          <p:spPr bwMode="auto">
            <a:xfrm>
              <a:off x="749" y="1885"/>
              <a:ext cx="460" cy="42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val 32">
              <a:extLst>
                <a:ext uri="{FF2B5EF4-FFF2-40B4-BE49-F238E27FC236}">
                  <a16:creationId xmlns:a16="http://schemas.microsoft.com/office/drawing/2014/main" id="{D300C926-FA0E-4DF0-B689-F69991C6FB8B}"/>
                </a:ext>
              </a:extLst>
            </p:cNvPr>
            <p:cNvSpPr>
              <a:spLocks noChangeArrowheads="1"/>
            </p:cNvSpPr>
            <p:nvPr/>
          </p:nvSpPr>
          <p:spPr bwMode="auto">
            <a:xfrm>
              <a:off x="955" y="2078"/>
              <a:ext cx="48" cy="48"/>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1" name="Group 33">
            <a:extLst>
              <a:ext uri="{FF2B5EF4-FFF2-40B4-BE49-F238E27FC236}">
                <a16:creationId xmlns:a16="http://schemas.microsoft.com/office/drawing/2014/main" id="{7F9D5943-40C5-40E9-A5C0-05029F83532C}"/>
              </a:ext>
            </a:extLst>
          </p:cNvPr>
          <p:cNvGrpSpPr>
            <a:grpSpLocks/>
          </p:cNvGrpSpPr>
          <p:nvPr/>
        </p:nvGrpSpPr>
        <p:grpSpPr bwMode="auto">
          <a:xfrm>
            <a:off x="4627563" y="2903538"/>
            <a:ext cx="730250" cy="671512"/>
            <a:chOff x="749" y="1885"/>
            <a:chExt cx="460" cy="423"/>
          </a:xfrm>
        </p:grpSpPr>
        <p:sp>
          <p:nvSpPr>
            <p:cNvPr id="52" name="Oval 34">
              <a:extLst>
                <a:ext uri="{FF2B5EF4-FFF2-40B4-BE49-F238E27FC236}">
                  <a16:creationId xmlns:a16="http://schemas.microsoft.com/office/drawing/2014/main" id="{7CF648C3-F666-40D5-A3B0-96F7BD32B457}"/>
                </a:ext>
              </a:extLst>
            </p:cNvPr>
            <p:cNvSpPr>
              <a:spLocks noChangeArrowheads="1"/>
            </p:cNvSpPr>
            <p:nvPr/>
          </p:nvSpPr>
          <p:spPr bwMode="auto">
            <a:xfrm>
              <a:off x="749" y="1885"/>
              <a:ext cx="460" cy="42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val 35">
              <a:extLst>
                <a:ext uri="{FF2B5EF4-FFF2-40B4-BE49-F238E27FC236}">
                  <a16:creationId xmlns:a16="http://schemas.microsoft.com/office/drawing/2014/main" id="{9B8C7F3F-265A-4ED2-B0B4-62C99C0D55D9}"/>
                </a:ext>
              </a:extLst>
            </p:cNvPr>
            <p:cNvSpPr>
              <a:spLocks noChangeArrowheads="1"/>
            </p:cNvSpPr>
            <p:nvPr/>
          </p:nvSpPr>
          <p:spPr bwMode="auto">
            <a:xfrm>
              <a:off x="955" y="2078"/>
              <a:ext cx="48" cy="48"/>
            </a:xfrm>
            <a:prstGeom prst="ellipse">
              <a:avLst/>
            </a:prstGeom>
            <a:solidFill>
              <a:srgbClr val="A5002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54880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4B8DC5-3667-464F-9540-64C2AFD088A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3" name="Slide Number Placeholder 2">
            <a:extLst>
              <a:ext uri="{FF2B5EF4-FFF2-40B4-BE49-F238E27FC236}">
                <a16:creationId xmlns:a16="http://schemas.microsoft.com/office/drawing/2014/main" id="{599C88EA-3CC8-412E-818E-1DF371D3722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Oval 25">
            <a:extLst>
              <a:ext uri="{FF2B5EF4-FFF2-40B4-BE49-F238E27FC236}">
                <a16:creationId xmlns:a16="http://schemas.microsoft.com/office/drawing/2014/main" id="{95CD82AF-5546-4B05-9811-051E13663D3B}"/>
              </a:ext>
            </a:extLst>
          </p:cNvPr>
          <p:cNvSpPr>
            <a:spLocks noChangeArrowheads="1"/>
          </p:cNvSpPr>
          <p:nvPr/>
        </p:nvSpPr>
        <p:spPr bwMode="auto">
          <a:xfrm>
            <a:off x="5231780" y="1076325"/>
            <a:ext cx="990600" cy="990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Oval 26">
            <a:extLst>
              <a:ext uri="{FF2B5EF4-FFF2-40B4-BE49-F238E27FC236}">
                <a16:creationId xmlns:a16="http://schemas.microsoft.com/office/drawing/2014/main" id="{98B4E533-0135-4968-BD42-A1726DACD144}"/>
              </a:ext>
            </a:extLst>
          </p:cNvPr>
          <p:cNvSpPr>
            <a:spLocks noChangeArrowheads="1"/>
          </p:cNvSpPr>
          <p:nvPr/>
        </p:nvSpPr>
        <p:spPr bwMode="auto">
          <a:xfrm>
            <a:off x="5460380" y="762000"/>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Oval 27">
            <a:extLst>
              <a:ext uri="{FF2B5EF4-FFF2-40B4-BE49-F238E27FC236}">
                <a16:creationId xmlns:a16="http://schemas.microsoft.com/office/drawing/2014/main" id="{EC742DE2-DB72-4B45-B6B6-E9164ECA9C9B}"/>
              </a:ext>
            </a:extLst>
          </p:cNvPr>
          <p:cNvSpPr>
            <a:spLocks noChangeArrowheads="1"/>
          </p:cNvSpPr>
          <p:nvPr/>
        </p:nvSpPr>
        <p:spPr bwMode="auto">
          <a:xfrm>
            <a:off x="5536580" y="1143000"/>
            <a:ext cx="238125" cy="238125"/>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Oval 28">
            <a:extLst>
              <a:ext uri="{FF2B5EF4-FFF2-40B4-BE49-F238E27FC236}">
                <a16:creationId xmlns:a16="http://schemas.microsoft.com/office/drawing/2014/main" id="{6BEEA12E-4E8C-41AA-952A-815F314B0796}"/>
              </a:ext>
            </a:extLst>
          </p:cNvPr>
          <p:cNvSpPr>
            <a:spLocks noChangeArrowheads="1"/>
          </p:cNvSpPr>
          <p:nvPr/>
        </p:nvSpPr>
        <p:spPr bwMode="auto">
          <a:xfrm>
            <a:off x="5841380" y="1066800"/>
            <a:ext cx="238125" cy="238125"/>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Oval 29">
            <a:extLst>
              <a:ext uri="{FF2B5EF4-FFF2-40B4-BE49-F238E27FC236}">
                <a16:creationId xmlns:a16="http://schemas.microsoft.com/office/drawing/2014/main" id="{33D42022-2C69-4A1D-A75D-E947044489AB}"/>
              </a:ext>
            </a:extLst>
          </p:cNvPr>
          <p:cNvSpPr>
            <a:spLocks noChangeArrowheads="1"/>
          </p:cNvSpPr>
          <p:nvPr/>
        </p:nvSpPr>
        <p:spPr bwMode="auto">
          <a:xfrm>
            <a:off x="5307980" y="1524000"/>
            <a:ext cx="238125" cy="238125"/>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Oval 30">
            <a:extLst>
              <a:ext uri="{FF2B5EF4-FFF2-40B4-BE49-F238E27FC236}">
                <a16:creationId xmlns:a16="http://schemas.microsoft.com/office/drawing/2014/main" id="{978C9C42-6877-4532-AC76-66663B7D462F}"/>
              </a:ext>
            </a:extLst>
          </p:cNvPr>
          <p:cNvSpPr>
            <a:spLocks noChangeArrowheads="1"/>
          </p:cNvSpPr>
          <p:nvPr/>
        </p:nvSpPr>
        <p:spPr bwMode="auto">
          <a:xfrm>
            <a:off x="6146180" y="1066800"/>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Oval 31">
            <a:extLst>
              <a:ext uri="{FF2B5EF4-FFF2-40B4-BE49-F238E27FC236}">
                <a16:creationId xmlns:a16="http://schemas.microsoft.com/office/drawing/2014/main" id="{68D308BB-39C7-4E6C-B3AC-007C119FBA71}"/>
              </a:ext>
            </a:extLst>
          </p:cNvPr>
          <p:cNvSpPr>
            <a:spLocks noChangeArrowheads="1"/>
          </p:cNvSpPr>
          <p:nvPr/>
        </p:nvSpPr>
        <p:spPr bwMode="auto">
          <a:xfrm>
            <a:off x="5841380" y="762000"/>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Oval 32">
            <a:extLst>
              <a:ext uri="{FF2B5EF4-FFF2-40B4-BE49-F238E27FC236}">
                <a16:creationId xmlns:a16="http://schemas.microsoft.com/office/drawing/2014/main" id="{D32CC898-41D0-4665-9B66-B12E400236BE}"/>
              </a:ext>
            </a:extLst>
          </p:cNvPr>
          <p:cNvSpPr>
            <a:spLocks noChangeArrowheads="1"/>
          </p:cNvSpPr>
          <p:nvPr/>
        </p:nvSpPr>
        <p:spPr bwMode="auto">
          <a:xfrm>
            <a:off x="5612780" y="1828800"/>
            <a:ext cx="238125" cy="238125"/>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Oval 33">
            <a:extLst>
              <a:ext uri="{FF2B5EF4-FFF2-40B4-BE49-F238E27FC236}">
                <a16:creationId xmlns:a16="http://schemas.microsoft.com/office/drawing/2014/main" id="{31CE59A3-94E1-47D9-8FE4-3DDC88177AEB}"/>
              </a:ext>
            </a:extLst>
          </p:cNvPr>
          <p:cNvSpPr>
            <a:spLocks noChangeArrowheads="1"/>
          </p:cNvSpPr>
          <p:nvPr/>
        </p:nvSpPr>
        <p:spPr bwMode="auto">
          <a:xfrm>
            <a:off x="6450980" y="914400"/>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Oval 34">
            <a:extLst>
              <a:ext uri="{FF2B5EF4-FFF2-40B4-BE49-F238E27FC236}">
                <a16:creationId xmlns:a16="http://schemas.microsoft.com/office/drawing/2014/main" id="{22110588-D3DE-4107-999A-74F65DEFE1C0}"/>
              </a:ext>
            </a:extLst>
          </p:cNvPr>
          <p:cNvSpPr>
            <a:spLocks noChangeArrowheads="1"/>
          </p:cNvSpPr>
          <p:nvPr/>
        </p:nvSpPr>
        <p:spPr bwMode="auto">
          <a:xfrm>
            <a:off x="6222380" y="609600"/>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Oval 35">
            <a:extLst>
              <a:ext uri="{FF2B5EF4-FFF2-40B4-BE49-F238E27FC236}">
                <a16:creationId xmlns:a16="http://schemas.microsoft.com/office/drawing/2014/main" id="{34D4BD57-03B1-45B3-BB3C-071829296E1E}"/>
              </a:ext>
            </a:extLst>
          </p:cNvPr>
          <p:cNvSpPr>
            <a:spLocks noChangeArrowheads="1"/>
          </p:cNvSpPr>
          <p:nvPr/>
        </p:nvSpPr>
        <p:spPr bwMode="auto">
          <a:xfrm>
            <a:off x="6450980" y="1295400"/>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Oval 36">
            <a:extLst>
              <a:ext uri="{FF2B5EF4-FFF2-40B4-BE49-F238E27FC236}">
                <a16:creationId xmlns:a16="http://schemas.microsoft.com/office/drawing/2014/main" id="{FEAFDC79-DF6A-4E6C-8807-C7D8BCC1B3A7}"/>
              </a:ext>
            </a:extLst>
          </p:cNvPr>
          <p:cNvSpPr>
            <a:spLocks noChangeArrowheads="1"/>
          </p:cNvSpPr>
          <p:nvPr/>
        </p:nvSpPr>
        <p:spPr bwMode="auto">
          <a:xfrm>
            <a:off x="6298580" y="1600200"/>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Oval 37">
            <a:extLst>
              <a:ext uri="{FF2B5EF4-FFF2-40B4-BE49-F238E27FC236}">
                <a16:creationId xmlns:a16="http://schemas.microsoft.com/office/drawing/2014/main" id="{B245B7C2-BAF3-4BDA-B18F-552B57012B9C}"/>
              </a:ext>
            </a:extLst>
          </p:cNvPr>
          <p:cNvSpPr>
            <a:spLocks noChangeArrowheads="1"/>
          </p:cNvSpPr>
          <p:nvPr/>
        </p:nvSpPr>
        <p:spPr bwMode="auto">
          <a:xfrm>
            <a:off x="5003180" y="1066800"/>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Oval 38">
            <a:extLst>
              <a:ext uri="{FF2B5EF4-FFF2-40B4-BE49-F238E27FC236}">
                <a16:creationId xmlns:a16="http://schemas.microsoft.com/office/drawing/2014/main" id="{0D912B5E-7453-4514-B268-990E3E288709}"/>
              </a:ext>
            </a:extLst>
          </p:cNvPr>
          <p:cNvSpPr>
            <a:spLocks noChangeArrowheads="1"/>
          </p:cNvSpPr>
          <p:nvPr/>
        </p:nvSpPr>
        <p:spPr bwMode="auto">
          <a:xfrm>
            <a:off x="6146180" y="1905000"/>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Oval 39">
            <a:extLst>
              <a:ext uri="{FF2B5EF4-FFF2-40B4-BE49-F238E27FC236}">
                <a16:creationId xmlns:a16="http://schemas.microsoft.com/office/drawing/2014/main" id="{039B7AEE-C702-4FA1-B2CA-9CE9D01574F6}"/>
              </a:ext>
            </a:extLst>
          </p:cNvPr>
          <p:cNvSpPr>
            <a:spLocks noChangeArrowheads="1"/>
          </p:cNvSpPr>
          <p:nvPr/>
        </p:nvSpPr>
        <p:spPr bwMode="auto">
          <a:xfrm>
            <a:off x="7070105" y="523875"/>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Oval 40">
            <a:extLst>
              <a:ext uri="{FF2B5EF4-FFF2-40B4-BE49-F238E27FC236}">
                <a16:creationId xmlns:a16="http://schemas.microsoft.com/office/drawing/2014/main" id="{0446E248-9C13-4C06-B5DB-E4B4A0EB75F9}"/>
              </a:ext>
            </a:extLst>
          </p:cNvPr>
          <p:cNvSpPr>
            <a:spLocks noChangeArrowheads="1"/>
          </p:cNvSpPr>
          <p:nvPr/>
        </p:nvSpPr>
        <p:spPr bwMode="auto">
          <a:xfrm>
            <a:off x="5003180" y="685800"/>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Oval 41">
            <a:extLst>
              <a:ext uri="{FF2B5EF4-FFF2-40B4-BE49-F238E27FC236}">
                <a16:creationId xmlns:a16="http://schemas.microsoft.com/office/drawing/2014/main" id="{40DE5BB4-ED7D-4AA6-AF1B-7A4971A614BF}"/>
              </a:ext>
            </a:extLst>
          </p:cNvPr>
          <p:cNvSpPr>
            <a:spLocks noChangeArrowheads="1"/>
          </p:cNvSpPr>
          <p:nvPr/>
        </p:nvSpPr>
        <p:spPr bwMode="auto">
          <a:xfrm>
            <a:off x="7060580" y="228600"/>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val 42">
            <a:extLst>
              <a:ext uri="{FF2B5EF4-FFF2-40B4-BE49-F238E27FC236}">
                <a16:creationId xmlns:a16="http://schemas.microsoft.com/office/drawing/2014/main" id="{AB2D48F2-603A-43E8-ACD7-5D1F6754C845}"/>
              </a:ext>
            </a:extLst>
          </p:cNvPr>
          <p:cNvSpPr>
            <a:spLocks noChangeArrowheads="1"/>
          </p:cNvSpPr>
          <p:nvPr/>
        </p:nvSpPr>
        <p:spPr bwMode="auto">
          <a:xfrm>
            <a:off x="7060580" y="1295400"/>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43">
            <a:extLst>
              <a:ext uri="{FF2B5EF4-FFF2-40B4-BE49-F238E27FC236}">
                <a16:creationId xmlns:a16="http://schemas.microsoft.com/office/drawing/2014/main" id="{0441FFAF-B28B-4CE0-8A38-2E83A6BAFAE5}"/>
              </a:ext>
            </a:extLst>
          </p:cNvPr>
          <p:cNvSpPr>
            <a:spLocks noChangeArrowheads="1"/>
          </p:cNvSpPr>
          <p:nvPr/>
        </p:nvSpPr>
        <p:spPr bwMode="auto">
          <a:xfrm>
            <a:off x="6755780" y="2133600"/>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val 44">
            <a:extLst>
              <a:ext uri="{FF2B5EF4-FFF2-40B4-BE49-F238E27FC236}">
                <a16:creationId xmlns:a16="http://schemas.microsoft.com/office/drawing/2014/main" id="{0FD3E4D0-5BF7-482E-A84F-A8F2CFFEA9F4}"/>
              </a:ext>
            </a:extLst>
          </p:cNvPr>
          <p:cNvSpPr>
            <a:spLocks noChangeArrowheads="1"/>
          </p:cNvSpPr>
          <p:nvPr/>
        </p:nvSpPr>
        <p:spPr bwMode="auto">
          <a:xfrm>
            <a:off x="6146180" y="2438400"/>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Line 45">
            <a:extLst>
              <a:ext uri="{FF2B5EF4-FFF2-40B4-BE49-F238E27FC236}">
                <a16:creationId xmlns:a16="http://schemas.microsoft.com/office/drawing/2014/main" id="{784C306C-BD14-4210-AE09-44CE65170590}"/>
              </a:ext>
            </a:extLst>
          </p:cNvPr>
          <p:cNvSpPr>
            <a:spLocks noChangeShapeType="1"/>
          </p:cNvSpPr>
          <p:nvPr/>
        </p:nvSpPr>
        <p:spPr bwMode="auto">
          <a:xfrm flipV="1">
            <a:off x="5765180" y="1457325"/>
            <a:ext cx="4572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Oval 46">
            <a:extLst>
              <a:ext uri="{FF2B5EF4-FFF2-40B4-BE49-F238E27FC236}">
                <a16:creationId xmlns:a16="http://schemas.microsoft.com/office/drawing/2014/main" id="{92FA1B3A-F155-4C10-8F92-C618FA8EE13C}"/>
              </a:ext>
            </a:extLst>
          </p:cNvPr>
          <p:cNvSpPr>
            <a:spLocks noChangeArrowheads="1"/>
          </p:cNvSpPr>
          <p:nvPr/>
        </p:nvSpPr>
        <p:spPr bwMode="auto">
          <a:xfrm>
            <a:off x="5612780" y="1447800"/>
            <a:ext cx="238125" cy="238125"/>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Rectangle 47">
            <a:extLst>
              <a:ext uri="{FF2B5EF4-FFF2-40B4-BE49-F238E27FC236}">
                <a16:creationId xmlns:a16="http://schemas.microsoft.com/office/drawing/2014/main" id="{EE69BFDB-9922-4DCE-9DCB-7EC2A480202C}"/>
              </a:ext>
            </a:extLst>
          </p:cNvPr>
          <p:cNvSpPr>
            <a:spLocks noChangeArrowheads="1"/>
          </p:cNvSpPr>
          <p:nvPr/>
        </p:nvSpPr>
        <p:spPr bwMode="auto">
          <a:xfrm>
            <a:off x="5841380" y="1295400"/>
            <a:ext cx="234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sym typeface="Symbol" panose="05050102010706020507" pitchFamily="18" charset="2"/>
              </a:rPr>
              <a:t></a:t>
            </a:r>
          </a:p>
        </p:txBody>
      </p:sp>
      <p:sp>
        <p:nvSpPr>
          <p:cNvPr id="27" name="Text Box 48">
            <a:extLst>
              <a:ext uri="{FF2B5EF4-FFF2-40B4-BE49-F238E27FC236}">
                <a16:creationId xmlns:a16="http://schemas.microsoft.com/office/drawing/2014/main" id="{0FEFC2DC-C641-4256-9404-9F98DBE9E80D}"/>
              </a:ext>
            </a:extLst>
          </p:cNvPr>
          <p:cNvSpPr txBox="1">
            <a:spLocks noChangeArrowheads="1"/>
          </p:cNvSpPr>
          <p:nvPr/>
        </p:nvSpPr>
        <p:spPr bwMode="auto">
          <a:xfrm>
            <a:off x="4698380" y="1752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a:t>
            </a:r>
            <a:r>
              <a:rPr kumimoji="0" lang="en-US" altLang="en-US" sz="1800" b="0" i="0" u="none" strike="noStrike" kern="1200" cap="none" spc="0" normalizeH="0" baseline="-25000" noProof="0">
                <a:ln>
                  <a:noFill/>
                </a:ln>
                <a:solidFill>
                  <a:prstClr val="black"/>
                </a:solidFill>
                <a:effectLst/>
                <a:uLnTx/>
                <a:uFillTx/>
                <a:latin typeface="Calibri" panose="020F0502020204030204"/>
                <a:ea typeface="+mn-ea"/>
                <a:cs typeface="Arial" panose="020B0604020202020204" pitchFamily="34" charset="0"/>
              </a:rPr>
              <a:t>1</a:t>
            </a:r>
            <a:endParaRPr kumimoji="0" lang="en-US" altLang="en-US" sz="1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
        <p:nvSpPr>
          <p:cNvPr id="28" name="Oval 49">
            <a:extLst>
              <a:ext uri="{FF2B5EF4-FFF2-40B4-BE49-F238E27FC236}">
                <a16:creationId xmlns:a16="http://schemas.microsoft.com/office/drawing/2014/main" id="{490C8F51-3F26-4FDB-85C3-3581F91AD5B5}"/>
              </a:ext>
            </a:extLst>
          </p:cNvPr>
          <p:cNvSpPr>
            <a:spLocks noChangeArrowheads="1"/>
          </p:cNvSpPr>
          <p:nvPr/>
        </p:nvSpPr>
        <p:spPr bwMode="auto">
          <a:xfrm>
            <a:off x="5317505" y="2581275"/>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Text Box 154">
            <a:extLst>
              <a:ext uri="{FF2B5EF4-FFF2-40B4-BE49-F238E27FC236}">
                <a16:creationId xmlns:a16="http://schemas.microsoft.com/office/drawing/2014/main" id="{0EC354BA-155E-499C-9EF1-4C8ED769B795}"/>
              </a:ext>
            </a:extLst>
          </p:cNvPr>
          <p:cNvSpPr txBox="1">
            <a:spLocks noChangeArrowheads="1"/>
          </p:cNvSpPr>
          <p:nvPr/>
        </p:nvSpPr>
        <p:spPr bwMode="auto">
          <a:xfrm>
            <a:off x="1955180" y="152400"/>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libri" panose="020F0502020204030204"/>
                <a:ea typeface="+mn-ea"/>
                <a:cs typeface="+mn-cs"/>
              </a:rPr>
              <a:t>MinPts = 5</a:t>
            </a:r>
          </a:p>
        </p:txBody>
      </p:sp>
      <p:sp>
        <p:nvSpPr>
          <p:cNvPr id="30" name="Text Box 156">
            <a:extLst>
              <a:ext uri="{FF2B5EF4-FFF2-40B4-BE49-F238E27FC236}">
                <a16:creationId xmlns:a16="http://schemas.microsoft.com/office/drawing/2014/main" id="{77273873-F188-4928-9042-2152893C8193}"/>
              </a:ext>
            </a:extLst>
          </p:cNvPr>
          <p:cNvSpPr txBox="1">
            <a:spLocks noChangeArrowheads="1"/>
          </p:cNvSpPr>
          <p:nvPr/>
        </p:nvSpPr>
        <p:spPr bwMode="auto">
          <a:xfrm>
            <a:off x="5765180" y="16764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libri" panose="020F0502020204030204"/>
                <a:ea typeface="+mn-ea"/>
                <a:cs typeface="+mn-cs"/>
              </a:rPr>
              <a:t>P</a:t>
            </a:r>
          </a:p>
        </p:txBody>
      </p:sp>
      <p:sp>
        <p:nvSpPr>
          <p:cNvPr id="31" name="Text Box 157">
            <a:extLst>
              <a:ext uri="{FF2B5EF4-FFF2-40B4-BE49-F238E27FC236}">
                <a16:creationId xmlns:a16="http://schemas.microsoft.com/office/drawing/2014/main" id="{5C077D3A-D5A2-4C23-9EC9-920FAE5F6B84}"/>
              </a:ext>
            </a:extLst>
          </p:cNvPr>
          <p:cNvSpPr txBox="1">
            <a:spLocks noChangeArrowheads="1"/>
          </p:cNvSpPr>
          <p:nvPr/>
        </p:nvSpPr>
        <p:spPr bwMode="auto">
          <a:xfrm>
            <a:off x="1698005" y="3124200"/>
            <a:ext cx="2971800" cy="312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1. Check the </a:t>
            </a: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sym typeface="Symbol" panose="05050102010706020507" pitchFamily="18" charset="2"/>
              </a:rPr>
              <a:t>-neighborhood of p;</a:t>
            </a:r>
          </a:p>
          <a:p>
            <a:pPr marL="342900" marR="0" lvl="0" indent="-34290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sym typeface="Symbol" panose="05050102010706020507" pitchFamily="18" charset="2"/>
              </a:rPr>
              <a:t>2. If p has less than MinPts neighbors then mark p as outlier and continue with the next object</a:t>
            </a:r>
          </a:p>
          <a:p>
            <a:pPr marL="342900" marR="0" lvl="0" indent="-34290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sym typeface="Symbol" panose="05050102010706020507" pitchFamily="18" charset="2"/>
              </a:rPr>
              <a:t>3. Otherwise mark p as processed and put all the neighbors in cluster C </a:t>
            </a:r>
          </a:p>
        </p:txBody>
      </p:sp>
      <p:sp>
        <p:nvSpPr>
          <p:cNvPr id="32" name="Oval 160">
            <a:extLst>
              <a:ext uri="{FF2B5EF4-FFF2-40B4-BE49-F238E27FC236}">
                <a16:creationId xmlns:a16="http://schemas.microsoft.com/office/drawing/2014/main" id="{CC2EFFA1-7C65-4574-B43B-CD9E6F147300}"/>
              </a:ext>
            </a:extLst>
          </p:cNvPr>
          <p:cNvSpPr>
            <a:spLocks noChangeArrowheads="1"/>
          </p:cNvSpPr>
          <p:nvPr/>
        </p:nvSpPr>
        <p:spPr bwMode="auto">
          <a:xfrm>
            <a:off x="2317130" y="1304925"/>
            <a:ext cx="990600" cy="990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val 161">
            <a:extLst>
              <a:ext uri="{FF2B5EF4-FFF2-40B4-BE49-F238E27FC236}">
                <a16:creationId xmlns:a16="http://schemas.microsoft.com/office/drawing/2014/main" id="{89625CE3-4215-470C-A7A1-5A4E500FEE3A}"/>
              </a:ext>
            </a:extLst>
          </p:cNvPr>
          <p:cNvSpPr>
            <a:spLocks noChangeArrowheads="1"/>
          </p:cNvSpPr>
          <p:nvPr/>
        </p:nvSpPr>
        <p:spPr bwMode="auto">
          <a:xfrm>
            <a:off x="2545730" y="990600"/>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val 162">
            <a:extLst>
              <a:ext uri="{FF2B5EF4-FFF2-40B4-BE49-F238E27FC236}">
                <a16:creationId xmlns:a16="http://schemas.microsoft.com/office/drawing/2014/main" id="{92D68432-B5B0-471F-943E-566FBEA6955F}"/>
              </a:ext>
            </a:extLst>
          </p:cNvPr>
          <p:cNvSpPr>
            <a:spLocks noChangeArrowheads="1"/>
          </p:cNvSpPr>
          <p:nvPr/>
        </p:nvSpPr>
        <p:spPr bwMode="auto">
          <a:xfrm>
            <a:off x="2621930" y="1371600"/>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Oval 163">
            <a:extLst>
              <a:ext uri="{FF2B5EF4-FFF2-40B4-BE49-F238E27FC236}">
                <a16:creationId xmlns:a16="http://schemas.microsoft.com/office/drawing/2014/main" id="{8E1EE54C-3B76-4558-98F0-AF04C98CEB42}"/>
              </a:ext>
            </a:extLst>
          </p:cNvPr>
          <p:cNvSpPr>
            <a:spLocks noChangeArrowheads="1"/>
          </p:cNvSpPr>
          <p:nvPr/>
        </p:nvSpPr>
        <p:spPr bwMode="auto">
          <a:xfrm>
            <a:off x="2926730" y="1295400"/>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Oval 164">
            <a:extLst>
              <a:ext uri="{FF2B5EF4-FFF2-40B4-BE49-F238E27FC236}">
                <a16:creationId xmlns:a16="http://schemas.microsoft.com/office/drawing/2014/main" id="{6A80EFB9-3BC9-4A88-85D4-03FF014B588E}"/>
              </a:ext>
            </a:extLst>
          </p:cNvPr>
          <p:cNvSpPr>
            <a:spLocks noChangeArrowheads="1"/>
          </p:cNvSpPr>
          <p:nvPr/>
        </p:nvSpPr>
        <p:spPr bwMode="auto">
          <a:xfrm>
            <a:off x="2393330" y="1752600"/>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val 165">
            <a:extLst>
              <a:ext uri="{FF2B5EF4-FFF2-40B4-BE49-F238E27FC236}">
                <a16:creationId xmlns:a16="http://schemas.microsoft.com/office/drawing/2014/main" id="{885C982F-DF0C-485E-8A1D-819DAE5B6447}"/>
              </a:ext>
            </a:extLst>
          </p:cNvPr>
          <p:cNvSpPr>
            <a:spLocks noChangeArrowheads="1"/>
          </p:cNvSpPr>
          <p:nvPr/>
        </p:nvSpPr>
        <p:spPr bwMode="auto">
          <a:xfrm>
            <a:off x="3231530" y="1295400"/>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Oval 166">
            <a:extLst>
              <a:ext uri="{FF2B5EF4-FFF2-40B4-BE49-F238E27FC236}">
                <a16:creationId xmlns:a16="http://schemas.microsoft.com/office/drawing/2014/main" id="{10C9FAFD-4962-4954-9F41-863632F3A39B}"/>
              </a:ext>
            </a:extLst>
          </p:cNvPr>
          <p:cNvSpPr>
            <a:spLocks noChangeArrowheads="1"/>
          </p:cNvSpPr>
          <p:nvPr/>
        </p:nvSpPr>
        <p:spPr bwMode="auto">
          <a:xfrm>
            <a:off x="2926730" y="990600"/>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Oval 167">
            <a:extLst>
              <a:ext uri="{FF2B5EF4-FFF2-40B4-BE49-F238E27FC236}">
                <a16:creationId xmlns:a16="http://schemas.microsoft.com/office/drawing/2014/main" id="{6FD71945-3B37-4125-9E21-10535580FE4B}"/>
              </a:ext>
            </a:extLst>
          </p:cNvPr>
          <p:cNvSpPr>
            <a:spLocks noChangeArrowheads="1"/>
          </p:cNvSpPr>
          <p:nvPr/>
        </p:nvSpPr>
        <p:spPr bwMode="auto">
          <a:xfrm>
            <a:off x="2698130" y="2057400"/>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Oval 168">
            <a:extLst>
              <a:ext uri="{FF2B5EF4-FFF2-40B4-BE49-F238E27FC236}">
                <a16:creationId xmlns:a16="http://schemas.microsoft.com/office/drawing/2014/main" id="{241EC3B6-A88B-4A26-B501-D612E3D42D35}"/>
              </a:ext>
            </a:extLst>
          </p:cNvPr>
          <p:cNvSpPr>
            <a:spLocks noChangeArrowheads="1"/>
          </p:cNvSpPr>
          <p:nvPr/>
        </p:nvSpPr>
        <p:spPr bwMode="auto">
          <a:xfrm>
            <a:off x="3536330" y="1143000"/>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Oval 169">
            <a:extLst>
              <a:ext uri="{FF2B5EF4-FFF2-40B4-BE49-F238E27FC236}">
                <a16:creationId xmlns:a16="http://schemas.microsoft.com/office/drawing/2014/main" id="{24A17FD3-AD62-4FA7-A5D0-812EF4070014}"/>
              </a:ext>
            </a:extLst>
          </p:cNvPr>
          <p:cNvSpPr>
            <a:spLocks noChangeArrowheads="1"/>
          </p:cNvSpPr>
          <p:nvPr/>
        </p:nvSpPr>
        <p:spPr bwMode="auto">
          <a:xfrm>
            <a:off x="3307730" y="838200"/>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Oval 170">
            <a:extLst>
              <a:ext uri="{FF2B5EF4-FFF2-40B4-BE49-F238E27FC236}">
                <a16:creationId xmlns:a16="http://schemas.microsoft.com/office/drawing/2014/main" id="{33B1BFF3-C806-4E1A-ACE1-B4223E174853}"/>
              </a:ext>
            </a:extLst>
          </p:cNvPr>
          <p:cNvSpPr>
            <a:spLocks noChangeArrowheads="1"/>
          </p:cNvSpPr>
          <p:nvPr/>
        </p:nvSpPr>
        <p:spPr bwMode="auto">
          <a:xfrm>
            <a:off x="3536330" y="1524000"/>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Oval 171">
            <a:extLst>
              <a:ext uri="{FF2B5EF4-FFF2-40B4-BE49-F238E27FC236}">
                <a16:creationId xmlns:a16="http://schemas.microsoft.com/office/drawing/2014/main" id="{5688AB93-51F6-4E13-B544-ECC2D3912A60}"/>
              </a:ext>
            </a:extLst>
          </p:cNvPr>
          <p:cNvSpPr>
            <a:spLocks noChangeArrowheads="1"/>
          </p:cNvSpPr>
          <p:nvPr/>
        </p:nvSpPr>
        <p:spPr bwMode="auto">
          <a:xfrm>
            <a:off x="3383930" y="1828800"/>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172">
            <a:extLst>
              <a:ext uri="{FF2B5EF4-FFF2-40B4-BE49-F238E27FC236}">
                <a16:creationId xmlns:a16="http://schemas.microsoft.com/office/drawing/2014/main" id="{B9BCBDEB-7341-4B86-9FDB-2BAB1050F1C2}"/>
              </a:ext>
            </a:extLst>
          </p:cNvPr>
          <p:cNvSpPr>
            <a:spLocks noChangeArrowheads="1"/>
          </p:cNvSpPr>
          <p:nvPr/>
        </p:nvSpPr>
        <p:spPr bwMode="auto">
          <a:xfrm>
            <a:off x="2088530" y="1295400"/>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Oval 173">
            <a:extLst>
              <a:ext uri="{FF2B5EF4-FFF2-40B4-BE49-F238E27FC236}">
                <a16:creationId xmlns:a16="http://schemas.microsoft.com/office/drawing/2014/main" id="{2B4FABF3-EB26-4EA1-84B7-B1C73BA0EBF4}"/>
              </a:ext>
            </a:extLst>
          </p:cNvPr>
          <p:cNvSpPr>
            <a:spLocks noChangeArrowheads="1"/>
          </p:cNvSpPr>
          <p:nvPr/>
        </p:nvSpPr>
        <p:spPr bwMode="auto">
          <a:xfrm>
            <a:off x="3231530" y="2133600"/>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Oval 174">
            <a:extLst>
              <a:ext uri="{FF2B5EF4-FFF2-40B4-BE49-F238E27FC236}">
                <a16:creationId xmlns:a16="http://schemas.microsoft.com/office/drawing/2014/main" id="{FAA132F2-2694-4AB6-B62D-F607C5DBC6D6}"/>
              </a:ext>
            </a:extLst>
          </p:cNvPr>
          <p:cNvSpPr>
            <a:spLocks noChangeArrowheads="1"/>
          </p:cNvSpPr>
          <p:nvPr/>
        </p:nvSpPr>
        <p:spPr bwMode="auto">
          <a:xfrm>
            <a:off x="4155455" y="752475"/>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val 175">
            <a:extLst>
              <a:ext uri="{FF2B5EF4-FFF2-40B4-BE49-F238E27FC236}">
                <a16:creationId xmlns:a16="http://schemas.microsoft.com/office/drawing/2014/main" id="{C2C973C6-CDFD-4325-9B64-8BE5932D00B8}"/>
              </a:ext>
            </a:extLst>
          </p:cNvPr>
          <p:cNvSpPr>
            <a:spLocks noChangeArrowheads="1"/>
          </p:cNvSpPr>
          <p:nvPr/>
        </p:nvSpPr>
        <p:spPr bwMode="auto">
          <a:xfrm>
            <a:off x="2088530" y="914400"/>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Oval 176">
            <a:extLst>
              <a:ext uri="{FF2B5EF4-FFF2-40B4-BE49-F238E27FC236}">
                <a16:creationId xmlns:a16="http://schemas.microsoft.com/office/drawing/2014/main" id="{F5856E6C-7065-40A3-8926-4A3BEB1A7569}"/>
              </a:ext>
            </a:extLst>
          </p:cNvPr>
          <p:cNvSpPr>
            <a:spLocks noChangeArrowheads="1"/>
          </p:cNvSpPr>
          <p:nvPr/>
        </p:nvSpPr>
        <p:spPr bwMode="auto">
          <a:xfrm>
            <a:off x="4145930" y="457200"/>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Oval 177">
            <a:extLst>
              <a:ext uri="{FF2B5EF4-FFF2-40B4-BE49-F238E27FC236}">
                <a16:creationId xmlns:a16="http://schemas.microsoft.com/office/drawing/2014/main" id="{5A5DB732-C693-4AE5-A043-2CB1418D90B1}"/>
              </a:ext>
            </a:extLst>
          </p:cNvPr>
          <p:cNvSpPr>
            <a:spLocks noChangeArrowheads="1"/>
          </p:cNvSpPr>
          <p:nvPr/>
        </p:nvSpPr>
        <p:spPr bwMode="auto">
          <a:xfrm>
            <a:off x="4145930" y="1524000"/>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Oval 178">
            <a:extLst>
              <a:ext uri="{FF2B5EF4-FFF2-40B4-BE49-F238E27FC236}">
                <a16:creationId xmlns:a16="http://schemas.microsoft.com/office/drawing/2014/main" id="{1E179BB1-7F3F-4382-A44C-43AB3BC1FB35}"/>
              </a:ext>
            </a:extLst>
          </p:cNvPr>
          <p:cNvSpPr>
            <a:spLocks noChangeArrowheads="1"/>
          </p:cNvSpPr>
          <p:nvPr/>
        </p:nvSpPr>
        <p:spPr bwMode="auto">
          <a:xfrm>
            <a:off x="3841130" y="2362200"/>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Oval 179">
            <a:extLst>
              <a:ext uri="{FF2B5EF4-FFF2-40B4-BE49-F238E27FC236}">
                <a16:creationId xmlns:a16="http://schemas.microsoft.com/office/drawing/2014/main" id="{4DFACFA4-23A9-4B95-8EDE-1A1878E80675}"/>
              </a:ext>
            </a:extLst>
          </p:cNvPr>
          <p:cNvSpPr>
            <a:spLocks noChangeArrowheads="1"/>
          </p:cNvSpPr>
          <p:nvPr/>
        </p:nvSpPr>
        <p:spPr bwMode="auto">
          <a:xfrm>
            <a:off x="3231530" y="2667000"/>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Line 180">
            <a:extLst>
              <a:ext uri="{FF2B5EF4-FFF2-40B4-BE49-F238E27FC236}">
                <a16:creationId xmlns:a16="http://schemas.microsoft.com/office/drawing/2014/main" id="{E37AB4E2-4C99-471E-A5F4-77036ABF0991}"/>
              </a:ext>
            </a:extLst>
          </p:cNvPr>
          <p:cNvSpPr>
            <a:spLocks noChangeShapeType="1"/>
          </p:cNvSpPr>
          <p:nvPr/>
        </p:nvSpPr>
        <p:spPr bwMode="auto">
          <a:xfrm flipV="1">
            <a:off x="2850530" y="1685925"/>
            <a:ext cx="4572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Oval 181">
            <a:extLst>
              <a:ext uri="{FF2B5EF4-FFF2-40B4-BE49-F238E27FC236}">
                <a16:creationId xmlns:a16="http://schemas.microsoft.com/office/drawing/2014/main" id="{7FBB808C-86AD-4B3A-B382-329F7DA54A72}"/>
              </a:ext>
            </a:extLst>
          </p:cNvPr>
          <p:cNvSpPr>
            <a:spLocks noChangeArrowheads="1"/>
          </p:cNvSpPr>
          <p:nvPr/>
        </p:nvSpPr>
        <p:spPr bwMode="auto">
          <a:xfrm>
            <a:off x="2698130" y="1676400"/>
            <a:ext cx="238125" cy="238125"/>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Rectangle 182">
            <a:extLst>
              <a:ext uri="{FF2B5EF4-FFF2-40B4-BE49-F238E27FC236}">
                <a16:creationId xmlns:a16="http://schemas.microsoft.com/office/drawing/2014/main" id="{9BEFEF11-36F9-4A16-BE6B-E028979BC025}"/>
              </a:ext>
            </a:extLst>
          </p:cNvPr>
          <p:cNvSpPr>
            <a:spLocks noChangeArrowheads="1"/>
          </p:cNvSpPr>
          <p:nvPr/>
        </p:nvSpPr>
        <p:spPr bwMode="auto">
          <a:xfrm>
            <a:off x="2926730" y="1524000"/>
            <a:ext cx="234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sym typeface="Symbol" panose="05050102010706020507" pitchFamily="18" charset="2"/>
              </a:rPr>
              <a:t></a:t>
            </a:r>
          </a:p>
        </p:txBody>
      </p:sp>
      <p:sp>
        <p:nvSpPr>
          <p:cNvPr id="55" name="Text Box 183">
            <a:extLst>
              <a:ext uri="{FF2B5EF4-FFF2-40B4-BE49-F238E27FC236}">
                <a16:creationId xmlns:a16="http://schemas.microsoft.com/office/drawing/2014/main" id="{FCF420CE-D954-40EE-9A3F-92D177426C19}"/>
              </a:ext>
            </a:extLst>
          </p:cNvPr>
          <p:cNvSpPr txBox="1">
            <a:spLocks noChangeArrowheads="1"/>
          </p:cNvSpPr>
          <p:nvPr/>
        </p:nvSpPr>
        <p:spPr bwMode="auto">
          <a:xfrm>
            <a:off x="1783730" y="19812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a:t>
            </a:r>
            <a:r>
              <a:rPr kumimoji="0" lang="en-US" altLang="en-US" sz="1800" b="0" i="0" u="none" strike="noStrike" kern="1200" cap="none" spc="0" normalizeH="0" baseline="-25000" noProof="0">
                <a:ln>
                  <a:noFill/>
                </a:ln>
                <a:solidFill>
                  <a:prstClr val="black"/>
                </a:solidFill>
                <a:effectLst/>
                <a:uLnTx/>
                <a:uFillTx/>
                <a:latin typeface="Calibri" panose="020F0502020204030204"/>
                <a:ea typeface="+mn-ea"/>
                <a:cs typeface="Arial" panose="020B0604020202020204" pitchFamily="34" charset="0"/>
              </a:rPr>
              <a:t>1</a:t>
            </a:r>
            <a:endParaRPr kumimoji="0" lang="en-US" altLang="en-US" sz="1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
        <p:nvSpPr>
          <p:cNvPr id="56" name="Oval 184">
            <a:extLst>
              <a:ext uri="{FF2B5EF4-FFF2-40B4-BE49-F238E27FC236}">
                <a16:creationId xmlns:a16="http://schemas.microsoft.com/office/drawing/2014/main" id="{C0B48C7B-4D38-4F8F-8BF6-A10CB0EBDC08}"/>
              </a:ext>
            </a:extLst>
          </p:cNvPr>
          <p:cNvSpPr>
            <a:spLocks noChangeArrowheads="1"/>
          </p:cNvSpPr>
          <p:nvPr/>
        </p:nvSpPr>
        <p:spPr bwMode="auto">
          <a:xfrm>
            <a:off x="2402855" y="2809875"/>
            <a:ext cx="238125" cy="238125"/>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Text Box 185">
            <a:extLst>
              <a:ext uri="{FF2B5EF4-FFF2-40B4-BE49-F238E27FC236}">
                <a16:creationId xmlns:a16="http://schemas.microsoft.com/office/drawing/2014/main" id="{2BE856BB-1D9B-43B3-87D2-D3A87E87626D}"/>
              </a:ext>
            </a:extLst>
          </p:cNvPr>
          <p:cNvSpPr txBox="1">
            <a:spLocks noChangeArrowheads="1"/>
          </p:cNvSpPr>
          <p:nvPr/>
        </p:nvSpPr>
        <p:spPr bwMode="auto">
          <a:xfrm>
            <a:off x="2850530" y="19050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libri" panose="020F0502020204030204"/>
                <a:ea typeface="+mn-ea"/>
                <a:cs typeface="+mn-cs"/>
              </a:rPr>
              <a:t>P</a:t>
            </a:r>
          </a:p>
        </p:txBody>
      </p:sp>
      <p:sp>
        <p:nvSpPr>
          <p:cNvPr id="58" name="Text Box 186">
            <a:extLst>
              <a:ext uri="{FF2B5EF4-FFF2-40B4-BE49-F238E27FC236}">
                <a16:creationId xmlns:a16="http://schemas.microsoft.com/office/drawing/2014/main" id="{A085A49C-5798-4764-BE91-45CB72D606EA}"/>
              </a:ext>
            </a:extLst>
          </p:cNvPr>
          <p:cNvSpPr txBox="1">
            <a:spLocks noChangeArrowheads="1"/>
          </p:cNvSpPr>
          <p:nvPr/>
        </p:nvSpPr>
        <p:spPr bwMode="auto">
          <a:xfrm>
            <a:off x="4850780" y="3124200"/>
            <a:ext cx="3124200" cy="312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1. Check the unprocessed objects in </a:t>
            </a: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sym typeface="Symbol" panose="05050102010706020507" pitchFamily="18" charset="2"/>
              </a:rPr>
              <a:t> C</a:t>
            </a:r>
          </a:p>
          <a:p>
            <a:pPr marL="342900" marR="0" lvl="0" indent="-34290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sym typeface="Symbol" panose="05050102010706020507" pitchFamily="18" charset="2"/>
              </a:rPr>
              <a:t>2. If no core object, return C</a:t>
            </a:r>
          </a:p>
          <a:p>
            <a:pPr marL="342900" marR="0" lvl="0" indent="-34290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sym typeface="Symbol" panose="05050102010706020507" pitchFamily="18" charset="2"/>
              </a:rPr>
              <a:t>3. Otherwise, randomly pick up one core object p</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n-ea"/>
                <a:cs typeface="+mn-cs"/>
                <a:sym typeface="Symbol" panose="05050102010706020507" pitchFamily="18" charset="2"/>
              </a:rPr>
              <a:t>1</a:t>
            </a: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sym typeface="Symbol" panose="05050102010706020507" pitchFamily="18" charset="2"/>
              </a:rPr>
              <a:t>, mark p</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n-ea"/>
                <a:cs typeface="+mn-cs"/>
                <a:sym typeface="Symbol" panose="05050102010706020507" pitchFamily="18" charset="2"/>
              </a:rPr>
              <a:t>1</a:t>
            </a: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sym typeface="Symbol" panose="05050102010706020507" pitchFamily="18" charset="2"/>
              </a:rPr>
              <a:t> as processed, and put all unprocessed neighbors of p</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n-ea"/>
                <a:cs typeface="+mn-cs"/>
                <a:sym typeface="Symbol" panose="05050102010706020507" pitchFamily="18" charset="2"/>
              </a:rPr>
              <a:t>1</a:t>
            </a: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sym typeface="Symbol" panose="05050102010706020507" pitchFamily="18" charset="2"/>
              </a:rPr>
              <a:t> in cluster C</a:t>
            </a:r>
          </a:p>
          <a:p>
            <a:pPr marL="342900" marR="0" lvl="0" indent="-342900" algn="l" defTabSz="914400" rtl="0" eaLnBrk="1" fontAlgn="auto" latinLnBrk="0" hangingPunct="1">
              <a:lnSpc>
                <a:spcPct val="100000"/>
              </a:lnSpc>
              <a:spcBef>
                <a:spcPct val="50000"/>
              </a:spcBef>
              <a:spcAft>
                <a:spcPts val="0"/>
              </a:spcAft>
              <a:buClrTx/>
              <a:buSzTx/>
              <a:buFontTx/>
              <a:buNone/>
              <a:tabLst/>
              <a:defRPr/>
            </a:pPr>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sym typeface="Symbol" panose="05050102010706020507" pitchFamily="18" charset="2"/>
            </a:endParaRPr>
          </a:p>
        </p:txBody>
      </p:sp>
      <p:grpSp>
        <p:nvGrpSpPr>
          <p:cNvPr id="59" name="Group 187">
            <a:extLst>
              <a:ext uri="{FF2B5EF4-FFF2-40B4-BE49-F238E27FC236}">
                <a16:creationId xmlns:a16="http://schemas.microsoft.com/office/drawing/2014/main" id="{B329686A-38EB-40FC-B393-C8F4B0953DB6}"/>
              </a:ext>
            </a:extLst>
          </p:cNvPr>
          <p:cNvGrpSpPr>
            <a:grpSpLocks/>
          </p:cNvGrpSpPr>
          <p:nvPr/>
        </p:nvGrpSpPr>
        <p:grpSpPr bwMode="auto">
          <a:xfrm>
            <a:off x="8051180" y="219075"/>
            <a:ext cx="2535238" cy="2600325"/>
            <a:chOff x="3930" y="288"/>
            <a:chExt cx="1597" cy="1638"/>
          </a:xfrm>
        </p:grpSpPr>
        <p:sp>
          <p:nvSpPr>
            <p:cNvPr id="60" name="Oval 188">
              <a:extLst>
                <a:ext uri="{FF2B5EF4-FFF2-40B4-BE49-F238E27FC236}">
                  <a16:creationId xmlns:a16="http://schemas.microsoft.com/office/drawing/2014/main" id="{21E34CD0-8767-4DD7-B230-D942ADBB1C56}"/>
                </a:ext>
              </a:extLst>
            </p:cNvPr>
            <p:cNvSpPr>
              <a:spLocks noChangeArrowheads="1"/>
            </p:cNvSpPr>
            <p:nvPr/>
          </p:nvSpPr>
          <p:spPr bwMode="auto">
            <a:xfrm>
              <a:off x="4314" y="576"/>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Oval 189">
              <a:extLst>
                <a:ext uri="{FF2B5EF4-FFF2-40B4-BE49-F238E27FC236}">
                  <a16:creationId xmlns:a16="http://schemas.microsoft.com/office/drawing/2014/main" id="{B4060577-A125-4703-A74E-457422CA601D}"/>
                </a:ext>
              </a:extLst>
            </p:cNvPr>
            <p:cNvSpPr>
              <a:spLocks noChangeArrowheads="1"/>
            </p:cNvSpPr>
            <p:nvPr/>
          </p:nvSpPr>
          <p:spPr bwMode="auto">
            <a:xfrm>
              <a:off x="4362" y="816"/>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Oval 190">
              <a:extLst>
                <a:ext uri="{FF2B5EF4-FFF2-40B4-BE49-F238E27FC236}">
                  <a16:creationId xmlns:a16="http://schemas.microsoft.com/office/drawing/2014/main" id="{07230724-E1D8-42EB-AD3B-70B409B22DFE}"/>
                </a:ext>
              </a:extLst>
            </p:cNvPr>
            <p:cNvSpPr>
              <a:spLocks noChangeArrowheads="1"/>
            </p:cNvSpPr>
            <p:nvPr/>
          </p:nvSpPr>
          <p:spPr bwMode="auto">
            <a:xfrm>
              <a:off x="4218" y="1056"/>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Oval 191">
              <a:extLst>
                <a:ext uri="{FF2B5EF4-FFF2-40B4-BE49-F238E27FC236}">
                  <a16:creationId xmlns:a16="http://schemas.microsoft.com/office/drawing/2014/main" id="{74944C55-E42D-403B-893B-0AC3B8F2EC0B}"/>
                </a:ext>
              </a:extLst>
            </p:cNvPr>
            <p:cNvSpPr>
              <a:spLocks noChangeArrowheads="1"/>
            </p:cNvSpPr>
            <p:nvPr/>
          </p:nvSpPr>
          <p:spPr bwMode="auto">
            <a:xfrm>
              <a:off x="4746" y="768"/>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Oval 192">
              <a:extLst>
                <a:ext uri="{FF2B5EF4-FFF2-40B4-BE49-F238E27FC236}">
                  <a16:creationId xmlns:a16="http://schemas.microsoft.com/office/drawing/2014/main" id="{0BCE9CF8-B287-4376-BB47-EDD89930D779}"/>
                </a:ext>
              </a:extLst>
            </p:cNvPr>
            <p:cNvSpPr>
              <a:spLocks noChangeArrowheads="1"/>
            </p:cNvSpPr>
            <p:nvPr/>
          </p:nvSpPr>
          <p:spPr bwMode="auto">
            <a:xfrm>
              <a:off x="4554" y="576"/>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Oval 193">
              <a:extLst>
                <a:ext uri="{FF2B5EF4-FFF2-40B4-BE49-F238E27FC236}">
                  <a16:creationId xmlns:a16="http://schemas.microsoft.com/office/drawing/2014/main" id="{E6F7C13E-AE80-44D6-8516-5D4DFDC2A3DD}"/>
                </a:ext>
              </a:extLst>
            </p:cNvPr>
            <p:cNvSpPr>
              <a:spLocks noChangeArrowheads="1"/>
            </p:cNvSpPr>
            <p:nvPr/>
          </p:nvSpPr>
          <p:spPr bwMode="auto">
            <a:xfrm>
              <a:off x="4410" y="1248"/>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Oval 194">
              <a:extLst>
                <a:ext uri="{FF2B5EF4-FFF2-40B4-BE49-F238E27FC236}">
                  <a16:creationId xmlns:a16="http://schemas.microsoft.com/office/drawing/2014/main" id="{4CCDAD8D-0F06-416D-8B5C-C52C47716966}"/>
                </a:ext>
              </a:extLst>
            </p:cNvPr>
            <p:cNvSpPr>
              <a:spLocks noChangeArrowheads="1"/>
            </p:cNvSpPr>
            <p:nvPr/>
          </p:nvSpPr>
          <p:spPr bwMode="auto">
            <a:xfrm>
              <a:off x="4986" y="67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Oval 195">
              <a:extLst>
                <a:ext uri="{FF2B5EF4-FFF2-40B4-BE49-F238E27FC236}">
                  <a16:creationId xmlns:a16="http://schemas.microsoft.com/office/drawing/2014/main" id="{65538D29-0EA5-4148-9915-D22D5B01CE7E}"/>
                </a:ext>
              </a:extLst>
            </p:cNvPr>
            <p:cNvSpPr>
              <a:spLocks noChangeArrowheads="1"/>
            </p:cNvSpPr>
            <p:nvPr/>
          </p:nvSpPr>
          <p:spPr bwMode="auto">
            <a:xfrm>
              <a:off x="4794" y="480"/>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Oval 196">
              <a:extLst>
                <a:ext uri="{FF2B5EF4-FFF2-40B4-BE49-F238E27FC236}">
                  <a16:creationId xmlns:a16="http://schemas.microsoft.com/office/drawing/2014/main" id="{AFFC4F0A-FAA5-4C00-AFC9-4C4D4420890D}"/>
                </a:ext>
              </a:extLst>
            </p:cNvPr>
            <p:cNvSpPr>
              <a:spLocks noChangeArrowheads="1"/>
            </p:cNvSpPr>
            <p:nvPr/>
          </p:nvSpPr>
          <p:spPr bwMode="auto">
            <a:xfrm>
              <a:off x="4938" y="91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Oval 197">
              <a:extLst>
                <a:ext uri="{FF2B5EF4-FFF2-40B4-BE49-F238E27FC236}">
                  <a16:creationId xmlns:a16="http://schemas.microsoft.com/office/drawing/2014/main" id="{9F18C15C-5D32-40DB-9FD6-F33E00672F11}"/>
                </a:ext>
              </a:extLst>
            </p:cNvPr>
            <p:cNvSpPr>
              <a:spLocks noChangeArrowheads="1"/>
            </p:cNvSpPr>
            <p:nvPr/>
          </p:nvSpPr>
          <p:spPr bwMode="auto">
            <a:xfrm>
              <a:off x="4842" y="110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Oval 198">
              <a:extLst>
                <a:ext uri="{FF2B5EF4-FFF2-40B4-BE49-F238E27FC236}">
                  <a16:creationId xmlns:a16="http://schemas.microsoft.com/office/drawing/2014/main" id="{A90B7345-9452-4C86-AC12-C15840F2EC51}"/>
                </a:ext>
              </a:extLst>
            </p:cNvPr>
            <p:cNvSpPr>
              <a:spLocks noChangeArrowheads="1"/>
            </p:cNvSpPr>
            <p:nvPr/>
          </p:nvSpPr>
          <p:spPr bwMode="auto">
            <a:xfrm>
              <a:off x="4026" y="76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Oval 199">
              <a:extLst>
                <a:ext uri="{FF2B5EF4-FFF2-40B4-BE49-F238E27FC236}">
                  <a16:creationId xmlns:a16="http://schemas.microsoft.com/office/drawing/2014/main" id="{21A33CA1-58B0-4567-A623-A65DB4FF0DF6}"/>
                </a:ext>
              </a:extLst>
            </p:cNvPr>
            <p:cNvSpPr>
              <a:spLocks noChangeArrowheads="1"/>
            </p:cNvSpPr>
            <p:nvPr/>
          </p:nvSpPr>
          <p:spPr bwMode="auto">
            <a:xfrm>
              <a:off x="4746" y="129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Oval 200">
              <a:extLst>
                <a:ext uri="{FF2B5EF4-FFF2-40B4-BE49-F238E27FC236}">
                  <a16:creationId xmlns:a16="http://schemas.microsoft.com/office/drawing/2014/main" id="{91BB9941-B1D4-4AE3-8CA9-080C62B5A9A8}"/>
                </a:ext>
              </a:extLst>
            </p:cNvPr>
            <p:cNvSpPr>
              <a:spLocks noChangeArrowheads="1"/>
            </p:cNvSpPr>
            <p:nvPr/>
          </p:nvSpPr>
          <p:spPr bwMode="auto">
            <a:xfrm>
              <a:off x="5376" y="480"/>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Oval 201">
              <a:extLst>
                <a:ext uri="{FF2B5EF4-FFF2-40B4-BE49-F238E27FC236}">
                  <a16:creationId xmlns:a16="http://schemas.microsoft.com/office/drawing/2014/main" id="{27C6ACE3-0DF6-4273-91B5-16DE02D4139B}"/>
                </a:ext>
              </a:extLst>
            </p:cNvPr>
            <p:cNvSpPr>
              <a:spLocks noChangeArrowheads="1"/>
            </p:cNvSpPr>
            <p:nvPr/>
          </p:nvSpPr>
          <p:spPr bwMode="auto">
            <a:xfrm>
              <a:off x="4026" y="52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Oval 202">
              <a:extLst>
                <a:ext uri="{FF2B5EF4-FFF2-40B4-BE49-F238E27FC236}">
                  <a16:creationId xmlns:a16="http://schemas.microsoft.com/office/drawing/2014/main" id="{09B322CC-FC29-4E78-BB36-CC033E8FE274}"/>
                </a:ext>
              </a:extLst>
            </p:cNvPr>
            <p:cNvSpPr>
              <a:spLocks noChangeArrowheads="1"/>
            </p:cNvSpPr>
            <p:nvPr/>
          </p:nvSpPr>
          <p:spPr bwMode="auto">
            <a:xfrm>
              <a:off x="5370" y="28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Oval 203">
              <a:extLst>
                <a:ext uri="{FF2B5EF4-FFF2-40B4-BE49-F238E27FC236}">
                  <a16:creationId xmlns:a16="http://schemas.microsoft.com/office/drawing/2014/main" id="{7F343379-8194-4B84-BEA6-4D5659EEED45}"/>
                </a:ext>
              </a:extLst>
            </p:cNvPr>
            <p:cNvSpPr>
              <a:spLocks noChangeArrowheads="1"/>
            </p:cNvSpPr>
            <p:nvPr/>
          </p:nvSpPr>
          <p:spPr bwMode="auto">
            <a:xfrm>
              <a:off x="5377" y="91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Oval 204">
              <a:extLst>
                <a:ext uri="{FF2B5EF4-FFF2-40B4-BE49-F238E27FC236}">
                  <a16:creationId xmlns:a16="http://schemas.microsoft.com/office/drawing/2014/main" id="{9F06268F-DC2E-41B6-806F-31B494F577E8}"/>
                </a:ext>
              </a:extLst>
            </p:cNvPr>
            <p:cNvSpPr>
              <a:spLocks noChangeArrowheads="1"/>
            </p:cNvSpPr>
            <p:nvPr/>
          </p:nvSpPr>
          <p:spPr bwMode="auto">
            <a:xfrm>
              <a:off x="5130" y="1440"/>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Oval 205">
              <a:extLst>
                <a:ext uri="{FF2B5EF4-FFF2-40B4-BE49-F238E27FC236}">
                  <a16:creationId xmlns:a16="http://schemas.microsoft.com/office/drawing/2014/main" id="{1B506C75-BFE4-46DD-9932-2422CDCDEE8A}"/>
                </a:ext>
              </a:extLst>
            </p:cNvPr>
            <p:cNvSpPr>
              <a:spLocks noChangeArrowheads="1"/>
            </p:cNvSpPr>
            <p:nvPr/>
          </p:nvSpPr>
          <p:spPr bwMode="auto">
            <a:xfrm>
              <a:off x="4746" y="163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Oval 206">
              <a:extLst>
                <a:ext uri="{FF2B5EF4-FFF2-40B4-BE49-F238E27FC236}">
                  <a16:creationId xmlns:a16="http://schemas.microsoft.com/office/drawing/2014/main" id="{9265C8D0-3D03-4F4A-9562-8F660C714534}"/>
                </a:ext>
              </a:extLst>
            </p:cNvPr>
            <p:cNvSpPr>
              <a:spLocks noChangeArrowheads="1"/>
            </p:cNvSpPr>
            <p:nvPr/>
          </p:nvSpPr>
          <p:spPr bwMode="auto">
            <a:xfrm>
              <a:off x="4410" y="1008"/>
              <a:ext cx="150" cy="150"/>
            </a:xfrm>
            <a:prstGeom prst="ellipse">
              <a:avLst/>
            </a:prstGeom>
            <a:solidFill>
              <a:srgbClr val="99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Oval 207">
              <a:extLst>
                <a:ext uri="{FF2B5EF4-FFF2-40B4-BE49-F238E27FC236}">
                  <a16:creationId xmlns:a16="http://schemas.microsoft.com/office/drawing/2014/main" id="{C11E1F5D-F4A5-4611-85E2-94BD01B06797}"/>
                </a:ext>
              </a:extLst>
            </p:cNvPr>
            <p:cNvSpPr>
              <a:spLocks noChangeArrowheads="1"/>
            </p:cNvSpPr>
            <p:nvPr/>
          </p:nvSpPr>
          <p:spPr bwMode="auto">
            <a:xfrm>
              <a:off x="4320" y="500"/>
              <a:ext cx="624" cy="624"/>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 name="Line 208">
              <a:extLst>
                <a:ext uri="{FF2B5EF4-FFF2-40B4-BE49-F238E27FC236}">
                  <a16:creationId xmlns:a16="http://schemas.microsoft.com/office/drawing/2014/main" id="{DB51E37E-60E2-4422-8D32-AA951888A5AD}"/>
                </a:ext>
              </a:extLst>
            </p:cNvPr>
            <p:cNvSpPr>
              <a:spLocks noChangeShapeType="1"/>
            </p:cNvSpPr>
            <p:nvPr/>
          </p:nvSpPr>
          <p:spPr bwMode="auto">
            <a:xfrm flipV="1">
              <a:off x="4650" y="768"/>
              <a:ext cx="288"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Rectangle 209">
              <a:extLst>
                <a:ext uri="{FF2B5EF4-FFF2-40B4-BE49-F238E27FC236}">
                  <a16:creationId xmlns:a16="http://schemas.microsoft.com/office/drawing/2014/main" id="{F9926F81-1522-42F6-8822-69930E5392BD}"/>
                </a:ext>
              </a:extLst>
            </p:cNvPr>
            <p:cNvSpPr>
              <a:spLocks noChangeArrowheads="1"/>
            </p:cNvSpPr>
            <p:nvPr/>
          </p:nvSpPr>
          <p:spPr bwMode="auto">
            <a:xfrm>
              <a:off x="4698" y="528"/>
              <a:ext cx="1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sym typeface="Symbol" panose="05050102010706020507" pitchFamily="18" charset="2"/>
                </a:rPr>
                <a:t></a:t>
              </a:r>
            </a:p>
          </p:txBody>
        </p:sp>
        <p:sp>
          <p:nvSpPr>
            <p:cNvPr id="82" name="Rectangle 210">
              <a:extLst>
                <a:ext uri="{FF2B5EF4-FFF2-40B4-BE49-F238E27FC236}">
                  <a16:creationId xmlns:a16="http://schemas.microsoft.com/office/drawing/2014/main" id="{E1FC3FD8-5ACF-462E-B720-DA43860DEEF1}"/>
                </a:ext>
              </a:extLst>
            </p:cNvPr>
            <p:cNvSpPr>
              <a:spLocks noChangeArrowheads="1"/>
            </p:cNvSpPr>
            <p:nvPr/>
          </p:nvSpPr>
          <p:spPr bwMode="auto">
            <a:xfrm>
              <a:off x="3930" y="1296"/>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a:t>
              </a:r>
              <a:r>
                <a:rPr kumimoji="0" lang="en-US" altLang="en-US" sz="1800" b="0" i="0" u="none" strike="noStrike" kern="1200" cap="none" spc="0" normalizeH="0" baseline="-25000" noProof="0">
                  <a:ln>
                    <a:noFill/>
                  </a:ln>
                  <a:solidFill>
                    <a:prstClr val="black"/>
                  </a:solidFill>
                  <a:effectLst/>
                  <a:uLnTx/>
                  <a:uFillTx/>
                  <a:latin typeface="Calibri" panose="020F0502020204030204"/>
                  <a:ea typeface="+mn-ea"/>
                  <a:cs typeface="Arial" panose="020B0604020202020204" pitchFamily="34" charset="0"/>
                </a:rPr>
                <a:t>1</a:t>
              </a:r>
            </a:p>
          </p:txBody>
        </p:sp>
        <p:sp>
          <p:nvSpPr>
            <p:cNvPr id="83" name="Oval 211">
              <a:extLst>
                <a:ext uri="{FF2B5EF4-FFF2-40B4-BE49-F238E27FC236}">
                  <a16:creationId xmlns:a16="http://schemas.microsoft.com/office/drawing/2014/main" id="{47AEC76A-507B-4A1B-BA83-ABEB33B21952}"/>
                </a:ext>
              </a:extLst>
            </p:cNvPr>
            <p:cNvSpPr>
              <a:spLocks noChangeArrowheads="1"/>
            </p:cNvSpPr>
            <p:nvPr/>
          </p:nvSpPr>
          <p:spPr bwMode="auto">
            <a:xfrm>
              <a:off x="4554" y="768"/>
              <a:ext cx="150" cy="150"/>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Oval 212">
              <a:extLst>
                <a:ext uri="{FF2B5EF4-FFF2-40B4-BE49-F238E27FC236}">
                  <a16:creationId xmlns:a16="http://schemas.microsoft.com/office/drawing/2014/main" id="{62545CCB-00CE-4F47-A79E-A8DEB168787A}"/>
                </a:ext>
              </a:extLst>
            </p:cNvPr>
            <p:cNvSpPr>
              <a:spLocks noChangeArrowheads="1"/>
            </p:cNvSpPr>
            <p:nvPr/>
          </p:nvSpPr>
          <p:spPr bwMode="auto">
            <a:xfrm>
              <a:off x="4272" y="177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5" name="Text Box 213">
            <a:extLst>
              <a:ext uri="{FF2B5EF4-FFF2-40B4-BE49-F238E27FC236}">
                <a16:creationId xmlns:a16="http://schemas.microsoft.com/office/drawing/2014/main" id="{2C41EE44-2F5F-45E8-8D44-1AA9FAD264EE}"/>
              </a:ext>
            </a:extLst>
          </p:cNvPr>
          <p:cNvSpPr txBox="1">
            <a:spLocks noChangeArrowheads="1"/>
          </p:cNvSpPr>
          <p:nvPr/>
        </p:nvSpPr>
        <p:spPr bwMode="auto">
          <a:xfrm>
            <a:off x="9041780" y="11572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libri" panose="020F0502020204030204"/>
                <a:ea typeface="+mn-ea"/>
                <a:cs typeface="+mn-cs"/>
              </a:rPr>
              <a:t>P</a:t>
            </a:r>
            <a:r>
              <a:rPr kumimoji="0" lang="en-US" altLang="en-US" sz="1800" b="0" i="0" u="none" strike="noStrike" kern="1200" cap="none" spc="0" normalizeH="0" baseline="-25000" noProof="0">
                <a:ln>
                  <a:noFill/>
                </a:ln>
                <a:solidFill>
                  <a:prstClr val="black"/>
                </a:solidFill>
                <a:effectLst/>
                <a:uLnTx/>
                <a:uFillTx/>
                <a:latin typeface="Calibri" panose="020F0502020204030204"/>
                <a:ea typeface="+mn-ea"/>
                <a:cs typeface="+mn-cs"/>
              </a:rPr>
              <a:t>1</a:t>
            </a:r>
          </a:p>
        </p:txBody>
      </p:sp>
    </p:spTree>
    <p:extLst>
      <p:ext uri="{BB962C8B-B14F-4D97-AF65-F5344CB8AC3E}">
        <p14:creationId xmlns:p14="http://schemas.microsoft.com/office/powerpoint/2010/main" val="8721599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C256F5-B60D-44E6-8E3A-2C545D95A7E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3" name="Slide Number Placeholder 2">
            <a:extLst>
              <a:ext uri="{FF2B5EF4-FFF2-40B4-BE49-F238E27FC236}">
                <a16:creationId xmlns:a16="http://schemas.microsoft.com/office/drawing/2014/main" id="{BFFF33B1-8300-431E-8167-AD6691B4FD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4" name="Group 2">
            <a:extLst>
              <a:ext uri="{FF2B5EF4-FFF2-40B4-BE49-F238E27FC236}">
                <a16:creationId xmlns:a16="http://schemas.microsoft.com/office/drawing/2014/main" id="{475F6DCC-F3B6-4A0A-8697-B1CA20CF828D}"/>
              </a:ext>
            </a:extLst>
          </p:cNvPr>
          <p:cNvGrpSpPr>
            <a:grpSpLocks/>
          </p:cNvGrpSpPr>
          <p:nvPr/>
        </p:nvGrpSpPr>
        <p:grpSpPr bwMode="auto">
          <a:xfrm>
            <a:off x="1869691" y="390525"/>
            <a:ext cx="2295525" cy="2600325"/>
            <a:chOff x="96" y="246"/>
            <a:chExt cx="1446" cy="1638"/>
          </a:xfrm>
        </p:grpSpPr>
        <p:sp>
          <p:nvSpPr>
            <p:cNvPr id="5" name="Oval 3">
              <a:extLst>
                <a:ext uri="{FF2B5EF4-FFF2-40B4-BE49-F238E27FC236}">
                  <a16:creationId xmlns:a16="http://schemas.microsoft.com/office/drawing/2014/main" id="{280A1AC1-702C-488B-91B8-D1427C5AE6D4}"/>
                </a:ext>
              </a:extLst>
            </p:cNvPr>
            <p:cNvSpPr>
              <a:spLocks noChangeArrowheads="1"/>
            </p:cNvSpPr>
            <p:nvPr/>
          </p:nvSpPr>
          <p:spPr bwMode="auto">
            <a:xfrm>
              <a:off x="384" y="58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Oval 4">
              <a:extLst>
                <a:ext uri="{FF2B5EF4-FFF2-40B4-BE49-F238E27FC236}">
                  <a16:creationId xmlns:a16="http://schemas.microsoft.com/office/drawing/2014/main" id="{E0E5B82F-79B5-4798-BF65-6A6F8BB2AE32}"/>
                </a:ext>
              </a:extLst>
            </p:cNvPr>
            <p:cNvSpPr>
              <a:spLocks noChangeArrowheads="1"/>
            </p:cNvSpPr>
            <p:nvPr/>
          </p:nvSpPr>
          <p:spPr bwMode="auto">
            <a:xfrm>
              <a:off x="432" y="82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Oval 5">
              <a:extLst>
                <a:ext uri="{FF2B5EF4-FFF2-40B4-BE49-F238E27FC236}">
                  <a16:creationId xmlns:a16="http://schemas.microsoft.com/office/drawing/2014/main" id="{FB4FEC8A-F277-4D42-99D4-23D37536F594}"/>
                </a:ext>
              </a:extLst>
            </p:cNvPr>
            <p:cNvSpPr>
              <a:spLocks noChangeArrowheads="1"/>
            </p:cNvSpPr>
            <p:nvPr/>
          </p:nvSpPr>
          <p:spPr bwMode="auto">
            <a:xfrm>
              <a:off x="624" y="77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Oval 6">
              <a:extLst>
                <a:ext uri="{FF2B5EF4-FFF2-40B4-BE49-F238E27FC236}">
                  <a16:creationId xmlns:a16="http://schemas.microsoft.com/office/drawing/2014/main" id="{EA3460E3-594D-4589-B3D7-1EBE4F53A3CA}"/>
                </a:ext>
              </a:extLst>
            </p:cNvPr>
            <p:cNvSpPr>
              <a:spLocks noChangeArrowheads="1"/>
            </p:cNvSpPr>
            <p:nvPr/>
          </p:nvSpPr>
          <p:spPr bwMode="auto">
            <a:xfrm>
              <a:off x="288" y="106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Oval 7">
              <a:extLst>
                <a:ext uri="{FF2B5EF4-FFF2-40B4-BE49-F238E27FC236}">
                  <a16:creationId xmlns:a16="http://schemas.microsoft.com/office/drawing/2014/main" id="{22EC531B-5840-4A81-A068-8BD7A74B8071}"/>
                </a:ext>
              </a:extLst>
            </p:cNvPr>
            <p:cNvSpPr>
              <a:spLocks noChangeArrowheads="1"/>
            </p:cNvSpPr>
            <p:nvPr/>
          </p:nvSpPr>
          <p:spPr bwMode="auto">
            <a:xfrm>
              <a:off x="816" y="82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Oval 8">
              <a:extLst>
                <a:ext uri="{FF2B5EF4-FFF2-40B4-BE49-F238E27FC236}">
                  <a16:creationId xmlns:a16="http://schemas.microsoft.com/office/drawing/2014/main" id="{C3085070-3554-41E1-B41E-8723148470C8}"/>
                </a:ext>
              </a:extLst>
            </p:cNvPr>
            <p:cNvSpPr>
              <a:spLocks noChangeArrowheads="1"/>
            </p:cNvSpPr>
            <p:nvPr/>
          </p:nvSpPr>
          <p:spPr bwMode="auto">
            <a:xfrm>
              <a:off x="624" y="58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Oval 9">
              <a:extLst>
                <a:ext uri="{FF2B5EF4-FFF2-40B4-BE49-F238E27FC236}">
                  <a16:creationId xmlns:a16="http://schemas.microsoft.com/office/drawing/2014/main" id="{945E6F10-844E-465D-9692-49E02E24B547}"/>
                </a:ext>
              </a:extLst>
            </p:cNvPr>
            <p:cNvSpPr>
              <a:spLocks noChangeArrowheads="1"/>
            </p:cNvSpPr>
            <p:nvPr/>
          </p:nvSpPr>
          <p:spPr bwMode="auto">
            <a:xfrm>
              <a:off x="480" y="125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Oval 10">
              <a:extLst>
                <a:ext uri="{FF2B5EF4-FFF2-40B4-BE49-F238E27FC236}">
                  <a16:creationId xmlns:a16="http://schemas.microsoft.com/office/drawing/2014/main" id="{14CC37B1-EF14-4E8F-A825-2282A80ED764}"/>
                </a:ext>
              </a:extLst>
            </p:cNvPr>
            <p:cNvSpPr>
              <a:spLocks noChangeArrowheads="1"/>
            </p:cNvSpPr>
            <p:nvPr/>
          </p:nvSpPr>
          <p:spPr bwMode="auto">
            <a:xfrm>
              <a:off x="1008" y="67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Oval 11">
              <a:extLst>
                <a:ext uri="{FF2B5EF4-FFF2-40B4-BE49-F238E27FC236}">
                  <a16:creationId xmlns:a16="http://schemas.microsoft.com/office/drawing/2014/main" id="{3807F18B-128E-4D08-8414-B69EF0AA8164}"/>
                </a:ext>
              </a:extLst>
            </p:cNvPr>
            <p:cNvSpPr>
              <a:spLocks noChangeArrowheads="1"/>
            </p:cNvSpPr>
            <p:nvPr/>
          </p:nvSpPr>
          <p:spPr bwMode="auto">
            <a:xfrm>
              <a:off x="864" y="48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Oval 12">
              <a:extLst>
                <a:ext uri="{FF2B5EF4-FFF2-40B4-BE49-F238E27FC236}">
                  <a16:creationId xmlns:a16="http://schemas.microsoft.com/office/drawing/2014/main" id="{9DD0DB2A-6FA2-4A2F-A12F-E22CDA842DE5}"/>
                </a:ext>
              </a:extLst>
            </p:cNvPr>
            <p:cNvSpPr>
              <a:spLocks noChangeArrowheads="1"/>
            </p:cNvSpPr>
            <p:nvPr/>
          </p:nvSpPr>
          <p:spPr bwMode="auto">
            <a:xfrm>
              <a:off x="1008" y="91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Oval 13">
              <a:extLst>
                <a:ext uri="{FF2B5EF4-FFF2-40B4-BE49-F238E27FC236}">
                  <a16:creationId xmlns:a16="http://schemas.microsoft.com/office/drawing/2014/main" id="{6E74D892-59EC-404B-AB86-B23F95FB5E38}"/>
                </a:ext>
              </a:extLst>
            </p:cNvPr>
            <p:cNvSpPr>
              <a:spLocks noChangeArrowheads="1"/>
            </p:cNvSpPr>
            <p:nvPr/>
          </p:nvSpPr>
          <p:spPr bwMode="auto">
            <a:xfrm>
              <a:off x="912" y="1110"/>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Oval 14">
              <a:extLst>
                <a:ext uri="{FF2B5EF4-FFF2-40B4-BE49-F238E27FC236}">
                  <a16:creationId xmlns:a16="http://schemas.microsoft.com/office/drawing/2014/main" id="{12A4AC46-3DDF-45FD-9ACA-D6E167B40252}"/>
                </a:ext>
              </a:extLst>
            </p:cNvPr>
            <p:cNvSpPr>
              <a:spLocks noChangeArrowheads="1"/>
            </p:cNvSpPr>
            <p:nvPr/>
          </p:nvSpPr>
          <p:spPr bwMode="auto">
            <a:xfrm>
              <a:off x="528" y="1035"/>
              <a:ext cx="150" cy="150"/>
            </a:xfrm>
            <a:prstGeom prst="ellipse">
              <a:avLst/>
            </a:prstGeom>
            <a:solidFill>
              <a:srgbClr val="99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Oval 15">
              <a:extLst>
                <a:ext uri="{FF2B5EF4-FFF2-40B4-BE49-F238E27FC236}">
                  <a16:creationId xmlns:a16="http://schemas.microsoft.com/office/drawing/2014/main" id="{B20B5966-9DBA-4C2D-A5E8-03A3B45CF796}"/>
                </a:ext>
              </a:extLst>
            </p:cNvPr>
            <p:cNvSpPr>
              <a:spLocks noChangeArrowheads="1"/>
            </p:cNvSpPr>
            <p:nvPr/>
          </p:nvSpPr>
          <p:spPr bwMode="auto">
            <a:xfrm>
              <a:off x="144" y="82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Oval 16">
              <a:extLst>
                <a:ext uri="{FF2B5EF4-FFF2-40B4-BE49-F238E27FC236}">
                  <a16:creationId xmlns:a16="http://schemas.microsoft.com/office/drawing/2014/main" id="{D65B6533-3C67-4043-A68F-5E233504CE2C}"/>
                </a:ext>
              </a:extLst>
            </p:cNvPr>
            <p:cNvSpPr>
              <a:spLocks noChangeArrowheads="1"/>
            </p:cNvSpPr>
            <p:nvPr/>
          </p:nvSpPr>
          <p:spPr bwMode="auto">
            <a:xfrm>
              <a:off x="768" y="130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Oval 17">
              <a:extLst>
                <a:ext uri="{FF2B5EF4-FFF2-40B4-BE49-F238E27FC236}">
                  <a16:creationId xmlns:a16="http://schemas.microsoft.com/office/drawing/2014/main" id="{A35BF462-7077-4503-A535-F615A0FBB76D}"/>
                </a:ext>
              </a:extLst>
            </p:cNvPr>
            <p:cNvSpPr>
              <a:spLocks noChangeArrowheads="1"/>
            </p:cNvSpPr>
            <p:nvPr/>
          </p:nvSpPr>
          <p:spPr bwMode="auto">
            <a:xfrm>
              <a:off x="1392" y="480"/>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Oval 18">
              <a:extLst>
                <a:ext uri="{FF2B5EF4-FFF2-40B4-BE49-F238E27FC236}">
                  <a16:creationId xmlns:a16="http://schemas.microsoft.com/office/drawing/2014/main" id="{3E1C1ECB-1814-4F07-94EB-5095A5CA07A3}"/>
                </a:ext>
              </a:extLst>
            </p:cNvPr>
            <p:cNvSpPr>
              <a:spLocks noChangeArrowheads="1"/>
            </p:cNvSpPr>
            <p:nvPr/>
          </p:nvSpPr>
          <p:spPr bwMode="auto">
            <a:xfrm>
              <a:off x="96" y="53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val 19">
              <a:extLst>
                <a:ext uri="{FF2B5EF4-FFF2-40B4-BE49-F238E27FC236}">
                  <a16:creationId xmlns:a16="http://schemas.microsoft.com/office/drawing/2014/main" id="{91A60CD4-C6C7-4E10-9893-B2602D5027D3}"/>
                </a:ext>
              </a:extLst>
            </p:cNvPr>
            <p:cNvSpPr>
              <a:spLocks noChangeArrowheads="1"/>
            </p:cNvSpPr>
            <p:nvPr/>
          </p:nvSpPr>
          <p:spPr bwMode="auto">
            <a:xfrm>
              <a:off x="240" y="173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20">
              <a:extLst>
                <a:ext uri="{FF2B5EF4-FFF2-40B4-BE49-F238E27FC236}">
                  <a16:creationId xmlns:a16="http://schemas.microsoft.com/office/drawing/2014/main" id="{396BD6D8-2BF9-43DB-9DD5-AB1C4F6E3EF4}"/>
                </a:ext>
              </a:extLst>
            </p:cNvPr>
            <p:cNvSpPr>
              <a:spLocks noChangeArrowheads="1"/>
            </p:cNvSpPr>
            <p:nvPr/>
          </p:nvSpPr>
          <p:spPr bwMode="auto">
            <a:xfrm>
              <a:off x="1392" y="24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val 21">
              <a:extLst>
                <a:ext uri="{FF2B5EF4-FFF2-40B4-BE49-F238E27FC236}">
                  <a16:creationId xmlns:a16="http://schemas.microsoft.com/office/drawing/2014/main" id="{81AD0E72-4F00-496E-AF44-25D35F8FF001}"/>
                </a:ext>
              </a:extLst>
            </p:cNvPr>
            <p:cNvSpPr>
              <a:spLocks noChangeArrowheads="1"/>
            </p:cNvSpPr>
            <p:nvPr/>
          </p:nvSpPr>
          <p:spPr bwMode="auto">
            <a:xfrm>
              <a:off x="1392" y="91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22">
              <a:extLst>
                <a:ext uri="{FF2B5EF4-FFF2-40B4-BE49-F238E27FC236}">
                  <a16:creationId xmlns:a16="http://schemas.microsoft.com/office/drawing/2014/main" id="{CF442FAF-ADD3-4009-9562-79E8C37AB2F8}"/>
                </a:ext>
              </a:extLst>
            </p:cNvPr>
            <p:cNvSpPr>
              <a:spLocks noChangeArrowheads="1"/>
            </p:cNvSpPr>
            <p:nvPr/>
          </p:nvSpPr>
          <p:spPr bwMode="auto">
            <a:xfrm>
              <a:off x="1200" y="144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Oval 23">
              <a:extLst>
                <a:ext uri="{FF2B5EF4-FFF2-40B4-BE49-F238E27FC236}">
                  <a16:creationId xmlns:a16="http://schemas.microsoft.com/office/drawing/2014/main" id="{67A0B9A6-2676-47BD-9F9F-B33947F6046D}"/>
                </a:ext>
              </a:extLst>
            </p:cNvPr>
            <p:cNvSpPr>
              <a:spLocks noChangeArrowheads="1"/>
            </p:cNvSpPr>
            <p:nvPr/>
          </p:nvSpPr>
          <p:spPr bwMode="auto">
            <a:xfrm>
              <a:off x="816" y="163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6" name="Group 24">
            <a:extLst>
              <a:ext uri="{FF2B5EF4-FFF2-40B4-BE49-F238E27FC236}">
                <a16:creationId xmlns:a16="http://schemas.microsoft.com/office/drawing/2014/main" id="{91CD13E5-B9B1-4165-ABF7-387812308C91}"/>
              </a:ext>
            </a:extLst>
          </p:cNvPr>
          <p:cNvGrpSpPr>
            <a:grpSpLocks/>
          </p:cNvGrpSpPr>
          <p:nvPr/>
        </p:nvGrpSpPr>
        <p:grpSpPr bwMode="auto">
          <a:xfrm>
            <a:off x="4755766" y="390525"/>
            <a:ext cx="2609850" cy="2590800"/>
            <a:chOff x="1914" y="246"/>
            <a:chExt cx="1644" cy="1632"/>
          </a:xfrm>
        </p:grpSpPr>
        <p:sp>
          <p:nvSpPr>
            <p:cNvPr id="27" name="Oval 25">
              <a:extLst>
                <a:ext uri="{FF2B5EF4-FFF2-40B4-BE49-F238E27FC236}">
                  <a16:creationId xmlns:a16="http://schemas.microsoft.com/office/drawing/2014/main" id="{76AA305B-25B6-4AFB-B30F-B96AE5AF18FA}"/>
                </a:ext>
              </a:extLst>
            </p:cNvPr>
            <p:cNvSpPr>
              <a:spLocks noChangeArrowheads="1"/>
            </p:cNvSpPr>
            <p:nvPr/>
          </p:nvSpPr>
          <p:spPr bwMode="auto">
            <a:xfrm>
              <a:off x="2250" y="774"/>
              <a:ext cx="624" cy="624"/>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Oval 26">
              <a:extLst>
                <a:ext uri="{FF2B5EF4-FFF2-40B4-BE49-F238E27FC236}">
                  <a16:creationId xmlns:a16="http://schemas.microsoft.com/office/drawing/2014/main" id="{E0BBFB90-B201-4FF9-A013-D7A3B25A4BA7}"/>
                </a:ext>
              </a:extLst>
            </p:cNvPr>
            <p:cNvSpPr>
              <a:spLocks noChangeArrowheads="1"/>
            </p:cNvSpPr>
            <p:nvPr/>
          </p:nvSpPr>
          <p:spPr bwMode="auto">
            <a:xfrm>
              <a:off x="2394" y="58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val 27">
              <a:extLst>
                <a:ext uri="{FF2B5EF4-FFF2-40B4-BE49-F238E27FC236}">
                  <a16:creationId xmlns:a16="http://schemas.microsoft.com/office/drawing/2014/main" id="{CB00ACC5-37ED-4954-8E5F-7E1039FB835D}"/>
                </a:ext>
              </a:extLst>
            </p:cNvPr>
            <p:cNvSpPr>
              <a:spLocks noChangeArrowheads="1"/>
            </p:cNvSpPr>
            <p:nvPr/>
          </p:nvSpPr>
          <p:spPr bwMode="auto">
            <a:xfrm>
              <a:off x="2442" y="822"/>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Oval 28">
              <a:extLst>
                <a:ext uri="{FF2B5EF4-FFF2-40B4-BE49-F238E27FC236}">
                  <a16:creationId xmlns:a16="http://schemas.microsoft.com/office/drawing/2014/main" id="{EA229FAA-7DC8-4CAF-A28E-8D46FDDAFCEA}"/>
                </a:ext>
              </a:extLst>
            </p:cNvPr>
            <p:cNvSpPr>
              <a:spLocks noChangeArrowheads="1"/>
            </p:cNvSpPr>
            <p:nvPr/>
          </p:nvSpPr>
          <p:spPr bwMode="auto">
            <a:xfrm>
              <a:off x="2634" y="774"/>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Oval 29">
              <a:extLst>
                <a:ext uri="{FF2B5EF4-FFF2-40B4-BE49-F238E27FC236}">
                  <a16:creationId xmlns:a16="http://schemas.microsoft.com/office/drawing/2014/main" id="{D753CA55-B6A6-4B08-99ED-06B472B64617}"/>
                </a:ext>
              </a:extLst>
            </p:cNvPr>
            <p:cNvSpPr>
              <a:spLocks noChangeArrowheads="1"/>
            </p:cNvSpPr>
            <p:nvPr/>
          </p:nvSpPr>
          <p:spPr bwMode="auto">
            <a:xfrm>
              <a:off x="2298" y="1062"/>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val 30">
              <a:extLst>
                <a:ext uri="{FF2B5EF4-FFF2-40B4-BE49-F238E27FC236}">
                  <a16:creationId xmlns:a16="http://schemas.microsoft.com/office/drawing/2014/main" id="{FAF69A69-33B8-47E3-9097-9D6C151FD9F7}"/>
                </a:ext>
              </a:extLst>
            </p:cNvPr>
            <p:cNvSpPr>
              <a:spLocks noChangeArrowheads="1"/>
            </p:cNvSpPr>
            <p:nvPr/>
          </p:nvSpPr>
          <p:spPr bwMode="auto">
            <a:xfrm>
              <a:off x="2826" y="77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val 31">
              <a:extLst>
                <a:ext uri="{FF2B5EF4-FFF2-40B4-BE49-F238E27FC236}">
                  <a16:creationId xmlns:a16="http://schemas.microsoft.com/office/drawing/2014/main" id="{DF3FD91A-E6A6-40F4-BF25-BD056314E3E5}"/>
                </a:ext>
              </a:extLst>
            </p:cNvPr>
            <p:cNvSpPr>
              <a:spLocks noChangeArrowheads="1"/>
            </p:cNvSpPr>
            <p:nvPr/>
          </p:nvSpPr>
          <p:spPr bwMode="auto">
            <a:xfrm>
              <a:off x="2634" y="58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val 32">
              <a:extLst>
                <a:ext uri="{FF2B5EF4-FFF2-40B4-BE49-F238E27FC236}">
                  <a16:creationId xmlns:a16="http://schemas.microsoft.com/office/drawing/2014/main" id="{442C80FF-856B-441A-89C0-5B20FC473A3B}"/>
                </a:ext>
              </a:extLst>
            </p:cNvPr>
            <p:cNvSpPr>
              <a:spLocks noChangeArrowheads="1"/>
            </p:cNvSpPr>
            <p:nvPr/>
          </p:nvSpPr>
          <p:spPr bwMode="auto">
            <a:xfrm>
              <a:off x="2490" y="1254"/>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Oval 33">
              <a:extLst>
                <a:ext uri="{FF2B5EF4-FFF2-40B4-BE49-F238E27FC236}">
                  <a16:creationId xmlns:a16="http://schemas.microsoft.com/office/drawing/2014/main" id="{65E0EB79-A30C-4042-AA06-C7B00C89B4BF}"/>
                </a:ext>
              </a:extLst>
            </p:cNvPr>
            <p:cNvSpPr>
              <a:spLocks noChangeArrowheads="1"/>
            </p:cNvSpPr>
            <p:nvPr/>
          </p:nvSpPr>
          <p:spPr bwMode="auto">
            <a:xfrm>
              <a:off x="3018" y="67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Oval 34">
              <a:extLst>
                <a:ext uri="{FF2B5EF4-FFF2-40B4-BE49-F238E27FC236}">
                  <a16:creationId xmlns:a16="http://schemas.microsoft.com/office/drawing/2014/main" id="{94F0E6B2-80F5-48F9-8AEF-0EEFF879A99A}"/>
                </a:ext>
              </a:extLst>
            </p:cNvPr>
            <p:cNvSpPr>
              <a:spLocks noChangeArrowheads="1"/>
            </p:cNvSpPr>
            <p:nvPr/>
          </p:nvSpPr>
          <p:spPr bwMode="auto">
            <a:xfrm>
              <a:off x="2874" y="48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Oval 35">
              <a:extLst>
                <a:ext uri="{FF2B5EF4-FFF2-40B4-BE49-F238E27FC236}">
                  <a16:creationId xmlns:a16="http://schemas.microsoft.com/office/drawing/2014/main" id="{B6BB5CF3-091A-461E-A375-549C1AC404D9}"/>
                </a:ext>
              </a:extLst>
            </p:cNvPr>
            <p:cNvSpPr>
              <a:spLocks noChangeArrowheads="1"/>
            </p:cNvSpPr>
            <p:nvPr/>
          </p:nvSpPr>
          <p:spPr bwMode="auto">
            <a:xfrm>
              <a:off x="3018" y="91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Oval 36">
              <a:extLst>
                <a:ext uri="{FF2B5EF4-FFF2-40B4-BE49-F238E27FC236}">
                  <a16:creationId xmlns:a16="http://schemas.microsoft.com/office/drawing/2014/main" id="{21E7F285-3FA3-427A-8919-90AD4BF57970}"/>
                </a:ext>
              </a:extLst>
            </p:cNvPr>
            <p:cNvSpPr>
              <a:spLocks noChangeArrowheads="1"/>
            </p:cNvSpPr>
            <p:nvPr/>
          </p:nvSpPr>
          <p:spPr bwMode="auto">
            <a:xfrm>
              <a:off x="2922" y="1110"/>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Oval 37">
              <a:extLst>
                <a:ext uri="{FF2B5EF4-FFF2-40B4-BE49-F238E27FC236}">
                  <a16:creationId xmlns:a16="http://schemas.microsoft.com/office/drawing/2014/main" id="{C0183B14-2427-4F16-B715-BE34BD957AF0}"/>
                </a:ext>
              </a:extLst>
            </p:cNvPr>
            <p:cNvSpPr>
              <a:spLocks noChangeArrowheads="1"/>
            </p:cNvSpPr>
            <p:nvPr/>
          </p:nvSpPr>
          <p:spPr bwMode="auto">
            <a:xfrm>
              <a:off x="2106" y="77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Oval 38">
              <a:extLst>
                <a:ext uri="{FF2B5EF4-FFF2-40B4-BE49-F238E27FC236}">
                  <a16:creationId xmlns:a16="http://schemas.microsoft.com/office/drawing/2014/main" id="{8819FDCA-06C5-49E6-8171-9A69A99ADA52}"/>
                </a:ext>
              </a:extLst>
            </p:cNvPr>
            <p:cNvSpPr>
              <a:spLocks noChangeArrowheads="1"/>
            </p:cNvSpPr>
            <p:nvPr/>
          </p:nvSpPr>
          <p:spPr bwMode="auto">
            <a:xfrm>
              <a:off x="2826" y="130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Oval 39">
              <a:extLst>
                <a:ext uri="{FF2B5EF4-FFF2-40B4-BE49-F238E27FC236}">
                  <a16:creationId xmlns:a16="http://schemas.microsoft.com/office/drawing/2014/main" id="{E8BE96BE-ACAD-477A-BF83-4861BA5236CC}"/>
                </a:ext>
              </a:extLst>
            </p:cNvPr>
            <p:cNvSpPr>
              <a:spLocks noChangeArrowheads="1"/>
            </p:cNvSpPr>
            <p:nvPr/>
          </p:nvSpPr>
          <p:spPr bwMode="auto">
            <a:xfrm>
              <a:off x="3408" y="43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Oval 40">
              <a:extLst>
                <a:ext uri="{FF2B5EF4-FFF2-40B4-BE49-F238E27FC236}">
                  <a16:creationId xmlns:a16="http://schemas.microsoft.com/office/drawing/2014/main" id="{677FE0FC-DABF-4307-9966-9CFB07DF2526}"/>
                </a:ext>
              </a:extLst>
            </p:cNvPr>
            <p:cNvSpPr>
              <a:spLocks noChangeArrowheads="1"/>
            </p:cNvSpPr>
            <p:nvPr/>
          </p:nvSpPr>
          <p:spPr bwMode="auto">
            <a:xfrm>
              <a:off x="2106" y="53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Oval 41">
              <a:extLst>
                <a:ext uri="{FF2B5EF4-FFF2-40B4-BE49-F238E27FC236}">
                  <a16:creationId xmlns:a16="http://schemas.microsoft.com/office/drawing/2014/main" id="{EB411AD9-A208-41BA-8482-FE885D5D404F}"/>
                </a:ext>
              </a:extLst>
            </p:cNvPr>
            <p:cNvSpPr>
              <a:spLocks noChangeArrowheads="1"/>
            </p:cNvSpPr>
            <p:nvPr/>
          </p:nvSpPr>
          <p:spPr bwMode="auto">
            <a:xfrm>
              <a:off x="3402" y="24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2">
              <a:extLst>
                <a:ext uri="{FF2B5EF4-FFF2-40B4-BE49-F238E27FC236}">
                  <a16:creationId xmlns:a16="http://schemas.microsoft.com/office/drawing/2014/main" id="{97E06424-3F19-461A-BBAF-EF3F1AC30409}"/>
                </a:ext>
              </a:extLst>
            </p:cNvPr>
            <p:cNvSpPr>
              <a:spLocks noChangeArrowheads="1"/>
            </p:cNvSpPr>
            <p:nvPr/>
          </p:nvSpPr>
          <p:spPr bwMode="auto">
            <a:xfrm>
              <a:off x="3402" y="91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Oval 43">
              <a:extLst>
                <a:ext uri="{FF2B5EF4-FFF2-40B4-BE49-F238E27FC236}">
                  <a16:creationId xmlns:a16="http://schemas.microsoft.com/office/drawing/2014/main" id="{E31D7468-D544-4FAB-9706-74198CC2F505}"/>
                </a:ext>
              </a:extLst>
            </p:cNvPr>
            <p:cNvSpPr>
              <a:spLocks noChangeArrowheads="1"/>
            </p:cNvSpPr>
            <p:nvPr/>
          </p:nvSpPr>
          <p:spPr bwMode="auto">
            <a:xfrm>
              <a:off x="3210" y="144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Oval 44">
              <a:extLst>
                <a:ext uri="{FF2B5EF4-FFF2-40B4-BE49-F238E27FC236}">
                  <a16:creationId xmlns:a16="http://schemas.microsoft.com/office/drawing/2014/main" id="{D8ED264B-AC21-4359-8BE5-15A837B5BA15}"/>
                </a:ext>
              </a:extLst>
            </p:cNvPr>
            <p:cNvSpPr>
              <a:spLocks noChangeArrowheads="1"/>
            </p:cNvSpPr>
            <p:nvPr/>
          </p:nvSpPr>
          <p:spPr bwMode="auto">
            <a:xfrm>
              <a:off x="2826" y="163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Line 45">
              <a:extLst>
                <a:ext uri="{FF2B5EF4-FFF2-40B4-BE49-F238E27FC236}">
                  <a16:creationId xmlns:a16="http://schemas.microsoft.com/office/drawing/2014/main" id="{748B016A-C840-44EC-A4E3-D6F259F0327E}"/>
                </a:ext>
              </a:extLst>
            </p:cNvPr>
            <p:cNvSpPr>
              <a:spLocks noChangeShapeType="1"/>
            </p:cNvSpPr>
            <p:nvPr/>
          </p:nvSpPr>
          <p:spPr bwMode="auto">
            <a:xfrm flipV="1">
              <a:off x="2586" y="1014"/>
              <a:ext cx="288"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Oval 46">
              <a:extLst>
                <a:ext uri="{FF2B5EF4-FFF2-40B4-BE49-F238E27FC236}">
                  <a16:creationId xmlns:a16="http://schemas.microsoft.com/office/drawing/2014/main" id="{233E430A-17D1-4FC6-983F-1C6CFDE8C6CA}"/>
                </a:ext>
              </a:extLst>
            </p:cNvPr>
            <p:cNvSpPr>
              <a:spLocks noChangeArrowheads="1"/>
            </p:cNvSpPr>
            <p:nvPr/>
          </p:nvSpPr>
          <p:spPr bwMode="auto">
            <a:xfrm>
              <a:off x="2490" y="1014"/>
              <a:ext cx="150" cy="150"/>
            </a:xfrm>
            <a:prstGeom prst="ellipse">
              <a:avLst/>
            </a:prstGeom>
            <a:solidFill>
              <a:srgbClr val="80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47">
              <a:extLst>
                <a:ext uri="{FF2B5EF4-FFF2-40B4-BE49-F238E27FC236}">
                  <a16:creationId xmlns:a16="http://schemas.microsoft.com/office/drawing/2014/main" id="{36717AA8-FE85-48C8-998E-93236288E87F}"/>
                </a:ext>
              </a:extLst>
            </p:cNvPr>
            <p:cNvSpPr>
              <a:spLocks noChangeArrowheads="1"/>
            </p:cNvSpPr>
            <p:nvPr/>
          </p:nvSpPr>
          <p:spPr bwMode="auto">
            <a:xfrm>
              <a:off x="2634" y="918"/>
              <a:ext cx="1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sym typeface="Symbol" panose="05050102010706020507" pitchFamily="18" charset="2"/>
                </a:rPr>
                <a:t></a:t>
              </a:r>
            </a:p>
          </p:txBody>
        </p:sp>
        <p:sp>
          <p:nvSpPr>
            <p:cNvPr id="50" name="Text Box 48">
              <a:extLst>
                <a:ext uri="{FF2B5EF4-FFF2-40B4-BE49-F238E27FC236}">
                  <a16:creationId xmlns:a16="http://schemas.microsoft.com/office/drawing/2014/main" id="{9FD2B59D-40BE-4FA7-9395-A90458421F95}"/>
                </a:ext>
              </a:extLst>
            </p:cNvPr>
            <p:cNvSpPr txBox="1">
              <a:spLocks noChangeArrowheads="1"/>
            </p:cNvSpPr>
            <p:nvPr/>
          </p:nvSpPr>
          <p:spPr bwMode="auto">
            <a:xfrm>
              <a:off x="1914" y="1206"/>
              <a:ext cx="3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a:t>
              </a:r>
              <a:r>
                <a:rPr kumimoji="0" lang="en-US" altLang="en-US" sz="1800" b="0" i="0" u="none" strike="noStrike" kern="1200" cap="none" spc="0" normalizeH="0" baseline="-25000" noProof="0">
                  <a:ln>
                    <a:noFill/>
                  </a:ln>
                  <a:solidFill>
                    <a:prstClr val="black"/>
                  </a:solidFill>
                  <a:effectLst/>
                  <a:uLnTx/>
                  <a:uFillTx/>
                  <a:latin typeface="Calibri" panose="020F0502020204030204"/>
                  <a:ea typeface="+mn-ea"/>
                  <a:cs typeface="Arial" panose="020B0604020202020204" pitchFamily="34" charset="0"/>
                </a:rPr>
                <a:t>1</a:t>
              </a:r>
              <a:endParaRPr kumimoji="0" lang="en-US" altLang="en-US" sz="1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
          <p:nvSpPr>
            <p:cNvPr id="51" name="Oval 49">
              <a:extLst>
                <a:ext uri="{FF2B5EF4-FFF2-40B4-BE49-F238E27FC236}">
                  <a16:creationId xmlns:a16="http://schemas.microsoft.com/office/drawing/2014/main" id="{92221F20-FFC6-4CCD-9D9E-5291B60CB1AE}"/>
                </a:ext>
              </a:extLst>
            </p:cNvPr>
            <p:cNvSpPr>
              <a:spLocks noChangeArrowheads="1"/>
            </p:cNvSpPr>
            <p:nvPr/>
          </p:nvSpPr>
          <p:spPr bwMode="auto">
            <a:xfrm>
              <a:off x="2304" y="172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2" name="Group 50">
            <a:extLst>
              <a:ext uri="{FF2B5EF4-FFF2-40B4-BE49-F238E27FC236}">
                <a16:creationId xmlns:a16="http://schemas.microsoft.com/office/drawing/2014/main" id="{46186493-37AB-489F-8AD6-B559C41DB1A8}"/>
              </a:ext>
            </a:extLst>
          </p:cNvPr>
          <p:cNvGrpSpPr>
            <a:grpSpLocks/>
          </p:cNvGrpSpPr>
          <p:nvPr/>
        </p:nvGrpSpPr>
        <p:grpSpPr bwMode="auto">
          <a:xfrm>
            <a:off x="7956166" y="457200"/>
            <a:ext cx="2535238" cy="2600325"/>
            <a:chOff x="3930" y="288"/>
            <a:chExt cx="1597" cy="1638"/>
          </a:xfrm>
        </p:grpSpPr>
        <p:sp>
          <p:nvSpPr>
            <p:cNvPr id="53" name="Oval 51">
              <a:extLst>
                <a:ext uri="{FF2B5EF4-FFF2-40B4-BE49-F238E27FC236}">
                  <a16:creationId xmlns:a16="http://schemas.microsoft.com/office/drawing/2014/main" id="{457629A2-30C6-419B-B794-A82E57A765A8}"/>
                </a:ext>
              </a:extLst>
            </p:cNvPr>
            <p:cNvSpPr>
              <a:spLocks noChangeArrowheads="1"/>
            </p:cNvSpPr>
            <p:nvPr/>
          </p:nvSpPr>
          <p:spPr bwMode="auto">
            <a:xfrm>
              <a:off x="4314" y="576"/>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Oval 52">
              <a:extLst>
                <a:ext uri="{FF2B5EF4-FFF2-40B4-BE49-F238E27FC236}">
                  <a16:creationId xmlns:a16="http://schemas.microsoft.com/office/drawing/2014/main" id="{616938C4-FB56-44BB-BC3C-AAF05EE57338}"/>
                </a:ext>
              </a:extLst>
            </p:cNvPr>
            <p:cNvSpPr>
              <a:spLocks noChangeArrowheads="1"/>
            </p:cNvSpPr>
            <p:nvPr/>
          </p:nvSpPr>
          <p:spPr bwMode="auto">
            <a:xfrm>
              <a:off x="4362" y="816"/>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val 53">
              <a:extLst>
                <a:ext uri="{FF2B5EF4-FFF2-40B4-BE49-F238E27FC236}">
                  <a16:creationId xmlns:a16="http://schemas.microsoft.com/office/drawing/2014/main" id="{A778446D-C031-466F-82AF-2AD4321AAD78}"/>
                </a:ext>
              </a:extLst>
            </p:cNvPr>
            <p:cNvSpPr>
              <a:spLocks noChangeArrowheads="1"/>
            </p:cNvSpPr>
            <p:nvPr/>
          </p:nvSpPr>
          <p:spPr bwMode="auto">
            <a:xfrm>
              <a:off x="4218" y="1056"/>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Oval 54">
              <a:extLst>
                <a:ext uri="{FF2B5EF4-FFF2-40B4-BE49-F238E27FC236}">
                  <a16:creationId xmlns:a16="http://schemas.microsoft.com/office/drawing/2014/main" id="{0B79A4BB-49B6-462E-A04B-807F32B36AA9}"/>
                </a:ext>
              </a:extLst>
            </p:cNvPr>
            <p:cNvSpPr>
              <a:spLocks noChangeArrowheads="1"/>
            </p:cNvSpPr>
            <p:nvPr/>
          </p:nvSpPr>
          <p:spPr bwMode="auto">
            <a:xfrm>
              <a:off x="4746" y="768"/>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Oval 55">
              <a:extLst>
                <a:ext uri="{FF2B5EF4-FFF2-40B4-BE49-F238E27FC236}">
                  <a16:creationId xmlns:a16="http://schemas.microsoft.com/office/drawing/2014/main" id="{70A573D8-EE08-4E10-9EFB-5726C61C7F47}"/>
                </a:ext>
              </a:extLst>
            </p:cNvPr>
            <p:cNvSpPr>
              <a:spLocks noChangeArrowheads="1"/>
            </p:cNvSpPr>
            <p:nvPr/>
          </p:nvSpPr>
          <p:spPr bwMode="auto">
            <a:xfrm>
              <a:off x="4554" y="576"/>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Oval 56">
              <a:extLst>
                <a:ext uri="{FF2B5EF4-FFF2-40B4-BE49-F238E27FC236}">
                  <a16:creationId xmlns:a16="http://schemas.microsoft.com/office/drawing/2014/main" id="{07DA7C9C-FA24-4687-8953-4C8A6D1AF0EA}"/>
                </a:ext>
              </a:extLst>
            </p:cNvPr>
            <p:cNvSpPr>
              <a:spLocks noChangeArrowheads="1"/>
            </p:cNvSpPr>
            <p:nvPr/>
          </p:nvSpPr>
          <p:spPr bwMode="auto">
            <a:xfrm>
              <a:off x="4410" y="1248"/>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Oval 57">
              <a:extLst>
                <a:ext uri="{FF2B5EF4-FFF2-40B4-BE49-F238E27FC236}">
                  <a16:creationId xmlns:a16="http://schemas.microsoft.com/office/drawing/2014/main" id="{AA1D23BB-23DB-4A5C-988E-72E2DB9989AD}"/>
                </a:ext>
              </a:extLst>
            </p:cNvPr>
            <p:cNvSpPr>
              <a:spLocks noChangeArrowheads="1"/>
            </p:cNvSpPr>
            <p:nvPr/>
          </p:nvSpPr>
          <p:spPr bwMode="auto">
            <a:xfrm>
              <a:off x="4986" y="67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Oval 58">
              <a:extLst>
                <a:ext uri="{FF2B5EF4-FFF2-40B4-BE49-F238E27FC236}">
                  <a16:creationId xmlns:a16="http://schemas.microsoft.com/office/drawing/2014/main" id="{3B8E6FD9-81CF-42F4-8204-85F9ECDC83B8}"/>
                </a:ext>
              </a:extLst>
            </p:cNvPr>
            <p:cNvSpPr>
              <a:spLocks noChangeArrowheads="1"/>
            </p:cNvSpPr>
            <p:nvPr/>
          </p:nvSpPr>
          <p:spPr bwMode="auto">
            <a:xfrm>
              <a:off x="4794" y="480"/>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Oval 59">
              <a:extLst>
                <a:ext uri="{FF2B5EF4-FFF2-40B4-BE49-F238E27FC236}">
                  <a16:creationId xmlns:a16="http://schemas.microsoft.com/office/drawing/2014/main" id="{16F24216-1FA7-410D-8D7A-F637C7BE948F}"/>
                </a:ext>
              </a:extLst>
            </p:cNvPr>
            <p:cNvSpPr>
              <a:spLocks noChangeArrowheads="1"/>
            </p:cNvSpPr>
            <p:nvPr/>
          </p:nvSpPr>
          <p:spPr bwMode="auto">
            <a:xfrm>
              <a:off x="4938" y="91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Oval 60">
              <a:extLst>
                <a:ext uri="{FF2B5EF4-FFF2-40B4-BE49-F238E27FC236}">
                  <a16:creationId xmlns:a16="http://schemas.microsoft.com/office/drawing/2014/main" id="{9E427552-303C-4D09-B84D-A589FDA9BAFF}"/>
                </a:ext>
              </a:extLst>
            </p:cNvPr>
            <p:cNvSpPr>
              <a:spLocks noChangeArrowheads="1"/>
            </p:cNvSpPr>
            <p:nvPr/>
          </p:nvSpPr>
          <p:spPr bwMode="auto">
            <a:xfrm>
              <a:off x="4842" y="110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Oval 61">
              <a:extLst>
                <a:ext uri="{FF2B5EF4-FFF2-40B4-BE49-F238E27FC236}">
                  <a16:creationId xmlns:a16="http://schemas.microsoft.com/office/drawing/2014/main" id="{D0E711F7-5B3D-41EA-A507-6B9BB4CCD46E}"/>
                </a:ext>
              </a:extLst>
            </p:cNvPr>
            <p:cNvSpPr>
              <a:spLocks noChangeArrowheads="1"/>
            </p:cNvSpPr>
            <p:nvPr/>
          </p:nvSpPr>
          <p:spPr bwMode="auto">
            <a:xfrm>
              <a:off x="4026" y="76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Oval 62">
              <a:extLst>
                <a:ext uri="{FF2B5EF4-FFF2-40B4-BE49-F238E27FC236}">
                  <a16:creationId xmlns:a16="http://schemas.microsoft.com/office/drawing/2014/main" id="{07BDD125-FA06-4FEF-B249-94F464440143}"/>
                </a:ext>
              </a:extLst>
            </p:cNvPr>
            <p:cNvSpPr>
              <a:spLocks noChangeArrowheads="1"/>
            </p:cNvSpPr>
            <p:nvPr/>
          </p:nvSpPr>
          <p:spPr bwMode="auto">
            <a:xfrm>
              <a:off x="4746" y="129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Oval 63">
              <a:extLst>
                <a:ext uri="{FF2B5EF4-FFF2-40B4-BE49-F238E27FC236}">
                  <a16:creationId xmlns:a16="http://schemas.microsoft.com/office/drawing/2014/main" id="{B33C17CF-2F4D-40E9-B109-BC21680CEC44}"/>
                </a:ext>
              </a:extLst>
            </p:cNvPr>
            <p:cNvSpPr>
              <a:spLocks noChangeArrowheads="1"/>
            </p:cNvSpPr>
            <p:nvPr/>
          </p:nvSpPr>
          <p:spPr bwMode="auto">
            <a:xfrm>
              <a:off x="5376" y="480"/>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Oval 64">
              <a:extLst>
                <a:ext uri="{FF2B5EF4-FFF2-40B4-BE49-F238E27FC236}">
                  <a16:creationId xmlns:a16="http://schemas.microsoft.com/office/drawing/2014/main" id="{F94944CE-336F-4F37-9158-BEB7503FE9D5}"/>
                </a:ext>
              </a:extLst>
            </p:cNvPr>
            <p:cNvSpPr>
              <a:spLocks noChangeArrowheads="1"/>
            </p:cNvSpPr>
            <p:nvPr/>
          </p:nvSpPr>
          <p:spPr bwMode="auto">
            <a:xfrm>
              <a:off x="4026" y="52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Oval 65">
              <a:extLst>
                <a:ext uri="{FF2B5EF4-FFF2-40B4-BE49-F238E27FC236}">
                  <a16:creationId xmlns:a16="http://schemas.microsoft.com/office/drawing/2014/main" id="{215D4F68-C2EA-41DE-B127-83832896C639}"/>
                </a:ext>
              </a:extLst>
            </p:cNvPr>
            <p:cNvSpPr>
              <a:spLocks noChangeArrowheads="1"/>
            </p:cNvSpPr>
            <p:nvPr/>
          </p:nvSpPr>
          <p:spPr bwMode="auto">
            <a:xfrm>
              <a:off x="5370" y="28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Oval 66">
              <a:extLst>
                <a:ext uri="{FF2B5EF4-FFF2-40B4-BE49-F238E27FC236}">
                  <a16:creationId xmlns:a16="http://schemas.microsoft.com/office/drawing/2014/main" id="{6AADD4DC-54DE-4938-9C65-B24229777837}"/>
                </a:ext>
              </a:extLst>
            </p:cNvPr>
            <p:cNvSpPr>
              <a:spLocks noChangeArrowheads="1"/>
            </p:cNvSpPr>
            <p:nvPr/>
          </p:nvSpPr>
          <p:spPr bwMode="auto">
            <a:xfrm>
              <a:off x="5377" y="91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Oval 67">
              <a:extLst>
                <a:ext uri="{FF2B5EF4-FFF2-40B4-BE49-F238E27FC236}">
                  <a16:creationId xmlns:a16="http://schemas.microsoft.com/office/drawing/2014/main" id="{FD6E8793-17F2-4738-92CC-395DF5E44476}"/>
                </a:ext>
              </a:extLst>
            </p:cNvPr>
            <p:cNvSpPr>
              <a:spLocks noChangeArrowheads="1"/>
            </p:cNvSpPr>
            <p:nvPr/>
          </p:nvSpPr>
          <p:spPr bwMode="auto">
            <a:xfrm>
              <a:off x="5130" y="1440"/>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Oval 68">
              <a:extLst>
                <a:ext uri="{FF2B5EF4-FFF2-40B4-BE49-F238E27FC236}">
                  <a16:creationId xmlns:a16="http://schemas.microsoft.com/office/drawing/2014/main" id="{6A81BB68-C392-4225-9B46-471F00E18F60}"/>
                </a:ext>
              </a:extLst>
            </p:cNvPr>
            <p:cNvSpPr>
              <a:spLocks noChangeArrowheads="1"/>
            </p:cNvSpPr>
            <p:nvPr/>
          </p:nvSpPr>
          <p:spPr bwMode="auto">
            <a:xfrm>
              <a:off x="4746" y="163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Oval 69">
              <a:extLst>
                <a:ext uri="{FF2B5EF4-FFF2-40B4-BE49-F238E27FC236}">
                  <a16:creationId xmlns:a16="http://schemas.microsoft.com/office/drawing/2014/main" id="{84622A38-4588-4C6F-9F79-3531D883FBB1}"/>
                </a:ext>
              </a:extLst>
            </p:cNvPr>
            <p:cNvSpPr>
              <a:spLocks noChangeArrowheads="1"/>
            </p:cNvSpPr>
            <p:nvPr/>
          </p:nvSpPr>
          <p:spPr bwMode="auto">
            <a:xfrm>
              <a:off x="4410" y="1008"/>
              <a:ext cx="150" cy="150"/>
            </a:xfrm>
            <a:prstGeom prst="ellipse">
              <a:avLst/>
            </a:prstGeom>
            <a:solidFill>
              <a:srgbClr val="99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Oval 70">
              <a:extLst>
                <a:ext uri="{FF2B5EF4-FFF2-40B4-BE49-F238E27FC236}">
                  <a16:creationId xmlns:a16="http://schemas.microsoft.com/office/drawing/2014/main" id="{EF631954-C716-4463-97E7-6F2F5967150A}"/>
                </a:ext>
              </a:extLst>
            </p:cNvPr>
            <p:cNvSpPr>
              <a:spLocks noChangeArrowheads="1"/>
            </p:cNvSpPr>
            <p:nvPr/>
          </p:nvSpPr>
          <p:spPr bwMode="auto">
            <a:xfrm>
              <a:off x="4320" y="500"/>
              <a:ext cx="624" cy="624"/>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Line 71">
              <a:extLst>
                <a:ext uri="{FF2B5EF4-FFF2-40B4-BE49-F238E27FC236}">
                  <a16:creationId xmlns:a16="http://schemas.microsoft.com/office/drawing/2014/main" id="{20F30F11-F449-40F7-85E2-5AC4CC86B58F}"/>
                </a:ext>
              </a:extLst>
            </p:cNvPr>
            <p:cNvSpPr>
              <a:spLocks noChangeShapeType="1"/>
            </p:cNvSpPr>
            <p:nvPr/>
          </p:nvSpPr>
          <p:spPr bwMode="auto">
            <a:xfrm flipV="1">
              <a:off x="4650" y="768"/>
              <a:ext cx="288"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Rectangle 72">
              <a:extLst>
                <a:ext uri="{FF2B5EF4-FFF2-40B4-BE49-F238E27FC236}">
                  <a16:creationId xmlns:a16="http://schemas.microsoft.com/office/drawing/2014/main" id="{8D961D72-9CC0-4702-AFD7-DCC5FCCB9DE1}"/>
                </a:ext>
              </a:extLst>
            </p:cNvPr>
            <p:cNvSpPr>
              <a:spLocks noChangeArrowheads="1"/>
            </p:cNvSpPr>
            <p:nvPr/>
          </p:nvSpPr>
          <p:spPr bwMode="auto">
            <a:xfrm>
              <a:off x="4698" y="528"/>
              <a:ext cx="1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sym typeface="Symbol" panose="05050102010706020507" pitchFamily="18" charset="2"/>
                </a:rPr>
                <a:t></a:t>
              </a:r>
            </a:p>
          </p:txBody>
        </p:sp>
        <p:sp>
          <p:nvSpPr>
            <p:cNvPr id="75" name="Rectangle 73">
              <a:extLst>
                <a:ext uri="{FF2B5EF4-FFF2-40B4-BE49-F238E27FC236}">
                  <a16:creationId xmlns:a16="http://schemas.microsoft.com/office/drawing/2014/main" id="{1B8CCABB-E461-435D-8A16-43B52E77F332}"/>
                </a:ext>
              </a:extLst>
            </p:cNvPr>
            <p:cNvSpPr>
              <a:spLocks noChangeArrowheads="1"/>
            </p:cNvSpPr>
            <p:nvPr/>
          </p:nvSpPr>
          <p:spPr bwMode="auto">
            <a:xfrm>
              <a:off x="3930" y="1296"/>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a:t>
              </a:r>
              <a:r>
                <a:rPr kumimoji="0" lang="en-US" altLang="en-US" sz="1800" b="0" i="0" u="none" strike="noStrike" kern="1200" cap="none" spc="0" normalizeH="0" baseline="-25000" noProof="0">
                  <a:ln>
                    <a:noFill/>
                  </a:ln>
                  <a:solidFill>
                    <a:prstClr val="black"/>
                  </a:solidFill>
                  <a:effectLst/>
                  <a:uLnTx/>
                  <a:uFillTx/>
                  <a:latin typeface="Calibri" panose="020F0502020204030204"/>
                  <a:ea typeface="+mn-ea"/>
                  <a:cs typeface="Arial" panose="020B0604020202020204" pitchFamily="34" charset="0"/>
                </a:rPr>
                <a:t>1</a:t>
              </a:r>
            </a:p>
          </p:txBody>
        </p:sp>
        <p:sp>
          <p:nvSpPr>
            <p:cNvPr id="76" name="Oval 74">
              <a:extLst>
                <a:ext uri="{FF2B5EF4-FFF2-40B4-BE49-F238E27FC236}">
                  <a16:creationId xmlns:a16="http://schemas.microsoft.com/office/drawing/2014/main" id="{20B7D137-C9BA-4AFB-BBCE-368515C03437}"/>
                </a:ext>
              </a:extLst>
            </p:cNvPr>
            <p:cNvSpPr>
              <a:spLocks noChangeArrowheads="1"/>
            </p:cNvSpPr>
            <p:nvPr/>
          </p:nvSpPr>
          <p:spPr bwMode="auto">
            <a:xfrm>
              <a:off x="4554" y="768"/>
              <a:ext cx="150" cy="150"/>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Oval 75">
              <a:extLst>
                <a:ext uri="{FF2B5EF4-FFF2-40B4-BE49-F238E27FC236}">
                  <a16:creationId xmlns:a16="http://schemas.microsoft.com/office/drawing/2014/main" id="{DA943D88-9A40-43B0-B749-9C53CF409ECA}"/>
                </a:ext>
              </a:extLst>
            </p:cNvPr>
            <p:cNvSpPr>
              <a:spLocks noChangeArrowheads="1"/>
            </p:cNvSpPr>
            <p:nvPr/>
          </p:nvSpPr>
          <p:spPr bwMode="auto">
            <a:xfrm>
              <a:off x="4272" y="177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8" name="Group 76">
            <a:extLst>
              <a:ext uri="{FF2B5EF4-FFF2-40B4-BE49-F238E27FC236}">
                <a16:creationId xmlns:a16="http://schemas.microsoft.com/office/drawing/2014/main" id="{89D12214-98A7-43CA-9C75-59B3CD329B09}"/>
              </a:ext>
            </a:extLst>
          </p:cNvPr>
          <p:cNvGrpSpPr>
            <a:grpSpLocks/>
          </p:cNvGrpSpPr>
          <p:nvPr/>
        </p:nvGrpSpPr>
        <p:grpSpPr bwMode="auto">
          <a:xfrm>
            <a:off x="8184766" y="3657600"/>
            <a:ext cx="2533650" cy="2609850"/>
            <a:chOff x="4074" y="2442"/>
            <a:chExt cx="1596" cy="1644"/>
          </a:xfrm>
        </p:grpSpPr>
        <p:sp>
          <p:nvSpPr>
            <p:cNvPr id="79" name="Oval 77">
              <a:extLst>
                <a:ext uri="{FF2B5EF4-FFF2-40B4-BE49-F238E27FC236}">
                  <a16:creationId xmlns:a16="http://schemas.microsoft.com/office/drawing/2014/main" id="{91E5D3FA-23EF-428D-A0DE-8131C70CEA03}"/>
                </a:ext>
              </a:extLst>
            </p:cNvPr>
            <p:cNvSpPr>
              <a:spLocks noChangeArrowheads="1"/>
            </p:cNvSpPr>
            <p:nvPr/>
          </p:nvSpPr>
          <p:spPr bwMode="auto">
            <a:xfrm>
              <a:off x="4458" y="2730"/>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 name="Oval 78">
              <a:extLst>
                <a:ext uri="{FF2B5EF4-FFF2-40B4-BE49-F238E27FC236}">
                  <a16:creationId xmlns:a16="http://schemas.microsoft.com/office/drawing/2014/main" id="{FC508F07-AB53-4BD7-973A-5E169C8DDBA1}"/>
                </a:ext>
              </a:extLst>
            </p:cNvPr>
            <p:cNvSpPr>
              <a:spLocks noChangeArrowheads="1"/>
            </p:cNvSpPr>
            <p:nvPr/>
          </p:nvSpPr>
          <p:spPr bwMode="auto">
            <a:xfrm>
              <a:off x="4506" y="2970"/>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Oval 79">
              <a:extLst>
                <a:ext uri="{FF2B5EF4-FFF2-40B4-BE49-F238E27FC236}">
                  <a16:creationId xmlns:a16="http://schemas.microsoft.com/office/drawing/2014/main" id="{C8F079F5-AA80-4FA0-88E4-DE595C03BC74}"/>
                </a:ext>
              </a:extLst>
            </p:cNvPr>
            <p:cNvSpPr>
              <a:spLocks noChangeArrowheads="1"/>
            </p:cNvSpPr>
            <p:nvPr/>
          </p:nvSpPr>
          <p:spPr bwMode="auto">
            <a:xfrm>
              <a:off x="4362" y="3210"/>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Oval 80">
              <a:extLst>
                <a:ext uri="{FF2B5EF4-FFF2-40B4-BE49-F238E27FC236}">
                  <a16:creationId xmlns:a16="http://schemas.microsoft.com/office/drawing/2014/main" id="{75E507BE-3420-4EB4-8319-BA162246D0FF}"/>
                </a:ext>
              </a:extLst>
            </p:cNvPr>
            <p:cNvSpPr>
              <a:spLocks noChangeArrowheads="1"/>
            </p:cNvSpPr>
            <p:nvPr/>
          </p:nvSpPr>
          <p:spPr bwMode="auto">
            <a:xfrm>
              <a:off x="4890" y="2922"/>
              <a:ext cx="150" cy="150"/>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Oval 81">
              <a:extLst>
                <a:ext uri="{FF2B5EF4-FFF2-40B4-BE49-F238E27FC236}">
                  <a16:creationId xmlns:a16="http://schemas.microsoft.com/office/drawing/2014/main" id="{631DF5AD-19F7-49AD-BF27-CD130663679A}"/>
                </a:ext>
              </a:extLst>
            </p:cNvPr>
            <p:cNvSpPr>
              <a:spLocks noChangeArrowheads="1"/>
            </p:cNvSpPr>
            <p:nvPr/>
          </p:nvSpPr>
          <p:spPr bwMode="auto">
            <a:xfrm>
              <a:off x="4698" y="2730"/>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Oval 82">
              <a:extLst>
                <a:ext uri="{FF2B5EF4-FFF2-40B4-BE49-F238E27FC236}">
                  <a16:creationId xmlns:a16="http://schemas.microsoft.com/office/drawing/2014/main" id="{2A450AA5-9FBB-4725-8FE5-CA76D8A8D62C}"/>
                </a:ext>
              </a:extLst>
            </p:cNvPr>
            <p:cNvSpPr>
              <a:spLocks noChangeArrowheads="1"/>
            </p:cNvSpPr>
            <p:nvPr/>
          </p:nvSpPr>
          <p:spPr bwMode="auto">
            <a:xfrm>
              <a:off x="4554" y="3402"/>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Oval 83">
              <a:extLst>
                <a:ext uri="{FF2B5EF4-FFF2-40B4-BE49-F238E27FC236}">
                  <a16:creationId xmlns:a16="http://schemas.microsoft.com/office/drawing/2014/main" id="{600DBA79-84D5-44EB-928B-2A9F89CABE8A}"/>
                </a:ext>
              </a:extLst>
            </p:cNvPr>
            <p:cNvSpPr>
              <a:spLocks noChangeArrowheads="1"/>
            </p:cNvSpPr>
            <p:nvPr/>
          </p:nvSpPr>
          <p:spPr bwMode="auto">
            <a:xfrm>
              <a:off x="5130" y="2826"/>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Oval 84">
              <a:extLst>
                <a:ext uri="{FF2B5EF4-FFF2-40B4-BE49-F238E27FC236}">
                  <a16:creationId xmlns:a16="http://schemas.microsoft.com/office/drawing/2014/main" id="{B08F19EE-BD85-4ABC-A7EE-7B30FC8854FF}"/>
                </a:ext>
              </a:extLst>
            </p:cNvPr>
            <p:cNvSpPr>
              <a:spLocks noChangeArrowheads="1"/>
            </p:cNvSpPr>
            <p:nvPr/>
          </p:nvSpPr>
          <p:spPr bwMode="auto">
            <a:xfrm>
              <a:off x="4938" y="2634"/>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85">
              <a:extLst>
                <a:ext uri="{FF2B5EF4-FFF2-40B4-BE49-F238E27FC236}">
                  <a16:creationId xmlns:a16="http://schemas.microsoft.com/office/drawing/2014/main" id="{985BD892-FDAC-4E63-B6C0-97B1A41C7EEE}"/>
                </a:ext>
              </a:extLst>
            </p:cNvPr>
            <p:cNvSpPr>
              <a:spLocks noChangeArrowheads="1"/>
            </p:cNvSpPr>
            <p:nvPr/>
          </p:nvSpPr>
          <p:spPr bwMode="auto">
            <a:xfrm>
              <a:off x="5088" y="3072"/>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Oval 86">
              <a:extLst>
                <a:ext uri="{FF2B5EF4-FFF2-40B4-BE49-F238E27FC236}">
                  <a16:creationId xmlns:a16="http://schemas.microsoft.com/office/drawing/2014/main" id="{910D0CB2-D101-4932-A3A9-FDB76EB6A568}"/>
                </a:ext>
              </a:extLst>
            </p:cNvPr>
            <p:cNvSpPr>
              <a:spLocks noChangeArrowheads="1"/>
            </p:cNvSpPr>
            <p:nvPr/>
          </p:nvSpPr>
          <p:spPr bwMode="auto">
            <a:xfrm>
              <a:off x="4986" y="3258"/>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Oval 87">
              <a:extLst>
                <a:ext uri="{FF2B5EF4-FFF2-40B4-BE49-F238E27FC236}">
                  <a16:creationId xmlns:a16="http://schemas.microsoft.com/office/drawing/2014/main" id="{A4D5EB80-6D57-4150-A780-36079FCA7A7C}"/>
                </a:ext>
              </a:extLst>
            </p:cNvPr>
            <p:cNvSpPr>
              <a:spLocks noChangeArrowheads="1"/>
            </p:cNvSpPr>
            <p:nvPr/>
          </p:nvSpPr>
          <p:spPr bwMode="auto">
            <a:xfrm>
              <a:off x="4170" y="292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Oval 88">
              <a:extLst>
                <a:ext uri="{FF2B5EF4-FFF2-40B4-BE49-F238E27FC236}">
                  <a16:creationId xmlns:a16="http://schemas.microsoft.com/office/drawing/2014/main" id="{50DAF49D-29A5-4205-8064-4DE3ED7568A5}"/>
                </a:ext>
              </a:extLst>
            </p:cNvPr>
            <p:cNvSpPr>
              <a:spLocks noChangeArrowheads="1"/>
            </p:cNvSpPr>
            <p:nvPr/>
          </p:nvSpPr>
          <p:spPr bwMode="auto">
            <a:xfrm>
              <a:off x="4890" y="3450"/>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Oval 89">
              <a:extLst>
                <a:ext uri="{FF2B5EF4-FFF2-40B4-BE49-F238E27FC236}">
                  <a16:creationId xmlns:a16="http://schemas.microsoft.com/office/drawing/2014/main" id="{7F0E4805-8F70-404B-953D-E260BB504151}"/>
                </a:ext>
              </a:extLst>
            </p:cNvPr>
            <p:cNvSpPr>
              <a:spLocks noChangeArrowheads="1"/>
            </p:cNvSpPr>
            <p:nvPr/>
          </p:nvSpPr>
          <p:spPr bwMode="auto">
            <a:xfrm>
              <a:off x="5520" y="2640"/>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Oval 90">
              <a:extLst>
                <a:ext uri="{FF2B5EF4-FFF2-40B4-BE49-F238E27FC236}">
                  <a16:creationId xmlns:a16="http://schemas.microsoft.com/office/drawing/2014/main" id="{0718E71A-571B-4434-8A0E-9F3A050A1D63}"/>
                </a:ext>
              </a:extLst>
            </p:cNvPr>
            <p:cNvSpPr>
              <a:spLocks noChangeArrowheads="1"/>
            </p:cNvSpPr>
            <p:nvPr/>
          </p:nvSpPr>
          <p:spPr bwMode="auto">
            <a:xfrm>
              <a:off x="4170" y="268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Oval 91">
              <a:extLst>
                <a:ext uri="{FF2B5EF4-FFF2-40B4-BE49-F238E27FC236}">
                  <a16:creationId xmlns:a16="http://schemas.microsoft.com/office/drawing/2014/main" id="{2EC975DA-3A79-4E5C-ABE6-96186E90A8AA}"/>
                </a:ext>
              </a:extLst>
            </p:cNvPr>
            <p:cNvSpPr>
              <a:spLocks noChangeArrowheads="1"/>
            </p:cNvSpPr>
            <p:nvPr/>
          </p:nvSpPr>
          <p:spPr bwMode="auto">
            <a:xfrm>
              <a:off x="5514" y="2442"/>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Oval 92">
              <a:extLst>
                <a:ext uri="{FF2B5EF4-FFF2-40B4-BE49-F238E27FC236}">
                  <a16:creationId xmlns:a16="http://schemas.microsoft.com/office/drawing/2014/main" id="{7FD401E9-3CDC-44F5-8294-04518EC262A2}"/>
                </a:ext>
              </a:extLst>
            </p:cNvPr>
            <p:cNvSpPr>
              <a:spLocks noChangeArrowheads="1"/>
            </p:cNvSpPr>
            <p:nvPr/>
          </p:nvSpPr>
          <p:spPr bwMode="auto">
            <a:xfrm>
              <a:off x="5494" y="306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Oval 93">
              <a:extLst>
                <a:ext uri="{FF2B5EF4-FFF2-40B4-BE49-F238E27FC236}">
                  <a16:creationId xmlns:a16="http://schemas.microsoft.com/office/drawing/2014/main" id="{66F02BD3-FCFB-4375-959A-A5D11D1F4E61}"/>
                </a:ext>
              </a:extLst>
            </p:cNvPr>
            <p:cNvSpPr>
              <a:spLocks noChangeArrowheads="1"/>
            </p:cNvSpPr>
            <p:nvPr/>
          </p:nvSpPr>
          <p:spPr bwMode="auto">
            <a:xfrm>
              <a:off x="5274" y="359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Oval 94">
              <a:extLst>
                <a:ext uri="{FF2B5EF4-FFF2-40B4-BE49-F238E27FC236}">
                  <a16:creationId xmlns:a16="http://schemas.microsoft.com/office/drawing/2014/main" id="{EFD2EF9A-29D5-46FD-A793-B4DB9FA293CD}"/>
                </a:ext>
              </a:extLst>
            </p:cNvPr>
            <p:cNvSpPr>
              <a:spLocks noChangeArrowheads="1"/>
            </p:cNvSpPr>
            <p:nvPr/>
          </p:nvSpPr>
          <p:spPr bwMode="auto">
            <a:xfrm>
              <a:off x="4890" y="378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Oval 95">
              <a:extLst>
                <a:ext uri="{FF2B5EF4-FFF2-40B4-BE49-F238E27FC236}">
                  <a16:creationId xmlns:a16="http://schemas.microsoft.com/office/drawing/2014/main" id="{430156D6-5467-4E7F-9FFD-31BA7760B28D}"/>
                </a:ext>
              </a:extLst>
            </p:cNvPr>
            <p:cNvSpPr>
              <a:spLocks noChangeArrowheads="1"/>
            </p:cNvSpPr>
            <p:nvPr/>
          </p:nvSpPr>
          <p:spPr bwMode="auto">
            <a:xfrm>
              <a:off x="4554" y="3162"/>
              <a:ext cx="150" cy="150"/>
            </a:xfrm>
            <a:prstGeom prst="ellipse">
              <a:avLst/>
            </a:prstGeom>
            <a:solidFill>
              <a:srgbClr val="99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 name="Line 96">
              <a:extLst>
                <a:ext uri="{FF2B5EF4-FFF2-40B4-BE49-F238E27FC236}">
                  <a16:creationId xmlns:a16="http://schemas.microsoft.com/office/drawing/2014/main" id="{4ACF4DF1-9024-4EF1-98DF-2B0505838CE3}"/>
                </a:ext>
              </a:extLst>
            </p:cNvPr>
            <p:cNvSpPr>
              <a:spLocks noChangeShapeType="1"/>
            </p:cNvSpPr>
            <p:nvPr/>
          </p:nvSpPr>
          <p:spPr bwMode="auto">
            <a:xfrm flipV="1">
              <a:off x="4971" y="2943"/>
              <a:ext cx="288"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9" name="Rectangle 97">
              <a:extLst>
                <a:ext uri="{FF2B5EF4-FFF2-40B4-BE49-F238E27FC236}">
                  <a16:creationId xmlns:a16="http://schemas.microsoft.com/office/drawing/2014/main" id="{C8DB835E-0FCD-4DDA-9C37-70CECD28D49E}"/>
                </a:ext>
              </a:extLst>
            </p:cNvPr>
            <p:cNvSpPr>
              <a:spLocks noChangeArrowheads="1"/>
            </p:cNvSpPr>
            <p:nvPr/>
          </p:nvSpPr>
          <p:spPr bwMode="auto">
            <a:xfrm>
              <a:off x="4842" y="2682"/>
              <a:ext cx="1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sym typeface="Symbol" panose="05050102010706020507" pitchFamily="18" charset="2"/>
                </a:rPr>
                <a:t></a:t>
              </a:r>
            </a:p>
          </p:txBody>
        </p:sp>
        <p:sp>
          <p:nvSpPr>
            <p:cNvPr id="100" name="Rectangle 98">
              <a:extLst>
                <a:ext uri="{FF2B5EF4-FFF2-40B4-BE49-F238E27FC236}">
                  <a16:creationId xmlns:a16="http://schemas.microsoft.com/office/drawing/2014/main" id="{334F90CC-32BA-41A8-AE84-AFC67628CCB0}"/>
                </a:ext>
              </a:extLst>
            </p:cNvPr>
            <p:cNvSpPr>
              <a:spLocks noChangeArrowheads="1"/>
            </p:cNvSpPr>
            <p:nvPr/>
          </p:nvSpPr>
          <p:spPr bwMode="auto">
            <a:xfrm>
              <a:off x="4074" y="3450"/>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a:t>
              </a:r>
              <a:r>
                <a:rPr kumimoji="0" lang="en-US" altLang="en-US" sz="1800" b="0" i="0" u="none" strike="noStrike" kern="1200" cap="none" spc="0" normalizeH="0" baseline="-25000" noProof="0">
                  <a:ln>
                    <a:noFill/>
                  </a:ln>
                  <a:solidFill>
                    <a:prstClr val="black"/>
                  </a:solidFill>
                  <a:effectLst/>
                  <a:uLnTx/>
                  <a:uFillTx/>
                  <a:latin typeface="Calibri" panose="020F0502020204030204"/>
                  <a:ea typeface="+mn-ea"/>
                  <a:cs typeface="Arial" panose="020B0604020202020204" pitchFamily="34" charset="0"/>
                </a:rPr>
                <a:t>1</a:t>
              </a:r>
            </a:p>
          </p:txBody>
        </p:sp>
        <p:sp>
          <p:nvSpPr>
            <p:cNvPr id="101" name="Oval 99">
              <a:extLst>
                <a:ext uri="{FF2B5EF4-FFF2-40B4-BE49-F238E27FC236}">
                  <a16:creationId xmlns:a16="http://schemas.microsoft.com/office/drawing/2014/main" id="{386E842B-FC93-4D3F-870D-6C0ADCC10CA6}"/>
                </a:ext>
              </a:extLst>
            </p:cNvPr>
            <p:cNvSpPr>
              <a:spLocks noChangeArrowheads="1"/>
            </p:cNvSpPr>
            <p:nvPr/>
          </p:nvSpPr>
          <p:spPr bwMode="auto">
            <a:xfrm>
              <a:off x="4698" y="2922"/>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Oval 100">
              <a:extLst>
                <a:ext uri="{FF2B5EF4-FFF2-40B4-BE49-F238E27FC236}">
                  <a16:creationId xmlns:a16="http://schemas.microsoft.com/office/drawing/2014/main" id="{DF481A04-07BD-43A9-9BF3-3F13A8D42B0B}"/>
                </a:ext>
              </a:extLst>
            </p:cNvPr>
            <p:cNvSpPr>
              <a:spLocks noChangeArrowheads="1"/>
            </p:cNvSpPr>
            <p:nvPr/>
          </p:nvSpPr>
          <p:spPr bwMode="auto">
            <a:xfrm>
              <a:off x="4649" y="2681"/>
              <a:ext cx="624" cy="624"/>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Oval 101">
              <a:extLst>
                <a:ext uri="{FF2B5EF4-FFF2-40B4-BE49-F238E27FC236}">
                  <a16:creationId xmlns:a16="http://schemas.microsoft.com/office/drawing/2014/main" id="{B909E9E5-6ECD-4EB9-8A8B-89503DC11793}"/>
                </a:ext>
              </a:extLst>
            </p:cNvPr>
            <p:cNvSpPr>
              <a:spLocks noChangeArrowheads="1"/>
            </p:cNvSpPr>
            <p:nvPr/>
          </p:nvSpPr>
          <p:spPr bwMode="auto">
            <a:xfrm>
              <a:off x="4464" y="393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04" name="Group 102">
            <a:extLst>
              <a:ext uri="{FF2B5EF4-FFF2-40B4-BE49-F238E27FC236}">
                <a16:creationId xmlns:a16="http://schemas.microsoft.com/office/drawing/2014/main" id="{B7417CD9-58F1-4215-9628-A97E20CBA0C9}"/>
              </a:ext>
            </a:extLst>
          </p:cNvPr>
          <p:cNvGrpSpPr>
            <a:grpSpLocks/>
          </p:cNvGrpSpPr>
          <p:nvPr/>
        </p:nvGrpSpPr>
        <p:grpSpPr bwMode="auto">
          <a:xfrm>
            <a:off x="2174491" y="3724275"/>
            <a:ext cx="2524125" cy="2609850"/>
            <a:chOff x="288" y="2346"/>
            <a:chExt cx="1590" cy="1644"/>
          </a:xfrm>
        </p:grpSpPr>
        <p:sp>
          <p:nvSpPr>
            <p:cNvPr id="105" name="Oval 103">
              <a:extLst>
                <a:ext uri="{FF2B5EF4-FFF2-40B4-BE49-F238E27FC236}">
                  <a16:creationId xmlns:a16="http://schemas.microsoft.com/office/drawing/2014/main" id="{D2E19A2E-A4B4-4BEC-970F-14C992C5882E}"/>
                </a:ext>
              </a:extLst>
            </p:cNvPr>
            <p:cNvSpPr>
              <a:spLocks noChangeArrowheads="1"/>
            </p:cNvSpPr>
            <p:nvPr/>
          </p:nvSpPr>
          <p:spPr bwMode="auto">
            <a:xfrm>
              <a:off x="672" y="2634"/>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Oval 104">
              <a:extLst>
                <a:ext uri="{FF2B5EF4-FFF2-40B4-BE49-F238E27FC236}">
                  <a16:creationId xmlns:a16="http://schemas.microsoft.com/office/drawing/2014/main" id="{F7FDBE9F-481E-4FEC-A49B-96E5BC69F2D0}"/>
                </a:ext>
              </a:extLst>
            </p:cNvPr>
            <p:cNvSpPr>
              <a:spLocks noChangeArrowheads="1"/>
            </p:cNvSpPr>
            <p:nvPr/>
          </p:nvSpPr>
          <p:spPr bwMode="auto">
            <a:xfrm>
              <a:off x="720" y="2874"/>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Oval 105">
              <a:extLst>
                <a:ext uri="{FF2B5EF4-FFF2-40B4-BE49-F238E27FC236}">
                  <a16:creationId xmlns:a16="http://schemas.microsoft.com/office/drawing/2014/main" id="{EAB53808-D74B-48DB-B7A5-01999C3A96FC}"/>
                </a:ext>
              </a:extLst>
            </p:cNvPr>
            <p:cNvSpPr>
              <a:spLocks noChangeArrowheads="1"/>
            </p:cNvSpPr>
            <p:nvPr/>
          </p:nvSpPr>
          <p:spPr bwMode="auto">
            <a:xfrm>
              <a:off x="576" y="3114"/>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Oval 106">
              <a:extLst>
                <a:ext uri="{FF2B5EF4-FFF2-40B4-BE49-F238E27FC236}">
                  <a16:creationId xmlns:a16="http://schemas.microsoft.com/office/drawing/2014/main" id="{B0D3418F-B414-45E1-BEA5-427032C233B2}"/>
                </a:ext>
              </a:extLst>
            </p:cNvPr>
            <p:cNvSpPr>
              <a:spLocks noChangeArrowheads="1"/>
            </p:cNvSpPr>
            <p:nvPr/>
          </p:nvSpPr>
          <p:spPr bwMode="auto">
            <a:xfrm>
              <a:off x="1104" y="2826"/>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Oval 107">
              <a:extLst>
                <a:ext uri="{FF2B5EF4-FFF2-40B4-BE49-F238E27FC236}">
                  <a16:creationId xmlns:a16="http://schemas.microsoft.com/office/drawing/2014/main" id="{25C66EFD-0729-43FF-AB6B-6A9A320FA31F}"/>
                </a:ext>
              </a:extLst>
            </p:cNvPr>
            <p:cNvSpPr>
              <a:spLocks noChangeArrowheads="1"/>
            </p:cNvSpPr>
            <p:nvPr/>
          </p:nvSpPr>
          <p:spPr bwMode="auto">
            <a:xfrm>
              <a:off x="912" y="2634"/>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0" name="Oval 108">
              <a:extLst>
                <a:ext uri="{FF2B5EF4-FFF2-40B4-BE49-F238E27FC236}">
                  <a16:creationId xmlns:a16="http://schemas.microsoft.com/office/drawing/2014/main" id="{0B9DC55B-0B62-465C-94D5-F53260832B54}"/>
                </a:ext>
              </a:extLst>
            </p:cNvPr>
            <p:cNvSpPr>
              <a:spLocks noChangeArrowheads="1"/>
            </p:cNvSpPr>
            <p:nvPr/>
          </p:nvSpPr>
          <p:spPr bwMode="auto">
            <a:xfrm>
              <a:off x="768" y="3306"/>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1" name="Oval 109">
              <a:extLst>
                <a:ext uri="{FF2B5EF4-FFF2-40B4-BE49-F238E27FC236}">
                  <a16:creationId xmlns:a16="http://schemas.microsoft.com/office/drawing/2014/main" id="{711945DD-29E3-4CE3-8DC4-4215E2803594}"/>
                </a:ext>
              </a:extLst>
            </p:cNvPr>
            <p:cNvSpPr>
              <a:spLocks noChangeArrowheads="1"/>
            </p:cNvSpPr>
            <p:nvPr/>
          </p:nvSpPr>
          <p:spPr bwMode="auto">
            <a:xfrm>
              <a:off x="1344" y="2730"/>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2" name="Oval 110">
              <a:extLst>
                <a:ext uri="{FF2B5EF4-FFF2-40B4-BE49-F238E27FC236}">
                  <a16:creationId xmlns:a16="http://schemas.microsoft.com/office/drawing/2014/main" id="{6C2F4FBC-46C4-47DF-AB8A-B38CBE79B31C}"/>
                </a:ext>
              </a:extLst>
            </p:cNvPr>
            <p:cNvSpPr>
              <a:spLocks noChangeArrowheads="1"/>
            </p:cNvSpPr>
            <p:nvPr/>
          </p:nvSpPr>
          <p:spPr bwMode="auto">
            <a:xfrm>
              <a:off x="1152" y="2538"/>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3" name="Oval 111">
              <a:extLst>
                <a:ext uri="{FF2B5EF4-FFF2-40B4-BE49-F238E27FC236}">
                  <a16:creationId xmlns:a16="http://schemas.microsoft.com/office/drawing/2014/main" id="{526AE4BE-8771-4D6C-B7F0-F0462318B771}"/>
                </a:ext>
              </a:extLst>
            </p:cNvPr>
            <p:cNvSpPr>
              <a:spLocks noChangeArrowheads="1"/>
            </p:cNvSpPr>
            <p:nvPr/>
          </p:nvSpPr>
          <p:spPr bwMode="auto">
            <a:xfrm>
              <a:off x="1296" y="2970"/>
              <a:ext cx="150" cy="150"/>
            </a:xfrm>
            <a:prstGeom prst="ellipse">
              <a:avLst/>
            </a:prstGeom>
            <a:solidFill>
              <a:srgbClr val="FF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4" name="Oval 112">
              <a:extLst>
                <a:ext uri="{FF2B5EF4-FFF2-40B4-BE49-F238E27FC236}">
                  <a16:creationId xmlns:a16="http://schemas.microsoft.com/office/drawing/2014/main" id="{1B516D94-373D-48AC-A9AB-1E89C831557C}"/>
                </a:ext>
              </a:extLst>
            </p:cNvPr>
            <p:cNvSpPr>
              <a:spLocks noChangeArrowheads="1"/>
            </p:cNvSpPr>
            <p:nvPr/>
          </p:nvSpPr>
          <p:spPr bwMode="auto">
            <a:xfrm>
              <a:off x="1200" y="3162"/>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5" name="Oval 113">
              <a:extLst>
                <a:ext uri="{FF2B5EF4-FFF2-40B4-BE49-F238E27FC236}">
                  <a16:creationId xmlns:a16="http://schemas.microsoft.com/office/drawing/2014/main" id="{E8812E10-8689-4C16-93C0-BBD69581B6A8}"/>
                </a:ext>
              </a:extLst>
            </p:cNvPr>
            <p:cNvSpPr>
              <a:spLocks noChangeArrowheads="1"/>
            </p:cNvSpPr>
            <p:nvPr/>
          </p:nvSpPr>
          <p:spPr bwMode="auto">
            <a:xfrm>
              <a:off x="384" y="2826"/>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6" name="Oval 114">
              <a:extLst>
                <a:ext uri="{FF2B5EF4-FFF2-40B4-BE49-F238E27FC236}">
                  <a16:creationId xmlns:a16="http://schemas.microsoft.com/office/drawing/2014/main" id="{4B134413-5286-4D51-A580-3747646F0447}"/>
                </a:ext>
              </a:extLst>
            </p:cNvPr>
            <p:cNvSpPr>
              <a:spLocks noChangeArrowheads="1"/>
            </p:cNvSpPr>
            <p:nvPr/>
          </p:nvSpPr>
          <p:spPr bwMode="auto">
            <a:xfrm>
              <a:off x="1104" y="3319"/>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7" name="Oval 115">
              <a:extLst>
                <a:ext uri="{FF2B5EF4-FFF2-40B4-BE49-F238E27FC236}">
                  <a16:creationId xmlns:a16="http://schemas.microsoft.com/office/drawing/2014/main" id="{1AA8384C-4787-45C4-BE0B-B5FC39748ECF}"/>
                </a:ext>
              </a:extLst>
            </p:cNvPr>
            <p:cNvSpPr>
              <a:spLocks noChangeArrowheads="1"/>
            </p:cNvSpPr>
            <p:nvPr/>
          </p:nvSpPr>
          <p:spPr bwMode="auto">
            <a:xfrm>
              <a:off x="1728" y="2544"/>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8" name="Oval 116">
              <a:extLst>
                <a:ext uri="{FF2B5EF4-FFF2-40B4-BE49-F238E27FC236}">
                  <a16:creationId xmlns:a16="http://schemas.microsoft.com/office/drawing/2014/main" id="{C15EF1E9-16F5-43B9-8DD0-429627DE8F10}"/>
                </a:ext>
              </a:extLst>
            </p:cNvPr>
            <p:cNvSpPr>
              <a:spLocks noChangeArrowheads="1"/>
            </p:cNvSpPr>
            <p:nvPr/>
          </p:nvSpPr>
          <p:spPr bwMode="auto">
            <a:xfrm>
              <a:off x="384" y="2586"/>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9" name="Oval 117">
              <a:extLst>
                <a:ext uri="{FF2B5EF4-FFF2-40B4-BE49-F238E27FC236}">
                  <a16:creationId xmlns:a16="http://schemas.microsoft.com/office/drawing/2014/main" id="{1243B0FD-669B-4A0E-A366-51D9B71F6710}"/>
                </a:ext>
              </a:extLst>
            </p:cNvPr>
            <p:cNvSpPr>
              <a:spLocks noChangeArrowheads="1"/>
            </p:cNvSpPr>
            <p:nvPr/>
          </p:nvSpPr>
          <p:spPr bwMode="auto">
            <a:xfrm>
              <a:off x="1728" y="2346"/>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0" name="Oval 118">
              <a:extLst>
                <a:ext uri="{FF2B5EF4-FFF2-40B4-BE49-F238E27FC236}">
                  <a16:creationId xmlns:a16="http://schemas.microsoft.com/office/drawing/2014/main" id="{1EBB5653-7D8A-4E82-9226-CE1308DA7D99}"/>
                </a:ext>
              </a:extLst>
            </p:cNvPr>
            <p:cNvSpPr>
              <a:spLocks noChangeArrowheads="1"/>
            </p:cNvSpPr>
            <p:nvPr/>
          </p:nvSpPr>
          <p:spPr bwMode="auto">
            <a:xfrm>
              <a:off x="1715" y="2970"/>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1" name="Oval 119">
              <a:extLst>
                <a:ext uri="{FF2B5EF4-FFF2-40B4-BE49-F238E27FC236}">
                  <a16:creationId xmlns:a16="http://schemas.microsoft.com/office/drawing/2014/main" id="{B3C33241-489F-4FCA-9EB3-D169A213DE06}"/>
                </a:ext>
              </a:extLst>
            </p:cNvPr>
            <p:cNvSpPr>
              <a:spLocks noChangeArrowheads="1"/>
            </p:cNvSpPr>
            <p:nvPr/>
          </p:nvSpPr>
          <p:spPr bwMode="auto">
            <a:xfrm>
              <a:off x="1488" y="3498"/>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2" name="Oval 120">
              <a:extLst>
                <a:ext uri="{FF2B5EF4-FFF2-40B4-BE49-F238E27FC236}">
                  <a16:creationId xmlns:a16="http://schemas.microsoft.com/office/drawing/2014/main" id="{1B8E3951-0867-4D55-9365-C08D3F1C5EF4}"/>
                </a:ext>
              </a:extLst>
            </p:cNvPr>
            <p:cNvSpPr>
              <a:spLocks noChangeArrowheads="1"/>
            </p:cNvSpPr>
            <p:nvPr/>
          </p:nvSpPr>
          <p:spPr bwMode="auto">
            <a:xfrm>
              <a:off x="1104" y="3690"/>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 name="Line 121">
              <a:extLst>
                <a:ext uri="{FF2B5EF4-FFF2-40B4-BE49-F238E27FC236}">
                  <a16:creationId xmlns:a16="http://schemas.microsoft.com/office/drawing/2014/main" id="{74C7F0E9-138D-4154-B3C9-D9B2FCC0B977}"/>
                </a:ext>
              </a:extLst>
            </p:cNvPr>
            <p:cNvSpPr>
              <a:spLocks noChangeShapeType="1"/>
            </p:cNvSpPr>
            <p:nvPr/>
          </p:nvSpPr>
          <p:spPr bwMode="auto">
            <a:xfrm flipV="1">
              <a:off x="1372" y="3003"/>
              <a:ext cx="288"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4" name="Oval 122">
              <a:extLst>
                <a:ext uri="{FF2B5EF4-FFF2-40B4-BE49-F238E27FC236}">
                  <a16:creationId xmlns:a16="http://schemas.microsoft.com/office/drawing/2014/main" id="{64ED175F-1DCD-4123-9790-4901332EB381}"/>
                </a:ext>
              </a:extLst>
            </p:cNvPr>
            <p:cNvSpPr>
              <a:spLocks noChangeArrowheads="1"/>
            </p:cNvSpPr>
            <p:nvPr/>
          </p:nvSpPr>
          <p:spPr bwMode="auto">
            <a:xfrm>
              <a:off x="768" y="3066"/>
              <a:ext cx="150" cy="150"/>
            </a:xfrm>
            <a:prstGeom prst="ellipse">
              <a:avLst/>
            </a:prstGeom>
            <a:solidFill>
              <a:srgbClr val="99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5" name="Rectangle 123">
              <a:extLst>
                <a:ext uri="{FF2B5EF4-FFF2-40B4-BE49-F238E27FC236}">
                  <a16:creationId xmlns:a16="http://schemas.microsoft.com/office/drawing/2014/main" id="{C6DCFBAC-6062-4AA0-8285-40F968F4EE4E}"/>
                </a:ext>
              </a:extLst>
            </p:cNvPr>
            <p:cNvSpPr>
              <a:spLocks noChangeArrowheads="1"/>
            </p:cNvSpPr>
            <p:nvPr/>
          </p:nvSpPr>
          <p:spPr bwMode="auto">
            <a:xfrm>
              <a:off x="1392" y="3024"/>
              <a:ext cx="1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sym typeface="Symbol" panose="05050102010706020507" pitchFamily="18" charset="2"/>
                </a:rPr>
                <a:t></a:t>
              </a:r>
            </a:p>
          </p:txBody>
        </p:sp>
        <p:sp>
          <p:nvSpPr>
            <p:cNvPr id="126" name="Rectangle 124">
              <a:extLst>
                <a:ext uri="{FF2B5EF4-FFF2-40B4-BE49-F238E27FC236}">
                  <a16:creationId xmlns:a16="http://schemas.microsoft.com/office/drawing/2014/main" id="{DB4F7476-0FF8-437E-ADCD-012C8585C0BE}"/>
                </a:ext>
              </a:extLst>
            </p:cNvPr>
            <p:cNvSpPr>
              <a:spLocks noChangeArrowheads="1"/>
            </p:cNvSpPr>
            <p:nvPr/>
          </p:nvSpPr>
          <p:spPr bwMode="auto">
            <a:xfrm>
              <a:off x="288" y="3354"/>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a:t>
              </a:r>
              <a:r>
                <a:rPr kumimoji="0" lang="en-US" altLang="en-US" sz="1800" b="0" i="0" u="none" strike="noStrike" kern="1200" cap="none" spc="0" normalizeH="0" baseline="-25000" noProof="0">
                  <a:ln>
                    <a:noFill/>
                  </a:ln>
                  <a:solidFill>
                    <a:prstClr val="black"/>
                  </a:solidFill>
                  <a:effectLst/>
                  <a:uLnTx/>
                  <a:uFillTx/>
                  <a:latin typeface="Calibri" panose="020F0502020204030204"/>
                  <a:ea typeface="+mn-ea"/>
                  <a:cs typeface="Arial" panose="020B0604020202020204" pitchFamily="34" charset="0"/>
                </a:rPr>
                <a:t>1</a:t>
              </a:r>
            </a:p>
          </p:txBody>
        </p:sp>
        <p:sp>
          <p:nvSpPr>
            <p:cNvPr id="127" name="Oval 125">
              <a:extLst>
                <a:ext uri="{FF2B5EF4-FFF2-40B4-BE49-F238E27FC236}">
                  <a16:creationId xmlns:a16="http://schemas.microsoft.com/office/drawing/2014/main" id="{1C2B2920-0422-43D5-A87F-856FA157F459}"/>
                </a:ext>
              </a:extLst>
            </p:cNvPr>
            <p:cNvSpPr>
              <a:spLocks noChangeArrowheads="1"/>
            </p:cNvSpPr>
            <p:nvPr/>
          </p:nvSpPr>
          <p:spPr bwMode="auto">
            <a:xfrm>
              <a:off x="912" y="2826"/>
              <a:ext cx="150" cy="150"/>
            </a:xfrm>
            <a:prstGeom prst="ellipse">
              <a:avLst/>
            </a:prstGeom>
            <a:solidFill>
              <a:srgbClr val="99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8" name="Oval 126">
              <a:extLst>
                <a:ext uri="{FF2B5EF4-FFF2-40B4-BE49-F238E27FC236}">
                  <a16:creationId xmlns:a16="http://schemas.microsoft.com/office/drawing/2014/main" id="{FEF6E1BA-6BB5-4F0F-B84B-9FDE8AFD68B2}"/>
                </a:ext>
              </a:extLst>
            </p:cNvPr>
            <p:cNvSpPr>
              <a:spLocks noChangeArrowheads="1"/>
            </p:cNvSpPr>
            <p:nvPr/>
          </p:nvSpPr>
          <p:spPr bwMode="auto">
            <a:xfrm>
              <a:off x="576" y="3840"/>
              <a:ext cx="150" cy="150"/>
            </a:xfrm>
            <a:prstGeom prst="ellipse">
              <a:avLst/>
            </a:prstGeom>
            <a:solidFill>
              <a:srgbClr val="0033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9" name="Oval 127">
              <a:extLst>
                <a:ext uri="{FF2B5EF4-FFF2-40B4-BE49-F238E27FC236}">
                  <a16:creationId xmlns:a16="http://schemas.microsoft.com/office/drawing/2014/main" id="{BC46BDDF-7915-4DEF-B429-FFE98CEC0970}"/>
                </a:ext>
              </a:extLst>
            </p:cNvPr>
            <p:cNvSpPr>
              <a:spLocks noChangeArrowheads="1"/>
            </p:cNvSpPr>
            <p:nvPr/>
          </p:nvSpPr>
          <p:spPr bwMode="auto">
            <a:xfrm>
              <a:off x="1042" y="2763"/>
              <a:ext cx="624" cy="624"/>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13935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blinds(horizontal)">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blinds(horizontal)">
                                      <p:cBhvr>
                                        <p:cTn id="12"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9ECAE5-8106-461E-B976-E3C96FBE4F11}"/>
              </a:ext>
            </a:extLst>
          </p:cNvPr>
          <p:cNvSpPr>
            <a:spLocks noGrp="1"/>
          </p:cNvSpPr>
          <p:nvPr>
            <p:ph type="title"/>
          </p:nvPr>
        </p:nvSpPr>
        <p:spPr/>
        <p:txBody>
          <a:bodyPr>
            <a:normAutofit fontScale="90000"/>
          </a:bodyPr>
          <a:lstStyle/>
          <a:p>
            <a:r>
              <a:rPr lang="en-US" altLang="en-US" dirty="0"/>
              <a:t>When DBSCAN Does NOT Work Well</a:t>
            </a:r>
            <a:endParaRPr lang="en-IN" dirty="0"/>
          </a:p>
        </p:txBody>
      </p:sp>
      <p:sp>
        <p:nvSpPr>
          <p:cNvPr id="2" name="Footer Placeholder 1">
            <a:extLst>
              <a:ext uri="{FF2B5EF4-FFF2-40B4-BE49-F238E27FC236}">
                <a16:creationId xmlns:a16="http://schemas.microsoft.com/office/drawing/2014/main" id="{9E40A157-B916-4240-BCA7-7F2307A7779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3" name="Slide Number Placeholder 2">
            <a:extLst>
              <a:ext uri="{FF2B5EF4-FFF2-40B4-BE49-F238E27FC236}">
                <a16:creationId xmlns:a16="http://schemas.microsoft.com/office/drawing/2014/main" id="{5509422A-54DA-44C7-AC10-4A3B9276363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Box 3">
            <a:extLst>
              <a:ext uri="{FF2B5EF4-FFF2-40B4-BE49-F238E27FC236}">
                <a16:creationId xmlns:a16="http://schemas.microsoft.com/office/drawing/2014/main" id="{8C19D9EA-E079-4FE0-9E86-79F2F00304CF}"/>
              </a:ext>
            </a:extLst>
          </p:cNvPr>
          <p:cNvSpPr txBox="1">
            <a:spLocks noChangeArrowheads="1"/>
          </p:cNvSpPr>
          <p:nvPr/>
        </p:nvSpPr>
        <p:spPr bwMode="auto">
          <a:xfrm>
            <a:off x="2817541" y="3941955"/>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Calibri" panose="020F0502020204030204"/>
                <a:ea typeface="+mn-ea"/>
                <a:cs typeface="+mn-cs"/>
              </a:rPr>
              <a:t>Original Points</a:t>
            </a:r>
          </a:p>
        </p:txBody>
      </p:sp>
      <p:pic>
        <p:nvPicPr>
          <p:cNvPr id="7" name="Picture 5" descr="fish_clusters">
            <a:extLst>
              <a:ext uri="{FF2B5EF4-FFF2-40B4-BE49-F238E27FC236}">
                <a16:creationId xmlns:a16="http://schemas.microsoft.com/office/drawing/2014/main" id="{B3855EE0-9AAA-413A-A2B9-3F2245CD8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741" y="1579755"/>
            <a:ext cx="3048000" cy="24003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Object 7">
            <a:extLst>
              <a:ext uri="{FF2B5EF4-FFF2-40B4-BE49-F238E27FC236}">
                <a16:creationId xmlns:a16="http://schemas.microsoft.com/office/drawing/2014/main" id="{D9BFEB9E-D1BC-438E-9793-2CFFA066EA3C}"/>
              </a:ext>
            </a:extLst>
          </p:cNvPr>
          <p:cNvGraphicFramePr>
            <a:graphicFrameLocks noChangeAspect="1"/>
          </p:cNvGraphicFramePr>
          <p:nvPr/>
        </p:nvGraphicFramePr>
        <p:xfrm>
          <a:off x="6398941" y="1122555"/>
          <a:ext cx="3363913" cy="2287588"/>
        </p:xfrm>
        <a:graphic>
          <a:graphicData uri="http://schemas.openxmlformats.org/presentationml/2006/ole">
            <mc:AlternateContent xmlns:mc="http://schemas.openxmlformats.org/markup-compatibility/2006">
              <mc:Choice xmlns:v="urn:schemas-microsoft-com:vml" Requires="v">
                <p:oleObj r:id="rId3" imgW="4686706" imgH="3177815" progId="MSPhotoEd.3">
                  <p:embed/>
                </p:oleObj>
              </mc:Choice>
              <mc:Fallback>
                <p:oleObj r:id="rId3" imgW="4686706" imgH="3177815" progId="MSPhotoEd.3">
                  <p:embed/>
                  <p:pic>
                    <p:nvPicPr>
                      <p:cNvPr id="8" name="Object 7">
                        <a:extLst>
                          <a:ext uri="{FF2B5EF4-FFF2-40B4-BE49-F238E27FC236}">
                            <a16:creationId xmlns:a16="http://schemas.microsoft.com/office/drawing/2014/main" id="{D9BFEB9E-D1BC-438E-9793-2CFFA066EA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8941" y="1122555"/>
                        <a:ext cx="3363913" cy="228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0">
            <a:extLst>
              <a:ext uri="{FF2B5EF4-FFF2-40B4-BE49-F238E27FC236}">
                <a16:creationId xmlns:a16="http://schemas.microsoft.com/office/drawing/2014/main" id="{EFF69672-A596-4609-A50C-9A9C8D1A5275}"/>
              </a:ext>
            </a:extLst>
          </p:cNvPr>
          <p:cNvGraphicFramePr>
            <a:graphicFrameLocks noChangeAspect="1"/>
          </p:cNvGraphicFramePr>
          <p:nvPr/>
        </p:nvGraphicFramePr>
        <p:xfrm>
          <a:off x="6475141" y="3789555"/>
          <a:ext cx="3363913" cy="2286000"/>
        </p:xfrm>
        <a:graphic>
          <a:graphicData uri="http://schemas.openxmlformats.org/presentationml/2006/ole">
            <mc:AlternateContent xmlns:mc="http://schemas.openxmlformats.org/markup-compatibility/2006">
              <mc:Choice xmlns:v="urn:schemas-microsoft-com:vml" Requires="v">
                <p:oleObj r:id="rId5" imgW="4686706" imgH="3177815" progId="MSPhotoEd.3">
                  <p:embed/>
                </p:oleObj>
              </mc:Choice>
              <mc:Fallback>
                <p:oleObj r:id="rId5" imgW="4686706" imgH="3177815" progId="MSPhotoEd.3">
                  <p:embed/>
                  <p:pic>
                    <p:nvPicPr>
                      <p:cNvPr id="9" name="Object 10">
                        <a:extLst>
                          <a:ext uri="{FF2B5EF4-FFF2-40B4-BE49-F238E27FC236}">
                            <a16:creationId xmlns:a16="http://schemas.microsoft.com/office/drawing/2014/main" id="{EFF69672-A596-4609-A50C-9A9C8D1A52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5141" y="3789555"/>
                        <a:ext cx="3363913"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1">
            <a:extLst>
              <a:ext uri="{FF2B5EF4-FFF2-40B4-BE49-F238E27FC236}">
                <a16:creationId xmlns:a16="http://schemas.microsoft.com/office/drawing/2014/main" id="{16B021E9-5B69-4249-82D7-F8006EC0C4A0}"/>
              </a:ext>
            </a:extLst>
          </p:cNvPr>
          <p:cNvSpPr>
            <a:spLocks noChangeArrowheads="1"/>
          </p:cNvSpPr>
          <p:nvPr/>
        </p:nvSpPr>
        <p:spPr bwMode="auto">
          <a:xfrm>
            <a:off x="6475141" y="6075555"/>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(MinPts=4, Eps=9.75)</a:t>
            </a:r>
          </a:p>
        </p:txBody>
      </p:sp>
      <p:sp>
        <p:nvSpPr>
          <p:cNvPr id="11" name="Text Box 12">
            <a:extLst>
              <a:ext uri="{FF2B5EF4-FFF2-40B4-BE49-F238E27FC236}">
                <a16:creationId xmlns:a16="http://schemas.microsoft.com/office/drawing/2014/main" id="{0BBDBD9A-325C-4832-A0C5-AD0FFFB110B9}"/>
              </a:ext>
            </a:extLst>
          </p:cNvPr>
          <p:cNvSpPr txBox="1">
            <a:spLocks noChangeArrowheads="1"/>
          </p:cNvSpPr>
          <p:nvPr/>
        </p:nvSpPr>
        <p:spPr bwMode="auto">
          <a:xfrm>
            <a:off x="2360341" y="4856355"/>
            <a:ext cx="35052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Char char="•"/>
              <a:tabLst/>
              <a:defRPr/>
            </a:pPr>
            <a:r>
              <a:rPr kumimoji="0" lang="en-US" altLang="en-US" sz="1800" b="1" i="0" u="none" strike="noStrike" kern="1200" cap="none" spc="0" normalizeH="0" baseline="0" noProof="0">
                <a:ln>
                  <a:noFill/>
                </a:ln>
                <a:solidFill>
                  <a:prstClr val="black"/>
                </a:solidFill>
                <a:effectLst/>
                <a:uLnTx/>
                <a:uFillTx/>
                <a:latin typeface="Calibri" panose="020F0502020204030204"/>
                <a:ea typeface="+mn-ea"/>
                <a:cs typeface="+mn-cs"/>
              </a:rPr>
              <a:t> Cannot handle Varying densities</a:t>
            </a:r>
          </a:p>
          <a:p>
            <a:pPr marL="0" marR="0" lvl="0" indent="0" algn="l" defTabSz="914400" rtl="0" eaLnBrk="0" fontAlgn="auto" latinLnBrk="0" hangingPunct="0">
              <a:lnSpc>
                <a:spcPct val="100000"/>
              </a:lnSpc>
              <a:spcBef>
                <a:spcPct val="50000"/>
              </a:spcBef>
              <a:spcAft>
                <a:spcPts val="0"/>
              </a:spcAft>
              <a:buClrTx/>
              <a:buSzTx/>
              <a:buFontTx/>
              <a:buChar char="•"/>
              <a:tabLst/>
              <a:defRPr/>
            </a:pPr>
            <a:r>
              <a:rPr kumimoji="0" lang="en-US" altLang="en-US" sz="1800" b="1" i="0" u="none" strike="noStrike" kern="1200" cap="none" spc="0" normalizeH="0" baseline="0" noProof="0">
                <a:ln>
                  <a:noFill/>
                </a:ln>
                <a:solidFill>
                  <a:prstClr val="black"/>
                </a:solidFill>
                <a:effectLst/>
                <a:uLnTx/>
                <a:uFillTx/>
                <a:latin typeface="Calibri" panose="020F0502020204030204"/>
                <a:ea typeface="+mn-ea"/>
                <a:cs typeface="+mn-cs"/>
              </a:rPr>
              <a:t> sensitive to parameters</a:t>
            </a:r>
          </a:p>
        </p:txBody>
      </p:sp>
    </p:spTree>
    <p:extLst>
      <p:ext uri="{BB962C8B-B14F-4D97-AF65-F5344CB8AC3E}">
        <p14:creationId xmlns:p14="http://schemas.microsoft.com/office/powerpoint/2010/main" val="26870285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8834-86B4-42CE-9FD3-F160C54444E4}"/>
              </a:ext>
            </a:extLst>
          </p:cNvPr>
          <p:cNvSpPr>
            <a:spLocks noGrp="1"/>
          </p:cNvSpPr>
          <p:nvPr>
            <p:ph type="title"/>
          </p:nvPr>
        </p:nvSpPr>
        <p:spPr/>
        <p:txBody>
          <a:bodyPr>
            <a:normAutofit fontScale="90000"/>
          </a:bodyPr>
          <a:lstStyle/>
          <a:p>
            <a:r>
              <a:rPr lang="en-US" altLang="zh-CN" dirty="0">
                <a:ea typeface="SimSun" panose="02010600030101010101" pitchFamily="2" charset="-122"/>
              </a:rPr>
              <a:t>DBSCAN: Sensitive to Parameters</a:t>
            </a:r>
            <a:endParaRPr lang="en-IN" dirty="0"/>
          </a:p>
        </p:txBody>
      </p:sp>
      <p:sp>
        <p:nvSpPr>
          <p:cNvPr id="4" name="Footer Placeholder 3">
            <a:extLst>
              <a:ext uri="{FF2B5EF4-FFF2-40B4-BE49-F238E27FC236}">
                <a16:creationId xmlns:a16="http://schemas.microsoft.com/office/drawing/2014/main" id="{4EE61C47-9127-4805-8961-A2B5F0226EC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5" name="Slide Number Placeholder 4">
            <a:extLst>
              <a:ext uri="{FF2B5EF4-FFF2-40B4-BE49-F238E27FC236}">
                <a16:creationId xmlns:a16="http://schemas.microsoft.com/office/drawing/2014/main" id="{8C72642D-FBA3-45B8-82FF-52C6753998F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95378D13-6D5A-491B-A802-BE9F58444FC7}"/>
              </a:ext>
            </a:extLst>
          </p:cNvPr>
          <p:cNvPicPr>
            <a:picLocks noChangeAspect="1"/>
          </p:cNvPicPr>
          <p:nvPr/>
        </p:nvPicPr>
        <p:blipFill>
          <a:blip r:embed="rId2"/>
          <a:stretch>
            <a:fillRect/>
          </a:stretch>
        </p:blipFill>
        <p:spPr>
          <a:xfrm>
            <a:off x="838200" y="1152525"/>
            <a:ext cx="5743575" cy="2276475"/>
          </a:xfrm>
          <a:prstGeom prst="rect">
            <a:avLst/>
          </a:prstGeom>
        </p:spPr>
      </p:pic>
      <p:pic>
        <p:nvPicPr>
          <p:cNvPr id="7" name="Picture 6">
            <a:extLst>
              <a:ext uri="{FF2B5EF4-FFF2-40B4-BE49-F238E27FC236}">
                <a16:creationId xmlns:a16="http://schemas.microsoft.com/office/drawing/2014/main" id="{34E8E376-A3D8-40BA-B841-1B391513D8D6}"/>
              </a:ext>
            </a:extLst>
          </p:cNvPr>
          <p:cNvPicPr>
            <a:picLocks noChangeAspect="1"/>
          </p:cNvPicPr>
          <p:nvPr/>
        </p:nvPicPr>
        <p:blipFill>
          <a:blip r:embed="rId3"/>
          <a:stretch>
            <a:fillRect/>
          </a:stretch>
        </p:blipFill>
        <p:spPr>
          <a:xfrm>
            <a:off x="838200" y="4371975"/>
            <a:ext cx="7610475" cy="1333500"/>
          </a:xfrm>
          <a:prstGeom prst="rect">
            <a:avLst/>
          </a:prstGeom>
        </p:spPr>
      </p:pic>
    </p:spTree>
    <p:extLst>
      <p:ext uri="{BB962C8B-B14F-4D97-AF65-F5344CB8AC3E}">
        <p14:creationId xmlns:p14="http://schemas.microsoft.com/office/powerpoint/2010/main" val="29605519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BAF33-8723-45DE-893C-ACB2416430C8}"/>
              </a:ext>
            </a:extLst>
          </p:cNvPr>
          <p:cNvSpPr>
            <a:spLocks noGrp="1"/>
          </p:cNvSpPr>
          <p:nvPr>
            <p:ph type="title"/>
          </p:nvPr>
        </p:nvSpPr>
        <p:spPr/>
        <p:txBody>
          <a:bodyPr>
            <a:normAutofit fontScale="90000"/>
          </a:bodyPr>
          <a:lstStyle/>
          <a:p>
            <a:r>
              <a:rPr lang="en-US" altLang="en-US" dirty="0"/>
              <a:t>Density Based Clustering: Discussion</a:t>
            </a:r>
            <a:endParaRPr lang="en-IN" dirty="0"/>
          </a:p>
        </p:txBody>
      </p:sp>
      <p:sp>
        <p:nvSpPr>
          <p:cNvPr id="3" name="Content Placeholder 2">
            <a:extLst>
              <a:ext uri="{FF2B5EF4-FFF2-40B4-BE49-F238E27FC236}">
                <a16:creationId xmlns:a16="http://schemas.microsoft.com/office/drawing/2014/main" id="{C728057E-7162-4E3F-B454-F62B2A2BD85C}"/>
              </a:ext>
            </a:extLst>
          </p:cNvPr>
          <p:cNvSpPr>
            <a:spLocks noGrp="1"/>
          </p:cNvSpPr>
          <p:nvPr>
            <p:ph idx="1"/>
          </p:nvPr>
        </p:nvSpPr>
        <p:spPr/>
        <p:txBody>
          <a:bodyPr/>
          <a:lstStyle/>
          <a:p>
            <a:r>
              <a:rPr lang="en-US" altLang="en-US" b="0" dirty="0"/>
              <a:t>Advantages</a:t>
            </a:r>
          </a:p>
          <a:p>
            <a:pPr lvl="1"/>
            <a:r>
              <a:rPr lang="en-US" altLang="en-US" dirty="0"/>
              <a:t>Clusters can have arbitrary shape and size</a:t>
            </a:r>
          </a:p>
          <a:p>
            <a:pPr lvl="1"/>
            <a:r>
              <a:rPr lang="en-US" altLang="en-US" dirty="0"/>
              <a:t>Number of clusters is determined automatically</a:t>
            </a:r>
          </a:p>
          <a:p>
            <a:pPr lvl="1"/>
            <a:r>
              <a:rPr lang="en-US" altLang="en-US" dirty="0"/>
              <a:t>Can separate clusters from surrounding noise</a:t>
            </a:r>
          </a:p>
          <a:p>
            <a:r>
              <a:rPr lang="en-US" altLang="en-US" b="0" dirty="0"/>
              <a:t>Disadvantages</a:t>
            </a:r>
          </a:p>
          <a:p>
            <a:pPr lvl="1"/>
            <a:r>
              <a:rPr lang="en-US" altLang="en-US" dirty="0"/>
              <a:t>Input parameters may be difficult to determine</a:t>
            </a:r>
          </a:p>
          <a:p>
            <a:pPr lvl="1"/>
            <a:r>
              <a:rPr lang="en-US" altLang="en-US" dirty="0"/>
              <a:t>In some situations very sensitive to input parameter setting</a:t>
            </a:r>
          </a:p>
          <a:p>
            <a:endParaRPr lang="en-IN" dirty="0"/>
          </a:p>
        </p:txBody>
      </p:sp>
      <p:sp>
        <p:nvSpPr>
          <p:cNvPr id="4" name="Footer Placeholder 3">
            <a:extLst>
              <a:ext uri="{FF2B5EF4-FFF2-40B4-BE49-F238E27FC236}">
                <a16:creationId xmlns:a16="http://schemas.microsoft.com/office/drawing/2014/main" id="{ACC00B9A-DB93-478F-88E9-DD5A25B805E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5" name="Slide Number Placeholder 4">
            <a:extLst>
              <a:ext uri="{FF2B5EF4-FFF2-40B4-BE49-F238E27FC236}">
                <a16:creationId xmlns:a16="http://schemas.microsoft.com/office/drawing/2014/main" id="{AD5A63B3-E207-43DE-832F-C76C5ABBE65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5452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71462-6A84-52D3-37FE-45525FD7CA3E}"/>
              </a:ext>
            </a:extLst>
          </p:cNvPr>
          <p:cNvSpPr>
            <a:spLocks noGrp="1"/>
          </p:cNvSpPr>
          <p:nvPr>
            <p:ph type="title"/>
          </p:nvPr>
        </p:nvSpPr>
        <p:spPr/>
        <p:txBody>
          <a:bodyPr>
            <a:normAutofit fontScale="90000"/>
          </a:bodyPr>
          <a:lstStyle/>
          <a:p>
            <a:r>
              <a:rPr lang="en-IN" dirty="0"/>
              <a:t>Validation Measures for Clustering</a:t>
            </a:r>
          </a:p>
        </p:txBody>
      </p:sp>
      <p:sp>
        <p:nvSpPr>
          <p:cNvPr id="4" name="Content Placeholder 3">
            <a:extLst>
              <a:ext uri="{FF2B5EF4-FFF2-40B4-BE49-F238E27FC236}">
                <a16:creationId xmlns:a16="http://schemas.microsoft.com/office/drawing/2014/main" id="{FED82D64-1E0D-1DA6-0FC4-43C55134B50C}"/>
              </a:ext>
            </a:extLst>
          </p:cNvPr>
          <p:cNvSpPr>
            <a:spLocks noGrp="1"/>
          </p:cNvSpPr>
          <p:nvPr>
            <p:ph idx="1"/>
          </p:nvPr>
        </p:nvSpPr>
        <p:spPr/>
        <p:txBody>
          <a:bodyPr/>
          <a:lstStyle/>
          <a:p>
            <a:r>
              <a:rPr lang="en-IN" dirty="0"/>
              <a:t>External </a:t>
            </a:r>
          </a:p>
          <a:p>
            <a:pPr lvl="1"/>
            <a:r>
              <a:rPr lang="en-US" dirty="0"/>
              <a:t>use external information not present in the data</a:t>
            </a:r>
          </a:p>
          <a:p>
            <a:pPr lvl="1"/>
            <a:endParaRPr lang="en-US" dirty="0"/>
          </a:p>
          <a:p>
            <a:r>
              <a:rPr lang="en-IN" dirty="0"/>
              <a:t>Internal</a:t>
            </a:r>
          </a:p>
          <a:p>
            <a:pPr lvl="1"/>
            <a:r>
              <a:rPr lang="en-US" dirty="0"/>
              <a:t>measures evaluate the goodness of a clustering structure without respect to external information</a:t>
            </a:r>
            <a:endParaRPr lang="en-IN" dirty="0"/>
          </a:p>
          <a:p>
            <a:endParaRPr lang="en-IN" dirty="0"/>
          </a:p>
        </p:txBody>
      </p:sp>
    </p:spTree>
    <p:extLst>
      <p:ext uri="{BB962C8B-B14F-4D97-AF65-F5344CB8AC3E}">
        <p14:creationId xmlns:p14="http://schemas.microsoft.com/office/powerpoint/2010/main" val="17830186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71462-6A84-52D3-37FE-45525FD7CA3E}"/>
              </a:ext>
            </a:extLst>
          </p:cNvPr>
          <p:cNvSpPr>
            <a:spLocks noGrp="1"/>
          </p:cNvSpPr>
          <p:nvPr>
            <p:ph type="title"/>
          </p:nvPr>
        </p:nvSpPr>
        <p:spPr/>
        <p:txBody>
          <a:bodyPr>
            <a:normAutofit fontScale="90000"/>
          </a:bodyPr>
          <a:lstStyle/>
          <a:p>
            <a:r>
              <a:rPr lang="en-IN" dirty="0"/>
              <a:t>Validation Measures for Clustering</a:t>
            </a:r>
          </a:p>
        </p:txBody>
      </p:sp>
      <p:pic>
        <p:nvPicPr>
          <p:cNvPr id="8" name="Content Placeholder 4">
            <a:extLst>
              <a:ext uri="{FF2B5EF4-FFF2-40B4-BE49-F238E27FC236}">
                <a16:creationId xmlns:a16="http://schemas.microsoft.com/office/drawing/2014/main" id="{5B440C23-E311-F449-0755-14FE99FC8DD0}"/>
              </a:ext>
            </a:extLst>
          </p:cNvPr>
          <p:cNvPicPr>
            <a:picLocks noGrp="1" noChangeAspect="1"/>
          </p:cNvPicPr>
          <p:nvPr>
            <p:ph idx="1"/>
          </p:nvPr>
        </p:nvPicPr>
        <p:blipFill rotWithShape="1">
          <a:blip r:embed="rId2"/>
          <a:srcRect l="14016" t="25590" r="16388" b="19301"/>
          <a:stretch/>
        </p:blipFill>
        <p:spPr>
          <a:xfrm>
            <a:off x="1211365" y="1825625"/>
            <a:ext cx="9769269" cy="4351338"/>
          </a:xfrm>
        </p:spPr>
      </p:pic>
    </p:spTree>
    <p:extLst>
      <p:ext uri="{BB962C8B-B14F-4D97-AF65-F5344CB8AC3E}">
        <p14:creationId xmlns:p14="http://schemas.microsoft.com/office/powerpoint/2010/main" val="2373650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D3E1F-D67A-4838-B9E9-90FC7171FFDB}"/>
              </a:ext>
            </a:extLst>
          </p:cNvPr>
          <p:cNvSpPr>
            <a:spLocks noGrp="1"/>
          </p:cNvSpPr>
          <p:nvPr>
            <p:ph type="title"/>
          </p:nvPr>
        </p:nvSpPr>
        <p:spPr/>
        <p:txBody>
          <a:bodyPr>
            <a:normAutofit fontScale="90000"/>
          </a:bodyPr>
          <a:lstStyle/>
          <a:p>
            <a:r>
              <a:rPr lang="en-IN" dirty="0"/>
              <a:t>Distance Measures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100846-BC62-4655-A113-3580425FF423}"/>
                  </a:ext>
                </a:extLst>
              </p:cNvPr>
              <p:cNvSpPr>
                <a:spLocks noGrp="1"/>
              </p:cNvSpPr>
              <p:nvPr>
                <p:ph idx="1"/>
              </p:nvPr>
            </p:nvSpPr>
            <p:spPr>
              <a:xfrm>
                <a:off x="838200" y="1270000"/>
                <a:ext cx="5862758" cy="5220010"/>
              </a:xfrm>
            </p:spPr>
            <p:txBody>
              <a:bodyPr/>
              <a:lstStyle/>
              <a:p>
                <a:pPr algn="just"/>
                <a:r>
                  <a:rPr lang="en-US" dirty="0"/>
                  <a:t>Given a cluster with data points ,</a:t>
                </a:r>
              </a:p>
              <a:p>
                <a:pPr lvl="1" algn="just"/>
                <a:r>
                  <a:rPr lang="en-US" dirty="0"/>
                  <a:t>Centroid:</a:t>
                </a:r>
              </a:p>
              <a:p>
                <a:pPr marL="914400" lvl="2" indent="0" algn="just">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𝑿</m:t>
                          </m:r>
                        </m:e>
                        <m:sub>
                          <m:r>
                            <a:rPr lang="en-US" b="1" i="1" smtClean="0">
                              <a:latin typeface="Cambria Math" panose="02040503050406030204" pitchFamily="18" charset="0"/>
                            </a:rPr>
                            <m:t>𝟎</m:t>
                          </m:r>
                        </m:sub>
                      </m:sSub>
                      <m:r>
                        <a:rPr lang="en-US" b="1" i="1" smtClean="0">
                          <a:latin typeface="Cambria Math" panose="02040503050406030204" pitchFamily="18" charset="0"/>
                        </a:rPr>
                        <m:t>=</m:t>
                      </m:r>
                      <m:f>
                        <m:fPr>
                          <m:ctrlPr>
                            <a:rPr lang="en-US" b="1" i="1" smtClean="0">
                              <a:latin typeface="Cambria Math" panose="02040503050406030204" pitchFamily="18" charset="0"/>
                            </a:rPr>
                          </m:ctrlPr>
                        </m:fPr>
                        <m:num>
                          <m:nary>
                            <m:naryPr>
                              <m:chr m:val="∑"/>
                              <m:ctrlPr>
                                <a:rPr lang="en-US" b="1" i="1" smtClean="0">
                                  <a:latin typeface="Cambria Math" panose="02040503050406030204" pitchFamily="18" charset="0"/>
                                </a:rPr>
                              </m:ctrlPr>
                            </m:naryPr>
                            <m:sub>
                              <m:r>
                                <m:rPr>
                                  <m:brk m:alnAt="23"/>
                                </m:rP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𝟏</m:t>
                              </m:r>
                            </m:sub>
                            <m:sup>
                              <m:r>
                                <a:rPr lang="en-US" b="1" i="1" smtClean="0">
                                  <a:latin typeface="Cambria Math" panose="02040503050406030204" pitchFamily="18" charset="0"/>
                                </a:rPr>
                                <m:t>𝑵</m:t>
                              </m:r>
                            </m:sup>
                            <m:e>
                              <m:sSub>
                                <m:sSubPr>
                                  <m:ctrlPr>
                                    <a:rPr lang="en-US" b="1" i="1" smtClean="0">
                                      <a:latin typeface="Cambria Math" panose="02040503050406030204" pitchFamily="18" charset="0"/>
                                    </a:rPr>
                                  </m:ctrlPr>
                                </m:sSubPr>
                                <m:e>
                                  <m:r>
                                    <a:rPr lang="en-US" b="1" i="1" smtClean="0">
                                      <a:latin typeface="Cambria Math" panose="02040503050406030204" pitchFamily="18" charset="0"/>
                                    </a:rPr>
                                    <m:t>𝑿</m:t>
                                  </m:r>
                                </m:e>
                                <m:sub>
                                  <m:r>
                                    <a:rPr lang="en-US" b="1" i="1" smtClean="0">
                                      <a:latin typeface="Cambria Math" panose="02040503050406030204" pitchFamily="18" charset="0"/>
                                    </a:rPr>
                                    <m:t>𝒊</m:t>
                                  </m:r>
                                </m:sub>
                              </m:sSub>
                            </m:e>
                          </m:nary>
                        </m:num>
                        <m:den>
                          <m:r>
                            <a:rPr lang="en-US" b="1" i="1" smtClean="0">
                              <a:latin typeface="Cambria Math" panose="02040503050406030204" pitchFamily="18" charset="0"/>
                            </a:rPr>
                            <m:t>𝑵</m:t>
                          </m:r>
                        </m:den>
                      </m:f>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𝑳𝑺</m:t>
                          </m:r>
                        </m:num>
                        <m:den>
                          <m:r>
                            <a:rPr lang="en-US" b="1" i="1" smtClean="0">
                              <a:latin typeface="Cambria Math" panose="02040503050406030204" pitchFamily="18" charset="0"/>
                            </a:rPr>
                            <m:t>𝑵</m:t>
                          </m:r>
                        </m:den>
                      </m:f>
                    </m:oMath>
                  </m:oMathPara>
                </a14:m>
                <a:endParaRPr lang="en-IN" dirty="0"/>
              </a:p>
              <a:p>
                <a:pPr marL="914400" lvl="2" indent="0" algn="just">
                  <a:buNone/>
                </a:pPr>
                <a:endParaRPr lang="en-IN" dirty="0"/>
              </a:p>
              <a:p>
                <a:pPr lvl="1" algn="just"/>
                <a:r>
                  <a:rPr lang="en-US" dirty="0"/>
                  <a:t>Radius</a:t>
                </a:r>
                <a:r>
                  <a:rPr lang="en-IN" dirty="0"/>
                  <a:t>: </a:t>
                </a:r>
                <a:r>
                  <a:rPr lang="en-US" dirty="0"/>
                  <a:t>average distance from member points to centroid</a:t>
                </a:r>
              </a:p>
              <a:p>
                <a:pPr lvl="1" algn="just"/>
                <a:endParaRPr lang="en-US" dirty="0"/>
              </a:p>
              <a:p>
                <a:pPr lvl="1" algn="just"/>
                <a:endParaRPr lang="en-US" dirty="0"/>
              </a:p>
              <a:p>
                <a:pPr lvl="1" algn="just"/>
                <a:r>
                  <a:rPr lang="en-US" dirty="0"/>
                  <a:t>Diameter: average pair-wise distance within a cluster</a:t>
                </a:r>
                <a:endParaRPr lang="en-IN" dirty="0"/>
              </a:p>
              <a:p>
                <a:pPr marL="914400" lvl="2" indent="0" algn="just">
                  <a:buNone/>
                </a:pPr>
                <a:endParaRPr lang="en-IN" dirty="0"/>
              </a:p>
            </p:txBody>
          </p:sp>
        </mc:Choice>
        <mc:Fallback xmlns="">
          <p:sp>
            <p:nvSpPr>
              <p:cNvPr id="3" name="Content Placeholder 2">
                <a:extLst>
                  <a:ext uri="{FF2B5EF4-FFF2-40B4-BE49-F238E27FC236}">
                    <a16:creationId xmlns:a16="http://schemas.microsoft.com/office/drawing/2014/main" id="{48100846-BC62-4655-A113-3580425FF423}"/>
                  </a:ext>
                </a:extLst>
              </p:cNvPr>
              <p:cNvSpPr>
                <a:spLocks noGrp="1" noRot="1" noChangeAspect="1" noMove="1" noResize="1" noEditPoints="1" noAdjustHandles="1" noChangeArrowheads="1" noChangeShapeType="1" noTextEdit="1"/>
              </p:cNvSpPr>
              <p:nvPr>
                <p:ph idx="1"/>
              </p:nvPr>
            </p:nvSpPr>
            <p:spPr>
              <a:xfrm>
                <a:off x="838200" y="1270000"/>
                <a:ext cx="5862758" cy="5220010"/>
              </a:xfrm>
              <a:blipFill>
                <a:blip r:embed="rId3"/>
                <a:stretch>
                  <a:fillRect l="-1873" t="-1867" r="-1665"/>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79ACFE9C-9A89-4987-84E7-85B6C9E7C94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5" name="Slide Number Placeholder 4">
            <a:extLst>
              <a:ext uri="{FF2B5EF4-FFF2-40B4-BE49-F238E27FC236}">
                <a16:creationId xmlns:a16="http://schemas.microsoft.com/office/drawing/2014/main" id="{E2EDEA4D-FEA1-4B86-B94E-584F1AA9B2A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6" name="Object 4">
            <a:extLst>
              <a:ext uri="{FF2B5EF4-FFF2-40B4-BE49-F238E27FC236}">
                <a16:creationId xmlns:a16="http://schemas.microsoft.com/office/drawing/2014/main" id="{996488D5-C706-4E84-88A3-1FF72531DDBF}"/>
              </a:ext>
            </a:extLst>
          </p:cNvPr>
          <p:cNvGraphicFramePr>
            <a:graphicFrameLocks noChangeAspect="1"/>
          </p:cNvGraphicFramePr>
          <p:nvPr/>
        </p:nvGraphicFramePr>
        <p:xfrm>
          <a:off x="8153400" y="1322151"/>
          <a:ext cx="2995961" cy="821963"/>
        </p:xfrm>
        <a:graphic>
          <a:graphicData uri="http://schemas.openxmlformats.org/presentationml/2006/ole">
            <mc:AlternateContent xmlns:mc="http://schemas.openxmlformats.org/markup-compatibility/2006">
              <mc:Choice xmlns:v="urn:schemas-microsoft-com:vml" Requires="v">
                <p:oleObj name="Microsoft Equation 3.0" r:id="rId4" imgW="1511280" imgH="469800" progId="Equation.3">
                  <p:embed/>
                </p:oleObj>
              </mc:Choice>
              <mc:Fallback>
                <p:oleObj name="Microsoft Equation 3.0" r:id="rId4" imgW="1511280" imgH="469800" progId="Equation.3">
                  <p:embed/>
                  <p:pic>
                    <p:nvPicPr>
                      <p:cNvPr id="6" name="Object 4">
                        <a:extLst>
                          <a:ext uri="{FF2B5EF4-FFF2-40B4-BE49-F238E27FC236}">
                            <a16:creationId xmlns:a16="http://schemas.microsoft.com/office/drawing/2014/main" id="{996488D5-C706-4E84-88A3-1FF72531DDBF}"/>
                          </a:ext>
                        </a:extLst>
                      </p:cNvPr>
                      <p:cNvPicPr>
                        <a:picLocks noChangeAspect="1" noChangeArrowheads="1"/>
                      </p:cNvPicPr>
                      <p:nvPr/>
                    </p:nvPicPr>
                    <p:blipFill>
                      <a:blip r:embed="rId5"/>
                      <a:srcRect/>
                      <a:stretch>
                        <a:fillRect/>
                      </a:stretch>
                    </p:blipFill>
                    <p:spPr bwMode="gray">
                      <a:xfrm>
                        <a:off x="8153400" y="1322151"/>
                        <a:ext cx="2995961" cy="821963"/>
                      </a:xfrm>
                      <a:prstGeom prst="rect">
                        <a:avLst/>
                      </a:prstGeom>
                      <a:noFill/>
                      <a:ln>
                        <a:noFill/>
                      </a:ln>
                      <a:effectLst/>
                    </p:spPr>
                  </p:pic>
                </p:oleObj>
              </mc:Fallback>
            </mc:AlternateContent>
          </a:graphicData>
        </a:graphic>
      </p:graphicFrame>
      <p:graphicFrame>
        <p:nvGraphicFramePr>
          <p:cNvPr id="7" name="Object 5">
            <a:extLst>
              <a:ext uri="{FF2B5EF4-FFF2-40B4-BE49-F238E27FC236}">
                <a16:creationId xmlns:a16="http://schemas.microsoft.com/office/drawing/2014/main" id="{D37242EF-0F32-42EC-AB01-6FFC64AC641D}"/>
              </a:ext>
            </a:extLst>
          </p:cNvPr>
          <p:cNvGraphicFramePr>
            <a:graphicFrameLocks noChangeAspect="1"/>
          </p:cNvGraphicFramePr>
          <p:nvPr/>
        </p:nvGraphicFramePr>
        <p:xfrm>
          <a:off x="7617210" y="2508272"/>
          <a:ext cx="4302512" cy="3534720"/>
        </p:xfrm>
        <a:graphic>
          <a:graphicData uri="http://schemas.openxmlformats.org/presentationml/2006/ole">
            <mc:AlternateContent xmlns:mc="http://schemas.openxmlformats.org/markup-compatibility/2006">
              <mc:Choice xmlns:v="urn:schemas-microsoft-com:vml" Requires="v">
                <p:oleObj name="Equation" r:id="rId6" imgW="2565360" imgH="2108160" progId="Equation.3">
                  <p:embed/>
                </p:oleObj>
              </mc:Choice>
              <mc:Fallback>
                <p:oleObj name="Equation" r:id="rId6" imgW="2565360" imgH="2108160" progId="Equation.3">
                  <p:embed/>
                  <p:pic>
                    <p:nvPicPr>
                      <p:cNvPr id="7" name="Object 5">
                        <a:extLst>
                          <a:ext uri="{FF2B5EF4-FFF2-40B4-BE49-F238E27FC236}">
                            <a16:creationId xmlns:a16="http://schemas.microsoft.com/office/drawing/2014/main" id="{D37242EF-0F32-42EC-AB01-6FFC64AC64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7617210" y="2508272"/>
                        <a:ext cx="4302512" cy="3534720"/>
                      </a:xfrm>
                      <a:prstGeom prst="rect">
                        <a:avLst/>
                      </a:prstGeom>
                      <a:noFill/>
                      <a:ln>
                        <a:noFill/>
                      </a:ln>
                      <a:effectLst/>
                    </p:spPr>
                  </p:pic>
                </p:oleObj>
              </mc:Fallback>
            </mc:AlternateContent>
          </a:graphicData>
        </a:graphic>
      </p:graphicFrame>
      <p:graphicFrame>
        <p:nvGraphicFramePr>
          <p:cNvPr id="8" name="Object 6">
            <a:extLst>
              <a:ext uri="{FF2B5EF4-FFF2-40B4-BE49-F238E27FC236}">
                <a16:creationId xmlns:a16="http://schemas.microsoft.com/office/drawing/2014/main" id="{3D89762B-1B2E-4C5B-9E9E-015DC7A4EFB9}"/>
              </a:ext>
            </a:extLst>
          </p:cNvPr>
          <p:cNvGraphicFramePr>
            <a:graphicFrameLocks noChangeAspect="1"/>
          </p:cNvGraphicFramePr>
          <p:nvPr/>
        </p:nvGraphicFramePr>
        <p:xfrm>
          <a:off x="2099215" y="5296025"/>
          <a:ext cx="3391829" cy="929046"/>
        </p:xfrm>
        <a:graphic>
          <a:graphicData uri="http://schemas.openxmlformats.org/presentationml/2006/ole">
            <mc:AlternateContent xmlns:mc="http://schemas.openxmlformats.org/markup-compatibility/2006">
              <mc:Choice xmlns:v="urn:schemas-microsoft-com:vml" Requires="v">
                <p:oleObj name="Equation" r:id="rId8" imgW="1854000" imgH="507960" progId="Equation.3">
                  <p:embed/>
                </p:oleObj>
              </mc:Choice>
              <mc:Fallback>
                <p:oleObj name="Equation" r:id="rId8" imgW="1854000" imgH="507960" progId="Equation.3">
                  <p:embed/>
                  <p:pic>
                    <p:nvPicPr>
                      <p:cNvPr id="8" name="Object 6">
                        <a:extLst>
                          <a:ext uri="{FF2B5EF4-FFF2-40B4-BE49-F238E27FC236}">
                            <a16:creationId xmlns:a16="http://schemas.microsoft.com/office/drawing/2014/main" id="{3D89762B-1B2E-4C5B-9E9E-015DC7A4EFB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2099215" y="5296025"/>
                        <a:ext cx="3391829" cy="929046"/>
                      </a:xfrm>
                      <a:prstGeom prst="rect">
                        <a:avLst/>
                      </a:prstGeom>
                      <a:noFill/>
                      <a:ln>
                        <a:noFill/>
                      </a:ln>
                      <a:effectLst/>
                    </p:spPr>
                  </p:pic>
                </p:oleObj>
              </mc:Fallback>
            </mc:AlternateContent>
          </a:graphicData>
        </a:graphic>
      </p:graphicFrame>
      <p:graphicFrame>
        <p:nvGraphicFramePr>
          <p:cNvPr id="9" name="Object 4">
            <a:extLst>
              <a:ext uri="{FF2B5EF4-FFF2-40B4-BE49-F238E27FC236}">
                <a16:creationId xmlns:a16="http://schemas.microsoft.com/office/drawing/2014/main" id="{FA71D4D4-FD11-4815-9417-0309AE74FA1A}"/>
              </a:ext>
            </a:extLst>
          </p:cNvPr>
          <p:cNvGraphicFramePr>
            <a:graphicFrameLocks noChangeAspect="1"/>
          </p:cNvGraphicFramePr>
          <p:nvPr/>
        </p:nvGraphicFramePr>
        <p:xfrm>
          <a:off x="2099215" y="3759806"/>
          <a:ext cx="2995961" cy="821963"/>
        </p:xfrm>
        <a:graphic>
          <a:graphicData uri="http://schemas.openxmlformats.org/presentationml/2006/ole">
            <mc:AlternateContent xmlns:mc="http://schemas.openxmlformats.org/markup-compatibility/2006">
              <mc:Choice xmlns:v="urn:schemas-microsoft-com:vml" Requires="v">
                <p:oleObj name="Microsoft Equation 3.0" r:id="rId10" imgW="1511280" imgH="469800" progId="Equation.3">
                  <p:embed/>
                </p:oleObj>
              </mc:Choice>
              <mc:Fallback>
                <p:oleObj name="Microsoft Equation 3.0" r:id="rId10" imgW="1511280" imgH="469800" progId="Equation.3">
                  <p:embed/>
                  <p:pic>
                    <p:nvPicPr>
                      <p:cNvPr id="9" name="Object 4">
                        <a:extLst>
                          <a:ext uri="{FF2B5EF4-FFF2-40B4-BE49-F238E27FC236}">
                            <a16:creationId xmlns:a16="http://schemas.microsoft.com/office/drawing/2014/main" id="{FA71D4D4-FD11-4815-9417-0309AE74FA1A}"/>
                          </a:ext>
                        </a:extLst>
                      </p:cNvPr>
                      <p:cNvPicPr>
                        <a:picLocks noChangeAspect="1" noChangeArrowheads="1"/>
                      </p:cNvPicPr>
                      <p:nvPr/>
                    </p:nvPicPr>
                    <p:blipFill>
                      <a:blip r:embed="rId5"/>
                      <a:srcRect/>
                      <a:stretch>
                        <a:fillRect/>
                      </a:stretch>
                    </p:blipFill>
                    <p:spPr bwMode="gray">
                      <a:xfrm>
                        <a:off x="2099215" y="3759806"/>
                        <a:ext cx="2995961" cy="82196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3607927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5535-D0C9-E6D6-E242-6500D16A01A9}"/>
              </a:ext>
            </a:extLst>
          </p:cNvPr>
          <p:cNvSpPr>
            <a:spLocks noGrp="1"/>
          </p:cNvSpPr>
          <p:nvPr>
            <p:ph type="title"/>
          </p:nvPr>
        </p:nvSpPr>
        <p:spPr/>
        <p:txBody>
          <a:bodyPr>
            <a:normAutofit fontScale="90000"/>
          </a:bodyPr>
          <a:lstStyle/>
          <a:p>
            <a:r>
              <a:rPr lang="en-IN" dirty="0"/>
              <a:t>Validation Measures for Clustering</a:t>
            </a:r>
          </a:p>
        </p:txBody>
      </p:sp>
      <p:sp>
        <p:nvSpPr>
          <p:cNvPr id="3" name="Content Placeholder 2">
            <a:extLst>
              <a:ext uri="{FF2B5EF4-FFF2-40B4-BE49-F238E27FC236}">
                <a16:creationId xmlns:a16="http://schemas.microsoft.com/office/drawing/2014/main" id="{2B0A45C7-C614-F763-3684-687811588800}"/>
              </a:ext>
            </a:extLst>
          </p:cNvPr>
          <p:cNvSpPr>
            <a:spLocks noGrp="1"/>
          </p:cNvSpPr>
          <p:nvPr>
            <p:ph idx="1"/>
          </p:nvPr>
        </p:nvSpPr>
        <p:spPr/>
        <p:txBody>
          <a:bodyPr/>
          <a:lstStyle/>
          <a:p>
            <a:r>
              <a:rPr lang="en-IN" dirty="0"/>
              <a:t>External</a:t>
            </a:r>
          </a:p>
          <a:p>
            <a:pPr lvl="1"/>
            <a:r>
              <a:rPr lang="en-IN" dirty="0"/>
              <a:t>Dice Coefficient</a:t>
            </a:r>
          </a:p>
          <a:p>
            <a:pPr lvl="1"/>
            <a:r>
              <a:rPr lang="en-IN" dirty="0"/>
              <a:t>Similarity</a:t>
            </a:r>
          </a:p>
          <a:p>
            <a:pPr lvl="1"/>
            <a:r>
              <a:rPr lang="en-IN" dirty="0"/>
              <a:t>Accuracy</a:t>
            </a:r>
          </a:p>
          <a:p>
            <a:endParaRPr lang="en-IN" dirty="0"/>
          </a:p>
        </p:txBody>
      </p:sp>
      <p:sp>
        <p:nvSpPr>
          <p:cNvPr id="4" name="Footer Placeholder 3">
            <a:extLst>
              <a:ext uri="{FF2B5EF4-FFF2-40B4-BE49-F238E27FC236}">
                <a16:creationId xmlns:a16="http://schemas.microsoft.com/office/drawing/2014/main" id="{03D0BFA7-486D-1B68-A590-0AB1F77BF472}"/>
              </a:ext>
            </a:extLst>
          </p:cNvPr>
          <p:cNvSpPr>
            <a:spLocks noGrp="1"/>
          </p:cNvSpPr>
          <p:nvPr>
            <p:ph type="ftr" sz="quarter" idx="11"/>
          </p:nvPr>
        </p:nvSpPr>
        <p:spPr/>
        <p:txBody>
          <a:bodyPr/>
          <a:lstStyle/>
          <a:p>
            <a:r>
              <a:rPr lang="en-US"/>
              <a:t>Clustering Techniques</a:t>
            </a:r>
          </a:p>
        </p:txBody>
      </p:sp>
      <p:sp>
        <p:nvSpPr>
          <p:cNvPr id="5" name="Slide Number Placeholder 4">
            <a:extLst>
              <a:ext uri="{FF2B5EF4-FFF2-40B4-BE49-F238E27FC236}">
                <a16:creationId xmlns:a16="http://schemas.microsoft.com/office/drawing/2014/main" id="{088D283F-41B9-0121-9530-4931C87F63A8}"/>
              </a:ext>
            </a:extLst>
          </p:cNvPr>
          <p:cNvSpPr>
            <a:spLocks noGrp="1"/>
          </p:cNvSpPr>
          <p:nvPr>
            <p:ph type="sldNum" sz="quarter" idx="12"/>
          </p:nvPr>
        </p:nvSpPr>
        <p:spPr/>
        <p:txBody>
          <a:bodyPr/>
          <a:lstStyle/>
          <a:p>
            <a:fld id="{7A40C488-C8CC-47D5-8871-7D5F905AB6AC}" type="slidenum">
              <a:rPr lang="en-US" smtClean="0"/>
              <a:t>40</a:t>
            </a:fld>
            <a:endParaRPr lang="en-US"/>
          </a:p>
        </p:txBody>
      </p:sp>
    </p:spTree>
    <p:extLst>
      <p:ext uri="{BB962C8B-B14F-4D97-AF65-F5344CB8AC3E}">
        <p14:creationId xmlns:p14="http://schemas.microsoft.com/office/powerpoint/2010/main" val="1862585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437C-EABE-430D-BCBB-6589D605EBFC}"/>
              </a:ext>
            </a:extLst>
          </p:cNvPr>
          <p:cNvSpPr>
            <a:spLocks noGrp="1"/>
          </p:cNvSpPr>
          <p:nvPr>
            <p:ph type="title"/>
          </p:nvPr>
        </p:nvSpPr>
        <p:spPr/>
        <p:txBody>
          <a:bodyPr>
            <a:normAutofit fontScale="90000"/>
          </a:bodyPr>
          <a:lstStyle/>
          <a:p>
            <a:r>
              <a:rPr lang="en-IN" dirty="0"/>
              <a:t>Clustering Feature </a:t>
            </a:r>
          </a:p>
        </p:txBody>
      </p:sp>
      <p:sp>
        <p:nvSpPr>
          <p:cNvPr id="3" name="Content Placeholder 2">
            <a:extLst>
              <a:ext uri="{FF2B5EF4-FFF2-40B4-BE49-F238E27FC236}">
                <a16:creationId xmlns:a16="http://schemas.microsoft.com/office/drawing/2014/main" id="{F9FB24C7-2F17-433C-B553-0AF297D8F9A7}"/>
              </a:ext>
            </a:extLst>
          </p:cNvPr>
          <p:cNvSpPr>
            <a:spLocks noGrp="1"/>
          </p:cNvSpPr>
          <p:nvPr>
            <p:ph idx="1"/>
          </p:nvPr>
        </p:nvSpPr>
        <p:spPr>
          <a:xfrm>
            <a:off x="838200" y="1270000"/>
            <a:ext cx="5829300" cy="4906963"/>
          </a:xfrm>
        </p:spPr>
        <p:txBody>
          <a:bodyPr>
            <a:normAutofit fontScale="92500" lnSpcReduction="10000"/>
          </a:bodyPr>
          <a:lstStyle/>
          <a:p>
            <a:pPr algn="just"/>
            <a:r>
              <a:rPr lang="en-US" altLang="zh-CN" dirty="0"/>
              <a:t>Suppose cluster C</a:t>
            </a:r>
            <a:r>
              <a:rPr lang="en-US" altLang="zh-CN" baseline="-25000" dirty="0"/>
              <a:t>1 </a:t>
            </a:r>
            <a:r>
              <a:rPr lang="en-US" altLang="zh-CN" dirty="0"/>
              <a:t>has CF</a:t>
            </a:r>
            <a:r>
              <a:rPr lang="en-US" altLang="zh-CN" baseline="-25000" dirty="0"/>
              <a:t>1</a:t>
            </a:r>
            <a:r>
              <a:rPr lang="en-US" altLang="zh-CN" dirty="0"/>
              <a:t>=(N</a:t>
            </a:r>
            <a:r>
              <a:rPr lang="en-US" altLang="zh-CN" baseline="-25000" dirty="0"/>
              <a:t>1</a:t>
            </a:r>
            <a:r>
              <a:rPr lang="en-US" altLang="zh-CN" dirty="0"/>
              <a:t>, LS</a:t>
            </a:r>
            <a:r>
              <a:rPr lang="en-US" altLang="zh-CN" baseline="-25000" dirty="0"/>
              <a:t>1</a:t>
            </a:r>
            <a:r>
              <a:rPr lang="en-US" altLang="zh-CN" dirty="0"/>
              <a:t> ,SS</a:t>
            </a:r>
            <a:r>
              <a:rPr lang="en-US" altLang="zh-CN" baseline="-25000" dirty="0"/>
              <a:t>1</a:t>
            </a:r>
            <a:r>
              <a:rPr lang="en-US" altLang="zh-CN" dirty="0"/>
              <a:t>),  cluster C</a:t>
            </a:r>
            <a:r>
              <a:rPr lang="en-US" altLang="zh-CN" baseline="-25000" dirty="0"/>
              <a:t>2</a:t>
            </a:r>
            <a:r>
              <a:rPr lang="en-US" altLang="zh-CN" dirty="0"/>
              <a:t> has CF</a:t>
            </a:r>
            <a:r>
              <a:rPr lang="en-US" altLang="zh-CN" baseline="-25000" dirty="0"/>
              <a:t>2</a:t>
            </a:r>
            <a:r>
              <a:rPr lang="en-US" altLang="zh-CN" dirty="0"/>
              <a:t> =(N</a:t>
            </a:r>
            <a:r>
              <a:rPr lang="en-US" altLang="zh-CN" baseline="-25000" dirty="0"/>
              <a:t>2</a:t>
            </a:r>
            <a:r>
              <a:rPr lang="en-US" altLang="zh-CN" dirty="0"/>
              <a:t>,LS</a:t>
            </a:r>
            <a:r>
              <a:rPr lang="en-US" altLang="zh-CN" baseline="-25000" dirty="0"/>
              <a:t>2</a:t>
            </a:r>
            <a:r>
              <a:rPr lang="en-US" altLang="zh-CN" dirty="0"/>
              <a:t>,SS</a:t>
            </a:r>
            <a:r>
              <a:rPr lang="en-US" altLang="zh-CN" baseline="-25000" dirty="0"/>
              <a:t>2</a:t>
            </a:r>
            <a:r>
              <a:rPr lang="en-US" altLang="zh-CN" dirty="0"/>
              <a:t>) </a:t>
            </a:r>
          </a:p>
          <a:p>
            <a:pPr algn="just"/>
            <a:r>
              <a:rPr lang="en-US" altLang="zh-CN" dirty="0"/>
              <a:t>If we merge C</a:t>
            </a:r>
            <a:r>
              <a:rPr lang="en-US" altLang="zh-CN" baseline="-25000" dirty="0"/>
              <a:t>1</a:t>
            </a:r>
            <a:r>
              <a:rPr lang="en-US" altLang="zh-CN" dirty="0"/>
              <a:t> with C</a:t>
            </a:r>
            <a:r>
              <a:rPr lang="en-US" altLang="zh-CN" baseline="-25000" dirty="0"/>
              <a:t>2</a:t>
            </a:r>
            <a:r>
              <a:rPr lang="en-US" altLang="zh-CN" dirty="0"/>
              <a:t>, the CF for the merged cluster C is </a:t>
            </a:r>
          </a:p>
          <a:p>
            <a:pPr algn="just">
              <a:buNone/>
            </a:pPr>
            <a:endParaRPr lang="en-US" altLang="zh-CN" dirty="0"/>
          </a:p>
          <a:p>
            <a:pPr algn="just">
              <a:buNone/>
            </a:pPr>
            <a:endParaRPr lang="en-US" altLang="zh-CN" sz="2000" dirty="0"/>
          </a:p>
          <a:p>
            <a:pPr algn="just"/>
            <a:endParaRPr lang="en-US" altLang="zh-CN" sz="2200" dirty="0"/>
          </a:p>
          <a:p>
            <a:pPr algn="just"/>
            <a:endParaRPr lang="en-US" altLang="zh-CN" sz="2200" dirty="0"/>
          </a:p>
          <a:p>
            <a:pPr algn="just"/>
            <a:r>
              <a:rPr lang="en-US" altLang="zh-CN" dirty="0"/>
              <a:t>Why CF?</a:t>
            </a:r>
          </a:p>
          <a:p>
            <a:pPr lvl="2" algn="just"/>
            <a:r>
              <a:rPr lang="en-US" altLang="zh-CN" sz="2600" dirty="0"/>
              <a:t>Summarized info for single cluster</a:t>
            </a:r>
          </a:p>
          <a:p>
            <a:pPr lvl="2" algn="just"/>
            <a:r>
              <a:rPr lang="en-US" altLang="zh-CN" sz="2600" dirty="0"/>
              <a:t>Summarized info for two clusters </a:t>
            </a:r>
          </a:p>
          <a:p>
            <a:pPr lvl="2" algn="just"/>
            <a:r>
              <a:rPr lang="en-US" altLang="zh-CN" sz="2600" dirty="0"/>
              <a:t>Additive theorem</a:t>
            </a:r>
          </a:p>
          <a:p>
            <a:endParaRPr lang="en-IN" dirty="0"/>
          </a:p>
        </p:txBody>
      </p:sp>
      <p:sp>
        <p:nvSpPr>
          <p:cNvPr id="4" name="Footer Placeholder 3">
            <a:extLst>
              <a:ext uri="{FF2B5EF4-FFF2-40B4-BE49-F238E27FC236}">
                <a16:creationId xmlns:a16="http://schemas.microsoft.com/office/drawing/2014/main" id="{59E86126-738F-4EA4-8AD1-467DA893E03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5" name="Slide Number Placeholder 4">
            <a:extLst>
              <a:ext uri="{FF2B5EF4-FFF2-40B4-BE49-F238E27FC236}">
                <a16:creationId xmlns:a16="http://schemas.microsoft.com/office/drawing/2014/main" id="{D7AF5FB7-5E0D-4422-B775-9B323FA9ED5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6" name="Object 4">
            <a:extLst>
              <a:ext uri="{FF2B5EF4-FFF2-40B4-BE49-F238E27FC236}">
                <a16:creationId xmlns:a16="http://schemas.microsoft.com/office/drawing/2014/main" id="{944055A5-1017-4F78-8AD4-B5DA53ED005D}"/>
              </a:ext>
            </a:extLst>
          </p:cNvPr>
          <p:cNvGraphicFramePr>
            <a:graphicFrameLocks noChangeAspect="1"/>
          </p:cNvGraphicFramePr>
          <p:nvPr/>
        </p:nvGraphicFramePr>
        <p:xfrm>
          <a:off x="1409700" y="2801144"/>
          <a:ext cx="5257800" cy="1255712"/>
        </p:xfrm>
        <a:graphic>
          <a:graphicData uri="http://schemas.openxmlformats.org/presentationml/2006/ole">
            <mc:AlternateContent xmlns:mc="http://schemas.openxmlformats.org/markup-compatibility/2006">
              <mc:Choice xmlns:v="urn:schemas-microsoft-com:vml" Requires="v">
                <p:oleObj name="Microsoft Equation 3.0" r:id="rId2" imgW="2019240" imgH="482400" progId="Equation.3">
                  <p:embed/>
                </p:oleObj>
              </mc:Choice>
              <mc:Fallback>
                <p:oleObj name="Microsoft Equation 3.0" r:id="rId2" imgW="2019240" imgH="482400" progId="Equation.3">
                  <p:embed/>
                  <p:pic>
                    <p:nvPicPr>
                      <p:cNvPr id="6" name="Object 4">
                        <a:extLst>
                          <a:ext uri="{FF2B5EF4-FFF2-40B4-BE49-F238E27FC236}">
                            <a16:creationId xmlns:a16="http://schemas.microsoft.com/office/drawing/2014/main" id="{944055A5-1017-4F78-8AD4-B5DA53ED005D}"/>
                          </a:ext>
                        </a:extLst>
                      </p:cNvPr>
                      <p:cNvPicPr>
                        <a:picLocks noChangeAspect="1" noChangeArrowheads="1"/>
                      </p:cNvPicPr>
                      <p:nvPr/>
                    </p:nvPicPr>
                    <p:blipFill>
                      <a:blip r:embed="rId3"/>
                      <a:srcRect/>
                      <a:stretch>
                        <a:fillRect/>
                      </a:stretch>
                    </p:blipFill>
                    <p:spPr bwMode="gray">
                      <a:xfrm>
                        <a:off x="1409700" y="2801144"/>
                        <a:ext cx="5257800" cy="1255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Picture 6">
            <a:extLst>
              <a:ext uri="{FF2B5EF4-FFF2-40B4-BE49-F238E27FC236}">
                <a16:creationId xmlns:a16="http://schemas.microsoft.com/office/drawing/2014/main" id="{9037A05D-37B3-4493-A24D-A3E718265778}"/>
              </a:ext>
            </a:extLst>
          </p:cNvPr>
          <p:cNvPicPr>
            <a:picLocks noChangeAspect="1"/>
          </p:cNvPicPr>
          <p:nvPr/>
        </p:nvPicPr>
        <p:blipFill>
          <a:blip r:embed="rId4"/>
          <a:stretch>
            <a:fillRect/>
          </a:stretch>
        </p:blipFill>
        <p:spPr>
          <a:xfrm>
            <a:off x="6937917" y="2801144"/>
            <a:ext cx="5254083" cy="1685925"/>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13CC2C2E-1542-45BD-A7AB-DA3023228010}"/>
                  </a:ext>
                </a:extLst>
              </p:cNvPr>
              <p:cNvSpPr/>
              <p:nvPr/>
            </p:nvSpPr>
            <p:spPr>
              <a:xfrm>
                <a:off x="6937917" y="1675089"/>
                <a:ext cx="5254083" cy="65255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700" b="1" i="0" u="none" strike="noStrike" kern="1200" cap="none" spc="0" normalizeH="0" baseline="0" noProof="0" dirty="0">
                    <a:ln>
                      <a:noFill/>
                    </a:ln>
                    <a:solidFill>
                      <a:srgbClr val="0070C0"/>
                    </a:solidFill>
                    <a:effectLst/>
                    <a:uLnTx/>
                    <a:uFillTx/>
                    <a:latin typeface="Calibri" panose="020F0502020204030204"/>
                    <a:ea typeface="+mn-ea"/>
                    <a:cs typeface="+mn-cs"/>
                  </a:rPr>
                  <a:t>CF1= 〈3, (2+3+4 , 5+2+3), (</a:t>
                </a:r>
                <a14:m>
                  <m:oMath xmlns:m="http://schemas.openxmlformats.org/officeDocument/2006/math">
                    <m:sSup>
                      <m:sSupPr>
                        <m:ctrlPr>
                          <a:rPr kumimoji="0" lang="en-US" sz="1700" b="1" i="1" u="none" strike="noStrike" kern="1200" cap="none" spc="0" normalizeH="0" baseline="0" noProof="0" dirty="0" smtClean="0">
                            <a:ln>
                              <a:noFill/>
                            </a:ln>
                            <a:solidFill>
                              <a:srgbClr val="0070C0"/>
                            </a:solidFill>
                            <a:effectLst/>
                            <a:uLnTx/>
                            <a:uFillTx/>
                            <a:latin typeface="Cambria Math" panose="02040503050406030204" pitchFamily="18" charset="0"/>
                            <a:ea typeface="+mn-ea"/>
                            <a:cs typeface="+mn-cs"/>
                          </a:rPr>
                        </m:ctrlPr>
                      </m:sSupPr>
                      <m:e>
                        <m:r>
                          <a:rPr kumimoji="0" lang="en-IN" sz="1700" b="1" i="1" u="none" strike="noStrike" kern="1200" cap="none" spc="0" normalizeH="0" baseline="0" noProof="0" dirty="0" smtClean="0">
                            <a:ln>
                              <a:noFill/>
                            </a:ln>
                            <a:solidFill>
                              <a:srgbClr val="0070C0"/>
                            </a:solidFill>
                            <a:effectLst/>
                            <a:uLnTx/>
                            <a:uFillTx/>
                            <a:latin typeface="Cambria Math" panose="02040503050406030204" pitchFamily="18" charset="0"/>
                            <a:ea typeface="+mn-ea"/>
                            <a:cs typeface="+mn-cs"/>
                          </a:rPr>
                          <m:t>𝟐</m:t>
                        </m:r>
                      </m:e>
                      <m:sup>
                        <m:r>
                          <a:rPr kumimoji="0" lang="en-IN" sz="1700" b="1" i="1" u="none" strike="noStrike" kern="1200" cap="none" spc="0" normalizeH="0" baseline="0" noProof="0" dirty="0" smtClean="0">
                            <a:ln>
                              <a:noFill/>
                            </a:ln>
                            <a:solidFill>
                              <a:srgbClr val="0070C0"/>
                            </a:solidFill>
                            <a:effectLst/>
                            <a:uLnTx/>
                            <a:uFillTx/>
                            <a:latin typeface="Cambria Math" panose="02040503050406030204" pitchFamily="18" charset="0"/>
                            <a:ea typeface="+mn-ea"/>
                            <a:cs typeface="+mn-cs"/>
                          </a:rPr>
                          <m:t>𝟐</m:t>
                        </m:r>
                      </m:sup>
                    </m:sSup>
                    <m:r>
                      <a:rPr kumimoji="0" lang="en-IN" sz="1700" b="1" i="1" u="none" strike="noStrike" kern="1200" cap="none" spc="0" normalizeH="0" baseline="0" noProof="0" dirty="0" smtClean="0">
                        <a:ln>
                          <a:noFill/>
                        </a:ln>
                        <a:solidFill>
                          <a:srgbClr val="0070C0"/>
                        </a:solidFill>
                        <a:effectLst/>
                        <a:uLnTx/>
                        <a:uFillTx/>
                        <a:latin typeface="Cambria Math" panose="02040503050406030204" pitchFamily="18" charset="0"/>
                        <a:ea typeface="+mn-ea"/>
                        <a:cs typeface="+mn-cs"/>
                      </a:rPr>
                      <m:t>+</m:t>
                    </m:r>
                    <m:sSup>
                      <m:sSupPr>
                        <m:ctrlPr>
                          <a:rPr kumimoji="0" lang="en-US" sz="1700" b="1" i="1" u="none" strike="noStrike" kern="1200" cap="none" spc="0" normalizeH="0" baseline="0" noProof="0" dirty="0" smtClean="0">
                            <a:ln>
                              <a:noFill/>
                            </a:ln>
                            <a:solidFill>
                              <a:srgbClr val="0070C0"/>
                            </a:solidFill>
                            <a:effectLst/>
                            <a:uLnTx/>
                            <a:uFillTx/>
                            <a:latin typeface="Cambria Math" panose="02040503050406030204" pitchFamily="18" charset="0"/>
                            <a:ea typeface="+mn-ea"/>
                            <a:cs typeface="+mn-cs"/>
                          </a:rPr>
                        </m:ctrlPr>
                      </m:sSupPr>
                      <m:e>
                        <m:r>
                          <a:rPr kumimoji="0" lang="en-IN" sz="1700" b="1" i="1" u="none" strike="noStrike" kern="1200" cap="none" spc="0" normalizeH="0" baseline="0" noProof="0" dirty="0" smtClean="0">
                            <a:ln>
                              <a:noFill/>
                            </a:ln>
                            <a:solidFill>
                              <a:srgbClr val="0070C0"/>
                            </a:solidFill>
                            <a:effectLst/>
                            <a:uLnTx/>
                            <a:uFillTx/>
                            <a:latin typeface="Cambria Math" panose="02040503050406030204" pitchFamily="18" charset="0"/>
                            <a:ea typeface="+mn-ea"/>
                            <a:cs typeface="+mn-cs"/>
                          </a:rPr>
                          <m:t>𝟑</m:t>
                        </m:r>
                      </m:e>
                      <m:sup>
                        <m:r>
                          <a:rPr kumimoji="0" lang="en-IN" sz="1700" b="1" i="1" u="none" strike="noStrike" kern="1200" cap="none" spc="0" normalizeH="0" baseline="0" noProof="0" dirty="0" smtClean="0">
                            <a:ln>
                              <a:noFill/>
                            </a:ln>
                            <a:solidFill>
                              <a:srgbClr val="0070C0"/>
                            </a:solidFill>
                            <a:effectLst/>
                            <a:uLnTx/>
                            <a:uFillTx/>
                            <a:latin typeface="Cambria Math" panose="02040503050406030204" pitchFamily="18" charset="0"/>
                            <a:ea typeface="+mn-ea"/>
                            <a:cs typeface="+mn-cs"/>
                          </a:rPr>
                          <m:t>𝟐</m:t>
                        </m:r>
                      </m:sup>
                    </m:sSup>
                    <m:r>
                      <a:rPr kumimoji="0" lang="en-IN" sz="1700" b="1" i="1" u="none" strike="noStrike" kern="1200" cap="none" spc="0" normalizeH="0" baseline="0" noProof="0" dirty="0" smtClean="0">
                        <a:ln>
                          <a:noFill/>
                        </a:ln>
                        <a:solidFill>
                          <a:srgbClr val="0070C0"/>
                        </a:solidFill>
                        <a:effectLst/>
                        <a:uLnTx/>
                        <a:uFillTx/>
                        <a:latin typeface="Cambria Math" panose="02040503050406030204" pitchFamily="18" charset="0"/>
                        <a:ea typeface="+mn-ea"/>
                        <a:cs typeface="+mn-cs"/>
                      </a:rPr>
                      <m:t>+</m:t>
                    </m:r>
                    <m:sSup>
                      <m:sSupPr>
                        <m:ctrlPr>
                          <a:rPr kumimoji="0" lang="en-US" sz="1700" b="1" i="1" u="none" strike="noStrike" kern="1200" cap="none" spc="0" normalizeH="0" baseline="0" noProof="0" dirty="0" smtClean="0">
                            <a:ln>
                              <a:noFill/>
                            </a:ln>
                            <a:solidFill>
                              <a:srgbClr val="0070C0"/>
                            </a:solidFill>
                            <a:effectLst/>
                            <a:uLnTx/>
                            <a:uFillTx/>
                            <a:latin typeface="Cambria Math" panose="02040503050406030204" pitchFamily="18" charset="0"/>
                            <a:ea typeface="+mn-ea"/>
                            <a:cs typeface="+mn-cs"/>
                          </a:rPr>
                        </m:ctrlPr>
                      </m:sSupPr>
                      <m:e>
                        <m:r>
                          <a:rPr kumimoji="0" lang="en-IN" sz="1700" b="1" i="1" u="none" strike="noStrike" kern="1200" cap="none" spc="0" normalizeH="0" baseline="0" noProof="0" dirty="0" smtClean="0">
                            <a:ln>
                              <a:noFill/>
                            </a:ln>
                            <a:solidFill>
                              <a:srgbClr val="0070C0"/>
                            </a:solidFill>
                            <a:effectLst/>
                            <a:uLnTx/>
                            <a:uFillTx/>
                            <a:latin typeface="Cambria Math" panose="02040503050406030204" pitchFamily="18" charset="0"/>
                            <a:ea typeface="+mn-ea"/>
                            <a:cs typeface="+mn-cs"/>
                          </a:rPr>
                          <m:t>𝟒</m:t>
                        </m:r>
                      </m:e>
                      <m:sup>
                        <m:r>
                          <a:rPr kumimoji="0" lang="en-IN" sz="1700" b="1" i="1" u="none" strike="noStrike" kern="1200" cap="none" spc="0" normalizeH="0" baseline="0" noProof="0" dirty="0" smtClean="0">
                            <a:ln>
                              <a:noFill/>
                            </a:ln>
                            <a:solidFill>
                              <a:srgbClr val="0070C0"/>
                            </a:solidFill>
                            <a:effectLst/>
                            <a:uLnTx/>
                            <a:uFillTx/>
                            <a:latin typeface="Cambria Math" panose="02040503050406030204" pitchFamily="18" charset="0"/>
                            <a:ea typeface="+mn-ea"/>
                            <a:cs typeface="+mn-cs"/>
                          </a:rPr>
                          <m:t>𝟐</m:t>
                        </m:r>
                      </m:sup>
                    </m:sSup>
                    <m:r>
                      <a:rPr kumimoji="0" lang="en-IN" sz="1700" b="1" i="1" u="none" strike="noStrike" kern="1200" cap="none" spc="0" normalizeH="0" baseline="0" noProof="0" dirty="0" smtClean="0">
                        <a:ln>
                          <a:noFill/>
                        </a:ln>
                        <a:solidFill>
                          <a:srgbClr val="0070C0"/>
                        </a:solidFill>
                        <a:effectLst/>
                        <a:uLnTx/>
                        <a:uFillTx/>
                        <a:latin typeface="Cambria Math" panose="02040503050406030204" pitchFamily="18" charset="0"/>
                        <a:ea typeface="+mn-ea"/>
                        <a:cs typeface="+mn-cs"/>
                      </a:rPr>
                      <m:t> , </m:t>
                    </m:r>
                    <m:sSup>
                      <m:sSupPr>
                        <m:ctrlPr>
                          <a:rPr kumimoji="0" lang="en-US" sz="1700" b="1" i="1" u="none" strike="noStrike" kern="1200" cap="none" spc="0" normalizeH="0" baseline="0" noProof="0" dirty="0" smtClean="0">
                            <a:ln>
                              <a:noFill/>
                            </a:ln>
                            <a:solidFill>
                              <a:srgbClr val="0070C0"/>
                            </a:solidFill>
                            <a:effectLst/>
                            <a:uLnTx/>
                            <a:uFillTx/>
                            <a:latin typeface="Cambria Math" panose="02040503050406030204" pitchFamily="18" charset="0"/>
                            <a:ea typeface="+mn-ea"/>
                            <a:cs typeface="+mn-cs"/>
                          </a:rPr>
                        </m:ctrlPr>
                      </m:sSupPr>
                      <m:e>
                        <m:r>
                          <a:rPr kumimoji="0" lang="en-IN" sz="1700" b="1" i="1" u="none" strike="noStrike" kern="1200" cap="none" spc="0" normalizeH="0" baseline="0" noProof="0" dirty="0" smtClean="0">
                            <a:ln>
                              <a:noFill/>
                            </a:ln>
                            <a:solidFill>
                              <a:srgbClr val="0070C0"/>
                            </a:solidFill>
                            <a:effectLst/>
                            <a:uLnTx/>
                            <a:uFillTx/>
                            <a:latin typeface="Cambria Math" panose="02040503050406030204" pitchFamily="18" charset="0"/>
                            <a:ea typeface="+mn-ea"/>
                            <a:cs typeface="+mn-cs"/>
                          </a:rPr>
                          <m:t>𝟓</m:t>
                        </m:r>
                      </m:e>
                      <m:sup>
                        <m:r>
                          <a:rPr kumimoji="0" lang="en-IN" sz="1700" b="1" i="1" u="none" strike="noStrike" kern="1200" cap="none" spc="0" normalizeH="0" baseline="0" noProof="0" dirty="0" smtClean="0">
                            <a:ln>
                              <a:noFill/>
                            </a:ln>
                            <a:solidFill>
                              <a:srgbClr val="0070C0"/>
                            </a:solidFill>
                            <a:effectLst/>
                            <a:uLnTx/>
                            <a:uFillTx/>
                            <a:latin typeface="Cambria Math" panose="02040503050406030204" pitchFamily="18" charset="0"/>
                            <a:ea typeface="+mn-ea"/>
                            <a:cs typeface="+mn-cs"/>
                          </a:rPr>
                          <m:t>𝟐</m:t>
                        </m:r>
                      </m:sup>
                    </m:sSup>
                    <m:r>
                      <a:rPr kumimoji="0" lang="en-IN" sz="1700" b="1" i="1" u="none" strike="noStrike" kern="1200" cap="none" spc="0" normalizeH="0" baseline="0" noProof="0" dirty="0" smtClean="0">
                        <a:ln>
                          <a:noFill/>
                        </a:ln>
                        <a:solidFill>
                          <a:srgbClr val="0070C0"/>
                        </a:solidFill>
                        <a:effectLst/>
                        <a:uLnTx/>
                        <a:uFillTx/>
                        <a:latin typeface="Cambria Math" panose="02040503050406030204" pitchFamily="18" charset="0"/>
                        <a:ea typeface="+mn-ea"/>
                        <a:cs typeface="+mn-cs"/>
                      </a:rPr>
                      <m:t>+</m:t>
                    </m:r>
                    <m:sSup>
                      <m:sSupPr>
                        <m:ctrlPr>
                          <a:rPr kumimoji="0" lang="en-US" sz="1700" b="1" i="1" u="none" strike="noStrike" kern="1200" cap="none" spc="0" normalizeH="0" baseline="0" noProof="0" dirty="0" smtClean="0">
                            <a:ln>
                              <a:noFill/>
                            </a:ln>
                            <a:solidFill>
                              <a:srgbClr val="0070C0"/>
                            </a:solidFill>
                            <a:effectLst/>
                            <a:uLnTx/>
                            <a:uFillTx/>
                            <a:latin typeface="Cambria Math" panose="02040503050406030204" pitchFamily="18" charset="0"/>
                            <a:ea typeface="+mn-ea"/>
                            <a:cs typeface="+mn-cs"/>
                          </a:rPr>
                        </m:ctrlPr>
                      </m:sSupPr>
                      <m:e>
                        <m:r>
                          <a:rPr kumimoji="0" lang="en-IN" sz="1700" b="1" i="1" u="none" strike="noStrike" kern="1200" cap="none" spc="0" normalizeH="0" baseline="0" noProof="0" dirty="0" smtClean="0">
                            <a:ln>
                              <a:noFill/>
                            </a:ln>
                            <a:solidFill>
                              <a:srgbClr val="0070C0"/>
                            </a:solidFill>
                            <a:effectLst/>
                            <a:uLnTx/>
                            <a:uFillTx/>
                            <a:latin typeface="Cambria Math" panose="02040503050406030204" pitchFamily="18" charset="0"/>
                            <a:ea typeface="+mn-ea"/>
                            <a:cs typeface="+mn-cs"/>
                          </a:rPr>
                          <m:t>𝟐</m:t>
                        </m:r>
                      </m:e>
                      <m:sup>
                        <m:r>
                          <a:rPr kumimoji="0" lang="en-IN" sz="1700" b="1" i="1" u="none" strike="noStrike" kern="1200" cap="none" spc="0" normalizeH="0" baseline="0" noProof="0" dirty="0" smtClean="0">
                            <a:ln>
                              <a:noFill/>
                            </a:ln>
                            <a:solidFill>
                              <a:srgbClr val="0070C0"/>
                            </a:solidFill>
                            <a:effectLst/>
                            <a:uLnTx/>
                            <a:uFillTx/>
                            <a:latin typeface="Cambria Math" panose="02040503050406030204" pitchFamily="18" charset="0"/>
                            <a:ea typeface="+mn-ea"/>
                            <a:cs typeface="+mn-cs"/>
                          </a:rPr>
                          <m:t>𝟐</m:t>
                        </m:r>
                      </m:sup>
                    </m:sSup>
                    <m:r>
                      <a:rPr kumimoji="0" lang="en-IN" sz="1700" b="1" i="1" u="none" strike="noStrike" kern="1200" cap="none" spc="0" normalizeH="0" baseline="0" noProof="0" dirty="0" smtClean="0">
                        <a:ln>
                          <a:noFill/>
                        </a:ln>
                        <a:solidFill>
                          <a:srgbClr val="0070C0"/>
                        </a:solidFill>
                        <a:effectLst/>
                        <a:uLnTx/>
                        <a:uFillTx/>
                        <a:latin typeface="Cambria Math" panose="02040503050406030204" pitchFamily="18" charset="0"/>
                        <a:ea typeface="+mn-ea"/>
                        <a:cs typeface="+mn-cs"/>
                      </a:rPr>
                      <m:t>+</m:t>
                    </m:r>
                    <m:sSup>
                      <m:sSupPr>
                        <m:ctrlPr>
                          <a:rPr kumimoji="0" lang="en-US" sz="1700" b="1" i="1" u="none" strike="noStrike" kern="1200" cap="none" spc="0" normalizeH="0" baseline="0" noProof="0" dirty="0" smtClean="0">
                            <a:ln>
                              <a:noFill/>
                            </a:ln>
                            <a:solidFill>
                              <a:srgbClr val="0070C0"/>
                            </a:solidFill>
                            <a:effectLst/>
                            <a:uLnTx/>
                            <a:uFillTx/>
                            <a:latin typeface="Cambria Math" panose="02040503050406030204" pitchFamily="18" charset="0"/>
                            <a:ea typeface="+mn-ea"/>
                            <a:cs typeface="+mn-cs"/>
                          </a:rPr>
                        </m:ctrlPr>
                      </m:sSupPr>
                      <m:e>
                        <m:r>
                          <a:rPr kumimoji="0" lang="en-IN" sz="1700" b="1" i="1" u="none" strike="noStrike" kern="1200" cap="none" spc="0" normalizeH="0" baseline="0" noProof="0" dirty="0" smtClean="0">
                            <a:ln>
                              <a:noFill/>
                            </a:ln>
                            <a:solidFill>
                              <a:srgbClr val="0070C0"/>
                            </a:solidFill>
                            <a:effectLst/>
                            <a:uLnTx/>
                            <a:uFillTx/>
                            <a:latin typeface="Cambria Math" panose="02040503050406030204" pitchFamily="18" charset="0"/>
                            <a:ea typeface="+mn-ea"/>
                            <a:cs typeface="+mn-cs"/>
                          </a:rPr>
                          <m:t>𝟑</m:t>
                        </m:r>
                      </m:e>
                      <m:sup>
                        <m:r>
                          <a:rPr kumimoji="0" lang="en-IN" sz="1700" b="1" i="1" u="none" strike="noStrike" kern="1200" cap="none" spc="0" normalizeH="0" baseline="0" noProof="0" dirty="0" smtClean="0">
                            <a:ln>
                              <a:noFill/>
                            </a:ln>
                            <a:solidFill>
                              <a:srgbClr val="0070C0"/>
                            </a:solidFill>
                            <a:effectLst/>
                            <a:uLnTx/>
                            <a:uFillTx/>
                            <a:latin typeface="Cambria Math" panose="02040503050406030204" pitchFamily="18" charset="0"/>
                            <a:ea typeface="+mn-ea"/>
                            <a:cs typeface="+mn-cs"/>
                          </a:rPr>
                          <m:t>𝟐</m:t>
                        </m:r>
                      </m:sup>
                    </m:sSup>
                  </m:oMath>
                </a14:m>
                <a:r>
                  <a:rPr kumimoji="0" lang="en-IN" sz="1700" b="1" i="0" u="none" strike="noStrike" kern="1200" cap="none" spc="0" normalizeH="0" baseline="0" noProof="0" dirty="0">
                    <a:ln>
                      <a:noFill/>
                    </a:ln>
                    <a:solidFill>
                      <a:srgbClr val="0070C0"/>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070C0"/>
                    </a:solidFill>
                    <a:effectLst/>
                    <a:uLnTx/>
                    <a:uFillTx/>
                    <a:latin typeface="Calibri" panose="020F0502020204030204"/>
                    <a:ea typeface="+mn-ea"/>
                    <a:cs typeface="+mn-cs"/>
                  </a:rPr>
                  <a:t>       = 〈3, (9,10), (29 ,38)〉</a:t>
                </a:r>
              </a:p>
            </p:txBody>
          </p:sp>
        </mc:Choice>
        <mc:Fallback xmlns="">
          <p:sp>
            <p:nvSpPr>
              <p:cNvPr id="8" name="Rectangle 7">
                <a:extLst>
                  <a:ext uri="{FF2B5EF4-FFF2-40B4-BE49-F238E27FC236}">
                    <a16:creationId xmlns:a16="http://schemas.microsoft.com/office/drawing/2014/main" id="{13CC2C2E-1542-45BD-A7AB-DA3023228010}"/>
                  </a:ext>
                </a:extLst>
              </p:cNvPr>
              <p:cNvSpPr>
                <a:spLocks noRot="1" noChangeAspect="1" noMove="1" noResize="1" noEditPoints="1" noAdjustHandles="1" noChangeArrowheads="1" noChangeShapeType="1" noTextEdit="1"/>
              </p:cNvSpPr>
              <p:nvPr/>
            </p:nvSpPr>
            <p:spPr>
              <a:xfrm>
                <a:off x="6937917" y="1675089"/>
                <a:ext cx="5254083" cy="652551"/>
              </a:xfrm>
              <a:prstGeom prst="rect">
                <a:avLst/>
              </a:prstGeom>
              <a:blipFill>
                <a:blip r:embed="rId6"/>
                <a:stretch>
                  <a:fillRect l="-696" t="-3738" b="-12150"/>
                </a:stretch>
              </a:blipFill>
            </p:spPr>
            <p:txBody>
              <a:bodyPr/>
              <a:lstStyle/>
              <a:p>
                <a:r>
                  <a:rPr lang="en-IN">
                    <a:noFill/>
                  </a:rPr>
                  <a:t> </a:t>
                </a:r>
              </a:p>
            </p:txBody>
          </p:sp>
        </mc:Fallback>
      </mc:AlternateContent>
      <p:sp>
        <p:nvSpPr>
          <p:cNvPr id="9" name="Rectangle 8">
            <a:extLst>
              <a:ext uri="{FF2B5EF4-FFF2-40B4-BE49-F238E27FC236}">
                <a16:creationId xmlns:a16="http://schemas.microsoft.com/office/drawing/2014/main" id="{A4803A04-5A48-4F20-9307-396E547B4671}"/>
              </a:ext>
            </a:extLst>
          </p:cNvPr>
          <p:cNvSpPr/>
          <p:nvPr/>
        </p:nvSpPr>
        <p:spPr>
          <a:xfrm>
            <a:off x="6857068" y="4957930"/>
            <a:ext cx="5415777"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070C0"/>
                </a:solidFill>
                <a:effectLst/>
                <a:uLnTx/>
                <a:uFillTx/>
                <a:latin typeface="Calibri" panose="020F0502020204030204"/>
                <a:ea typeface="+mn-ea"/>
                <a:cs typeface="+mn-cs"/>
              </a:rPr>
              <a:t>CF3=CF1+CF2= 〈3+3, (9+35, 10+36), (29+417 , 38+440)〉 = 〈6, (44,46), (446 ,478)〉</a:t>
            </a:r>
          </a:p>
        </p:txBody>
      </p:sp>
    </p:spTree>
    <p:extLst>
      <p:ext uri="{BB962C8B-B14F-4D97-AF65-F5344CB8AC3E}">
        <p14:creationId xmlns:p14="http://schemas.microsoft.com/office/powerpoint/2010/main" val="3937898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1CCCF-D964-46D9-9CB4-6C0FAFB5ED41}"/>
              </a:ext>
            </a:extLst>
          </p:cNvPr>
          <p:cNvSpPr>
            <a:spLocks noGrp="1"/>
          </p:cNvSpPr>
          <p:nvPr>
            <p:ph type="title"/>
          </p:nvPr>
        </p:nvSpPr>
        <p:spPr/>
        <p:txBody>
          <a:bodyPr>
            <a:normAutofit fontScale="90000"/>
          </a:bodyPr>
          <a:lstStyle/>
          <a:p>
            <a:r>
              <a:rPr lang="en-US" altLang="zh-CN" dirty="0"/>
              <a:t>CF-Tree</a:t>
            </a:r>
            <a:endParaRPr lang="en-IN" dirty="0"/>
          </a:p>
        </p:txBody>
      </p:sp>
      <p:sp>
        <p:nvSpPr>
          <p:cNvPr id="3" name="Content Placeholder 2">
            <a:extLst>
              <a:ext uri="{FF2B5EF4-FFF2-40B4-BE49-F238E27FC236}">
                <a16:creationId xmlns:a16="http://schemas.microsoft.com/office/drawing/2014/main" id="{8E8225A0-6C1B-4902-8713-A347D2203C41}"/>
              </a:ext>
            </a:extLst>
          </p:cNvPr>
          <p:cNvSpPr>
            <a:spLocks noGrp="1"/>
          </p:cNvSpPr>
          <p:nvPr>
            <p:ph idx="1"/>
          </p:nvPr>
        </p:nvSpPr>
        <p:spPr>
          <a:xfrm>
            <a:off x="838198" y="1270000"/>
            <a:ext cx="8763002" cy="4906963"/>
          </a:xfrm>
        </p:spPr>
        <p:txBody>
          <a:bodyPr>
            <a:normAutofit fontScale="92500" lnSpcReduction="10000"/>
          </a:bodyPr>
          <a:lstStyle/>
          <a:p>
            <a:pPr algn="just"/>
            <a:r>
              <a:rPr lang="en-US" dirty="0"/>
              <a:t>A CF tree is a height-balanced tree with two parameters: branching factor B and threshold T.</a:t>
            </a:r>
          </a:p>
          <a:p>
            <a:pPr lvl="1" algn="just"/>
            <a:r>
              <a:rPr lang="en-US" altLang="zh-CN" dirty="0"/>
              <a:t>Branching factor </a:t>
            </a:r>
          </a:p>
          <a:p>
            <a:pPr lvl="2" algn="just"/>
            <a:r>
              <a:rPr lang="en-US" altLang="zh-CN" sz="2200" dirty="0"/>
              <a:t>B :  Each non-leaf node contains at most B entries of the form [CF</a:t>
            </a:r>
            <a:r>
              <a:rPr lang="en-US" altLang="zh-CN" sz="2200" baseline="-25000" dirty="0"/>
              <a:t>i</a:t>
            </a:r>
            <a:r>
              <a:rPr lang="en-US" altLang="zh-CN" sz="2200" dirty="0"/>
              <a:t>, child</a:t>
            </a:r>
            <a:r>
              <a:rPr lang="en-US" altLang="zh-CN" sz="2200" baseline="-25000" dirty="0"/>
              <a:t>i</a:t>
            </a:r>
            <a:r>
              <a:rPr lang="en-US" altLang="zh-CN" sz="2200" dirty="0"/>
              <a:t>] , where I = 1, 2, …, B, and child</a:t>
            </a:r>
            <a:r>
              <a:rPr lang="en-US" altLang="zh-CN" sz="2200" baseline="-25000" dirty="0"/>
              <a:t>i</a:t>
            </a:r>
            <a:r>
              <a:rPr lang="en-US" altLang="zh-CN" sz="2200" dirty="0"/>
              <a:t> is a pointer to its i-th child node. CF</a:t>
            </a:r>
            <a:r>
              <a:rPr lang="en-US" altLang="zh-CN" sz="2200" baseline="-25000" dirty="0"/>
              <a:t>i</a:t>
            </a:r>
            <a:r>
              <a:rPr lang="en-US" altLang="zh-CN" sz="2200" dirty="0"/>
              <a:t> Is the CF of the sub-cluster represented by the child</a:t>
            </a:r>
            <a:r>
              <a:rPr lang="en-US" altLang="zh-CN" sz="2200" baseline="-25000" dirty="0"/>
              <a:t>i</a:t>
            </a:r>
            <a:r>
              <a:rPr lang="en-US" altLang="zh-CN" sz="2200" dirty="0"/>
              <a:t>.</a:t>
            </a:r>
          </a:p>
          <a:p>
            <a:pPr lvl="2" algn="just"/>
            <a:r>
              <a:rPr lang="en-US" altLang="zh-CN" sz="2200" dirty="0"/>
              <a:t>L : A leaf node contains at most L entries, each of the form [CF</a:t>
            </a:r>
            <a:r>
              <a:rPr lang="en-US" altLang="zh-CN" sz="2200" baseline="-25000" dirty="0"/>
              <a:t>i</a:t>
            </a:r>
            <a:r>
              <a:rPr lang="en-US" altLang="zh-CN" sz="2200" dirty="0"/>
              <a:t>], where I = 1, 2, …, L. In addition, each leaf node has two pointers, “</a:t>
            </a:r>
            <a:r>
              <a:rPr lang="en-US" altLang="zh-CN" sz="2200" dirty="0" err="1"/>
              <a:t>prev</a:t>
            </a:r>
            <a:r>
              <a:rPr lang="en-US" altLang="zh-CN" sz="2200" dirty="0"/>
              <a:t>” and “next” which are used to chain all leaf node together </a:t>
            </a:r>
          </a:p>
          <a:p>
            <a:pPr lvl="2" algn="just"/>
            <a:r>
              <a:rPr lang="en-US" altLang="zh-CN" sz="2200" dirty="0"/>
              <a:t>A leaf node also represent a cluster made up of all the sub-clusters represented by its entries.</a:t>
            </a:r>
          </a:p>
          <a:p>
            <a:pPr lvl="1" algn="just"/>
            <a:r>
              <a:rPr lang="en-US" altLang="zh-CN" dirty="0"/>
              <a:t> Threshold T</a:t>
            </a:r>
          </a:p>
          <a:p>
            <a:pPr lvl="2" algn="just"/>
            <a:r>
              <a:rPr lang="en-US" altLang="zh-CN" sz="2200" dirty="0"/>
              <a:t>The diameter (alternatively, the radius) of all entries in a leaf node is at most T      </a:t>
            </a:r>
          </a:p>
          <a:p>
            <a:pPr algn="just"/>
            <a:r>
              <a:rPr lang="en-US" altLang="zh-CN" dirty="0"/>
              <a:t>Leaf nodes are connected via </a:t>
            </a:r>
            <a:r>
              <a:rPr lang="en-US" altLang="zh-CN" i="1" dirty="0" err="1"/>
              <a:t>prev</a:t>
            </a:r>
            <a:r>
              <a:rPr lang="en-US" altLang="zh-CN" i="1" dirty="0"/>
              <a:t> </a:t>
            </a:r>
            <a:r>
              <a:rPr lang="en-US" altLang="zh-CN" dirty="0"/>
              <a:t>and </a:t>
            </a:r>
            <a:r>
              <a:rPr lang="en-US" altLang="zh-CN" i="1" dirty="0"/>
              <a:t>next </a:t>
            </a:r>
            <a:r>
              <a:rPr lang="en-US" altLang="zh-CN" dirty="0"/>
              <a:t>pointers</a:t>
            </a:r>
          </a:p>
          <a:p>
            <a:endParaRPr lang="en-IN" dirty="0"/>
          </a:p>
        </p:txBody>
      </p:sp>
      <p:sp>
        <p:nvSpPr>
          <p:cNvPr id="4" name="Footer Placeholder 3">
            <a:extLst>
              <a:ext uri="{FF2B5EF4-FFF2-40B4-BE49-F238E27FC236}">
                <a16:creationId xmlns:a16="http://schemas.microsoft.com/office/drawing/2014/main" id="{355A31B1-A818-4AD5-A252-9D29E8D31F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5" name="Slide Number Placeholder 4">
            <a:extLst>
              <a:ext uri="{FF2B5EF4-FFF2-40B4-BE49-F238E27FC236}">
                <a16:creationId xmlns:a16="http://schemas.microsoft.com/office/drawing/2014/main" id="{4E397937-C5ED-460C-BEE9-4280D097347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9191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86">
            <a:extLst>
              <a:ext uri="{FF2B5EF4-FFF2-40B4-BE49-F238E27FC236}">
                <a16:creationId xmlns:a16="http://schemas.microsoft.com/office/drawing/2014/main" id="{457FC53F-C649-4F15-A55C-D10A02A03E0F}"/>
              </a:ext>
            </a:extLst>
          </p:cNvPr>
          <p:cNvSpPr>
            <a:spLocks noGrp="1" noChangeArrowheads="1"/>
          </p:cNvSpPr>
          <p:nvPr>
            <p:ph type="title"/>
          </p:nvPr>
        </p:nvSpPr>
        <p:spPr/>
        <p:txBody>
          <a:bodyPr>
            <a:normAutofit fontScale="90000"/>
          </a:bodyPr>
          <a:lstStyle/>
          <a:p>
            <a:r>
              <a:rPr lang="en-US" altLang="zh-CN">
                <a:ea typeface="宋体" panose="02010600030101010101" pitchFamily="2" charset="-122"/>
              </a:rPr>
              <a:t>Example of CF Tree</a:t>
            </a:r>
          </a:p>
        </p:txBody>
      </p:sp>
      <p:sp>
        <p:nvSpPr>
          <p:cNvPr id="22530" name="Slide Number Placeholder 4">
            <a:extLst>
              <a:ext uri="{FF2B5EF4-FFF2-40B4-BE49-F238E27FC236}">
                <a16:creationId xmlns:a16="http://schemas.microsoft.com/office/drawing/2014/main" id="{7C1A1A27-A21B-4209-BCD7-05D4AF854A1C}"/>
              </a:ext>
            </a:extLst>
          </p:cNvPr>
          <p:cNvSpPr>
            <a:spLocks noGrp="1"/>
          </p:cNvSpPr>
          <p:nvPr>
            <p:ph type="sldNum" sz="quarter" idx="12"/>
          </p:nvPr>
        </p:nvSpPr>
        <p:spPr>
          <a:noFill/>
        </p:spPr>
        <p:txBody>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3F117CBF-FBC7-44DD-A265-52BD80CABF91}" type="slidenum">
              <a:rPr kumimoji="0" lang="zh-CN" altLang="en-US" sz="1400" b="0" i="0" u="none" strike="noStrike" kern="1200" cap="none" spc="0" normalizeH="0" baseline="0" noProof="0">
                <a:ln>
                  <a:noFill/>
                </a:ln>
                <a:solidFill>
                  <a:prstClr val="black"/>
                </a:solidFill>
                <a:effectLst/>
                <a:uLnTx/>
                <a:uFillTx/>
                <a:latin typeface="Garamond (W1)" pitchFamily="18" charset="0"/>
                <a:ea typeface="宋体" panose="02010600030101010101" pitchFamily="2" charset="-122"/>
                <a:cs typeface="+mn-cs"/>
              </a:rPr>
              <a:pPr marL="0" marR="0" lvl="0" indent="0" algn="r" defTabSz="914400" rtl="0" eaLnBrk="1" fontAlgn="auto" latinLnBrk="0" hangingPunct="1">
                <a:lnSpc>
                  <a:spcPct val="100000"/>
                </a:lnSpc>
                <a:spcBef>
                  <a:spcPct val="0"/>
                </a:spcBef>
                <a:spcAft>
                  <a:spcPts val="0"/>
                </a:spcAft>
                <a:buClrTx/>
                <a:buSzTx/>
                <a:buFontTx/>
                <a:buNone/>
                <a:tabLst/>
                <a:defRPr/>
              </a:pPr>
              <a:t>7</a:t>
            </a:fld>
            <a:endParaRPr kumimoji="0" lang="en-US" altLang="zh-CN" sz="1400" b="0" i="0" u="none" strike="noStrike" kern="1200" cap="none" spc="0" normalizeH="0" baseline="0" noProof="0">
              <a:ln>
                <a:noFill/>
              </a:ln>
              <a:solidFill>
                <a:prstClr val="black"/>
              </a:solidFill>
              <a:effectLst/>
              <a:uLnTx/>
              <a:uFillTx/>
              <a:latin typeface="Garamond (W1)" pitchFamily="18" charset="0"/>
              <a:ea typeface="宋体" panose="02010600030101010101" pitchFamily="2" charset="-122"/>
              <a:cs typeface="+mn-cs"/>
            </a:endParaRPr>
          </a:p>
        </p:txBody>
      </p:sp>
      <p:sp>
        <p:nvSpPr>
          <p:cNvPr id="22532" name="Line 19">
            <a:extLst>
              <a:ext uri="{FF2B5EF4-FFF2-40B4-BE49-F238E27FC236}">
                <a16:creationId xmlns:a16="http://schemas.microsoft.com/office/drawing/2014/main" id="{2949A167-6990-40C5-93DD-F68BD9E66972}"/>
              </a:ext>
            </a:extLst>
          </p:cNvPr>
          <p:cNvSpPr>
            <a:spLocks noChangeShapeType="1"/>
          </p:cNvSpPr>
          <p:nvPr/>
        </p:nvSpPr>
        <p:spPr bwMode="auto">
          <a:xfrm>
            <a:off x="4081463" y="3414823"/>
            <a:ext cx="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33" name="Rectangle 20">
            <a:extLst>
              <a:ext uri="{FF2B5EF4-FFF2-40B4-BE49-F238E27FC236}">
                <a16:creationId xmlns:a16="http://schemas.microsoft.com/office/drawing/2014/main" id="{A2450E27-9BA0-4C14-A258-D2AC5B72AC36}"/>
              </a:ext>
            </a:extLst>
          </p:cNvPr>
          <p:cNvSpPr>
            <a:spLocks noChangeArrowheads="1"/>
          </p:cNvSpPr>
          <p:nvPr/>
        </p:nvSpPr>
        <p:spPr bwMode="auto">
          <a:xfrm>
            <a:off x="2444750" y="3421173"/>
            <a:ext cx="4787900" cy="901700"/>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20000"/>
              </a:spcBef>
              <a:spcAft>
                <a:spcPts val="0"/>
              </a:spcAft>
              <a:buClr>
                <a:srgbClr val="FF0000"/>
              </a:buClr>
              <a:buSzPct val="60000"/>
              <a:buFont typeface="Monotype Sorts" pitchFamily="2" charset="2"/>
              <a:buChar char="u"/>
              <a:tabLst/>
              <a:defRPr/>
            </a:pPr>
            <a:endParaRPr kumimoji="0" lang="en-IN" altLang="en-US" sz="2600" b="1" i="0" u="none" strike="noStrike" kern="1200" cap="none" spc="0" normalizeH="0" baseline="0" noProof="0">
              <a:ln>
                <a:noFill/>
              </a:ln>
              <a:solidFill>
                <a:srgbClr val="003366"/>
              </a:solidFill>
              <a:effectLst/>
              <a:uLnTx/>
              <a:uFillTx/>
              <a:latin typeface="Garamond (W1)" pitchFamily="18" charset="0"/>
              <a:ea typeface="宋体" panose="02010600030101010101" pitchFamily="2" charset="-122"/>
              <a:cs typeface="+mn-cs"/>
            </a:endParaRPr>
          </a:p>
        </p:txBody>
      </p:sp>
      <p:sp>
        <p:nvSpPr>
          <p:cNvPr id="22534" name="Line 21">
            <a:extLst>
              <a:ext uri="{FF2B5EF4-FFF2-40B4-BE49-F238E27FC236}">
                <a16:creationId xmlns:a16="http://schemas.microsoft.com/office/drawing/2014/main" id="{221CC8F6-88BB-46E9-B479-6C6A08360E88}"/>
              </a:ext>
            </a:extLst>
          </p:cNvPr>
          <p:cNvSpPr>
            <a:spLocks noChangeShapeType="1"/>
          </p:cNvSpPr>
          <p:nvPr/>
        </p:nvSpPr>
        <p:spPr bwMode="auto">
          <a:xfrm>
            <a:off x="3260725" y="3414823"/>
            <a:ext cx="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35" name="Line 22">
            <a:extLst>
              <a:ext uri="{FF2B5EF4-FFF2-40B4-BE49-F238E27FC236}">
                <a16:creationId xmlns:a16="http://schemas.microsoft.com/office/drawing/2014/main" id="{273BCC60-3B32-43CA-921E-1590B0CAC91C}"/>
              </a:ext>
            </a:extLst>
          </p:cNvPr>
          <p:cNvSpPr>
            <a:spLocks noChangeShapeType="1"/>
          </p:cNvSpPr>
          <p:nvPr/>
        </p:nvSpPr>
        <p:spPr bwMode="auto">
          <a:xfrm>
            <a:off x="6276975" y="3414823"/>
            <a:ext cx="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36" name="Line 23">
            <a:extLst>
              <a:ext uri="{FF2B5EF4-FFF2-40B4-BE49-F238E27FC236}">
                <a16:creationId xmlns:a16="http://schemas.microsoft.com/office/drawing/2014/main" id="{24890293-9B71-469B-BCDC-DAEC528A782A}"/>
              </a:ext>
            </a:extLst>
          </p:cNvPr>
          <p:cNvSpPr>
            <a:spLocks noChangeShapeType="1"/>
          </p:cNvSpPr>
          <p:nvPr/>
        </p:nvSpPr>
        <p:spPr bwMode="auto">
          <a:xfrm>
            <a:off x="4908550" y="3414823"/>
            <a:ext cx="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37" name="Line 24">
            <a:extLst>
              <a:ext uri="{FF2B5EF4-FFF2-40B4-BE49-F238E27FC236}">
                <a16:creationId xmlns:a16="http://schemas.microsoft.com/office/drawing/2014/main" id="{D5B5D310-5568-4B33-BF9F-343F35BF1FF2}"/>
              </a:ext>
            </a:extLst>
          </p:cNvPr>
          <p:cNvSpPr>
            <a:spLocks noChangeShapeType="1"/>
          </p:cNvSpPr>
          <p:nvPr/>
        </p:nvSpPr>
        <p:spPr bwMode="auto">
          <a:xfrm>
            <a:off x="2438400" y="3872023"/>
            <a:ext cx="2743200" cy="0"/>
          </a:xfrm>
          <a:prstGeom prst="line">
            <a:avLst/>
          </a:prstGeom>
          <a:noFill/>
          <a:ln w="12700">
            <a:solidFill>
              <a:schemeClr val="tx1"/>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38" name="Line 25">
            <a:extLst>
              <a:ext uri="{FF2B5EF4-FFF2-40B4-BE49-F238E27FC236}">
                <a16:creationId xmlns:a16="http://schemas.microsoft.com/office/drawing/2014/main" id="{58DD84A3-1F9C-4612-A06E-0E446000DE07}"/>
              </a:ext>
            </a:extLst>
          </p:cNvPr>
          <p:cNvSpPr>
            <a:spLocks noChangeShapeType="1"/>
          </p:cNvSpPr>
          <p:nvPr/>
        </p:nvSpPr>
        <p:spPr bwMode="auto">
          <a:xfrm>
            <a:off x="6019800" y="3872023"/>
            <a:ext cx="1219200" cy="0"/>
          </a:xfrm>
          <a:prstGeom prst="line">
            <a:avLst/>
          </a:prstGeom>
          <a:noFill/>
          <a:ln w="12700">
            <a:solidFill>
              <a:schemeClr val="tx1"/>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39" name="Rectangle 26">
            <a:extLst>
              <a:ext uri="{FF2B5EF4-FFF2-40B4-BE49-F238E27FC236}">
                <a16:creationId xmlns:a16="http://schemas.microsoft.com/office/drawing/2014/main" id="{C4985F6C-AAB8-4BE4-9322-66D724BFED68}"/>
              </a:ext>
            </a:extLst>
          </p:cNvPr>
          <p:cNvSpPr>
            <a:spLocks noChangeArrowheads="1"/>
          </p:cNvSpPr>
          <p:nvPr/>
        </p:nvSpPr>
        <p:spPr bwMode="auto">
          <a:xfrm>
            <a:off x="2514600" y="3414824"/>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800" b="1" i="0" u="none" strike="noStrike" kern="1200" cap="none" spc="0" normalizeH="0" baseline="0" noProof="0">
                <a:ln>
                  <a:noFill/>
                </a:ln>
                <a:solidFill>
                  <a:srgbClr val="0000FF"/>
                </a:solidFill>
                <a:effectLst/>
                <a:uLnTx/>
                <a:uFillTx/>
                <a:latin typeface="Garamond (W1)" pitchFamily="18" charset="0"/>
                <a:ea typeface="宋体" panose="02010600030101010101" pitchFamily="2" charset="-122"/>
                <a:cs typeface="+mn-cs"/>
              </a:rPr>
              <a:t>CF</a:t>
            </a:r>
            <a:r>
              <a:rPr kumimoji="0" lang="en-US" altLang="zh-CN" sz="1800" b="1" i="0" u="none" strike="noStrike" kern="1200" cap="none" spc="0" normalizeH="0" baseline="-25000" noProof="0">
                <a:ln>
                  <a:noFill/>
                </a:ln>
                <a:solidFill>
                  <a:srgbClr val="0000FF"/>
                </a:solidFill>
                <a:effectLst/>
                <a:uLnTx/>
                <a:uFillTx/>
                <a:latin typeface="Garamond (W1)" pitchFamily="18" charset="0"/>
                <a:ea typeface="宋体" panose="02010600030101010101" pitchFamily="2" charset="-122"/>
                <a:cs typeface="+mn-cs"/>
              </a:rPr>
              <a:t>9</a:t>
            </a:r>
          </a:p>
        </p:txBody>
      </p:sp>
      <p:sp>
        <p:nvSpPr>
          <p:cNvPr id="22540" name="Rectangle 27">
            <a:extLst>
              <a:ext uri="{FF2B5EF4-FFF2-40B4-BE49-F238E27FC236}">
                <a16:creationId xmlns:a16="http://schemas.microsoft.com/office/drawing/2014/main" id="{F8E91AF3-0A13-4FF1-A02A-CB46D173ABDE}"/>
              </a:ext>
            </a:extLst>
          </p:cNvPr>
          <p:cNvSpPr>
            <a:spLocks noChangeArrowheads="1"/>
          </p:cNvSpPr>
          <p:nvPr/>
        </p:nvSpPr>
        <p:spPr bwMode="auto">
          <a:xfrm>
            <a:off x="2514600" y="3948224"/>
            <a:ext cx="914400"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400" b="1" i="0" u="none" strike="noStrike" kern="1200" cap="none" spc="0" normalizeH="0" baseline="0" noProof="0">
                <a:ln>
                  <a:noFill/>
                </a:ln>
                <a:solidFill>
                  <a:srgbClr val="0000FF"/>
                </a:solidFill>
                <a:effectLst/>
                <a:uLnTx/>
                <a:uFillTx/>
                <a:latin typeface="Garamond (W1)" pitchFamily="18" charset="0"/>
                <a:ea typeface="宋体" panose="02010600030101010101" pitchFamily="2" charset="-122"/>
                <a:cs typeface="+mn-cs"/>
              </a:rPr>
              <a:t>child</a:t>
            </a:r>
            <a:r>
              <a:rPr kumimoji="0" lang="en-US" altLang="zh-CN" sz="1800" b="1" i="0" u="none" strike="noStrike" kern="1200" cap="none" spc="0" normalizeH="0" baseline="-25000" noProof="0">
                <a:ln>
                  <a:noFill/>
                </a:ln>
                <a:solidFill>
                  <a:srgbClr val="0000FF"/>
                </a:solidFill>
                <a:effectLst/>
                <a:uLnTx/>
                <a:uFillTx/>
                <a:latin typeface="Garamond (W1)" pitchFamily="18" charset="0"/>
                <a:ea typeface="宋体" panose="02010600030101010101" pitchFamily="2" charset="-122"/>
                <a:cs typeface="+mn-cs"/>
              </a:rPr>
              <a:t>1</a:t>
            </a:r>
          </a:p>
        </p:txBody>
      </p:sp>
      <p:sp>
        <p:nvSpPr>
          <p:cNvPr id="22541" name="Rectangle 28">
            <a:extLst>
              <a:ext uri="{FF2B5EF4-FFF2-40B4-BE49-F238E27FC236}">
                <a16:creationId xmlns:a16="http://schemas.microsoft.com/office/drawing/2014/main" id="{48E51BDD-3152-442F-BE35-C016A53EEF75}"/>
              </a:ext>
            </a:extLst>
          </p:cNvPr>
          <p:cNvSpPr>
            <a:spLocks noChangeArrowheads="1"/>
          </p:cNvSpPr>
          <p:nvPr/>
        </p:nvSpPr>
        <p:spPr bwMode="auto">
          <a:xfrm>
            <a:off x="4114800" y="3414824"/>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800" b="1" i="0" u="none" strike="noStrike" kern="1200" cap="none" spc="0" normalizeH="0" baseline="0" noProof="0">
                <a:ln>
                  <a:noFill/>
                </a:ln>
                <a:solidFill>
                  <a:srgbClr val="0000FF"/>
                </a:solidFill>
                <a:effectLst/>
                <a:uLnTx/>
                <a:uFillTx/>
                <a:latin typeface="Garamond (W1)" pitchFamily="18" charset="0"/>
                <a:ea typeface="宋体" panose="02010600030101010101" pitchFamily="2" charset="-122"/>
                <a:cs typeface="+mn-cs"/>
              </a:rPr>
              <a:t>CF</a:t>
            </a:r>
            <a:r>
              <a:rPr kumimoji="0" lang="en-US" altLang="zh-CN" sz="1800" b="1" i="0" u="none" strike="noStrike" kern="1200" cap="none" spc="0" normalizeH="0" baseline="-25000" noProof="0">
                <a:ln>
                  <a:noFill/>
                </a:ln>
                <a:solidFill>
                  <a:srgbClr val="0000FF"/>
                </a:solidFill>
                <a:effectLst/>
                <a:uLnTx/>
                <a:uFillTx/>
                <a:latin typeface="Garamond (W1)" pitchFamily="18" charset="0"/>
                <a:ea typeface="宋体" panose="02010600030101010101" pitchFamily="2" charset="-122"/>
                <a:cs typeface="+mn-cs"/>
              </a:rPr>
              <a:t>11</a:t>
            </a:r>
          </a:p>
        </p:txBody>
      </p:sp>
      <p:sp>
        <p:nvSpPr>
          <p:cNvPr id="22542" name="Rectangle 29">
            <a:extLst>
              <a:ext uri="{FF2B5EF4-FFF2-40B4-BE49-F238E27FC236}">
                <a16:creationId xmlns:a16="http://schemas.microsoft.com/office/drawing/2014/main" id="{E10C8098-90BE-4328-B85B-215634126461}"/>
              </a:ext>
            </a:extLst>
          </p:cNvPr>
          <p:cNvSpPr>
            <a:spLocks noChangeArrowheads="1"/>
          </p:cNvSpPr>
          <p:nvPr/>
        </p:nvSpPr>
        <p:spPr bwMode="auto">
          <a:xfrm>
            <a:off x="4114800" y="3948224"/>
            <a:ext cx="914400"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400" b="1" i="0" u="none" strike="noStrike" kern="1200" cap="none" spc="0" normalizeH="0" baseline="0" noProof="0">
                <a:ln>
                  <a:noFill/>
                </a:ln>
                <a:solidFill>
                  <a:srgbClr val="0000FF"/>
                </a:solidFill>
                <a:effectLst/>
                <a:uLnTx/>
                <a:uFillTx/>
                <a:latin typeface="Garamond (W1)" pitchFamily="18" charset="0"/>
                <a:ea typeface="宋体" panose="02010600030101010101" pitchFamily="2" charset="-122"/>
                <a:cs typeface="+mn-cs"/>
              </a:rPr>
              <a:t>child</a:t>
            </a:r>
            <a:r>
              <a:rPr kumimoji="0" lang="en-US" altLang="zh-CN" sz="1800" b="1" i="0" u="none" strike="noStrike" kern="1200" cap="none" spc="0" normalizeH="0" baseline="-25000" noProof="0">
                <a:ln>
                  <a:noFill/>
                </a:ln>
                <a:solidFill>
                  <a:srgbClr val="0000FF"/>
                </a:solidFill>
                <a:effectLst/>
                <a:uLnTx/>
                <a:uFillTx/>
                <a:latin typeface="Garamond (W1)" pitchFamily="18" charset="0"/>
                <a:ea typeface="宋体" panose="02010600030101010101" pitchFamily="2" charset="-122"/>
                <a:cs typeface="+mn-cs"/>
              </a:rPr>
              <a:t>3</a:t>
            </a:r>
          </a:p>
        </p:txBody>
      </p:sp>
      <p:sp>
        <p:nvSpPr>
          <p:cNvPr id="22543" name="Rectangle 30">
            <a:extLst>
              <a:ext uri="{FF2B5EF4-FFF2-40B4-BE49-F238E27FC236}">
                <a16:creationId xmlns:a16="http://schemas.microsoft.com/office/drawing/2014/main" id="{7331C8BC-16FF-4BE3-AA41-80ECE43FB334}"/>
              </a:ext>
            </a:extLst>
          </p:cNvPr>
          <p:cNvSpPr>
            <a:spLocks noChangeArrowheads="1"/>
          </p:cNvSpPr>
          <p:nvPr/>
        </p:nvSpPr>
        <p:spPr bwMode="auto">
          <a:xfrm>
            <a:off x="3352800" y="3414824"/>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800" b="1" i="0" u="none" strike="noStrike" kern="1200" cap="none" spc="0" normalizeH="0" baseline="0" noProof="0">
                <a:ln>
                  <a:noFill/>
                </a:ln>
                <a:solidFill>
                  <a:srgbClr val="0000FF"/>
                </a:solidFill>
                <a:effectLst/>
                <a:uLnTx/>
                <a:uFillTx/>
                <a:latin typeface="Garamond (W1)" pitchFamily="18" charset="0"/>
                <a:ea typeface="宋体" panose="02010600030101010101" pitchFamily="2" charset="-122"/>
                <a:cs typeface="+mn-cs"/>
              </a:rPr>
              <a:t>CF</a:t>
            </a:r>
            <a:r>
              <a:rPr kumimoji="0" lang="en-US" altLang="zh-CN" sz="1800" b="1" i="0" u="none" strike="noStrike" kern="1200" cap="none" spc="0" normalizeH="0" baseline="-25000" noProof="0">
                <a:ln>
                  <a:noFill/>
                </a:ln>
                <a:solidFill>
                  <a:srgbClr val="0000FF"/>
                </a:solidFill>
                <a:effectLst/>
                <a:uLnTx/>
                <a:uFillTx/>
                <a:latin typeface="Garamond (W1)" pitchFamily="18" charset="0"/>
                <a:ea typeface="宋体" panose="02010600030101010101" pitchFamily="2" charset="-122"/>
                <a:cs typeface="+mn-cs"/>
              </a:rPr>
              <a:t>10</a:t>
            </a:r>
          </a:p>
        </p:txBody>
      </p:sp>
      <p:sp>
        <p:nvSpPr>
          <p:cNvPr id="22544" name="Rectangle 31">
            <a:extLst>
              <a:ext uri="{FF2B5EF4-FFF2-40B4-BE49-F238E27FC236}">
                <a16:creationId xmlns:a16="http://schemas.microsoft.com/office/drawing/2014/main" id="{14A6B296-0C9C-4C5F-8E03-CC9F31F200FC}"/>
              </a:ext>
            </a:extLst>
          </p:cNvPr>
          <p:cNvSpPr>
            <a:spLocks noChangeArrowheads="1"/>
          </p:cNvSpPr>
          <p:nvPr/>
        </p:nvSpPr>
        <p:spPr bwMode="auto">
          <a:xfrm>
            <a:off x="3352800" y="3948224"/>
            <a:ext cx="914400"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400" b="1" i="0" u="none" strike="noStrike" kern="1200" cap="none" spc="0" normalizeH="0" baseline="0" noProof="0">
                <a:ln>
                  <a:noFill/>
                </a:ln>
                <a:solidFill>
                  <a:srgbClr val="0000FF"/>
                </a:solidFill>
                <a:effectLst/>
                <a:uLnTx/>
                <a:uFillTx/>
                <a:latin typeface="Garamond (W1)" pitchFamily="18" charset="0"/>
                <a:ea typeface="宋体" panose="02010600030101010101" pitchFamily="2" charset="-122"/>
                <a:cs typeface="+mn-cs"/>
              </a:rPr>
              <a:t>child</a:t>
            </a:r>
            <a:r>
              <a:rPr kumimoji="0" lang="en-US" altLang="zh-CN" sz="1800" b="1" i="0" u="none" strike="noStrike" kern="1200" cap="none" spc="0" normalizeH="0" baseline="-25000" noProof="0">
                <a:ln>
                  <a:noFill/>
                </a:ln>
                <a:solidFill>
                  <a:srgbClr val="0000FF"/>
                </a:solidFill>
                <a:effectLst/>
                <a:uLnTx/>
                <a:uFillTx/>
                <a:latin typeface="Garamond (W1)" pitchFamily="18" charset="0"/>
                <a:ea typeface="宋体" panose="02010600030101010101" pitchFamily="2" charset="-122"/>
                <a:cs typeface="+mn-cs"/>
              </a:rPr>
              <a:t>2</a:t>
            </a:r>
          </a:p>
        </p:txBody>
      </p:sp>
      <p:sp>
        <p:nvSpPr>
          <p:cNvPr id="22545" name="Rectangle 32">
            <a:extLst>
              <a:ext uri="{FF2B5EF4-FFF2-40B4-BE49-F238E27FC236}">
                <a16:creationId xmlns:a16="http://schemas.microsoft.com/office/drawing/2014/main" id="{70EDA141-FB13-4167-9D3C-54FCE6515FB8}"/>
              </a:ext>
            </a:extLst>
          </p:cNvPr>
          <p:cNvSpPr>
            <a:spLocks noChangeArrowheads="1"/>
          </p:cNvSpPr>
          <p:nvPr/>
        </p:nvSpPr>
        <p:spPr bwMode="auto">
          <a:xfrm>
            <a:off x="6477000" y="3414824"/>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800" b="1" i="0" u="none" strike="noStrike" kern="1200" cap="none" spc="0" normalizeH="0" baseline="0" noProof="0">
                <a:ln>
                  <a:noFill/>
                </a:ln>
                <a:solidFill>
                  <a:srgbClr val="0000FF"/>
                </a:solidFill>
                <a:effectLst/>
                <a:uLnTx/>
                <a:uFillTx/>
                <a:latin typeface="Garamond (W1)" pitchFamily="18" charset="0"/>
                <a:ea typeface="宋体" panose="02010600030101010101" pitchFamily="2" charset="-122"/>
                <a:cs typeface="+mn-cs"/>
              </a:rPr>
              <a:t>CF</a:t>
            </a:r>
            <a:r>
              <a:rPr kumimoji="0" lang="en-US" altLang="zh-CN" sz="1800" b="1" i="0" u="none" strike="noStrike" kern="1200" cap="none" spc="0" normalizeH="0" baseline="-25000" noProof="0">
                <a:ln>
                  <a:noFill/>
                </a:ln>
                <a:solidFill>
                  <a:srgbClr val="0000FF"/>
                </a:solidFill>
                <a:effectLst/>
                <a:uLnTx/>
                <a:uFillTx/>
                <a:latin typeface="Garamond (W1)" pitchFamily="18" charset="0"/>
                <a:ea typeface="宋体" panose="02010600030101010101" pitchFamily="2" charset="-122"/>
                <a:cs typeface="+mn-cs"/>
              </a:rPr>
              <a:t>13</a:t>
            </a:r>
          </a:p>
        </p:txBody>
      </p:sp>
      <p:sp>
        <p:nvSpPr>
          <p:cNvPr id="22546" name="Rectangle 33">
            <a:extLst>
              <a:ext uri="{FF2B5EF4-FFF2-40B4-BE49-F238E27FC236}">
                <a16:creationId xmlns:a16="http://schemas.microsoft.com/office/drawing/2014/main" id="{6B13C9AF-27D0-4B4C-A158-EBADFED1F970}"/>
              </a:ext>
            </a:extLst>
          </p:cNvPr>
          <p:cNvSpPr>
            <a:spLocks noChangeArrowheads="1"/>
          </p:cNvSpPr>
          <p:nvPr/>
        </p:nvSpPr>
        <p:spPr bwMode="auto">
          <a:xfrm>
            <a:off x="6477000" y="3948224"/>
            <a:ext cx="914400"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400" b="1" i="0" u="none" strike="noStrike" kern="1200" cap="none" spc="0" normalizeH="0" baseline="0" noProof="0">
                <a:ln>
                  <a:noFill/>
                </a:ln>
                <a:solidFill>
                  <a:srgbClr val="0000FF"/>
                </a:solidFill>
                <a:effectLst/>
                <a:uLnTx/>
                <a:uFillTx/>
                <a:latin typeface="Garamond (W1)" pitchFamily="18" charset="0"/>
                <a:ea typeface="宋体" panose="02010600030101010101" pitchFamily="2" charset="-122"/>
                <a:cs typeface="+mn-cs"/>
              </a:rPr>
              <a:t>child</a:t>
            </a:r>
            <a:r>
              <a:rPr kumimoji="0" lang="en-US" altLang="zh-CN" sz="1800" b="1" i="0" u="none" strike="noStrike" kern="1200" cap="none" spc="0" normalizeH="0" baseline="-25000" noProof="0">
                <a:ln>
                  <a:noFill/>
                </a:ln>
                <a:solidFill>
                  <a:srgbClr val="0000FF"/>
                </a:solidFill>
                <a:effectLst/>
                <a:uLnTx/>
                <a:uFillTx/>
                <a:latin typeface="Garamond (W1)" pitchFamily="18" charset="0"/>
                <a:ea typeface="宋体" panose="02010600030101010101" pitchFamily="2" charset="-122"/>
                <a:cs typeface="+mn-cs"/>
              </a:rPr>
              <a:t>5</a:t>
            </a:r>
          </a:p>
        </p:txBody>
      </p:sp>
      <p:sp>
        <p:nvSpPr>
          <p:cNvPr id="22547" name="Line 34">
            <a:extLst>
              <a:ext uri="{FF2B5EF4-FFF2-40B4-BE49-F238E27FC236}">
                <a16:creationId xmlns:a16="http://schemas.microsoft.com/office/drawing/2014/main" id="{2DCC7B17-F9A4-4185-97EE-26332EF001E5}"/>
              </a:ext>
            </a:extLst>
          </p:cNvPr>
          <p:cNvSpPr>
            <a:spLocks noChangeShapeType="1"/>
          </p:cNvSpPr>
          <p:nvPr/>
        </p:nvSpPr>
        <p:spPr bwMode="auto">
          <a:xfrm flipH="1">
            <a:off x="2819400" y="2348023"/>
            <a:ext cx="990600" cy="1066800"/>
          </a:xfrm>
          <a:prstGeom prst="line">
            <a:avLst/>
          </a:prstGeom>
          <a:noFill/>
          <a:ln w="9525">
            <a:solidFill>
              <a:srgbClr val="FF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48" name="Line 35">
            <a:extLst>
              <a:ext uri="{FF2B5EF4-FFF2-40B4-BE49-F238E27FC236}">
                <a16:creationId xmlns:a16="http://schemas.microsoft.com/office/drawing/2014/main" id="{7557A5EF-1D01-482D-BEBF-C0B13BA7FCB3}"/>
              </a:ext>
            </a:extLst>
          </p:cNvPr>
          <p:cNvSpPr>
            <a:spLocks noChangeShapeType="1"/>
          </p:cNvSpPr>
          <p:nvPr/>
        </p:nvSpPr>
        <p:spPr bwMode="auto">
          <a:xfrm>
            <a:off x="4572000" y="2348023"/>
            <a:ext cx="4191000" cy="990600"/>
          </a:xfrm>
          <a:prstGeom prst="line">
            <a:avLst/>
          </a:prstGeom>
          <a:noFill/>
          <a:ln w="9525">
            <a:solidFill>
              <a:srgbClr val="FF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49" name="Line 36">
            <a:extLst>
              <a:ext uri="{FF2B5EF4-FFF2-40B4-BE49-F238E27FC236}">
                <a16:creationId xmlns:a16="http://schemas.microsoft.com/office/drawing/2014/main" id="{BB0942FB-45AC-49B9-9020-6901389283D9}"/>
              </a:ext>
            </a:extLst>
          </p:cNvPr>
          <p:cNvSpPr>
            <a:spLocks noChangeShapeType="1"/>
          </p:cNvSpPr>
          <p:nvPr/>
        </p:nvSpPr>
        <p:spPr bwMode="auto">
          <a:xfrm>
            <a:off x="5257800" y="2348023"/>
            <a:ext cx="5029200" cy="990600"/>
          </a:xfrm>
          <a:prstGeom prst="line">
            <a:avLst/>
          </a:prstGeom>
          <a:noFill/>
          <a:ln w="9525">
            <a:solidFill>
              <a:srgbClr val="FF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50" name="Rectangle 37">
            <a:extLst>
              <a:ext uri="{FF2B5EF4-FFF2-40B4-BE49-F238E27FC236}">
                <a16:creationId xmlns:a16="http://schemas.microsoft.com/office/drawing/2014/main" id="{08C47517-7523-4F6B-8F97-8804763824BB}"/>
              </a:ext>
            </a:extLst>
          </p:cNvPr>
          <p:cNvSpPr>
            <a:spLocks noChangeArrowheads="1"/>
          </p:cNvSpPr>
          <p:nvPr/>
        </p:nvSpPr>
        <p:spPr bwMode="auto">
          <a:xfrm>
            <a:off x="1835150" y="5173773"/>
            <a:ext cx="3797300" cy="5969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20000"/>
              </a:spcBef>
              <a:spcAft>
                <a:spcPts val="0"/>
              </a:spcAft>
              <a:buClr>
                <a:srgbClr val="FF0000"/>
              </a:buClr>
              <a:buSzPct val="60000"/>
              <a:buFont typeface="Monotype Sorts" pitchFamily="2" charset="2"/>
              <a:buChar char="u"/>
              <a:tabLst/>
              <a:defRPr/>
            </a:pPr>
            <a:endParaRPr kumimoji="0" lang="en-IN" altLang="en-US" sz="2600" b="1" i="0" u="none" strike="noStrike" kern="1200" cap="none" spc="0" normalizeH="0" baseline="0" noProof="0">
              <a:ln>
                <a:noFill/>
              </a:ln>
              <a:solidFill>
                <a:srgbClr val="003366"/>
              </a:solidFill>
              <a:effectLst/>
              <a:uLnTx/>
              <a:uFillTx/>
              <a:latin typeface="Garamond (W1)" pitchFamily="18" charset="0"/>
              <a:ea typeface="宋体" panose="02010600030101010101" pitchFamily="2" charset="-122"/>
              <a:cs typeface="+mn-cs"/>
            </a:endParaRPr>
          </a:p>
        </p:txBody>
      </p:sp>
      <p:sp>
        <p:nvSpPr>
          <p:cNvPr id="22551" name="Rectangle 38">
            <a:extLst>
              <a:ext uri="{FF2B5EF4-FFF2-40B4-BE49-F238E27FC236}">
                <a16:creationId xmlns:a16="http://schemas.microsoft.com/office/drawing/2014/main" id="{E72C9900-5E68-4ECB-AE57-F58B89EB8902}"/>
              </a:ext>
            </a:extLst>
          </p:cNvPr>
          <p:cNvSpPr>
            <a:spLocks noChangeArrowheads="1"/>
          </p:cNvSpPr>
          <p:nvPr/>
        </p:nvSpPr>
        <p:spPr bwMode="auto">
          <a:xfrm>
            <a:off x="2514600" y="5243624"/>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800" b="1" i="0" u="none" strike="noStrike" kern="1200" cap="none" spc="0" normalizeH="0" baseline="0" noProof="0">
                <a:ln>
                  <a:noFill/>
                </a:ln>
                <a:solidFill>
                  <a:srgbClr val="0000FF"/>
                </a:solidFill>
                <a:effectLst/>
                <a:uLnTx/>
                <a:uFillTx/>
                <a:latin typeface="Garamond (W1)" pitchFamily="18" charset="0"/>
                <a:ea typeface="宋体" panose="02010600030101010101" pitchFamily="2" charset="-122"/>
                <a:cs typeface="+mn-cs"/>
              </a:rPr>
              <a:t>CF</a:t>
            </a:r>
            <a:r>
              <a:rPr kumimoji="0" lang="en-US" altLang="zh-CN" sz="1800" b="1" i="0" u="none" strike="noStrike" kern="1200" cap="none" spc="0" normalizeH="0" baseline="-25000" noProof="0">
                <a:ln>
                  <a:noFill/>
                </a:ln>
                <a:solidFill>
                  <a:srgbClr val="0000FF"/>
                </a:solidFill>
                <a:effectLst/>
                <a:uLnTx/>
                <a:uFillTx/>
                <a:latin typeface="Garamond (W1)" pitchFamily="18" charset="0"/>
                <a:ea typeface="宋体" panose="02010600030101010101" pitchFamily="2" charset="-122"/>
                <a:cs typeface="+mn-cs"/>
              </a:rPr>
              <a:t>90</a:t>
            </a:r>
          </a:p>
        </p:txBody>
      </p:sp>
      <p:sp>
        <p:nvSpPr>
          <p:cNvPr id="22552" name="Line 39">
            <a:extLst>
              <a:ext uri="{FF2B5EF4-FFF2-40B4-BE49-F238E27FC236}">
                <a16:creationId xmlns:a16="http://schemas.microsoft.com/office/drawing/2014/main" id="{72924947-8A5F-4FEE-95D7-4645ECB27BE1}"/>
              </a:ext>
            </a:extLst>
          </p:cNvPr>
          <p:cNvSpPr>
            <a:spLocks noChangeShapeType="1"/>
          </p:cNvSpPr>
          <p:nvPr/>
        </p:nvSpPr>
        <p:spPr bwMode="auto">
          <a:xfrm>
            <a:off x="2514600" y="5167423"/>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53" name="Rectangle 40">
            <a:extLst>
              <a:ext uri="{FF2B5EF4-FFF2-40B4-BE49-F238E27FC236}">
                <a16:creationId xmlns:a16="http://schemas.microsoft.com/office/drawing/2014/main" id="{91C6FAF0-FCDD-4486-AF75-D1D003A88657}"/>
              </a:ext>
            </a:extLst>
          </p:cNvPr>
          <p:cNvSpPr>
            <a:spLocks noChangeArrowheads="1"/>
          </p:cNvSpPr>
          <p:nvPr/>
        </p:nvSpPr>
        <p:spPr bwMode="auto">
          <a:xfrm>
            <a:off x="3124200" y="5243624"/>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800" b="1" i="0" u="none" strike="noStrike" kern="1200" cap="none" spc="0" normalizeH="0" baseline="0" noProof="0">
                <a:ln>
                  <a:noFill/>
                </a:ln>
                <a:solidFill>
                  <a:srgbClr val="0000FF"/>
                </a:solidFill>
                <a:effectLst/>
                <a:uLnTx/>
                <a:uFillTx/>
                <a:latin typeface="Garamond (W1)" pitchFamily="18" charset="0"/>
                <a:ea typeface="宋体" panose="02010600030101010101" pitchFamily="2" charset="-122"/>
                <a:cs typeface="+mn-cs"/>
              </a:rPr>
              <a:t>CF</a:t>
            </a:r>
            <a:r>
              <a:rPr kumimoji="0" lang="en-US" altLang="zh-CN" sz="1800" b="1" i="0" u="none" strike="noStrike" kern="1200" cap="none" spc="0" normalizeH="0" baseline="-25000" noProof="0">
                <a:ln>
                  <a:noFill/>
                </a:ln>
                <a:solidFill>
                  <a:srgbClr val="0000FF"/>
                </a:solidFill>
                <a:effectLst/>
                <a:uLnTx/>
                <a:uFillTx/>
                <a:latin typeface="Garamond (W1)" pitchFamily="18" charset="0"/>
                <a:ea typeface="宋体" panose="02010600030101010101" pitchFamily="2" charset="-122"/>
                <a:cs typeface="+mn-cs"/>
              </a:rPr>
              <a:t>91</a:t>
            </a:r>
          </a:p>
        </p:txBody>
      </p:sp>
      <p:sp>
        <p:nvSpPr>
          <p:cNvPr id="22554" name="Line 41">
            <a:extLst>
              <a:ext uri="{FF2B5EF4-FFF2-40B4-BE49-F238E27FC236}">
                <a16:creationId xmlns:a16="http://schemas.microsoft.com/office/drawing/2014/main" id="{083E1B62-E7E3-4D8E-BA89-BE1FB253B0B7}"/>
              </a:ext>
            </a:extLst>
          </p:cNvPr>
          <p:cNvSpPr>
            <a:spLocks noChangeShapeType="1"/>
          </p:cNvSpPr>
          <p:nvPr/>
        </p:nvSpPr>
        <p:spPr bwMode="auto">
          <a:xfrm>
            <a:off x="3124200" y="5167423"/>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55" name="Rectangle 42">
            <a:extLst>
              <a:ext uri="{FF2B5EF4-FFF2-40B4-BE49-F238E27FC236}">
                <a16:creationId xmlns:a16="http://schemas.microsoft.com/office/drawing/2014/main" id="{C0234375-D414-4E93-9F44-A6FEC38ED713}"/>
              </a:ext>
            </a:extLst>
          </p:cNvPr>
          <p:cNvSpPr>
            <a:spLocks noChangeArrowheads="1"/>
          </p:cNvSpPr>
          <p:nvPr/>
        </p:nvSpPr>
        <p:spPr bwMode="auto">
          <a:xfrm>
            <a:off x="4343400" y="5243624"/>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800" b="1" i="0" u="none" strike="noStrike" kern="1200" cap="none" spc="0" normalizeH="0" baseline="0" noProof="0">
                <a:ln>
                  <a:noFill/>
                </a:ln>
                <a:solidFill>
                  <a:srgbClr val="0000FF"/>
                </a:solidFill>
                <a:effectLst/>
                <a:uLnTx/>
                <a:uFillTx/>
                <a:latin typeface="Garamond (W1)" pitchFamily="18" charset="0"/>
                <a:ea typeface="宋体" panose="02010600030101010101" pitchFamily="2" charset="-122"/>
                <a:cs typeface="+mn-cs"/>
              </a:rPr>
              <a:t>CF</a:t>
            </a:r>
            <a:r>
              <a:rPr kumimoji="0" lang="en-US" altLang="zh-CN" sz="1800" b="1" i="0" u="none" strike="noStrike" kern="1200" cap="none" spc="0" normalizeH="0" baseline="-25000" noProof="0">
                <a:ln>
                  <a:noFill/>
                </a:ln>
                <a:solidFill>
                  <a:srgbClr val="0000FF"/>
                </a:solidFill>
                <a:effectLst/>
                <a:uLnTx/>
                <a:uFillTx/>
                <a:latin typeface="Garamond (W1)" pitchFamily="18" charset="0"/>
                <a:ea typeface="宋体" panose="02010600030101010101" pitchFamily="2" charset="-122"/>
                <a:cs typeface="+mn-cs"/>
              </a:rPr>
              <a:t>94</a:t>
            </a:r>
          </a:p>
        </p:txBody>
      </p:sp>
      <p:sp>
        <p:nvSpPr>
          <p:cNvPr id="22556" name="Line 43">
            <a:extLst>
              <a:ext uri="{FF2B5EF4-FFF2-40B4-BE49-F238E27FC236}">
                <a16:creationId xmlns:a16="http://schemas.microsoft.com/office/drawing/2014/main" id="{D110FB66-D787-4716-9BD9-EEE700E36F90}"/>
              </a:ext>
            </a:extLst>
          </p:cNvPr>
          <p:cNvSpPr>
            <a:spLocks noChangeShapeType="1"/>
          </p:cNvSpPr>
          <p:nvPr/>
        </p:nvSpPr>
        <p:spPr bwMode="auto">
          <a:xfrm>
            <a:off x="4343400" y="5167423"/>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57" name="Line 44">
            <a:extLst>
              <a:ext uri="{FF2B5EF4-FFF2-40B4-BE49-F238E27FC236}">
                <a16:creationId xmlns:a16="http://schemas.microsoft.com/office/drawing/2014/main" id="{53785E5E-B33D-4746-B105-9A9A74974E8D}"/>
              </a:ext>
            </a:extLst>
          </p:cNvPr>
          <p:cNvSpPr>
            <a:spLocks noChangeShapeType="1"/>
          </p:cNvSpPr>
          <p:nvPr/>
        </p:nvSpPr>
        <p:spPr bwMode="auto">
          <a:xfrm>
            <a:off x="3733800" y="5167423"/>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58" name="Line 45">
            <a:extLst>
              <a:ext uri="{FF2B5EF4-FFF2-40B4-BE49-F238E27FC236}">
                <a16:creationId xmlns:a16="http://schemas.microsoft.com/office/drawing/2014/main" id="{E9D29B28-0E19-4F24-BDAC-8CFEF1CC78AB}"/>
              </a:ext>
            </a:extLst>
          </p:cNvPr>
          <p:cNvSpPr>
            <a:spLocks noChangeShapeType="1"/>
          </p:cNvSpPr>
          <p:nvPr/>
        </p:nvSpPr>
        <p:spPr bwMode="auto">
          <a:xfrm>
            <a:off x="4953000" y="5167423"/>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59" name="Line 46">
            <a:extLst>
              <a:ext uri="{FF2B5EF4-FFF2-40B4-BE49-F238E27FC236}">
                <a16:creationId xmlns:a16="http://schemas.microsoft.com/office/drawing/2014/main" id="{C11B77A5-E1A7-42B7-890D-1C660EFDE156}"/>
              </a:ext>
            </a:extLst>
          </p:cNvPr>
          <p:cNvSpPr>
            <a:spLocks noChangeShapeType="1"/>
          </p:cNvSpPr>
          <p:nvPr/>
        </p:nvSpPr>
        <p:spPr bwMode="auto">
          <a:xfrm>
            <a:off x="3886200" y="5472223"/>
            <a:ext cx="304800" cy="0"/>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60" name="Rectangle 47">
            <a:extLst>
              <a:ext uri="{FF2B5EF4-FFF2-40B4-BE49-F238E27FC236}">
                <a16:creationId xmlns:a16="http://schemas.microsoft.com/office/drawing/2014/main" id="{B983A37D-F1C5-4E1E-B938-FE0E634836EF}"/>
              </a:ext>
            </a:extLst>
          </p:cNvPr>
          <p:cNvSpPr>
            <a:spLocks noChangeArrowheads="1"/>
          </p:cNvSpPr>
          <p:nvPr/>
        </p:nvSpPr>
        <p:spPr bwMode="auto">
          <a:xfrm>
            <a:off x="1905000" y="5243623"/>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600" b="1" i="0" u="none" strike="noStrike" kern="1200" cap="none" spc="0" normalizeH="0" baseline="0" noProof="0">
                <a:ln>
                  <a:noFill/>
                </a:ln>
                <a:solidFill>
                  <a:srgbClr val="0000FF"/>
                </a:solidFill>
                <a:effectLst/>
                <a:uLnTx/>
                <a:uFillTx/>
                <a:latin typeface="Garamond (W1)" pitchFamily="18" charset="0"/>
                <a:ea typeface="宋体" panose="02010600030101010101" pitchFamily="2" charset="-122"/>
                <a:cs typeface="+mn-cs"/>
              </a:rPr>
              <a:t>prev</a:t>
            </a:r>
          </a:p>
        </p:txBody>
      </p:sp>
      <p:sp>
        <p:nvSpPr>
          <p:cNvPr id="22561" name="Rectangle 48">
            <a:extLst>
              <a:ext uri="{FF2B5EF4-FFF2-40B4-BE49-F238E27FC236}">
                <a16:creationId xmlns:a16="http://schemas.microsoft.com/office/drawing/2014/main" id="{B4F17E96-C874-4478-983F-DF00BF057ED3}"/>
              </a:ext>
            </a:extLst>
          </p:cNvPr>
          <p:cNvSpPr>
            <a:spLocks noChangeArrowheads="1"/>
          </p:cNvSpPr>
          <p:nvPr/>
        </p:nvSpPr>
        <p:spPr bwMode="auto">
          <a:xfrm>
            <a:off x="4953000" y="5243623"/>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600" b="1" i="0" u="none" strike="noStrike" kern="1200" cap="none" spc="0" normalizeH="0" baseline="0" noProof="0">
                <a:ln>
                  <a:noFill/>
                </a:ln>
                <a:solidFill>
                  <a:srgbClr val="0000FF"/>
                </a:solidFill>
                <a:effectLst/>
                <a:uLnTx/>
                <a:uFillTx/>
                <a:latin typeface="Garamond (W1)" pitchFamily="18" charset="0"/>
                <a:ea typeface="宋体" panose="02010600030101010101" pitchFamily="2" charset="-122"/>
                <a:cs typeface="+mn-cs"/>
              </a:rPr>
              <a:t>next</a:t>
            </a:r>
          </a:p>
        </p:txBody>
      </p:sp>
      <p:sp>
        <p:nvSpPr>
          <p:cNvPr id="22562" name="Line 49">
            <a:extLst>
              <a:ext uri="{FF2B5EF4-FFF2-40B4-BE49-F238E27FC236}">
                <a16:creationId xmlns:a16="http://schemas.microsoft.com/office/drawing/2014/main" id="{B90080C3-44C7-45A2-B97D-075C597C6E43}"/>
              </a:ext>
            </a:extLst>
          </p:cNvPr>
          <p:cNvSpPr>
            <a:spLocks noChangeShapeType="1"/>
          </p:cNvSpPr>
          <p:nvPr/>
        </p:nvSpPr>
        <p:spPr bwMode="auto">
          <a:xfrm flipH="1">
            <a:off x="2438400" y="4329223"/>
            <a:ext cx="381000" cy="838200"/>
          </a:xfrm>
          <a:prstGeom prst="line">
            <a:avLst/>
          </a:prstGeom>
          <a:noFill/>
          <a:ln w="9525">
            <a:solidFill>
              <a:srgbClr val="FF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63" name="Rectangle 50">
            <a:extLst>
              <a:ext uri="{FF2B5EF4-FFF2-40B4-BE49-F238E27FC236}">
                <a16:creationId xmlns:a16="http://schemas.microsoft.com/office/drawing/2014/main" id="{5C4DE313-0814-4838-BF5E-A67FCE95E642}"/>
              </a:ext>
            </a:extLst>
          </p:cNvPr>
          <p:cNvSpPr>
            <a:spLocks noChangeArrowheads="1"/>
          </p:cNvSpPr>
          <p:nvPr/>
        </p:nvSpPr>
        <p:spPr bwMode="auto">
          <a:xfrm>
            <a:off x="6254750" y="5173773"/>
            <a:ext cx="3797300" cy="5969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20000"/>
              </a:spcBef>
              <a:spcAft>
                <a:spcPts val="0"/>
              </a:spcAft>
              <a:buClr>
                <a:srgbClr val="FF0000"/>
              </a:buClr>
              <a:buSzPct val="60000"/>
              <a:buFont typeface="Monotype Sorts" pitchFamily="2" charset="2"/>
              <a:buChar char="u"/>
              <a:tabLst/>
              <a:defRPr/>
            </a:pPr>
            <a:endParaRPr kumimoji="0" lang="en-IN" altLang="en-US" sz="2600" b="1" i="0" u="none" strike="noStrike" kern="1200" cap="none" spc="0" normalizeH="0" baseline="0" noProof="0">
              <a:ln>
                <a:noFill/>
              </a:ln>
              <a:solidFill>
                <a:srgbClr val="003366"/>
              </a:solidFill>
              <a:effectLst/>
              <a:uLnTx/>
              <a:uFillTx/>
              <a:latin typeface="Garamond (W1)" pitchFamily="18" charset="0"/>
              <a:ea typeface="宋体" panose="02010600030101010101" pitchFamily="2" charset="-122"/>
              <a:cs typeface="+mn-cs"/>
            </a:endParaRPr>
          </a:p>
        </p:txBody>
      </p:sp>
      <p:sp>
        <p:nvSpPr>
          <p:cNvPr id="22564" name="Rectangle 51">
            <a:extLst>
              <a:ext uri="{FF2B5EF4-FFF2-40B4-BE49-F238E27FC236}">
                <a16:creationId xmlns:a16="http://schemas.microsoft.com/office/drawing/2014/main" id="{7BDF4633-3A12-436D-B5F9-B6C58C9C04BA}"/>
              </a:ext>
            </a:extLst>
          </p:cNvPr>
          <p:cNvSpPr>
            <a:spLocks noChangeArrowheads="1"/>
          </p:cNvSpPr>
          <p:nvPr/>
        </p:nvSpPr>
        <p:spPr bwMode="auto">
          <a:xfrm>
            <a:off x="6934200" y="5243624"/>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800" b="1" i="0" u="none" strike="noStrike" kern="1200" cap="none" spc="0" normalizeH="0" baseline="0" noProof="0">
                <a:ln>
                  <a:noFill/>
                </a:ln>
                <a:solidFill>
                  <a:srgbClr val="0000FF"/>
                </a:solidFill>
                <a:effectLst/>
                <a:uLnTx/>
                <a:uFillTx/>
                <a:latin typeface="Garamond (W1)" pitchFamily="18" charset="0"/>
                <a:ea typeface="宋体" panose="02010600030101010101" pitchFamily="2" charset="-122"/>
                <a:cs typeface="+mn-cs"/>
              </a:rPr>
              <a:t>CF</a:t>
            </a:r>
            <a:r>
              <a:rPr kumimoji="0" lang="en-US" altLang="zh-CN" sz="1800" b="1" i="0" u="none" strike="noStrike" kern="1200" cap="none" spc="0" normalizeH="0" baseline="-25000" noProof="0">
                <a:ln>
                  <a:noFill/>
                </a:ln>
                <a:solidFill>
                  <a:srgbClr val="0000FF"/>
                </a:solidFill>
                <a:effectLst/>
                <a:uLnTx/>
                <a:uFillTx/>
                <a:latin typeface="Garamond (W1)" pitchFamily="18" charset="0"/>
                <a:ea typeface="宋体" panose="02010600030101010101" pitchFamily="2" charset="-122"/>
                <a:cs typeface="+mn-cs"/>
              </a:rPr>
              <a:t>95</a:t>
            </a:r>
          </a:p>
        </p:txBody>
      </p:sp>
      <p:sp>
        <p:nvSpPr>
          <p:cNvPr id="22565" name="Line 52">
            <a:extLst>
              <a:ext uri="{FF2B5EF4-FFF2-40B4-BE49-F238E27FC236}">
                <a16:creationId xmlns:a16="http://schemas.microsoft.com/office/drawing/2014/main" id="{23808747-279F-4FBF-AE6A-62F8701A7EB2}"/>
              </a:ext>
            </a:extLst>
          </p:cNvPr>
          <p:cNvSpPr>
            <a:spLocks noChangeShapeType="1"/>
          </p:cNvSpPr>
          <p:nvPr/>
        </p:nvSpPr>
        <p:spPr bwMode="auto">
          <a:xfrm>
            <a:off x="6934200" y="5167423"/>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66" name="Rectangle 53">
            <a:extLst>
              <a:ext uri="{FF2B5EF4-FFF2-40B4-BE49-F238E27FC236}">
                <a16:creationId xmlns:a16="http://schemas.microsoft.com/office/drawing/2014/main" id="{7AB4625B-A878-40DB-8ACB-DB4F408CA6F0}"/>
              </a:ext>
            </a:extLst>
          </p:cNvPr>
          <p:cNvSpPr>
            <a:spLocks noChangeArrowheads="1"/>
          </p:cNvSpPr>
          <p:nvPr/>
        </p:nvSpPr>
        <p:spPr bwMode="auto">
          <a:xfrm>
            <a:off x="7543800" y="5243624"/>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800" b="1" i="0" u="none" strike="noStrike" kern="1200" cap="none" spc="0" normalizeH="0" baseline="0" noProof="0">
                <a:ln>
                  <a:noFill/>
                </a:ln>
                <a:solidFill>
                  <a:srgbClr val="0000FF"/>
                </a:solidFill>
                <a:effectLst/>
                <a:uLnTx/>
                <a:uFillTx/>
                <a:latin typeface="Garamond (W1)" pitchFamily="18" charset="0"/>
                <a:ea typeface="宋体" panose="02010600030101010101" pitchFamily="2" charset="-122"/>
                <a:cs typeface="+mn-cs"/>
              </a:rPr>
              <a:t>CF</a:t>
            </a:r>
            <a:r>
              <a:rPr kumimoji="0" lang="en-US" altLang="zh-CN" sz="1800" b="1" i="0" u="none" strike="noStrike" kern="1200" cap="none" spc="0" normalizeH="0" baseline="-25000" noProof="0">
                <a:ln>
                  <a:noFill/>
                </a:ln>
                <a:solidFill>
                  <a:srgbClr val="0000FF"/>
                </a:solidFill>
                <a:effectLst/>
                <a:uLnTx/>
                <a:uFillTx/>
                <a:latin typeface="Garamond (W1)" pitchFamily="18" charset="0"/>
                <a:ea typeface="宋体" panose="02010600030101010101" pitchFamily="2" charset="-122"/>
                <a:cs typeface="+mn-cs"/>
              </a:rPr>
              <a:t>96</a:t>
            </a:r>
          </a:p>
        </p:txBody>
      </p:sp>
      <p:sp>
        <p:nvSpPr>
          <p:cNvPr id="22567" name="Line 54">
            <a:extLst>
              <a:ext uri="{FF2B5EF4-FFF2-40B4-BE49-F238E27FC236}">
                <a16:creationId xmlns:a16="http://schemas.microsoft.com/office/drawing/2014/main" id="{3DF37864-39B1-403E-8CE0-B988EF5387C0}"/>
              </a:ext>
            </a:extLst>
          </p:cNvPr>
          <p:cNvSpPr>
            <a:spLocks noChangeShapeType="1"/>
          </p:cNvSpPr>
          <p:nvPr/>
        </p:nvSpPr>
        <p:spPr bwMode="auto">
          <a:xfrm>
            <a:off x="7543800" y="5167423"/>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68" name="Rectangle 55">
            <a:extLst>
              <a:ext uri="{FF2B5EF4-FFF2-40B4-BE49-F238E27FC236}">
                <a16:creationId xmlns:a16="http://schemas.microsoft.com/office/drawing/2014/main" id="{C1AC10C2-EF9D-4ECF-B4E8-F870266B60DF}"/>
              </a:ext>
            </a:extLst>
          </p:cNvPr>
          <p:cNvSpPr>
            <a:spLocks noChangeArrowheads="1"/>
          </p:cNvSpPr>
          <p:nvPr/>
        </p:nvSpPr>
        <p:spPr bwMode="auto">
          <a:xfrm>
            <a:off x="8763000" y="5243624"/>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800" b="1" i="0" u="none" strike="noStrike" kern="1200" cap="none" spc="0" normalizeH="0" baseline="0" noProof="0">
                <a:ln>
                  <a:noFill/>
                </a:ln>
                <a:solidFill>
                  <a:srgbClr val="0000FF"/>
                </a:solidFill>
                <a:effectLst/>
                <a:uLnTx/>
                <a:uFillTx/>
                <a:latin typeface="Garamond (W1)" pitchFamily="18" charset="0"/>
                <a:ea typeface="宋体" panose="02010600030101010101" pitchFamily="2" charset="-122"/>
                <a:cs typeface="+mn-cs"/>
              </a:rPr>
              <a:t>CF</a:t>
            </a:r>
            <a:r>
              <a:rPr kumimoji="0" lang="en-US" altLang="zh-CN" sz="1800" b="1" i="0" u="none" strike="noStrike" kern="1200" cap="none" spc="0" normalizeH="0" baseline="-25000" noProof="0">
                <a:ln>
                  <a:noFill/>
                </a:ln>
                <a:solidFill>
                  <a:srgbClr val="0000FF"/>
                </a:solidFill>
                <a:effectLst/>
                <a:uLnTx/>
                <a:uFillTx/>
                <a:latin typeface="Garamond (W1)" pitchFamily="18" charset="0"/>
                <a:ea typeface="宋体" panose="02010600030101010101" pitchFamily="2" charset="-122"/>
                <a:cs typeface="+mn-cs"/>
              </a:rPr>
              <a:t>98</a:t>
            </a:r>
          </a:p>
        </p:txBody>
      </p:sp>
      <p:sp>
        <p:nvSpPr>
          <p:cNvPr id="22569" name="Line 56">
            <a:extLst>
              <a:ext uri="{FF2B5EF4-FFF2-40B4-BE49-F238E27FC236}">
                <a16:creationId xmlns:a16="http://schemas.microsoft.com/office/drawing/2014/main" id="{E70B09D9-A6F8-45BF-A651-E66DE5897A98}"/>
              </a:ext>
            </a:extLst>
          </p:cNvPr>
          <p:cNvSpPr>
            <a:spLocks noChangeShapeType="1"/>
          </p:cNvSpPr>
          <p:nvPr/>
        </p:nvSpPr>
        <p:spPr bwMode="auto">
          <a:xfrm>
            <a:off x="8763000" y="5167423"/>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70" name="Line 57">
            <a:extLst>
              <a:ext uri="{FF2B5EF4-FFF2-40B4-BE49-F238E27FC236}">
                <a16:creationId xmlns:a16="http://schemas.microsoft.com/office/drawing/2014/main" id="{7ECE1FE9-2046-4E1C-AAE2-FE93815348A8}"/>
              </a:ext>
            </a:extLst>
          </p:cNvPr>
          <p:cNvSpPr>
            <a:spLocks noChangeShapeType="1"/>
          </p:cNvSpPr>
          <p:nvPr/>
        </p:nvSpPr>
        <p:spPr bwMode="auto">
          <a:xfrm>
            <a:off x="8153400" y="5167423"/>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71" name="Line 58">
            <a:extLst>
              <a:ext uri="{FF2B5EF4-FFF2-40B4-BE49-F238E27FC236}">
                <a16:creationId xmlns:a16="http://schemas.microsoft.com/office/drawing/2014/main" id="{F70D33B5-E8FE-4618-BD7D-D5F1300C339F}"/>
              </a:ext>
            </a:extLst>
          </p:cNvPr>
          <p:cNvSpPr>
            <a:spLocks noChangeShapeType="1"/>
          </p:cNvSpPr>
          <p:nvPr/>
        </p:nvSpPr>
        <p:spPr bwMode="auto">
          <a:xfrm>
            <a:off x="9372600" y="5167423"/>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72" name="Line 59">
            <a:extLst>
              <a:ext uri="{FF2B5EF4-FFF2-40B4-BE49-F238E27FC236}">
                <a16:creationId xmlns:a16="http://schemas.microsoft.com/office/drawing/2014/main" id="{52F461AF-500A-4377-9105-12F2EAC5874C}"/>
              </a:ext>
            </a:extLst>
          </p:cNvPr>
          <p:cNvSpPr>
            <a:spLocks noChangeShapeType="1"/>
          </p:cNvSpPr>
          <p:nvPr/>
        </p:nvSpPr>
        <p:spPr bwMode="auto">
          <a:xfrm>
            <a:off x="8305800" y="5472223"/>
            <a:ext cx="304800" cy="0"/>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73" name="Rectangle 60">
            <a:extLst>
              <a:ext uri="{FF2B5EF4-FFF2-40B4-BE49-F238E27FC236}">
                <a16:creationId xmlns:a16="http://schemas.microsoft.com/office/drawing/2014/main" id="{586C39BF-36E8-4708-B818-48043BBE4BC5}"/>
              </a:ext>
            </a:extLst>
          </p:cNvPr>
          <p:cNvSpPr>
            <a:spLocks noChangeArrowheads="1"/>
          </p:cNvSpPr>
          <p:nvPr/>
        </p:nvSpPr>
        <p:spPr bwMode="auto">
          <a:xfrm>
            <a:off x="6324600" y="5243623"/>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600" b="1" i="0" u="none" strike="noStrike" kern="1200" cap="none" spc="0" normalizeH="0" baseline="0" noProof="0">
                <a:ln>
                  <a:noFill/>
                </a:ln>
                <a:solidFill>
                  <a:srgbClr val="0000FF"/>
                </a:solidFill>
                <a:effectLst/>
                <a:uLnTx/>
                <a:uFillTx/>
                <a:latin typeface="Garamond (W1)" pitchFamily="18" charset="0"/>
                <a:ea typeface="宋体" panose="02010600030101010101" pitchFamily="2" charset="-122"/>
                <a:cs typeface="+mn-cs"/>
              </a:rPr>
              <a:t>prev</a:t>
            </a:r>
          </a:p>
        </p:txBody>
      </p:sp>
      <p:sp>
        <p:nvSpPr>
          <p:cNvPr id="22574" name="Rectangle 61">
            <a:extLst>
              <a:ext uri="{FF2B5EF4-FFF2-40B4-BE49-F238E27FC236}">
                <a16:creationId xmlns:a16="http://schemas.microsoft.com/office/drawing/2014/main" id="{4A237BA0-FDDE-48A9-B463-16634E5D2F12}"/>
              </a:ext>
            </a:extLst>
          </p:cNvPr>
          <p:cNvSpPr>
            <a:spLocks noChangeArrowheads="1"/>
          </p:cNvSpPr>
          <p:nvPr/>
        </p:nvSpPr>
        <p:spPr bwMode="auto">
          <a:xfrm>
            <a:off x="9372600" y="5243623"/>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600" b="1" i="0" u="none" strike="noStrike" kern="1200" cap="none" spc="0" normalizeH="0" baseline="0" noProof="0">
                <a:ln>
                  <a:noFill/>
                </a:ln>
                <a:solidFill>
                  <a:srgbClr val="0000FF"/>
                </a:solidFill>
                <a:effectLst/>
                <a:uLnTx/>
                <a:uFillTx/>
                <a:latin typeface="Garamond (W1)" pitchFamily="18" charset="0"/>
                <a:ea typeface="宋体" panose="02010600030101010101" pitchFamily="2" charset="-122"/>
                <a:cs typeface="+mn-cs"/>
              </a:rPr>
              <a:t>next</a:t>
            </a:r>
          </a:p>
        </p:txBody>
      </p:sp>
      <p:sp>
        <p:nvSpPr>
          <p:cNvPr id="22575" name="Line 62">
            <a:extLst>
              <a:ext uri="{FF2B5EF4-FFF2-40B4-BE49-F238E27FC236}">
                <a16:creationId xmlns:a16="http://schemas.microsoft.com/office/drawing/2014/main" id="{B48838B5-9E58-4BE6-9D45-1E8DE8D9CADF}"/>
              </a:ext>
            </a:extLst>
          </p:cNvPr>
          <p:cNvSpPr>
            <a:spLocks noChangeShapeType="1"/>
          </p:cNvSpPr>
          <p:nvPr/>
        </p:nvSpPr>
        <p:spPr bwMode="auto">
          <a:xfrm>
            <a:off x="3657600" y="4329223"/>
            <a:ext cx="4800600" cy="838200"/>
          </a:xfrm>
          <a:prstGeom prst="line">
            <a:avLst/>
          </a:prstGeom>
          <a:noFill/>
          <a:ln w="9525">
            <a:solidFill>
              <a:srgbClr val="FF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76" name="Line 63">
            <a:extLst>
              <a:ext uri="{FF2B5EF4-FFF2-40B4-BE49-F238E27FC236}">
                <a16:creationId xmlns:a16="http://schemas.microsoft.com/office/drawing/2014/main" id="{69BCE8CC-FB33-4AC8-A6FD-63877B7DA959}"/>
              </a:ext>
            </a:extLst>
          </p:cNvPr>
          <p:cNvSpPr>
            <a:spLocks noChangeShapeType="1"/>
          </p:cNvSpPr>
          <p:nvPr/>
        </p:nvSpPr>
        <p:spPr bwMode="auto">
          <a:xfrm flipH="1">
            <a:off x="5638800" y="5319823"/>
            <a:ext cx="609600" cy="0"/>
          </a:xfrm>
          <a:prstGeom prst="line">
            <a:avLst/>
          </a:prstGeom>
          <a:noFill/>
          <a:ln w="9525">
            <a:solidFill>
              <a:srgbClr val="FF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77" name="Line 64">
            <a:extLst>
              <a:ext uri="{FF2B5EF4-FFF2-40B4-BE49-F238E27FC236}">
                <a16:creationId xmlns:a16="http://schemas.microsoft.com/office/drawing/2014/main" id="{EE48562E-D48B-4D61-9E3A-FFF51E8250A2}"/>
              </a:ext>
            </a:extLst>
          </p:cNvPr>
          <p:cNvSpPr>
            <a:spLocks noChangeShapeType="1"/>
          </p:cNvSpPr>
          <p:nvPr/>
        </p:nvSpPr>
        <p:spPr bwMode="auto">
          <a:xfrm>
            <a:off x="5638800" y="5624623"/>
            <a:ext cx="609600" cy="0"/>
          </a:xfrm>
          <a:prstGeom prst="line">
            <a:avLst/>
          </a:prstGeom>
          <a:noFill/>
          <a:ln w="9525">
            <a:solidFill>
              <a:srgbClr val="FF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78" name="Line 65">
            <a:extLst>
              <a:ext uri="{FF2B5EF4-FFF2-40B4-BE49-F238E27FC236}">
                <a16:creationId xmlns:a16="http://schemas.microsoft.com/office/drawing/2014/main" id="{CC1F5617-094A-40C8-804E-327C2E08630B}"/>
              </a:ext>
            </a:extLst>
          </p:cNvPr>
          <p:cNvSpPr>
            <a:spLocks noChangeShapeType="1"/>
          </p:cNvSpPr>
          <p:nvPr/>
        </p:nvSpPr>
        <p:spPr bwMode="auto">
          <a:xfrm>
            <a:off x="10058400" y="5700823"/>
            <a:ext cx="381000" cy="0"/>
          </a:xfrm>
          <a:prstGeom prst="line">
            <a:avLst/>
          </a:prstGeom>
          <a:noFill/>
          <a:ln w="9525">
            <a:solidFill>
              <a:srgbClr val="FF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79" name="Line 66">
            <a:extLst>
              <a:ext uri="{FF2B5EF4-FFF2-40B4-BE49-F238E27FC236}">
                <a16:creationId xmlns:a16="http://schemas.microsoft.com/office/drawing/2014/main" id="{1BB55B65-841E-4CA2-8187-D09AB72E0CAB}"/>
              </a:ext>
            </a:extLst>
          </p:cNvPr>
          <p:cNvSpPr>
            <a:spLocks noChangeShapeType="1"/>
          </p:cNvSpPr>
          <p:nvPr/>
        </p:nvSpPr>
        <p:spPr bwMode="auto">
          <a:xfrm flipH="1">
            <a:off x="10058400" y="5472223"/>
            <a:ext cx="381000" cy="0"/>
          </a:xfrm>
          <a:prstGeom prst="line">
            <a:avLst/>
          </a:prstGeom>
          <a:noFill/>
          <a:ln w="9525">
            <a:solidFill>
              <a:srgbClr val="FF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80" name="Rectangle 67">
            <a:extLst>
              <a:ext uri="{FF2B5EF4-FFF2-40B4-BE49-F238E27FC236}">
                <a16:creationId xmlns:a16="http://schemas.microsoft.com/office/drawing/2014/main" id="{84FE92B7-8810-4E2D-9144-4178FC5FF10A}"/>
              </a:ext>
            </a:extLst>
          </p:cNvPr>
          <p:cNvSpPr>
            <a:spLocks noChangeArrowheads="1"/>
          </p:cNvSpPr>
          <p:nvPr/>
        </p:nvSpPr>
        <p:spPr bwMode="auto">
          <a:xfrm>
            <a:off x="1828800" y="1509824"/>
            <a:ext cx="10668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Garamond (W1)" pitchFamily="18" charset="0"/>
                <a:ea typeface="宋体" panose="02010600030101010101" pitchFamily="2" charset="-122"/>
                <a:cs typeface="+mn-cs"/>
              </a:rPr>
              <a:t>B = 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Garamond (W1)" pitchFamily="18" charset="0"/>
                <a:ea typeface="宋体" panose="02010600030101010101" pitchFamily="2" charset="-122"/>
                <a:cs typeface="+mn-cs"/>
              </a:rPr>
              <a:t>L = 5</a:t>
            </a:r>
          </a:p>
        </p:txBody>
      </p:sp>
      <p:sp>
        <p:nvSpPr>
          <p:cNvPr id="22581" name="Line 68">
            <a:extLst>
              <a:ext uri="{FF2B5EF4-FFF2-40B4-BE49-F238E27FC236}">
                <a16:creationId xmlns:a16="http://schemas.microsoft.com/office/drawing/2014/main" id="{9AF0AB0C-A053-4BCC-83BB-8704D9150765}"/>
              </a:ext>
            </a:extLst>
          </p:cNvPr>
          <p:cNvSpPr>
            <a:spLocks noChangeShapeType="1"/>
          </p:cNvSpPr>
          <p:nvPr/>
        </p:nvSpPr>
        <p:spPr bwMode="auto">
          <a:xfrm>
            <a:off x="5486400" y="3872023"/>
            <a:ext cx="304800" cy="0"/>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82" name="Line 69">
            <a:extLst>
              <a:ext uri="{FF2B5EF4-FFF2-40B4-BE49-F238E27FC236}">
                <a16:creationId xmlns:a16="http://schemas.microsoft.com/office/drawing/2014/main" id="{83FA6EDB-D1BC-46E1-A52C-BAFD53F1B358}"/>
              </a:ext>
            </a:extLst>
          </p:cNvPr>
          <p:cNvSpPr>
            <a:spLocks noChangeShapeType="1"/>
          </p:cNvSpPr>
          <p:nvPr/>
        </p:nvSpPr>
        <p:spPr bwMode="auto">
          <a:xfrm>
            <a:off x="6400800" y="1890823"/>
            <a:ext cx="304800" cy="0"/>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83" name="Line 70">
            <a:extLst>
              <a:ext uri="{FF2B5EF4-FFF2-40B4-BE49-F238E27FC236}">
                <a16:creationId xmlns:a16="http://schemas.microsoft.com/office/drawing/2014/main" id="{31A8CF2A-108E-4DB3-BE02-EE5417095A9A}"/>
              </a:ext>
            </a:extLst>
          </p:cNvPr>
          <p:cNvSpPr>
            <a:spLocks noChangeShapeType="1"/>
          </p:cNvSpPr>
          <p:nvPr/>
        </p:nvSpPr>
        <p:spPr bwMode="auto">
          <a:xfrm>
            <a:off x="8915400" y="3872023"/>
            <a:ext cx="838200" cy="0"/>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84" name="Rectangle 71">
            <a:extLst>
              <a:ext uri="{FF2B5EF4-FFF2-40B4-BE49-F238E27FC236}">
                <a16:creationId xmlns:a16="http://schemas.microsoft.com/office/drawing/2014/main" id="{70859E06-D605-4FDB-A457-40A6DDEC1EBB}"/>
              </a:ext>
            </a:extLst>
          </p:cNvPr>
          <p:cNvSpPr>
            <a:spLocks noChangeArrowheads="1"/>
          </p:cNvSpPr>
          <p:nvPr/>
        </p:nvSpPr>
        <p:spPr bwMode="auto">
          <a:xfrm>
            <a:off x="5048250" y="1075642"/>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zh-CN" sz="1800" b="1" i="0" u="none" strike="noStrike" kern="1200" cap="none" spc="0" normalizeH="0" baseline="0" noProof="0" dirty="0">
                <a:ln>
                  <a:noFill/>
                </a:ln>
                <a:solidFill>
                  <a:srgbClr val="008000"/>
                </a:solidFill>
                <a:effectLst/>
                <a:uLnTx/>
                <a:uFillTx/>
                <a:latin typeface="Garamond (W1)" pitchFamily="18" charset="0"/>
                <a:ea typeface="宋体" panose="02010600030101010101" pitchFamily="2" charset="-122"/>
                <a:cs typeface="+mn-cs"/>
              </a:rPr>
              <a:t>Root</a:t>
            </a:r>
          </a:p>
        </p:txBody>
      </p:sp>
      <p:sp>
        <p:nvSpPr>
          <p:cNvPr id="22585" name="Rectangle 72">
            <a:extLst>
              <a:ext uri="{FF2B5EF4-FFF2-40B4-BE49-F238E27FC236}">
                <a16:creationId xmlns:a16="http://schemas.microsoft.com/office/drawing/2014/main" id="{27A82DE3-92CE-4088-937A-18891800B150}"/>
              </a:ext>
            </a:extLst>
          </p:cNvPr>
          <p:cNvSpPr>
            <a:spLocks noChangeArrowheads="1"/>
          </p:cNvSpPr>
          <p:nvPr/>
        </p:nvSpPr>
        <p:spPr bwMode="auto">
          <a:xfrm>
            <a:off x="3810000" y="3087799"/>
            <a:ext cx="198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zh-CN" sz="1800" b="1" i="0" u="none" strike="noStrike" kern="1200" cap="none" spc="0" normalizeH="0" baseline="0" noProof="0">
                <a:ln>
                  <a:noFill/>
                </a:ln>
                <a:solidFill>
                  <a:srgbClr val="008000"/>
                </a:solidFill>
                <a:effectLst/>
                <a:uLnTx/>
                <a:uFillTx/>
                <a:latin typeface="Garamond (W1)" pitchFamily="18" charset="0"/>
                <a:ea typeface="宋体" panose="02010600030101010101" pitchFamily="2" charset="-122"/>
                <a:cs typeface="+mn-cs"/>
              </a:rPr>
              <a:t>Non-leaf node</a:t>
            </a:r>
          </a:p>
        </p:txBody>
      </p:sp>
      <p:sp>
        <p:nvSpPr>
          <p:cNvPr id="22586" name="Rectangle 73">
            <a:extLst>
              <a:ext uri="{FF2B5EF4-FFF2-40B4-BE49-F238E27FC236}">
                <a16:creationId xmlns:a16="http://schemas.microsoft.com/office/drawing/2014/main" id="{0BAFBAF3-BD4B-4E9F-9AD4-14548BFA1DB1}"/>
              </a:ext>
            </a:extLst>
          </p:cNvPr>
          <p:cNvSpPr>
            <a:spLocks noChangeArrowheads="1"/>
          </p:cNvSpPr>
          <p:nvPr/>
        </p:nvSpPr>
        <p:spPr bwMode="auto">
          <a:xfrm>
            <a:off x="3124200" y="4854686"/>
            <a:ext cx="1447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zh-CN" sz="1800" b="1" i="0" u="none" strike="noStrike" kern="1200" cap="none" spc="0" normalizeH="0" baseline="0" noProof="0">
                <a:ln>
                  <a:noFill/>
                </a:ln>
                <a:solidFill>
                  <a:srgbClr val="008000"/>
                </a:solidFill>
                <a:effectLst/>
                <a:uLnTx/>
                <a:uFillTx/>
                <a:latin typeface="Garamond (W1)" pitchFamily="18" charset="0"/>
                <a:ea typeface="宋体" panose="02010600030101010101" pitchFamily="2" charset="-122"/>
                <a:cs typeface="+mn-cs"/>
              </a:rPr>
              <a:t>Leaf node</a:t>
            </a:r>
          </a:p>
        </p:txBody>
      </p:sp>
      <p:sp>
        <p:nvSpPr>
          <p:cNvPr id="22587" name="Rectangle 74">
            <a:extLst>
              <a:ext uri="{FF2B5EF4-FFF2-40B4-BE49-F238E27FC236}">
                <a16:creationId xmlns:a16="http://schemas.microsoft.com/office/drawing/2014/main" id="{5BE8C672-61D8-4F50-A192-A4199C5B0B05}"/>
              </a:ext>
            </a:extLst>
          </p:cNvPr>
          <p:cNvSpPr>
            <a:spLocks noChangeArrowheads="1"/>
          </p:cNvSpPr>
          <p:nvPr/>
        </p:nvSpPr>
        <p:spPr bwMode="auto">
          <a:xfrm>
            <a:off x="8229600" y="4854686"/>
            <a:ext cx="1447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zh-CN" sz="1800" b="1" i="0" u="none" strike="noStrike" kern="1200" cap="none" spc="0" normalizeH="0" baseline="0" noProof="0">
                <a:ln>
                  <a:noFill/>
                </a:ln>
                <a:solidFill>
                  <a:srgbClr val="008000"/>
                </a:solidFill>
                <a:effectLst/>
                <a:uLnTx/>
                <a:uFillTx/>
                <a:latin typeface="Garamond (W1)" pitchFamily="18" charset="0"/>
                <a:ea typeface="宋体" panose="02010600030101010101" pitchFamily="2" charset="-122"/>
                <a:cs typeface="+mn-cs"/>
              </a:rPr>
              <a:t>Leaf node</a:t>
            </a:r>
          </a:p>
        </p:txBody>
      </p:sp>
      <p:grpSp>
        <p:nvGrpSpPr>
          <p:cNvPr id="22588" name="Group 75">
            <a:extLst>
              <a:ext uri="{FF2B5EF4-FFF2-40B4-BE49-F238E27FC236}">
                <a16:creationId xmlns:a16="http://schemas.microsoft.com/office/drawing/2014/main" id="{AC998D9E-DDFA-457A-B6EE-8B2C02E0870B}"/>
              </a:ext>
            </a:extLst>
          </p:cNvPr>
          <p:cNvGrpSpPr>
            <a:grpSpLocks/>
          </p:cNvGrpSpPr>
          <p:nvPr/>
        </p:nvGrpSpPr>
        <p:grpSpPr bwMode="auto">
          <a:xfrm>
            <a:off x="2471738" y="6065948"/>
            <a:ext cx="749300" cy="749300"/>
            <a:chOff x="580" y="3748"/>
            <a:chExt cx="472" cy="472"/>
          </a:xfrm>
        </p:grpSpPr>
        <p:sp>
          <p:nvSpPr>
            <p:cNvPr id="22608" name="Oval 76">
              <a:extLst>
                <a:ext uri="{FF2B5EF4-FFF2-40B4-BE49-F238E27FC236}">
                  <a16:creationId xmlns:a16="http://schemas.microsoft.com/office/drawing/2014/main" id="{7BA36EE6-9BDA-40B0-93D7-A66D19451AD5}"/>
                </a:ext>
              </a:extLst>
            </p:cNvPr>
            <p:cNvSpPr>
              <a:spLocks noChangeArrowheads="1"/>
            </p:cNvSpPr>
            <p:nvPr/>
          </p:nvSpPr>
          <p:spPr bwMode="auto">
            <a:xfrm>
              <a:off x="724" y="3892"/>
              <a:ext cx="40" cy="40"/>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20000"/>
                </a:spcBef>
                <a:spcAft>
                  <a:spcPts val="0"/>
                </a:spcAft>
                <a:buClr>
                  <a:srgbClr val="FF0000"/>
                </a:buClr>
                <a:buSzPct val="60000"/>
                <a:buFont typeface="Monotype Sorts" pitchFamily="2" charset="2"/>
                <a:buChar char="u"/>
                <a:tabLst/>
                <a:defRPr/>
              </a:pPr>
              <a:endParaRPr kumimoji="0" lang="en-IN" altLang="en-US" sz="2600" b="1" i="0" u="none" strike="noStrike" kern="1200" cap="none" spc="0" normalizeH="0" baseline="0" noProof="0">
                <a:ln>
                  <a:noFill/>
                </a:ln>
                <a:solidFill>
                  <a:srgbClr val="003366"/>
                </a:solidFill>
                <a:effectLst/>
                <a:uLnTx/>
                <a:uFillTx/>
                <a:latin typeface="Garamond (W1)" pitchFamily="18" charset="0"/>
                <a:ea typeface="宋体" panose="02010600030101010101" pitchFamily="2" charset="-122"/>
                <a:cs typeface="+mn-cs"/>
              </a:endParaRPr>
            </a:p>
          </p:txBody>
        </p:sp>
        <p:sp>
          <p:nvSpPr>
            <p:cNvPr id="22609" name="Oval 77">
              <a:extLst>
                <a:ext uri="{FF2B5EF4-FFF2-40B4-BE49-F238E27FC236}">
                  <a16:creationId xmlns:a16="http://schemas.microsoft.com/office/drawing/2014/main" id="{B3824C65-E2E4-41A8-BDC8-27D1B822D2EA}"/>
                </a:ext>
              </a:extLst>
            </p:cNvPr>
            <p:cNvSpPr>
              <a:spLocks noChangeArrowheads="1"/>
            </p:cNvSpPr>
            <p:nvPr/>
          </p:nvSpPr>
          <p:spPr bwMode="auto">
            <a:xfrm>
              <a:off x="820" y="3988"/>
              <a:ext cx="40" cy="40"/>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20000"/>
                </a:spcBef>
                <a:spcAft>
                  <a:spcPts val="0"/>
                </a:spcAft>
                <a:buClr>
                  <a:srgbClr val="FF0000"/>
                </a:buClr>
                <a:buSzPct val="60000"/>
                <a:buFont typeface="Monotype Sorts" pitchFamily="2" charset="2"/>
                <a:buChar char="u"/>
                <a:tabLst/>
                <a:defRPr/>
              </a:pPr>
              <a:endParaRPr kumimoji="0" lang="en-IN" altLang="en-US" sz="2600" b="1" i="0" u="none" strike="noStrike" kern="1200" cap="none" spc="0" normalizeH="0" baseline="0" noProof="0">
                <a:ln>
                  <a:noFill/>
                </a:ln>
                <a:solidFill>
                  <a:srgbClr val="003366"/>
                </a:solidFill>
                <a:effectLst/>
                <a:uLnTx/>
                <a:uFillTx/>
                <a:latin typeface="Garamond (W1)" pitchFamily="18" charset="0"/>
                <a:ea typeface="宋体" panose="02010600030101010101" pitchFamily="2" charset="-122"/>
                <a:cs typeface="+mn-cs"/>
              </a:endParaRPr>
            </a:p>
          </p:txBody>
        </p:sp>
        <p:sp>
          <p:nvSpPr>
            <p:cNvPr id="22610" name="Oval 78">
              <a:extLst>
                <a:ext uri="{FF2B5EF4-FFF2-40B4-BE49-F238E27FC236}">
                  <a16:creationId xmlns:a16="http://schemas.microsoft.com/office/drawing/2014/main" id="{8A0F75E3-7A0F-4B31-9E0D-74CDA63BFF03}"/>
                </a:ext>
              </a:extLst>
            </p:cNvPr>
            <p:cNvSpPr>
              <a:spLocks noChangeArrowheads="1"/>
            </p:cNvSpPr>
            <p:nvPr/>
          </p:nvSpPr>
          <p:spPr bwMode="auto">
            <a:xfrm>
              <a:off x="820" y="3892"/>
              <a:ext cx="40" cy="40"/>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20000"/>
                </a:spcBef>
                <a:spcAft>
                  <a:spcPts val="0"/>
                </a:spcAft>
                <a:buClr>
                  <a:srgbClr val="FF0000"/>
                </a:buClr>
                <a:buSzPct val="60000"/>
                <a:buFont typeface="Monotype Sorts" pitchFamily="2" charset="2"/>
                <a:buChar char="u"/>
                <a:tabLst/>
                <a:defRPr/>
              </a:pPr>
              <a:endParaRPr kumimoji="0" lang="en-IN" altLang="en-US" sz="2600" b="1" i="0" u="none" strike="noStrike" kern="1200" cap="none" spc="0" normalizeH="0" baseline="0" noProof="0">
                <a:ln>
                  <a:noFill/>
                </a:ln>
                <a:solidFill>
                  <a:srgbClr val="003366"/>
                </a:solidFill>
                <a:effectLst/>
                <a:uLnTx/>
                <a:uFillTx/>
                <a:latin typeface="Garamond (W1)" pitchFamily="18" charset="0"/>
                <a:ea typeface="宋体" panose="02010600030101010101" pitchFamily="2" charset="-122"/>
                <a:cs typeface="+mn-cs"/>
              </a:endParaRPr>
            </a:p>
          </p:txBody>
        </p:sp>
        <p:sp>
          <p:nvSpPr>
            <p:cNvPr id="22611" name="Oval 79">
              <a:extLst>
                <a:ext uri="{FF2B5EF4-FFF2-40B4-BE49-F238E27FC236}">
                  <a16:creationId xmlns:a16="http://schemas.microsoft.com/office/drawing/2014/main" id="{2930528A-6B38-406A-A7EB-4D07355A442C}"/>
                </a:ext>
              </a:extLst>
            </p:cNvPr>
            <p:cNvSpPr>
              <a:spLocks noChangeArrowheads="1"/>
            </p:cNvSpPr>
            <p:nvPr/>
          </p:nvSpPr>
          <p:spPr bwMode="auto">
            <a:xfrm>
              <a:off x="676" y="4084"/>
              <a:ext cx="40" cy="40"/>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20000"/>
                </a:spcBef>
                <a:spcAft>
                  <a:spcPts val="0"/>
                </a:spcAft>
                <a:buClr>
                  <a:srgbClr val="FF0000"/>
                </a:buClr>
                <a:buSzPct val="60000"/>
                <a:buFont typeface="Monotype Sorts" pitchFamily="2" charset="2"/>
                <a:buChar char="u"/>
                <a:tabLst/>
                <a:defRPr/>
              </a:pPr>
              <a:endParaRPr kumimoji="0" lang="en-IN" altLang="en-US" sz="2600" b="1" i="0" u="none" strike="noStrike" kern="1200" cap="none" spc="0" normalizeH="0" baseline="0" noProof="0">
                <a:ln>
                  <a:noFill/>
                </a:ln>
                <a:solidFill>
                  <a:srgbClr val="003366"/>
                </a:solidFill>
                <a:effectLst/>
                <a:uLnTx/>
                <a:uFillTx/>
                <a:latin typeface="Garamond (W1)" pitchFamily="18" charset="0"/>
                <a:ea typeface="宋体" panose="02010600030101010101" pitchFamily="2" charset="-122"/>
                <a:cs typeface="+mn-cs"/>
              </a:endParaRPr>
            </a:p>
          </p:txBody>
        </p:sp>
        <p:sp>
          <p:nvSpPr>
            <p:cNvPr id="22612" name="Oval 80">
              <a:extLst>
                <a:ext uri="{FF2B5EF4-FFF2-40B4-BE49-F238E27FC236}">
                  <a16:creationId xmlns:a16="http://schemas.microsoft.com/office/drawing/2014/main" id="{13795B39-AB7B-4E25-A62F-13A81BA4A83B}"/>
                </a:ext>
              </a:extLst>
            </p:cNvPr>
            <p:cNvSpPr>
              <a:spLocks noChangeArrowheads="1"/>
            </p:cNvSpPr>
            <p:nvPr/>
          </p:nvSpPr>
          <p:spPr bwMode="auto">
            <a:xfrm>
              <a:off x="676" y="3988"/>
              <a:ext cx="40" cy="40"/>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20000"/>
                </a:spcBef>
                <a:spcAft>
                  <a:spcPts val="0"/>
                </a:spcAft>
                <a:buClr>
                  <a:srgbClr val="FF0000"/>
                </a:buClr>
                <a:buSzPct val="60000"/>
                <a:buFont typeface="Monotype Sorts" pitchFamily="2" charset="2"/>
                <a:buChar char="u"/>
                <a:tabLst/>
                <a:defRPr/>
              </a:pPr>
              <a:endParaRPr kumimoji="0" lang="en-IN" altLang="en-US" sz="2600" b="1" i="0" u="none" strike="noStrike" kern="1200" cap="none" spc="0" normalizeH="0" baseline="0" noProof="0">
                <a:ln>
                  <a:noFill/>
                </a:ln>
                <a:solidFill>
                  <a:srgbClr val="003366"/>
                </a:solidFill>
                <a:effectLst/>
                <a:uLnTx/>
                <a:uFillTx/>
                <a:latin typeface="Garamond (W1)" pitchFamily="18" charset="0"/>
                <a:ea typeface="宋体" panose="02010600030101010101" pitchFamily="2" charset="-122"/>
                <a:cs typeface="+mn-cs"/>
              </a:endParaRPr>
            </a:p>
          </p:txBody>
        </p:sp>
        <p:sp>
          <p:nvSpPr>
            <p:cNvPr id="22613" name="Oval 81">
              <a:extLst>
                <a:ext uri="{FF2B5EF4-FFF2-40B4-BE49-F238E27FC236}">
                  <a16:creationId xmlns:a16="http://schemas.microsoft.com/office/drawing/2014/main" id="{B44D9E77-3227-46FD-920B-2F51D066F2B6}"/>
                </a:ext>
              </a:extLst>
            </p:cNvPr>
            <p:cNvSpPr>
              <a:spLocks noChangeArrowheads="1"/>
            </p:cNvSpPr>
            <p:nvPr/>
          </p:nvSpPr>
          <p:spPr bwMode="auto">
            <a:xfrm>
              <a:off x="772" y="4036"/>
              <a:ext cx="40" cy="40"/>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20000"/>
                </a:spcBef>
                <a:spcAft>
                  <a:spcPts val="0"/>
                </a:spcAft>
                <a:buClr>
                  <a:srgbClr val="FF0000"/>
                </a:buClr>
                <a:buSzPct val="60000"/>
                <a:buFont typeface="Monotype Sorts" pitchFamily="2" charset="2"/>
                <a:buChar char="u"/>
                <a:tabLst/>
                <a:defRPr/>
              </a:pPr>
              <a:endParaRPr kumimoji="0" lang="en-IN" altLang="en-US" sz="2600" b="1" i="0" u="none" strike="noStrike" kern="1200" cap="none" spc="0" normalizeH="0" baseline="0" noProof="0">
                <a:ln>
                  <a:noFill/>
                </a:ln>
                <a:solidFill>
                  <a:srgbClr val="003366"/>
                </a:solidFill>
                <a:effectLst/>
                <a:uLnTx/>
                <a:uFillTx/>
                <a:latin typeface="Garamond (W1)" pitchFamily="18" charset="0"/>
                <a:ea typeface="宋体" panose="02010600030101010101" pitchFamily="2" charset="-122"/>
                <a:cs typeface="+mn-cs"/>
              </a:endParaRPr>
            </a:p>
          </p:txBody>
        </p:sp>
        <p:sp>
          <p:nvSpPr>
            <p:cNvPr id="22614" name="Oval 82">
              <a:extLst>
                <a:ext uri="{FF2B5EF4-FFF2-40B4-BE49-F238E27FC236}">
                  <a16:creationId xmlns:a16="http://schemas.microsoft.com/office/drawing/2014/main" id="{DA23B7B3-455E-4F65-B388-6C9BDC1C5E1B}"/>
                </a:ext>
              </a:extLst>
            </p:cNvPr>
            <p:cNvSpPr>
              <a:spLocks noChangeArrowheads="1"/>
            </p:cNvSpPr>
            <p:nvPr/>
          </p:nvSpPr>
          <p:spPr bwMode="auto">
            <a:xfrm>
              <a:off x="916" y="4084"/>
              <a:ext cx="40" cy="40"/>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20000"/>
                </a:spcBef>
                <a:spcAft>
                  <a:spcPts val="0"/>
                </a:spcAft>
                <a:buClr>
                  <a:srgbClr val="FF0000"/>
                </a:buClr>
                <a:buSzPct val="60000"/>
                <a:buFont typeface="Monotype Sorts" pitchFamily="2" charset="2"/>
                <a:buChar char="u"/>
                <a:tabLst/>
                <a:defRPr/>
              </a:pPr>
              <a:endParaRPr kumimoji="0" lang="en-IN" altLang="en-US" sz="2600" b="1" i="0" u="none" strike="noStrike" kern="1200" cap="none" spc="0" normalizeH="0" baseline="0" noProof="0">
                <a:ln>
                  <a:noFill/>
                </a:ln>
                <a:solidFill>
                  <a:srgbClr val="003366"/>
                </a:solidFill>
                <a:effectLst/>
                <a:uLnTx/>
                <a:uFillTx/>
                <a:latin typeface="Garamond (W1)" pitchFamily="18" charset="0"/>
                <a:ea typeface="宋体" panose="02010600030101010101" pitchFamily="2" charset="-122"/>
                <a:cs typeface="+mn-cs"/>
              </a:endParaRPr>
            </a:p>
          </p:txBody>
        </p:sp>
        <p:sp>
          <p:nvSpPr>
            <p:cNvPr id="22615" name="Oval 83">
              <a:extLst>
                <a:ext uri="{FF2B5EF4-FFF2-40B4-BE49-F238E27FC236}">
                  <a16:creationId xmlns:a16="http://schemas.microsoft.com/office/drawing/2014/main" id="{1CBACBB7-5F82-445A-952A-54DCBC15AE65}"/>
                </a:ext>
              </a:extLst>
            </p:cNvPr>
            <p:cNvSpPr>
              <a:spLocks noChangeArrowheads="1"/>
            </p:cNvSpPr>
            <p:nvPr/>
          </p:nvSpPr>
          <p:spPr bwMode="auto">
            <a:xfrm>
              <a:off x="580" y="3748"/>
              <a:ext cx="472" cy="47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20000"/>
                </a:spcBef>
                <a:spcAft>
                  <a:spcPts val="0"/>
                </a:spcAft>
                <a:buClr>
                  <a:srgbClr val="FF0000"/>
                </a:buClr>
                <a:buSzPct val="60000"/>
                <a:buFont typeface="Monotype Sorts" pitchFamily="2" charset="2"/>
                <a:buChar char="u"/>
                <a:tabLst/>
                <a:defRPr/>
              </a:pPr>
              <a:endParaRPr kumimoji="0" lang="en-IN" altLang="en-US" sz="2600" b="1" i="0" u="none" strike="noStrike" kern="1200" cap="none" spc="0" normalizeH="0" baseline="0" noProof="0">
                <a:ln>
                  <a:noFill/>
                </a:ln>
                <a:solidFill>
                  <a:srgbClr val="003366"/>
                </a:solidFill>
                <a:effectLst/>
                <a:uLnTx/>
                <a:uFillTx/>
                <a:latin typeface="Garamond (W1)" pitchFamily="18" charset="0"/>
                <a:ea typeface="宋体" panose="02010600030101010101" pitchFamily="2" charset="-122"/>
                <a:cs typeface="+mn-cs"/>
              </a:endParaRPr>
            </a:p>
          </p:txBody>
        </p:sp>
      </p:grpSp>
      <p:sp>
        <p:nvSpPr>
          <p:cNvPr id="22589" name="Line 84">
            <a:extLst>
              <a:ext uri="{FF2B5EF4-FFF2-40B4-BE49-F238E27FC236}">
                <a16:creationId xmlns:a16="http://schemas.microsoft.com/office/drawing/2014/main" id="{E6B8CE0F-0DEC-44A9-843E-F4D23E64AFF2}"/>
              </a:ext>
            </a:extLst>
          </p:cNvPr>
          <p:cNvSpPr>
            <a:spLocks noChangeShapeType="1"/>
          </p:cNvSpPr>
          <p:nvPr/>
        </p:nvSpPr>
        <p:spPr bwMode="auto">
          <a:xfrm>
            <a:off x="2819400" y="5853223"/>
            <a:ext cx="0" cy="152400"/>
          </a:xfrm>
          <a:prstGeom prst="line">
            <a:avLst/>
          </a:prstGeom>
          <a:noFill/>
          <a:ln w="31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90" name="Line 88">
            <a:extLst>
              <a:ext uri="{FF2B5EF4-FFF2-40B4-BE49-F238E27FC236}">
                <a16:creationId xmlns:a16="http://schemas.microsoft.com/office/drawing/2014/main" id="{1C8A9D90-119B-4900-A038-F5D2DD2618FF}"/>
              </a:ext>
            </a:extLst>
          </p:cNvPr>
          <p:cNvSpPr>
            <a:spLocks noChangeShapeType="1"/>
          </p:cNvSpPr>
          <p:nvPr/>
        </p:nvSpPr>
        <p:spPr bwMode="auto">
          <a:xfrm>
            <a:off x="2895600" y="5853223"/>
            <a:ext cx="0" cy="152400"/>
          </a:xfrm>
          <a:prstGeom prst="line">
            <a:avLst/>
          </a:prstGeom>
          <a:noFill/>
          <a:ln w="31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2591" name="Group 3">
            <a:extLst>
              <a:ext uri="{FF2B5EF4-FFF2-40B4-BE49-F238E27FC236}">
                <a16:creationId xmlns:a16="http://schemas.microsoft.com/office/drawing/2014/main" id="{E24B4181-1724-4694-91DC-9257F8975B3F}"/>
              </a:ext>
            </a:extLst>
          </p:cNvPr>
          <p:cNvGrpSpPr>
            <a:grpSpLocks/>
          </p:cNvGrpSpPr>
          <p:nvPr/>
        </p:nvGrpSpPr>
        <p:grpSpPr bwMode="auto">
          <a:xfrm>
            <a:off x="3352800" y="1405048"/>
            <a:ext cx="4953000" cy="914400"/>
            <a:chOff x="1152" y="816"/>
            <a:chExt cx="3120" cy="576"/>
          </a:xfrm>
        </p:grpSpPr>
        <p:sp>
          <p:nvSpPr>
            <p:cNvPr id="22593" name="Line 4">
              <a:extLst>
                <a:ext uri="{FF2B5EF4-FFF2-40B4-BE49-F238E27FC236}">
                  <a16:creationId xmlns:a16="http://schemas.microsoft.com/office/drawing/2014/main" id="{F53108E4-84AE-4A22-B1C7-366734786931}"/>
                </a:ext>
              </a:extLst>
            </p:cNvPr>
            <p:cNvSpPr>
              <a:spLocks noChangeShapeType="1"/>
            </p:cNvSpPr>
            <p:nvPr/>
          </p:nvSpPr>
          <p:spPr bwMode="auto">
            <a:xfrm>
              <a:off x="2187" y="816"/>
              <a:ext cx="0"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94" name="Rectangle 5">
              <a:extLst>
                <a:ext uri="{FF2B5EF4-FFF2-40B4-BE49-F238E27FC236}">
                  <a16:creationId xmlns:a16="http://schemas.microsoft.com/office/drawing/2014/main" id="{259DAD40-E9F8-401F-A5BE-930BFDEB636E}"/>
                </a:ext>
              </a:extLst>
            </p:cNvPr>
            <p:cNvSpPr>
              <a:spLocks noChangeArrowheads="1"/>
            </p:cNvSpPr>
            <p:nvPr/>
          </p:nvSpPr>
          <p:spPr bwMode="auto">
            <a:xfrm>
              <a:off x="1156" y="820"/>
              <a:ext cx="3016" cy="568"/>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20000"/>
                </a:spcBef>
                <a:spcAft>
                  <a:spcPts val="0"/>
                </a:spcAft>
                <a:buClr>
                  <a:srgbClr val="FF0000"/>
                </a:buClr>
                <a:buSzPct val="60000"/>
                <a:buFont typeface="Monotype Sorts" pitchFamily="2" charset="2"/>
                <a:buChar char="u"/>
                <a:tabLst/>
                <a:defRPr/>
              </a:pPr>
              <a:endParaRPr kumimoji="0" lang="en-IN" altLang="en-US" sz="2600" b="1" i="0" u="none" strike="noStrike" kern="1200" cap="none" spc="0" normalizeH="0" baseline="0" noProof="0">
                <a:ln>
                  <a:noFill/>
                </a:ln>
                <a:solidFill>
                  <a:srgbClr val="003366"/>
                </a:solidFill>
                <a:effectLst/>
                <a:uLnTx/>
                <a:uFillTx/>
                <a:latin typeface="Garamond (W1)" pitchFamily="18" charset="0"/>
                <a:ea typeface="宋体" panose="02010600030101010101" pitchFamily="2" charset="-122"/>
                <a:cs typeface="+mn-cs"/>
              </a:endParaRPr>
            </a:p>
          </p:txBody>
        </p:sp>
        <p:sp>
          <p:nvSpPr>
            <p:cNvPr id="22595" name="Line 6">
              <a:extLst>
                <a:ext uri="{FF2B5EF4-FFF2-40B4-BE49-F238E27FC236}">
                  <a16:creationId xmlns:a16="http://schemas.microsoft.com/office/drawing/2014/main" id="{2E6A169D-9B34-47DF-BBBC-6ECE19DAB36D}"/>
                </a:ext>
              </a:extLst>
            </p:cNvPr>
            <p:cNvSpPr>
              <a:spLocks noChangeShapeType="1"/>
            </p:cNvSpPr>
            <p:nvPr/>
          </p:nvSpPr>
          <p:spPr bwMode="auto">
            <a:xfrm>
              <a:off x="1670" y="816"/>
              <a:ext cx="0"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96" name="Line 7">
              <a:extLst>
                <a:ext uri="{FF2B5EF4-FFF2-40B4-BE49-F238E27FC236}">
                  <a16:creationId xmlns:a16="http://schemas.microsoft.com/office/drawing/2014/main" id="{747A45E0-7725-469B-ABDE-0F1181693CCB}"/>
                </a:ext>
              </a:extLst>
            </p:cNvPr>
            <p:cNvSpPr>
              <a:spLocks noChangeShapeType="1"/>
            </p:cNvSpPr>
            <p:nvPr/>
          </p:nvSpPr>
          <p:spPr bwMode="auto">
            <a:xfrm>
              <a:off x="3570" y="816"/>
              <a:ext cx="0"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97" name="Line 8">
              <a:extLst>
                <a:ext uri="{FF2B5EF4-FFF2-40B4-BE49-F238E27FC236}">
                  <a16:creationId xmlns:a16="http://schemas.microsoft.com/office/drawing/2014/main" id="{6BD1ABCB-D5E4-40D8-A33C-C08D0FB60245}"/>
                </a:ext>
              </a:extLst>
            </p:cNvPr>
            <p:cNvSpPr>
              <a:spLocks noChangeShapeType="1"/>
            </p:cNvSpPr>
            <p:nvPr/>
          </p:nvSpPr>
          <p:spPr bwMode="auto">
            <a:xfrm>
              <a:off x="2708" y="816"/>
              <a:ext cx="0"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98" name="Line 9">
              <a:extLst>
                <a:ext uri="{FF2B5EF4-FFF2-40B4-BE49-F238E27FC236}">
                  <a16:creationId xmlns:a16="http://schemas.microsoft.com/office/drawing/2014/main" id="{5CD55D8C-967D-4A58-888A-31EBCD5FCA63}"/>
                </a:ext>
              </a:extLst>
            </p:cNvPr>
            <p:cNvSpPr>
              <a:spLocks noChangeShapeType="1"/>
            </p:cNvSpPr>
            <p:nvPr/>
          </p:nvSpPr>
          <p:spPr bwMode="auto">
            <a:xfrm>
              <a:off x="1152" y="1104"/>
              <a:ext cx="1728" cy="0"/>
            </a:xfrm>
            <a:prstGeom prst="line">
              <a:avLst/>
            </a:prstGeom>
            <a:noFill/>
            <a:ln w="12700">
              <a:solidFill>
                <a:schemeClr val="tx1"/>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99" name="Line 10">
              <a:extLst>
                <a:ext uri="{FF2B5EF4-FFF2-40B4-BE49-F238E27FC236}">
                  <a16:creationId xmlns:a16="http://schemas.microsoft.com/office/drawing/2014/main" id="{F93F2875-D55F-4308-BC10-1CBE4540178B}"/>
                </a:ext>
              </a:extLst>
            </p:cNvPr>
            <p:cNvSpPr>
              <a:spLocks noChangeShapeType="1"/>
            </p:cNvSpPr>
            <p:nvPr/>
          </p:nvSpPr>
          <p:spPr bwMode="auto">
            <a:xfrm>
              <a:off x="3408" y="1104"/>
              <a:ext cx="768" cy="0"/>
            </a:xfrm>
            <a:prstGeom prst="line">
              <a:avLst/>
            </a:prstGeom>
            <a:noFill/>
            <a:ln w="12700">
              <a:solidFill>
                <a:schemeClr val="tx1"/>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600" name="Rectangle 11">
              <a:extLst>
                <a:ext uri="{FF2B5EF4-FFF2-40B4-BE49-F238E27FC236}">
                  <a16:creationId xmlns:a16="http://schemas.microsoft.com/office/drawing/2014/main" id="{21FA1383-FD28-47E5-9924-D53FCF785BB4}"/>
                </a:ext>
              </a:extLst>
            </p:cNvPr>
            <p:cNvSpPr>
              <a:spLocks noChangeArrowheads="1"/>
            </p:cNvSpPr>
            <p:nvPr/>
          </p:nvSpPr>
          <p:spPr bwMode="auto">
            <a:xfrm>
              <a:off x="1200" y="816"/>
              <a:ext cx="432" cy="231"/>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800" b="1" i="0" u="none" strike="noStrike" kern="1200" cap="none" spc="0" normalizeH="0" baseline="0" noProof="0">
                  <a:ln>
                    <a:noFill/>
                  </a:ln>
                  <a:solidFill>
                    <a:srgbClr val="0000FF"/>
                  </a:solidFill>
                  <a:effectLst/>
                  <a:uLnTx/>
                  <a:uFillTx/>
                  <a:latin typeface="Garamond (W1)" pitchFamily="18" charset="0"/>
                  <a:ea typeface="宋体" panose="02010600030101010101" pitchFamily="2" charset="-122"/>
                  <a:cs typeface="+mn-cs"/>
                </a:rPr>
                <a:t>CF</a:t>
              </a:r>
              <a:r>
                <a:rPr kumimoji="0" lang="en-US" altLang="zh-CN" sz="1800" b="1" i="0" u="none" strike="noStrike" kern="1200" cap="none" spc="0" normalizeH="0" baseline="-25000" noProof="0">
                  <a:ln>
                    <a:noFill/>
                  </a:ln>
                  <a:solidFill>
                    <a:srgbClr val="0000FF"/>
                  </a:solidFill>
                  <a:effectLst/>
                  <a:uLnTx/>
                  <a:uFillTx/>
                  <a:latin typeface="Garamond (W1)" pitchFamily="18" charset="0"/>
                  <a:ea typeface="宋体" panose="02010600030101010101" pitchFamily="2" charset="-122"/>
                  <a:cs typeface="+mn-cs"/>
                </a:rPr>
                <a:t>1</a:t>
              </a:r>
            </a:p>
          </p:txBody>
        </p:sp>
        <p:sp>
          <p:nvSpPr>
            <p:cNvPr id="22601" name="Rectangle 12">
              <a:extLst>
                <a:ext uri="{FF2B5EF4-FFF2-40B4-BE49-F238E27FC236}">
                  <a16:creationId xmlns:a16="http://schemas.microsoft.com/office/drawing/2014/main" id="{BB9FDA13-ABC1-44C6-A6B0-C97C1768A2F7}"/>
                </a:ext>
              </a:extLst>
            </p:cNvPr>
            <p:cNvSpPr>
              <a:spLocks noChangeArrowheads="1"/>
            </p:cNvSpPr>
            <p:nvPr/>
          </p:nvSpPr>
          <p:spPr bwMode="auto">
            <a:xfrm>
              <a:off x="1200" y="1152"/>
              <a:ext cx="576" cy="194"/>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400" b="1" i="0" u="none" strike="noStrike" kern="1200" cap="none" spc="0" normalizeH="0" baseline="0" noProof="0">
                  <a:ln>
                    <a:noFill/>
                  </a:ln>
                  <a:solidFill>
                    <a:srgbClr val="0000FF"/>
                  </a:solidFill>
                  <a:effectLst/>
                  <a:uLnTx/>
                  <a:uFillTx/>
                  <a:latin typeface="Garamond (W1)" pitchFamily="18" charset="0"/>
                  <a:ea typeface="宋体" panose="02010600030101010101" pitchFamily="2" charset="-122"/>
                  <a:cs typeface="+mn-cs"/>
                </a:rPr>
                <a:t>child</a:t>
              </a:r>
              <a:r>
                <a:rPr kumimoji="0" lang="en-US" altLang="zh-CN" sz="1800" b="1" i="0" u="none" strike="noStrike" kern="1200" cap="none" spc="0" normalizeH="0" baseline="-25000" noProof="0">
                  <a:ln>
                    <a:noFill/>
                  </a:ln>
                  <a:solidFill>
                    <a:srgbClr val="0000FF"/>
                  </a:solidFill>
                  <a:effectLst/>
                  <a:uLnTx/>
                  <a:uFillTx/>
                  <a:latin typeface="Garamond (W1)" pitchFamily="18" charset="0"/>
                  <a:ea typeface="宋体" panose="02010600030101010101" pitchFamily="2" charset="-122"/>
                  <a:cs typeface="+mn-cs"/>
                </a:rPr>
                <a:t>1</a:t>
              </a:r>
            </a:p>
          </p:txBody>
        </p:sp>
        <p:sp>
          <p:nvSpPr>
            <p:cNvPr id="22602" name="Rectangle 13">
              <a:extLst>
                <a:ext uri="{FF2B5EF4-FFF2-40B4-BE49-F238E27FC236}">
                  <a16:creationId xmlns:a16="http://schemas.microsoft.com/office/drawing/2014/main" id="{5BBD9D00-6BFF-49B4-BE46-EEE0F5983D50}"/>
                </a:ext>
              </a:extLst>
            </p:cNvPr>
            <p:cNvSpPr>
              <a:spLocks noChangeArrowheads="1"/>
            </p:cNvSpPr>
            <p:nvPr/>
          </p:nvSpPr>
          <p:spPr bwMode="auto">
            <a:xfrm>
              <a:off x="2208" y="816"/>
              <a:ext cx="432" cy="231"/>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800" b="1" i="0" u="none" strike="noStrike" kern="1200" cap="none" spc="0" normalizeH="0" baseline="0" noProof="0">
                  <a:ln>
                    <a:noFill/>
                  </a:ln>
                  <a:solidFill>
                    <a:srgbClr val="0000FF"/>
                  </a:solidFill>
                  <a:effectLst/>
                  <a:uLnTx/>
                  <a:uFillTx/>
                  <a:latin typeface="Garamond (W1)" pitchFamily="18" charset="0"/>
                  <a:ea typeface="宋体" panose="02010600030101010101" pitchFamily="2" charset="-122"/>
                  <a:cs typeface="+mn-cs"/>
                </a:rPr>
                <a:t>CF</a:t>
              </a:r>
              <a:r>
                <a:rPr kumimoji="0" lang="en-US" altLang="zh-CN" sz="1800" b="1" i="0" u="none" strike="noStrike" kern="1200" cap="none" spc="0" normalizeH="0" baseline="-25000" noProof="0">
                  <a:ln>
                    <a:noFill/>
                  </a:ln>
                  <a:solidFill>
                    <a:srgbClr val="0000FF"/>
                  </a:solidFill>
                  <a:effectLst/>
                  <a:uLnTx/>
                  <a:uFillTx/>
                  <a:latin typeface="Garamond (W1)" pitchFamily="18" charset="0"/>
                  <a:ea typeface="宋体" panose="02010600030101010101" pitchFamily="2" charset="-122"/>
                  <a:cs typeface="+mn-cs"/>
                </a:rPr>
                <a:t>3</a:t>
              </a:r>
            </a:p>
          </p:txBody>
        </p:sp>
        <p:sp>
          <p:nvSpPr>
            <p:cNvPr id="22603" name="Rectangle 14">
              <a:extLst>
                <a:ext uri="{FF2B5EF4-FFF2-40B4-BE49-F238E27FC236}">
                  <a16:creationId xmlns:a16="http://schemas.microsoft.com/office/drawing/2014/main" id="{2B29CD9D-0F82-4344-8418-786EBA2F2F3C}"/>
                </a:ext>
              </a:extLst>
            </p:cNvPr>
            <p:cNvSpPr>
              <a:spLocks noChangeArrowheads="1"/>
            </p:cNvSpPr>
            <p:nvPr/>
          </p:nvSpPr>
          <p:spPr bwMode="auto">
            <a:xfrm>
              <a:off x="2208" y="1152"/>
              <a:ext cx="576" cy="194"/>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400" b="1" i="0" u="none" strike="noStrike" kern="1200" cap="none" spc="0" normalizeH="0" baseline="0" noProof="0">
                  <a:ln>
                    <a:noFill/>
                  </a:ln>
                  <a:solidFill>
                    <a:srgbClr val="0000FF"/>
                  </a:solidFill>
                  <a:effectLst/>
                  <a:uLnTx/>
                  <a:uFillTx/>
                  <a:latin typeface="Garamond (W1)" pitchFamily="18" charset="0"/>
                  <a:ea typeface="宋体" panose="02010600030101010101" pitchFamily="2" charset="-122"/>
                  <a:cs typeface="+mn-cs"/>
                </a:rPr>
                <a:t>child</a:t>
              </a:r>
              <a:r>
                <a:rPr kumimoji="0" lang="en-US" altLang="zh-CN" sz="1800" b="1" i="0" u="none" strike="noStrike" kern="1200" cap="none" spc="0" normalizeH="0" baseline="-25000" noProof="0">
                  <a:ln>
                    <a:noFill/>
                  </a:ln>
                  <a:solidFill>
                    <a:srgbClr val="0000FF"/>
                  </a:solidFill>
                  <a:effectLst/>
                  <a:uLnTx/>
                  <a:uFillTx/>
                  <a:latin typeface="Garamond (W1)" pitchFamily="18" charset="0"/>
                  <a:ea typeface="宋体" panose="02010600030101010101" pitchFamily="2" charset="-122"/>
                  <a:cs typeface="+mn-cs"/>
                </a:rPr>
                <a:t>3</a:t>
              </a:r>
            </a:p>
          </p:txBody>
        </p:sp>
        <p:sp>
          <p:nvSpPr>
            <p:cNvPr id="22604" name="Rectangle 15">
              <a:extLst>
                <a:ext uri="{FF2B5EF4-FFF2-40B4-BE49-F238E27FC236}">
                  <a16:creationId xmlns:a16="http://schemas.microsoft.com/office/drawing/2014/main" id="{799F843B-06A9-4DE5-9731-858EB549651E}"/>
                </a:ext>
              </a:extLst>
            </p:cNvPr>
            <p:cNvSpPr>
              <a:spLocks noChangeArrowheads="1"/>
            </p:cNvSpPr>
            <p:nvPr/>
          </p:nvSpPr>
          <p:spPr bwMode="auto">
            <a:xfrm>
              <a:off x="1728" y="816"/>
              <a:ext cx="432" cy="231"/>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800" b="1" i="0" u="none" strike="noStrike" kern="1200" cap="none" spc="0" normalizeH="0" baseline="0" noProof="0">
                  <a:ln>
                    <a:noFill/>
                  </a:ln>
                  <a:solidFill>
                    <a:srgbClr val="0000FF"/>
                  </a:solidFill>
                  <a:effectLst/>
                  <a:uLnTx/>
                  <a:uFillTx/>
                  <a:latin typeface="Garamond (W1)" pitchFamily="18" charset="0"/>
                  <a:ea typeface="宋体" panose="02010600030101010101" pitchFamily="2" charset="-122"/>
                  <a:cs typeface="+mn-cs"/>
                </a:rPr>
                <a:t>CF</a:t>
              </a:r>
              <a:r>
                <a:rPr kumimoji="0" lang="en-US" altLang="zh-CN" sz="1800" b="1" i="0" u="none" strike="noStrike" kern="1200" cap="none" spc="0" normalizeH="0" baseline="-25000" noProof="0">
                  <a:ln>
                    <a:noFill/>
                  </a:ln>
                  <a:solidFill>
                    <a:srgbClr val="0000FF"/>
                  </a:solidFill>
                  <a:effectLst/>
                  <a:uLnTx/>
                  <a:uFillTx/>
                  <a:latin typeface="Garamond (W1)" pitchFamily="18" charset="0"/>
                  <a:ea typeface="宋体" panose="02010600030101010101" pitchFamily="2" charset="-122"/>
                  <a:cs typeface="+mn-cs"/>
                </a:rPr>
                <a:t>2</a:t>
              </a:r>
            </a:p>
          </p:txBody>
        </p:sp>
        <p:sp>
          <p:nvSpPr>
            <p:cNvPr id="22605" name="Rectangle 16">
              <a:extLst>
                <a:ext uri="{FF2B5EF4-FFF2-40B4-BE49-F238E27FC236}">
                  <a16:creationId xmlns:a16="http://schemas.microsoft.com/office/drawing/2014/main" id="{29B7F20D-744F-4BD9-9919-C9C3E8F4B30E}"/>
                </a:ext>
              </a:extLst>
            </p:cNvPr>
            <p:cNvSpPr>
              <a:spLocks noChangeArrowheads="1"/>
            </p:cNvSpPr>
            <p:nvPr/>
          </p:nvSpPr>
          <p:spPr bwMode="auto">
            <a:xfrm>
              <a:off x="1728" y="1152"/>
              <a:ext cx="576" cy="194"/>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400" b="1" i="0" u="none" strike="noStrike" kern="1200" cap="none" spc="0" normalizeH="0" baseline="0" noProof="0">
                  <a:ln>
                    <a:noFill/>
                  </a:ln>
                  <a:solidFill>
                    <a:srgbClr val="0000FF"/>
                  </a:solidFill>
                  <a:effectLst/>
                  <a:uLnTx/>
                  <a:uFillTx/>
                  <a:latin typeface="Garamond (W1)" pitchFamily="18" charset="0"/>
                  <a:ea typeface="宋体" panose="02010600030101010101" pitchFamily="2" charset="-122"/>
                  <a:cs typeface="+mn-cs"/>
                </a:rPr>
                <a:t>child</a:t>
              </a:r>
              <a:r>
                <a:rPr kumimoji="0" lang="en-US" altLang="zh-CN" sz="1800" b="1" i="0" u="none" strike="noStrike" kern="1200" cap="none" spc="0" normalizeH="0" baseline="-25000" noProof="0">
                  <a:ln>
                    <a:noFill/>
                  </a:ln>
                  <a:solidFill>
                    <a:srgbClr val="0000FF"/>
                  </a:solidFill>
                  <a:effectLst/>
                  <a:uLnTx/>
                  <a:uFillTx/>
                  <a:latin typeface="Garamond (W1)" pitchFamily="18" charset="0"/>
                  <a:ea typeface="宋体" panose="02010600030101010101" pitchFamily="2" charset="-122"/>
                  <a:cs typeface="+mn-cs"/>
                </a:rPr>
                <a:t>2</a:t>
              </a:r>
            </a:p>
          </p:txBody>
        </p:sp>
        <p:sp>
          <p:nvSpPr>
            <p:cNvPr id="22606" name="Rectangle 17">
              <a:extLst>
                <a:ext uri="{FF2B5EF4-FFF2-40B4-BE49-F238E27FC236}">
                  <a16:creationId xmlns:a16="http://schemas.microsoft.com/office/drawing/2014/main" id="{42E0D3C3-A224-4288-96D3-4EB57C1CD492}"/>
                </a:ext>
              </a:extLst>
            </p:cNvPr>
            <p:cNvSpPr>
              <a:spLocks noChangeArrowheads="1"/>
            </p:cNvSpPr>
            <p:nvPr/>
          </p:nvSpPr>
          <p:spPr bwMode="auto">
            <a:xfrm>
              <a:off x="3696" y="816"/>
              <a:ext cx="432" cy="231"/>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800" b="1" i="0" u="none" strike="noStrike" kern="1200" cap="none" spc="0" normalizeH="0" baseline="0" noProof="0">
                  <a:ln>
                    <a:noFill/>
                  </a:ln>
                  <a:solidFill>
                    <a:srgbClr val="0000FF"/>
                  </a:solidFill>
                  <a:effectLst/>
                  <a:uLnTx/>
                  <a:uFillTx/>
                  <a:latin typeface="Garamond (W1)" pitchFamily="18" charset="0"/>
                  <a:ea typeface="宋体" panose="02010600030101010101" pitchFamily="2" charset="-122"/>
                  <a:cs typeface="+mn-cs"/>
                </a:rPr>
                <a:t>CF</a:t>
              </a:r>
              <a:r>
                <a:rPr kumimoji="0" lang="en-US" altLang="zh-CN" sz="1800" b="1" i="0" u="none" strike="noStrike" kern="1200" cap="none" spc="0" normalizeH="0" baseline="-25000" noProof="0">
                  <a:ln>
                    <a:noFill/>
                  </a:ln>
                  <a:solidFill>
                    <a:srgbClr val="0000FF"/>
                  </a:solidFill>
                  <a:effectLst/>
                  <a:uLnTx/>
                  <a:uFillTx/>
                  <a:latin typeface="Garamond (W1)" pitchFamily="18" charset="0"/>
                  <a:ea typeface="宋体" panose="02010600030101010101" pitchFamily="2" charset="-122"/>
                  <a:cs typeface="+mn-cs"/>
                </a:rPr>
                <a:t>6</a:t>
              </a:r>
            </a:p>
          </p:txBody>
        </p:sp>
        <p:sp>
          <p:nvSpPr>
            <p:cNvPr id="22607" name="Rectangle 18">
              <a:extLst>
                <a:ext uri="{FF2B5EF4-FFF2-40B4-BE49-F238E27FC236}">
                  <a16:creationId xmlns:a16="http://schemas.microsoft.com/office/drawing/2014/main" id="{49616A49-D2C0-402D-A450-06F6A3BAC9DF}"/>
                </a:ext>
              </a:extLst>
            </p:cNvPr>
            <p:cNvSpPr>
              <a:spLocks noChangeArrowheads="1"/>
            </p:cNvSpPr>
            <p:nvPr/>
          </p:nvSpPr>
          <p:spPr bwMode="auto">
            <a:xfrm>
              <a:off x="3696" y="1152"/>
              <a:ext cx="576" cy="194"/>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1pPr>
              <a:lvl2pPr marL="742950" indent="-28575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2pPr>
              <a:lvl3pPr marL="11430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3pPr>
              <a:lvl4pPr marL="16002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4pPr>
              <a:lvl5pPr marL="2057400" indent="-228600">
                <a:spcBef>
                  <a:spcPct val="20000"/>
                </a:spcBef>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5pPr>
              <a:lvl6pPr marL="25146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6pPr>
              <a:lvl7pPr marL="29718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7pPr>
              <a:lvl8pPr marL="34290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8pPr>
              <a:lvl9pPr marL="3886200" indent="-228600" eaLnBrk="0" fontAlgn="base" hangingPunct="0">
                <a:spcBef>
                  <a:spcPct val="20000"/>
                </a:spcBef>
                <a:spcAft>
                  <a:spcPct val="0"/>
                </a:spcAft>
                <a:buClr>
                  <a:srgbClr val="FF0000"/>
                </a:buClr>
                <a:buSzPct val="60000"/>
                <a:buFont typeface="Monotype Sorts" pitchFamily="2" charset="2"/>
                <a:buChar char="u"/>
                <a:defRPr sz="2600" b="1">
                  <a:solidFill>
                    <a:srgbClr val="003366"/>
                  </a:solidFill>
                  <a:latin typeface="Garamond (W1)"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1400" b="1" i="0" u="none" strike="noStrike" kern="1200" cap="none" spc="0" normalizeH="0" baseline="0" noProof="0">
                  <a:ln>
                    <a:noFill/>
                  </a:ln>
                  <a:solidFill>
                    <a:srgbClr val="0000FF"/>
                  </a:solidFill>
                  <a:effectLst/>
                  <a:uLnTx/>
                  <a:uFillTx/>
                  <a:latin typeface="Garamond (W1)" pitchFamily="18" charset="0"/>
                  <a:ea typeface="宋体" panose="02010600030101010101" pitchFamily="2" charset="-122"/>
                  <a:cs typeface="+mn-cs"/>
                </a:rPr>
                <a:t>child</a:t>
              </a:r>
              <a:r>
                <a:rPr kumimoji="0" lang="en-US" altLang="zh-CN" sz="1800" b="1" i="0" u="none" strike="noStrike" kern="1200" cap="none" spc="0" normalizeH="0" baseline="-25000" noProof="0">
                  <a:ln>
                    <a:noFill/>
                  </a:ln>
                  <a:solidFill>
                    <a:srgbClr val="0000FF"/>
                  </a:solidFill>
                  <a:effectLst/>
                  <a:uLnTx/>
                  <a:uFillTx/>
                  <a:latin typeface="Garamond (W1)" pitchFamily="18" charset="0"/>
                  <a:ea typeface="宋体" panose="02010600030101010101" pitchFamily="2" charset="-122"/>
                  <a:cs typeface="+mn-cs"/>
                </a:rPr>
                <a:t>6</a:t>
              </a:r>
            </a:p>
          </p:txBody>
        </p:sp>
      </p:grpSp>
      <p:sp>
        <p:nvSpPr>
          <p:cNvPr id="22592" name="Line 89">
            <a:extLst>
              <a:ext uri="{FF2B5EF4-FFF2-40B4-BE49-F238E27FC236}">
                <a16:creationId xmlns:a16="http://schemas.microsoft.com/office/drawing/2014/main" id="{213628CC-8AF3-4757-BF99-53B3A7BF9FAA}"/>
              </a:ext>
            </a:extLst>
          </p:cNvPr>
          <p:cNvSpPr>
            <a:spLocks noChangeShapeType="1"/>
          </p:cNvSpPr>
          <p:nvPr/>
        </p:nvSpPr>
        <p:spPr bwMode="gray">
          <a:xfrm flipV="1">
            <a:off x="5006975" y="1405048"/>
            <a:ext cx="0" cy="91440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6879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989C0-3199-4E07-9655-CFDD6E1CF1F5}"/>
              </a:ext>
            </a:extLst>
          </p:cNvPr>
          <p:cNvSpPr>
            <a:spLocks noGrp="1"/>
          </p:cNvSpPr>
          <p:nvPr>
            <p:ph type="title"/>
          </p:nvPr>
        </p:nvSpPr>
        <p:spPr/>
        <p:txBody>
          <a:bodyPr>
            <a:normAutofit fontScale="90000"/>
          </a:bodyPr>
          <a:lstStyle/>
          <a:p>
            <a:r>
              <a:rPr lang="en-US" altLang="en-US" dirty="0"/>
              <a:t>CF Tree Insertion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AC0F32-023F-4254-8D1A-F1158329B678}"/>
                  </a:ext>
                </a:extLst>
              </p:cNvPr>
              <p:cNvSpPr>
                <a:spLocks noGrp="1"/>
              </p:cNvSpPr>
              <p:nvPr>
                <p:ph idx="1"/>
              </p:nvPr>
            </p:nvSpPr>
            <p:spPr>
              <a:xfrm>
                <a:off x="838200" y="1270000"/>
                <a:ext cx="8763000" cy="4906963"/>
              </a:xfrm>
            </p:spPr>
            <p:txBody>
              <a:bodyPr/>
              <a:lstStyle/>
              <a:p>
                <a:pPr algn="just"/>
                <a:r>
                  <a:rPr lang="en-US" altLang="en-US" dirty="0"/>
                  <a:t>Given entry “Ent”, it proceeds as below:</a:t>
                </a:r>
              </a:p>
              <a:p>
                <a:pPr lvl="1" algn="just"/>
                <a:r>
                  <a:rPr lang="en-US" altLang="en-US" dirty="0"/>
                  <a:t>Identifying the appropriate leaf</a:t>
                </a:r>
              </a:p>
              <a:p>
                <a:pPr lvl="2" algn="just"/>
                <a:r>
                  <a:rPr lang="en-US" altLang="en-US" dirty="0"/>
                  <a:t>recursively descending the CF tree and choosing the closest child node according to a chosen distance metric</a:t>
                </a:r>
              </a:p>
              <a:p>
                <a:pPr lvl="1" algn="just"/>
                <a:r>
                  <a:rPr lang="en-US" altLang="en-US" dirty="0"/>
                  <a:t>Modifying the leaf: </a:t>
                </a:r>
              </a:p>
              <a:p>
                <a:pPr lvl="2" algn="just"/>
                <a:r>
                  <a:rPr lang="en-US" altLang="en-US" dirty="0"/>
                  <a:t>When it reaches a leaf node, it finds the closest leaf entry, say </a:t>
                </a:r>
                <a14:m>
                  <m:oMath xmlns:m="http://schemas.openxmlformats.org/officeDocument/2006/math">
                    <m:sSub>
                      <m:sSubPr>
                        <m:ctrlPr>
                          <a:rPr lang="en-US" altLang="en-US" b="1" i="1" dirty="0" smtClean="0">
                            <a:latin typeface="Cambria Math" panose="02040503050406030204" pitchFamily="18" charset="0"/>
                          </a:rPr>
                        </m:ctrlPr>
                      </m:sSubPr>
                      <m:e>
                        <m:r>
                          <a:rPr lang="en-US" altLang="en-US" i="1" dirty="0" smtClean="0">
                            <a:latin typeface="Cambria Math" panose="02040503050406030204" pitchFamily="18" charset="0"/>
                          </a:rPr>
                          <m:t>𝐿</m:t>
                        </m:r>
                      </m:e>
                      <m:sub>
                        <m:r>
                          <a:rPr lang="en-US" altLang="en-US" i="1" dirty="0" smtClean="0">
                            <a:latin typeface="Cambria Math" panose="02040503050406030204" pitchFamily="18" charset="0"/>
                          </a:rPr>
                          <m:t>𝑖</m:t>
                        </m:r>
                      </m:sub>
                    </m:sSub>
                  </m:oMath>
                </a14:m>
                <a:r>
                  <a:rPr lang="en-US" altLang="en-US" dirty="0"/>
                  <a:t>, and then test whether </a:t>
                </a:r>
                <a14:m>
                  <m:oMath xmlns:m="http://schemas.openxmlformats.org/officeDocument/2006/math">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𝐿</m:t>
                        </m:r>
                      </m:e>
                      <m:sub>
                        <m:r>
                          <a:rPr lang="en-US" altLang="en-US" i="1" dirty="0">
                            <a:latin typeface="Cambria Math" panose="02040503050406030204" pitchFamily="18" charset="0"/>
                          </a:rPr>
                          <m:t>𝑖</m:t>
                        </m:r>
                      </m:sub>
                    </m:sSub>
                  </m:oMath>
                </a14:m>
                <a:r>
                  <a:rPr lang="en-US" altLang="en-US" dirty="0"/>
                  <a:t> can absorb the node without violating the threshold. If so, the CF vector for </a:t>
                </a:r>
                <a14:m>
                  <m:oMath xmlns:m="http://schemas.openxmlformats.org/officeDocument/2006/math">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𝐿</m:t>
                        </m:r>
                      </m:e>
                      <m:sub>
                        <m:r>
                          <a:rPr lang="en-US" altLang="en-US" i="1" dirty="0">
                            <a:latin typeface="Cambria Math" panose="02040503050406030204" pitchFamily="18" charset="0"/>
                          </a:rPr>
                          <m:t>𝑖</m:t>
                        </m:r>
                      </m:sub>
                    </m:sSub>
                  </m:oMath>
                </a14:m>
                <a:r>
                  <a:rPr lang="en-US" altLang="en-US" dirty="0"/>
                  <a:t> is updated to reflect this.</a:t>
                </a:r>
              </a:p>
              <a:p>
                <a:pPr lvl="2" algn="just"/>
                <a:r>
                  <a:rPr lang="en-US" altLang="en-US" dirty="0"/>
                  <a:t>If not, a new entry for “Ent” is added to the leaf. If there is no room, split the node</a:t>
                </a:r>
              </a:p>
              <a:p>
                <a:pPr lvl="1" algn="just"/>
                <a:r>
                  <a:rPr lang="en-US" altLang="en-US" dirty="0"/>
                  <a:t>Modifying the path: </a:t>
                </a:r>
              </a:p>
              <a:p>
                <a:pPr lvl="2" algn="just"/>
                <a:r>
                  <a:rPr lang="en-US" altLang="en-US" dirty="0"/>
                  <a:t>update CF information up the path.</a:t>
                </a:r>
              </a:p>
              <a:p>
                <a:endParaRPr lang="en-IN" dirty="0"/>
              </a:p>
            </p:txBody>
          </p:sp>
        </mc:Choice>
        <mc:Fallback xmlns="">
          <p:sp>
            <p:nvSpPr>
              <p:cNvPr id="3" name="Content Placeholder 2">
                <a:extLst>
                  <a:ext uri="{FF2B5EF4-FFF2-40B4-BE49-F238E27FC236}">
                    <a16:creationId xmlns:a16="http://schemas.microsoft.com/office/drawing/2014/main" id="{D7AC0F32-023F-4254-8D1A-F1158329B678}"/>
                  </a:ext>
                </a:extLst>
              </p:cNvPr>
              <p:cNvSpPr>
                <a:spLocks noGrp="1" noRot="1" noChangeAspect="1" noMove="1" noResize="1" noEditPoints="1" noAdjustHandles="1" noChangeArrowheads="1" noChangeShapeType="1" noTextEdit="1"/>
              </p:cNvSpPr>
              <p:nvPr>
                <p:ph idx="1"/>
              </p:nvPr>
            </p:nvSpPr>
            <p:spPr>
              <a:xfrm>
                <a:off x="838200" y="1270000"/>
                <a:ext cx="8763000" cy="4906963"/>
              </a:xfrm>
              <a:blipFill>
                <a:blip r:embed="rId2"/>
                <a:stretch>
                  <a:fillRect l="-1253" t="-1988" r="-696"/>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D169B7FC-8FAC-430A-97E6-1E6E0EDBE30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5" name="Slide Number Placeholder 4">
            <a:extLst>
              <a:ext uri="{FF2B5EF4-FFF2-40B4-BE49-F238E27FC236}">
                <a16:creationId xmlns:a16="http://schemas.microsoft.com/office/drawing/2014/main" id="{9B016FAF-86BA-42C1-93B9-4ABE7781EF7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3038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9CFE5-B09D-471E-A6F9-BF82959F7C23}"/>
              </a:ext>
            </a:extLst>
          </p:cNvPr>
          <p:cNvSpPr>
            <a:spLocks noGrp="1"/>
          </p:cNvSpPr>
          <p:nvPr>
            <p:ph type="title"/>
          </p:nvPr>
        </p:nvSpPr>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9F40F70E-FB79-459D-B406-64F1D56B54C8}"/>
              </a:ext>
            </a:extLst>
          </p:cNvPr>
          <p:cNvSpPr>
            <a:spLocks noGrp="1"/>
          </p:cNvSpPr>
          <p:nvPr>
            <p:ph idx="1"/>
          </p:nvPr>
        </p:nvSpPr>
        <p:spPr>
          <a:xfrm>
            <a:off x="838200" y="4259443"/>
            <a:ext cx="2016512" cy="1651620"/>
          </a:xfrm>
        </p:spPr>
        <p:txBody>
          <a:bodyPr/>
          <a:lstStyle/>
          <a:p>
            <a:r>
              <a:rPr lang="en-US" dirty="0"/>
              <a:t>T = 0.15</a:t>
            </a:r>
          </a:p>
          <a:p>
            <a:r>
              <a:rPr lang="en-US" dirty="0"/>
              <a:t>L = 2</a:t>
            </a:r>
          </a:p>
          <a:p>
            <a:r>
              <a:rPr lang="en-US" dirty="0"/>
              <a:t>B = 2</a:t>
            </a:r>
            <a:endParaRPr lang="en-IN" dirty="0"/>
          </a:p>
        </p:txBody>
      </p:sp>
      <p:sp>
        <p:nvSpPr>
          <p:cNvPr id="4" name="Footer Placeholder 3">
            <a:extLst>
              <a:ext uri="{FF2B5EF4-FFF2-40B4-BE49-F238E27FC236}">
                <a16:creationId xmlns:a16="http://schemas.microsoft.com/office/drawing/2014/main" id="{05867F9B-C12F-4618-97DD-A57A2A00E9B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Clustering Techniques</a:t>
            </a:r>
          </a:p>
        </p:txBody>
      </p:sp>
      <p:sp>
        <p:nvSpPr>
          <p:cNvPr id="5" name="Slide Number Placeholder 4">
            <a:extLst>
              <a:ext uri="{FF2B5EF4-FFF2-40B4-BE49-F238E27FC236}">
                <a16:creationId xmlns:a16="http://schemas.microsoft.com/office/drawing/2014/main" id="{7568C7AB-BB4E-4B39-819B-1CBDE8BF35E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40C488-C8CC-47D5-8871-7D5F905AB6A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graphicFrame>
            <p:nvGraphicFramePr>
              <p:cNvPr id="6" name="Content Placeholder 5">
                <a:extLst>
                  <a:ext uri="{FF2B5EF4-FFF2-40B4-BE49-F238E27FC236}">
                    <a16:creationId xmlns:a16="http://schemas.microsoft.com/office/drawing/2014/main" id="{309C817C-5430-4412-848B-E1D4C90188CE}"/>
                  </a:ext>
                </a:extLst>
              </p:cNvPr>
              <p:cNvGraphicFramePr>
                <a:graphicFrameLocks/>
              </p:cNvGraphicFramePr>
              <p:nvPr/>
            </p:nvGraphicFramePr>
            <p:xfrm>
              <a:off x="1123485" y="1384201"/>
              <a:ext cx="1548162" cy="2595880"/>
            </p:xfrm>
            <a:graphic>
              <a:graphicData uri="http://schemas.openxmlformats.org/drawingml/2006/table">
                <a:tbl>
                  <a:tblPr firstRow="1" bandRow="1"/>
                  <a:tblGrid>
                    <a:gridCol w="774081">
                      <a:extLst>
                        <a:ext uri="{9D8B030D-6E8A-4147-A177-3AD203B41FA5}">
                          <a16:colId xmlns:a16="http://schemas.microsoft.com/office/drawing/2014/main" val="651466344"/>
                        </a:ext>
                      </a:extLst>
                    </a:gridCol>
                    <a:gridCol w="774081">
                      <a:extLst>
                        <a:ext uri="{9D8B030D-6E8A-4147-A177-3AD203B41FA5}">
                          <a16:colId xmlns:a16="http://schemas.microsoft.com/office/drawing/2014/main" val="28726418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𝟏</m:t>
                                    </m:r>
                                  </m:sub>
                                </m:sSub>
                              </m:oMath>
                            </m:oMathPara>
                          </a14:m>
                          <a:endParaRPr lang="en-IN" dirty="0"/>
                        </a:p>
                      </a:txBody>
                      <a:tcPr/>
                    </a:tc>
                    <a:tc>
                      <a:txBody>
                        <a:bodyPr/>
                        <a:lstStyle/>
                        <a:p>
                          <a:r>
                            <a:rPr lang="en-US" dirty="0"/>
                            <a:t>0.5</a:t>
                          </a:r>
                          <a:endParaRPr lang="en-IN" dirty="0"/>
                        </a:p>
                      </a:txBody>
                      <a:tcPr/>
                    </a:tc>
                    <a:extLst>
                      <a:ext uri="{0D108BD9-81ED-4DB2-BD59-A6C34878D82A}">
                        <a16:rowId xmlns:a16="http://schemas.microsoft.com/office/drawing/2014/main" val="350245065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𝟐</m:t>
                                    </m:r>
                                  </m:sub>
                                </m:sSub>
                              </m:oMath>
                            </m:oMathPara>
                          </a14:m>
                          <a:endParaRPr lang="en-IN" dirty="0"/>
                        </a:p>
                      </a:txBody>
                      <a:tcPr/>
                    </a:tc>
                    <a:tc>
                      <a:txBody>
                        <a:bodyPr/>
                        <a:lstStyle/>
                        <a:p>
                          <a:r>
                            <a:rPr lang="en-US" dirty="0"/>
                            <a:t>0.25</a:t>
                          </a:r>
                          <a:endParaRPr lang="en-IN" dirty="0"/>
                        </a:p>
                      </a:txBody>
                      <a:tcPr/>
                    </a:tc>
                    <a:extLst>
                      <a:ext uri="{0D108BD9-81ED-4DB2-BD59-A6C34878D82A}">
                        <a16:rowId xmlns:a16="http://schemas.microsoft.com/office/drawing/2014/main" val="285946374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𝟑</m:t>
                                    </m:r>
                                  </m:sub>
                                </m:sSub>
                              </m:oMath>
                            </m:oMathPara>
                          </a14:m>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78453514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𝟒</m:t>
                                    </m:r>
                                  </m:sub>
                                </m:sSub>
                              </m:oMath>
                            </m:oMathPara>
                          </a14:m>
                          <a:endParaRPr lang="en-IN" dirty="0"/>
                        </a:p>
                      </a:txBody>
                      <a:tcPr/>
                    </a:tc>
                    <a:tc>
                      <a:txBody>
                        <a:bodyPr/>
                        <a:lstStyle/>
                        <a:p>
                          <a:r>
                            <a:rPr lang="en-US" dirty="0"/>
                            <a:t>0.65</a:t>
                          </a:r>
                          <a:endParaRPr lang="en-IN" dirty="0"/>
                        </a:p>
                      </a:txBody>
                      <a:tcPr/>
                    </a:tc>
                    <a:extLst>
                      <a:ext uri="{0D108BD9-81ED-4DB2-BD59-A6C34878D82A}">
                        <a16:rowId xmlns:a16="http://schemas.microsoft.com/office/drawing/2014/main" val="1266616124"/>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𝟓</m:t>
                                    </m:r>
                                  </m:sub>
                                </m:sSub>
                              </m:oMath>
                            </m:oMathPara>
                          </a14:m>
                          <a:endParaRPr lang="en-IN" dirty="0"/>
                        </a:p>
                      </a:txBody>
                      <a:tcPr/>
                    </a:tc>
                    <a:tc>
                      <a:txBody>
                        <a:bodyPr/>
                        <a:lstStyle/>
                        <a:p>
                          <a:r>
                            <a:rPr lang="en-US" dirty="0"/>
                            <a:t>1</a:t>
                          </a:r>
                          <a:endParaRPr lang="en-IN" dirty="0"/>
                        </a:p>
                      </a:txBody>
                      <a:tcPr/>
                    </a:tc>
                    <a:extLst>
                      <a:ext uri="{0D108BD9-81ED-4DB2-BD59-A6C34878D82A}">
                        <a16:rowId xmlns:a16="http://schemas.microsoft.com/office/drawing/2014/main" val="44990975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𝟔</m:t>
                                    </m:r>
                                  </m:sub>
                                </m:sSub>
                              </m:oMath>
                            </m:oMathPara>
                          </a14:m>
                          <a:endParaRPr lang="en-IN" dirty="0"/>
                        </a:p>
                      </a:txBody>
                      <a:tcPr/>
                    </a:tc>
                    <a:tc>
                      <a:txBody>
                        <a:bodyPr/>
                        <a:lstStyle/>
                        <a:p>
                          <a:r>
                            <a:rPr lang="en-US" dirty="0"/>
                            <a:t>1.4</a:t>
                          </a:r>
                          <a:endParaRPr lang="en-IN" dirty="0"/>
                        </a:p>
                      </a:txBody>
                      <a:tcPr/>
                    </a:tc>
                    <a:extLst>
                      <a:ext uri="{0D108BD9-81ED-4DB2-BD59-A6C34878D82A}">
                        <a16:rowId xmlns:a16="http://schemas.microsoft.com/office/drawing/2014/main" val="422120661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𝟕</m:t>
                                    </m:r>
                                  </m:sub>
                                </m:sSub>
                              </m:oMath>
                            </m:oMathPara>
                          </a14:m>
                          <a:endParaRPr lang="en-IN" dirty="0"/>
                        </a:p>
                      </a:txBody>
                      <a:tcPr/>
                    </a:tc>
                    <a:tc>
                      <a:txBody>
                        <a:bodyPr/>
                        <a:lstStyle/>
                        <a:p>
                          <a:r>
                            <a:rPr lang="en-US" dirty="0"/>
                            <a:t>1.1</a:t>
                          </a:r>
                          <a:endParaRPr lang="en-IN" dirty="0"/>
                        </a:p>
                      </a:txBody>
                      <a:tcPr/>
                    </a:tc>
                    <a:extLst>
                      <a:ext uri="{0D108BD9-81ED-4DB2-BD59-A6C34878D82A}">
                        <a16:rowId xmlns:a16="http://schemas.microsoft.com/office/drawing/2014/main" val="3979487821"/>
                      </a:ext>
                    </a:extLst>
                  </a:tr>
                </a:tbl>
              </a:graphicData>
            </a:graphic>
          </p:graphicFrame>
        </mc:Choice>
        <mc:Fallback xmlns="">
          <p:graphicFrame>
            <p:nvGraphicFramePr>
              <p:cNvPr id="6" name="Content Placeholder 5">
                <a:extLst>
                  <a:ext uri="{FF2B5EF4-FFF2-40B4-BE49-F238E27FC236}">
                    <a16:creationId xmlns:a16="http://schemas.microsoft.com/office/drawing/2014/main" id="{309C817C-5430-4412-848B-E1D4C90188CE}"/>
                  </a:ext>
                </a:extLst>
              </p:cNvPr>
              <p:cNvGraphicFramePr>
                <a:graphicFrameLocks/>
              </p:cNvGraphicFramePr>
              <p:nvPr>
                <p:extLst>
                  <p:ext uri="{D42A27DB-BD31-4B8C-83A1-F6EECF244321}">
                    <p14:modId xmlns:p14="http://schemas.microsoft.com/office/powerpoint/2010/main" val="1574210308"/>
                  </p:ext>
                </p:extLst>
              </p:nvPr>
            </p:nvGraphicFramePr>
            <p:xfrm>
              <a:off x="1123485" y="1384201"/>
              <a:ext cx="1548162" cy="2595880"/>
            </p:xfrm>
            <a:graphic>
              <a:graphicData uri="http://schemas.openxmlformats.org/drawingml/2006/table">
                <a:tbl>
                  <a:tblPr firstRow="1" bandRow="1"/>
                  <a:tblGrid>
                    <a:gridCol w="774081">
                      <a:extLst>
                        <a:ext uri="{9D8B030D-6E8A-4147-A177-3AD203B41FA5}">
                          <a16:colId xmlns:a16="http://schemas.microsoft.com/office/drawing/2014/main" val="651466344"/>
                        </a:ext>
                      </a:extLst>
                    </a:gridCol>
                    <a:gridCol w="774081">
                      <a:extLst>
                        <a:ext uri="{9D8B030D-6E8A-4147-A177-3AD203B41FA5}">
                          <a16:colId xmlns:a16="http://schemas.microsoft.com/office/drawing/2014/main" val="287264181"/>
                        </a:ext>
                      </a:extLst>
                    </a:gridCol>
                  </a:tblGrid>
                  <a:tr h="370840">
                    <a:tc>
                      <a:txBody>
                        <a:bodyPr/>
                        <a:lstStyle/>
                        <a:p>
                          <a:endParaRPr lang="en-US"/>
                        </a:p>
                      </a:txBody>
                      <a:tcPr>
                        <a:blipFill>
                          <a:blip r:embed="rId2"/>
                          <a:stretch>
                            <a:fillRect l="-781" t="-8197" r="-100781" b="-622951"/>
                          </a:stretch>
                        </a:blipFill>
                      </a:tcPr>
                    </a:tc>
                    <a:tc>
                      <a:txBody>
                        <a:bodyPr/>
                        <a:lstStyle/>
                        <a:p>
                          <a:r>
                            <a:rPr lang="en-US" dirty="0"/>
                            <a:t>0.5</a:t>
                          </a:r>
                          <a:endParaRPr lang="en-IN" dirty="0"/>
                        </a:p>
                      </a:txBody>
                      <a:tcPr/>
                    </a:tc>
                    <a:extLst>
                      <a:ext uri="{0D108BD9-81ED-4DB2-BD59-A6C34878D82A}">
                        <a16:rowId xmlns:a16="http://schemas.microsoft.com/office/drawing/2014/main" val="3502450656"/>
                      </a:ext>
                    </a:extLst>
                  </a:tr>
                  <a:tr h="370840">
                    <a:tc>
                      <a:txBody>
                        <a:bodyPr/>
                        <a:lstStyle/>
                        <a:p>
                          <a:endParaRPr lang="en-US"/>
                        </a:p>
                      </a:txBody>
                      <a:tcPr>
                        <a:blipFill>
                          <a:blip r:embed="rId2"/>
                          <a:stretch>
                            <a:fillRect l="-781" t="-108197" r="-100781" b="-522951"/>
                          </a:stretch>
                        </a:blipFill>
                      </a:tcPr>
                    </a:tc>
                    <a:tc>
                      <a:txBody>
                        <a:bodyPr/>
                        <a:lstStyle/>
                        <a:p>
                          <a:r>
                            <a:rPr lang="en-US" dirty="0"/>
                            <a:t>0.25</a:t>
                          </a:r>
                          <a:endParaRPr lang="en-IN" dirty="0"/>
                        </a:p>
                      </a:txBody>
                      <a:tcPr/>
                    </a:tc>
                    <a:extLst>
                      <a:ext uri="{0D108BD9-81ED-4DB2-BD59-A6C34878D82A}">
                        <a16:rowId xmlns:a16="http://schemas.microsoft.com/office/drawing/2014/main" val="2859463747"/>
                      </a:ext>
                    </a:extLst>
                  </a:tr>
                  <a:tr h="370840">
                    <a:tc>
                      <a:txBody>
                        <a:bodyPr/>
                        <a:lstStyle/>
                        <a:p>
                          <a:endParaRPr lang="en-US"/>
                        </a:p>
                      </a:txBody>
                      <a:tcPr>
                        <a:blipFill>
                          <a:blip r:embed="rId2"/>
                          <a:stretch>
                            <a:fillRect l="-781" t="-208197" r="-100781" b="-422951"/>
                          </a:stretch>
                        </a:blipFill>
                      </a:tcPr>
                    </a:tc>
                    <a:tc>
                      <a:txBody>
                        <a:bodyPr/>
                        <a:lstStyle/>
                        <a:p>
                          <a:r>
                            <a:rPr lang="en-US" dirty="0"/>
                            <a:t>0</a:t>
                          </a:r>
                          <a:endParaRPr lang="en-IN" dirty="0"/>
                        </a:p>
                      </a:txBody>
                      <a:tcPr/>
                    </a:tc>
                    <a:extLst>
                      <a:ext uri="{0D108BD9-81ED-4DB2-BD59-A6C34878D82A}">
                        <a16:rowId xmlns:a16="http://schemas.microsoft.com/office/drawing/2014/main" val="2784535141"/>
                      </a:ext>
                    </a:extLst>
                  </a:tr>
                  <a:tr h="370840">
                    <a:tc>
                      <a:txBody>
                        <a:bodyPr/>
                        <a:lstStyle/>
                        <a:p>
                          <a:endParaRPr lang="en-US"/>
                        </a:p>
                      </a:txBody>
                      <a:tcPr>
                        <a:blipFill>
                          <a:blip r:embed="rId2"/>
                          <a:stretch>
                            <a:fillRect l="-781" t="-313333" r="-100781" b="-330000"/>
                          </a:stretch>
                        </a:blipFill>
                      </a:tcPr>
                    </a:tc>
                    <a:tc>
                      <a:txBody>
                        <a:bodyPr/>
                        <a:lstStyle/>
                        <a:p>
                          <a:r>
                            <a:rPr lang="en-US" dirty="0"/>
                            <a:t>0.65</a:t>
                          </a:r>
                          <a:endParaRPr lang="en-IN" dirty="0"/>
                        </a:p>
                      </a:txBody>
                      <a:tcPr/>
                    </a:tc>
                    <a:extLst>
                      <a:ext uri="{0D108BD9-81ED-4DB2-BD59-A6C34878D82A}">
                        <a16:rowId xmlns:a16="http://schemas.microsoft.com/office/drawing/2014/main" val="1266616124"/>
                      </a:ext>
                    </a:extLst>
                  </a:tr>
                  <a:tr h="370840">
                    <a:tc>
                      <a:txBody>
                        <a:bodyPr/>
                        <a:lstStyle/>
                        <a:p>
                          <a:endParaRPr lang="en-US"/>
                        </a:p>
                      </a:txBody>
                      <a:tcPr>
                        <a:blipFill>
                          <a:blip r:embed="rId2"/>
                          <a:stretch>
                            <a:fillRect l="-781" t="-406557" r="-100781" b="-224590"/>
                          </a:stretch>
                        </a:blipFill>
                      </a:tcPr>
                    </a:tc>
                    <a:tc>
                      <a:txBody>
                        <a:bodyPr/>
                        <a:lstStyle/>
                        <a:p>
                          <a:r>
                            <a:rPr lang="en-US" dirty="0"/>
                            <a:t>1</a:t>
                          </a:r>
                          <a:endParaRPr lang="en-IN" dirty="0"/>
                        </a:p>
                      </a:txBody>
                      <a:tcPr/>
                    </a:tc>
                    <a:extLst>
                      <a:ext uri="{0D108BD9-81ED-4DB2-BD59-A6C34878D82A}">
                        <a16:rowId xmlns:a16="http://schemas.microsoft.com/office/drawing/2014/main" val="449909752"/>
                      </a:ext>
                    </a:extLst>
                  </a:tr>
                  <a:tr h="370840">
                    <a:tc>
                      <a:txBody>
                        <a:bodyPr/>
                        <a:lstStyle/>
                        <a:p>
                          <a:endParaRPr lang="en-US"/>
                        </a:p>
                      </a:txBody>
                      <a:tcPr>
                        <a:blipFill>
                          <a:blip r:embed="rId2"/>
                          <a:stretch>
                            <a:fillRect l="-781" t="-506557" r="-100781" b="-124590"/>
                          </a:stretch>
                        </a:blipFill>
                      </a:tcPr>
                    </a:tc>
                    <a:tc>
                      <a:txBody>
                        <a:bodyPr/>
                        <a:lstStyle/>
                        <a:p>
                          <a:r>
                            <a:rPr lang="en-US" dirty="0"/>
                            <a:t>1.4</a:t>
                          </a:r>
                          <a:endParaRPr lang="en-IN" dirty="0"/>
                        </a:p>
                      </a:txBody>
                      <a:tcPr/>
                    </a:tc>
                    <a:extLst>
                      <a:ext uri="{0D108BD9-81ED-4DB2-BD59-A6C34878D82A}">
                        <a16:rowId xmlns:a16="http://schemas.microsoft.com/office/drawing/2014/main" val="4221206610"/>
                      </a:ext>
                    </a:extLst>
                  </a:tr>
                  <a:tr h="370840">
                    <a:tc>
                      <a:txBody>
                        <a:bodyPr/>
                        <a:lstStyle/>
                        <a:p>
                          <a:endParaRPr lang="en-US"/>
                        </a:p>
                      </a:txBody>
                      <a:tcPr>
                        <a:blipFill>
                          <a:blip r:embed="rId2"/>
                          <a:stretch>
                            <a:fillRect l="-781" t="-606557" r="-100781" b="-24590"/>
                          </a:stretch>
                        </a:blipFill>
                      </a:tcPr>
                    </a:tc>
                    <a:tc>
                      <a:txBody>
                        <a:bodyPr/>
                        <a:lstStyle/>
                        <a:p>
                          <a:r>
                            <a:rPr lang="en-US" dirty="0"/>
                            <a:t>1.1</a:t>
                          </a:r>
                          <a:endParaRPr lang="en-IN" dirty="0"/>
                        </a:p>
                      </a:txBody>
                      <a:tcPr/>
                    </a:tc>
                    <a:extLst>
                      <a:ext uri="{0D108BD9-81ED-4DB2-BD59-A6C34878D82A}">
                        <a16:rowId xmlns:a16="http://schemas.microsoft.com/office/drawing/2014/main" val="3979487821"/>
                      </a:ext>
                    </a:extLst>
                  </a:tr>
                </a:tbl>
              </a:graphicData>
            </a:graphic>
          </p:graphicFrame>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FEC184E0-1A79-4543-BF2E-3A0270F17E8E}"/>
                  </a:ext>
                </a:extLst>
              </p:cNvPr>
              <p:cNvSpPr txBox="1">
                <a:spLocks/>
              </p:cNvSpPr>
              <p:nvPr/>
            </p:nvSpPr>
            <p:spPr>
              <a:xfrm>
                <a:off x="4038601" y="1266688"/>
                <a:ext cx="7315200" cy="259588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accent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Enter the first data </a:t>
                </a:r>
                <a14:m>
                  <m:oMath xmlns:m="http://schemas.openxmlformats.org/officeDocument/2006/math">
                    <m:sSub>
                      <m:sSubPr>
                        <m:ctrlPr>
                          <a:rPr kumimoji="0" lang="en-US" sz="2800" b="1" i="1" u="none" strike="noStrike" kern="1200" cap="none" spc="0" normalizeH="0" baseline="0" noProof="0">
                            <a:ln>
                              <a:noFill/>
                            </a:ln>
                            <a:solidFill>
                              <a:srgbClr val="5B9BD5">
                                <a:lumMod val="75000"/>
                              </a:srgbClr>
                            </a:solidFill>
                            <a:effectLst/>
                            <a:uLnTx/>
                            <a:uFillTx/>
                            <a:latin typeface="Cambria Math" panose="02040503050406030204" pitchFamily="18" charset="0"/>
                            <a:ea typeface="+mn-ea"/>
                            <a:cs typeface="+mn-cs"/>
                          </a:rPr>
                        </m:ctrlPr>
                      </m:sSubPr>
                      <m:e>
                        <m:r>
                          <a:rPr kumimoji="0" lang="en-US" sz="2800" b="1" i="0" u="none" strike="noStrike" kern="1200" cap="none" spc="0" normalizeH="0" baseline="0" noProof="0">
                            <a:ln>
                              <a:noFill/>
                            </a:ln>
                            <a:solidFill>
                              <a:srgbClr val="5B9BD5">
                                <a:lumMod val="75000"/>
                              </a:srgbClr>
                            </a:solidFill>
                            <a:effectLst/>
                            <a:uLnTx/>
                            <a:uFillTx/>
                            <a:latin typeface="Cambria Math" panose="02040503050406030204" pitchFamily="18" charset="0"/>
                            <a:ea typeface="+mn-ea"/>
                            <a:cs typeface="+mn-cs"/>
                          </a:rPr>
                          <m:t>𝒙</m:t>
                        </m:r>
                      </m:e>
                      <m:sub>
                        <m:r>
                          <a:rPr kumimoji="0" lang="en-US" sz="2800" b="1" i="0" u="none" strike="noStrike" kern="1200" cap="none" spc="0" normalizeH="0" baseline="0" noProof="0">
                            <a:ln>
                              <a:noFill/>
                            </a:ln>
                            <a:solidFill>
                              <a:srgbClr val="5B9BD5">
                                <a:lumMod val="75000"/>
                              </a:srgbClr>
                            </a:solidFill>
                            <a:effectLst/>
                            <a:uLnTx/>
                            <a:uFillTx/>
                            <a:latin typeface="Cambria Math" panose="02040503050406030204" pitchFamily="18" charset="0"/>
                            <a:ea typeface="+mn-ea"/>
                            <a:cs typeface="+mn-cs"/>
                          </a:rPr>
                          <m:t>𝟏</m:t>
                        </m:r>
                      </m:sub>
                    </m:sSub>
                  </m:oMath>
                </a14:m>
                <a:endParaRPr kumimoji="0" lang="en-IN"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T</a:t>
                </a:r>
                <a:r>
                  <a:rPr kumimoji="0" lang="en-IN"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he root node is initialized with the CF values of the first data value</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A new leaf Leaf1 is created, and BIRCH assigns the first record </a:t>
                </a:r>
                <a14:m>
                  <m:oMath xmlns:m="http://schemas.openxmlformats.org/officeDocument/2006/math">
                    <m:sSub>
                      <m:sSubPr>
                        <m:ctrlPr>
                          <a:rPr kumimoji="0" lang="en-US" sz="2800" b="1" i="1" u="none" strike="noStrike" kern="1200" cap="none" spc="0" normalizeH="0" baseline="0" noProof="0">
                            <a:ln>
                              <a:noFill/>
                            </a:ln>
                            <a:solidFill>
                              <a:srgbClr val="5B9BD5">
                                <a:lumMod val="75000"/>
                              </a:srgbClr>
                            </a:solidFill>
                            <a:effectLst/>
                            <a:uLnTx/>
                            <a:uFillTx/>
                            <a:latin typeface="Cambria Math" panose="02040503050406030204" pitchFamily="18" charset="0"/>
                            <a:ea typeface="+mn-ea"/>
                            <a:cs typeface="+mn-cs"/>
                          </a:rPr>
                        </m:ctrlPr>
                      </m:sSubPr>
                      <m:e>
                        <m:r>
                          <a:rPr kumimoji="0" lang="en-US" sz="2800" b="1" i="0" u="none" strike="noStrike" kern="1200" cap="none" spc="0" normalizeH="0" baseline="0" noProof="0">
                            <a:ln>
                              <a:noFill/>
                            </a:ln>
                            <a:solidFill>
                              <a:srgbClr val="5B9BD5">
                                <a:lumMod val="75000"/>
                              </a:srgbClr>
                            </a:solidFill>
                            <a:effectLst/>
                            <a:uLnTx/>
                            <a:uFillTx/>
                            <a:latin typeface="Cambria Math" panose="02040503050406030204" pitchFamily="18" charset="0"/>
                            <a:ea typeface="+mn-ea"/>
                            <a:cs typeface="+mn-cs"/>
                          </a:rPr>
                          <m:t>𝒙</m:t>
                        </m:r>
                      </m:e>
                      <m:sub>
                        <m:r>
                          <a:rPr kumimoji="0" lang="en-US" sz="2800" b="1" i="0" u="none" strike="noStrike" kern="1200" cap="none" spc="0" normalizeH="0" baseline="0" noProof="0">
                            <a:ln>
                              <a:noFill/>
                            </a:ln>
                            <a:solidFill>
                              <a:srgbClr val="5B9BD5">
                                <a:lumMod val="75000"/>
                              </a:srgbClr>
                            </a:solidFill>
                            <a:effectLst/>
                            <a:uLnTx/>
                            <a:uFillTx/>
                            <a:latin typeface="Cambria Math" panose="02040503050406030204" pitchFamily="18" charset="0"/>
                            <a:ea typeface="+mn-ea"/>
                            <a:cs typeface="+mn-cs"/>
                          </a:rPr>
                          <m:t>𝟏</m:t>
                        </m:r>
                      </m:sub>
                    </m:sSub>
                  </m:oMath>
                </a14:m>
                <a:r>
                  <a:rPr kumimoji="0" lang="en-IN"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 to Leaf1</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Leaf1 contains only one record and hence the radius is zero and thus less than T=0.15</a:t>
                </a:r>
                <a:endParaRPr kumimoji="0" lang="en-IN"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8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endParaRPr>
              </a:p>
            </p:txBody>
          </p:sp>
        </mc:Choice>
        <mc:Fallback xmlns="">
          <p:sp>
            <p:nvSpPr>
              <p:cNvPr id="7" name="Content Placeholder 2">
                <a:extLst>
                  <a:ext uri="{FF2B5EF4-FFF2-40B4-BE49-F238E27FC236}">
                    <a16:creationId xmlns:a16="http://schemas.microsoft.com/office/drawing/2014/main" id="{FEC184E0-1A79-4543-BF2E-3A0270F17E8E}"/>
                  </a:ext>
                </a:extLst>
              </p:cNvPr>
              <p:cNvSpPr txBox="1">
                <a:spLocks noRot="1" noChangeAspect="1" noMove="1" noResize="1" noEditPoints="1" noAdjustHandles="1" noChangeArrowheads="1" noChangeShapeType="1" noTextEdit="1"/>
              </p:cNvSpPr>
              <p:nvPr/>
            </p:nvSpPr>
            <p:spPr>
              <a:xfrm>
                <a:off x="4038601" y="1266688"/>
                <a:ext cx="7315200" cy="2595880"/>
              </a:xfrm>
              <a:prstGeom prst="rect">
                <a:avLst/>
              </a:prstGeom>
              <a:blipFill>
                <a:blip r:embed="rId3"/>
                <a:stretch>
                  <a:fillRect l="-1333" t="-5869" r="-1417"/>
                </a:stretch>
              </a:blipFill>
            </p:spPr>
            <p:txBody>
              <a:bodyPr/>
              <a:lstStyle/>
              <a:p>
                <a:r>
                  <a:rPr lang="en-IN">
                    <a:noFill/>
                  </a:rPr>
                  <a:t> </a:t>
                </a:r>
              </a:p>
            </p:txBody>
          </p:sp>
        </mc:Fallback>
      </mc:AlternateContent>
      <p:sp>
        <p:nvSpPr>
          <p:cNvPr id="8" name="Rectangle 7">
            <a:extLst>
              <a:ext uri="{FF2B5EF4-FFF2-40B4-BE49-F238E27FC236}">
                <a16:creationId xmlns:a16="http://schemas.microsoft.com/office/drawing/2014/main" id="{0CB2BF3F-0C46-4C4C-9532-9E147EDB6E07}"/>
              </a:ext>
            </a:extLst>
          </p:cNvPr>
          <p:cNvSpPr/>
          <p:nvPr/>
        </p:nvSpPr>
        <p:spPr>
          <a:xfrm>
            <a:off x="6338539" y="3647493"/>
            <a:ext cx="3434575" cy="6365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Root-Node 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CF1: n=1, Ls=0.5, SS = 0.25</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AB260F96-C939-4E14-B356-005459A98A53}"/>
              </a:ext>
            </a:extLst>
          </p:cNvPr>
          <p:cNvCxnSpPr>
            <a:cxnSpLocks/>
            <a:stCxn id="8" idx="2"/>
            <a:endCxn id="11" idx="0"/>
          </p:cNvCxnSpPr>
          <p:nvPr/>
        </p:nvCxnSpPr>
        <p:spPr>
          <a:xfrm flipH="1">
            <a:off x="6726509" y="4284017"/>
            <a:ext cx="1329318" cy="555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DD0D7DA2-0DEC-4400-AB4E-5774552C9EF1}"/>
              </a:ext>
            </a:extLst>
          </p:cNvPr>
          <p:cNvSpPr/>
          <p:nvPr/>
        </p:nvSpPr>
        <p:spPr>
          <a:xfrm>
            <a:off x="5397190" y="4839630"/>
            <a:ext cx="2658637" cy="14643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86FD0A65-6916-48DB-890B-AB607DA413D4}"/>
                  </a:ext>
                </a:extLst>
              </p:cNvPr>
              <p:cNvSpPr/>
              <p:nvPr/>
            </p:nvSpPr>
            <p:spPr>
              <a:xfrm>
                <a:off x="5799099" y="5483322"/>
                <a:ext cx="1854820" cy="76005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𝒙</m:t>
                        </m:r>
                      </m:e>
                      <m:sub>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𝟏</m:t>
                        </m:r>
                      </m:sub>
                    </m:sSub>
                  </m:oMath>
                </a14:m>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=0.5</a:t>
                </a:r>
              </a:p>
            </p:txBody>
          </p:sp>
        </mc:Choice>
        <mc:Fallback xmlns="">
          <p:sp>
            <p:nvSpPr>
              <p:cNvPr id="15" name="Oval 14">
                <a:extLst>
                  <a:ext uri="{FF2B5EF4-FFF2-40B4-BE49-F238E27FC236}">
                    <a16:creationId xmlns:a16="http://schemas.microsoft.com/office/drawing/2014/main" id="{86FD0A65-6916-48DB-890B-AB607DA413D4}"/>
                  </a:ext>
                </a:extLst>
              </p:cNvPr>
              <p:cNvSpPr>
                <a:spLocks noRot="1" noChangeAspect="1" noMove="1" noResize="1" noEditPoints="1" noAdjustHandles="1" noChangeArrowheads="1" noChangeShapeType="1" noTextEdit="1"/>
              </p:cNvSpPr>
              <p:nvPr/>
            </p:nvSpPr>
            <p:spPr>
              <a:xfrm>
                <a:off x="5799099" y="5483322"/>
                <a:ext cx="1854820" cy="760051"/>
              </a:xfrm>
              <a:prstGeom prst="ellipse">
                <a:avLst/>
              </a:prstGeom>
              <a:blipFill>
                <a:blip r:embed="rId4"/>
                <a:stretch>
                  <a:fillRect/>
                </a:stretch>
              </a:blipFill>
            </p:spPr>
            <p:txBody>
              <a:bodyPr/>
              <a:lstStyle/>
              <a:p>
                <a:r>
                  <a:rPr lang="en-IN">
                    <a:noFill/>
                  </a:rPr>
                  <a:t> </a:t>
                </a:r>
              </a:p>
            </p:txBody>
          </p:sp>
        </mc:Fallback>
      </mc:AlternateContent>
      <p:sp>
        <p:nvSpPr>
          <p:cNvPr id="17" name="Rectangle 16">
            <a:extLst>
              <a:ext uri="{FF2B5EF4-FFF2-40B4-BE49-F238E27FC236}">
                <a16:creationId xmlns:a16="http://schemas.microsoft.com/office/drawing/2014/main" id="{131E61F1-3AC2-4EB0-8C23-3282702C483A}"/>
              </a:ext>
            </a:extLst>
          </p:cNvPr>
          <p:cNvSpPr/>
          <p:nvPr/>
        </p:nvSpPr>
        <p:spPr>
          <a:xfrm>
            <a:off x="6096000" y="5062654"/>
            <a:ext cx="1263805" cy="3174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Leaf1:R=0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312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5" grpId="0" animBg="1"/>
      <p:bldP spid="17"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3466</Words>
  <Application>Microsoft Office PowerPoint</Application>
  <PresentationFormat>Widescreen</PresentationFormat>
  <Paragraphs>537</Paragraphs>
  <Slides>40</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4</vt:i4>
      </vt:variant>
      <vt:variant>
        <vt:lpstr>Slide Titles</vt:lpstr>
      </vt:variant>
      <vt:variant>
        <vt:i4>40</vt:i4>
      </vt:variant>
    </vt:vector>
  </HeadingPairs>
  <TitlesOfParts>
    <vt:vector size="53" baseType="lpstr">
      <vt:lpstr>Arial</vt:lpstr>
      <vt:lpstr>Calibri</vt:lpstr>
      <vt:lpstr>Calibri Light</vt:lpstr>
      <vt:lpstr>Cambria Math</vt:lpstr>
      <vt:lpstr>Garamond (W1)</vt:lpstr>
      <vt:lpstr>Monotype Sorts</vt:lpstr>
      <vt:lpstr>Symbol</vt:lpstr>
      <vt:lpstr>Times New Roman</vt:lpstr>
      <vt:lpstr>1_Office Theme</vt:lpstr>
      <vt:lpstr>Microsoft Equation 3.0</vt:lpstr>
      <vt:lpstr>Equation</vt:lpstr>
      <vt:lpstr>Bitmap Image</vt:lpstr>
      <vt:lpstr>MSPhotoEd.3</vt:lpstr>
      <vt:lpstr>Balanced Iterative Reducing and Clustering Using Hierarchies (BIRCH)</vt:lpstr>
      <vt:lpstr>BIRCH: Key Components </vt:lpstr>
      <vt:lpstr>Clustering Feature </vt:lpstr>
      <vt:lpstr>Distance Measures</vt:lpstr>
      <vt:lpstr>Clustering Feature </vt:lpstr>
      <vt:lpstr>CF-Tree</vt:lpstr>
      <vt:lpstr>Example of CF Tree</vt:lpstr>
      <vt:lpstr>CF Tree Insertion</vt:lpstr>
      <vt:lpstr>Example</vt:lpstr>
      <vt:lpstr>Example</vt:lpstr>
      <vt:lpstr>Example</vt:lpstr>
      <vt:lpstr>Example</vt:lpstr>
      <vt:lpstr>Example</vt:lpstr>
      <vt:lpstr>Example</vt:lpstr>
      <vt:lpstr>PowerPoint Presentation</vt:lpstr>
      <vt:lpstr>Example</vt:lpstr>
      <vt:lpstr>PowerPoint Presentation</vt:lpstr>
      <vt:lpstr>CLUSTERING THE SUB-CLUSTERS</vt:lpstr>
      <vt:lpstr>Clustering Using Representative (CURE)</vt:lpstr>
      <vt:lpstr>CURE: Approach</vt:lpstr>
      <vt:lpstr>CURE: Approach</vt:lpstr>
      <vt:lpstr>CURE: Approach</vt:lpstr>
      <vt:lpstr>Density-Based Clustering Methods</vt:lpstr>
      <vt:lpstr>Density Based Spatial Clustering of Application of Noise (DBSCAN)</vt:lpstr>
      <vt:lpstr>Density-reachability</vt:lpstr>
      <vt:lpstr>Density-reachability </vt:lpstr>
      <vt:lpstr>Density-Connectivity</vt:lpstr>
      <vt:lpstr>DBSCAN</vt:lpstr>
      <vt:lpstr>DBSCAN-Algorithm</vt:lpstr>
      <vt:lpstr>DBSCAN-Example</vt:lpstr>
      <vt:lpstr>DBSCAN-Example</vt:lpstr>
      <vt:lpstr>DBSCAN-Example</vt:lpstr>
      <vt:lpstr>PowerPoint Presentation</vt:lpstr>
      <vt:lpstr>PowerPoint Presentation</vt:lpstr>
      <vt:lpstr>When DBSCAN Does NOT Work Well</vt:lpstr>
      <vt:lpstr>DBSCAN: Sensitive to Parameters</vt:lpstr>
      <vt:lpstr>Density Based Clustering: Discussion</vt:lpstr>
      <vt:lpstr>Validation Measures for Clustering</vt:lpstr>
      <vt:lpstr>Validation Measures for Clustering</vt:lpstr>
      <vt:lpstr>Validation Measures for Clustering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Balanced Iterative Reducing and Clustering Using Hierarchies (BIRCH)</dc:title>
  <dc:creator>Bharti Rana</dc:creator>
  <cp:lastModifiedBy>Bharti Rana</cp:lastModifiedBy>
  <cp:revision>3</cp:revision>
  <dcterms:created xsi:type="dcterms:W3CDTF">2023-12-27T14:17:57Z</dcterms:created>
  <dcterms:modified xsi:type="dcterms:W3CDTF">2023-12-27T14:22:37Z</dcterms:modified>
</cp:coreProperties>
</file>