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sldIdLst>
    <p:sldId id="256" r:id="rId2"/>
    <p:sldId id="257" r:id="rId3"/>
    <p:sldId id="258" r:id="rId4"/>
    <p:sldId id="259" r:id="rId5"/>
    <p:sldId id="261" r:id="rId6"/>
    <p:sldId id="263" r:id="rId7"/>
    <p:sldId id="262" r:id="rId8"/>
    <p:sldId id="264" r:id="rId9"/>
    <p:sldId id="265" r:id="rId10"/>
    <p:sldId id="266" r:id="rId11"/>
    <p:sldId id="268" r:id="rId12"/>
    <p:sldId id="269" r:id="rId13"/>
    <p:sldId id="267" r:id="rId14"/>
    <p:sldId id="270" r:id="rId15"/>
    <p:sldId id="271" r:id="rId16"/>
    <p:sldId id="282" r:id="rId17"/>
    <p:sldId id="283" r:id="rId18"/>
    <p:sldId id="284" r:id="rId19"/>
    <p:sldId id="272" r:id="rId20"/>
    <p:sldId id="273" r:id="rId21"/>
    <p:sldId id="274" r:id="rId22"/>
    <p:sldId id="276" r:id="rId23"/>
    <p:sldId id="278" r:id="rId24"/>
    <p:sldId id="1283" r:id="rId25"/>
    <p:sldId id="279" r:id="rId26"/>
    <p:sldId id="280" r:id="rId27"/>
    <p:sldId id="281" r:id="rId28"/>
    <p:sldId id="285" r:id="rId29"/>
    <p:sldId id="286" r:id="rId30"/>
    <p:sldId id="287" r:id="rId31"/>
    <p:sldId id="288" r:id="rId32"/>
    <p:sldId id="290" r:id="rId33"/>
    <p:sldId id="1192" r:id="rId34"/>
    <p:sldId id="1252" r:id="rId35"/>
    <p:sldId id="1198" r:id="rId36"/>
    <p:sldId id="1225" r:id="rId37"/>
    <p:sldId id="1226" r:id="rId38"/>
    <p:sldId id="1227" r:id="rId39"/>
    <p:sldId id="293" r:id="rId40"/>
    <p:sldId id="1234" r:id="rId41"/>
    <p:sldId id="1235" r:id="rId42"/>
    <p:sldId id="1236" r:id="rId43"/>
    <p:sldId id="1237" r:id="rId44"/>
    <p:sldId id="1238" r:id="rId45"/>
    <p:sldId id="1239" r:id="rId46"/>
    <p:sldId id="1240" r:id="rId47"/>
    <p:sldId id="1241" r:id="rId48"/>
    <p:sldId id="1242" r:id="rId49"/>
    <p:sldId id="1243" r:id="rId50"/>
    <p:sldId id="1228" r:id="rId51"/>
    <p:sldId id="1229" r:id="rId52"/>
    <p:sldId id="1244" r:id="rId53"/>
    <p:sldId id="1245" r:id="rId54"/>
    <p:sldId id="1280" r:id="rId55"/>
    <p:sldId id="1279" r:id="rId56"/>
    <p:sldId id="1281" r:id="rId57"/>
    <p:sldId id="1282" r:id="rId58"/>
    <p:sldId id="1043" r:id="rId59"/>
    <p:sldId id="1193" r:id="rId60"/>
    <p:sldId id="627" r:id="rId61"/>
    <p:sldId id="617" r:id="rId62"/>
    <p:sldId id="618" r:id="rId63"/>
    <p:sldId id="619" r:id="rId64"/>
    <p:sldId id="761" r:id="rId65"/>
    <p:sldId id="620" r:id="rId66"/>
    <p:sldId id="621" r:id="rId67"/>
    <p:sldId id="622" r:id="rId68"/>
    <p:sldId id="623" r:id="rId69"/>
    <p:sldId id="625"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608" autoAdjust="0"/>
    <p:restoredTop sz="94437" autoAdjust="0"/>
  </p:normalViewPr>
  <p:slideViewPr>
    <p:cSldViewPr snapToGrid="0">
      <p:cViewPr varScale="1">
        <p:scale>
          <a:sx n="77" d="100"/>
          <a:sy n="77" d="100"/>
        </p:scale>
        <p:origin x="394" y="62"/>
      </p:cViewPr>
      <p:guideLst/>
    </p:cSldViewPr>
  </p:slideViewPr>
  <p:notesTextViewPr>
    <p:cViewPr>
      <p:scale>
        <a:sx n="1" d="1"/>
        <a:sy n="1" d="1"/>
      </p:scale>
      <p:origin x="0" y="0"/>
    </p:cViewPr>
  </p:notesTextViewPr>
  <p:sorterViewPr>
    <p:cViewPr>
      <p:scale>
        <a:sx n="75" d="100"/>
        <a:sy n="75" d="100"/>
      </p:scale>
      <p:origin x="0" y="-5616"/>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407850-72F4-4E33-895D-6E82BDB742D6}" type="datetimeFigureOut">
              <a:rPr lang="en-US" smtClean="0"/>
              <a:t>11/12/2024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D6D3B2-DC1A-4DC5-BA88-136D08376B51}" type="slidenum">
              <a:rPr lang="en-US" smtClean="0"/>
              <a:t>‹#›</a:t>
            </a:fld>
            <a:endParaRPr lang="en-US"/>
          </a:p>
        </p:txBody>
      </p:sp>
    </p:spTree>
    <p:extLst>
      <p:ext uri="{BB962C8B-B14F-4D97-AF65-F5344CB8AC3E}">
        <p14:creationId xmlns:p14="http://schemas.microsoft.com/office/powerpoint/2010/main" val="113189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7F44AE3E-5F8E-46E4-9066-B11C73BBA3EF}"/>
              </a:ext>
            </a:extLst>
          </p:cNvPr>
          <p:cNvSpPr>
            <a:spLocks noGrp="1" noChangeArrowheads="1"/>
          </p:cNvSpPr>
          <p:nvPr>
            <p:ph type="sldNum" sz="quarter" idx="5"/>
          </p:nvPr>
        </p:nvSpPr>
        <p:spPr>
          <a:ln/>
        </p:spPr>
        <p:txBody>
          <a:bodyPr/>
          <a:lstStyle/>
          <a:p>
            <a:fld id="{C11DAAA5-F967-49A2-984F-4145D4EAAAB8}" type="slidenum">
              <a:rPr lang="en-US" altLang="en-US"/>
              <a:pPr/>
              <a:t>39</a:t>
            </a:fld>
            <a:endParaRPr lang="en-US" altLang="en-US"/>
          </a:p>
        </p:txBody>
      </p:sp>
      <p:sp>
        <p:nvSpPr>
          <p:cNvPr id="275458" name="Rectangle 2">
            <a:extLst>
              <a:ext uri="{FF2B5EF4-FFF2-40B4-BE49-F238E27FC236}">
                <a16:creationId xmlns:a16="http://schemas.microsoft.com/office/drawing/2014/main" id="{E53E0501-8C3E-470F-835A-61243575BE7A}"/>
              </a:ext>
            </a:extLst>
          </p:cNvPr>
          <p:cNvSpPr>
            <a:spLocks noGrp="1" noRot="1" noChangeAspect="1" noChangeArrowheads="1" noTextEdit="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275459" name="Rectangle 3">
            <a:extLst>
              <a:ext uri="{FF2B5EF4-FFF2-40B4-BE49-F238E27FC236}">
                <a16:creationId xmlns:a16="http://schemas.microsoft.com/office/drawing/2014/main" id="{55FD702E-D34A-456D-B441-7E3EBA518D5C}"/>
              </a:ext>
            </a:extLst>
          </p:cNvPr>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4400" b="1">
                <a:solidFill>
                  <a:srgbClr val="FF0000"/>
                </a:solidFill>
                <a:latin typeface="+mj-lt"/>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666806E-92DE-4BF0-8E46-B03367148557}" type="datetime1">
              <a:rPr lang="en-US" smtClean="0"/>
              <a:t>11/12/2024</a:t>
            </a:fld>
            <a:endParaRPr lang="en-US"/>
          </a:p>
        </p:txBody>
      </p:sp>
      <p:sp>
        <p:nvSpPr>
          <p:cNvPr id="5" name="Footer Placeholder 4"/>
          <p:cNvSpPr>
            <a:spLocks noGrp="1"/>
          </p:cNvSpPr>
          <p:nvPr>
            <p:ph type="ftr" sz="quarter" idx="11"/>
          </p:nvPr>
        </p:nvSpPr>
        <p:spPr/>
        <p:txBody>
          <a:bodyPr/>
          <a:lstStyle/>
          <a:p>
            <a:r>
              <a:rPr lang="en-US"/>
              <a:t>Mining Association Rules</a:t>
            </a:r>
          </a:p>
        </p:txBody>
      </p:sp>
      <p:sp>
        <p:nvSpPr>
          <p:cNvPr id="6" name="Slide Number Placeholder 5"/>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1577812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8DBDE67-D4D7-4AF1-88D1-B26B8B63082E}" type="datetime1">
              <a:rPr lang="en-US" smtClean="0"/>
              <a:t>11/12/2024</a:t>
            </a:fld>
            <a:endParaRPr lang="en-US"/>
          </a:p>
        </p:txBody>
      </p:sp>
      <p:sp>
        <p:nvSpPr>
          <p:cNvPr id="5" name="Footer Placeholder 4"/>
          <p:cNvSpPr>
            <a:spLocks noGrp="1"/>
          </p:cNvSpPr>
          <p:nvPr>
            <p:ph type="ftr" sz="quarter" idx="11"/>
          </p:nvPr>
        </p:nvSpPr>
        <p:spPr/>
        <p:txBody>
          <a:bodyPr/>
          <a:lstStyle/>
          <a:p>
            <a:r>
              <a:rPr lang="en-US"/>
              <a:t>Mining Association Rules</a:t>
            </a:r>
          </a:p>
        </p:txBody>
      </p:sp>
      <p:sp>
        <p:nvSpPr>
          <p:cNvPr id="6" name="Slide Number Placeholder 5"/>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252092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45319F-C04B-450E-A1E0-8460B07ECB9E}" type="datetime1">
              <a:rPr lang="en-US" smtClean="0"/>
              <a:t>11/12/2024</a:t>
            </a:fld>
            <a:endParaRPr lang="en-US"/>
          </a:p>
        </p:txBody>
      </p:sp>
      <p:sp>
        <p:nvSpPr>
          <p:cNvPr id="5" name="Footer Placeholder 4"/>
          <p:cNvSpPr>
            <a:spLocks noGrp="1"/>
          </p:cNvSpPr>
          <p:nvPr>
            <p:ph type="ftr" sz="quarter" idx="11"/>
          </p:nvPr>
        </p:nvSpPr>
        <p:spPr/>
        <p:txBody>
          <a:bodyPr/>
          <a:lstStyle/>
          <a:p>
            <a:r>
              <a:rPr lang="en-US"/>
              <a:t>Mining Association Rules</a:t>
            </a:r>
          </a:p>
        </p:txBody>
      </p:sp>
      <p:sp>
        <p:nvSpPr>
          <p:cNvPr id="6" name="Slide Number Placeholder 5"/>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1768925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554037"/>
            <a:ext cx="10515600" cy="527050"/>
          </a:xfrm>
        </p:spPr>
        <p:txBody>
          <a:bodyPr>
            <a:normAutofit/>
          </a:bodyPr>
          <a:lstStyle>
            <a:lvl1pPr>
              <a:defRPr sz="4000" b="1">
                <a:solidFill>
                  <a:srgbClr val="C00000"/>
                </a:solidFill>
              </a:defRPr>
            </a:lvl1pPr>
          </a:lstStyle>
          <a:p>
            <a:r>
              <a:rPr lang="en-US" dirty="0"/>
              <a:t>Click to edit Master title style</a:t>
            </a:r>
          </a:p>
        </p:txBody>
      </p:sp>
      <p:sp>
        <p:nvSpPr>
          <p:cNvPr id="3" name="Content Placeholder 2"/>
          <p:cNvSpPr>
            <a:spLocks noGrp="1"/>
          </p:cNvSpPr>
          <p:nvPr>
            <p:ph idx="1"/>
          </p:nvPr>
        </p:nvSpPr>
        <p:spPr>
          <a:xfrm>
            <a:off x="838200" y="1270000"/>
            <a:ext cx="10515600" cy="4906963"/>
          </a:xfrm>
        </p:spPr>
        <p:txBody>
          <a:bodyPr/>
          <a:lstStyle>
            <a:lvl1pPr>
              <a:defRPr b="1">
                <a:solidFill>
                  <a:schemeClr val="accent1">
                    <a:lumMod val="75000"/>
                  </a:schemeClr>
                </a:solidFill>
              </a:defRPr>
            </a:lvl1pPr>
            <a:lvl2pPr>
              <a:defRPr b="1">
                <a:solidFill>
                  <a:srgbClr val="FF0000"/>
                </a:solidFill>
              </a:defRPr>
            </a:lvl2pPr>
            <a:lvl3pPr>
              <a:defRPr b="1">
                <a:solidFill>
                  <a:srgbClr val="00B050"/>
                </a:solidFill>
              </a:defRPr>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407150"/>
            <a:ext cx="2743200" cy="365125"/>
          </a:xfrm>
        </p:spPr>
        <p:txBody>
          <a:bodyPr/>
          <a:lstStyle/>
          <a:p>
            <a:fld id="{B468CF13-EED6-4B5F-B405-8E84F59EE0C0}" type="datetime1">
              <a:rPr lang="en-US" smtClean="0"/>
              <a:t>11/12/2024</a:t>
            </a:fld>
            <a:endParaRPr lang="en-US"/>
          </a:p>
        </p:txBody>
      </p:sp>
      <p:sp>
        <p:nvSpPr>
          <p:cNvPr id="5" name="Footer Placeholder 4"/>
          <p:cNvSpPr>
            <a:spLocks noGrp="1"/>
          </p:cNvSpPr>
          <p:nvPr>
            <p:ph type="ftr" sz="quarter" idx="11"/>
          </p:nvPr>
        </p:nvSpPr>
        <p:spPr>
          <a:xfrm>
            <a:off x="4038600" y="6407150"/>
            <a:ext cx="4114800" cy="365125"/>
          </a:xfrm>
        </p:spPr>
        <p:txBody>
          <a:bodyPr/>
          <a:lstStyle/>
          <a:p>
            <a:r>
              <a:rPr lang="en-US"/>
              <a:t>Mining Association Rules</a:t>
            </a:r>
          </a:p>
        </p:txBody>
      </p:sp>
      <p:sp>
        <p:nvSpPr>
          <p:cNvPr id="6" name="Slide Number Placeholder 5"/>
          <p:cNvSpPr>
            <a:spLocks noGrp="1"/>
          </p:cNvSpPr>
          <p:nvPr>
            <p:ph type="sldNum" sz="quarter" idx="12"/>
          </p:nvPr>
        </p:nvSpPr>
        <p:spPr>
          <a:xfrm>
            <a:off x="8610600" y="6407150"/>
            <a:ext cx="2743200" cy="365125"/>
          </a:xfrm>
        </p:spPr>
        <p:txBody>
          <a:bodyPr/>
          <a:lstStyle/>
          <a:p>
            <a:fld id="{7A40C488-C8CC-47D5-8871-7D5F905AB6AC}" type="slidenum">
              <a:rPr lang="en-US" smtClean="0"/>
              <a:t>‹#›</a:t>
            </a:fld>
            <a:endParaRPr lang="en-US"/>
          </a:p>
        </p:txBody>
      </p:sp>
      <p:cxnSp>
        <p:nvCxnSpPr>
          <p:cNvPr id="8" name="Straight Connector 7"/>
          <p:cNvCxnSpPr/>
          <p:nvPr userDrawn="1"/>
        </p:nvCxnSpPr>
        <p:spPr>
          <a:xfrm flipV="1">
            <a:off x="838200" y="1081087"/>
            <a:ext cx="10515600" cy="1"/>
          </a:xfrm>
          <a:prstGeom prst="line">
            <a:avLst/>
          </a:prstGeom>
          <a:ln>
            <a:solidFill>
              <a:srgbClr val="C00000"/>
            </a:solidFill>
          </a:ln>
        </p:spPr>
        <p:style>
          <a:lnRef idx="3">
            <a:schemeClr val="dk1"/>
          </a:lnRef>
          <a:fillRef idx="0">
            <a:schemeClr val="dk1"/>
          </a:fillRef>
          <a:effectRef idx="2">
            <a:schemeClr val="dk1"/>
          </a:effectRef>
          <a:fontRef idx="minor">
            <a:schemeClr val="tx1"/>
          </a:fontRef>
        </p:style>
      </p:cxnSp>
      <p:cxnSp>
        <p:nvCxnSpPr>
          <p:cNvPr id="17" name="Straight Connector 16"/>
          <p:cNvCxnSpPr/>
          <p:nvPr userDrawn="1"/>
        </p:nvCxnSpPr>
        <p:spPr>
          <a:xfrm flipV="1">
            <a:off x="838200" y="6356350"/>
            <a:ext cx="10515600" cy="1"/>
          </a:xfrm>
          <a:prstGeom prst="line">
            <a:avLst/>
          </a:prstGeom>
          <a:ln>
            <a:solidFill>
              <a:srgbClr val="C00000"/>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155617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86BEBD-11FE-479C-AB5C-3EE9A0F05FC3}" type="datetime1">
              <a:rPr lang="en-US" smtClean="0"/>
              <a:t>11/12/2024</a:t>
            </a:fld>
            <a:endParaRPr lang="en-US"/>
          </a:p>
        </p:txBody>
      </p:sp>
      <p:sp>
        <p:nvSpPr>
          <p:cNvPr id="5" name="Footer Placeholder 4"/>
          <p:cNvSpPr>
            <a:spLocks noGrp="1"/>
          </p:cNvSpPr>
          <p:nvPr>
            <p:ph type="ftr" sz="quarter" idx="11"/>
          </p:nvPr>
        </p:nvSpPr>
        <p:spPr/>
        <p:txBody>
          <a:bodyPr/>
          <a:lstStyle/>
          <a:p>
            <a:r>
              <a:rPr lang="en-US"/>
              <a:t>Mining Association Rules</a:t>
            </a:r>
          </a:p>
        </p:txBody>
      </p:sp>
      <p:sp>
        <p:nvSpPr>
          <p:cNvPr id="6" name="Slide Number Placeholder 5"/>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195402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7AE24BC-7C31-43D4-AF59-97EEF6F4EA6C}" type="datetime1">
              <a:rPr lang="en-US" smtClean="0"/>
              <a:t>11/12/2024</a:t>
            </a:fld>
            <a:endParaRPr lang="en-US"/>
          </a:p>
        </p:txBody>
      </p:sp>
      <p:sp>
        <p:nvSpPr>
          <p:cNvPr id="6" name="Footer Placeholder 5"/>
          <p:cNvSpPr>
            <a:spLocks noGrp="1"/>
          </p:cNvSpPr>
          <p:nvPr>
            <p:ph type="ftr" sz="quarter" idx="11"/>
          </p:nvPr>
        </p:nvSpPr>
        <p:spPr/>
        <p:txBody>
          <a:bodyPr/>
          <a:lstStyle/>
          <a:p>
            <a:r>
              <a:rPr lang="en-US"/>
              <a:t>Mining Association Rules</a:t>
            </a:r>
          </a:p>
        </p:txBody>
      </p:sp>
      <p:sp>
        <p:nvSpPr>
          <p:cNvPr id="7" name="Slide Number Placeholder 6"/>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414300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56D0A68-81C7-4D42-A0D8-E364B1255F21}" type="datetime1">
              <a:rPr lang="en-US" smtClean="0"/>
              <a:t>11/12/2024</a:t>
            </a:fld>
            <a:endParaRPr lang="en-US"/>
          </a:p>
        </p:txBody>
      </p:sp>
      <p:sp>
        <p:nvSpPr>
          <p:cNvPr id="8" name="Footer Placeholder 7"/>
          <p:cNvSpPr>
            <a:spLocks noGrp="1"/>
          </p:cNvSpPr>
          <p:nvPr>
            <p:ph type="ftr" sz="quarter" idx="11"/>
          </p:nvPr>
        </p:nvSpPr>
        <p:spPr/>
        <p:txBody>
          <a:bodyPr/>
          <a:lstStyle/>
          <a:p>
            <a:r>
              <a:rPr lang="en-US"/>
              <a:t>Mining Association Rules</a:t>
            </a:r>
          </a:p>
        </p:txBody>
      </p:sp>
      <p:sp>
        <p:nvSpPr>
          <p:cNvPr id="9" name="Slide Number Placeholder 8"/>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687851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5FD89E5-5A0B-4911-8D25-24EB77F986DB}" type="datetime1">
              <a:rPr lang="en-US" smtClean="0"/>
              <a:t>11/12/2024</a:t>
            </a:fld>
            <a:endParaRPr lang="en-US"/>
          </a:p>
        </p:txBody>
      </p:sp>
      <p:sp>
        <p:nvSpPr>
          <p:cNvPr id="4" name="Footer Placeholder 3"/>
          <p:cNvSpPr>
            <a:spLocks noGrp="1"/>
          </p:cNvSpPr>
          <p:nvPr>
            <p:ph type="ftr" sz="quarter" idx="11"/>
          </p:nvPr>
        </p:nvSpPr>
        <p:spPr/>
        <p:txBody>
          <a:bodyPr/>
          <a:lstStyle/>
          <a:p>
            <a:r>
              <a:rPr lang="en-US"/>
              <a:t>Mining Association Rules</a:t>
            </a:r>
          </a:p>
        </p:txBody>
      </p:sp>
      <p:sp>
        <p:nvSpPr>
          <p:cNvPr id="5" name="Slide Number Placeholder 4"/>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1766051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11DCF0-0E9B-40CE-9564-A75E4446BB83}" type="datetime1">
              <a:rPr lang="en-US" smtClean="0"/>
              <a:t>11/12/2024</a:t>
            </a:fld>
            <a:endParaRPr lang="en-US"/>
          </a:p>
        </p:txBody>
      </p:sp>
      <p:sp>
        <p:nvSpPr>
          <p:cNvPr id="3" name="Footer Placeholder 2"/>
          <p:cNvSpPr>
            <a:spLocks noGrp="1"/>
          </p:cNvSpPr>
          <p:nvPr>
            <p:ph type="ftr" sz="quarter" idx="11"/>
          </p:nvPr>
        </p:nvSpPr>
        <p:spPr/>
        <p:txBody>
          <a:bodyPr/>
          <a:lstStyle/>
          <a:p>
            <a:r>
              <a:rPr lang="en-US"/>
              <a:t>Mining Association Rules</a:t>
            </a:r>
          </a:p>
        </p:txBody>
      </p:sp>
      <p:sp>
        <p:nvSpPr>
          <p:cNvPr id="4" name="Slide Number Placeholder 3"/>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2963279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CDB2F8-CF6B-40FA-BBE2-569F88FCE1E3}" type="datetime1">
              <a:rPr lang="en-US" smtClean="0"/>
              <a:t>11/12/2024</a:t>
            </a:fld>
            <a:endParaRPr lang="en-US"/>
          </a:p>
        </p:txBody>
      </p:sp>
      <p:sp>
        <p:nvSpPr>
          <p:cNvPr id="6" name="Footer Placeholder 5"/>
          <p:cNvSpPr>
            <a:spLocks noGrp="1"/>
          </p:cNvSpPr>
          <p:nvPr>
            <p:ph type="ftr" sz="quarter" idx="11"/>
          </p:nvPr>
        </p:nvSpPr>
        <p:spPr/>
        <p:txBody>
          <a:bodyPr/>
          <a:lstStyle/>
          <a:p>
            <a:r>
              <a:rPr lang="en-US"/>
              <a:t>Mining Association Rules</a:t>
            </a:r>
          </a:p>
        </p:txBody>
      </p:sp>
      <p:sp>
        <p:nvSpPr>
          <p:cNvPr id="7" name="Slide Number Placeholder 6"/>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1124161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5F47F6-BF24-4421-8CA7-99091F0771F7}" type="datetime1">
              <a:rPr lang="en-US" smtClean="0"/>
              <a:t>11/12/2024</a:t>
            </a:fld>
            <a:endParaRPr lang="en-US"/>
          </a:p>
        </p:txBody>
      </p:sp>
      <p:sp>
        <p:nvSpPr>
          <p:cNvPr id="6" name="Footer Placeholder 5"/>
          <p:cNvSpPr>
            <a:spLocks noGrp="1"/>
          </p:cNvSpPr>
          <p:nvPr>
            <p:ph type="ftr" sz="quarter" idx="11"/>
          </p:nvPr>
        </p:nvSpPr>
        <p:spPr/>
        <p:txBody>
          <a:bodyPr/>
          <a:lstStyle/>
          <a:p>
            <a:r>
              <a:rPr lang="en-US"/>
              <a:t>Mining Association Rules</a:t>
            </a:r>
          </a:p>
        </p:txBody>
      </p:sp>
      <p:sp>
        <p:nvSpPr>
          <p:cNvPr id="7" name="Slide Number Placeholder 6"/>
          <p:cNvSpPr>
            <a:spLocks noGrp="1"/>
          </p:cNvSpPr>
          <p:nvPr>
            <p:ph type="sldNum" sz="quarter" idx="12"/>
          </p:nvPr>
        </p:nvSpPr>
        <p:spPr/>
        <p:txBody>
          <a:bodyPr/>
          <a:lstStyle/>
          <a:p>
            <a:fld id="{7A40C488-C8CC-47D5-8871-7D5F905AB6AC}" type="slidenum">
              <a:rPr lang="en-US" smtClean="0"/>
              <a:t>‹#›</a:t>
            </a:fld>
            <a:endParaRPr lang="en-US"/>
          </a:p>
        </p:txBody>
      </p:sp>
    </p:spTree>
    <p:extLst>
      <p:ext uri="{BB962C8B-B14F-4D97-AF65-F5344CB8AC3E}">
        <p14:creationId xmlns:p14="http://schemas.microsoft.com/office/powerpoint/2010/main" val="1370103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949D24-8D8C-4DDB-9D9C-352D1431591C}" type="datetime1">
              <a:rPr lang="en-US" smtClean="0"/>
              <a:t>11/12/2024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Mining Association Rules</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40C488-C8CC-47D5-8871-7D5F905AB6AC}" type="slidenum">
              <a:rPr lang="en-US" smtClean="0"/>
              <a:t>‹#›</a:t>
            </a:fld>
            <a:endParaRPr lang="en-US"/>
          </a:p>
        </p:txBody>
      </p:sp>
    </p:spTree>
    <p:extLst>
      <p:ext uri="{BB962C8B-B14F-4D97-AF65-F5344CB8AC3E}">
        <p14:creationId xmlns:p14="http://schemas.microsoft.com/office/powerpoint/2010/main" val="14019801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oleObject" Target="../embeddings/oleObject2.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70.png"/><Relationship Id="rId1" Type="http://schemas.openxmlformats.org/officeDocument/2006/relationships/slideLayout" Target="../slideLayouts/slideLayout2.xml"/><Relationship Id="rId4" Type="http://schemas.openxmlformats.org/officeDocument/2006/relationships/image" Target="../media/image90.png"/></Relationships>
</file>

<file path=ppt/slides/_rels/slide18.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image" Target="../media/image15.emf"/><Relationship Id="rId3" Type="http://schemas.openxmlformats.org/officeDocument/2006/relationships/image" Target="../media/image10.emf"/><Relationship Id="rId7" Type="http://schemas.openxmlformats.org/officeDocument/2006/relationships/image" Target="../media/image12.emf"/><Relationship Id="rId12" Type="http://schemas.openxmlformats.org/officeDocument/2006/relationships/oleObject" Target="../embeddings/oleObject8.bin"/><Relationship Id="rId17" Type="http://schemas.openxmlformats.org/officeDocument/2006/relationships/image" Target="../media/image17.emf"/><Relationship Id="rId2" Type="http://schemas.openxmlformats.org/officeDocument/2006/relationships/oleObject" Target="../embeddings/oleObject3.bin"/><Relationship Id="rId16" Type="http://schemas.openxmlformats.org/officeDocument/2006/relationships/oleObject" Target="../embeddings/oleObject10.bin"/><Relationship Id="rId1" Type="http://schemas.openxmlformats.org/officeDocument/2006/relationships/slideLayout" Target="../slideLayouts/slideLayout2.xml"/><Relationship Id="rId6" Type="http://schemas.openxmlformats.org/officeDocument/2006/relationships/oleObject" Target="../embeddings/oleObject5.bin"/><Relationship Id="rId11" Type="http://schemas.openxmlformats.org/officeDocument/2006/relationships/image" Target="../media/image14.emf"/><Relationship Id="rId5" Type="http://schemas.openxmlformats.org/officeDocument/2006/relationships/image" Target="../media/image11.emf"/><Relationship Id="rId15" Type="http://schemas.openxmlformats.org/officeDocument/2006/relationships/image" Target="../media/image16.emf"/><Relationship Id="rId10" Type="http://schemas.openxmlformats.org/officeDocument/2006/relationships/oleObject" Target="../embeddings/oleObject7.bin"/><Relationship Id="rId4" Type="http://schemas.openxmlformats.org/officeDocument/2006/relationships/oleObject" Target="../embeddings/oleObject4.bin"/><Relationship Id="rId9" Type="http://schemas.openxmlformats.org/officeDocument/2006/relationships/image" Target="../media/image13.emf"/><Relationship Id="rId14" Type="http://schemas.openxmlformats.org/officeDocument/2006/relationships/oleObject" Target="../embeddings/oleObject9.bin"/></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oleObject" Target="../embeddings/oleObject11.bin"/><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2556" y="2756848"/>
            <a:ext cx="10567916" cy="712172"/>
          </a:xfrm>
        </p:spPr>
        <p:txBody>
          <a:bodyPr>
            <a:normAutofit/>
          </a:bodyPr>
          <a:lstStyle/>
          <a:p>
            <a:r>
              <a:rPr lang="en-US" sz="4000" dirty="0"/>
              <a:t>Mining Association Rules</a:t>
            </a:r>
          </a:p>
        </p:txBody>
      </p:sp>
      <p:sp>
        <p:nvSpPr>
          <p:cNvPr id="4" name="Footer Placeholder 3"/>
          <p:cNvSpPr>
            <a:spLocks noGrp="1"/>
          </p:cNvSpPr>
          <p:nvPr>
            <p:ph type="ftr" sz="quarter" idx="11"/>
          </p:nvPr>
        </p:nvSpPr>
        <p:spPr/>
        <p:txBody>
          <a:bodyPr/>
          <a:lstStyle/>
          <a:p>
            <a:r>
              <a:rPr lang="en-US"/>
              <a:t>Mining Association Rules</a:t>
            </a:r>
          </a:p>
        </p:txBody>
      </p:sp>
      <p:sp>
        <p:nvSpPr>
          <p:cNvPr id="5" name="Slide Number Placeholder 4"/>
          <p:cNvSpPr>
            <a:spLocks noGrp="1"/>
          </p:cNvSpPr>
          <p:nvPr>
            <p:ph type="sldNum" sz="quarter" idx="12"/>
          </p:nvPr>
        </p:nvSpPr>
        <p:spPr/>
        <p:txBody>
          <a:bodyPr/>
          <a:lstStyle/>
          <a:p>
            <a:fld id="{7A40C488-C8CC-47D5-8871-7D5F905AB6AC}" type="slidenum">
              <a:rPr lang="en-US" smtClean="0"/>
              <a:t>1</a:t>
            </a:fld>
            <a:endParaRPr lang="en-US"/>
          </a:p>
        </p:txBody>
      </p:sp>
    </p:spTree>
    <p:extLst>
      <p:ext uri="{BB962C8B-B14F-4D97-AF65-F5344CB8AC3E}">
        <p14:creationId xmlns:p14="http://schemas.microsoft.com/office/powerpoint/2010/main" val="17254476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model: rules</a:t>
            </a:r>
          </a:p>
        </p:txBody>
      </p:sp>
      <p:sp>
        <p:nvSpPr>
          <p:cNvPr id="3" name="Content Placeholder 2"/>
          <p:cNvSpPr>
            <a:spLocks noGrp="1"/>
          </p:cNvSpPr>
          <p:nvPr>
            <p:ph idx="1"/>
          </p:nvPr>
        </p:nvSpPr>
        <p:spPr/>
        <p:txBody>
          <a:bodyPr/>
          <a:lstStyle/>
          <a:p>
            <a:r>
              <a:rPr lang="en-US" dirty="0"/>
              <a:t>A transaction </a:t>
            </a:r>
            <a:r>
              <a:rPr lang="en-US" i="1" dirty="0">
                <a:solidFill>
                  <a:srgbClr val="FF0000"/>
                </a:solidFill>
              </a:rPr>
              <a:t>t</a:t>
            </a:r>
            <a:r>
              <a:rPr lang="en-US" dirty="0">
                <a:solidFill>
                  <a:srgbClr val="FF0000"/>
                </a:solidFill>
              </a:rPr>
              <a:t> contains </a:t>
            </a:r>
            <a:r>
              <a:rPr lang="en-US" i="1" dirty="0">
                <a:solidFill>
                  <a:srgbClr val="FF0000"/>
                </a:solidFill>
              </a:rPr>
              <a:t>X</a:t>
            </a:r>
            <a:r>
              <a:rPr lang="en-US" dirty="0"/>
              <a:t>, a set of items (</a:t>
            </a:r>
            <a:r>
              <a:rPr lang="en-US" dirty="0">
                <a:solidFill>
                  <a:srgbClr val="3333CC"/>
                </a:solidFill>
              </a:rPr>
              <a:t>itemset</a:t>
            </a:r>
            <a:r>
              <a:rPr lang="en-US" dirty="0"/>
              <a:t>) in </a:t>
            </a:r>
            <a:r>
              <a:rPr lang="en-US" i="1" dirty="0"/>
              <a:t>I</a:t>
            </a:r>
            <a:r>
              <a:rPr lang="en-US" dirty="0"/>
              <a:t>, if </a:t>
            </a:r>
            <a:r>
              <a:rPr lang="en-US" i="1" dirty="0"/>
              <a:t>X</a:t>
            </a:r>
            <a:r>
              <a:rPr lang="en-US" dirty="0"/>
              <a:t> </a:t>
            </a:r>
            <a:r>
              <a:rPr lang="en-US" dirty="0">
                <a:sym typeface="Symbol" panose="05050102010706020507" pitchFamily="18" charset="2"/>
              </a:rPr>
              <a:t></a:t>
            </a:r>
            <a:r>
              <a:rPr lang="en-US" dirty="0"/>
              <a:t> </a:t>
            </a:r>
            <a:r>
              <a:rPr lang="en-US" i="1" dirty="0"/>
              <a:t>t</a:t>
            </a:r>
            <a:r>
              <a:rPr lang="en-US" dirty="0"/>
              <a:t>.</a:t>
            </a:r>
          </a:p>
          <a:p>
            <a:r>
              <a:rPr lang="en-US" dirty="0"/>
              <a:t>An </a:t>
            </a:r>
            <a:r>
              <a:rPr lang="en-US" dirty="0">
                <a:solidFill>
                  <a:srgbClr val="FF0000"/>
                </a:solidFill>
              </a:rPr>
              <a:t>association rule</a:t>
            </a:r>
            <a:r>
              <a:rPr lang="en-US" dirty="0"/>
              <a:t> is an implication of the form:</a:t>
            </a:r>
          </a:p>
          <a:p>
            <a:pPr>
              <a:spcBef>
                <a:spcPct val="10000"/>
              </a:spcBef>
              <a:buNone/>
            </a:pPr>
            <a:r>
              <a:rPr lang="en-US" i="1" dirty="0"/>
              <a:t>		X</a:t>
            </a:r>
            <a:r>
              <a:rPr lang="en-US" dirty="0"/>
              <a:t> </a:t>
            </a:r>
            <a:r>
              <a:rPr lang="en-US" dirty="0">
                <a:sym typeface="Symbol" panose="05050102010706020507" pitchFamily="18" charset="2"/>
              </a:rPr>
              <a:t> </a:t>
            </a:r>
            <a:r>
              <a:rPr lang="en-US" i="1" dirty="0">
                <a:sym typeface="Symbol" panose="05050102010706020507" pitchFamily="18" charset="2"/>
              </a:rPr>
              <a:t>Y</a:t>
            </a:r>
            <a:r>
              <a:rPr lang="en-US" dirty="0">
                <a:sym typeface="Symbol" panose="05050102010706020507" pitchFamily="18" charset="2"/>
              </a:rPr>
              <a:t>, where </a:t>
            </a:r>
            <a:r>
              <a:rPr lang="en-US" i="1" dirty="0">
                <a:sym typeface="Symbol" panose="05050102010706020507" pitchFamily="18" charset="2"/>
              </a:rPr>
              <a:t>X</a:t>
            </a:r>
            <a:r>
              <a:rPr lang="en-US" dirty="0">
                <a:sym typeface="Symbol" panose="05050102010706020507" pitchFamily="18" charset="2"/>
              </a:rPr>
              <a:t>, </a:t>
            </a:r>
            <a:r>
              <a:rPr lang="en-US" i="1" dirty="0">
                <a:sym typeface="Symbol" panose="05050102010706020507" pitchFamily="18" charset="2"/>
              </a:rPr>
              <a:t>Y</a:t>
            </a:r>
            <a:r>
              <a:rPr lang="en-US" dirty="0">
                <a:sym typeface="Symbol" panose="05050102010706020507" pitchFamily="18" charset="2"/>
              </a:rPr>
              <a:t>  </a:t>
            </a:r>
            <a:r>
              <a:rPr lang="en-US" i="1" dirty="0">
                <a:sym typeface="Symbol" panose="05050102010706020507" pitchFamily="18" charset="2"/>
              </a:rPr>
              <a:t>I, and X </a:t>
            </a:r>
            <a:r>
              <a:rPr lang="en-US" dirty="0">
                <a:sym typeface="Symbol" panose="05050102010706020507" pitchFamily="18" charset="2"/>
              </a:rPr>
              <a:t></a:t>
            </a:r>
            <a:r>
              <a:rPr lang="en-US" i="1" dirty="0">
                <a:sym typeface="Symbol" panose="05050102010706020507" pitchFamily="18" charset="2"/>
              </a:rPr>
              <a:t>Y</a:t>
            </a:r>
            <a:r>
              <a:rPr lang="en-US" dirty="0">
                <a:sym typeface="Symbol" panose="05050102010706020507" pitchFamily="18" charset="2"/>
              </a:rPr>
              <a:t>  = </a:t>
            </a:r>
          </a:p>
          <a:p>
            <a:pPr>
              <a:spcBef>
                <a:spcPct val="10000"/>
              </a:spcBef>
              <a:buNone/>
            </a:pPr>
            <a:endParaRPr lang="en-US" i="1" dirty="0">
              <a:sym typeface="Symbol" panose="05050102010706020507" pitchFamily="18" charset="2"/>
            </a:endParaRPr>
          </a:p>
          <a:p>
            <a:r>
              <a:rPr lang="en-US" dirty="0"/>
              <a:t>An </a:t>
            </a:r>
            <a:r>
              <a:rPr lang="en-US" dirty="0">
                <a:solidFill>
                  <a:srgbClr val="FF0000"/>
                </a:solidFill>
              </a:rPr>
              <a:t>itemset</a:t>
            </a:r>
            <a:r>
              <a:rPr lang="en-US" dirty="0">
                <a:solidFill>
                  <a:schemeClr val="hlink"/>
                </a:solidFill>
              </a:rPr>
              <a:t> </a:t>
            </a:r>
            <a:r>
              <a:rPr lang="en-US" dirty="0"/>
              <a:t>is a set of items.</a:t>
            </a:r>
          </a:p>
          <a:p>
            <a:pPr marL="742950" lvl="1" indent="-285750"/>
            <a:r>
              <a:rPr lang="en-US" dirty="0"/>
              <a:t>E.g., X = {milk, bread, cereal} is an itemset.</a:t>
            </a:r>
          </a:p>
          <a:p>
            <a:r>
              <a:rPr lang="en-US" dirty="0"/>
              <a:t>A </a:t>
            </a:r>
            <a:r>
              <a:rPr lang="en-US" i="1" dirty="0">
                <a:solidFill>
                  <a:srgbClr val="FF0000"/>
                </a:solidFill>
              </a:rPr>
              <a:t>k</a:t>
            </a:r>
            <a:r>
              <a:rPr lang="en-US" dirty="0">
                <a:solidFill>
                  <a:srgbClr val="FF0000"/>
                </a:solidFill>
              </a:rPr>
              <a:t>-itemset </a:t>
            </a:r>
            <a:r>
              <a:rPr lang="en-US" dirty="0"/>
              <a:t>is an itemset with </a:t>
            </a:r>
            <a:r>
              <a:rPr lang="en-US" i="1" dirty="0"/>
              <a:t>k</a:t>
            </a:r>
            <a:r>
              <a:rPr lang="en-US" dirty="0"/>
              <a:t> items.</a:t>
            </a:r>
          </a:p>
          <a:p>
            <a:pPr marL="742950" lvl="1" indent="-285750"/>
            <a:r>
              <a:rPr lang="en-US" dirty="0"/>
              <a:t>E.g., {milk, bread, cereal} is a 3-itemset</a:t>
            </a:r>
          </a:p>
          <a:p>
            <a:endParaRPr lang="en-US" dirty="0"/>
          </a:p>
        </p:txBody>
      </p:sp>
      <p:sp>
        <p:nvSpPr>
          <p:cNvPr id="4" name="Footer Placeholder 3"/>
          <p:cNvSpPr>
            <a:spLocks noGrp="1"/>
          </p:cNvSpPr>
          <p:nvPr>
            <p:ph type="ftr" sz="quarter" idx="11"/>
          </p:nvPr>
        </p:nvSpPr>
        <p:spPr/>
        <p:txBody>
          <a:bodyPr/>
          <a:lstStyle/>
          <a:p>
            <a:r>
              <a:rPr lang="en-US"/>
              <a:t>Mining Association Rules</a:t>
            </a:r>
          </a:p>
        </p:txBody>
      </p:sp>
      <p:sp>
        <p:nvSpPr>
          <p:cNvPr id="5" name="Slide Number Placeholder 4"/>
          <p:cNvSpPr>
            <a:spLocks noGrp="1"/>
          </p:cNvSpPr>
          <p:nvPr>
            <p:ph type="sldNum" sz="quarter" idx="12"/>
          </p:nvPr>
        </p:nvSpPr>
        <p:spPr/>
        <p:txBody>
          <a:bodyPr/>
          <a:lstStyle/>
          <a:p>
            <a:fld id="{7A40C488-C8CC-47D5-8871-7D5F905AB6AC}" type="slidenum">
              <a:rPr lang="en-US" smtClean="0"/>
              <a:t>10</a:t>
            </a:fld>
            <a:endParaRPr lang="en-US"/>
          </a:p>
        </p:txBody>
      </p:sp>
    </p:spTree>
    <p:extLst>
      <p:ext uri="{BB962C8B-B14F-4D97-AF65-F5344CB8AC3E}">
        <p14:creationId xmlns:p14="http://schemas.microsoft.com/office/powerpoint/2010/main" val="53899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Association Rule Definitions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a:t>A set of items is referred as an itemset. A itemset that contains k items is a </a:t>
                </a:r>
                <a:r>
                  <a:rPr lang="en-US" dirty="0">
                    <a:solidFill>
                      <a:srgbClr val="C00000"/>
                    </a:solidFill>
                  </a:rPr>
                  <a:t>k-itemset</a:t>
                </a:r>
                <a:r>
                  <a:rPr lang="en-US" dirty="0"/>
                  <a:t>.</a:t>
                </a:r>
              </a:p>
              <a:p>
                <a:r>
                  <a:rPr lang="en-US" dirty="0"/>
                  <a:t>The </a:t>
                </a:r>
                <a:r>
                  <a:rPr lang="en-US" dirty="0">
                    <a:solidFill>
                      <a:srgbClr val="C00000"/>
                    </a:solidFill>
                  </a:rPr>
                  <a:t>support</a:t>
                </a:r>
                <a:r>
                  <a:rPr lang="en-US" dirty="0"/>
                  <a:t> s of an itemset X is the percentage of transactions in the transaction database T that contain X. </a:t>
                </a:r>
              </a:p>
              <a:p>
                <a:r>
                  <a:rPr lang="en-US" dirty="0"/>
                  <a:t>The </a:t>
                </a:r>
                <a:r>
                  <a:rPr lang="en-US" dirty="0">
                    <a:solidFill>
                      <a:srgbClr val="C00000"/>
                    </a:solidFill>
                  </a:rPr>
                  <a:t>support</a:t>
                </a:r>
                <a:r>
                  <a:rPr lang="en-US" dirty="0"/>
                  <a:t> of the rule </a:t>
                </a:r>
                <a14:m>
                  <m:oMath xmlns:m="http://schemas.openxmlformats.org/officeDocument/2006/math">
                    <m:r>
                      <a:rPr lang="en-US" i="1" dirty="0">
                        <a:latin typeface="Cambria Math" panose="02040503050406030204" pitchFamily="18" charset="0"/>
                      </a:rPr>
                      <m:t>𝑋</m:t>
                    </m:r>
                    <m:r>
                      <a:rPr lang="en-US" i="1" dirty="0">
                        <a:latin typeface="Cambria Math" panose="02040503050406030204" pitchFamily="18" charset="0"/>
                      </a:rPr>
                      <m:t>⇒</m:t>
                    </m:r>
                    <m:r>
                      <a:rPr lang="en-US" i="1" dirty="0">
                        <a:latin typeface="Cambria Math" panose="02040503050406030204" pitchFamily="18" charset="0"/>
                      </a:rPr>
                      <m:t>𝑌</m:t>
                    </m:r>
                    <m:r>
                      <a:rPr lang="en-US" i="1" dirty="0">
                        <a:latin typeface="Cambria Math" panose="02040503050406030204" pitchFamily="18" charset="0"/>
                      </a:rPr>
                      <m:t> </m:t>
                    </m:r>
                  </m:oMath>
                </a14:m>
                <a:r>
                  <a:rPr lang="en-US" dirty="0"/>
                  <a:t>in the transaction database T is the support of the items set </a:t>
                </a:r>
                <a14:m>
                  <m:oMath xmlns:m="http://schemas.openxmlformats.org/officeDocument/2006/math">
                    <m:r>
                      <a:rPr lang="en-US" i="1" dirty="0">
                        <a:latin typeface="Cambria Math" panose="02040503050406030204" pitchFamily="18" charset="0"/>
                      </a:rPr>
                      <m:t>𝑋</m:t>
                    </m:r>
                    <m:r>
                      <a:rPr lang="en-US" i="1" dirty="0">
                        <a:latin typeface="Cambria Math" panose="02040503050406030204" pitchFamily="18" charset="0"/>
                      </a:rPr>
                      <m:t>⇒</m:t>
                    </m:r>
                    <m:r>
                      <a:rPr lang="en-US" i="1" dirty="0">
                        <a:latin typeface="Cambria Math" panose="02040503050406030204" pitchFamily="18" charset="0"/>
                      </a:rPr>
                      <m:t>𝑌</m:t>
                    </m:r>
                    <m:r>
                      <a:rPr lang="en-US" i="1" dirty="0">
                        <a:latin typeface="Cambria Math" panose="02040503050406030204" pitchFamily="18" charset="0"/>
                      </a:rPr>
                      <m:t> </m:t>
                    </m:r>
                  </m:oMath>
                </a14:m>
                <a:r>
                  <a:rPr lang="en-US" dirty="0"/>
                  <a:t>in T.</a:t>
                </a:r>
              </a:p>
              <a:p>
                <a:r>
                  <a:rPr lang="en-US" dirty="0"/>
                  <a:t>The </a:t>
                </a:r>
                <a:r>
                  <a:rPr lang="en-US" dirty="0">
                    <a:solidFill>
                      <a:srgbClr val="C00000"/>
                    </a:solidFill>
                  </a:rPr>
                  <a:t>confidence</a:t>
                </a:r>
                <a:r>
                  <a:rPr lang="en-US" dirty="0"/>
                  <a:t> of the rule </a:t>
                </a:r>
                <a14:m>
                  <m:oMath xmlns:m="http://schemas.openxmlformats.org/officeDocument/2006/math">
                    <m:r>
                      <a:rPr lang="en-US" i="1" dirty="0">
                        <a:latin typeface="Cambria Math" panose="02040503050406030204" pitchFamily="18" charset="0"/>
                      </a:rPr>
                      <m:t>𝑋</m:t>
                    </m:r>
                    <m:r>
                      <a:rPr lang="en-US" i="1" dirty="0">
                        <a:latin typeface="Cambria Math" panose="02040503050406030204" pitchFamily="18" charset="0"/>
                      </a:rPr>
                      <m:t>⇒</m:t>
                    </m:r>
                    <m:r>
                      <a:rPr lang="en-US" i="1" dirty="0">
                        <a:latin typeface="Cambria Math" panose="02040503050406030204" pitchFamily="18" charset="0"/>
                      </a:rPr>
                      <m:t>𝑌</m:t>
                    </m:r>
                    <m:r>
                      <a:rPr lang="en-US" i="1" dirty="0">
                        <a:latin typeface="Cambria Math" panose="02040503050406030204" pitchFamily="18" charset="0"/>
                      </a:rPr>
                      <m:t> </m:t>
                    </m:r>
                  </m:oMath>
                </a14:m>
                <a:r>
                  <a:rPr lang="en-US" dirty="0"/>
                  <a:t>in the transaction database T is the ratio of the number of transactions in T that contain </a:t>
                </a:r>
                <a14:m>
                  <m:oMath xmlns:m="http://schemas.openxmlformats.org/officeDocument/2006/math">
                    <m:r>
                      <a:rPr lang="en-US" i="1" dirty="0">
                        <a:latin typeface="Cambria Math" panose="02040503050406030204" pitchFamily="18" charset="0"/>
                      </a:rPr>
                      <m:t>𝑋</m:t>
                    </m:r>
                    <m:r>
                      <a:rPr lang="en-US" i="1" dirty="0">
                        <a:latin typeface="Cambria Math" panose="02040503050406030204" pitchFamily="18" charset="0"/>
                      </a:rPr>
                      <m:t>⇒</m:t>
                    </m:r>
                    <m:r>
                      <a:rPr lang="en-US" i="1" dirty="0">
                        <a:latin typeface="Cambria Math" panose="02040503050406030204" pitchFamily="18" charset="0"/>
                      </a:rPr>
                      <m:t>𝑌</m:t>
                    </m:r>
                    <m:r>
                      <a:rPr lang="en-US" i="1" dirty="0">
                        <a:latin typeface="Cambria Math" panose="02040503050406030204" pitchFamily="18" charset="0"/>
                      </a:rPr>
                      <m:t> </m:t>
                    </m:r>
                  </m:oMath>
                </a14:m>
                <a:r>
                  <a:rPr lang="en-US" dirty="0"/>
                  <a:t>to the number of transactions that contain X in T.</a:t>
                </a: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1988"/>
                </a:stretch>
              </a:blipFill>
            </p:spPr>
            <p:txBody>
              <a:bodyPr/>
              <a:lstStyle/>
              <a:p>
                <a:r>
                  <a:rPr lang="en-IN">
                    <a:noFill/>
                  </a:rPr>
                  <a:t> </a:t>
                </a:r>
              </a:p>
            </p:txBody>
          </p:sp>
        </mc:Fallback>
      </mc:AlternateContent>
      <p:sp>
        <p:nvSpPr>
          <p:cNvPr id="4" name="Footer Placeholder 3"/>
          <p:cNvSpPr>
            <a:spLocks noGrp="1"/>
          </p:cNvSpPr>
          <p:nvPr>
            <p:ph type="ftr" sz="quarter" idx="11"/>
          </p:nvPr>
        </p:nvSpPr>
        <p:spPr/>
        <p:txBody>
          <a:bodyPr/>
          <a:lstStyle/>
          <a:p>
            <a:r>
              <a:rPr lang="en-US"/>
              <a:t>Mining Association Rules</a:t>
            </a:r>
          </a:p>
        </p:txBody>
      </p:sp>
      <p:sp>
        <p:nvSpPr>
          <p:cNvPr id="5" name="Slide Number Placeholder 4"/>
          <p:cNvSpPr>
            <a:spLocks noGrp="1"/>
          </p:cNvSpPr>
          <p:nvPr>
            <p:ph type="sldNum" sz="quarter" idx="12"/>
          </p:nvPr>
        </p:nvSpPr>
        <p:spPr/>
        <p:txBody>
          <a:bodyPr/>
          <a:lstStyle/>
          <a:p>
            <a:fld id="{7A40C488-C8CC-47D5-8871-7D5F905AB6AC}" type="slidenum">
              <a:rPr lang="en-US" smtClean="0"/>
              <a:t>11</a:t>
            </a:fld>
            <a:endParaRPr lang="en-US"/>
          </a:p>
        </p:txBody>
      </p:sp>
    </p:spTree>
    <p:extLst>
      <p:ext uri="{BB962C8B-B14F-4D97-AF65-F5344CB8AC3E}">
        <p14:creationId xmlns:p14="http://schemas.microsoft.com/office/powerpoint/2010/main" val="1640173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a:t>
            </a:r>
          </a:p>
        </p:txBody>
      </p:sp>
      <p:sp>
        <p:nvSpPr>
          <p:cNvPr id="3" name="Content Placeholder 2"/>
          <p:cNvSpPr>
            <a:spLocks noGrp="1"/>
          </p:cNvSpPr>
          <p:nvPr>
            <p:ph idx="1"/>
          </p:nvPr>
        </p:nvSpPr>
        <p:spPr/>
        <p:txBody>
          <a:bodyPr/>
          <a:lstStyle/>
          <a:p>
            <a:r>
              <a:rPr lang="en-US" dirty="0"/>
              <a:t>Given a database of transactions:</a:t>
            </a:r>
          </a:p>
          <a:p>
            <a:pPr marL="0" indent="0">
              <a:buNone/>
            </a:pPr>
            <a:endParaRPr lang="en-US" dirty="0"/>
          </a:p>
          <a:p>
            <a:pPr marL="0" indent="0">
              <a:buNone/>
            </a:pPr>
            <a:endParaRPr lang="en-US" dirty="0"/>
          </a:p>
          <a:p>
            <a:pPr marL="0" indent="0">
              <a:buNone/>
            </a:pPr>
            <a:endParaRPr lang="en-US" dirty="0"/>
          </a:p>
          <a:p>
            <a:endParaRPr lang="en-US" dirty="0"/>
          </a:p>
          <a:p>
            <a:r>
              <a:rPr lang="en-US" dirty="0"/>
              <a:t>Find all the association rules:</a:t>
            </a:r>
          </a:p>
          <a:p>
            <a:pPr marL="0" indent="0">
              <a:buNone/>
            </a:pPr>
            <a:endParaRPr lang="en-US" dirty="0"/>
          </a:p>
          <a:p>
            <a:endParaRPr lang="en-US" dirty="0"/>
          </a:p>
        </p:txBody>
      </p:sp>
      <p:sp>
        <p:nvSpPr>
          <p:cNvPr id="4" name="Footer Placeholder 3"/>
          <p:cNvSpPr>
            <a:spLocks noGrp="1"/>
          </p:cNvSpPr>
          <p:nvPr>
            <p:ph type="ftr" sz="quarter" idx="11"/>
          </p:nvPr>
        </p:nvSpPr>
        <p:spPr/>
        <p:txBody>
          <a:bodyPr/>
          <a:lstStyle/>
          <a:p>
            <a:r>
              <a:rPr lang="en-US"/>
              <a:t>Mining Association Rules</a:t>
            </a:r>
          </a:p>
        </p:txBody>
      </p:sp>
      <p:sp>
        <p:nvSpPr>
          <p:cNvPr id="5" name="Slide Number Placeholder 4"/>
          <p:cNvSpPr>
            <a:spLocks noGrp="1"/>
          </p:cNvSpPr>
          <p:nvPr>
            <p:ph type="sldNum" sz="quarter" idx="12"/>
          </p:nvPr>
        </p:nvSpPr>
        <p:spPr/>
        <p:txBody>
          <a:bodyPr/>
          <a:lstStyle/>
          <a:p>
            <a:fld id="{7A40C488-C8CC-47D5-8871-7D5F905AB6AC}" type="slidenum">
              <a:rPr lang="en-US" smtClean="0"/>
              <a:t>12</a:t>
            </a:fld>
            <a:endParaRPr lang="en-US"/>
          </a:p>
        </p:txBody>
      </p:sp>
      <p:pic>
        <p:nvPicPr>
          <p:cNvPr id="6" name="Picture 5" descr="du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6625" y="1794271"/>
            <a:ext cx="4038600" cy="1695450"/>
          </a:xfrm>
          <a:prstGeom prst="rect">
            <a:avLst/>
          </a:prstGeom>
          <a:noFill/>
          <a:ln w="31750">
            <a:solidFill>
              <a:schemeClr val="tx2"/>
            </a:solidFill>
            <a:miter lim="800000"/>
            <a:headEnd/>
            <a:tailEnd/>
          </a:ln>
          <a:extLst>
            <a:ext uri="{909E8E84-426E-40DD-AFC4-6F175D3DCCD1}">
              <a14:hiddenFill xmlns:a14="http://schemas.microsoft.com/office/drawing/2010/main">
                <a:solidFill>
                  <a:srgbClr val="FFFFFF"/>
                </a:solidFill>
              </a14:hiddenFill>
            </a:ext>
          </a:extLst>
        </p:spPr>
      </p:pic>
      <p:pic>
        <p:nvPicPr>
          <p:cNvPr id="7" name="Picture 7" descr="du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6625" y="4279900"/>
            <a:ext cx="4038600" cy="1897063"/>
          </a:xfrm>
          <a:prstGeom prst="rect">
            <a:avLst/>
          </a:prstGeom>
          <a:noFill/>
          <a:ln w="31750">
            <a:solidFill>
              <a:schemeClr val="tx2"/>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2015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Association Rule Problem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Given:</a:t>
                </a:r>
              </a:p>
              <a:p>
                <a:pPr lvl="1"/>
                <a:r>
                  <a:rPr lang="en-US" dirty="0"/>
                  <a:t> a set I of all the items; </a:t>
                </a:r>
              </a:p>
              <a:p>
                <a:pPr lvl="1"/>
                <a:r>
                  <a:rPr lang="en-US" dirty="0"/>
                  <a:t> a database D of transactions;</a:t>
                </a:r>
              </a:p>
              <a:p>
                <a:pPr lvl="1"/>
                <a:r>
                  <a:rPr lang="en-US" dirty="0"/>
                  <a:t> minimum support s;</a:t>
                </a:r>
              </a:p>
              <a:p>
                <a:pPr lvl="1"/>
                <a:r>
                  <a:rPr lang="en-US" dirty="0"/>
                  <a:t> minimum confidence c; </a:t>
                </a:r>
              </a:p>
              <a:p>
                <a:r>
                  <a:rPr lang="en-US" dirty="0"/>
                  <a:t>Find:</a:t>
                </a:r>
              </a:p>
              <a:p>
                <a:pPr lvl="1"/>
                <a:r>
                  <a:rPr lang="en-US" dirty="0"/>
                  <a:t> all association rules </a:t>
                </a:r>
                <a14:m>
                  <m:oMath xmlns:m="http://schemas.openxmlformats.org/officeDocument/2006/math">
                    <m:r>
                      <a:rPr lang="en-US" i="1" dirty="0" smtClean="0">
                        <a:latin typeface="Cambria Math" panose="02040503050406030204" pitchFamily="18" charset="0"/>
                      </a:rPr>
                      <m:t>𝑋</m:t>
                    </m:r>
                    <m:r>
                      <a:rPr lang="en-US" b="1" i="1" dirty="0" smtClean="0">
                        <a:latin typeface="Cambria Math" panose="02040503050406030204" pitchFamily="18" charset="0"/>
                      </a:rPr>
                      <m:t>⇒</m:t>
                    </m:r>
                    <m:r>
                      <a:rPr lang="en-US" i="1" dirty="0" smtClean="0">
                        <a:latin typeface="Cambria Math" panose="02040503050406030204" pitchFamily="18" charset="0"/>
                      </a:rPr>
                      <m:t>𝑌</m:t>
                    </m:r>
                    <m:r>
                      <a:rPr lang="en-US" i="1" dirty="0" smtClean="0">
                        <a:latin typeface="Cambria Math" panose="02040503050406030204" pitchFamily="18" charset="0"/>
                      </a:rPr>
                      <m:t> </m:t>
                    </m:r>
                  </m:oMath>
                </a14:m>
                <a:r>
                  <a:rPr lang="en-US" dirty="0"/>
                  <a:t>with a minimum support s and confidence c.</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1988"/>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a:t>Mining Association Rules</a:t>
            </a:r>
          </a:p>
        </p:txBody>
      </p:sp>
      <p:sp>
        <p:nvSpPr>
          <p:cNvPr id="5" name="Slide Number Placeholder 4"/>
          <p:cNvSpPr>
            <a:spLocks noGrp="1"/>
          </p:cNvSpPr>
          <p:nvPr>
            <p:ph type="sldNum" sz="quarter" idx="12"/>
          </p:nvPr>
        </p:nvSpPr>
        <p:spPr/>
        <p:txBody>
          <a:bodyPr/>
          <a:lstStyle/>
          <a:p>
            <a:fld id="{7A40C488-C8CC-47D5-8871-7D5F905AB6AC}" type="slidenum">
              <a:rPr lang="en-US" smtClean="0"/>
              <a:t>13</a:t>
            </a:fld>
            <a:endParaRPr lang="en-US"/>
          </a:p>
        </p:txBody>
      </p:sp>
    </p:spTree>
    <p:extLst>
      <p:ext uri="{BB962C8B-B14F-4D97-AF65-F5344CB8AC3E}">
        <p14:creationId xmlns:p14="http://schemas.microsoft.com/office/powerpoint/2010/main" val="2486764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Problem Decomposition</a:t>
            </a:r>
          </a:p>
        </p:txBody>
      </p:sp>
      <p:sp>
        <p:nvSpPr>
          <p:cNvPr id="3" name="Content Placeholder 2"/>
          <p:cNvSpPr>
            <a:spLocks noGrp="1"/>
          </p:cNvSpPr>
          <p:nvPr>
            <p:ph idx="1"/>
          </p:nvPr>
        </p:nvSpPr>
        <p:spPr/>
        <p:txBody>
          <a:bodyPr/>
          <a:lstStyle/>
          <a:p>
            <a:r>
              <a:rPr lang="en-US" dirty="0"/>
              <a:t>Frequent itemsets: Find all sets of items that have minimum support (user defined threshold)</a:t>
            </a:r>
          </a:p>
          <a:p>
            <a:r>
              <a:rPr lang="en-US" dirty="0"/>
              <a:t>Use the frequent itemsets to generate the desired rules</a:t>
            </a:r>
          </a:p>
          <a:p>
            <a:endParaRPr lang="en-US" dirty="0"/>
          </a:p>
        </p:txBody>
      </p:sp>
      <p:sp>
        <p:nvSpPr>
          <p:cNvPr id="4" name="Footer Placeholder 3"/>
          <p:cNvSpPr>
            <a:spLocks noGrp="1"/>
          </p:cNvSpPr>
          <p:nvPr>
            <p:ph type="ftr" sz="quarter" idx="11"/>
          </p:nvPr>
        </p:nvSpPr>
        <p:spPr/>
        <p:txBody>
          <a:bodyPr/>
          <a:lstStyle/>
          <a:p>
            <a:r>
              <a:rPr lang="en-US"/>
              <a:t>Mining Association Rules</a:t>
            </a:r>
          </a:p>
        </p:txBody>
      </p:sp>
      <p:sp>
        <p:nvSpPr>
          <p:cNvPr id="5" name="Slide Number Placeholder 4"/>
          <p:cNvSpPr>
            <a:spLocks noGrp="1"/>
          </p:cNvSpPr>
          <p:nvPr>
            <p:ph type="sldNum" sz="quarter" idx="12"/>
          </p:nvPr>
        </p:nvSpPr>
        <p:spPr/>
        <p:txBody>
          <a:bodyPr/>
          <a:lstStyle/>
          <a:p>
            <a:fld id="{7A40C488-C8CC-47D5-8871-7D5F905AB6AC}" type="slidenum">
              <a:rPr lang="en-US" smtClean="0"/>
              <a:t>14</a:t>
            </a:fld>
            <a:endParaRPr lang="en-US"/>
          </a:p>
        </p:txBody>
      </p:sp>
    </p:spTree>
    <p:extLst>
      <p:ext uri="{BB962C8B-B14F-4D97-AF65-F5344CB8AC3E}">
        <p14:creationId xmlns:p14="http://schemas.microsoft.com/office/powerpoint/2010/main" val="18853060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Problem Decomposition</a:t>
            </a:r>
          </a:p>
        </p:txBody>
      </p:sp>
      <p:sp>
        <p:nvSpPr>
          <p:cNvPr id="3" name="Content Placeholder 2"/>
          <p:cNvSpPr>
            <a:spLocks noGrp="1"/>
          </p:cNvSpPr>
          <p:nvPr>
            <p:ph idx="1"/>
          </p:nvPr>
        </p:nvSpPr>
        <p:spPr>
          <a:xfrm>
            <a:off x="838200" y="1270000"/>
            <a:ext cx="5114026" cy="4906963"/>
          </a:xfrm>
        </p:spPr>
        <p:txBody>
          <a:bodyPr>
            <a:normAutofit fontScale="92500" lnSpcReduction="20000"/>
          </a:bodyPr>
          <a:lstStyle/>
          <a:p>
            <a:pPr algn="just"/>
            <a:r>
              <a:rPr lang="en-US" dirty="0"/>
              <a:t>If the minimum support is 50%, then {</a:t>
            </a:r>
            <a:r>
              <a:rPr lang="en-US" dirty="0" err="1"/>
              <a:t>Shoes,Jacket</a:t>
            </a:r>
            <a:r>
              <a:rPr lang="en-US" dirty="0"/>
              <a:t>}  is the only 2- itemset that satisfies the minimum support.</a:t>
            </a:r>
          </a:p>
          <a:p>
            <a:pPr algn="just"/>
            <a:r>
              <a:rPr lang="en-US" dirty="0">
                <a:solidFill>
                  <a:srgbClr val="0070C0"/>
                </a:solidFill>
                <a:latin typeface="Times New Roman" panose="02020603050405020304" pitchFamily="18" charset="0"/>
              </a:rPr>
              <a:t>If  the </a:t>
            </a:r>
            <a:r>
              <a:rPr lang="en-US" i="1" dirty="0">
                <a:solidFill>
                  <a:srgbClr val="0070C0"/>
                </a:solidFill>
                <a:latin typeface="Times New Roman" panose="02020603050405020304" pitchFamily="18" charset="0"/>
              </a:rPr>
              <a:t>minimum confidence</a:t>
            </a:r>
            <a:r>
              <a:rPr lang="en-US" dirty="0">
                <a:solidFill>
                  <a:srgbClr val="0070C0"/>
                </a:solidFill>
                <a:latin typeface="Times New Roman" panose="02020603050405020304" pitchFamily="18" charset="0"/>
              </a:rPr>
              <a:t> is 50%, then the only two rules generated from this 2-itemset, that have confidence greater than 50%, are:</a:t>
            </a:r>
          </a:p>
          <a:p>
            <a:pPr algn="just"/>
            <a:endParaRPr lang="en-US" sz="900" dirty="0">
              <a:solidFill>
                <a:srgbClr val="0070C0"/>
              </a:solidFill>
              <a:latin typeface="Times New Roman" panose="02020603050405020304" pitchFamily="18" charset="0"/>
            </a:endParaRPr>
          </a:p>
          <a:p>
            <a:pPr algn="just"/>
            <a:r>
              <a:rPr lang="en-US" dirty="0">
                <a:solidFill>
                  <a:srgbClr val="0070C0"/>
                </a:solidFill>
              </a:rPr>
              <a:t>Shoes </a:t>
            </a:r>
            <a:r>
              <a:rPr lang="en-US" i="1" dirty="0">
                <a:solidFill>
                  <a:srgbClr val="0070C0"/>
                </a:solidFill>
                <a:sym typeface="Symbol" panose="05050102010706020507" pitchFamily="18" charset="2"/>
              </a:rPr>
              <a:t></a:t>
            </a:r>
            <a:r>
              <a:rPr lang="en-US" dirty="0">
                <a:solidFill>
                  <a:srgbClr val="0070C0"/>
                </a:solidFill>
              </a:rPr>
              <a:t> Jacket	 </a:t>
            </a:r>
            <a:r>
              <a:rPr lang="en-US" dirty="0">
                <a:solidFill>
                  <a:srgbClr val="0070C0"/>
                </a:solidFill>
                <a:latin typeface="Times New Roman" panose="02020603050405020304" pitchFamily="18" charset="0"/>
              </a:rPr>
              <a:t>Support=50%, Confidence=66%</a:t>
            </a:r>
          </a:p>
          <a:p>
            <a:pPr algn="just"/>
            <a:r>
              <a:rPr lang="en-US" dirty="0">
                <a:solidFill>
                  <a:srgbClr val="0070C0"/>
                </a:solidFill>
              </a:rPr>
              <a:t>Jacket </a:t>
            </a:r>
            <a:r>
              <a:rPr lang="en-US" i="1" dirty="0">
                <a:solidFill>
                  <a:srgbClr val="0070C0"/>
                </a:solidFill>
                <a:sym typeface="Symbol" panose="05050102010706020507" pitchFamily="18" charset="2"/>
              </a:rPr>
              <a:t></a:t>
            </a:r>
            <a:r>
              <a:rPr lang="en-US" dirty="0">
                <a:solidFill>
                  <a:srgbClr val="0070C0"/>
                </a:solidFill>
              </a:rPr>
              <a:t> Shoes </a:t>
            </a:r>
            <a:r>
              <a:rPr lang="en-US" dirty="0">
                <a:solidFill>
                  <a:srgbClr val="0070C0"/>
                </a:solidFill>
                <a:latin typeface="Times New Roman" panose="02020603050405020304" pitchFamily="18" charset="0"/>
              </a:rPr>
              <a:t>Support=50%, Confidence=100%</a:t>
            </a:r>
            <a:endParaRPr lang="nl-NL" dirty="0">
              <a:solidFill>
                <a:srgbClr val="0070C0"/>
              </a:solidFill>
              <a:latin typeface="Times New Roman" panose="02020603050405020304" pitchFamily="18" charset="0"/>
            </a:endParaRPr>
          </a:p>
          <a:p>
            <a:pPr marL="0" indent="0">
              <a:buNone/>
            </a:pPr>
            <a:r>
              <a:rPr lang="en-US" dirty="0"/>
              <a:t> </a:t>
            </a:r>
          </a:p>
          <a:p>
            <a:endParaRPr lang="en-US" dirty="0"/>
          </a:p>
        </p:txBody>
      </p:sp>
      <p:sp>
        <p:nvSpPr>
          <p:cNvPr id="4" name="Footer Placeholder 3"/>
          <p:cNvSpPr>
            <a:spLocks noGrp="1"/>
          </p:cNvSpPr>
          <p:nvPr>
            <p:ph type="ftr" sz="quarter" idx="11"/>
          </p:nvPr>
        </p:nvSpPr>
        <p:spPr/>
        <p:txBody>
          <a:bodyPr/>
          <a:lstStyle/>
          <a:p>
            <a:r>
              <a:rPr lang="en-US"/>
              <a:t>Mining Association Rules</a:t>
            </a:r>
          </a:p>
        </p:txBody>
      </p:sp>
      <p:sp>
        <p:nvSpPr>
          <p:cNvPr id="5" name="Slide Number Placeholder 4"/>
          <p:cNvSpPr>
            <a:spLocks noGrp="1"/>
          </p:cNvSpPr>
          <p:nvPr>
            <p:ph type="sldNum" sz="quarter" idx="12"/>
          </p:nvPr>
        </p:nvSpPr>
        <p:spPr/>
        <p:txBody>
          <a:bodyPr/>
          <a:lstStyle/>
          <a:p>
            <a:fld id="{7A40C488-C8CC-47D5-8871-7D5F905AB6AC}" type="slidenum">
              <a:rPr lang="en-US" smtClean="0"/>
              <a:t>15</a:t>
            </a:fld>
            <a:endParaRPr lang="en-US"/>
          </a:p>
        </p:txBody>
      </p:sp>
      <p:graphicFrame>
        <p:nvGraphicFramePr>
          <p:cNvPr id="7" name="Object 5"/>
          <p:cNvGraphicFramePr>
            <a:graphicFrameLocks noChangeAspect="1"/>
          </p:cNvGraphicFramePr>
          <p:nvPr>
            <p:extLst>
              <p:ext uri="{D42A27DB-BD31-4B8C-83A1-F6EECF244321}">
                <p14:modId xmlns:p14="http://schemas.microsoft.com/office/powerpoint/2010/main" val="3006166941"/>
              </p:ext>
            </p:extLst>
          </p:nvPr>
        </p:nvGraphicFramePr>
        <p:xfrm>
          <a:off x="7529512" y="1203416"/>
          <a:ext cx="3824288" cy="1333500"/>
        </p:xfrm>
        <a:graphic>
          <a:graphicData uri="http://schemas.openxmlformats.org/presentationml/2006/ole">
            <mc:AlternateContent xmlns:mc="http://schemas.openxmlformats.org/markup-compatibility/2006">
              <mc:Choice xmlns:v="urn:schemas-microsoft-com:vml" Requires="v">
                <p:oleObj name="Worksheet" r:id="rId2" imgW="3715038" imgH="1505201" progId="Excel.Sheet.8">
                  <p:embed/>
                </p:oleObj>
              </mc:Choice>
              <mc:Fallback>
                <p:oleObj name="Worksheet" r:id="rId2" imgW="3715038" imgH="1505201" progId="Excel.Sheet.8">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9512" y="1203416"/>
                        <a:ext cx="3824288" cy="1333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650009596"/>
              </p:ext>
            </p:extLst>
          </p:nvPr>
        </p:nvGraphicFramePr>
        <p:xfrm>
          <a:off x="7529512" y="3541623"/>
          <a:ext cx="3124200" cy="1293813"/>
        </p:xfrm>
        <a:graphic>
          <a:graphicData uri="http://schemas.openxmlformats.org/presentationml/2006/ole">
            <mc:AlternateContent xmlns:mc="http://schemas.openxmlformats.org/markup-compatibility/2006">
              <mc:Choice xmlns:v="urn:schemas-microsoft-com:vml" Requires="v">
                <p:oleObj name="Worksheet" r:id="rId4" imgW="3705646" imgH="1505201" progId="Excel.Sheet.8">
                  <p:embed/>
                </p:oleObj>
              </mc:Choice>
              <mc:Fallback>
                <p:oleObj name="Worksheet" r:id="rId4" imgW="3705646" imgH="1505201"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29512" y="3541623"/>
                        <a:ext cx="3124200" cy="1293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9954548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Brute-force algorithm for finding all frequent itemsets?</a:t>
            </a:r>
          </a:p>
        </p:txBody>
      </p:sp>
      <p:sp>
        <p:nvSpPr>
          <p:cNvPr id="3" name="Content Placeholder 2"/>
          <p:cNvSpPr>
            <a:spLocks noGrp="1"/>
          </p:cNvSpPr>
          <p:nvPr>
            <p:ph idx="1"/>
          </p:nvPr>
        </p:nvSpPr>
        <p:spPr/>
        <p:txBody>
          <a:bodyPr/>
          <a:lstStyle/>
          <a:p>
            <a:r>
              <a:rPr lang="en-US" dirty="0"/>
              <a:t>Generate all possible itemsets (lattice of itemsets)‏</a:t>
            </a:r>
          </a:p>
          <a:p>
            <a:pPr lvl="1"/>
            <a:r>
              <a:rPr lang="en-US" dirty="0"/>
              <a:t>Start with 1-itemsets, 2-itemsets,...,d-itemsets</a:t>
            </a:r>
          </a:p>
          <a:p>
            <a:r>
              <a:rPr lang="en-US" dirty="0"/>
              <a:t>Compute the frequency of each itemset from the data</a:t>
            </a:r>
          </a:p>
          <a:p>
            <a:pPr lvl="1"/>
            <a:r>
              <a:rPr lang="en-US" dirty="0"/>
              <a:t>Count in how many transactions each itemset occurs</a:t>
            </a:r>
          </a:p>
          <a:p>
            <a:r>
              <a:rPr lang="en-US" dirty="0"/>
              <a:t>If the support of an itemset is above minimum support report it as a frequent itemset</a:t>
            </a:r>
          </a:p>
          <a:p>
            <a:endParaRPr lang="en-US" dirty="0"/>
          </a:p>
        </p:txBody>
      </p:sp>
      <p:sp>
        <p:nvSpPr>
          <p:cNvPr id="4" name="Footer Placeholder 3"/>
          <p:cNvSpPr>
            <a:spLocks noGrp="1"/>
          </p:cNvSpPr>
          <p:nvPr>
            <p:ph type="ftr" sz="quarter" idx="11"/>
          </p:nvPr>
        </p:nvSpPr>
        <p:spPr/>
        <p:txBody>
          <a:bodyPr/>
          <a:lstStyle/>
          <a:p>
            <a:r>
              <a:rPr lang="en-US"/>
              <a:t>Mining Association Rules</a:t>
            </a:r>
          </a:p>
        </p:txBody>
      </p:sp>
      <p:sp>
        <p:nvSpPr>
          <p:cNvPr id="5" name="Slide Number Placeholder 4"/>
          <p:cNvSpPr>
            <a:spLocks noGrp="1"/>
          </p:cNvSpPr>
          <p:nvPr>
            <p:ph type="sldNum" sz="quarter" idx="12"/>
          </p:nvPr>
        </p:nvSpPr>
        <p:spPr/>
        <p:txBody>
          <a:bodyPr/>
          <a:lstStyle/>
          <a:p>
            <a:fld id="{7A40C488-C8CC-47D5-8871-7D5F905AB6AC}" type="slidenum">
              <a:rPr lang="en-US" smtClean="0"/>
              <a:t>16</a:t>
            </a:fld>
            <a:endParaRPr lang="en-US"/>
          </a:p>
        </p:txBody>
      </p:sp>
    </p:spTree>
    <p:extLst>
      <p:ext uri="{BB962C8B-B14F-4D97-AF65-F5344CB8AC3E}">
        <p14:creationId xmlns:p14="http://schemas.microsoft.com/office/powerpoint/2010/main" val="13049310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Brute-force algorithm for finding all frequent itemsets?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Complexity?</a:t>
                </a:r>
              </a:p>
              <a:p>
                <a:endParaRPr lang="en-US" dirty="0"/>
              </a:p>
              <a:p>
                <a:pPr lvl="1"/>
                <a:r>
                  <a:rPr lang="en-US" dirty="0"/>
                  <a:t>Match every candidate against each transaction </a:t>
                </a:r>
              </a:p>
              <a:p>
                <a:pPr lvl="1"/>
                <a:r>
                  <a:rPr lang="en-US" dirty="0"/>
                  <a:t>For M candidates and N transactions, the complexity  is~ O(</a:t>
                </a:r>
                <a:r>
                  <a:rPr lang="en-US" dirty="0" err="1"/>
                  <a:t>NMw</a:t>
                </a:r>
                <a:r>
                  <a:rPr lang="en-US" dirty="0"/>
                  <a:t>) =&gt; Expensive since </a:t>
                </a:r>
                <a14:m>
                  <m:oMath xmlns:m="http://schemas.openxmlformats.org/officeDocument/2006/math">
                    <m:r>
                      <a:rPr lang="en-US" i="1" dirty="0" smtClean="0">
                        <a:latin typeface="Cambria Math" panose="02040503050406030204" pitchFamily="18" charset="0"/>
                      </a:rPr>
                      <m:t>𝑀</m:t>
                    </m:r>
                    <m:r>
                      <a:rPr lang="en-US" i="1" dirty="0" smtClean="0">
                        <a:latin typeface="Cambria Math" panose="02040503050406030204" pitchFamily="18" charset="0"/>
                      </a:rPr>
                      <m:t> = </m:t>
                    </m:r>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𝑑</m:t>
                        </m:r>
                      </m:sup>
                    </m:sSup>
                    <m:r>
                      <a:rPr lang="en-US" i="1" dirty="0" smtClean="0">
                        <a:latin typeface="Cambria Math" panose="02040503050406030204" pitchFamily="18" charset="0"/>
                      </a:rPr>
                      <m:t> </m:t>
                    </m:r>
                  </m:oMath>
                </a14:m>
                <a:r>
                  <a:rPr lang="en-US" dirty="0"/>
                  <a: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1988"/>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a:t>Mining Association Rules</a:t>
            </a:r>
          </a:p>
        </p:txBody>
      </p:sp>
      <p:sp>
        <p:nvSpPr>
          <p:cNvPr id="5" name="Slide Number Placeholder 4"/>
          <p:cNvSpPr>
            <a:spLocks noGrp="1"/>
          </p:cNvSpPr>
          <p:nvPr>
            <p:ph type="sldNum" sz="quarter" idx="12"/>
          </p:nvPr>
        </p:nvSpPr>
        <p:spPr/>
        <p:txBody>
          <a:bodyPr/>
          <a:lstStyle/>
          <a:p>
            <a:fld id="{7A40C488-C8CC-47D5-8871-7D5F905AB6AC}" type="slidenum">
              <a:rPr lang="en-US" smtClean="0"/>
              <a:t>17</a:t>
            </a:fld>
            <a:endParaRPr lang="en-US"/>
          </a:p>
        </p:txBody>
      </p:sp>
      <p:pic>
        <p:nvPicPr>
          <p:cNvPr id="6" name="Picture 5"/>
          <p:cNvPicPr>
            <a:picLocks noChangeAspect="1"/>
          </p:cNvPicPr>
          <p:nvPr/>
        </p:nvPicPr>
        <p:blipFill>
          <a:blip r:embed="rId3"/>
          <a:stretch>
            <a:fillRect/>
          </a:stretch>
        </p:blipFill>
        <p:spPr>
          <a:xfrm>
            <a:off x="2646513" y="3352545"/>
            <a:ext cx="7658100" cy="2638425"/>
          </a:xfrm>
          <a:prstGeom prst="rect">
            <a:avLst/>
          </a:prstGeom>
        </p:spPr>
      </p:pic>
      <mc:AlternateContent xmlns:mc="http://schemas.openxmlformats.org/markup-compatibility/2006" xmlns:a14="http://schemas.microsoft.com/office/drawing/2010/main">
        <mc:Choice Requires="a14">
          <p:graphicFrame>
            <p:nvGraphicFramePr>
              <p:cNvPr id="7" name="Table 7">
                <a:extLst>
                  <a:ext uri="{FF2B5EF4-FFF2-40B4-BE49-F238E27FC236}">
                    <a16:creationId xmlns:a16="http://schemas.microsoft.com/office/drawing/2014/main" id="{9B26665F-C51F-4CA6-B88D-0DF5EE90BCA0}"/>
                  </a:ext>
                </a:extLst>
              </p:cNvPr>
              <p:cNvGraphicFramePr>
                <a:graphicFrameLocks noGrp="1"/>
              </p:cNvGraphicFramePr>
              <p:nvPr>
                <p:extLst>
                  <p:ext uri="{D42A27DB-BD31-4B8C-83A1-F6EECF244321}">
                    <p14:modId xmlns:p14="http://schemas.microsoft.com/office/powerpoint/2010/main" val="814772622"/>
                  </p:ext>
                </p:extLst>
              </p:nvPr>
            </p:nvGraphicFramePr>
            <p:xfrm>
              <a:off x="10111924" y="3286443"/>
              <a:ext cx="1568789" cy="3017520"/>
            </p:xfrm>
            <a:graphic>
              <a:graphicData uri="http://schemas.openxmlformats.org/drawingml/2006/table">
                <a:tbl>
                  <a:tblPr firstRow="1" bandRow="1"/>
                  <a:tblGrid>
                    <a:gridCol w="1568789">
                      <a:extLst>
                        <a:ext uri="{9D8B030D-6E8A-4147-A177-3AD203B41FA5}">
                          <a16:colId xmlns:a16="http://schemas.microsoft.com/office/drawing/2014/main" val="1299783823"/>
                        </a:ext>
                      </a:extLst>
                    </a:gridCol>
                  </a:tblGrid>
                  <a:tr h="205138">
                    <a:tc>
                      <a:txBody>
                        <a:bodyPr/>
                        <a:lstStyle/>
                        <a:p>
                          <a:r>
                            <a:rPr lang="en-US" sz="1200" dirty="0"/>
                            <a:t>{Bread}</a:t>
                          </a:r>
                          <a:endParaRPr lang="en-IN" sz="1200" dirty="0"/>
                        </a:p>
                      </a:txBody>
                      <a:tcPr/>
                    </a:tc>
                    <a:extLst>
                      <a:ext uri="{0D108BD9-81ED-4DB2-BD59-A6C34878D82A}">
                        <a16:rowId xmlns:a16="http://schemas.microsoft.com/office/drawing/2014/main" val="1108804063"/>
                      </a:ext>
                    </a:extLst>
                  </a:tr>
                  <a:tr h="205138">
                    <a:tc>
                      <a:txBody>
                        <a:bodyPr/>
                        <a:lstStyle/>
                        <a:p>
                          <a:r>
                            <a:rPr lang="en-US" sz="1200" dirty="0"/>
                            <a:t>{Milk}</a:t>
                          </a:r>
                          <a:endParaRPr lang="en-IN" sz="1200" dirty="0"/>
                        </a:p>
                      </a:txBody>
                      <a:tcPr/>
                    </a:tc>
                    <a:extLst>
                      <a:ext uri="{0D108BD9-81ED-4DB2-BD59-A6C34878D82A}">
                        <a16:rowId xmlns:a16="http://schemas.microsoft.com/office/drawing/2014/main" val="2981008479"/>
                      </a:ext>
                    </a:extLst>
                  </a:tr>
                  <a:tr h="205138">
                    <a:tc>
                      <a:txBody>
                        <a:bodyPr/>
                        <a:lstStyle/>
                        <a:p>
                          <a:r>
                            <a:rPr lang="en-US" sz="1200" dirty="0"/>
                            <a:t>{Diaper}</a:t>
                          </a:r>
                          <a:endParaRPr lang="en-IN" sz="1200" dirty="0"/>
                        </a:p>
                      </a:txBody>
                      <a:tcPr/>
                    </a:tc>
                    <a:extLst>
                      <a:ext uri="{0D108BD9-81ED-4DB2-BD59-A6C34878D82A}">
                        <a16:rowId xmlns:a16="http://schemas.microsoft.com/office/drawing/2014/main" val="3687067019"/>
                      </a:ext>
                    </a:extLst>
                  </a:tr>
                  <a:tr h="205138">
                    <a:tc>
                      <a:txBody>
                        <a:bodyPr/>
                        <a:lstStyle/>
                        <a:p>
                          <a:r>
                            <a:rPr lang="en-US" sz="1200" dirty="0"/>
                            <a:t>{Beer}</a:t>
                          </a:r>
                          <a:endParaRPr lang="en-IN" sz="1200" dirty="0"/>
                        </a:p>
                      </a:txBody>
                      <a:tcPr/>
                    </a:tc>
                    <a:extLst>
                      <a:ext uri="{0D108BD9-81ED-4DB2-BD59-A6C34878D82A}">
                        <a16:rowId xmlns:a16="http://schemas.microsoft.com/office/drawing/2014/main" val="2345575950"/>
                      </a:ext>
                    </a:extLst>
                  </a:tr>
                  <a:tr h="205138">
                    <a:tc>
                      <a:txBody>
                        <a:bodyPr/>
                        <a:lstStyle/>
                        <a:p>
                          <a:r>
                            <a:rPr lang="en-US" sz="1200" dirty="0"/>
                            <a:t>{Eggs}</a:t>
                          </a:r>
                          <a:endParaRPr lang="en-IN" sz="1200" dirty="0"/>
                        </a:p>
                      </a:txBody>
                      <a:tcPr/>
                    </a:tc>
                    <a:extLst>
                      <a:ext uri="{0D108BD9-81ED-4DB2-BD59-A6C34878D82A}">
                        <a16:rowId xmlns:a16="http://schemas.microsoft.com/office/drawing/2014/main" val="3336799153"/>
                      </a:ext>
                    </a:extLst>
                  </a:tr>
                  <a:tr h="205138">
                    <a:tc>
                      <a:txBody>
                        <a:bodyPr/>
                        <a:lstStyle/>
                        <a:p>
                          <a:r>
                            <a:rPr lang="en-US" sz="1200" dirty="0"/>
                            <a:t>{Coke}</a:t>
                          </a:r>
                          <a:endParaRPr lang="en-IN" sz="1200" dirty="0"/>
                        </a:p>
                      </a:txBody>
                      <a:tcPr/>
                    </a:tc>
                    <a:extLst>
                      <a:ext uri="{0D108BD9-81ED-4DB2-BD59-A6C34878D82A}">
                        <a16:rowId xmlns:a16="http://schemas.microsoft.com/office/drawing/2014/main" val="2323774533"/>
                      </a:ext>
                    </a:extLst>
                  </a:tr>
                  <a:tr h="2735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{Bread, Milk}</a:t>
                          </a:r>
                          <a:endParaRPr lang="en-IN" sz="1200" dirty="0"/>
                        </a:p>
                      </a:txBody>
                      <a:tcPr/>
                    </a:tc>
                    <a:extLst>
                      <a:ext uri="{0D108BD9-81ED-4DB2-BD59-A6C34878D82A}">
                        <a16:rowId xmlns:a16="http://schemas.microsoft.com/office/drawing/2014/main" val="2989635053"/>
                      </a:ext>
                    </a:extLst>
                  </a:tr>
                  <a:tr h="2735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{Bread, Diaper}</a:t>
                          </a:r>
                          <a:endParaRPr lang="en-IN" sz="1200" dirty="0"/>
                        </a:p>
                      </a:txBody>
                      <a:tcPr/>
                    </a:tc>
                    <a:extLst>
                      <a:ext uri="{0D108BD9-81ED-4DB2-BD59-A6C34878D82A}">
                        <a16:rowId xmlns:a16="http://schemas.microsoft.com/office/drawing/2014/main" val="1895655176"/>
                      </a:ext>
                    </a:extLst>
                  </a:tr>
                  <a:tr h="2735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IN" sz="1200" i="1" smtClean="0">
                                    <a:latin typeface="Cambria Math" panose="02040503050406030204" pitchFamily="18" charset="0"/>
                                  </a:rPr>
                                  <m:t>⋮</m:t>
                                </m:r>
                              </m:oMath>
                            </m:oMathPara>
                          </a14:m>
                          <a:endParaRPr lang="en-IN" sz="1200" dirty="0"/>
                        </a:p>
                      </a:txBody>
                      <a:tcPr/>
                    </a:tc>
                    <a:extLst>
                      <a:ext uri="{0D108BD9-81ED-4DB2-BD59-A6C34878D82A}">
                        <a16:rowId xmlns:a16="http://schemas.microsoft.com/office/drawing/2014/main" val="2265839353"/>
                      </a:ext>
                    </a:extLst>
                  </a:tr>
                  <a:tr h="2735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{Bread, Milk, Diaper}</a:t>
                          </a:r>
                          <a:endParaRPr lang="en-IN" sz="1200" dirty="0"/>
                        </a:p>
                      </a:txBody>
                      <a:tcPr/>
                    </a:tc>
                    <a:extLst>
                      <a:ext uri="{0D108BD9-81ED-4DB2-BD59-A6C34878D82A}">
                        <a16:rowId xmlns:a16="http://schemas.microsoft.com/office/drawing/2014/main" val="3505999510"/>
                      </a:ext>
                    </a:extLst>
                  </a:tr>
                  <a:tr h="2735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IN" sz="1200" i="1" smtClean="0">
                                    <a:latin typeface="Cambria Math" panose="02040503050406030204" pitchFamily="18" charset="0"/>
                                  </a:rPr>
                                  <m:t>⋮</m:t>
                                </m:r>
                              </m:oMath>
                            </m:oMathPara>
                          </a14:m>
                          <a:endParaRPr lang="en-IN" sz="1200" dirty="0"/>
                        </a:p>
                      </a:txBody>
                      <a:tcPr/>
                    </a:tc>
                    <a:extLst>
                      <a:ext uri="{0D108BD9-81ED-4DB2-BD59-A6C34878D82A}">
                        <a16:rowId xmlns:a16="http://schemas.microsoft.com/office/drawing/2014/main" val="3360751149"/>
                      </a:ext>
                    </a:extLst>
                  </a:tr>
                </a:tbl>
              </a:graphicData>
            </a:graphic>
          </p:graphicFrame>
        </mc:Choice>
        <mc:Fallback xmlns="">
          <p:graphicFrame>
            <p:nvGraphicFramePr>
              <p:cNvPr id="7" name="Table 7">
                <a:extLst>
                  <a:ext uri="{FF2B5EF4-FFF2-40B4-BE49-F238E27FC236}">
                    <a16:creationId xmlns:a16="http://schemas.microsoft.com/office/drawing/2014/main" id="{9B26665F-C51F-4CA6-B88D-0DF5EE90BCA0}"/>
                  </a:ext>
                </a:extLst>
              </p:cNvPr>
              <p:cNvGraphicFramePr>
                <a:graphicFrameLocks noGrp="1"/>
              </p:cNvGraphicFramePr>
              <p:nvPr>
                <p:extLst>
                  <p:ext uri="{D42A27DB-BD31-4B8C-83A1-F6EECF244321}">
                    <p14:modId xmlns:p14="http://schemas.microsoft.com/office/powerpoint/2010/main" val="814772622"/>
                  </p:ext>
                </p:extLst>
              </p:nvPr>
            </p:nvGraphicFramePr>
            <p:xfrm>
              <a:off x="10111924" y="3286443"/>
              <a:ext cx="1568789" cy="3017520"/>
            </p:xfrm>
            <a:graphic>
              <a:graphicData uri="http://schemas.openxmlformats.org/drawingml/2006/table">
                <a:tbl>
                  <a:tblPr firstRow="1" bandRow="1"/>
                  <a:tblGrid>
                    <a:gridCol w="1568789">
                      <a:extLst>
                        <a:ext uri="{9D8B030D-6E8A-4147-A177-3AD203B41FA5}">
                          <a16:colId xmlns:a16="http://schemas.microsoft.com/office/drawing/2014/main" val="1299783823"/>
                        </a:ext>
                      </a:extLst>
                    </a:gridCol>
                  </a:tblGrid>
                  <a:tr h="274320">
                    <a:tc>
                      <a:txBody>
                        <a:bodyPr/>
                        <a:lstStyle/>
                        <a:p>
                          <a:r>
                            <a:rPr lang="en-US" sz="1200" dirty="0"/>
                            <a:t>{Bread}</a:t>
                          </a:r>
                          <a:endParaRPr lang="en-IN" sz="1200" dirty="0"/>
                        </a:p>
                      </a:txBody>
                      <a:tcPr/>
                    </a:tc>
                    <a:extLst>
                      <a:ext uri="{0D108BD9-81ED-4DB2-BD59-A6C34878D82A}">
                        <a16:rowId xmlns:a16="http://schemas.microsoft.com/office/drawing/2014/main" val="1108804063"/>
                      </a:ext>
                    </a:extLst>
                  </a:tr>
                  <a:tr h="274320">
                    <a:tc>
                      <a:txBody>
                        <a:bodyPr/>
                        <a:lstStyle/>
                        <a:p>
                          <a:r>
                            <a:rPr lang="en-US" sz="1200" dirty="0"/>
                            <a:t>{Milk}</a:t>
                          </a:r>
                          <a:endParaRPr lang="en-IN" sz="1200" dirty="0"/>
                        </a:p>
                      </a:txBody>
                      <a:tcPr/>
                    </a:tc>
                    <a:extLst>
                      <a:ext uri="{0D108BD9-81ED-4DB2-BD59-A6C34878D82A}">
                        <a16:rowId xmlns:a16="http://schemas.microsoft.com/office/drawing/2014/main" val="2981008479"/>
                      </a:ext>
                    </a:extLst>
                  </a:tr>
                  <a:tr h="274320">
                    <a:tc>
                      <a:txBody>
                        <a:bodyPr/>
                        <a:lstStyle/>
                        <a:p>
                          <a:r>
                            <a:rPr lang="en-US" sz="1200" dirty="0"/>
                            <a:t>{Diaper}</a:t>
                          </a:r>
                          <a:endParaRPr lang="en-IN" sz="1200" dirty="0"/>
                        </a:p>
                      </a:txBody>
                      <a:tcPr/>
                    </a:tc>
                    <a:extLst>
                      <a:ext uri="{0D108BD9-81ED-4DB2-BD59-A6C34878D82A}">
                        <a16:rowId xmlns:a16="http://schemas.microsoft.com/office/drawing/2014/main" val="3687067019"/>
                      </a:ext>
                    </a:extLst>
                  </a:tr>
                  <a:tr h="274320">
                    <a:tc>
                      <a:txBody>
                        <a:bodyPr/>
                        <a:lstStyle/>
                        <a:p>
                          <a:r>
                            <a:rPr lang="en-US" sz="1200" dirty="0"/>
                            <a:t>{Beer}</a:t>
                          </a:r>
                          <a:endParaRPr lang="en-IN" sz="1200" dirty="0"/>
                        </a:p>
                      </a:txBody>
                      <a:tcPr/>
                    </a:tc>
                    <a:extLst>
                      <a:ext uri="{0D108BD9-81ED-4DB2-BD59-A6C34878D82A}">
                        <a16:rowId xmlns:a16="http://schemas.microsoft.com/office/drawing/2014/main" val="2345575950"/>
                      </a:ext>
                    </a:extLst>
                  </a:tr>
                  <a:tr h="274320">
                    <a:tc>
                      <a:txBody>
                        <a:bodyPr/>
                        <a:lstStyle/>
                        <a:p>
                          <a:r>
                            <a:rPr lang="en-US" sz="1200" dirty="0"/>
                            <a:t>{Eggs}</a:t>
                          </a:r>
                          <a:endParaRPr lang="en-IN" sz="1200" dirty="0"/>
                        </a:p>
                      </a:txBody>
                      <a:tcPr/>
                    </a:tc>
                    <a:extLst>
                      <a:ext uri="{0D108BD9-81ED-4DB2-BD59-A6C34878D82A}">
                        <a16:rowId xmlns:a16="http://schemas.microsoft.com/office/drawing/2014/main" val="3336799153"/>
                      </a:ext>
                    </a:extLst>
                  </a:tr>
                  <a:tr h="274320">
                    <a:tc>
                      <a:txBody>
                        <a:bodyPr/>
                        <a:lstStyle/>
                        <a:p>
                          <a:r>
                            <a:rPr lang="en-US" sz="1200" dirty="0"/>
                            <a:t>{Coke}</a:t>
                          </a:r>
                          <a:endParaRPr lang="en-IN" sz="1200" dirty="0"/>
                        </a:p>
                      </a:txBody>
                      <a:tcPr/>
                    </a:tc>
                    <a:extLst>
                      <a:ext uri="{0D108BD9-81ED-4DB2-BD59-A6C34878D82A}">
                        <a16:rowId xmlns:a16="http://schemas.microsoft.com/office/drawing/2014/main" val="2323774533"/>
                      </a:ext>
                    </a:extLst>
                  </a:tr>
                  <a:tr h="2743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{Bread, Milk}</a:t>
                          </a:r>
                          <a:endParaRPr lang="en-IN" sz="1200" dirty="0"/>
                        </a:p>
                      </a:txBody>
                      <a:tcPr/>
                    </a:tc>
                    <a:extLst>
                      <a:ext uri="{0D108BD9-81ED-4DB2-BD59-A6C34878D82A}">
                        <a16:rowId xmlns:a16="http://schemas.microsoft.com/office/drawing/2014/main" val="2989635053"/>
                      </a:ext>
                    </a:extLst>
                  </a:tr>
                  <a:tr h="2743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{Bread, Diaper}</a:t>
                          </a:r>
                          <a:endParaRPr lang="en-IN" sz="1200" dirty="0"/>
                        </a:p>
                      </a:txBody>
                      <a:tcPr/>
                    </a:tc>
                    <a:extLst>
                      <a:ext uri="{0D108BD9-81ED-4DB2-BD59-A6C34878D82A}">
                        <a16:rowId xmlns:a16="http://schemas.microsoft.com/office/drawing/2014/main" val="1895655176"/>
                      </a:ext>
                    </a:extLst>
                  </a:tr>
                  <a:tr h="274320">
                    <a:tc>
                      <a:txBody>
                        <a:bodyPr/>
                        <a:lstStyle/>
                        <a:p>
                          <a:endParaRPr lang="en-US"/>
                        </a:p>
                      </a:txBody>
                      <a:tcPr>
                        <a:blipFill>
                          <a:blip r:embed="rId4"/>
                          <a:stretch>
                            <a:fillRect l="-386" t="-804444" r="-772" b="-204444"/>
                          </a:stretch>
                        </a:blipFill>
                      </a:tcPr>
                    </a:tc>
                    <a:extLst>
                      <a:ext uri="{0D108BD9-81ED-4DB2-BD59-A6C34878D82A}">
                        <a16:rowId xmlns:a16="http://schemas.microsoft.com/office/drawing/2014/main" val="2265839353"/>
                      </a:ext>
                    </a:extLst>
                  </a:tr>
                  <a:tr h="2743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{Bread, Milk, Diaper}</a:t>
                          </a:r>
                          <a:endParaRPr lang="en-IN" sz="1200" dirty="0"/>
                        </a:p>
                      </a:txBody>
                      <a:tcPr/>
                    </a:tc>
                    <a:extLst>
                      <a:ext uri="{0D108BD9-81ED-4DB2-BD59-A6C34878D82A}">
                        <a16:rowId xmlns:a16="http://schemas.microsoft.com/office/drawing/2014/main" val="3505999510"/>
                      </a:ext>
                    </a:extLst>
                  </a:tr>
                  <a:tr h="274320">
                    <a:tc>
                      <a:txBody>
                        <a:bodyPr/>
                        <a:lstStyle/>
                        <a:p>
                          <a:endParaRPr lang="en-US"/>
                        </a:p>
                      </a:txBody>
                      <a:tcPr>
                        <a:blipFill>
                          <a:blip r:embed="rId4"/>
                          <a:stretch>
                            <a:fillRect l="-386" t="-1004444" r="-772" b="-4444"/>
                          </a:stretch>
                        </a:blipFill>
                      </a:tcPr>
                    </a:tc>
                    <a:extLst>
                      <a:ext uri="{0D108BD9-81ED-4DB2-BD59-A6C34878D82A}">
                        <a16:rowId xmlns:a16="http://schemas.microsoft.com/office/drawing/2014/main" val="3360751149"/>
                      </a:ext>
                    </a:extLst>
                  </a:tr>
                </a:tbl>
              </a:graphicData>
            </a:graphic>
          </p:graphicFrame>
        </mc:Fallback>
      </mc:AlternateContent>
    </p:spTree>
    <p:extLst>
      <p:ext uri="{BB962C8B-B14F-4D97-AF65-F5344CB8AC3E}">
        <p14:creationId xmlns:p14="http://schemas.microsoft.com/office/powerpoint/2010/main" val="30666230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Speeding-up the brute-force algorithm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Reduce the number of candidates (M)‏</a:t>
                </a:r>
              </a:p>
              <a:p>
                <a:pPr lvl="1"/>
                <a:r>
                  <a:rPr lang="en-US" dirty="0"/>
                  <a:t>Complete search: </a:t>
                </a:r>
                <a14:m>
                  <m:oMath xmlns:m="http://schemas.openxmlformats.org/officeDocument/2006/math">
                    <m:r>
                      <a:rPr lang="en-US" i="1" dirty="0" smtClean="0">
                        <a:latin typeface="Cambria Math" panose="02040503050406030204" pitchFamily="18" charset="0"/>
                      </a:rPr>
                      <m:t>𝑀</m:t>
                    </m:r>
                    <m:r>
                      <a:rPr lang="en-US" i="1" dirty="0" smtClean="0">
                        <a:latin typeface="Cambria Math" panose="02040503050406030204" pitchFamily="18" charset="0"/>
                      </a:rPr>
                      <m:t>=</m:t>
                    </m:r>
                    <m:sSup>
                      <m:sSupPr>
                        <m:ctrlPr>
                          <a:rPr lang="en-US" b="1"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𝑑</m:t>
                        </m:r>
                      </m:sup>
                    </m:sSup>
                  </m:oMath>
                </a14:m>
                <a:endParaRPr lang="en-US" dirty="0"/>
              </a:p>
              <a:p>
                <a:pPr lvl="1"/>
                <a:r>
                  <a:rPr lang="en-US" dirty="0"/>
                  <a:t>Use pruning techniques to reduce M</a:t>
                </a:r>
              </a:p>
              <a:p>
                <a:endParaRPr lang="en-US" dirty="0"/>
              </a:p>
              <a:p>
                <a:r>
                  <a:rPr lang="en-US" dirty="0"/>
                  <a:t>Reduce the number of transactions (N)‏</a:t>
                </a:r>
              </a:p>
              <a:p>
                <a:pPr lvl="1"/>
                <a:r>
                  <a:rPr lang="en-US" dirty="0"/>
                  <a:t>Reduce size of N as the size of itemset increases</a:t>
                </a:r>
              </a:p>
              <a:p>
                <a:pPr lvl="1"/>
                <a:r>
                  <a:rPr lang="en-US" dirty="0"/>
                  <a:t>Use vertical-partitioning of the data to apply the mining algorithms</a:t>
                </a:r>
              </a:p>
              <a:p>
                <a:endParaRPr lang="en-US" dirty="0"/>
              </a:p>
              <a:p>
                <a:r>
                  <a:rPr lang="en-US" dirty="0"/>
                  <a:t>Reduce the number of comparisons (NM)‏</a:t>
                </a:r>
              </a:p>
              <a:p>
                <a:pPr lvl="1"/>
                <a:r>
                  <a:rPr lang="en-US" dirty="0"/>
                  <a:t>Use efficient data structures to store the candidates or transactions</a:t>
                </a:r>
              </a:p>
              <a:p>
                <a:pPr lvl="1"/>
                <a:r>
                  <a:rPr lang="en-US" dirty="0"/>
                  <a:t>No need to match every candidate against every transaction</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360" b="-2360"/>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a:t>Mining Association Rules</a:t>
            </a:r>
          </a:p>
        </p:txBody>
      </p:sp>
      <p:sp>
        <p:nvSpPr>
          <p:cNvPr id="5" name="Slide Number Placeholder 4"/>
          <p:cNvSpPr>
            <a:spLocks noGrp="1"/>
          </p:cNvSpPr>
          <p:nvPr>
            <p:ph type="sldNum" sz="quarter" idx="12"/>
          </p:nvPr>
        </p:nvSpPr>
        <p:spPr/>
        <p:txBody>
          <a:bodyPr/>
          <a:lstStyle/>
          <a:p>
            <a:fld id="{7A40C488-C8CC-47D5-8871-7D5F905AB6AC}" type="slidenum">
              <a:rPr lang="en-US" smtClean="0"/>
              <a:t>18</a:t>
            </a:fld>
            <a:endParaRPr lang="en-US"/>
          </a:p>
        </p:txBody>
      </p:sp>
    </p:spTree>
    <p:extLst>
      <p:ext uri="{BB962C8B-B14F-4D97-AF65-F5344CB8AC3E}">
        <p14:creationId xmlns:p14="http://schemas.microsoft.com/office/powerpoint/2010/main" val="23240616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a:t>
            </a:r>
            <a:r>
              <a:rPr lang="en-US" dirty="0" err="1"/>
              <a:t>Apriori</a:t>
            </a:r>
            <a:r>
              <a:rPr lang="en-US" dirty="0"/>
              <a:t> Algorithm</a:t>
            </a:r>
          </a:p>
        </p:txBody>
      </p:sp>
      <p:sp>
        <p:nvSpPr>
          <p:cNvPr id="3" name="Content Placeholder 2"/>
          <p:cNvSpPr>
            <a:spLocks noGrp="1"/>
          </p:cNvSpPr>
          <p:nvPr>
            <p:ph idx="1"/>
          </p:nvPr>
        </p:nvSpPr>
        <p:spPr>
          <a:xfrm>
            <a:off x="838200" y="1270000"/>
            <a:ext cx="8297174" cy="4906963"/>
          </a:xfrm>
        </p:spPr>
        <p:txBody>
          <a:bodyPr/>
          <a:lstStyle/>
          <a:p>
            <a:r>
              <a:rPr lang="en-US" dirty="0"/>
              <a:t>Frequent Itemset Property:</a:t>
            </a:r>
          </a:p>
          <a:p>
            <a:pPr lvl="1"/>
            <a:r>
              <a:rPr lang="en-US" dirty="0"/>
              <a:t>Any subset of a frequent itemset is frequent.</a:t>
            </a:r>
          </a:p>
          <a:p>
            <a:r>
              <a:rPr lang="en-US" dirty="0"/>
              <a:t>Contrapositive:</a:t>
            </a:r>
          </a:p>
          <a:p>
            <a:pPr lvl="1"/>
            <a:r>
              <a:rPr lang="en-US" dirty="0"/>
              <a:t>If an itemset is not frequent, none of its supersets are frequent.</a:t>
            </a:r>
          </a:p>
          <a:p>
            <a:endParaRPr lang="en-US" dirty="0"/>
          </a:p>
        </p:txBody>
      </p:sp>
      <p:sp>
        <p:nvSpPr>
          <p:cNvPr id="4" name="Footer Placeholder 3"/>
          <p:cNvSpPr>
            <a:spLocks noGrp="1"/>
          </p:cNvSpPr>
          <p:nvPr>
            <p:ph type="ftr" sz="quarter" idx="11"/>
          </p:nvPr>
        </p:nvSpPr>
        <p:spPr/>
        <p:txBody>
          <a:bodyPr/>
          <a:lstStyle/>
          <a:p>
            <a:r>
              <a:rPr lang="en-US"/>
              <a:t>Mining Association Rules</a:t>
            </a:r>
          </a:p>
        </p:txBody>
      </p:sp>
      <p:sp>
        <p:nvSpPr>
          <p:cNvPr id="5" name="Slide Number Placeholder 4"/>
          <p:cNvSpPr>
            <a:spLocks noGrp="1"/>
          </p:cNvSpPr>
          <p:nvPr>
            <p:ph type="sldNum" sz="quarter" idx="12"/>
          </p:nvPr>
        </p:nvSpPr>
        <p:spPr/>
        <p:txBody>
          <a:bodyPr/>
          <a:lstStyle/>
          <a:p>
            <a:fld id="{7A40C488-C8CC-47D5-8871-7D5F905AB6AC}" type="slidenum">
              <a:rPr lang="en-US" smtClean="0"/>
              <a:t>19</a:t>
            </a:fld>
            <a:endParaRPr lang="en-US"/>
          </a:p>
        </p:txBody>
      </p:sp>
      <mc:AlternateContent xmlns:mc="http://schemas.openxmlformats.org/markup-compatibility/2006" xmlns:a14="http://schemas.microsoft.com/office/drawing/2010/main">
        <mc:Choice Requires="a14">
          <p:graphicFrame>
            <p:nvGraphicFramePr>
              <p:cNvPr id="7" name="Table 7">
                <a:extLst>
                  <a:ext uri="{FF2B5EF4-FFF2-40B4-BE49-F238E27FC236}">
                    <a16:creationId xmlns:a16="http://schemas.microsoft.com/office/drawing/2014/main" id="{79E190A8-60FE-49F2-9FDB-8331D51D4CE6}"/>
                  </a:ext>
                </a:extLst>
              </p:cNvPr>
              <p:cNvGraphicFramePr>
                <a:graphicFrameLocks noGrp="1"/>
              </p:cNvGraphicFramePr>
              <p:nvPr>
                <p:extLst>
                  <p:ext uri="{D42A27DB-BD31-4B8C-83A1-F6EECF244321}">
                    <p14:modId xmlns:p14="http://schemas.microsoft.com/office/powerpoint/2010/main" val="1881251498"/>
                  </p:ext>
                </p:extLst>
              </p:nvPr>
            </p:nvGraphicFramePr>
            <p:xfrm>
              <a:off x="10254536" y="2976051"/>
              <a:ext cx="1568789" cy="3017520"/>
            </p:xfrm>
            <a:graphic>
              <a:graphicData uri="http://schemas.openxmlformats.org/drawingml/2006/table">
                <a:tbl>
                  <a:tblPr firstRow="1" bandRow="1"/>
                  <a:tblGrid>
                    <a:gridCol w="1568789">
                      <a:extLst>
                        <a:ext uri="{9D8B030D-6E8A-4147-A177-3AD203B41FA5}">
                          <a16:colId xmlns:a16="http://schemas.microsoft.com/office/drawing/2014/main" val="1299783823"/>
                        </a:ext>
                      </a:extLst>
                    </a:gridCol>
                  </a:tblGrid>
                  <a:tr h="205138">
                    <a:tc>
                      <a:txBody>
                        <a:bodyPr/>
                        <a:lstStyle/>
                        <a:p>
                          <a:r>
                            <a:rPr lang="en-US" sz="1200" dirty="0"/>
                            <a:t>{Bread}</a:t>
                          </a:r>
                          <a:endParaRPr lang="en-IN" sz="1200" dirty="0"/>
                        </a:p>
                      </a:txBody>
                      <a:tcPr/>
                    </a:tc>
                    <a:extLst>
                      <a:ext uri="{0D108BD9-81ED-4DB2-BD59-A6C34878D82A}">
                        <a16:rowId xmlns:a16="http://schemas.microsoft.com/office/drawing/2014/main" val="1108804063"/>
                      </a:ext>
                    </a:extLst>
                  </a:tr>
                  <a:tr h="205138">
                    <a:tc>
                      <a:txBody>
                        <a:bodyPr/>
                        <a:lstStyle/>
                        <a:p>
                          <a:r>
                            <a:rPr lang="en-US" sz="1200" dirty="0"/>
                            <a:t>{Milk}</a:t>
                          </a:r>
                          <a:endParaRPr lang="en-IN" sz="1200" dirty="0"/>
                        </a:p>
                      </a:txBody>
                      <a:tcPr/>
                    </a:tc>
                    <a:extLst>
                      <a:ext uri="{0D108BD9-81ED-4DB2-BD59-A6C34878D82A}">
                        <a16:rowId xmlns:a16="http://schemas.microsoft.com/office/drawing/2014/main" val="2981008479"/>
                      </a:ext>
                    </a:extLst>
                  </a:tr>
                  <a:tr h="205138">
                    <a:tc>
                      <a:txBody>
                        <a:bodyPr/>
                        <a:lstStyle/>
                        <a:p>
                          <a:r>
                            <a:rPr lang="en-US" sz="1200" dirty="0"/>
                            <a:t>{Diaper}</a:t>
                          </a:r>
                          <a:endParaRPr lang="en-IN" sz="1200" dirty="0"/>
                        </a:p>
                      </a:txBody>
                      <a:tcPr/>
                    </a:tc>
                    <a:extLst>
                      <a:ext uri="{0D108BD9-81ED-4DB2-BD59-A6C34878D82A}">
                        <a16:rowId xmlns:a16="http://schemas.microsoft.com/office/drawing/2014/main" val="3687067019"/>
                      </a:ext>
                    </a:extLst>
                  </a:tr>
                  <a:tr h="205138">
                    <a:tc>
                      <a:txBody>
                        <a:bodyPr/>
                        <a:lstStyle/>
                        <a:p>
                          <a:r>
                            <a:rPr lang="en-US" sz="1200" dirty="0"/>
                            <a:t>{Beer}</a:t>
                          </a:r>
                          <a:endParaRPr lang="en-IN" sz="1200" dirty="0"/>
                        </a:p>
                      </a:txBody>
                      <a:tcPr/>
                    </a:tc>
                    <a:extLst>
                      <a:ext uri="{0D108BD9-81ED-4DB2-BD59-A6C34878D82A}">
                        <a16:rowId xmlns:a16="http://schemas.microsoft.com/office/drawing/2014/main" val="2345575950"/>
                      </a:ext>
                    </a:extLst>
                  </a:tr>
                  <a:tr h="205138">
                    <a:tc>
                      <a:txBody>
                        <a:bodyPr/>
                        <a:lstStyle/>
                        <a:p>
                          <a:r>
                            <a:rPr lang="en-US" sz="1200" dirty="0"/>
                            <a:t>{Eggs}</a:t>
                          </a:r>
                          <a:endParaRPr lang="en-IN" sz="1200" dirty="0"/>
                        </a:p>
                      </a:txBody>
                      <a:tcPr/>
                    </a:tc>
                    <a:extLst>
                      <a:ext uri="{0D108BD9-81ED-4DB2-BD59-A6C34878D82A}">
                        <a16:rowId xmlns:a16="http://schemas.microsoft.com/office/drawing/2014/main" val="3336799153"/>
                      </a:ext>
                    </a:extLst>
                  </a:tr>
                  <a:tr h="205138">
                    <a:tc>
                      <a:txBody>
                        <a:bodyPr/>
                        <a:lstStyle/>
                        <a:p>
                          <a:r>
                            <a:rPr lang="en-US" sz="1200" dirty="0"/>
                            <a:t>{Coke}</a:t>
                          </a:r>
                          <a:endParaRPr lang="en-IN" sz="1200" dirty="0"/>
                        </a:p>
                      </a:txBody>
                      <a:tcPr/>
                    </a:tc>
                    <a:extLst>
                      <a:ext uri="{0D108BD9-81ED-4DB2-BD59-A6C34878D82A}">
                        <a16:rowId xmlns:a16="http://schemas.microsoft.com/office/drawing/2014/main" val="2323774533"/>
                      </a:ext>
                    </a:extLst>
                  </a:tr>
                  <a:tr h="2735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{Bread, Milk}</a:t>
                          </a:r>
                          <a:endParaRPr lang="en-IN" sz="1200" dirty="0"/>
                        </a:p>
                      </a:txBody>
                      <a:tcPr/>
                    </a:tc>
                    <a:extLst>
                      <a:ext uri="{0D108BD9-81ED-4DB2-BD59-A6C34878D82A}">
                        <a16:rowId xmlns:a16="http://schemas.microsoft.com/office/drawing/2014/main" val="2989635053"/>
                      </a:ext>
                    </a:extLst>
                  </a:tr>
                  <a:tr h="2735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{Bread, Diaper}</a:t>
                          </a:r>
                          <a:endParaRPr lang="en-IN" sz="1200" dirty="0"/>
                        </a:p>
                      </a:txBody>
                      <a:tcPr/>
                    </a:tc>
                    <a:extLst>
                      <a:ext uri="{0D108BD9-81ED-4DB2-BD59-A6C34878D82A}">
                        <a16:rowId xmlns:a16="http://schemas.microsoft.com/office/drawing/2014/main" val="1895655176"/>
                      </a:ext>
                    </a:extLst>
                  </a:tr>
                  <a:tr h="2735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IN" sz="1200" i="1" smtClean="0">
                                    <a:latin typeface="Cambria Math" panose="02040503050406030204" pitchFamily="18" charset="0"/>
                                  </a:rPr>
                                  <m:t>⋮</m:t>
                                </m:r>
                              </m:oMath>
                            </m:oMathPara>
                          </a14:m>
                          <a:endParaRPr lang="en-IN" sz="1200" dirty="0"/>
                        </a:p>
                      </a:txBody>
                      <a:tcPr/>
                    </a:tc>
                    <a:extLst>
                      <a:ext uri="{0D108BD9-81ED-4DB2-BD59-A6C34878D82A}">
                        <a16:rowId xmlns:a16="http://schemas.microsoft.com/office/drawing/2014/main" val="2265839353"/>
                      </a:ext>
                    </a:extLst>
                  </a:tr>
                  <a:tr h="2735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{Bread, Milk, Diaper}</a:t>
                          </a:r>
                          <a:endParaRPr lang="en-IN" sz="1200" dirty="0"/>
                        </a:p>
                      </a:txBody>
                      <a:tcPr/>
                    </a:tc>
                    <a:extLst>
                      <a:ext uri="{0D108BD9-81ED-4DB2-BD59-A6C34878D82A}">
                        <a16:rowId xmlns:a16="http://schemas.microsoft.com/office/drawing/2014/main" val="3505999510"/>
                      </a:ext>
                    </a:extLst>
                  </a:tr>
                  <a:tr h="2735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IN" sz="1200" i="1" smtClean="0">
                                    <a:latin typeface="Cambria Math" panose="02040503050406030204" pitchFamily="18" charset="0"/>
                                  </a:rPr>
                                  <m:t>⋮</m:t>
                                </m:r>
                              </m:oMath>
                            </m:oMathPara>
                          </a14:m>
                          <a:endParaRPr lang="en-IN" sz="1200" dirty="0"/>
                        </a:p>
                      </a:txBody>
                      <a:tcPr/>
                    </a:tc>
                    <a:extLst>
                      <a:ext uri="{0D108BD9-81ED-4DB2-BD59-A6C34878D82A}">
                        <a16:rowId xmlns:a16="http://schemas.microsoft.com/office/drawing/2014/main" val="3360751149"/>
                      </a:ext>
                    </a:extLst>
                  </a:tr>
                </a:tbl>
              </a:graphicData>
            </a:graphic>
          </p:graphicFrame>
        </mc:Choice>
        <mc:Fallback xmlns="">
          <p:graphicFrame>
            <p:nvGraphicFramePr>
              <p:cNvPr id="7" name="Table 7">
                <a:extLst>
                  <a:ext uri="{FF2B5EF4-FFF2-40B4-BE49-F238E27FC236}">
                    <a16:creationId xmlns:a16="http://schemas.microsoft.com/office/drawing/2014/main" id="{79E190A8-60FE-49F2-9FDB-8331D51D4CE6}"/>
                  </a:ext>
                </a:extLst>
              </p:cNvPr>
              <p:cNvGraphicFramePr>
                <a:graphicFrameLocks noGrp="1"/>
              </p:cNvGraphicFramePr>
              <p:nvPr>
                <p:extLst>
                  <p:ext uri="{D42A27DB-BD31-4B8C-83A1-F6EECF244321}">
                    <p14:modId xmlns:p14="http://schemas.microsoft.com/office/powerpoint/2010/main" val="1881251498"/>
                  </p:ext>
                </p:extLst>
              </p:nvPr>
            </p:nvGraphicFramePr>
            <p:xfrm>
              <a:off x="10254536" y="2976051"/>
              <a:ext cx="1568789" cy="3017520"/>
            </p:xfrm>
            <a:graphic>
              <a:graphicData uri="http://schemas.openxmlformats.org/drawingml/2006/table">
                <a:tbl>
                  <a:tblPr firstRow="1" bandRow="1"/>
                  <a:tblGrid>
                    <a:gridCol w="1568789">
                      <a:extLst>
                        <a:ext uri="{9D8B030D-6E8A-4147-A177-3AD203B41FA5}">
                          <a16:colId xmlns:a16="http://schemas.microsoft.com/office/drawing/2014/main" val="1299783823"/>
                        </a:ext>
                      </a:extLst>
                    </a:gridCol>
                  </a:tblGrid>
                  <a:tr h="274320">
                    <a:tc>
                      <a:txBody>
                        <a:bodyPr/>
                        <a:lstStyle/>
                        <a:p>
                          <a:r>
                            <a:rPr lang="en-US" sz="1200" dirty="0"/>
                            <a:t>{Bread}</a:t>
                          </a:r>
                          <a:endParaRPr lang="en-IN" sz="1200" dirty="0"/>
                        </a:p>
                      </a:txBody>
                      <a:tcPr/>
                    </a:tc>
                    <a:extLst>
                      <a:ext uri="{0D108BD9-81ED-4DB2-BD59-A6C34878D82A}">
                        <a16:rowId xmlns:a16="http://schemas.microsoft.com/office/drawing/2014/main" val="1108804063"/>
                      </a:ext>
                    </a:extLst>
                  </a:tr>
                  <a:tr h="274320">
                    <a:tc>
                      <a:txBody>
                        <a:bodyPr/>
                        <a:lstStyle/>
                        <a:p>
                          <a:r>
                            <a:rPr lang="en-US" sz="1200" dirty="0"/>
                            <a:t>{Milk}</a:t>
                          </a:r>
                          <a:endParaRPr lang="en-IN" sz="1200" dirty="0"/>
                        </a:p>
                      </a:txBody>
                      <a:tcPr/>
                    </a:tc>
                    <a:extLst>
                      <a:ext uri="{0D108BD9-81ED-4DB2-BD59-A6C34878D82A}">
                        <a16:rowId xmlns:a16="http://schemas.microsoft.com/office/drawing/2014/main" val="2981008479"/>
                      </a:ext>
                    </a:extLst>
                  </a:tr>
                  <a:tr h="274320">
                    <a:tc>
                      <a:txBody>
                        <a:bodyPr/>
                        <a:lstStyle/>
                        <a:p>
                          <a:r>
                            <a:rPr lang="en-US" sz="1200" dirty="0"/>
                            <a:t>{Diaper}</a:t>
                          </a:r>
                          <a:endParaRPr lang="en-IN" sz="1200" dirty="0"/>
                        </a:p>
                      </a:txBody>
                      <a:tcPr/>
                    </a:tc>
                    <a:extLst>
                      <a:ext uri="{0D108BD9-81ED-4DB2-BD59-A6C34878D82A}">
                        <a16:rowId xmlns:a16="http://schemas.microsoft.com/office/drawing/2014/main" val="3687067019"/>
                      </a:ext>
                    </a:extLst>
                  </a:tr>
                  <a:tr h="274320">
                    <a:tc>
                      <a:txBody>
                        <a:bodyPr/>
                        <a:lstStyle/>
                        <a:p>
                          <a:r>
                            <a:rPr lang="en-US" sz="1200" dirty="0"/>
                            <a:t>{Beer}</a:t>
                          </a:r>
                          <a:endParaRPr lang="en-IN" sz="1200" dirty="0"/>
                        </a:p>
                      </a:txBody>
                      <a:tcPr/>
                    </a:tc>
                    <a:extLst>
                      <a:ext uri="{0D108BD9-81ED-4DB2-BD59-A6C34878D82A}">
                        <a16:rowId xmlns:a16="http://schemas.microsoft.com/office/drawing/2014/main" val="2345575950"/>
                      </a:ext>
                    </a:extLst>
                  </a:tr>
                  <a:tr h="274320">
                    <a:tc>
                      <a:txBody>
                        <a:bodyPr/>
                        <a:lstStyle/>
                        <a:p>
                          <a:r>
                            <a:rPr lang="en-US" sz="1200" dirty="0"/>
                            <a:t>{Eggs}</a:t>
                          </a:r>
                          <a:endParaRPr lang="en-IN" sz="1200" dirty="0"/>
                        </a:p>
                      </a:txBody>
                      <a:tcPr/>
                    </a:tc>
                    <a:extLst>
                      <a:ext uri="{0D108BD9-81ED-4DB2-BD59-A6C34878D82A}">
                        <a16:rowId xmlns:a16="http://schemas.microsoft.com/office/drawing/2014/main" val="3336799153"/>
                      </a:ext>
                    </a:extLst>
                  </a:tr>
                  <a:tr h="274320">
                    <a:tc>
                      <a:txBody>
                        <a:bodyPr/>
                        <a:lstStyle/>
                        <a:p>
                          <a:r>
                            <a:rPr lang="en-US" sz="1200" dirty="0"/>
                            <a:t>{Coke}</a:t>
                          </a:r>
                          <a:endParaRPr lang="en-IN" sz="1200" dirty="0"/>
                        </a:p>
                      </a:txBody>
                      <a:tcPr/>
                    </a:tc>
                    <a:extLst>
                      <a:ext uri="{0D108BD9-81ED-4DB2-BD59-A6C34878D82A}">
                        <a16:rowId xmlns:a16="http://schemas.microsoft.com/office/drawing/2014/main" val="2323774533"/>
                      </a:ext>
                    </a:extLst>
                  </a:tr>
                  <a:tr h="2743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{Bread, Milk}</a:t>
                          </a:r>
                          <a:endParaRPr lang="en-IN" sz="1200" dirty="0"/>
                        </a:p>
                      </a:txBody>
                      <a:tcPr/>
                    </a:tc>
                    <a:extLst>
                      <a:ext uri="{0D108BD9-81ED-4DB2-BD59-A6C34878D82A}">
                        <a16:rowId xmlns:a16="http://schemas.microsoft.com/office/drawing/2014/main" val="2989635053"/>
                      </a:ext>
                    </a:extLst>
                  </a:tr>
                  <a:tr h="2743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{Bread, Diaper}</a:t>
                          </a:r>
                          <a:endParaRPr lang="en-IN" sz="1200" dirty="0"/>
                        </a:p>
                      </a:txBody>
                      <a:tcPr/>
                    </a:tc>
                    <a:extLst>
                      <a:ext uri="{0D108BD9-81ED-4DB2-BD59-A6C34878D82A}">
                        <a16:rowId xmlns:a16="http://schemas.microsoft.com/office/drawing/2014/main" val="1895655176"/>
                      </a:ext>
                    </a:extLst>
                  </a:tr>
                  <a:tr h="274320">
                    <a:tc>
                      <a:txBody>
                        <a:bodyPr/>
                        <a:lstStyle/>
                        <a:p>
                          <a:endParaRPr lang="en-US"/>
                        </a:p>
                      </a:txBody>
                      <a:tcPr>
                        <a:blipFill>
                          <a:blip r:embed="rId2"/>
                          <a:stretch>
                            <a:fillRect l="-388" t="-804444" r="-775" b="-204444"/>
                          </a:stretch>
                        </a:blipFill>
                      </a:tcPr>
                    </a:tc>
                    <a:extLst>
                      <a:ext uri="{0D108BD9-81ED-4DB2-BD59-A6C34878D82A}">
                        <a16:rowId xmlns:a16="http://schemas.microsoft.com/office/drawing/2014/main" val="2265839353"/>
                      </a:ext>
                    </a:extLst>
                  </a:tr>
                  <a:tr h="2743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{Bread, Milk, Diaper}</a:t>
                          </a:r>
                          <a:endParaRPr lang="en-IN" sz="1200" dirty="0"/>
                        </a:p>
                      </a:txBody>
                      <a:tcPr/>
                    </a:tc>
                    <a:extLst>
                      <a:ext uri="{0D108BD9-81ED-4DB2-BD59-A6C34878D82A}">
                        <a16:rowId xmlns:a16="http://schemas.microsoft.com/office/drawing/2014/main" val="3505999510"/>
                      </a:ext>
                    </a:extLst>
                  </a:tr>
                  <a:tr h="274320">
                    <a:tc>
                      <a:txBody>
                        <a:bodyPr/>
                        <a:lstStyle/>
                        <a:p>
                          <a:endParaRPr lang="en-US"/>
                        </a:p>
                      </a:txBody>
                      <a:tcPr>
                        <a:blipFill>
                          <a:blip r:embed="rId2"/>
                          <a:stretch>
                            <a:fillRect l="-388" t="-1004444" r="-775" b="-4444"/>
                          </a:stretch>
                        </a:blipFill>
                      </a:tcPr>
                    </a:tc>
                    <a:extLst>
                      <a:ext uri="{0D108BD9-81ED-4DB2-BD59-A6C34878D82A}">
                        <a16:rowId xmlns:a16="http://schemas.microsoft.com/office/drawing/2014/main" val="3360751149"/>
                      </a:ext>
                    </a:extLst>
                  </a:tr>
                </a:tbl>
              </a:graphicData>
            </a:graphic>
          </p:graphicFrame>
        </mc:Fallback>
      </mc:AlternateContent>
      <p:pic>
        <p:nvPicPr>
          <p:cNvPr id="9" name="Picture 8">
            <a:extLst>
              <a:ext uri="{FF2B5EF4-FFF2-40B4-BE49-F238E27FC236}">
                <a16:creationId xmlns:a16="http://schemas.microsoft.com/office/drawing/2014/main" id="{11513EEF-6ACA-480B-9301-F0345EFB44DE}"/>
              </a:ext>
            </a:extLst>
          </p:cNvPr>
          <p:cNvPicPr>
            <a:picLocks noChangeAspect="1"/>
          </p:cNvPicPr>
          <p:nvPr/>
        </p:nvPicPr>
        <p:blipFill>
          <a:blip r:embed="rId3"/>
          <a:stretch>
            <a:fillRect/>
          </a:stretch>
        </p:blipFill>
        <p:spPr>
          <a:xfrm>
            <a:off x="5742919" y="3441823"/>
            <a:ext cx="4162425" cy="2085975"/>
          </a:xfrm>
          <a:prstGeom prst="rect">
            <a:avLst/>
          </a:prstGeom>
        </p:spPr>
      </p:pic>
      <p:cxnSp>
        <p:nvCxnSpPr>
          <p:cNvPr id="11" name="Straight Connector 10">
            <a:extLst>
              <a:ext uri="{FF2B5EF4-FFF2-40B4-BE49-F238E27FC236}">
                <a16:creationId xmlns:a16="http://schemas.microsoft.com/office/drawing/2014/main" id="{989104B2-62D5-418B-A827-396F6EF8FB59}"/>
              </a:ext>
            </a:extLst>
          </p:cNvPr>
          <p:cNvCxnSpPr/>
          <p:nvPr/>
        </p:nvCxnSpPr>
        <p:spPr>
          <a:xfrm>
            <a:off x="10117123" y="3120705"/>
            <a:ext cx="1820411"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7BBCEB7-904E-4ADC-8263-13B7C3DA2B36}"/>
              </a:ext>
            </a:extLst>
          </p:cNvPr>
          <p:cNvCxnSpPr/>
          <p:nvPr/>
        </p:nvCxnSpPr>
        <p:spPr>
          <a:xfrm>
            <a:off x="10128724" y="5018015"/>
            <a:ext cx="1820411"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433BB2C-D9F7-47AB-8C47-8386F963DBEE}"/>
              </a:ext>
            </a:extLst>
          </p:cNvPr>
          <p:cNvCxnSpPr/>
          <p:nvPr/>
        </p:nvCxnSpPr>
        <p:spPr>
          <a:xfrm>
            <a:off x="10117122" y="4742577"/>
            <a:ext cx="1820411"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FAE11EC-DFD8-4127-B25C-BF1876BB97BB}"/>
              </a:ext>
            </a:extLst>
          </p:cNvPr>
          <p:cNvCxnSpPr/>
          <p:nvPr/>
        </p:nvCxnSpPr>
        <p:spPr>
          <a:xfrm>
            <a:off x="10134316" y="5605245"/>
            <a:ext cx="1820411"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7403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are Association Rules?</a:t>
            </a:r>
          </a:p>
        </p:txBody>
      </p:sp>
      <p:sp>
        <p:nvSpPr>
          <p:cNvPr id="3" name="Content Placeholder 2"/>
          <p:cNvSpPr>
            <a:spLocks noGrp="1"/>
          </p:cNvSpPr>
          <p:nvPr>
            <p:ph idx="1"/>
          </p:nvPr>
        </p:nvSpPr>
        <p:spPr>
          <a:xfrm>
            <a:off x="838200" y="1270000"/>
            <a:ext cx="8340306" cy="4906963"/>
          </a:xfrm>
        </p:spPr>
        <p:txBody>
          <a:bodyPr/>
          <a:lstStyle/>
          <a:p>
            <a:r>
              <a:rPr lang="en-US" dirty="0"/>
              <a:t>Study of “what goes with what”</a:t>
            </a:r>
          </a:p>
          <a:p>
            <a:pPr marL="742950" lvl="1" indent="-285750"/>
            <a:r>
              <a:rPr lang="en-US" sz="2200" dirty="0"/>
              <a:t>“Customers who bought X also bought Y”</a:t>
            </a:r>
          </a:p>
          <a:p>
            <a:pPr marL="742950" lvl="1" indent="-285750"/>
            <a:r>
              <a:rPr lang="en-US" sz="2200" dirty="0"/>
              <a:t>What symptoms go with what diagnosis</a:t>
            </a:r>
          </a:p>
          <a:p>
            <a:r>
              <a:rPr lang="en-US" sz="2400" dirty="0"/>
              <a:t>Transaction-based or event-based</a:t>
            </a:r>
          </a:p>
          <a:p>
            <a:r>
              <a:rPr lang="en-US" sz="2400" dirty="0"/>
              <a:t>Also called “market basket analysis” and “affinity analysis”</a:t>
            </a:r>
          </a:p>
          <a:p>
            <a:r>
              <a:rPr lang="en-US" sz="2400" dirty="0"/>
              <a:t>Initially used for </a:t>
            </a:r>
            <a:r>
              <a:rPr lang="en-US" sz="2400" dirty="0">
                <a:solidFill>
                  <a:srgbClr val="00B050"/>
                </a:solidFill>
              </a:rPr>
              <a:t>Market Basket Analysis </a:t>
            </a:r>
            <a:r>
              <a:rPr lang="en-US" sz="2400" dirty="0"/>
              <a:t>to find how items purchased by customers are related</a:t>
            </a:r>
          </a:p>
          <a:p>
            <a:pPr marL="285750" indent="-285750"/>
            <a:endParaRPr lang="en-US" sz="2600" dirty="0"/>
          </a:p>
          <a:p>
            <a:endParaRPr lang="en-US" dirty="0"/>
          </a:p>
        </p:txBody>
      </p:sp>
      <p:sp>
        <p:nvSpPr>
          <p:cNvPr id="4" name="Footer Placeholder 3"/>
          <p:cNvSpPr>
            <a:spLocks noGrp="1"/>
          </p:cNvSpPr>
          <p:nvPr>
            <p:ph type="ftr" sz="quarter" idx="11"/>
          </p:nvPr>
        </p:nvSpPr>
        <p:spPr/>
        <p:txBody>
          <a:bodyPr/>
          <a:lstStyle/>
          <a:p>
            <a:r>
              <a:rPr lang="en-US"/>
              <a:t>Mining Association Rules</a:t>
            </a:r>
          </a:p>
        </p:txBody>
      </p:sp>
      <p:sp>
        <p:nvSpPr>
          <p:cNvPr id="5" name="Slide Number Placeholder 4"/>
          <p:cNvSpPr>
            <a:spLocks noGrp="1"/>
          </p:cNvSpPr>
          <p:nvPr>
            <p:ph type="sldNum" sz="quarter" idx="12"/>
          </p:nvPr>
        </p:nvSpPr>
        <p:spPr/>
        <p:txBody>
          <a:bodyPr/>
          <a:lstStyle/>
          <a:p>
            <a:fld id="{7A40C488-C8CC-47D5-8871-7D5F905AB6AC}" type="slidenum">
              <a:rPr lang="en-US" smtClean="0"/>
              <a:t>2</a:t>
            </a:fld>
            <a:endParaRPr lang="en-US"/>
          </a:p>
        </p:txBody>
      </p:sp>
    </p:spTree>
    <p:extLst>
      <p:ext uri="{BB962C8B-B14F-4D97-AF65-F5344CB8AC3E}">
        <p14:creationId xmlns:p14="http://schemas.microsoft.com/office/powerpoint/2010/main" val="23212844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rPr>
              <a:t>Frequent Itemset Property</a:t>
            </a:r>
            <a:endParaRPr lang="en-US" dirty="0"/>
          </a:p>
        </p:txBody>
      </p:sp>
      <p:sp>
        <p:nvSpPr>
          <p:cNvPr id="4" name="Footer Placeholder 3"/>
          <p:cNvSpPr>
            <a:spLocks noGrp="1"/>
          </p:cNvSpPr>
          <p:nvPr>
            <p:ph type="ftr" sz="quarter" idx="11"/>
          </p:nvPr>
        </p:nvSpPr>
        <p:spPr/>
        <p:txBody>
          <a:bodyPr/>
          <a:lstStyle/>
          <a:p>
            <a:r>
              <a:rPr lang="en-US"/>
              <a:t>Mining Association Rules</a:t>
            </a:r>
          </a:p>
        </p:txBody>
      </p:sp>
      <p:sp>
        <p:nvSpPr>
          <p:cNvPr id="5" name="Slide Number Placeholder 4"/>
          <p:cNvSpPr>
            <a:spLocks noGrp="1"/>
          </p:cNvSpPr>
          <p:nvPr>
            <p:ph type="sldNum" sz="quarter" idx="12"/>
          </p:nvPr>
        </p:nvSpPr>
        <p:spPr/>
        <p:txBody>
          <a:bodyPr/>
          <a:lstStyle/>
          <a:p>
            <a:fld id="{7A40C488-C8CC-47D5-8871-7D5F905AB6AC}" type="slidenum">
              <a:rPr lang="en-US" smtClean="0"/>
              <a:t>20</a:t>
            </a:fld>
            <a:endParaRPr lang="en-US"/>
          </a:p>
        </p:txBody>
      </p:sp>
      <p:pic>
        <p:nvPicPr>
          <p:cNvPr id="7" name="Picture 22" descr="latti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9514" y="1196975"/>
            <a:ext cx="4821237" cy="4953000"/>
          </a:xfrm>
          <a:prstGeom prst="rect">
            <a:avLst/>
          </a:prstGeom>
          <a:noFill/>
          <a:ln w="31750">
            <a:solidFill>
              <a:schemeClr val="tx2"/>
            </a:solidFill>
            <a:miter lim="800000"/>
            <a:headEnd/>
            <a:tailEnd/>
          </a:ln>
          <a:extLst>
            <a:ext uri="{909E8E84-426E-40DD-AFC4-6F175D3DCCD1}">
              <a14:hiddenFill xmlns:a14="http://schemas.microsoft.com/office/drawing/2010/main">
                <a:solidFill>
                  <a:srgbClr val="FFFFFF"/>
                </a:solidFill>
              </a14:hiddenFill>
            </a:ext>
          </a:extLst>
        </p:spPr>
      </p:pic>
      <p:grpSp>
        <p:nvGrpSpPr>
          <p:cNvPr id="8" name="Group 23"/>
          <p:cNvGrpSpPr>
            <a:grpSpLocks/>
          </p:cNvGrpSpPr>
          <p:nvPr/>
        </p:nvGrpSpPr>
        <p:grpSpPr bwMode="auto">
          <a:xfrm>
            <a:off x="4724400" y="3810000"/>
            <a:ext cx="3200400" cy="914400"/>
            <a:chOff x="2016" y="2400"/>
            <a:chExt cx="2016" cy="576"/>
          </a:xfrm>
        </p:grpSpPr>
        <p:sp>
          <p:nvSpPr>
            <p:cNvPr id="9" name="Line 24"/>
            <p:cNvSpPr>
              <a:spLocks noChangeShapeType="1"/>
            </p:cNvSpPr>
            <p:nvPr/>
          </p:nvSpPr>
          <p:spPr bwMode="auto">
            <a:xfrm flipV="1">
              <a:off x="3216" y="2448"/>
              <a:ext cx="816" cy="528"/>
            </a:xfrm>
            <a:prstGeom prst="line">
              <a:avLst/>
            </a:prstGeom>
            <a:noFill/>
            <a:ln w="76200" cap="sq">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 name="Line 25"/>
            <p:cNvSpPr>
              <a:spLocks noChangeShapeType="1"/>
            </p:cNvSpPr>
            <p:nvPr/>
          </p:nvSpPr>
          <p:spPr bwMode="auto">
            <a:xfrm flipH="1" flipV="1">
              <a:off x="2544" y="2448"/>
              <a:ext cx="672" cy="528"/>
            </a:xfrm>
            <a:prstGeom prst="line">
              <a:avLst/>
            </a:prstGeom>
            <a:noFill/>
            <a:ln w="76200" cap="sq">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1" name="Line 26"/>
            <p:cNvSpPr>
              <a:spLocks noChangeShapeType="1"/>
            </p:cNvSpPr>
            <p:nvPr/>
          </p:nvSpPr>
          <p:spPr bwMode="auto">
            <a:xfrm flipH="1" flipV="1">
              <a:off x="2016" y="2400"/>
              <a:ext cx="1200" cy="576"/>
            </a:xfrm>
            <a:prstGeom prst="line">
              <a:avLst/>
            </a:prstGeom>
            <a:noFill/>
            <a:ln w="76200" cap="sq">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12" name="Group 27"/>
          <p:cNvGrpSpPr>
            <a:grpSpLocks/>
          </p:cNvGrpSpPr>
          <p:nvPr/>
        </p:nvGrpSpPr>
        <p:grpSpPr bwMode="auto">
          <a:xfrm>
            <a:off x="3962400" y="2667000"/>
            <a:ext cx="4038600" cy="838200"/>
            <a:chOff x="1536" y="1680"/>
            <a:chExt cx="2544" cy="528"/>
          </a:xfrm>
        </p:grpSpPr>
        <p:sp>
          <p:nvSpPr>
            <p:cNvPr id="13" name="Line 28"/>
            <p:cNvSpPr>
              <a:spLocks noChangeShapeType="1"/>
            </p:cNvSpPr>
            <p:nvPr/>
          </p:nvSpPr>
          <p:spPr bwMode="auto">
            <a:xfrm flipH="1" flipV="1">
              <a:off x="1536" y="1680"/>
              <a:ext cx="480" cy="528"/>
            </a:xfrm>
            <a:prstGeom prst="line">
              <a:avLst/>
            </a:prstGeom>
            <a:noFill/>
            <a:ln w="76200" cap="sq">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4" name="Line 29"/>
            <p:cNvSpPr>
              <a:spLocks noChangeShapeType="1"/>
            </p:cNvSpPr>
            <p:nvPr/>
          </p:nvSpPr>
          <p:spPr bwMode="auto">
            <a:xfrm flipV="1">
              <a:off x="2016" y="1680"/>
              <a:ext cx="1200" cy="528"/>
            </a:xfrm>
            <a:prstGeom prst="line">
              <a:avLst/>
            </a:prstGeom>
            <a:noFill/>
            <a:ln w="76200" cap="sq">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5" name="Line 30"/>
            <p:cNvSpPr>
              <a:spLocks noChangeShapeType="1"/>
            </p:cNvSpPr>
            <p:nvPr/>
          </p:nvSpPr>
          <p:spPr bwMode="auto">
            <a:xfrm flipH="1" flipV="1">
              <a:off x="1536" y="1680"/>
              <a:ext cx="1008" cy="528"/>
            </a:xfrm>
            <a:prstGeom prst="line">
              <a:avLst/>
            </a:prstGeom>
            <a:noFill/>
            <a:ln w="76200" cap="sq">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6" name="Line 31"/>
            <p:cNvSpPr>
              <a:spLocks noChangeShapeType="1"/>
            </p:cNvSpPr>
            <p:nvPr/>
          </p:nvSpPr>
          <p:spPr bwMode="auto">
            <a:xfrm flipV="1">
              <a:off x="2544" y="1680"/>
              <a:ext cx="1536" cy="528"/>
            </a:xfrm>
            <a:prstGeom prst="line">
              <a:avLst/>
            </a:prstGeom>
            <a:noFill/>
            <a:ln w="76200" cap="sq">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7" name="Line 32"/>
            <p:cNvSpPr>
              <a:spLocks noChangeShapeType="1"/>
            </p:cNvSpPr>
            <p:nvPr/>
          </p:nvSpPr>
          <p:spPr bwMode="auto">
            <a:xfrm flipH="1" flipV="1">
              <a:off x="3216" y="1680"/>
              <a:ext cx="816" cy="528"/>
            </a:xfrm>
            <a:prstGeom prst="line">
              <a:avLst/>
            </a:prstGeom>
            <a:noFill/>
            <a:ln w="76200" cap="sq">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8" name="Line 33"/>
            <p:cNvSpPr>
              <a:spLocks noChangeShapeType="1"/>
            </p:cNvSpPr>
            <p:nvPr/>
          </p:nvSpPr>
          <p:spPr bwMode="auto">
            <a:xfrm flipV="1">
              <a:off x="4080" y="1680"/>
              <a:ext cx="0" cy="528"/>
            </a:xfrm>
            <a:prstGeom prst="line">
              <a:avLst/>
            </a:prstGeom>
            <a:noFill/>
            <a:ln w="76200" cap="sq">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19" name="Group 34"/>
          <p:cNvGrpSpPr>
            <a:grpSpLocks/>
          </p:cNvGrpSpPr>
          <p:nvPr/>
        </p:nvGrpSpPr>
        <p:grpSpPr bwMode="auto">
          <a:xfrm>
            <a:off x="3962400" y="1447800"/>
            <a:ext cx="4038600" cy="914400"/>
            <a:chOff x="1536" y="912"/>
            <a:chExt cx="2544" cy="576"/>
          </a:xfrm>
        </p:grpSpPr>
        <p:sp>
          <p:nvSpPr>
            <p:cNvPr id="20" name="Line 35"/>
            <p:cNvSpPr>
              <a:spLocks noChangeShapeType="1"/>
            </p:cNvSpPr>
            <p:nvPr/>
          </p:nvSpPr>
          <p:spPr bwMode="auto">
            <a:xfrm flipV="1">
              <a:off x="1536" y="912"/>
              <a:ext cx="1248" cy="576"/>
            </a:xfrm>
            <a:prstGeom prst="line">
              <a:avLst/>
            </a:prstGeom>
            <a:noFill/>
            <a:ln w="76200" cap="sq">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1" name="Line 36"/>
            <p:cNvSpPr>
              <a:spLocks noChangeShapeType="1"/>
            </p:cNvSpPr>
            <p:nvPr/>
          </p:nvSpPr>
          <p:spPr bwMode="auto">
            <a:xfrm flipH="1" flipV="1">
              <a:off x="2784" y="912"/>
              <a:ext cx="432" cy="576"/>
            </a:xfrm>
            <a:prstGeom prst="line">
              <a:avLst/>
            </a:prstGeom>
            <a:noFill/>
            <a:ln w="76200" cap="sq">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2" name="Line 37"/>
            <p:cNvSpPr>
              <a:spLocks noChangeShapeType="1"/>
            </p:cNvSpPr>
            <p:nvPr/>
          </p:nvSpPr>
          <p:spPr bwMode="auto">
            <a:xfrm flipH="1" flipV="1">
              <a:off x="2784" y="912"/>
              <a:ext cx="1296" cy="576"/>
            </a:xfrm>
            <a:prstGeom prst="line">
              <a:avLst/>
            </a:prstGeom>
            <a:noFill/>
            <a:ln w="76200" cap="sq">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spTree>
    <p:extLst>
      <p:ext uri="{BB962C8B-B14F-4D97-AF65-F5344CB8AC3E}">
        <p14:creationId xmlns:p14="http://schemas.microsoft.com/office/powerpoint/2010/main" val="3560152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a:t>
            </a:r>
            <a:r>
              <a:rPr lang="en-US" dirty="0" err="1"/>
              <a:t>Apriori</a:t>
            </a:r>
            <a:r>
              <a:rPr lang="en-US" dirty="0"/>
              <a:t> Algorithm</a:t>
            </a:r>
          </a:p>
        </p:txBody>
      </p:sp>
      <p:sp>
        <p:nvSpPr>
          <p:cNvPr id="3" name="Content Placeholder 2"/>
          <p:cNvSpPr>
            <a:spLocks noGrp="1"/>
          </p:cNvSpPr>
          <p:nvPr>
            <p:ph idx="1"/>
          </p:nvPr>
        </p:nvSpPr>
        <p:spPr>
          <a:xfrm>
            <a:off x="838200" y="1270000"/>
            <a:ext cx="11126638" cy="4906963"/>
          </a:xfrm>
        </p:spPr>
        <p:txBody>
          <a:bodyPr/>
          <a:lstStyle/>
          <a:p>
            <a:pPr marL="0" indent="0">
              <a:buNone/>
            </a:pPr>
            <a:r>
              <a:rPr lang="en-US" sz="2400" i="1" dirty="0">
                <a:solidFill>
                  <a:srgbClr val="0070C0"/>
                </a:solidFill>
                <a:latin typeface="Times New Roman" panose="02020603050405020304" pitchFamily="18" charset="0"/>
              </a:rPr>
              <a:t>L</a:t>
            </a:r>
            <a:r>
              <a:rPr lang="en-US" sz="2400" i="1" baseline="-25000" dirty="0">
                <a:solidFill>
                  <a:srgbClr val="0070C0"/>
                </a:solidFill>
                <a:latin typeface="Times New Roman" panose="02020603050405020304" pitchFamily="18" charset="0"/>
              </a:rPr>
              <a:t>k</a:t>
            </a:r>
            <a:r>
              <a:rPr lang="en-US" sz="2400" dirty="0">
                <a:solidFill>
                  <a:srgbClr val="0070C0"/>
                </a:solidFill>
                <a:latin typeface="Times New Roman" panose="02020603050405020304" pitchFamily="18" charset="0"/>
              </a:rPr>
              <a:t>: Set of frequent itemsets of size </a:t>
            </a:r>
            <a:r>
              <a:rPr lang="en-US" sz="2400" i="1" dirty="0">
                <a:solidFill>
                  <a:srgbClr val="0070C0"/>
                </a:solidFill>
                <a:latin typeface="Times New Roman" panose="02020603050405020304" pitchFamily="18" charset="0"/>
              </a:rPr>
              <a:t>k</a:t>
            </a:r>
            <a:r>
              <a:rPr lang="en-US" sz="2400" dirty="0">
                <a:solidFill>
                  <a:srgbClr val="0070C0"/>
                </a:solidFill>
                <a:latin typeface="Times New Roman" panose="02020603050405020304" pitchFamily="18" charset="0"/>
              </a:rPr>
              <a:t> (with minimum support)</a:t>
            </a:r>
          </a:p>
          <a:p>
            <a:pPr marL="0" indent="0">
              <a:buNone/>
            </a:pPr>
            <a:r>
              <a:rPr lang="en-US" sz="2400" i="1" dirty="0" err="1">
                <a:solidFill>
                  <a:srgbClr val="0070C0"/>
                </a:solidFill>
                <a:latin typeface="Times New Roman" panose="02020603050405020304" pitchFamily="18" charset="0"/>
              </a:rPr>
              <a:t>C</a:t>
            </a:r>
            <a:r>
              <a:rPr lang="en-US" sz="2400" i="1" baseline="-25000" dirty="0" err="1">
                <a:solidFill>
                  <a:srgbClr val="0070C0"/>
                </a:solidFill>
                <a:latin typeface="Times New Roman" panose="02020603050405020304" pitchFamily="18" charset="0"/>
              </a:rPr>
              <a:t>k</a:t>
            </a:r>
            <a:r>
              <a:rPr lang="en-US" sz="2400" dirty="0">
                <a:solidFill>
                  <a:srgbClr val="0070C0"/>
                </a:solidFill>
                <a:latin typeface="Times New Roman" panose="02020603050405020304" pitchFamily="18" charset="0"/>
              </a:rPr>
              <a:t>: Set of candidate itemset of size </a:t>
            </a:r>
            <a:r>
              <a:rPr lang="en-US" sz="2400" i="1" dirty="0">
                <a:solidFill>
                  <a:srgbClr val="0070C0"/>
                </a:solidFill>
                <a:latin typeface="Times New Roman" panose="02020603050405020304" pitchFamily="18" charset="0"/>
              </a:rPr>
              <a:t>k</a:t>
            </a:r>
            <a:r>
              <a:rPr lang="en-US" sz="2400" dirty="0">
                <a:solidFill>
                  <a:srgbClr val="0070C0"/>
                </a:solidFill>
                <a:latin typeface="Times New Roman" panose="02020603050405020304" pitchFamily="18" charset="0"/>
              </a:rPr>
              <a:t> (potentially frequent itemsets)</a:t>
            </a:r>
          </a:p>
          <a:p>
            <a:pPr marL="457200" lvl="1" indent="0">
              <a:buNone/>
            </a:pPr>
            <a:r>
              <a:rPr lang="en-US" i="1" dirty="0">
                <a:solidFill>
                  <a:srgbClr val="0070C0"/>
                </a:solidFill>
                <a:latin typeface="Times New Roman" panose="02020603050405020304" pitchFamily="18" charset="0"/>
              </a:rPr>
              <a:t>L</a:t>
            </a:r>
            <a:r>
              <a:rPr lang="en-US" i="1" baseline="-25000" dirty="0">
                <a:solidFill>
                  <a:srgbClr val="0070C0"/>
                </a:solidFill>
                <a:latin typeface="Times New Roman" panose="02020603050405020304" pitchFamily="18" charset="0"/>
              </a:rPr>
              <a:t>1</a:t>
            </a:r>
            <a:r>
              <a:rPr lang="en-US" dirty="0">
                <a:solidFill>
                  <a:srgbClr val="0070C0"/>
                </a:solidFill>
                <a:latin typeface="Times New Roman" panose="02020603050405020304" pitchFamily="18" charset="0"/>
              </a:rPr>
              <a:t> = {frequent items};</a:t>
            </a:r>
          </a:p>
          <a:p>
            <a:pPr marL="457200" lvl="1" indent="0">
              <a:buNone/>
            </a:pPr>
            <a:r>
              <a:rPr lang="en-US" dirty="0">
                <a:solidFill>
                  <a:srgbClr val="0070C0"/>
                </a:solidFill>
                <a:latin typeface="Times New Roman" panose="02020603050405020304" pitchFamily="18" charset="0"/>
              </a:rPr>
              <a:t>for (</a:t>
            </a:r>
            <a:r>
              <a:rPr lang="en-US" i="1" dirty="0">
                <a:solidFill>
                  <a:srgbClr val="0070C0"/>
                </a:solidFill>
                <a:latin typeface="Times New Roman" panose="02020603050405020304" pitchFamily="18" charset="0"/>
              </a:rPr>
              <a:t>k</a:t>
            </a:r>
            <a:r>
              <a:rPr lang="en-US" dirty="0">
                <a:solidFill>
                  <a:srgbClr val="0070C0"/>
                </a:solidFill>
                <a:latin typeface="Times New Roman" panose="02020603050405020304" pitchFamily="18" charset="0"/>
              </a:rPr>
              <a:t> = 1; </a:t>
            </a:r>
            <a:r>
              <a:rPr lang="en-US" i="1" dirty="0">
                <a:solidFill>
                  <a:srgbClr val="0070C0"/>
                </a:solidFill>
                <a:latin typeface="Times New Roman" panose="02020603050405020304" pitchFamily="18" charset="0"/>
              </a:rPr>
              <a:t>L</a:t>
            </a:r>
            <a:r>
              <a:rPr lang="en-US" i="1" baseline="-25000" dirty="0">
                <a:solidFill>
                  <a:srgbClr val="0070C0"/>
                </a:solidFill>
                <a:latin typeface="Times New Roman" panose="02020603050405020304" pitchFamily="18" charset="0"/>
              </a:rPr>
              <a:t>k</a:t>
            </a:r>
            <a:r>
              <a:rPr lang="en-US" dirty="0">
                <a:solidFill>
                  <a:srgbClr val="0070C0"/>
                </a:solidFill>
                <a:latin typeface="Times New Roman" panose="02020603050405020304" pitchFamily="18" charset="0"/>
              </a:rPr>
              <a:t> !=</a:t>
            </a:r>
            <a:r>
              <a:rPr lang="en-US" dirty="0">
                <a:solidFill>
                  <a:srgbClr val="0070C0"/>
                </a:solidFill>
                <a:latin typeface="Times New Roman" panose="02020603050405020304" pitchFamily="18" charset="0"/>
                <a:sym typeface="Symbol" panose="05050102010706020507" pitchFamily="18" charset="2"/>
              </a:rPr>
              <a:t></a:t>
            </a:r>
            <a:r>
              <a:rPr lang="en-US" dirty="0">
                <a:solidFill>
                  <a:srgbClr val="0070C0"/>
                </a:solidFill>
                <a:latin typeface="Times New Roman" panose="02020603050405020304" pitchFamily="18" charset="0"/>
              </a:rPr>
              <a:t>; </a:t>
            </a:r>
            <a:r>
              <a:rPr lang="en-US" i="1" dirty="0">
                <a:solidFill>
                  <a:srgbClr val="0070C0"/>
                </a:solidFill>
                <a:latin typeface="Times New Roman" panose="02020603050405020304" pitchFamily="18" charset="0"/>
              </a:rPr>
              <a:t>k</a:t>
            </a:r>
            <a:r>
              <a:rPr lang="en-US" dirty="0">
                <a:solidFill>
                  <a:srgbClr val="0070C0"/>
                </a:solidFill>
                <a:latin typeface="Times New Roman" panose="02020603050405020304" pitchFamily="18" charset="0"/>
              </a:rPr>
              <a:t>++) do</a:t>
            </a:r>
          </a:p>
          <a:p>
            <a:pPr lvl="2">
              <a:spcBef>
                <a:spcPct val="15000"/>
              </a:spcBef>
              <a:buNone/>
            </a:pPr>
            <a:r>
              <a:rPr lang="en-US" dirty="0">
                <a:solidFill>
                  <a:srgbClr val="0070C0"/>
                </a:solidFill>
                <a:latin typeface="Times New Roman" panose="02020603050405020304" pitchFamily="18" charset="0"/>
              </a:rPr>
              <a:t>    </a:t>
            </a:r>
            <a:r>
              <a:rPr lang="en-US" i="1" dirty="0">
                <a:solidFill>
                  <a:srgbClr val="0070C0"/>
                </a:solidFill>
                <a:latin typeface="Times New Roman" panose="02020603050405020304" pitchFamily="18" charset="0"/>
              </a:rPr>
              <a:t>C</a:t>
            </a:r>
            <a:r>
              <a:rPr lang="en-US" i="1" baseline="-25000" dirty="0">
                <a:solidFill>
                  <a:srgbClr val="0070C0"/>
                </a:solidFill>
                <a:latin typeface="Times New Roman" panose="02020603050405020304" pitchFamily="18" charset="0"/>
              </a:rPr>
              <a:t>k+1</a:t>
            </a:r>
            <a:r>
              <a:rPr lang="en-US" dirty="0">
                <a:solidFill>
                  <a:srgbClr val="0070C0"/>
                </a:solidFill>
                <a:latin typeface="Times New Roman" panose="02020603050405020304" pitchFamily="18" charset="0"/>
              </a:rPr>
              <a:t> = candidates generated from </a:t>
            </a:r>
            <a:r>
              <a:rPr lang="en-US" i="1" dirty="0">
                <a:solidFill>
                  <a:srgbClr val="0070C0"/>
                </a:solidFill>
                <a:latin typeface="Times New Roman" panose="02020603050405020304" pitchFamily="18" charset="0"/>
              </a:rPr>
              <a:t>L</a:t>
            </a:r>
            <a:r>
              <a:rPr lang="en-US" i="1" baseline="-25000" dirty="0">
                <a:solidFill>
                  <a:srgbClr val="0070C0"/>
                </a:solidFill>
                <a:latin typeface="Times New Roman" panose="02020603050405020304" pitchFamily="18" charset="0"/>
              </a:rPr>
              <a:t>k</a:t>
            </a:r>
            <a:r>
              <a:rPr lang="en-US" dirty="0">
                <a:solidFill>
                  <a:srgbClr val="0070C0"/>
                </a:solidFill>
                <a:latin typeface="Times New Roman" panose="02020603050405020304" pitchFamily="18" charset="0"/>
              </a:rPr>
              <a:t>;</a:t>
            </a:r>
          </a:p>
          <a:p>
            <a:pPr lvl="2">
              <a:spcBef>
                <a:spcPct val="15000"/>
              </a:spcBef>
              <a:buNone/>
            </a:pPr>
            <a:r>
              <a:rPr lang="en-US" dirty="0">
                <a:solidFill>
                  <a:srgbClr val="0070C0"/>
                </a:solidFill>
                <a:latin typeface="Times New Roman" panose="02020603050405020304" pitchFamily="18" charset="0"/>
              </a:rPr>
              <a:t>	for each transaction </a:t>
            </a:r>
            <a:r>
              <a:rPr lang="en-US" i="1" dirty="0">
                <a:solidFill>
                  <a:srgbClr val="0070C0"/>
                </a:solidFill>
                <a:latin typeface="Times New Roman" panose="02020603050405020304" pitchFamily="18" charset="0"/>
              </a:rPr>
              <a:t>t</a:t>
            </a:r>
            <a:r>
              <a:rPr lang="en-US" dirty="0">
                <a:solidFill>
                  <a:srgbClr val="0070C0"/>
                </a:solidFill>
                <a:latin typeface="Times New Roman" panose="02020603050405020304" pitchFamily="18" charset="0"/>
              </a:rPr>
              <a:t> in database do</a:t>
            </a:r>
          </a:p>
          <a:p>
            <a:pPr lvl="3">
              <a:spcBef>
                <a:spcPct val="15000"/>
              </a:spcBef>
              <a:buNone/>
            </a:pPr>
            <a:r>
              <a:rPr lang="en-US" dirty="0">
                <a:solidFill>
                  <a:srgbClr val="0070C0"/>
                </a:solidFill>
                <a:latin typeface="Times New Roman" panose="02020603050405020304" pitchFamily="18" charset="0"/>
              </a:rPr>
              <a:t>   		</a:t>
            </a:r>
            <a:r>
              <a:rPr lang="en-US" sz="2400" dirty="0">
                <a:solidFill>
                  <a:srgbClr val="0070C0"/>
                </a:solidFill>
                <a:latin typeface="Times New Roman" panose="02020603050405020304" pitchFamily="18" charset="0"/>
              </a:rPr>
              <a:t>increment the count of all candidates in </a:t>
            </a:r>
            <a:r>
              <a:rPr lang="en-US" sz="2400" i="1" dirty="0">
                <a:solidFill>
                  <a:srgbClr val="0070C0"/>
                </a:solidFill>
                <a:latin typeface="Times New Roman" panose="02020603050405020304" pitchFamily="18" charset="0"/>
              </a:rPr>
              <a:t>C</a:t>
            </a:r>
            <a:r>
              <a:rPr lang="en-US" sz="2400" i="1" baseline="-25000" dirty="0">
                <a:solidFill>
                  <a:srgbClr val="0070C0"/>
                </a:solidFill>
                <a:latin typeface="Times New Roman" panose="02020603050405020304" pitchFamily="18" charset="0"/>
              </a:rPr>
              <a:t>k+1</a:t>
            </a:r>
            <a:r>
              <a:rPr lang="en-US" sz="2400" dirty="0">
                <a:solidFill>
                  <a:srgbClr val="0070C0"/>
                </a:solidFill>
                <a:latin typeface="Times New Roman" panose="02020603050405020304" pitchFamily="18" charset="0"/>
              </a:rPr>
              <a:t> that are contained in </a:t>
            </a:r>
            <a:r>
              <a:rPr lang="en-US" sz="2400" i="1" dirty="0">
                <a:solidFill>
                  <a:srgbClr val="0070C0"/>
                </a:solidFill>
                <a:latin typeface="Times New Roman" panose="02020603050405020304" pitchFamily="18" charset="0"/>
              </a:rPr>
              <a:t>t</a:t>
            </a:r>
            <a:endParaRPr lang="en-US" sz="2400" dirty="0">
              <a:solidFill>
                <a:srgbClr val="0070C0"/>
              </a:solidFill>
              <a:latin typeface="Times New Roman" panose="02020603050405020304" pitchFamily="18" charset="0"/>
            </a:endParaRPr>
          </a:p>
          <a:p>
            <a:pPr lvl="2">
              <a:spcBef>
                <a:spcPct val="15000"/>
              </a:spcBef>
              <a:buNone/>
            </a:pPr>
            <a:r>
              <a:rPr lang="en-US" dirty="0">
                <a:solidFill>
                  <a:srgbClr val="0070C0"/>
                </a:solidFill>
                <a:latin typeface="Times New Roman" panose="02020603050405020304" pitchFamily="18" charset="0"/>
              </a:rPr>
              <a:t>    </a:t>
            </a:r>
            <a:r>
              <a:rPr lang="en-US" i="1" dirty="0">
                <a:solidFill>
                  <a:srgbClr val="0070C0"/>
                </a:solidFill>
                <a:latin typeface="Times New Roman" panose="02020603050405020304" pitchFamily="18" charset="0"/>
              </a:rPr>
              <a:t>L</a:t>
            </a:r>
            <a:r>
              <a:rPr lang="en-US" i="1" baseline="-25000" dirty="0">
                <a:solidFill>
                  <a:srgbClr val="0070C0"/>
                </a:solidFill>
                <a:latin typeface="Times New Roman" panose="02020603050405020304" pitchFamily="18" charset="0"/>
              </a:rPr>
              <a:t>k+1</a:t>
            </a:r>
            <a:r>
              <a:rPr lang="en-US" dirty="0">
                <a:solidFill>
                  <a:srgbClr val="0070C0"/>
                </a:solidFill>
                <a:latin typeface="Times New Roman" panose="02020603050405020304" pitchFamily="18" charset="0"/>
              </a:rPr>
              <a:t>  = candidates in </a:t>
            </a:r>
            <a:r>
              <a:rPr lang="en-US" i="1" dirty="0">
                <a:solidFill>
                  <a:srgbClr val="0070C0"/>
                </a:solidFill>
                <a:latin typeface="Times New Roman" panose="02020603050405020304" pitchFamily="18" charset="0"/>
              </a:rPr>
              <a:t>C</a:t>
            </a:r>
            <a:r>
              <a:rPr lang="en-US" i="1" baseline="-25000" dirty="0">
                <a:solidFill>
                  <a:srgbClr val="0070C0"/>
                </a:solidFill>
                <a:latin typeface="Times New Roman" panose="02020603050405020304" pitchFamily="18" charset="0"/>
              </a:rPr>
              <a:t>k+1</a:t>
            </a:r>
            <a:r>
              <a:rPr lang="en-US" dirty="0">
                <a:solidFill>
                  <a:srgbClr val="0070C0"/>
                </a:solidFill>
                <a:latin typeface="Times New Roman" panose="02020603050405020304" pitchFamily="18" charset="0"/>
              </a:rPr>
              <a:t> with minimum support</a:t>
            </a:r>
          </a:p>
          <a:p>
            <a:pPr lvl="1">
              <a:spcBef>
                <a:spcPct val="15000"/>
              </a:spcBef>
              <a:buNone/>
            </a:pPr>
            <a:r>
              <a:rPr lang="en-US" dirty="0">
                <a:solidFill>
                  <a:srgbClr val="0070C0"/>
                </a:solidFill>
                <a:latin typeface="Times New Roman" panose="02020603050405020304" pitchFamily="18" charset="0"/>
              </a:rPr>
              <a:t>return </a:t>
            </a:r>
            <a:r>
              <a:rPr lang="en-US" dirty="0">
                <a:solidFill>
                  <a:srgbClr val="0070C0"/>
                </a:solidFill>
                <a:latin typeface="Times New Roman" panose="02020603050405020304" pitchFamily="18" charset="0"/>
                <a:sym typeface="Symbol" panose="05050102010706020507" pitchFamily="18" charset="2"/>
              </a:rPr>
              <a:t></a:t>
            </a:r>
            <a:r>
              <a:rPr lang="en-US" i="1" baseline="-25000" dirty="0">
                <a:solidFill>
                  <a:srgbClr val="0070C0"/>
                </a:solidFill>
                <a:latin typeface="Times New Roman" panose="02020603050405020304" pitchFamily="18" charset="0"/>
              </a:rPr>
              <a:t>k</a:t>
            </a:r>
            <a:r>
              <a:rPr lang="en-US" dirty="0">
                <a:solidFill>
                  <a:srgbClr val="0070C0"/>
                </a:solidFill>
                <a:latin typeface="Times New Roman" panose="02020603050405020304" pitchFamily="18" charset="0"/>
              </a:rPr>
              <a:t> </a:t>
            </a:r>
            <a:r>
              <a:rPr lang="en-US" i="1" dirty="0">
                <a:solidFill>
                  <a:srgbClr val="0070C0"/>
                </a:solidFill>
                <a:latin typeface="Times New Roman" panose="02020603050405020304" pitchFamily="18" charset="0"/>
              </a:rPr>
              <a:t>L</a:t>
            </a:r>
            <a:r>
              <a:rPr lang="en-US" i="1" baseline="-25000" dirty="0">
                <a:solidFill>
                  <a:srgbClr val="0070C0"/>
                </a:solidFill>
                <a:latin typeface="Times New Roman" panose="02020603050405020304" pitchFamily="18" charset="0"/>
              </a:rPr>
              <a:t>k</a:t>
            </a:r>
            <a:r>
              <a:rPr lang="en-US" dirty="0">
                <a:solidFill>
                  <a:srgbClr val="0070C0"/>
                </a:solidFill>
                <a:latin typeface="Times New Roman" panose="02020603050405020304" pitchFamily="18" charset="0"/>
              </a:rPr>
              <a:t>;</a:t>
            </a:r>
          </a:p>
          <a:p>
            <a:endParaRPr lang="en-US" dirty="0"/>
          </a:p>
        </p:txBody>
      </p:sp>
      <p:sp>
        <p:nvSpPr>
          <p:cNvPr id="4" name="Footer Placeholder 3"/>
          <p:cNvSpPr>
            <a:spLocks noGrp="1"/>
          </p:cNvSpPr>
          <p:nvPr>
            <p:ph type="ftr" sz="quarter" idx="11"/>
          </p:nvPr>
        </p:nvSpPr>
        <p:spPr/>
        <p:txBody>
          <a:bodyPr/>
          <a:lstStyle/>
          <a:p>
            <a:r>
              <a:rPr lang="en-US"/>
              <a:t>Mining Association Rules</a:t>
            </a:r>
          </a:p>
        </p:txBody>
      </p:sp>
      <p:sp>
        <p:nvSpPr>
          <p:cNvPr id="5" name="Slide Number Placeholder 4"/>
          <p:cNvSpPr>
            <a:spLocks noGrp="1"/>
          </p:cNvSpPr>
          <p:nvPr>
            <p:ph type="sldNum" sz="quarter" idx="12"/>
          </p:nvPr>
        </p:nvSpPr>
        <p:spPr/>
        <p:txBody>
          <a:bodyPr/>
          <a:lstStyle/>
          <a:p>
            <a:fld id="{7A40C488-C8CC-47D5-8871-7D5F905AB6AC}" type="slidenum">
              <a:rPr lang="en-US" smtClean="0"/>
              <a:t>21</a:t>
            </a:fld>
            <a:endParaRPr lang="en-US"/>
          </a:p>
        </p:txBody>
      </p:sp>
    </p:spTree>
    <p:extLst>
      <p:ext uri="{BB962C8B-B14F-4D97-AF65-F5344CB8AC3E}">
        <p14:creationId xmlns:p14="http://schemas.microsoft.com/office/powerpoint/2010/main" val="31179187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a:t>
            </a:r>
            <a:r>
              <a:rPr lang="en-US" dirty="0" err="1"/>
              <a:t>Apriori</a:t>
            </a:r>
            <a:r>
              <a:rPr lang="en-US" dirty="0"/>
              <a:t> Algorithm — Example</a:t>
            </a:r>
          </a:p>
        </p:txBody>
      </p:sp>
      <p:sp>
        <p:nvSpPr>
          <p:cNvPr id="5" name="Slide Number Placeholder 4"/>
          <p:cNvSpPr>
            <a:spLocks noGrp="1"/>
          </p:cNvSpPr>
          <p:nvPr>
            <p:ph type="sldNum" sz="quarter" idx="12"/>
          </p:nvPr>
        </p:nvSpPr>
        <p:spPr/>
        <p:txBody>
          <a:bodyPr/>
          <a:lstStyle/>
          <a:p>
            <a:fld id="{7A40C488-C8CC-47D5-8871-7D5F905AB6AC}" type="slidenum">
              <a:rPr lang="en-US" smtClean="0"/>
              <a:t>22</a:t>
            </a:fld>
            <a:endParaRPr lang="en-US"/>
          </a:p>
        </p:txBody>
      </p:sp>
      <p:grpSp>
        <p:nvGrpSpPr>
          <p:cNvPr id="6" name="Group 33"/>
          <p:cNvGrpSpPr>
            <a:grpSpLocks/>
          </p:cNvGrpSpPr>
          <p:nvPr/>
        </p:nvGrpSpPr>
        <p:grpSpPr bwMode="auto">
          <a:xfrm>
            <a:off x="3946762" y="2264674"/>
            <a:ext cx="1073150" cy="457200"/>
            <a:chOff x="1374" y="1432"/>
            <a:chExt cx="676" cy="288"/>
          </a:xfrm>
        </p:grpSpPr>
        <p:sp>
          <p:nvSpPr>
            <p:cNvPr id="7" name="Text Box 8"/>
            <p:cNvSpPr txBox="1">
              <a:spLocks noChangeArrowheads="1"/>
            </p:cNvSpPr>
            <p:nvPr/>
          </p:nvSpPr>
          <p:spPr bwMode="auto">
            <a:xfrm>
              <a:off x="1374" y="1432"/>
              <a:ext cx="67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sz="2400">
                  <a:latin typeface="Times New Roman" panose="02020603050405020304" pitchFamily="18" charset="0"/>
                </a:rPr>
                <a:t>Scan D</a:t>
              </a:r>
            </a:p>
          </p:txBody>
        </p:sp>
        <p:sp>
          <p:nvSpPr>
            <p:cNvPr id="8" name="Line 9"/>
            <p:cNvSpPr>
              <a:spLocks noChangeShapeType="1"/>
            </p:cNvSpPr>
            <p:nvPr/>
          </p:nvSpPr>
          <p:spPr bwMode="auto">
            <a:xfrm>
              <a:off x="1447" y="1713"/>
              <a:ext cx="524"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grpSp>
        <p:nvGrpSpPr>
          <p:cNvPr id="9" name="Group 34"/>
          <p:cNvGrpSpPr>
            <a:grpSpLocks/>
          </p:cNvGrpSpPr>
          <p:nvPr/>
        </p:nvGrpSpPr>
        <p:grpSpPr bwMode="auto">
          <a:xfrm>
            <a:off x="4524613" y="1459812"/>
            <a:ext cx="2327275" cy="1947862"/>
            <a:chOff x="1738" y="925"/>
            <a:chExt cx="1466" cy="1227"/>
          </a:xfrm>
        </p:grpSpPr>
        <p:graphicFrame>
          <p:nvGraphicFramePr>
            <p:cNvPr id="10" name="Object 6"/>
            <p:cNvGraphicFramePr>
              <a:graphicFrameLocks noChangeAspect="1"/>
            </p:cNvGraphicFramePr>
            <p:nvPr/>
          </p:nvGraphicFramePr>
          <p:xfrm>
            <a:off x="2055" y="925"/>
            <a:ext cx="1149" cy="1227"/>
          </p:xfrm>
          <a:graphic>
            <a:graphicData uri="http://schemas.openxmlformats.org/presentationml/2006/ole">
              <mc:AlternateContent xmlns:mc="http://schemas.openxmlformats.org/markup-compatibility/2006">
                <mc:Choice xmlns:v="urn:schemas-microsoft-com:vml" Requires="v">
                  <p:oleObj name="Worksheet" r:id="rId2" imgW="1619701" imgH="2086337" progId="Excel.Sheet.8">
                    <p:embed/>
                  </p:oleObj>
                </mc:Choice>
                <mc:Fallback>
                  <p:oleObj name="Worksheet" r:id="rId2" imgW="1619701" imgH="2086337" progId="Excel.Sheet.8">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5" y="925"/>
                          <a:ext cx="1149" cy="1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Text Box 10"/>
            <p:cNvSpPr txBox="1">
              <a:spLocks noChangeArrowheads="1"/>
            </p:cNvSpPr>
            <p:nvPr/>
          </p:nvSpPr>
          <p:spPr bwMode="auto">
            <a:xfrm>
              <a:off x="1738" y="1084"/>
              <a:ext cx="30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sz="2400" i="1">
                  <a:latin typeface="Times New Roman" panose="02020603050405020304" pitchFamily="18" charset="0"/>
                </a:rPr>
                <a:t>C</a:t>
              </a:r>
              <a:r>
                <a:rPr lang="en-US" sz="2400" i="1" baseline="-25000">
                  <a:latin typeface="Times New Roman" panose="02020603050405020304" pitchFamily="18" charset="0"/>
                </a:rPr>
                <a:t>1</a:t>
              </a:r>
            </a:p>
          </p:txBody>
        </p:sp>
      </p:grpSp>
      <p:grpSp>
        <p:nvGrpSpPr>
          <p:cNvPr id="12" name="Group 35"/>
          <p:cNvGrpSpPr>
            <a:grpSpLocks/>
          </p:cNvGrpSpPr>
          <p:nvPr/>
        </p:nvGrpSpPr>
        <p:grpSpPr bwMode="auto">
          <a:xfrm>
            <a:off x="7112237" y="1551887"/>
            <a:ext cx="2484438" cy="1662112"/>
            <a:chOff x="3368" y="983"/>
            <a:chExt cx="1565" cy="1047"/>
          </a:xfrm>
        </p:grpSpPr>
        <p:graphicFrame>
          <p:nvGraphicFramePr>
            <p:cNvPr id="13" name="Object 7"/>
            <p:cNvGraphicFramePr>
              <a:graphicFrameLocks noChangeAspect="1"/>
            </p:cNvGraphicFramePr>
            <p:nvPr/>
          </p:nvGraphicFramePr>
          <p:xfrm>
            <a:off x="3644" y="983"/>
            <a:ext cx="1289" cy="1047"/>
          </p:xfrm>
          <a:graphic>
            <a:graphicData uri="http://schemas.openxmlformats.org/presentationml/2006/ole">
              <mc:AlternateContent xmlns:mc="http://schemas.openxmlformats.org/markup-compatibility/2006">
                <mc:Choice xmlns:v="urn:schemas-microsoft-com:vml" Requires="v">
                  <p:oleObj name="Worksheet" r:id="rId4" imgW="1619701" imgH="1743437" progId="Excel.Sheet.8">
                    <p:embed/>
                  </p:oleObj>
                </mc:Choice>
                <mc:Fallback>
                  <p:oleObj name="Worksheet" r:id="rId4" imgW="1619701" imgH="1743437" progId="Excel.Shee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44" y="983"/>
                          <a:ext cx="1289" cy="10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Text Box 11"/>
            <p:cNvSpPr txBox="1">
              <a:spLocks noChangeArrowheads="1"/>
            </p:cNvSpPr>
            <p:nvPr/>
          </p:nvSpPr>
          <p:spPr bwMode="auto">
            <a:xfrm>
              <a:off x="3368" y="985"/>
              <a:ext cx="28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sz="2400" i="1">
                  <a:latin typeface="Times New Roman" panose="02020603050405020304" pitchFamily="18" charset="0"/>
                </a:rPr>
                <a:t>L</a:t>
              </a:r>
              <a:r>
                <a:rPr lang="en-US" sz="2400" i="1" baseline="-25000">
                  <a:latin typeface="Times New Roman" panose="02020603050405020304" pitchFamily="18" charset="0"/>
                </a:rPr>
                <a:t>1</a:t>
              </a:r>
            </a:p>
          </p:txBody>
        </p:sp>
      </p:grpSp>
      <p:grpSp>
        <p:nvGrpSpPr>
          <p:cNvPr id="15" name="Group 39"/>
          <p:cNvGrpSpPr>
            <a:grpSpLocks/>
          </p:cNvGrpSpPr>
          <p:nvPr/>
        </p:nvGrpSpPr>
        <p:grpSpPr bwMode="auto">
          <a:xfrm>
            <a:off x="2067162" y="3720412"/>
            <a:ext cx="2228850" cy="1828800"/>
            <a:chOff x="190" y="2349"/>
            <a:chExt cx="1404" cy="1152"/>
          </a:xfrm>
        </p:grpSpPr>
        <p:graphicFrame>
          <p:nvGraphicFramePr>
            <p:cNvPr id="16" name="Object 14"/>
            <p:cNvGraphicFramePr>
              <a:graphicFrameLocks noChangeAspect="1"/>
            </p:cNvGraphicFramePr>
            <p:nvPr/>
          </p:nvGraphicFramePr>
          <p:xfrm>
            <a:off x="512" y="2366"/>
            <a:ext cx="1082" cy="1135"/>
          </p:xfrm>
          <a:graphic>
            <a:graphicData uri="http://schemas.openxmlformats.org/presentationml/2006/ole">
              <mc:AlternateContent xmlns:mc="http://schemas.openxmlformats.org/markup-compatibility/2006">
                <mc:Choice xmlns:v="urn:schemas-microsoft-com:vml" Requires="v">
                  <p:oleObj name="Worksheet" r:id="rId6" imgW="1581421" imgH="1743437" progId="Excel.Sheet.8">
                    <p:embed/>
                  </p:oleObj>
                </mc:Choice>
                <mc:Fallback>
                  <p:oleObj name="Worksheet" r:id="rId6" imgW="1581421" imgH="1743437" progId="Excel.Sheet.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2" y="2366"/>
                          <a:ext cx="1082" cy="11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 name="Text Box 15"/>
            <p:cNvSpPr txBox="1">
              <a:spLocks noChangeArrowheads="1"/>
            </p:cNvSpPr>
            <p:nvPr/>
          </p:nvSpPr>
          <p:spPr bwMode="auto">
            <a:xfrm>
              <a:off x="190" y="2349"/>
              <a:ext cx="28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sz="2400" i="1">
                  <a:latin typeface="Times New Roman" panose="02020603050405020304" pitchFamily="18" charset="0"/>
                </a:rPr>
                <a:t>L</a:t>
              </a:r>
              <a:r>
                <a:rPr lang="en-US" sz="2400" i="1" baseline="-25000">
                  <a:latin typeface="Times New Roman" panose="02020603050405020304" pitchFamily="18" charset="0"/>
                </a:rPr>
                <a:t>2</a:t>
              </a:r>
            </a:p>
          </p:txBody>
        </p:sp>
      </p:grpSp>
      <p:grpSp>
        <p:nvGrpSpPr>
          <p:cNvPr id="18" name="Group 38"/>
          <p:cNvGrpSpPr>
            <a:grpSpLocks/>
          </p:cNvGrpSpPr>
          <p:nvPr/>
        </p:nvGrpSpPr>
        <p:grpSpPr bwMode="auto">
          <a:xfrm>
            <a:off x="4494450" y="3323538"/>
            <a:ext cx="2208212" cy="2408237"/>
            <a:chOff x="1719" y="2099"/>
            <a:chExt cx="1391" cy="1517"/>
          </a:xfrm>
        </p:grpSpPr>
        <p:graphicFrame>
          <p:nvGraphicFramePr>
            <p:cNvPr id="19" name="Object 13"/>
            <p:cNvGraphicFramePr>
              <a:graphicFrameLocks noChangeAspect="1"/>
            </p:cNvGraphicFramePr>
            <p:nvPr/>
          </p:nvGraphicFramePr>
          <p:xfrm>
            <a:off x="2016" y="2200"/>
            <a:ext cx="1094" cy="1416"/>
          </p:xfrm>
          <a:graphic>
            <a:graphicData uri="http://schemas.openxmlformats.org/presentationml/2006/ole">
              <mc:AlternateContent xmlns:mc="http://schemas.openxmlformats.org/markup-compatibility/2006">
                <mc:Choice xmlns:v="urn:schemas-microsoft-com:vml" Requires="v">
                  <p:oleObj name="Worksheet" r:id="rId8" imgW="1581421" imgH="2429237" progId="Excel.Sheet.8">
                    <p:embed/>
                  </p:oleObj>
                </mc:Choice>
                <mc:Fallback>
                  <p:oleObj name="Worksheet" r:id="rId8" imgW="1581421" imgH="2429237" progId="Excel.Sheet.8">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16" y="2200"/>
                          <a:ext cx="1094" cy="14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 name="Text Box 16"/>
            <p:cNvSpPr txBox="1">
              <a:spLocks noChangeArrowheads="1"/>
            </p:cNvSpPr>
            <p:nvPr/>
          </p:nvSpPr>
          <p:spPr bwMode="auto">
            <a:xfrm>
              <a:off x="1719" y="2099"/>
              <a:ext cx="30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sz="2400" i="1">
                  <a:latin typeface="Times New Roman" panose="02020603050405020304" pitchFamily="18" charset="0"/>
                </a:rPr>
                <a:t>C</a:t>
              </a:r>
              <a:r>
                <a:rPr lang="en-US" sz="2400" i="1" baseline="-25000">
                  <a:latin typeface="Times New Roman" panose="02020603050405020304" pitchFamily="18" charset="0"/>
                </a:rPr>
                <a:t>2</a:t>
              </a:r>
            </a:p>
          </p:txBody>
        </p:sp>
      </p:grpSp>
      <p:grpSp>
        <p:nvGrpSpPr>
          <p:cNvPr id="21" name="Group 36"/>
          <p:cNvGrpSpPr>
            <a:grpSpLocks/>
          </p:cNvGrpSpPr>
          <p:nvPr/>
        </p:nvGrpSpPr>
        <p:grpSpPr bwMode="auto">
          <a:xfrm>
            <a:off x="7782162" y="3372750"/>
            <a:ext cx="1714500" cy="2333625"/>
            <a:chOff x="3790" y="2130"/>
            <a:chExt cx="1080" cy="1470"/>
          </a:xfrm>
        </p:grpSpPr>
        <p:graphicFrame>
          <p:nvGraphicFramePr>
            <p:cNvPr id="22" name="Object 12"/>
            <p:cNvGraphicFramePr>
              <a:graphicFrameLocks noChangeAspect="1"/>
            </p:cNvGraphicFramePr>
            <p:nvPr/>
          </p:nvGraphicFramePr>
          <p:xfrm>
            <a:off x="4164" y="2130"/>
            <a:ext cx="706" cy="1470"/>
          </p:xfrm>
          <a:graphic>
            <a:graphicData uri="http://schemas.openxmlformats.org/presentationml/2006/ole">
              <mc:AlternateContent xmlns:mc="http://schemas.openxmlformats.org/markup-compatibility/2006">
                <mc:Choice xmlns:v="urn:schemas-microsoft-com:vml" Requires="v">
                  <p:oleObj name="Worksheet" r:id="rId10" imgW="990961" imgH="2429237" progId="Excel.Sheet.8">
                    <p:embed/>
                  </p:oleObj>
                </mc:Choice>
                <mc:Fallback>
                  <p:oleObj name="Worksheet" r:id="rId10" imgW="990961" imgH="2429237" progId="Excel.Sheet.8">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64" y="2130"/>
                          <a:ext cx="706" cy="14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 name="Text Box 17"/>
            <p:cNvSpPr txBox="1">
              <a:spLocks noChangeArrowheads="1"/>
            </p:cNvSpPr>
            <p:nvPr/>
          </p:nvSpPr>
          <p:spPr bwMode="auto">
            <a:xfrm>
              <a:off x="3790" y="2131"/>
              <a:ext cx="30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sz="2400" i="1">
                  <a:latin typeface="Times New Roman" panose="02020603050405020304" pitchFamily="18" charset="0"/>
                </a:rPr>
                <a:t>C</a:t>
              </a:r>
              <a:r>
                <a:rPr lang="en-US" sz="2400" i="1" baseline="-25000">
                  <a:latin typeface="Times New Roman" panose="02020603050405020304" pitchFamily="18" charset="0"/>
                </a:rPr>
                <a:t>2</a:t>
              </a:r>
            </a:p>
          </p:txBody>
        </p:sp>
      </p:grpSp>
      <p:grpSp>
        <p:nvGrpSpPr>
          <p:cNvPr id="24" name="Group 37"/>
          <p:cNvGrpSpPr>
            <a:grpSpLocks/>
          </p:cNvGrpSpPr>
          <p:nvPr/>
        </p:nvGrpSpPr>
        <p:grpSpPr bwMode="auto">
          <a:xfrm>
            <a:off x="6893163" y="3742637"/>
            <a:ext cx="1120775" cy="501650"/>
            <a:chOff x="3230" y="2363"/>
            <a:chExt cx="706" cy="316"/>
          </a:xfrm>
        </p:grpSpPr>
        <p:sp>
          <p:nvSpPr>
            <p:cNvPr id="25" name="Line 18"/>
            <p:cNvSpPr>
              <a:spLocks noChangeShapeType="1"/>
            </p:cNvSpPr>
            <p:nvPr/>
          </p:nvSpPr>
          <p:spPr bwMode="auto">
            <a:xfrm flipH="1">
              <a:off x="3230" y="2679"/>
              <a:ext cx="706"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6" name="Text Box 19"/>
            <p:cNvSpPr txBox="1">
              <a:spLocks noChangeArrowheads="1"/>
            </p:cNvSpPr>
            <p:nvPr/>
          </p:nvSpPr>
          <p:spPr bwMode="auto">
            <a:xfrm>
              <a:off x="3243" y="2363"/>
              <a:ext cx="67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sz="2400">
                  <a:latin typeface="Times New Roman" panose="02020603050405020304" pitchFamily="18" charset="0"/>
                </a:rPr>
                <a:t>Scan D</a:t>
              </a:r>
            </a:p>
          </p:txBody>
        </p:sp>
      </p:grpSp>
      <p:sp>
        <p:nvSpPr>
          <p:cNvPr id="27" name="AutoShape 20"/>
          <p:cNvSpPr>
            <a:spLocks noChangeArrowheads="1"/>
          </p:cNvSpPr>
          <p:nvPr/>
        </p:nvSpPr>
        <p:spPr bwMode="auto">
          <a:xfrm>
            <a:off x="9626838" y="3304764"/>
            <a:ext cx="627063" cy="369332"/>
          </a:xfrm>
          <a:prstGeom prst="curvedLeftArrow">
            <a:avLst>
              <a:gd name="adj1" fmla="val 27291"/>
              <a:gd name="adj2" fmla="val 54582"/>
              <a:gd name="adj3" fmla="val 33333"/>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nvGrpSpPr>
          <p:cNvPr id="28" name="Group 40"/>
          <p:cNvGrpSpPr>
            <a:grpSpLocks/>
          </p:cNvGrpSpPr>
          <p:nvPr/>
        </p:nvGrpSpPr>
        <p:grpSpPr bwMode="auto">
          <a:xfrm>
            <a:off x="2464037" y="5793687"/>
            <a:ext cx="1593850" cy="819150"/>
            <a:chOff x="440" y="3655"/>
            <a:chExt cx="1004" cy="516"/>
          </a:xfrm>
        </p:grpSpPr>
        <p:sp>
          <p:nvSpPr>
            <p:cNvPr id="29" name="Text Box 22"/>
            <p:cNvSpPr txBox="1">
              <a:spLocks noChangeArrowheads="1"/>
            </p:cNvSpPr>
            <p:nvPr/>
          </p:nvSpPr>
          <p:spPr bwMode="auto">
            <a:xfrm>
              <a:off x="440" y="3655"/>
              <a:ext cx="30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sz="2400" i="1">
                  <a:latin typeface="Times New Roman" panose="02020603050405020304" pitchFamily="18" charset="0"/>
                </a:rPr>
                <a:t>C</a:t>
              </a:r>
              <a:r>
                <a:rPr lang="en-US" sz="2400" i="1" baseline="-25000">
                  <a:latin typeface="Times New Roman" panose="02020603050405020304" pitchFamily="18" charset="0"/>
                </a:rPr>
                <a:t>3</a:t>
              </a:r>
            </a:p>
          </p:txBody>
        </p:sp>
        <p:graphicFrame>
          <p:nvGraphicFramePr>
            <p:cNvPr id="30" name="Object 24"/>
            <p:cNvGraphicFramePr>
              <a:graphicFrameLocks noChangeAspect="1"/>
            </p:cNvGraphicFramePr>
            <p:nvPr/>
          </p:nvGraphicFramePr>
          <p:xfrm>
            <a:off x="735" y="3682"/>
            <a:ext cx="709" cy="489"/>
          </p:xfrm>
          <a:graphic>
            <a:graphicData uri="http://schemas.openxmlformats.org/presentationml/2006/ole">
              <mc:AlternateContent xmlns:mc="http://schemas.openxmlformats.org/markup-compatibility/2006">
                <mc:Choice xmlns:v="urn:schemas-microsoft-com:vml" Requires="v">
                  <p:oleObj name="Worksheet" r:id="rId12" imgW="990961" imgH="714737" progId="Excel.Sheet.8">
                    <p:embed/>
                  </p:oleObj>
                </mc:Choice>
                <mc:Fallback>
                  <p:oleObj name="Worksheet" r:id="rId12" imgW="990961" imgH="714737" progId="Excel.Sheet.8">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35" y="3682"/>
                          <a:ext cx="709" cy="4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1" name="Group 41"/>
          <p:cNvGrpSpPr>
            <a:grpSpLocks/>
          </p:cNvGrpSpPr>
          <p:nvPr/>
        </p:nvGrpSpPr>
        <p:grpSpPr bwMode="auto">
          <a:xfrm>
            <a:off x="4300776" y="5873062"/>
            <a:ext cx="1692275" cy="457200"/>
            <a:chOff x="1597" y="3705"/>
            <a:chExt cx="1066" cy="288"/>
          </a:xfrm>
        </p:grpSpPr>
        <p:sp>
          <p:nvSpPr>
            <p:cNvPr id="32" name="Line 21"/>
            <p:cNvSpPr>
              <a:spLocks noChangeShapeType="1"/>
            </p:cNvSpPr>
            <p:nvPr/>
          </p:nvSpPr>
          <p:spPr bwMode="auto">
            <a:xfrm>
              <a:off x="1597" y="3968"/>
              <a:ext cx="1066"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3" name="Text Box 25"/>
            <p:cNvSpPr txBox="1">
              <a:spLocks noChangeArrowheads="1"/>
            </p:cNvSpPr>
            <p:nvPr/>
          </p:nvSpPr>
          <p:spPr bwMode="auto">
            <a:xfrm>
              <a:off x="1721" y="3705"/>
              <a:ext cx="67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sz="2400">
                  <a:latin typeface="Times New Roman" panose="02020603050405020304" pitchFamily="18" charset="0"/>
                </a:rPr>
                <a:t>Scan D</a:t>
              </a:r>
            </a:p>
          </p:txBody>
        </p:sp>
      </p:grpSp>
      <p:grpSp>
        <p:nvGrpSpPr>
          <p:cNvPr id="34" name="Group 42"/>
          <p:cNvGrpSpPr>
            <a:grpSpLocks/>
          </p:cNvGrpSpPr>
          <p:nvPr/>
        </p:nvGrpSpPr>
        <p:grpSpPr bwMode="auto">
          <a:xfrm>
            <a:off x="5880338" y="5782575"/>
            <a:ext cx="2208213" cy="855663"/>
            <a:chOff x="2592" y="3648"/>
            <a:chExt cx="1391" cy="539"/>
          </a:xfrm>
        </p:grpSpPr>
        <p:sp>
          <p:nvSpPr>
            <p:cNvPr id="35" name="Text Box 23"/>
            <p:cNvSpPr txBox="1">
              <a:spLocks noChangeArrowheads="1"/>
            </p:cNvSpPr>
            <p:nvPr/>
          </p:nvSpPr>
          <p:spPr bwMode="auto">
            <a:xfrm>
              <a:off x="2592" y="3648"/>
              <a:ext cx="28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sz="2400" i="1">
                  <a:latin typeface="Times New Roman" panose="02020603050405020304" pitchFamily="18" charset="0"/>
                </a:rPr>
                <a:t>L</a:t>
              </a:r>
              <a:r>
                <a:rPr lang="en-US" sz="2400" i="1" baseline="-25000">
                  <a:latin typeface="Times New Roman" panose="02020603050405020304" pitchFamily="18" charset="0"/>
                </a:rPr>
                <a:t>3</a:t>
              </a:r>
            </a:p>
          </p:txBody>
        </p:sp>
        <p:graphicFrame>
          <p:nvGraphicFramePr>
            <p:cNvPr id="36" name="Object 26"/>
            <p:cNvGraphicFramePr>
              <a:graphicFrameLocks noChangeAspect="1"/>
            </p:cNvGraphicFramePr>
            <p:nvPr/>
          </p:nvGraphicFramePr>
          <p:xfrm>
            <a:off x="2878" y="3676"/>
            <a:ext cx="1105" cy="511"/>
          </p:xfrm>
          <a:graphic>
            <a:graphicData uri="http://schemas.openxmlformats.org/presentationml/2006/ole">
              <mc:AlternateContent xmlns:mc="http://schemas.openxmlformats.org/markup-compatibility/2006">
                <mc:Choice xmlns:v="urn:schemas-microsoft-com:vml" Requires="v">
                  <p:oleObj name="Worksheet" r:id="rId14" imgW="1581421" imgH="705332" progId="Excel.Sheet.8">
                    <p:embed/>
                  </p:oleObj>
                </mc:Choice>
                <mc:Fallback>
                  <p:oleObj name="Worksheet" r:id="rId14" imgW="1581421" imgH="705332" progId="Excel.Sheet.8">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78" y="3676"/>
                          <a:ext cx="1105" cy="5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7" name="AutoShape 27"/>
          <p:cNvSpPr>
            <a:spLocks noChangeArrowheads="1"/>
          </p:cNvSpPr>
          <p:nvPr/>
        </p:nvSpPr>
        <p:spPr bwMode="auto">
          <a:xfrm>
            <a:off x="1967151" y="5278027"/>
            <a:ext cx="184731" cy="369332"/>
          </a:xfrm>
          <a:prstGeom prst="curvedRightArrow">
            <a:avLst>
              <a:gd name="adj1" fmla="val 56619"/>
              <a:gd name="adj2" fmla="val 113237"/>
              <a:gd name="adj3" fmla="val 33333"/>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8" name="Line 28"/>
          <p:cNvSpPr>
            <a:spLocks noChangeShapeType="1"/>
          </p:cNvSpPr>
          <p:nvPr/>
        </p:nvSpPr>
        <p:spPr bwMode="auto">
          <a:xfrm>
            <a:off x="6947137" y="2429774"/>
            <a:ext cx="52705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9" name="Line 29"/>
          <p:cNvSpPr>
            <a:spLocks noChangeShapeType="1"/>
          </p:cNvSpPr>
          <p:nvPr/>
        </p:nvSpPr>
        <p:spPr bwMode="auto">
          <a:xfrm flipH="1">
            <a:off x="4432537" y="4639574"/>
            <a:ext cx="381000" cy="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nvGrpSpPr>
          <p:cNvPr id="40" name="Group 32"/>
          <p:cNvGrpSpPr>
            <a:grpSpLocks/>
          </p:cNvGrpSpPr>
          <p:nvPr/>
        </p:nvGrpSpPr>
        <p:grpSpPr bwMode="auto">
          <a:xfrm>
            <a:off x="2068750" y="1286774"/>
            <a:ext cx="1814512" cy="2120900"/>
            <a:chOff x="191" y="816"/>
            <a:chExt cx="1143" cy="1336"/>
          </a:xfrm>
        </p:grpSpPr>
        <p:graphicFrame>
          <p:nvGraphicFramePr>
            <p:cNvPr id="41" name="Object 5"/>
            <p:cNvGraphicFramePr>
              <a:graphicFrameLocks noChangeAspect="1"/>
            </p:cNvGraphicFramePr>
            <p:nvPr/>
          </p:nvGraphicFramePr>
          <p:xfrm>
            <a:off x="191" y="1131"/>
            <a:ext cx="1143" cy="1021"/>
          </p:xfrm>
          <a:graphic>
            <a:graphicData uri="http://schemas.openxmlformats.org/presentationml/2006/ole">
              <mc:AlternateContent xmlns:mc="http://schemas.openxmlformats.org/markup-compatibility/2006">
                <mc:Choice xmlns:v="urn:schemas-microsoft-com:vml" Requires="v">
                  <p:oleObj name="Worksheet" r:id="rId16" imgW="1667372" imgH="1743437" progId="Excel.Sheet.8">
                    <p:embed/>
                  </p:oleObj>
                </mc:Choice>
                <mc:Fallback>
                  <p:oleObj name="Worksheet" r:id="rId16" imgW="1667372" imgH="1743437" progId="Excel.Sheet.8">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91" y="1131"/>
                          <a:ext cx="1143" cy="10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2" name="Text Box 30"/>
            <p:cNvSpPr txBox="1">
              <a:spLocks noChangeArrowheads="1"/>
            </p:cNvSpPr>
            <p:nvPr/>
          </p:nvSpPr>
          <p:spPr bwMode="auto">
            <a:xfrm>
              <a:off x="240" y="816"/>
              <a:ext cx="1006" cy="28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hangingPunct="0"/>
              <a:r>
                <a:rPr lang="en-US" sz="2400">
                  <a:latin typeface="Times New Roman" panose="02020603050405020304" pitchFamily="18" charset="0"/>
                </a:rPr>
                <a:t>Database D</a:t>
              </a:r>
            </a:p>
          </p:txBody>
        </p:sp>
      </p:grpSp>
      <p:sp>
        <p:nvSpPr>
          <p:cNvPr id="43" name="Text Box 31"/>
          <p:cNvSpPr txBox="1">
            <a:spLocks noChangeArrowheads="1"/>
          </p:cNvSpPr>
          <p:nvPr/>
        </p:nvSpPr>
        <p:spPr bwMode="auto">
          <a:xfrm>
            <a:off x="6108938" y="981974"/>
            <a:ext cx="27225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a:latin typeface="Tahoma" panose="020B0604030504040204" pitchFamily="34" charset="0"/>
              </a:rPr>
              <a:t>Min support =50%</a:t>
            </a:r>
          </a:p>
        </p:txBody>
      </p:sp>
    </p:spTree>
    <p:extLst>
      <p:ext uri="{BB962C8B-B14F-4D97-AF65-F5344CB8AC3E}">
        <p14:creationId xmlns:p14="http://schemas.microsoft.com/office/powerpoint/2010/main" val="2332481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blinds(horizontal)">
                                      <p:cBhvr>
                                        <p:cTn id="7" dur="500"/>
                                        <p:tgtEl>
                                          <p:spTgt spid="4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box(out)">
                                      <p:cBhvr>
                                        <p:cTn id="12" dur="500"/>
                                        <p:tgtEl>
                                          <p:spTgt spid="40"/>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ou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ox(ou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box(out)">
                                      <p:cBhvr>
                                        <p:cTn id="27" dur="500"/>
                                        <p:tgtEl>
                                          <p:spTgt spid="38"/>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ox(out)">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box(out)">
                                      <p:cBhvr>
                                        <p:cTn id="37" dur="500"/>
                                        <p:tgtEl>
                                          <p:spTgt spid="27"/>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32" fill="hold"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box(out)">
                                      <p:cBhvr>
                                        <p:cTn id="42" dur="500"/>
                                        <p:tgtEl>
                                          <p:spTgt spid="21"/>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32" fill="hold" nodeType="click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box(out)">
                                      <p:cBhvr>
                                        <p:cTn id="47" dur="500"/>
                                        <p:tgtEl>
                                          <p:spTgt spid="24"/>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32" fill="hold" nodeType="click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box(out)">
                                      <p:cBhvr>
                                        <p:cTn id="52" dur="500"/>
                                        <p:tgtEl>
                                          <p:spTgt spid="18"/>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32" fill="hold" grpId="0" nodeType="click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box(out)">
                                      <p:cBhvr>
                                        <p:cTn id="57" dur="500"/>
                                        <p:tgtEl>
                                          <p:spTgt spid="39"/>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32" fill="hold" nodeType="click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box(out)">
                                      <p:cBhvr>
                                        <p:cTn id="62" dur="500"/>
                                        <p:tgtEl>
                                          <p:spTgt spid="15"/>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32" fill="hold" grpId="0" nodeType="clickEffect">
                                  <p:stCondLst>
                                    <p:cond delay="0"/>
                                  </p:stCondLst>
                                  <p:childTnLst>
                                    <p:set>
                                      <p:cBhvr>
                                        <p:cTn id="66" dur="1" fill="hold">
                                          <p:stCondLst>
                                            <p:cond delay="0"/>
                                          </p:stCondLst>
                                        </p:cTn>
                                        <p:tgtEl>
                                          <p:spTgt spid="37"/>
                                        </p:tgtEl>
                                        <p:attrNameLst>
                                          <p:attrName>style.visibility</p:attrName>
                                        </p:attrNameLst>
                                      </p:cBhvr>
                                      <p:to>
                                        <p:strVal val="visible"/>
                                      </p:to>
                                    </p:set>
                                    <p:animEffect transition="in" filter="box(out)">
                                      <p:cBhvr>
                                        <p:cTn id="67" dur="500"/>
                                        <p:tgtEl>
                                          <p:spTgt spid="37"/>
                                        </p:tgtEl>
                                      </p:cBhvr>
                                    </p:animEffect>
                                  </p:childTnLst>
                                </p:cTn>
                              </p:par>
                            </p:childTnLst>
                          </p:cTn>
                        </p:par>
                      </p:childTnLst>
                    </p:cTn>
                  </p:par>
                  <p:par>
                    <p:cTn id="68" fill="hold">
                      <p:stCondLst>
                        <p:cond delay="indefinite"/>
                      </p:stCondLst>
                      <p:childTnLst>
                        <p:par>
                          <p:cTn id="69" fill="hold">
                            <p:stCondLst>
                              <p:cond delay="0"/>
                            </p:stCondLst>
                            <p:childTnLst>
                              <p:par>
                                <p:cTn id="70" presetID="4" presetClass="entr" presetSubtype="32" fill="hold" nodeType="clickEffect">
                                  <p:stCondLst>
                                    <p:cond delay="0"/>
                                  </p:stCondLst>
                                  <p:childTnLst>
                                    <p:set>
                                      <p:cBhvr>
                                        <p:cTn id="71" dur="1" fill="hold">
                                          <p:stCondLst>
                                            <p:cond delay="0"/>
                                          </p:stCondLst>
                                        </p:cTn>
                                        <p:tgtEl>
                                          <p:spTgt spid="28"/>
                                        </p:tgtEl>
                                        <p:attrNameLst>
                                          <p:attrName>style.visibility</p:attrName>
                                        </p:attrNameLst>
                                      </p:cBhvr>
                                      <p:to>
                                        <p:strVal val="visible"/>
                                      </p:to>
                                    </p:set>
                                    <p:animEffect transition="in" filter="box(out)">
                                      <p:cBhvr>
                                        <p:cTn id="72" dur="500"/>
                                        <p:tgtEl>
                                          <p:spTgt spid="28"/>
                                        </p:tgtEl>
                                      </p:cBhvr>
                                    </p:animEffect>
                                  </p:childTnLst>
                                </p:cTn>
                              </p:par>
                            </p:childTnLst>
                          </p:cTn>
                        </p:par>
                      </p:childTnLst>
                    </p:cTn>
                  </p:par>
                  <p:par>
                    <p:cTn id="73" fill="hold">
                      <p:stCondLst>
                        <p:cond delay="indefinite"/>
                      </p:stCondLst>
                      <p:childTnLst>
                        <p:par>
                          <p:cTn id="74" fill="hold">
                            <p:stCondLst>
                              <p:cond delay="0"/>
                            </p:stCondLst>
                            <p:childTnLst>
                              <p:par>
                                <p:cTn id="75" presetID="4" presetClass="entr" presetSubtype="32" fill="hold" nodeType="clickEffect">
                                  <p:stCondLst>
                                    <p:cond delay="0"/>
                                  </p:stCondLst>
                                  <p:childTnLst>
                                    <p:set>
                                      <p:cBhvr>
                                        <p:cTn id="76" dur="1" fill="hold">
                                          <p:stCondLst>
                                            <p:cond delay="0"/>
                                          </p:stCondLst>
                                        </p:cTn>
                                        <p:tgtEl>
                                          <p:spTgt spid="31"/>
                                        </p:tgtEl>
                                        <p:attrNameLst>
                                          <p:attrName>style.visibility</p:attrName>
                                        </p:attrNameLst>
                                      </p:cBhvr>
                                      <p:to>
                                        <p:strVal val="visible"/>
                                      </p:to>
                                    </p:set>
                                    <p:animEffect transition="in" filter="box(out)">
                                      <p:cBhvr>
                                        <p:cTn id="77" dur="500"/>
                                        <p:tgtEl>
                                          <p:spTgt spid="31"/>
                                        </p:tgtEl>
                                      </p:cBhvr>
                                    </p:animEffect>
                                  </p:childTnLst>
                                </p:cTn>
                              </p:par>
                            </p:childTnLst>
                          </p:cTn>
                        </p:par>
                      </p:childTnLst>
                    </p:cTn>
                  </p:par>
                  <p:par>
                    <p:cTn id="78" fill="hold">
                      <p:stCondLst>
                        <p:cond delay="indefinite"/>
                      </p:stCondLst>
                      <p:childTnLst>
                        <p:par>
                          <p:cTn id="79" fill="hold">
                            <p:stCondLst>
                              <p:cond delay="0"/>
                            </p:stCondLst>
                            <p:childTnLst>
                              <p:par>
                                <p:cTn id="80" presetID="4" presetClass="entr" presetSubtype="32" fill="hold" nodeType="clickEffect">
                                  <p:stCondLst>
                                    <p:cond delay="0"/>
                                  </p:stCondLst>
                                  <p:childTnLst>
                                    <p:set>
                                      <p:cBhvr>
                                        <p:cTn id="81" dur="1" fill="hold">
                                          <p:stCondLst>
                                            <p:cond delay="0"/>
                                          </p:stCondLst>
                                        </p:cTn>
                                        <p:tgtEl>
                                          <p:spTgt spid="34"/>
                                        </p:tgtEl>
                                        <p:attrNameLst>
                                          <p:attrName>style.visibility</p:attrName>
                                        </p:attrNameLst>
                                      </p:cBhvr>
                                      <p:to>
                                        <p:strVal val="visible"/>
                                      </p:to>
                                    </p:set>
                                    <p:animEffect transition="in" filter="box(out)">
                                      <p:cBhvr>
                                        <p:cTn id="8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7" grpId="0" animBg="1"/>
      <p:bldP spid="38" grpId="0" animBg="1"/>
      <p:bldP spid="39" grpId="0" animBg="1"/>
      <p:bldP spid="4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to Generate Candidates</a:t>
            </a:r>
          </a:p>
        </p:txBody>
      </p:sp>
      <p:sp>
        <p:nvSpPr>
          <p:cNvPr id="3" name="Content Placeholder 2"/>
          <p:cNvSpPr>
            <a:spLocks noGrp="1"/>
          </p:cNvSpPr>
          <p:nvPr>
            <p:ph idx="1"/>
          </p:nvPr>
        </p:nvSpPr>
        <p:spPr/>
        <p:txBody>
          <a:bodyPr/>
          <a:lstStyle/>
          <a:p>
            <a:r>
              <a:rPr lang="en-US" dirty="0"/>
              <a:t>L3={</a:t>
            </a:r>
            <a:r>
              <a:rPr lang="en-US" dirty="0" err="1"/>
              <a:t>abc</a:t>
            </a:r>
            <a:r>
              <a:rPr lang="en-US" dirty="0"/>
              <a:t>, </a:t>
            </a:r>
            <a:r>
              <a:rPr lang="en-US" dirty="0" err="1"/>
              <a:t>abd</a:t>
            </a:r>
            <a:r>
              <a:rPr lang="en-US" dirty="0"/>
              <a:t>, </a:t>
            </a:r>
            <a:r>
              <a:rPr lang="en-US" dirty="0" err="1"/>
              <a:t>acd</a:t>
            </a:r>
            <a:r>
              <a:rPr lang="en-US" dirty="0"/>
              <a:t>, ace, </a:t>
            </a:r>
            <a:r>
              <a:rPr lang="en-US" dirty="0" err="1"/>
              <a:t>bcd</a:t>
            </a:r>
            <a:r>
              <a:rPr lang="en-US" dirty="0"/>
              <a:t>}</a:t>
            </a:r>
          </a:p>
          <a:p>
            <a:r>
              <a:rPr lang="en-US" dirty="0"/>
              <a:t>Generating C4 from L3</a:t>
            </a:r>
          </a:p>
          <a:p>
            <a:pPr lvl="1"/>
            <a:r>
              <a:rPr lang="en-US" dirty="0" err="1"/>
              <a:t>abcd</a:t>
            </a:r>
            <a:r>
              <a:rPr lang="en-US" dirty="0"/>
              <a:t>  from </a:t>
            </a:r>
            <a:r>
              <a:rPr lang="en-US" dirty="0" err="1"/>
              <a:t>abc</a:t>
            </a:r>
            <a:r>
              <a:rPr lang="en-US" dirty="0"/>
              <a:t> and </a:t>
            </a:r>
            <a:r>
              <a:rPr lang="en-US" dirty="0" err="1"/>
              <a:t>abd</a:t>
            </a:r>
            <a:endParaRPr lang="en-US" dirty="0"/>
          </a:p>
          <a:p>
            <a:pPr lvl="1"/>
            <a:r>
              <a:rPr lang="en-US" dirty="0" err="1"/>
              <a:t>acde</a:t>
            </a:r>
            <a:r>
              <a:rPr lang="en-US" dirty="0"/>
              <a:t>  from </a:t>
            </a:r>
            <a:r>
              <a:rPr lang="en-US" dirty="0" err="1"/>
              <a:t>acd</a:t>
            </a:r>
            <a:r>
              <a:rPr lang="en-US" dirty="0"/>
              <a:t> and ace</a:t>
            </a:r>
          </a:p>
          <a:p>
            <a:r>
              <a:rPr lang="en-US" dirty="0"/>
              <a:t>Pruning:</a:t>
            </a:r>
          </a:p>
          <a:p>
            <a:pPr lvl="1"/>
            <a:r>
              <a:rPr lang="en-US" dirty="0" err="1"/>
              <a:t>acde</a:t>
            </a:r>
            <a:r>
              <a:rPr lang="en-US" dirty="0"/>
              <a:t> is removed because </a:t>
            </a:r>
            <a:r>
              <a:rPr lang="en-US" dirty="0" err="1"/>
              <a:t>ade</a:t>
            </a:r>
            <a:r>
              <a:rPr lang="en-US" dirty="0"/>
              <a:t> is not in L3</a:t>
            </a:r>
          </a:p>
          <a:p>
            <a:r>
              <a:rPr lang="en-US" dirty="0"/>
              <a:t>C4={</a:t>
            </a:r>
            <a:r>
              <a:rPr lang="en-US" dirty="0" err="1"/>
              <a:t>abcd</a:t>
            </a:r>
            <a:r>
              <a:rPr lang="en-US" dirty="0"/>
              <a:t>}</a:t>
            </a:r>
          </a:p>
          <a:p>
            <a:endParaRPr lang="en-US" dirty="0"/>
          </a:p>
        </p:txBody>
      </p:sp>
      <p:sp>
        <p:nvSpPr>
          <p:cNvPr id="4" name="Footer Placeholder 3"/>
          <p:cNvSpPr>
            <a:spLocks noGrp="1"/>
          </p:cNvSpPr>
          <p:nvPr>
            <p:ph type="ftr" sz="quarter" idx="11"/>
          </p:nvPr>
        </p:nvSpPr>
        <p:spPr/>
        <p:txBody>
          <a:bodyPr/>
          <a:lstStyle/>
          <a:p>
            <a:r>
              <a:rPr lang="en-US"/>
              <a:t>Mining Association Rules</a:t>
            </a:r>
          </a:p>
        </p:txBody>
      </p:sp>
      <p:sp>
        <p:nvSpPr>
          <p:cNvPr id="5" name="Slide Number Placeholder 4"/>
          <p:cNvSpPr>
            <a:spLocks noGrp="1"/>
          </p:cNvSpPr>
          <p:nvPr>
            <p:ph type="sldNum" sz="quarter" idx="12"/>
          </p:nvPr>
        </p:nvSpPr>
        <p:spPr/>
        <p:txBody>
          <a:bodyPr/>
          <a:lstStyle/>
          <a:p>
            <a:fld id="{7A40C488-C8CC-47D5-8871-7D5F905AB6AC}" type="slidenum">
              <a:rPr lang="en-US" smtClean="0"/>
              <a:t>23</a:t>
            </a:fld>
            <a:endParaRPr lang="en-US"/>
          </a:p>
        </p:txBody>
      </p:sp>
      <p:pic>
        <p:nvPicPr>
          <p:cNvPr id="6" name="Picture 5">
            <a:extLst>
              <a:ext uri="{FF2B5EF4-FFF2-40B4-BE49-F238E27FC236}">
                <a16:creationId xmlns:a16="http://schemas.microsoft.com/office/drawing/2014/main" id="{FAD864AE-6F2B-4E3D-B9FC-6960A614C5C0}"/>
              </a:ext>
            </a:extLst>
          </p:cNvPr>
          <p:cNvPicPr>
            <a:picLocks noChangeAspect="1"/>
          </p:cNvPicPr>
          <p:nvPr/>
        </p:nvPicPr>
        <p:blipFill>
          <a:blip r:embed="rId2"/>
          <a:stretch>
            <a:fillRect/>
          </a:stretch>
        </p:blipFill>
        <p:spPr>
          <a:xfrm>
            <a:off x="6937561" y="1311274"/>
            <a:ext cx="4972050" cy="1838325"/>
          </a:xfrm>
          <a:prstGeom prst="rect">
            <a:avLst/>
          </a:prstGeom>
        </p:spPr>
      </p:pic>
    </p:spTree>
    <p:extLst>
      <p:ext uri="{BB962C8B-B14F-4D97-AF65-F5344CB8AC3E}">
        <p14:creationId xmlns:p14="http://schemas.microsoft.com/office/powerpoint/2010/main" val="33952401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a:t>
            </a:r>
            <a:r>
              <a:rPr lang="en-US" dirty="0" err="1"/>
              <a:t>Apriori</a:t>
            </a:r>
            <a:r>
              <a:rPr lang="en-US" dirty="0"/>
              <a:t> Algorithm</a:t>
            </a:r>
          </a:p>
        </p:txBody>
      </p:sp>
      <p:sp>
        <p:nvSpPr>
          <p:cNvPr id="4" name="Footer Placeholder 3"/>
          <p:cNvSpPr>
            <a:spLocks noGrp="1"/>
          </p:cNvSpPr>
          <p:nvPr>
            <p:ph type="ftr" sz="quarter" idx="11"/>
          </p:nvPr>
        </p:nvSpPr>
        <p:spPr/>
        <p:txBody>
          <a:bodyPr/>
          <a:lstStyle/>
          <a:p>
            <a:r>
              <a:rPr lang="en-US"/>
              <a:t>Mining Association Rules</a:t>
            </a:r>
          </a:p>
        </p:txBody>
      </p:sp>
      <p:sp>
        <p:nvSpPr>
          <p:cNvPr id="5" name="Slide Number Placeholder 4"/>
          <p:cNvSpPr>
            <a:spLocks noGrp="1"/>
          </p:cNvSpPr>
          <p:nvPr>
            <p:ph type="sldNum" sz="quarter" idx="12"/>
          </p:nvPr>
        </p:nvSpPr>
        <p:spPr/>
        <p:txBody>
          <a:bodyPr/>
          <a:lstStyle/>
          <a:p>
            <a:fld id="{7A40C488-C8CC-47D5-8871-7D5F905AB6AC}" type="slidenum">
              <a:rPr lang="en-US" smtClean="0"/>
              <a:t>24</a:t>
            </a:fld>
            <a:endParaRPr lang="en-US"/>
          </a:p>
        </p:txBody>
      </p:sp>
      <p:pic>
        <p:nvPicPr>
          <p:cNvPr id="9" name="Picture 8">
            <a:extLst>
              <a:ext uri="{FF2B5EF4-FFF2-40B4-BE49-F238E27FC236}">
                <a16:creationId xmlns:a16="http://schemas.microsoft.com/office/drawing/2014/main" id="{FF9FF319-7F10-4509-A577-47DAAB5436CD}"/>
              </a:ext>
            </a:extLst>
          </p:cNvPr>
          <p:cNvPicPr>
            <a:picLocks noChangeAspect="1"/>
          </p:cNvPicPr>
          <p:nvPr/>
        </p:nvPicPr>
        <p:blipFill>
          <a:blip r:embed="rId2"/>
          <a:stretch>
            <a:fillRect/>
          </a:stretch>
        </p:blipFill>
        <p:spPr>
          <a:xfrm>
            <a:off x="838200" y="1374773"/>
            <a:ext cx="4905375" cy="1847850"/>
          </a:xfrm>
          <a:prstGeom prst="rect">
            <a:avLst/>
          </a:prstGeom>
        </p:spPr>
      </p:pic>
      <p:pic>
        <p:nvPicPr>
          <p:cNvPr id="10" name="Picture 9">
            <a:extLst>
              <a:ext uri="{FF2B5EF4-FFF2-40B4-BE49-F238E27FC236}">
                <a16:creationId xmlns:a16="http://schemas.microsoft.com/office/drawing/2014/main" id="{73E56DA0-CF16-4A3B-B8FF-AA5FF2FE0819}"/>
              </a:ext>
            </a:extLst>
          </p:cNvPr>
          <p:cNvPicPr>
            <a:picLocks noChangeAspect="1"/>
          </p:cNvPicPr>
          <p:nvPr/>
        </p:nvPicPr>
        <p:blipFill>
          <a:blip r:embed="rId3"/>
          <a:stretch>
            <a:fillRect/>
          </a:stretch>
        </p:blipFill>
        <p:spPr>
          <a:xfrm>
            <a:off x="959802" y="3222623"/>
            <a:ext cx="5400675" cy="1724025"/>
          </a:xfrm>
          <a:prstGeom prst="rect">
            <a:avLst/>
          </a:prstGeom>
        </p:spPr>
      </p:pic>
      <p:pic>
        <p:nvPicPr>
          <p:cNvPr id="11" name="Picture 10">
            <a:extLst>
              <a:ext uri="{FF2B5EF4-FFF2-40B4-BE49-F238E27FC236}">
                <a16:creationId xmlns:a16="http://schemas.microsoft.com/office/drawing/2014/main" id="{7998EC9D-977C-4770-8AB1-95F450F867C3}"/>
              </a:ext>
            </a:extLst>
          </p:cNvPr>
          <p:cNvPicPr>
            <a:picLocks noChangeAspect="1"/>
          </p:cNvPicPr>
          <p:nvPr/>
        </p:nvPicPr>
        <p:blipFill>
          <a:blip r:embed="rId4"/>
          <a:stretch>
            <a:fillRect/>
          </a:stretch>
        </p:blipFill>
        <p:spPr>
          <a:xfrm>
            <a:off x="8153400" y="1404234"/>
            <a:ext cx="2638425" cy="1466850"/>
          </a:xfrm>
          <a:prstGeom prst="rect">
            <a:avLst/>
          </a:prstGeom>
        </p:spPr>
      </p:pic>
    </p:spTree>
    <p:extLst>
      <p:ext uri="{BB962C8B-B14F-4D97-AF65-F5344CB8AC3E}">
        <p14:creationId xmlns:p14="http://schemas.microsoft.com/office/powerpoint/2010/main" val="39202462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of Discovering Rules</a:t>
            </a:r>
          </a:p>
        </p:txBody>
      </p:sp>
      <p:sp>
        <p:nvSpPr>
          <p:cNvPr id="3" name="Content Placeholder 2"/>
          <p:cNvSpPr>
            <a:spLocks noGrp="1"/>
          </p:cNvSpPr>
          <p:nvPr>
            <p:ph idx="1"/>
          </p:nvPr>
        </p:nvSpPr>
        <p:spPr/>
        <p:txBody>
          <a:bodyPr/>
          <a:lstStyle/>
          <a:p>
            <a:pPr>
              <a:spcBef>
                <a:spcPct val="50000"/>
              </a:spcBef>
            </a:pPr>
            <a:r>
              <a:rPr lang="en-US" dirty="0">
                <a:solidFill>
                  <a:srgbClr val="0070C0"/>
                </a:solidFill>
                <a:latin typeface="Times New Roman" panose="02020603050405020304" pitchFamily="18" charset="0"/>
              </a:rPr>
              <a:t>Let us consider the 3-itemset {I1, I2, I5}:</a:t>
            </a:r>
          </a:p>
          <a:p>
            <a:pPr>
              <a:spcBef>
                <a:spcPct val="50000"/>
              </a:spcBef>
            </a:pPr>
            <a:r>
              <a:rPr lang="en-US" dirty="0">
                <a:solidFill>
                  <a:srgbClr val="0070C0"/>
                </a:solidFill>
                <a:latin typeface="Times New Roman" panose="02020603050405020304" pitchFamily="18" charset="0"/>
              </a:rPr>
              <a:t>Possible Rules</a:t>
            </a:r>
          </a:p>
          <a:p>
            <a:pPr lvl="1">
              <a:spcBef>
                <a:spcPct val="50000"/>
              </a:spcBef>
            </a:pPr>
            <a:r>
              <a:rPr lang="en-US" dirty="0">
                <a:solidFill>
                  <a:srgbClr val="0070C0"/>
                </a:solidFill>
                <a:latin typeface="Times New Roman" panose="02020603050405020304" pitchFamily="18" charset="0"/>
              </a:rPr>
              <a:t>I1 </a:t>
            </a:r>
            <a:r>
              <a:rPr lang="en-US" dirty="0">
                <a:solidFill>
                  <a:srgbClr val="0070C0"/>
                </a:solidFill>
                <a:latin typeface="Times New Roman" panose="02020603050405020304" pitchFamily="18" charset="0"/>
                <a:sym typeface="Symbol" panose="05050102010706020507" pitchFamily="18" charset="2"/>
              </a:rPr>
              <a:t> I2  I5 </a:t>
            </a:r>
          </a:p>
          <a:p>
            <a:pPr lvl="1">
              <a:spcBef>
                <a:spcPct val="50000"/>
              </a:spcBef>
            </a:pPr>
            <a:r>
              <a:rPr lang="en-US" dirty="0">
                <a:solidFill>
                  <a:srgbClr val="0070C0"/>
                </a:solidFill>
                <a:latin typeface="Times New Roman" panose="02020603050405020304" pitchFamily="18" charset="0"/>
              </a:rPr>
              <a:t>I1 </a:t>
            </a:r>
            <a:r>
              <a:rPr lang="en-US" dirty="0">
                <a:solidFill>
                  <a:srgbClr val="0070C0"/>
                </a:solidFill>
                <a:latin typeface="Times New Roman" panose="02020603050405020304" pitchFamily="18" charset="0"/>
                <a:sym typeface="Symbol" panose="05050102010706020507" pitchFamily="18" charset="2"/>
              </a:rPr>
              <a:t> I5  I2</a:t>
            </a:r>
          </a:p>
          <a:p>
            <a:pPr lvl="1">
              <a:spcBef>
                <a:spcPct val="50000"/>
              </a:spcBef>
            </a:pPr>
            <a:r>
              <a:rPr lang="en-US" dirty="0">
                <a:solidFill>
                  <a:srgbClr val="0070C0"/>
                </a:solidFill>
                <a:latin typeface="Times New Roman" panose="02020603050405020304" pitchFamily="18" charset="0"/>
              </a:rPr>
              <a:t>I2 </a:t>
            </a:r>
            <a:r>
              <a:rPr lang="en-US" dirty="0">
                <a:solidFill>
                  <a:srgbClr val="0070C0"/>
                </a:solidFill>
                <a:latin typeface="Times New Roman" panose="02020603050405020304" pitchFamily="18" charset="0"/>
                <a:sym typeface="Symbol" panose="05050102010706020507" pitchFamily="18" charset="2"/>
              </a:rPr>
              <a:t> I5  I1</a:t>
            </a:r>
          </a:p>
          <a:p>
            <a:pPr lvl="1">
              <a:spcBef>
                <a:spcPct val="50000"/>
              </a:spcBef>
            </a:pPr>
            <a:r>
              <a:rPr lang="en-US" dirty="0">
                <a:solidFill>
                  <a:srgbClr val="0070C0"/>
                </a:solidFill>
                <a:latin typeface="Times New Roman" panose="02020603050405020304" pitchFamily="18" charset="0"/>
              </a:rPr>
              <a:t>I1 </a:t>
            </a:r>
            <a:r>
              <a:rPr lang="en-US" dirty="0">
                <a:solidFill>
                  <a:srgbClr val="0070C0"/>
                </a:solidFill>
                <a:latin typeface="Times New Roman" panose="02020603050405020304" pitchFamily="18" charset="0"/>
                <a:sym typeface="Symbol" panose="05050102010706020507" pitchFamily="18" charset="2"/>
              </a:rPr>
              <a:t>  I2  I5</a:t>
            </a:r>
          </a:p>
          <a:p>
            <a:pPr lvl="1">
              <a:spcBef>
                <a:spcPct val="50000"/>
              </a:spcBef>
            </a:pPr>
            <a:r>
              <a:rPr lang="en-US" dirty="0">
                <a:solidFill>
                  <a:srgbClr val="0070C0"/>
                </a:solidFill>
                <a:latin typeface="Times New Roman" panose="02020603050405020304" pitchFamily="18" charset="0"/>
              </a:rPr>
              <a:t>I2 </a:t>
            </a:r>
            <a:r>
              <a:rPr lang="en-US" dirty="0">
                <a:solidFill>
                  <a:srgbClr val="0070C0"/>
                </a:solidFill>
                <a:latin typeface="Times New Roman" panose="02020603050405020304" pitchFamily="18" charset="0"/>
                <a:sym typeface="Symbol" panose="05050102010706020507" pitchFamily="18" charset="2"/>
              </a:rPr>
              <a:t>  I1  I5</a:t>
            </a:r>
          </a:p>
          <a:p>
            <a:pPr lvl="1">
              <a:spcBef>
                <a:spcPct val="50000"/>
              </a:spcBef>
            </a:pPr>
            <a:r>
              <a:rPr lang="en-US" dirty="0">
                <a:solidFill>
                  <a:srgbClr val="0070C0"/>
                </a:solidFill>
                <a:latin typeface="Times New Roman" panose="02020603050405020304" pitchFamily="18" charset="0"/>
              </a:rPr>
              <a:t>I5 </a:t>
            </a:r>
            <a:r>
              <a:rPr lang="en-US" dirty="0">
                <a:solidFill>
                  <a:srgbClr val="0070C0"/>
                </a:solidFill>
                <a:latin typeface="Times New Roman" panose="02020603050405020304" pitchFamily="18" charset="0"/>
                <a:sym typeface="Symbol" panose="05050102010706020507" pitchFamily="18" charset="2"/>
              </a:rPr>
              <a:t>  I1  I2</a:t>
            </a:r>
          </a:p>
          <a:p>
            <a:endParaRPr lang="en-US" dirty="0"/>
          </a:p>
        </p:txBody>
      </p:sp>
      <p:sp>
        <p:nvSpPr>
          <p:cNvPr id="4" name="Footer Placeholder 3"/>
          <p:cNvSpPr>
            <a:spLocks noGrp="1"/>
          </p:cNvSpPr>
          <p:nvPr>
            <p:ph type="ftr" sz="quarter" idx="11"/>
          </p:nvPr>
        </p:nvSpPr>
        <p:spPr/>
        <p:txBody>
          <a:bodyPr/>
          <a:lstStyle/>
          <a:p>
            <a:r>
              <a:rPr lang="en-US"/>
              <a:t>Mining Association Rules</a:t>
            </a:r>
          </a:p>
        </p:txBody>
      </p:sp>
      <p:sp>
        <p:nvSpPr>
          <p:cNvPr id="5" name="Slide Number Placeholder 4"/>
          <p:cNvSpPr>
            <a:spLocks noGrp="1"/>
          </p:cNvSpPr>
          <p:nvPr>
            <p:ph type="sldNum" sz="quarter" idx="12"/>
          </p:nvPr>
        </p:nvSpPr>
        <p:spPr/>
        <p:txBody>
          <a:bodyPr/>
          <a:lstStyle/>
          <a:p>
            <a:fld id="{7A40C488-C8CC-47D5-8871-7D5F905AB6AC}" type="slidenum">
              <a:rPr lang="en-US" smtClean="0"/>
              <a:t>25</a:t>
            </a:fld>
            <a:endParaRPr lang="en-US"/>
          </a:p>
        </p:txBody>
      </p:sp>
    </p:spTree>
    <p:extLst>
      <p:ext uri="{BB962C8B-B14F-4D97-AF65-F5344CB8AC3E}">
        <p14:creationId xmlns:p14="http://schemas.microsoft.com/office/powerpoint/2010/main" val="28918011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Discovering Rules</a:t>
            </a:r>
          </a:p>
        </p:txBody>
      </p:sp>
      <p:sp>
        <p:nvSpPr>
          <p:cNvPr id="3" name="Content Placeholder 2"/>
          <p:cNvSpPr>
            <a:spLocks noGrp="1"/>
          </p:cNvSpPr>
          <p:nvPr>
            <p:ph idx="1"/>
          </p:nvPr>
        </p:nvSpPr>
        <p:spPr/>
        <p:txBody>
          <a:bodyPr/>
          <a:lstStyle/>
          <a:p>
            <a:pPr lvl="1">
              <a:buFontTx/>
              <a:buNone/>
            </a:pPr>
            <a:r>
              <a:rPr lang="en-US" sz="2800" dirty="0">
                <a:solidFill>
                  <a:srgbClr val="0070C0"/>
                </a:solidFill>
                <a:latin typeface="Times New Roman" panose="02020603050405020304" pitchFamily="18" charset="0"/>
              </a:rPr>
              <a:t>for each frequent itemset </a:t>
            </a:r>
            <a:r>
              <a:rPr lang="en-US" sz="2800" i="1" dirty="0">
                <a:solidFill>
                  <a:srgbClr val="0070C0"/>
                </a:solidFill>
                <a:latin typeface="Times New Roman" panose="02020603050405020304" pitchFamily="18" charset="0"/>
              </a:rPr>
              <a:t>I</a:t>
            </a:r>
            <a:r>
              <a:rPr lang="en-US" sz="2800" dirty="0">
                <a:solidFill>
                  <a:srgbClr val="0070C0"/>
                </a:solidFill>
                <a:latin typeface="Times New Roman" panose="02020603050405020304" pitchFamily="18" charset="0"/>
              </a:rPr>
              <a:t>  do</a:t>
            </a:r>
          </a:p>
          <a:p>
            <a:pPr lvl="1">
              <a:buFontTx/>
              <a:buNone/>
            </a:pPr>
            <a:r>
              <a:rPr lang="en-US" sz="2800" dirty="0">
                <a:solidFill>
                  <a:srgbClr val="0070C0"/>
                </a:solidFill>
                <a:latin typeface="Times New Roman" panose="02020603050405020304" pitchFamily="18" charset="0"/>
              </a:rPr>
              <a:t>  for each subset </a:t>
            </a:r>
            <a:r>
              <a:rPr lang="en-US" sz="2800" i="1" dirty="0">
                <a:solidFill>
                  <a:srgbClr val="0070C0"/>
                </a:solidFill>
                <a:latin typeface="Times New Roman" panose="02020603050405020304" pitchFamily="18" charset="0"/>
              </a:rPr>
              <a:t>C</a:t>
            </a:r>
            <a:r>
              <a:rPr lang="en-US" sz="2800" dirty="0">
                <a:solidFill>
                  <a:srgbClr val="0070C0"/>
                </a:solidFill>
                <a:latin typeface="Times New Roman" panose="02020603050405020304" pitchFamily="18" charset="0"/>
              </a:rPr>
              <a:t>  of </a:t>
            </a:r>
            <a:r>
              <a:rPr lang="en-US" sz="2800" i="1" dirty="0">
                <a:solidFill>
                  <a:srgbClr val="0070C0"/>
                </a:solidFill>
                <a:latin typeface="Times New Roman" panose="02020603050405020304" pitchFamily="18" charset="0"/>
              </a:rPr>
              <a:t>I</a:t>
            </a:r>
            <a:r>
              <a:rPr lang="en-US" sz="2800" dirty="0">
                <a:solidFill>
                  <a:srgbClr val="0070C0"/>
                </a:solidFill>
                <a:latin typeface="Times New Roman" panose="02020603050405020304" pitchFamily="18" charset="0"/>
              </a:rPr>
              <a:t>  do 				</a:t>
            </a:r>
            <a:r>
              <a:rPr lang="en-US" sz="2800" dirty="0">
                <a:latin typeface="Times New Roman" panose="02020603050405020304" pitchFamily="18" charset="0"/>
              </a:rPr>
              <a:t>[ (</a:t>
            </a:r>
            <a:r>
              <a:rPr lang="en-US" sz="2800" i="1" dirty="0">
                <a:latin typeface="Times New Roman" panose="02020603050405020304" pitchFamily="18" charset="0"/>
              </a:rPr>
              <a:t>I</a:t>
            </a:r>
            <a:r>
              <a:rPr lang="en-US" sz="2800" dirty="0">
                <a:latin typeface="Times New Roman" panose="02020603050405020304" pitchFamily="18" charset="0"/>
              </a:rPr>
              <a:t> - </a:t>
            </a:r>
            <a:r>
              <a:rPr lang="en-US" sz="2800" i="1" dirty="0">
                <a:latin typeface="Times New Roman" panose="02020603050405020304" pitchFamily="18" charset="0"/>
              </a:rPr>
              <a:t>C</a:t>
            </a:r>
            <a:r>
              <a:rPr lang="en-US" sz="2800" dirty="0">
                <a:latin typeface="Times New Roman" panose="02020603050405020304" pitchFamily="18" charset="0"/>
              </a:rPr>
              <a:t>) </a:t>
            </a:r>
            <a:r>
              <a:rPr lang="en-US" sz="2800" i="1" dirty="0">
                <a:latin typeface="Times New Roman" panose="02020603050405020304" pitchFamily="18" charset="0"/>
                <a:sym typeface="Symbol" panose="05050102010706020507" pitchFamily="18" charset="2"/>
              </a:rPr>
              <a:t></a:t>
            </a:r>
            <a:r>
              <a:rPr lang="en-US" sz="2800" dirty="0">
                <a:latin typeface="Times New Roman" panose="02020603050405020304" pitchFamily="18" charset="0"/>
              </a:rPr>
              <a:t> </a:t>
            </a:r>
            <a:r>
              <a:rPr lang="en-US" sz="2800" i="1" dirty="0">
                <a:latin typeface="Times New Roman" panose="02020603050405020304" pitchFamily="18" charset="0"/>
              </a:rPr>
              <a:t>C ]</a:t>
            </a:r>
            <a:endParaRPr lang="en-US" sz="2800" dirty="0">
              <a:latin typeface="Times New Roman" panose="02020603050405020304" pitchFamily="18" charset="0"/>
            </a:endParaRPr>
          </a:p>
          <a:p>
            <a:pPr lvl="1">
              <a:buFontTx/>
              <a:buNone/>
            </a:pPr>
            <a:r>
              <a:rPr lang="en-US" sz="2800" dirty="0">
                <a:solidFill>
                  <a:srgbClr val="0070C0"/>
                </a:solidFill>
                <a:latin typeface="Times New Roman" panose="02020603050405020304" pitchFamily="18" charset="0"/>
              </a:rPr>
              <a:t>     if (support(</a:t>
            </a:r>
            <a:r>
              <a:rPr lang="en-US" sz="2800" i="1" dirty="0">
                <a:solidFill>
                  <a:srgbClr val="0070C0"/>
                </a:solidFill>
                <a:latin typeface="Times New Roman" panose="02020603050405020304" pitchFamily="18" charset="0"/>
              </a:rPr>
              <a:t>I</a:t>
            </a:r>
            <a:r>
              <a:rPr lang="en-US" sz="2800" dirty="0">
                <a:solidFill>
                  <a:srgbClr val="0070C0"/>
                </a:solidFill>
                <a:latin typeface="Times New Roman" panose="02020603050405020304" pitchFamily="18" charset="0"/>
              </a:rPr>
              <a:t>) / support(</a:t>
            </a:r>
            <a:r>
              <a:rPr lang="en-US" sz="2800" i="1" dirty="0">
                <a:solidFill>
                  <a:srgbClr val="0070C0"/>
                </a:solidFill>
                <a:latin typeface="Times New Roman" panose="02020603050405020304" pitchFamily="18" charset="0"/>
              </a:rPr>
              <a:t>I</a:t>
            </a:r>
            <a:r>
              <a:rPr lang="en-US" sz="2800" dirty="0">
                <a:solidFill>
                  <a:srgbClr val="0070C0"/>
                </a:solidFill>
                <a:latin typeface="Times New Roman" panose="02020603050405020304" pitchFamily="18" charset="0"/>
              </a:rPr>
              <a:t> - </a:t>
            </a:r>
            <a:r>
              <a:rPr lang="en-US" sz="2800" i="1" dirty="0">
                <a:solidFill>
                  <a:srgbClr val="0070C0"/>
                </a:solidFill>
                <a:latin typeface="Times New Roman" panose="02020603050405020304" pitchFamily="18" charset="0"/>
              </a:rPr>
              <a:t>C</a:t>
            </a:r>
            <a:r>
              <a:rPr lang="en-US" sz="2800" dirty="0">
                <a:solidFill>
                  <a:srgbClr val="0070C0"/>
                </a:solidFill>
                <a:latin typeface="Times New Roman" panose="02020603050405020304" pitchFamily="18" charset="0"/>
              </a:rPr>
              <a:t>) &gt;= minimum confidence) then</a:t>
            </a:r>
          </a:p>
          <a:p>
            <a:pPr lvl="1">
              <a:buFontTx/>
              <a:buNone/>
            </a:pPr>
            <a:r>
              <a:rPr lang="en-US" sz="2800" dirty="0">
                <a:solidFill>
                  <a:srgbClr val="0070C0"/>
                </a:solidFill>
                <a:latin typeface="Times New Roman" panose="02020603050405020304" pitchFamily="18" charset="0"/>
              </a:rPr>
              <a:t>         output the rule (</a:t>
            </a:r>
            <a:r>
              <a:rPr lang="en-US" sz="2800" i="1" dirty="0">
                <a:solidFill>
                  <a:srgbClr val="0070C0"/>
                </a:solidFill>
                <a:latin typeface="Times New Roman" panose="02020603050405020304" pitchFamily="18" charset="0"/>
              </a:rPr>
              <a:t>I</a:t>
            </a:r>
            <a:r>
              <a:rPr lang="en-US" sz="2800" dirty="0">
                <a:solidFill>
                  <a:srgbClr val="0070C0"/>
                </a:solidFill>
                <a:latin typeface="Times New Roman" panose="02020603050405020304" pitchFamily="18" charset="0"/>
              </a:rPr>
              <a:t> - </a:t>
            </a:r>
            <a:r>
              <a:rPr lang="en-US" sz="2800" i="1" dirty="0">
                <a:solidFill>
                  <a:srgbClr val="0070C0"/>
                </a:solidFill>
                <a:latin typeface="Times New Roman" panose="02020603050405020304" pitchFamily="18" charset="0"/>
              </a:rPr>
              <a:t>C</a:t>
            </a:r>
            <a:r>
              <a:rPr lang="en-US" sz="2800" dirty="0">
                <a:solidFill>
                  <a:srgbClr val="0070C0"/>
                </a:solidFill>
                <a:latin typeface="Times New Roman" panose="02020603050405020304" pitchFamily="18" charset="0"/>
              </a:rPr>
              <a:t>) </a:t>
            </a:r>
            <a:r>
              <a:rPr lang="en-US" sz="2800" i="1" dirty="0">
                <a:solidFill>
                  <a:srgbClr val="0070C0"/>
                </a:solidFill>
                <a:latin typeface="Times New Roman" panose="02020603050405020304" pitchFamily="18" charset="0"/>
                <a:sym typeface="Symbol" panose="05050102010706020507" pitchFamily="18" charset="2"/>
              </a:rPr>
              <a:t></a:t>
            </a:r>
            <a:r>
              <a:rPr lang="en-US" sz="2800" dirty="0">
                <a:solidFill>
                  <a:srgbClr val="0070C0"/>
                </a:solidFill>
                <a:latin typeface="Times New Roman" panose="02020603050405020304" pitchFamily="18" charset="0"/>
              </a:rPr>
              <a:t> </a:t>
            </a:r>
            <a:r>
              <a:rPr lang="en-US" sz="2800" i="1" dirty="0">
                <a:solidFill>
                  <a:srgbClr val="0070C0"/>
                </a:solidFill>
                <a:latin typeface="Times New Roman" panose="02020603050405020304" pitchFamily="18" charset="0"/>
              </a:rPr>
              <a:t>C</a:t>
            </a:r>
            <a:r>
              <a:rPr lang="en-US" sz="2800" dirty="0">
                <a:solidFill>
                  <a:srgbClr val="0070C0"/>
                </a:solidFill>
                <a:latin typeface="Times New Roman" panose="02020603050405020304" pitchFamily="18" charset="0"/>
              </a:rPr>
              <a:t>,</a:t>
            </a:r>
          </a:p>
          <a:p>
            <a:pPr lvl="1">
              <a:buFontTx/>
              <a:buNone/>
            </a:pPr>
            <a:r>
              <a:rPr lang="en-US" sz="2800" dirty="0">
                <a:solidFill>
                  <a:srgbClr val="0070C0"/>
                </a:solidFill>
                <a:latin typeface="Times New Roman" panose="02020603050405020304" pitchFamily="18" charset="0"/>
              </a:rPr>
              <a:t>         with confidence = support(</a:t>
            </a:r>
            <a:r>
              <a:rPr lang="en-US" sz="2800" i="1" dirty="0">
                <a:solidFill>
                  <a:srgbClr val="0070C0"/>
                </a:solidFill>
                <a:latin typeface="Times New Roman" panose="02020603050405020304" pitchFamily="18" charset="0"/>
              </a:rPr>
              <a:t>I</a:t>
            </a:r>
            <a:r>
              <a:rPr lang="en-US" sz="2800" dirty="0">
                <a:solidFill>
                  <a:srgbClr val="0070C0"/>
                </a:solidFill>
                <a:latin typeface="Times New Roman" panose="02020603050405020304" pitchFamily="18" charset="0"/>
              </a:rPr>
              <a:t>) / support (</a:t>
            </a:r>
            <a:r>
              <a:rPr lang="en-US" sz="2800" i="1" dirty="0">
                <a:solidFill>
                  <a:srgbClr val="0070C0"/>
                </a:solidFill>
                <a:latin typeface="Times New Roman" panose="02020603050405020304" pitchFamily="18" charset="0"/>
              </a:rPr>
              <a:t>I</a:t>
            </a:r>
            <a:r>
              <a:rPr lang="en-US" sz="2800" dirty="0">
                <a:solidFill>
                  <a:srgbClr val="0070C0"/>
                </a:solidFill>
                <a:latin typeface="Times New Roman" panose="02020603050405020304" pitchFamily="18" charset="0"/>
              </a:rPr>
              <a:t> - </a:t>
            </a:r>
            <a:r>
              <a:rPr lang="en-US" sz="2800" i="1" dirty="0">
                <a:solidFill>
                  <a:srgbClr val="0070C0"/>
                </a:solidFill>
                <a:latin typeface="Times New Roman" panose="02020603050405020304" pitchFamily="18" charset="0"/>
              </a:rPr>
              <a:t>C</a:t>
            </a:r>
            <a:r>
              <a:rPr lang="en-US" sz="2800" dirty="0">
                <a:solidFill>
                  <a:srgbClr val="0070C0"/>
                </a:solidFill>
                <a:latin typeface="Times New Roman" panose="02020603050405020304" pitchFamily="18" charset="0"/>
              </a:rPr>
              <a:t>)</a:t>
            </a:r>
          </a:p>
          <a:p>
            <a:pPr lvl="1">
              <a:buFontTx/>
              <a:buNone/>
            </a:pPr>
            <a:r>
              <a:rPr lang="en-US" sz="2800" dirty="0">
                <a:solidFill>
                  <a:srgbClr val="0070C0"/>
                </a:solidFill>
                <a:latin typeface="Times New Roman" panose="02020603050405020304" pitchFamily="18" charset="0"/>
              </a:rPr>
              <a:t>             and support = support(</a:t>
            </a:r>
            <a:r>
              <a:rPr lang="en-US" sz="2800" i="1" dirty="0">
                <a:solidFill>
                  <a:srgbClr val="0070C0"/>
                </a:solidFill>
                <a:latin typeface="Times New Roman" panose="02020603050405020304" pitchFamily="18" charset="0"/>
              </a:rPr>
              <a:t>I</a:t>
            </a:r>
            <a:r>
              <a:rPr lang="en-US" sz="2800" dirty="0">
                <a:solidFill>
                  <a:srgbClr val="0070C0"/>
                </a:solidFill>
                <a:latin typeface="Times New Roman" panose="02020603050405020304" pitchFamily="18" charset="0"/>
              </a:rPr>
              <a:t>)</a:t>
            </a:r>
          </a:p>
          <a:p>
            <a:endParaRPr lang="en-US" dirty="0"/>
          </a:p>
        </p:txBody>
      </p:sp>
      <p:sp>
        <p:nvSpPr>
          <p:cNvPr id="4" name="Footer Placeholder 3"/>
          <p:cNvSpPr>
            <a:spLocks noGrp="1"/>
          </p:cNvSpPr>
          <p:nvPr>
            <p:ph type="ftr" sz="quarter" idx="11"/>
          </p:nvPr>
        </p:nvSpPr>
        <p:spPr/>
        <p:txBody>
          <a:bodyPr/>
          <a:lstStyle/>
          <a:p>
            <a:r>
              <a:rPr lang="en-US"/>
              <a:t>Mining Association Rules</a:t>
            </a:r>
          </a:p>
        </p:txBody>
      </p:sp>
      <p:sp>
        <p:nvSpPr>
          <p:cNvPr id="5" name="Slide Number Placeholder 4"/>
          <p:cNvSpPr>
            <a:spLocks noGrp="1"/>
          </p:cNvSpPr>
          <p:nvPr>
            <p:ph type="sldNum" sz="quarter" idx="12"/>
          </p:nvPr>
        </p:nvSpPr>
        <p:spPr/>
        <p:txBody>
          <a:bodyPr/>
          <a:lstStyle/>
          <a:p>
            <a:fld id="{7A40C488-C8CC-47D5-8871-7D5F905AB6AC}" type="slidenum">
              <a:rPr lang="en-US" smtClean="0"/>
              <a:t>26</a:t>
            </a:fld>
            <a:endParaRPr lang="en-US"/>
          </a:p>
        </p:txBody>
      </p:sp>
    </p:spTree>
    <p:extLst>
      <p:ext uri="{BB962C8B-B14F-4D97-AF65-F5344CB8AC3E}">
        <p14:creationId xmlns:p14="http://schemas.microsoft.com/office/powerpoint/2010/main" val="9214135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of Discovering Rules</a:t>
            </a:r>
          </a:p>
        </p:txBody>
      </p:sp>
      <p:sp>
        <p:nvSpPr>
          <p:cNvPr id="3" name="Content Placeholder 2"/>
          <p:cNvSpPr>
            <a:spLocks noGrp="1"/>
          </p:cNvSpPr>
          <p:nvPr>
            <p:ph idx="1"/>
          </p:nvPr>
        </p:nvSpPr>
        <p:spPr>
          <a:xfrm>
            <a:off x="838200" y="1270000"/>
            <a:ext cx="6934200" cy="4906963"/>
          </a:xfrm>
        </p:spPr>
        <p:txBody>
          <a:bodyPr>
            <a:normAutofit lnSpcReduction="10000"/>
          </a:bodyPr>
          <a:lstStyle/>
          <a:p>
            <a:pPr>
              <a:spcBef>
                <a:spcPct val="50000"/>
              </a:spcBef>
            </a:pPr>
            <a:r>
              <a:rPr lang="en-US" dirty="0">
                <a:solidFill>
                  <a:srgbClr val="0070C0"/>
                </a:solidFill>
                <a:latin typeface="Times New Roman" panose="02020603050405020304" pitchFamily="18" charset="0"/>
              </a:rPr>
              <a:t>Let use consider the 3-itemset {I1, I2, I5} with support of 0.22(2)%. Let generate all the association rules from this itemset:</a:t>
            </a:r>
          </a:p>
          <a:p>
            <a:pPr>
              <a:spcBef>
                <a:spcPct val="50000"/>
              </a:spcBef>
            </a:pPr>
            <a:endParaRPr lang="en-US" sz="1100" dirty="0">
              <a:solidFill>
                <a:srgbClr val="0070C0"/>
              </a:solidFill>
              <a:latin typeface="Times New Roman" panose="02020603050405020304" pitchFamily="18" charset="0"/>
            </a:endParaRPr>
          </a:p>
          <a:p>
            <a:pPr>
              <a:spcBef>
                <a:spcPct val="50000"/>
              </a:spcBef>
            </a:pPr>
            <a:r>
              <a:rPr lang="en-US" dirty="0">
                <a:solidFill>
                  <a:srgbClr val="0070C0"/>
                </a:solidFill>
                <a:latin typeface="Times New Roman" panose="02020603050405020304" pitchFamily="18" charset="0"/>
              </a:rPr>
              <a:t>I1 </a:t>
            </a:r>
            <a:r>
              <a:rPr lang="en-US" dirty="0">
                <a:solidFill>
                  <a:srgbClr val="0070C0"/>
                </a:solidFill>
                <a:latin typeface="Times New Roman" panose="02020603050405020304" pitchFamily="18" charset="0"/>
                <a:sym typeface="Symbol" panose="05050102010706020507" pitchFamily="18" charset="2"/>
              </a:rPr>
              <a:t> I2  I5 </a:t>
            </a:r>
            <a:r>
              <a:rPr lang="en-US" i="1" dirty="0">
                <a:solidFill>
                  <a:srgbClr val="0070C0"/>
                </a:solidFill>
                <a:latin typeface="Times New Roman" panose="02020603050405020304" pitchFamily="18" charset="0"/>
                <a:sym typeface="Symbol" panose="05050102010706020507" pitchFamily="18" charset="2"/>
              </a:rPr>
              <a:t>confidence</a:t>
            </a:r>
            <a:r>
              <a:rPr lang="en-US" dirty="0">
                <a:solidFill>
                  <a:srgbClr val="0070C0"/>
                </a:solidFill>
                <a:latin typeface="Times New Roman" panose="02020603050405020304" pitchFamily="18" charset="0"/>
                <a:sym typeface="Symbol" panose="05050102010706020507" pitchFamily="18" charset="2"/>
              </a:rPr>
              <a:t>= 2/4 = 50%</a:t>
            </a:r>
          </a:p>
          <a:p>
            <a:pPr>
              <a:spcBef>
                <a:spcPct val="50000"/>
              </a:spcBef>
            </a:pPr>
            <a:r>
              <a:rPr lang="en-US" dirty="0">
                <a:solidFill>
                  <a:srgbClr val="0070C0"/>
                </a:solidFill>
                <a:latin typeface="Times New Roman" panose="02020603050405020304" pitchFamily="18" charset="0"/>
              </a:rPr>
              <a:t>I1 </a:t>
            </a:r>
            <a:r>
              <a:rPr lang="en-US" dirty="0">
                <a:solidFill>
                  <a:srgbClr val="0070C0"/>
                </a:solidFill>
                <a:latin typeface="Times New Roman" panose="02020603050405020304" pitchFamily="18" charset="0"/>
                <a:sym typeface="Symbol" panose="05050102010706020507" pitchFamily="18" charset="2"/>
              </a:rPr>
              <a:t> I5  I2 </a:t>
            </a:r>
            <a:r>
              <a:rPr lang="en-US" i="1" dirty="0">
                <a:solidFill>
                  <a:srgbClr val="0070C0"/>
                </a:solidFill>
                <a:latin typeface="Times New Roman" panose="02020603050405020304" pitchFamily="18" charset="0"/>
                <a:sym typeface="Symbol" panose="05050102010706020507" pitchFamily="18" charset="2"/>
              </a:rPr>
              <a:t>confidence</a:t>
            </a:r>
            <a:r>
              <a:rPr lang="en-US" dirty="0">
                <a:solidFill>
                  <a:srgbClr val="0070C0"/>
                </a:solidFill>
                <a:latin typeface="Times New Roman" panose="02020603050405020304" pitchFamily="18" charset="0"/>
                <a:sym typeface="Symbol" panose="05050102010706020507" pitchFamily="18" charset="2"/>
              </a:rPr>
              <a:t>= 2/2 = 100%</a:t>
            </a:r>
          </a:p>
          <a:p>
            <a:pPr>
              <a:spcBef>
                <a:spcPct val="50000"/>
              </a:spcBef>
            </a:pPr>
            <a:r>
              <a:rPr lang="en-US" dirty="0">
                <a:solidFill>
                  <a:srgbClr val="0070C0"/>
                </a:solidFill>
                <a:latin typeface="Times New Roman" panose="02020603050405020304" pitchFamily="18" charset="0"/>
              </a:rPr>
              <a:t>I2 </a:t>
            </a:r>
            <a:r>
              <a:rPr lang="en-US" dirty="0">
                <a:solidFill>
                  <a:srgbClr val="0070C0"/>
                </a:solidFill>
                <a:latin typeface="Times New Roman" panose="02020603050405020304" pitchFamily="18" charset="0"/>
                <a:sym typeface="Symbol" panose="05050102010706020507" pitchFamily="18" charset="2"/>
              </a:rPr>
              <a:t> I5  I1 </a:t>
            </a:r>
            <a:r>
              <a:rPr lang="en-US" i="1" dirty="0">
                <a:solidFill>
                  <a:srgbClr val="0070C0"/>
                </a:solidFill>
                <a:latin typeface="Times New Roman" panose="02020603050405020304" pitchFamily="18" charset="0"/>
                <a:sym typeface="Symbol" panose="05050102010706020507" pitchFamily="18" charset="2"/>
              </a:rPr>
              <a:t>confidence</a:t>
            </a:r>
            <a:r>
              <a:rPr lang="en-US" dirty="0">
                <a:solidFill>
                  <a:srgbClr val="0070C0"/>
                </a:solidFill>
                <a:latin typeface="Times New Roman" panose="02020603050405020304" pitchFamily="18" charset="0"/>
                <a:sym typeface="Symbol" panose="05050102010706020507" pitchFamily="18" charset="2"/>
              </a:rPr>
              <a:t>= 2/2 = 100%</a:t>
            </a:r>
          </a:p>
          <a:p>
            <a:pPr>
              <a:spcBef>
                <a:spcPct val="50000"/>
              </a:spcBef>
            </a:pPr>
            <a:r>
              <a:rPr lang="en-US" dirty="0">
                <a:solidFill>
                  <a:srgbClr val="0070C0"/>
                </a:solidFill>
                <a:latin typeface="Times New Roman" panose="02020603050405020304" pitchFamily="18" charset="0"/>
              </a:rPr>
              <a:t>I1 </a:t>
            </a:r>
            <a:r>
              <a:rPr lang="en-US" dirty="0">
                <a:solidFill>
                  <a:srgbClr val="0070C0"/>
                </a:solidFill>
                <a:latin typeface="Times New Roman" panose="02020603050405020304" pitchFamily="18" charset="0"/>
                <a:sym typeface="Symbol" panose="05050102010706020507" pitchFamily="18" charset="2"/>
              </a:rPr>
              <a:t>  I2  I5 </a:t>
            </a:r>
            <a:r>
              <a:rPr lang="en-US" i="1" dirty="0">
                <a:solidFill>
                  <a:srgbClr val="0070C0"/>
                </a:solidFill>
                <a:latin typeface="Times New Roman" panose="02020603050405020304" pitchFamily="18" charset="0"/>
                <a:sym typeface="Symbol" panose="05050102010706020507" pitchFamily="18" charset="2"/>
              </a:rPr>
              <a:t>confidence</a:t>
            </a:r>
            <a:r>
              <a:rPr lang="en-US" dirty="0">
                <a:solidFill>
                  <a:srgbClr val="0070C0"/>
                </a:solidFill>
                <a:latin typeface="Times New Roman" panose="02020603050405020304" pitchFamily="18" charset="0"/>
                <a:sym typeface="Symbol" panose="05050102010706020507" pitchFamily="18" charset="2"/>
              </a:rPr>
              <a:t>= 2/6 = 33%</a:t>
            </a:r>
          </a:p>
          <a:p>
            <a:pPr>
              <a:spcBef>
                <a:spcPct val="50000"/>
              </a:spcBef>
            </a:pPr>
            <a:r>
              <a:rPr lang="en-US" dirty="0">
                <a:solidFill>
                  <a:srgbClr val="0070C0"/>
                </a:solidFill>
                <a:latin typeface="Times New Roman" panose="02020603050405020304" pitchFamily="18" charset="0"/>
              </a:rPr>
              <a:t>I2 </a:t>
            </a:r>
            <a:r>
              <a:rPr lang="en-US" dirty="0">
                <a:solidFill>
                  <a:srgbClr val="0070C0"/>
                </a:solidFill>
                <a:latin typeface="Times New Roman" panose="02020603050405020304" pitchFamily="18" charset="0"/>
                <a:sym typeface="Symbol" panose="05050102010706020507" pitchFamily="18" charset="2"/>
              </a:rPr>
              <a:t>  I1  I5 </a:t>
            </a:r>
            <a:r>
              <a:rPr lang="en-US" i="1" dirty="0">
                <a:solidFill>
                  <a:srgbClr val="0070C0"/>
                </a:solidFill>
                <a:latin typeface="Times New Roman" panose="02020603050405020304" pitchFamily="18" charset="0"/>
                <a:sym typeface="Symbol" panose="05050102010706020507" pitchFamily="18" charset="2"/>
              </a:rPr>
              <a:t>confidence</a:t>
            </a:r>
            <a:r>
              <a:rPr lang="en-US" dirty="0">
                <a:solidFill>
                  <a:srgbClr val="0070C0"/>
                </a:solidFill>
                <a:latin typeface="Times New Roman" panose="02020603050405020304" pitchFamily="18" charset="0"/>
                <a:sym typeface="Symbol" panose="05050102010706020507" pitchFamily="18" charset="2"/>
              </a:rPr>
              <a:t>= 2/7 = 29%</a:t>
            </a:r>
          </a:p>
          <a:p>
            <a:pPr>
              <a:spcBef>
                <a:spcPct val="50000"/>
              </a:spcBef>
            </a:pPr>
            <a:r>
              <a:rPr lang="en-US" dirty="0">
                <a:solidFill>
                  <a:srgbClr val="0070C0"/>
                </a:solidFill>
                <a:latin typeface="Times New Roman" panose="02020603050405020304" pitchFamily="18" charset="0"/>
              </a:rPr>
              <a:t>I5 </a:t>
            </a:r>
            <a:r>
              <a:rPr lang="en-US" dirty="0">
                <a:solidFill>
                  <a:srgbClr val="0070C0"/>
                </a:solidFill>
                <a:latin typeface="Times New Roman" panose="02020603050405020304" pitchFamily="18" charset="0"/>
                <a:sym typeface="Symbol" panose="05050102010706020507" pitchFamily="18" charset="2"/>
              </a:rPr>
              <a:t>  I1  I2 </a:t>
            </a:r>
            <a:r>
              <a:rPr lang="en-US" i="1" dirty="0">
                <a:solidFill>
                  <a:srgbClr val="0070C0"/>
                </a:solidFill>
                <a:latin typeface="Times New Roman" panose="02020603050405020304" pitchFamily="18" charset="0"/>
                <a:sym typeface="Symbol" panose="05050102010706020507" pitchFamily="18" charset="2"/>
              </a:rPr>
              <a:t>confidence</a:t>
            </a:r>
            <a:r>
              <a:rPr lang="en-US" dirty="0">
                <a:solidFill>
                  <a:srgbClr val="0070C0"/>
                </a:solidFill>
                <a:latin typeface="Times New Roman" panose="02020603050405020304" pitchFamily="18" charset="0"/>
                <a:sym typeface="Symbol" panose="05050102010706020507" pitchFamily="18" charset="2"/>
              </a:rPr>
              <a:t>= 2/2 = 100%</a:t>
            </a:r>
          </a:p>
          <a:p>
            <a:endParaRPr lang="en-US" dirty="0"/>
          </a:p>
        </p:txBody>
      </p:sp>
      <p:sp>
        <p:nvSpPr>
          <p:cNvPr id="4" name="Footer Placeholder 3"/>
          <p:cNvSpPr>
            <a:spLocks noGrp="1"/>
          </p:cNvSpPr>
          <p:nvPr>
            <p:ph type="ftr" sz="quarter" idx="11"/>
          </p:nvPr>
        </p:nvSpPr>
        <p:spPr/>
        <p:txBody>
          <a:bodyPr/>
          <a:lstStyle/>
          <a:p>
            <a:r>
              <a:rPr lang="en-US"/>
              <a:t>Mining Association Rules</a:t>
            </a:r>
          </a:p>
        </p:txBody>
      </p:sp>
      <p:sp>
        <p:nvSpPr>
          <p:cNvPr id="5" name="Slide Number Placeholder 4"/>
          <p:cNvSpPr>
            <a:spLocks noGrp="1"/>
          </p:cNvSpPr>
          <p:nvPr>
            <p:ph type="sldNum" sz="quarter" idx="12"/>
          </p:nvPr>
        </p:nvSpPr>
        <p:spPr/>
        <p:txBody>
          <a:bodyPr/>
          <a:lstStyle/>
          <a:p>
            <a:fld id="{7A40C488-C8CC-47D5-8871-7D5F905AB6AC}" type="slidenum">
              <a:rPr lang="en-US" smtClean="0"/>
              <a:t>27</a:t>
            </a:fld>
            <a:endParaRPr lang="en-US"/>
          </a:p>
        </p:txBody>
      </p:sp>
      <p:graphicFrame>
        <p:nvGraphicFramePr>
          <p:cNvPr id="7" name="Group 48"/>
          <p:cNvGraphicFramePr>
            <a:graphicFrameLocks noGrp="1"/>
          </p:cNvGraphicFramePr>
          <p:nvPr>
            <p:extLst>
              <p:ext uri="{D42A27DB-BD31-4B8C-83A1-F6EECF244321}">
                <p14:modId xmlns:p14="http://schemas.microsoft.com/office/powerpoint/2010/main" val="2199146412"/>
              </p:ext>
            </p:extLst>
          </p:nvPr>
        </p:nvGraphicFramePr>
        <p:xfrm>
          <a:off x="8234363" y="1386996"/>
          <a:ext cx="3119437" cy="4267200"/>
        </p:xfrm>
        <a:graphic>
          <a:graphicData uri="http://schemas.openxmlformats.org/drawingml/2006/table">
            <a:tbl>
              <a:tblPr/>
              <a:tblGrid>
                <a:gridCol w="1560512">
                  <a:extLst>
                    <a:ext uri="{9D8B030D-6E8A-4147-A177-3AD203B41FA5}">
                      <a16:colId xmlns:a16="http://schemas.microsoft.com/office/drawing/2014/main" val="20000"/>
                    </a:ext>
                  </a:extLst>
                </a:gridCol>
                <a:gridCol w="1558925">
                  <a:extLst>
                    <a:ext uri="{9D8B030D-6E8A-4147-A177-3AD203B41FA5}">
                      <a16:colId xmlns:a16="http://schemas.microsoft.com/office/drawing/2014/main" val="20001"/>
                    </a:ext>
                  </a:extLst>
                </a:gridCol>
              </a:tblGrid>
              <a:tr h="2079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accent2"/>
                          </a:solidFill>
                          <a:effectLst/>
                          <a:latin typeface="Times New Roman" panose="02020603050405020304" pitchFamily="18" charset="0"/>
                        </a:rPr>
                        <a:t>TID</a:t>
                      </a:r>
                      <a:endParaRPr kumimoji="0" lang="nl-NL" sz="2000" b="1" i="0" u="none" strike="noStrike" cap="none" normalizeH="0" baseline="0" dirty="0">
                        <a:ln>
                          <a:noFill/>
                        </a:ln>
                        <a:solidFill>
                          <a:schemeClr val="accent2"/>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imes New Roman" panose="02020603050405020304" pitchFamily="18" charset="0"/>
                        </a:rPr>
                        <a:t>List of Item_IDs</a:t>
                      </a:r>
                      <a:endParaRPr kumimoji="0" lang="nl-NL" sz="2000" b="1" i="0" u="none" strike="noStrike" cap="none" normalizeH="0" baseline="0">
                        <a:ln>
                          <a:noFill/>
                        </a:ln>
                        <a:solidFill>
                          <a:schemeClr val="accent2"/>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079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accent2"/>
                          </a:solidFill>
                          <a:effectLst/>
                          <a:latin typeface="Times New Roman" panose="02020603050405020304" pitchFamily="18" charset="0"/>
                        </a:rPr>
                        <a:t>T100</a:t>
                      </a:r>
                      <a:endParaRPr kumimoji="0" lang="nl-NL" sz="2000" b="0" i="0" u="none" strike="noStrike" cap="none" normalizeH="0" baseline="0" dirty="0">
                        <a:ln>
                          <a:noFill/>
                        </a:ln>
                        <a:solidFill>
                          <a:schemeClr val="accent2"/>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accent2"/>
                          </a:solidFill>
                          <a:effectLst/>
                          <a:latin typeface="Times New Roman" panose="02020603050405020304" pitchFamily="18" charset="0"/>
                        </a:rPr>
                        <a:t>I1, I2, I5</a:t>
                      </a:r>
                      <a:endParaRPr kumimoji="0" lang="nl-NL" sz="2000" b="0" i="0" u="none" strike="noStrike" cap="none" normalizeH="0" baseline="0">
                        <a:ln>
                          <a:noFill/>
                        </a:ln>
                        <a:solidFill>
                          <a:schemeClr val="accent2"/>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0637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accent2"/>
                          </a:solidFill>
                          <a:effectLst/>
                          <a:latin typeface="Times New Roman" panose="02020603050405020304" pitchFamily="18" charset="0"/>
                        </a:rPr>
                        <a:t>T200</a:t>
                      </a:r>
                      <a:endParaRPr kumimoji="0" lang="nl-NL" sz="2000" b="0" i="0" u="none" strike="noStrike" cap="none" normalizeH="0" baseline="0">
                        <a:ln>
                          <a:noFill/>
                        </a:ln>
                        <a:solidFill>
                          <a:schemeClr val="accent2"/>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accent2"/>
                          </a:solidFill>
                          <a:effectLst/>
                          <a:latin typeface="Times New Roman" panose="02020603050405020304" pitchFamily="18" charset="0"/>
                        </a:rPr>
                        <a:t>I2, I4</a:t>
                      </a:r>
                      <a:endParaRPr kumimoji="0" lang="nl-NL" sz="2000" b="0" i="0" u="none" strike="noStrike" cap="none" normalizeH="0" baseline="0">
                        <a:ln>
                          <a:noFill/>
                        </a:ln>
                        <a:solidFill>
                          <a:schemeClr val="accent2"/>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079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accent2"/>
                          </a:solidFill>
                          <a:effectLst/>
                          <a:latin typeface="Times New Roman" panose="02020603050405020304" pitchFamily="18" charset="0"/>
                        </a:rPr>
                        <a:t>T300</a:t>
                      </a:r>
                      <a:endParaRPr kumimoji="0" lang="nl-NL" sz="2000" b="0" i="0" u="none" strike="noStrike" cap="none" normalizeH="0" baseline="0">
                        <a:ln>
                          <a:noFill/>
                        </a:ln>
                        <a:solidFill>
                          <a:schemeClr val="accent2"/>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accent2"/>
                          </a:solidFill>
                          <a:effectLst/>
                          <a:latin typeface="Times New Roman" panose="02020603050405020304" pitchFamily="18" charset="0"/>
                        </a:rPr>
                        <a:t>I2, I3</a:t>
                      </a:r>
                      <a:endParaRPr kumimoji="0" lang="nl-NL" sz="2000" b="0" i="0" u="none" strike="noStrike" cap="none" normalizeH="0" baseline="0">
                        <a:ln>
                          <a:noFill/>
                        </a:ln>
                        <a:solidFill>
                          <a:schemeClr val="accent2"/>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079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accent2"/>
                          </a:solidFill>
                          <a:effectLst/>
                          <a:latin typeface="Times New Roman" panose="02020603050405020304" pitchFamily="18" charset="0"/>
                        </a:rPr>
                        <a:t>T400</a:t>
                      </a:r>
                      <a:endParaRPr kumimoji="0" lang="nl-NL" sz="2000" b="0" i="0" u="none" strike="noStrike" cap="none" normalizeH="0" baseline="0">
                        <a:ln>
                          <a:noFill/>
                        </a:ln>
                        <a:solidFill>
                          <a:schemeClr val="accent2"/>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accent2"/>
                          </a:solidFill>
                          <a:effectLst/>
                          <a:latin typeface="Times New Roman" panose="02020603050405020304" pitchFamily="18" charset="0"/>
                        </a:rPr>
                        <a:t>I1, I2, I4</a:t>
                      </a:r>
                      <a:endParaRPr kumimoji="0" lang="nl-NL" sz="2000" b="0" i="0" u="none" strike="noStrike" cap="none" normalizeH="0" baseline="0">
                        <a:ln>
                          <a:noFill/>
                        </a:ln>
                        <a:solidFill>
                          <a:schemeClr val="accent2"/>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079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accent2"/>
                          </a:solidFill>
                          <a:effectLst/>
                          <a:latin typeface="Times New Roman" panose="02020603050405020304" pitchFamily="18" charset="0"/>
                        </a:rPr>
                        <a:t>T500</a:t>
                      </a:r>
                      <a:endParaRPr kumimoji="0" lang="nl-NL" sz="2000" b="0" i="0" u="none" strike="noStrike" cap="none" normalizeH="0" baseline="0">
                        <a:ln>
                          <a:noFill/>
                        </a:ln>
                        <a:solidFill>
                          <a:schemeClr val="accent2"/>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accent2"/>
                          </a:solidFill>
                          <a:effectLst/>
                          <a:latin typeface="Times New Roman" panose="02020603050405020304" pitchFamily="18" charset="0"/>
                        </a:rPr>
                        <a:t>I1, I3</a:t>
                      </a:r>
                      <a:endParaRPr kumimoji="0" lang="nl-NL" sz="2000" b="0" i="0" u="none" strike="noStrike" cap="none" normalizeH="0" baseline="0" dirty="0">
                        <a:ln>
                          <a:noFill/>
                        </a:ln>
                        <a:solidFill>
                          <a:schemeClr val="accent2"/>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079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accent2"/>
                          </a:solidFill>
                          <a:effectLst/>
                          <a:latin typeface="Times New Roman" panose="02020603050405020304" pitchFamily="18" charset="0"/>
                        </a:rPr>
                        <a:t>T600</a:t>
                      </a:r>
                      <a:endParaRPr kumimoji="0" lang="nl-NL" sz="2000" b="0" i="0" u="none" strike="noStrike" cap="none" normalizeH="0" baseline="0">
                        <a:ln>
                          <a:noFill/>
                        </a:ln>
                        <a:solidFill>
                          <a:schemeClr val="accent2"/>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accent2"/>
                          </a:solidFill>
                          <a:effectLst/>
                          <a:latin typeface="Times New Roman" panose="02020603050405020304" pitchFamily="18" charset="0"/>
                        </a:rPr>
                        <a:t>I2, I3</a:t>
                      </a:r>
                      <a:endParaRPr kumimoji="0" lang="nl-NL" sz="2000" b="0" i="0" u="none" strike="noStrike" cap="none" normalizeH="0" baseline="0">
                        <a:ln>
                          <a:noFill/>
                        </a:ln>
                        <a:solidFill>
                          <a:schemeClr val="accent2"/>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0637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accent2"/>
                          </a:solidFill>
                          <a:effectLst/>
                          <a:latin typeface="Times New Roman" panose="02020603050405020304" pitchFamily="18" charset="0"/>
                        </a:rPr>
                        <a:t>T700</a:t>
                      </a:r>
                      <a:endParaRPr kumimoji="0" lang="nl-NL" sz="2000" b="0" i="0" u="none" strike="noStrike" cap="none" normalizeH="0" baseline="0">
                        <a:ln>
                          <a:noFill/>
                        </a:ln>
                        <a:solidFill>
                          <a:schemeClr val="accent2"/>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accent2"/>
                          </a:solidFill>
                          <a:effectLst/>
                          <a:latin typeface="Times New Roman" panose="02020603050405020304" pitchFamily="18" charset="0"/>
                        </a:rPr>
                        <a:t>I1, I3</a:t>
                      </a:r>
                      <a:endParaRPr kumimoji="0" lang="nl-NL" sz="2000" b="0" i="0" u="none" strike="noStrike" cap="none" normalizeH="0" baseline="0">
                        <a:ln>
                          <a:noFill/>
                        </a:ln>
                        <a:solidFill>
                          <a:schemeClr val="accent2"/>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7941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accent2"/>
                          </a:solidFill>
                          <a:effectLst/>
                          <a:latin typeface="Times New Roman" panose="02020603050405020304" pitchFamily="18" charset="0"/>
                        </a:rPr>
                        <a:t>T800</a:t>
                      </a:r>
                      <a:endParaRPr kumimoji="0" lang="nl-NL" sz="2000" b="0" i="0" u="none" strike="noStrike" cap="none" normalizeH="0" baseline="0">
                        <a:ln>
                          <a:noFill/>
                        </a:ln>
                        <a:solidFill>
                          <a:schemeClr val="accent2"/>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accent2"/>
                          </a:solidFill>
                          <a:effectLst/>
                          <a:latin typeface="Times New Roman" panose="02020603050405020304" pitchFamily="18" charset="0"/>
                        </a:rPr>
                        <a:t>I1, I2, I3, I5</a:t>
                      </a:r>
                      <a:endParaRPr kumimoji="0" lang="nl-NL" sz="2000" b="0" i="0" u="none" strike="noStrike" cap="none" normalizeH="0" baseline="0">
                        <a:ln>
                          <a:noFill/>
                        </a:ln>
                        <a:solidFill>
                          <a:schemeClr val="accent2"/>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079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accent2"/>
                          </a:solidFill>
                          <a:effectLst/>
                          <a:latin typeface="Times New Roman" panose="02020603050405020304" pitchFamily="18" charset="0"/>
                        </a:rPr>
                        <a:t>T900</a:t>
                      </a:r>
                      <a:endParaRPr kumimoji="0" lang="nl-NL" sz="2000" b="0" i="0" u="none" strike="noStrike" cap="none" normalizeH="0" baseline="0">
                        <a:ln>
                          <a:noFill/>
                        </a:ln>
                        <a:solidFill>
                          <a:schemeClr val="accent2"/>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accent2"/>
                          </a:solidFill>
                          <a:effectLst/>
                          <a:latin typeface="Times New Roman" panose="02020603050405020304" pitchFamily="18" charset="0"/>
                        </a:rPr>
                        <a:t>I1, I2, I3</a:t>
                      </a:r>
                      <a:endParaRPr kumimoji="0" lang="nl-NL" sz="2000" b="0" i="0" u="none" strike="noStrike" cap="none" normalizeH="0" baseline="0" dirty="0">
                        <a:ln>
                          <a:noFill/>
                        </a:ln>
                        <a:solidFill>
                          <a:schemeClr val="accent2"/>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1325033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CD417-BD32-4B6A-A272-8F46E519C8BC}"/>
              </a:ext>
            </a:extLst>
          </p:cNvPr>
          <p:cNvSpPr>
            <a:spLocks noGrp="1"/>
          </p:cNvSpPr>
          <p:nvPr>
            <p:ph type="title"/>
          </p:nvPr>
        </p:nvSpPr>
        <p:spPr/>
        <p:txBody>
          <a:bodyPr>
            <a:normAutofit fontScale="90000"/>
          </a:bodyPr>
          <a:lstStyle/>
          <a:p>
            <a:r>
              <a:rPr lang="en-US" dirty="0"/>
              <a:t>Maximal Frequent set, Boarder set</a:t>
            </a:r>
            <a:endParaRPr lang="en-IN" dirty="0"/>
          </a:p>
        </p:txBody>
      </p:sp>
      <p:sp>
        <p:nvSpPr>
          <p:cNvPr id="3" name="Content Placeholder 2">
            <a:extLst>
              <a:ext uri="{FF2B5EF4-FFF2-40B4-BE49-F238E27FC236}">
                <a16:creationId xmlns:a16="http://schemas.microsoft.com/office/drawing/2014/main" id="{683FC9DA-4E9D-4B58-B284-206A019A3009}"/>
              </a:ext>
            </a:extLst>
          </p:cNvPr>
          <p:cNvSpPr>
            <a:spLocks noGrp="1"/>
          </p:cNvSpPr>
          <p:nvPr>
            <p:ph idx="1"/>
          </p:nvPr>
        </p:nvSpPr>
        <p:spPr/>
        <p:txBody>
          <a:bodyPr>
            <a:normAutofit lnSpcReduction="10000"/>
          </a:bodyPr>
          <a:lstStyle/>
          <a:p>
            <a:r>
              <a:rPr lang="en-US" dirty="0"/>
              <a:t>Maximal Frequent set</a:t>
            </a:r>
          </a:p>
          <a:p>
            <a:pPr lvl="1"/>
            <a:r>
              <a:rPr lang="en-US" dirty="0"/>
              <a:t>A frequent set is maximal frequent set if it is a frequent set and no superset of this is a frequent set</a:t>
            </a:r>
          </a:p>
          <a:p>
            <a:pPr lvl="1"/>
            <a:r>
              <a:rPr lang="en-US" dirty="0"/>
              <a:t>The set of all maximal frequent set can act as a compact representation of the all frequent sets</a:t>
            </a:r>
          </a:p>
          <a:p>
            <a:r>
              <a:rPr lang="en-US" dirty="0"/>
              <a:t>Boarder set</a:t>
            </a:r>
          </a:p>
          <a:p>
            <a:pPr lvl="1"/>
            <a:r>
              <a:rPr lang="en-US" dirty="0"/>
              <a:t>An itemset is a boarder set if it is not a frequent set, but all its proper subsets are frequent sets</a:t>
            </a:r>
          </a:p>
          <a:p>
            <a:r>
              <a:rPr lang="en-US" dirty="0"/>
              <a:t>Question: Maximal frequent set?</a:t>
            </a:r>
          </a:p>
          <a:p>
            <a:pPr lvl="2">
              <a:buFontTx/>
              <a:buNone/>
            </a:pPr>
            <a:r>
              <a:rPr lang="en-US" altLang="en-US" dirty="0" err="1">
                <a:solidFill>
                  <a:schemeClr val="tx2"/>
                </a:solidFill>
              </a:rPr>
              <a:t>tid</a:t>
            </a:r>
            <a:r>
              <a:rPr lang="en-US" altLang="en-US" dirty="0">
                <a:solidFill>
                  <a:schemeClr val="tx2"/>
                </a:solidFill>
              </a:rPr>
              <a:t>	                itemset</a:t>
            </a:r>
          </a:p>
          <a:p>
            <a:pPr lvl="2">
              <a:buFontTx/>
              <a:buNone/>
            </a:pPr>
            <a:r>
              <a:rPr lang="en-US" altLang="en-US" dirty="0">
                <a:solidFill>
                  <a:schemeClr val="tx2"/>
                </a:solidFill>
              </a:rPr>
              <a:t>1			{1,2,3,5}</a:t>
            </a:r>
          </a:p>
          <a:p>
            <a:pPr lvl="2">
              <a:buFontTx/>
              <a:buNone/>
            </a:pPr>
            <a:r>
              <a:rPr lang="en-US" altLang="en-US" dirty="0">
                <a:solidFill>
                  <a:schemeClr val="tx2"/>
                </a:solidFill>
              </a:rPr>
              <a:t>2			{1,5}</a:t>
            </a:r>
          </a:p>
          <a:p>
            <a:pPr lvl="2">
              <a:buFontTx/>
              <a:buNone/>
            </a:pPr>
            <a:r>
              <a:rPr lang="en-US" altLang="en-US" dirty="0">
                <a:solidFill>
                  <a:schemeClr val="tx2"/>
                </a:solidFill>
              </a:rPr>
              <a:t>3			{1,2}</a:t>
            </a:r>
          </a:p>
          <a:p>
            <a:pPr lvl="2">
              <a:buFontTx/>
              <a:buNone/>
            </a:pPr>
            <a:r>
              <a:rPr lang="en-US" altLang="en-US" dirty="0">
                <a:solidFill>
                  <a:schemeClr val="tx2"/>
                </a:solidFill>
              </a:rPr>
              <a:t>4			{1,2,3}</a:t>
            </a:r>
            <a:endParaRPr lang="en-US" altLang="en-US" dirty="0"/>
          </a:p>
          <a:p>
            <a:pPr marL="0" indent="0">
              <a:buNone/>
            </a:pPr>
            <a:endParaRPr lang="en-IN" dirty="0"/>
          </a:p>
        </p:txBody>
      </p:sp>
      <p:sp>
        <p:nvSpPr>
          <p:cNvPr id="4" name="Footer Placeholder 3">
            <a:extLst>
              <a:ext uri="{FF2B5EF4-FFF2-40B4-BE49-F238E27FC236}">
                <a16:creationId xmlns:a16="http://schemas.microsoft.com/office/drawing/2014/main" id="{32CAD49E-7FA2-452A-8E09-1A90C991F0A6}"/>
              </a:ext>
            </a:extLst>
          </p:cNvPr>
          <p:cNvSpPr>
            <a:spLocks noGrp="1"/>
          </p:cNvSpPr>
          <p:nvPr>
            <p:ph type="ftr" sz="quarter" idx="11"/>
          </p:nvPr>
        </p:nvSpPr>
        <p:spPr/>
        <p:txBody>
          <a:bodyPr/>
          <a:lstStyle/>
          <a:p>
            <a:r>
              <a:rPr lang="en-US"/>
              <a:t>Mining Association Rules</a:t>
            </a:r>
          </a:p>
        </p:txBody>
      </p:sp>
      <p:sp>
        <p:nvSpPr>
          <p:cNvPr id="5" name="Slide Number Placeholder 4">
            <a:extLst>
              <a:ext uri="{FF2B5EF4-FFF2-40B4-BE49-F238E27FC236}">
                <a16:creationId xmlns:a16="http://schemas.microsoft.com/office/drawing/2014/main" id="{6CBBA4E5-71D6-449E-88DB-BA98AA6F1892}"/>
              </a:ext>
            </a:extLst>
          </p:cNvPr>
          <p:cNvSpPr>
            <a:spLocks noGrp="1"/>
          </p:cNvSpPr>
          <p:nvPr>
            <p:ph type="sldNum" sz="quarter" idx="12"/>
          </p:nvPr>
        </p:nvSpPr>
        <p:spPr/>
        <p:txBody>
          <a:bodyPr/>
          <a:lstStyle/>
          <a:p>
            <a:fld id="{7A40C488-C8CC-47D5-8871-7D5F905AB6AC}" type="slidenum">
              <a:rPr lang="en-US" smtClean="0"/>
              <a:t>28</a:t>
            </a:fld>
            <a:endParaRPr lang="en-US"/>
          </a:p>
        </p:txBody>
      </p:sp>
      <p:pic>
        <p:nvPicPr>
          <p:cNvPr id="6" name="Picture 5">
            <a:extLst>
              <a:ext uri="{FF2B5EF4-FFF2-40B4-BE49-F238E27FC236}">
                <a16:creationId xmlns:a16="http://schemas.microsoft.com/office/drawing/2014/main" id="{07E62924-45EB-43B8-8DD5-B5CF1501624C}"/>
              </a:ext>
            </a:extLst>
          </p:cNvPr>
          <p:cNvPicPr>
            <a:picLocks noChangeAspect="1"/>
          </p:cNvPicPr>
          <p:nvPr/>
        </p:nvPicPr>
        <p:blipFill>
          <a:blip r:embed="rId2"/>
          <a:stretch>
            <a:fillRect/>
          </a:stretch>
        </p:blipFill>
        <p:spPr>
          <a:xfrm>
            <a:off x="6946977" y="4447943"/>
            <a:ext cx="2914650" cy="1485900"/>
          </a:xfrm>
          <a:prstGeom prst="rect">
            <a:avLst/>
          </a:prstGeom>
        </p:spPr>
      </p:pic>
    </p:spTree>
    <p:extLst>
      <p:ext uri="{BB962C8B-B14F-4D97-AF65-F5344CB8AC3E}">
        <p14:creationId xmlns:p14="http://schemas.microsoft.com/office/powerpoint/2010/main" val="2453984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096D5-D6FA-40C8-875F-0001D836DB68}"/>
              </a:ext>
            </a:extLst>
          </p:cNvPr>
          <p:cNvSpPr>
            <a:spLocks noGrp="1"/>
          </p:cNvSpPr>
          <p:nvPr>
            <p:ph type="title"/>
          </p:nvPr>
        </p:nvSpPr>
        <p:spPr/>
        <p:txBody>
          <a:bodyPr>
            <a:normAutofit fontScale="90000"/>
          </a:bodyPr>
          <a:lstStyle/>
          <a:p>
            <a:r>
              <a:rPr lang="en-US" altLang="zh-TW" dirty="0"/>
              <a:t>Challenges of Frequent Pattern Mining</a:t>
            </a:r>
            <a:endParaRPr lang="en-IN" dirty="0"/>
          </a:p>
        </p:txBody>
      </p:sp>
      <p:sp>
        <p:nvSpPr>
          <p:cNvPr id="3" name="Content Placeholder 2">
            <a:extLst>
              <a:ext uri="{FF2B5EF4-FFF2-40B4-BE49-F238E27FC236}">
                <a16:creationId xmlns:a16="http://schemas.microsoft.com/office/drawing/2014/main" id="{82F29B64-6328-4713-92EF-CF7781FA802E}"/>
              </a:ext>
            </a:extLst>
          </p:cNvPr>
          <p:cNvSpPr>
            <a:spLocks noGrp="1"/>
          </p:cNvSpPr>
          <p:nvPr>
            <p:ph idx="1"/>
          </p:nvPr>
        </p:nvSpPr>
        <p:spPr/>
        <p:txBody>
          <a:bodyPr/>
          <a:lstStyle/>
          <a:p>
            <a:pPr>
              <a:lnSpc>
                <a:spcPct val="110000"/>
              </a:lnSpc>
            </a:pPr>
            <a:r>
              <a:rPr lang="en-US" altLang="zh-TW" dirty="0"/>
              <a:t>Challenges</a:t>
            </a:r>
          </a:p>
          <a:p>
            <a:pPr lvl="1">
              <a:lnSpc>
                <a:spcPct val="110000"/>
              </a:lnSpc>
            </a:pPr>
            <a:r>
              <a:rPr lang="en-US" altLang="zh-TW" dirty="0"/>
              <a:t>Multiple scans of transaction database</a:t>
            </a:r>
          </a:p>
          <a:p>
            <a:pPr lvl="1">
              <a:lnSpc>
                <a:spcPct val="110000"/>
              </a:lnSpc>
            </a:pPr>
            <a:r>
              <a:rPr lang="en-US" altLang="zh-TW" dirty="0"/>
              <a:t>Huge number of candidates</a:t>
            </a:r>
          </a:p>
          <a:p>
            <a:pPr lvl="1">
              <a:lnSpc>
                <a:spcPct val="110000"/>
              </a:lnSpc>
            </a:pPr>
            <a:r>
              <a:rPr lang="en-US" altLang="zh-TW" dirty="0"/>
              <a:t>Tedious workload of support counting for candidates</a:t>
            </a:r>
          </a:p>
          <a:p>
            <a:pPr>
              <a:lnSpc>
                <a:spcPct val="110000"/>
              </a:lnSpc>
            </a:pPr>
            <a:r>
              <a:rPr lang="en-US" altLang="zh-TW" dirty="0"/>
              <a:t>Improving </a:t>
            </a:r>
            <a:r>
              <a:rPr lang="en-US" altLang="zh-TW" dirty="0" err="1"/>
              <a:t>Apriori</a:t>
            </a:r>
            <a:r>
              <a:rPr lang="en-US" altLang="zh-TW" dirty="0"/>
              <a:t>: general ideas</a:t>
            </a:r>
          </a:p>
          <a:p>
            <a:pPr lvl="1">
              <a:lnSpc>
                <a:spcPct val="110000"/>
              </a:lnSpc>
            </a:pPr>
            <a:r>
              <a:rPr lang="en-US" altLang="zh-TW" dirty="0"/>
              <a:t>Reduce passes of transaction database scans</a:t>
            </a:r>
          </a:p>
          <a:p>
            <a:pPr lvl="1">
              <a:lnSpc>
                <a:spcPct val="110000"/>
              </a:lnSpc>
            </a:pPr>
            <a:r>
              <a:rPr lang="en-US" altLang="zh-TW" dirty="0"/>
              <a:t>Shrink number of candidates</a:t>
            </a:r>
          </a:p>
          <a:p>
            <a:pPr lvl="1">
              <a:lnSpc>
                <a:spcPct val="110000"/>
              </a:lnSpc>
            </a:pPr>
            <a:r>
              <a:rPr lang="en-US" altLang="zh-TW" dirty="0"/>
              <a:t>Facilitate support counting of candidates</a:t>
            </a:r>
          </a:p>
          <a:p>
            <a:endParaRPr lang="en-IN" dirty="0"/>
          </a:p>
        </p:txBody>
      </p:sp>
      <p:sp>
        <p:nvSpPr>
          <p:cNvPr id="4" name="Footer Placeholder 3">
            <a:extLst>
              <a:ext uri="{FF2B5EF4-FFF2-40B4-BE49-F238E27FC236}">
                <a16:creationId xmlns:a16="http://schemas.microsoft.com/office/drawing/2014/main" id="{05E8D9E1-6C03-4407-A25B-EFDCC07CDF8B}"/>
              </a:ext>
            </a:extLst>
          </p:cNvPr>
          <p:cNvSpPr>
            <a:spLocks noGrp="1"/>
          </p:cNvSpPr>
          <p:nvPr>
            <p:ph type="ftr" sz="quarter" idx="11"/>
          </p:nvPr>
        </p:nvSpPr>
        <p:spPr/>
        <p:txBody>
          <a:bodyPr/>
          <a:lstStyle/>
          <a:p>
            <a:r>
              <a:rPr lang="en-US"/>
              <a:t>Mining Association Rules</a:t>
            </a:r>
          </a:p>
        </p:txBody>
      </p:sp>
      <p:sp>
        <p:nvSpPr>
          <p:cNvPr id="5" name="Slide Number Placeholder 4">
            <a:extLst>
              <a:ext uri="{FF2B5EF4-FFF2-40B4-BE49-F238E27FC236}">
                <a16:creationId xmlns:a16="http://schemas.microsoft.com/office/drawing/2014/main" id="{B81E04C5-09D9-4D87-881E-DA8E97B58102}"/>
              </a:ext>
            </a:extLst>
          </p:cNvPr>
          <p:cNvSpPr>
            <a:spLocks noGrp="1"/>
          </p:cNvSpPr>
          <p:nvPr>
            <p:ph type="sldNum" sz="quarter" idx="12"/>
          </p:nvPr>
        </p:nvSpPr>
        <p:spPr/>
        <p:txBody>
          <a:bodyPr/>
          <a:lstStyle/>
          <a:p>
            <a:fld id="{7A40C488-C8CC-47D5-8871-7D5F905AB6AC}" type="slidenum">
              <a:rPr lang="en-US" smtClean="0"/>
              <a:t>29</a:t>
            </a:fld>
            <a:endParaRPr lang="en-US"/>
          </a:p>
        </p:txBody>
      </p:sp>
    </p:spTree>
    <p:extLst>
      <p:ext uri="{BB962C8B-B14F-4D97-AF65-F5344CB8AC3E}">
        <p14:creationId xmlns:p14="http://schemas.microsoft.com/office/powerpoint/2010/main" val="2034010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Basket Data</a:t>
            </a:r>
            <a:endParaRPr lang="en-US" dirty="0"/>
          </a:p>
        </p:txBody>
      </p:sp>
      <p:sp>
        <p:nvSpPr>
          <p:cNvPr id="3" name="Content Placeholder 2"/>
          <p:cNvSpPr>
            <a:spLocks noGrp="1"/>
          </p:cNvSpPr>
          <p:nvPr>
            <p:ph idx="1"/>
          </p:nvPr>
        </p:nvSpPr>
        <p:spPr>
          <a:xfrm>
            <a:off x="838200" y="1270000"/>
            <a:ext cx="8650857" cy="4906963"/>
          </a:xfrm>
        </p:spPr>
        <p:txBody>
          <a:bodyPr/>
          <a:lstStyle/>
          <a:p>
            <a:r>
              <a:rPr lang="en-US" dirty="0"/>
              <a:t>Retail organizations, e.g., supermarkets, collect and store massive amounts sales data, called basket data.</a:t>
            </a:r>
          </a:p>
          <a:p>
            <a:r>
              <a:rPr lang="en-US" dirty="0"/>
              <a:t>A record consist of</a:t>
            </a:r>
          </a:p>
          <a:p>
            <a:pPr lvl="1"/>
            <a:r>
              <a:rPr lang="en-US" dirty="0"/>
              <a:t>transaction date</a:t>
            </a:r>
          </a:p>
          <a:p>
            <a:pPr lvl="1"/>
            <a:r>
              <a:rPr lang="en-US" dirty="0"/>
              <a:t>items bought</a:t>
            </a:r>
          </a:p>
          <a:p>
            <a:r>
              <a:rPr lang="en-US" dirty="0"/>
              <a:t>Or, basket data may consist of items bought by a customer over a period.</a:t>
            </a:r>
          </a:p>
          <a:p>
            <a:endParaRPr lang="en-US" dirty="0"/>
          </a:p>
        </p:txBody>
      </p:sp>
      <p:sp>
        <p:nvSpPr>
          <p:cNvPr id="4" name="Footer Placeholder 3"/>
          <p:cNvSpPr>
            <a:spLocks noGrp="1"/>
          </p:cNvSpPr>
          <p:nvPr>
            <p:ph type="ftr" sz="quarter" idx="11"/>
          </p:nvPr>
        </p:nvSpPr>
        <p:spPr/>
        <p:txBody>
          <a:bodyPr/>
          <a:lstStyle/>
          <a:p>
            <a:r>
              <a:rPr lang="en-US"/>
              <a:t>Mining Association Rules</a:t>
            </a:r>
          </a:p>
        </p:txBody>
      </p:sp>
      <p:sp>
        <p:nvSpPr>
          <p:cNvPr id="5" name="Slide Number Placeholder 4"/>
          <p:cNvSpPr>
            <a:spLocks noGrp="1"/>
          </p:cNvSpPr>
          <p:nvPr>
            <p:ph type="sldNum" sz="quarter" idx="12"/>
          </p:nvPr>
        </p:nvSpPr>
        <p:spPr/>
        <p:txBody>
          <a:bodyPr/>
          <a:lstStyle/>
          <a:p>
            <a:fld id="{7A40C488-C8CC-47D5-8871-7D5F905AB6AC}" type="slidenum">
              <a:rPr lang="en-US" smtClean="0"/>
              <a:t>3</a:t>
            </a:fld>
            <a:endParaRPr lang="en-US"/>
          </a:p>
        </p:txBody>
      </p:sp>
    </p:spTree>
    <p:extLst>
      <p:ext uri="{BB962C8B-B14F-4D97-AF65-F5344CB8AC3E}">
        <p14:creationId xmlns:p14="http://schemas.microsoft.com/office/powerpoint/2010/main" val="12524132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41F5F-E9CE-4A7E-AB8E-876CE505E03A}"/>
              </a:ext>
            </a:extLst>
          </p:cNvPr>
          <p:cNvSpPr>
            <a:spLocks noGrp="1"/>
          </p:cNvSpPr>
          <p:nvPr>
            <p:ph type="title"/>
          </p:nvPr>
        </p:nvSpPr>
        <p:spPr/>
        <p:txBody>
          <a:bodyPr>
            <a:normAutofit fontScale="90000"/>
          </a:bodyPr>
          <a:lstStyle/>
          <a:p>
            <a:r>
              <a:rPr lang="en-US" dirty="0"/>
              <a:t>Partition Algorithm</a:t>
            </a:r>
            <a:endParaRPr lang="en-IN" dirty="0"/>
          </a:p>
        </p:txBody>
      </p:sp>
      <p:sp>
        <p:nvSpPr>
          <p:cNvPr id="3" name="Content Placeholder 2">
            <a:extLst>
              <a:ext uri="{FF2B5EF4-FFF2-40B4-BE49-F238E27FC236}">
                <a16:creationId xmlns:a16="http://schemas.microsoft.com/office/drawing/2014/main" id="{64EC2460-6DD2-4AF6-AAAE-4396035AC592}"/>
              </a:ext>
            </a:extLst>
          </p:cNvPr>
          <p:cNvSpPr>
            <a:spLocks noGrp="1"/>
          </p:cNvSpPr>
          <p:nvPr>
            <p:ph idx="1"/>
          </p:nvPr>
        </p:nvSpPr>
        <p:spPr>
          <a:xfrm>
            <a:off x="838200" y="1270000"/>
            <a:ext cx="7926659" cy="4906963"/>
          </a:xfrm>
        </p:spPr>
        <p:txBody>
          <a:bodyPr>
            <a:normAutofit lnSpcReduction="10000"/>
          </a:bodyPr>
          <a:lstStyle/>
          <a:p>
            <a:pPr algn="just"/>
            <a:r>
              <a:rPr lang="en-US" dirty="0"/>
              <a:t>The partition algorithm is based on the observation that the frequent sets are normally very few in number compared to the set of all itemsets</a:t>
            </a:r>
          </a:p>
          <a:p>
            <a:pPr algn="just"/>
            <a:r>
              <a:rPr lang="en-US" dirty="0"/>
              <a:t>As a result, if we partition the set of transactions to smaller segments such that each segment can be accommodated in the main memory, then we can compute the set of frequent sets of each of these partition</a:t>
            </a:r>
          </a:p>
          <a:p>
            <a:pPr algn="just"/>
            <a:r>
              <a:rPr lang="en-US" dirty="0"/>
              <a:t>Since each partition can fit in the main memory, there will be no additional disk I/O for each partition after loading the partition into the main memory</a:t>
            </a:r>
          </a:p>
          <a:p>
            <a:endParaRPr lang="en-IN" dirty="0"/>
          </a:p>
        </p:txBody>
      </p:sp>
      <p:sp>
        <p:nvSpPr>
          <p:cNvPr id="4" name="Footer Placeholder 3">
            <a:extLst>
              <a:ext uri="{FF2B5EF4-FFF2-40B4-BE49-F238E27FC236}">
                <a16:creationId xmlns:a16="http://schemas.microsoft.com/office/drawing/2014/main" id="{4F47056B-FD94-43FB-8A0D-375C7341055C}"/>
              </a:ext>
            </a:extLst>
          </p:cNvPr>
          <p:cNvSpPr>
            <a:spLocks noGrp="1"/>
          </p:cNvSpPr>
          <p:nvPr>
            <p:ph type="ftr" sz="quarter" idx="11"/>
          </p:nvPr>
        </p:nvSpPr>
        <p:spPr/>
        <p:txBody>
          <a:bodyPr/>
          <a:lstStyle/>
          <a:p>
            <a:r>
              <a:rPr lang="en-US"/>
              <a:t>Mining Association Rules</a:t>
            </a:r>
          </a:p>
        </p:txBody>
      </p:sp>
      <p:sp>
        <p:nvSpPr>
          <p:cNvPr id="5" name="Slide Number Placeholder 4">
            <a:extLst>
              <a:ext uri="{FF2B5EF4-FFF2-40B4-BE49-F238E27FC236}">
                <a16:creationId xmlns:a16="http://schemas.microsoft.com/office/drawing/2014/main" id="{54815A8A-B33A-47E5-B704-B6BE5D4E1366}"/>
              </a:ext>
            </a:extLst>
          </p:cNvPr>
          <p:cNvSpPr>
            <a:spLocks noGrp="1"/>
          </p:cNvSpPr>
          <p:nvPr>
            <p:ph type="sldNum" sz="quarter" idx="12"/>
          </p:nvPr>
        </p:nvSpPr>
        <p:spPr/>
        <p:txBody>
          <a:bodyPr/>
          <a:lstStyle/>
          <a:p>
            <a:fld id="{7A40C488-C8CC-47D5-8871-7D5F905AB6AC}" type="slidenum">
              <a:rPr lang="en-US" smtClean="0"/>
              <a:t>30</a:t>
            </a:fld>
            <a:endParaRPr lang="en-US"/>
          </a:p>
        </p:txBody>
      </p:sp>
    </p:spTree>
    <p:extLst>
      <p:ext uri="{BB962C8B-B14F-4D97-AF65-F5344CB8AC3E}">
        <p14:creationId xmlns:p14="http://schemas.microsoft.com/office/powerpoint/2010/main" val="15622707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9C51B-EFAF-4E93-B74A-96F83B768A8E}"/>
              </a:ext>
            </a:extLst>
          </p:cNvPr>
          <p:cNvSpPr>
            <a:spLocks noGrp="1"/>
          </p:cNvSpPr>
          <p:nvPr>
            <p:ph type="title"/>
          </p:nvPr>
        </p:nvSpPr>
        <p:spPr/>
        <p:txBody>
          <a:bodyPr>
            <a:normAutofit fontScale="90000"/>
          </a:bodyPr>
          <a:lstStyle/>
          <a:p>
            <a:r>
              <a:rPr lang="en-US" altLang="zh-TW" dirty="0"/>
              <a:t>Partition: Scan Database Only Twice</a:t>
            </a:r>
            <a:endParaRPr lang="en-IN" dirty="0"/>
          </a:p>
        </p:txBody>
      </p:sp>
      <p:sp>
        <p:nvSpPr>
          <p:cNvPr id="3" name="Content Placeholder 2">
            <a:extLst>
              <a:ext uri="{FF2B5EF4-FFF2-40B4-BE49-F238E27FC236}">
                <a16:creationId xmlns:a16="http://schemas.microsoft.com/office/drawing/2014/main" id="{39D012B0-E006-4587-8801-05B6462D842D}"/>
              </a:ext>
            </a:extLst>
          </p:cNvPr>
          <p:cNvSpPr>
            <a:spLocks noGrp="1"/>
          </p:cNvSpPr>
          <p:nvPr>
            <p:ph idx="1"/>
          </p:nvPr>
        </p:nvSpPr>
        <p:spPr>
          <a:xfrm>
            <a:off x="838200" y="1270000"/>
            <a:ext cx="7890164" cy="4906963"/>
          </a:xfrm>
        </p:spPr>
        <p:txBody>
          <a:bodyPr/>
          <a:lstStyle/>
          <a:p>
            <a:pPr algn="just"/>
            <a:r>
              <a:rPr lang="en-US" altLang="zh-TW" i="1" dirty="0"/>
              <a:t>Any itemset that is potentially frequent in DB must be frequent in at least one of the partitions of DB</a:t>
            </a:r>
          </a:p>
          <a:p>
            <a:pPr lvl="1" algn="just"/>
            <a:r>
              <a:rPr lang="en-US" altLang="zh-TW" dirty="0"/>
              <a:t>Scan 1: partition database and find local frequent patterns</a:t>
            </a:r>
          </a:p>
          <a:p>
            <a:pPr lvl="1" algn="just"/>
            <a:r>
              <a:rPr lang="en-US" altLang="zh-TW" dirty="0"/>
              <a:t>Scan 2: consolidate global frequent patterns</a:t>
            </a:r>
          </a:p>
          <a:p>
            <a:endParaRPr lang="en-IN" dirty="0"/>
          </a:p>
        </p:txBody>
      </p:sp>
      <p:sp>
        <p:nvSpPr>
          <p:cNvPr id="4" name="Footer Placeholder 3">
            <a:extLst>
              <a:ext uri="{FF2B5EF4-FFF2-40B4-BE49-F238E27FC236}">
                <a16:creationId xmlns:a16="http://schemas.microsoft.com/office/drawing/2014/main" id="{8849D32C-E165-4082-9871-426F0F60AB26}"/>
              </a:ext>
            </a:extLst>
          </p:cNvPr>
          <p:cNvSpPr>
            <a:spLocks noGrp="1"/>
          </p:cNvSpPr>
          <p:nvPr>
            <p:ph type="ftr" sz="quarter" idx="11"/>
          </p:nvPr>
        </p:nvSpPr>
        <p:spPr/>
        <p:txBody>
          <a:bodyPr/>
          <a:lstStyle/>
          <a:p>
            <a:r>
              <a:rPr lang="en-US"/>
              <a:t>Mining Association Rules</a:t>
            </a:r>
          </a:p>
        </p:txBody>
      </p:sp>
      <p:sp>
        <p:nvSpPr>
          <p:cNvPr id="5" name="Slide Number Placeholder 4">
            <a:extLst>
              <a:ext uri="{FF2B5EF4-FFF2-40B4-BE49-F238E27FC236}">
                <a16:creationId xmlns:a16="http://schemas.microsoft.com/office/drawing/2014/main" id="{075828B9-D1F2-474A-A98B-63B5CBC9EE8F}"/>
              </a:ext>
            </a:extLst>
          </p:cNvPr>
          <p:cNvSpPr>
            <a:spLocks noGrp="1"/>
          </p:cNvSpPr>
          <p:nvPr>
            <p:ph type="sldNum" sz="quarter" idx="12"/>
          </p:nvPr>
        </p:nvSpPr>
        <p:spPr/>
        <p:txBody>
          <a:bodyPr/>
          <a:lstStyle/>
          <a:p>
            <a:fld id="{7A40C488-C8CC-47D5-8871-7D5F905AB6AC}" type="slidenum">
              <a:rPr lang="en-US" smtClean="0"/>
              <a:t>31</a:t>
            </a:fld>
            <a:endParaRPr lang="en-US"/>
          </a:p>
        </p:txBody>
      </p:sp>
      <p:pic>
        <p:nvPicPr>
          <p:cNvPr id="6" name="Picture 5">
            <a:extLst>
              <a:ext uri="{FF2B5EF4-FFF2-40B4-BE49-F238E27FC236}">
                <a16:creationId xmlns:a16="http://schemas.microsoft.com/office/drawing/2014/main" id="{BE024D97-A23D-44AE-8283-AF348F3FB72A}"/>
              </a:ext>
            </a:extLst>
          </p:cNvPr>
          <p:cNvPicPr>
            <a:picLocks noChangeAspect="1"/>
          </p:cNvPicPr>
          <p:nvPr/>
        </p:nvPicPr>
        <p:blipFill>
          <a:blip r:embed="rId2"/>
          <a:stretch>
            <a:fillRect/>
          </a:stretch>
        </p:blipFill>
        <p:spPr>
          <a:xfrm>
            <a:off x="1052946" y="3322526"/>
            <a:ext cx="7675418" cy="2508750"/>
          </a:xfrm>
          <a:prstGeom prst="rect">
            <a:avLst/>
          </a:prstGeom>
        </p:spPr>
      </p:pic>
    </p:spTree>
    <p:extLst>
      <p:ext uri="{BB962C8B-B14F-4D97-AF65-F5344CB8AC3E}">
        <p14:creationId xmlns:p14="http://schemas.microsoft.com/office/powerpoint/2010/main" val="17419205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FAC27-AE5C-4260-A0F5-DAF453408B64}"/>
              </a:ext>
            </a:extLst>
          </p:cNvPr>
          <p:cNvSpPr>
            <a:spLocks noGrp="1"/>
          </p:cNvSpPr>
          <p:nvPr>
            <p:ph type="title"/>
          </p:nvPr>
        </p:nvSpPr>
        <p:spPr/>
        <p:txBody>
          <a:bodyPr>
            <a:normAutofit fontScale="90000"/>
          </a:bodyPr>
          <a:lstStyle/>
          <a:p>
            <a:r>
              <a:rPr lang="en-US" dirty="0"/>
              <a:t>Partition Algorithm</a:t>
            </a:r>
            <a:endParaRPr lang="en-IN" dirty="0"/>
          </a:p>
        </p:txBody>
      </p:sp>
      <p:pic>
        <p:nvPicPr>
          <p:cNvPr id="6" name="Content Placeholder 5">
            <a:extLst>
              <a:ext uri="{FF2B5EF4-FFF2-40B4-BE49-F238E27FC236}">
                <a16:creationId xmlns:a16="http://schemas.microsoft.com/office/drawing/2014/main" id="{87262F93-83D4-44FB-A185-55186CE5C84F}"/>
              </a:ext>
            </a:extLst>
          </p:cNvPr>
          <p:cNvPicPr>
            <a:picLocks noGrp="1" noChangeAspect="1"/>
          </p:cNvPicPr>
          <p:nvPr>
            <p:ph idx="1"/>
          </p:nvPr>
        </p:nvPicPr>
        <p:blipFill>
          <a:blip r:embed="rId2"/>
          <a:stretch>
            <a:fillRect/>
          </a:stretch>
        </p:blipFill>
        <p:spPr>
          <a:xfrm>
            <a:off x="974454" y="1276350"/>
            <a:ext cx="4679214" cy="4931974"/>
          </a:xfrm>
          <a:prstGeom prst="rect">
            <a:avLst/>
          </a:prstGeom>
        </p:spPr>
      </p:pic>
      <p:sp>
        <p:nvSpPr>
          <p:cNvPr id="4" name="Footer Placeholder 3">
            <a:extLst>
              <a:ext uri="{FF2B5EF4-FFF2-40B4-BE49-F238E27FC236}">
                <a16:creationId xmlns:a16="http://schemas.microsoft.com/office/drawing/2014/main" id="{C9F04A59-315F-4166-B954-8330266EAB51}"/>
              </a:ext>
            </a:extLst>
          </p:cNvPr>
          <p:cNvSpPr>
            <a:spLocks noGrp="1"/>
          </p:cNvSpPr>
          <p:nvPr>
            <p:ph type="ftr" sz="quarter" idx="11"/>
          </p:nvPr>
        </p:nvSpPr>
        <p:spPr/>
        <p:txBody>
          <a:bodyPr/>
          <a:lstStyle/>
          <a:p>
            <a:r>
              <a:rPr lang="en-US"/>
              <a:t>Mining Association Rules</a:t>
            </a:r>
          </a:p>
        </p:txBody>
      </p:sp>
      <p:sp>
        <p:nvSpPr>
          <p:cNvPr id="5" name="Slide Number Placeholder 4">
            <a:extLst>
              <a:ext uri="{FF2B5EF4-FFF2-40B4-BE49-F238E27FC236}">
                <a16:creationId xmlns:a16="http://schemas.microsoft.com/office/drawing/2014/main" id="{50E1ACF8-D377-4D09-8E11-8C9A39D5DE72}"/>
              </a:ext>
            </a:extLst>
          </p:cNvPr>
          <p:cNvSpPr>
            <a:spLocks noGrp="1"/>
          </p:cNvSpPr>
          <p:nvPr>
            <p:ph type="sldNum" sz="quarter" idx="12"/>
          </p:nvPr>
        </p:nvSpPr>
        <p:spPr/>
        <p:txBody>
          <a:bodyPr/>
          <a:lstStyle/>
          <a:p>
            <a:fld id="{7A40C488-C8CC-47D5-8871-7D5F905AB6AC}" type="slidenum">
              <a:rPr lang="en-US" smtClean="0"/>
              <a:t>32</a:t>
            </a:fld>
            <a:endParaRPr lang="en-US"/>
          </a:p>
        </p:txBody>
      </p:sp>
      <p:sp>
        <p:nvSpPr>
          <p:cNvPr id="3" name="TextBox 2">
            <a:extLst>
              <a:ext uri="{FF2B5EF4-FFF2-40B4-BE49-F238E27FC236}">
                <a16:creationId xmlns:a16="http://schemas.microsoft.com/office/drawing/2014/main" id="{4BB64523-385F-4AD0-9A29-A45CCC4240E5}"/>
              </a:ext>
            </a:extLst>
          </p:cNvPr>
          <p:cNvSpPr txBox="1"/>
          <p:nvPr/>
        </p:nvSpPr>
        <p:spPr>
          <a:xfrm>
            <a:off x="5441794" y="2793821"/>
            <a:ext cx="5163015" cy="646331"/>
          </a:xfrm>
          <a:prstGeom prst="rect">
            <a:avLst/>
          </a:prstGeom>
          <a:noFill/>
        </p:spPr>
        <p:txBody>
          <a:bodyPr wrap="square" rtlCol="0">
            <a:spAutoFit/>
          </a:bodyPr>
          <a:lstStyle/>
          <a:p>
            <a:r>
              <a:rPr lang="en-US" dirty="0"/>
              <a:t>The local large itemsets, L</a:t>
            </a:r>
            <a:r>
              <a:rPr lang="en-US" baseline="30000" dirty="0"/>
              <a:t>i</a:t>
            </a:r>
            <a:r>
              <a:rPr lang="en-US" dirty="0"/>
              <a:t> , can be found by using a level-wise algorithm such as </a:t>
            </a:r>
            <a:r>
              <a:rPr lang="en-US" dirty="0" err="1"/>
              <a:t>Apriori</a:t>
            </a:r>
            <a:r>
              <a:rPr lang="en-US" dirty="0"/>
              <a:t>.</a:t>
            </a:r>
            <a:endParaRPr lang="en-IN" dirty="0"/>
          </a:p>
        </p:txBody>
      </p:sp>
      <p:cxnSp>
        <p:nvCxnSpPr>
          <p:cNvPr id="9" name="Straight Arrow Connector 8">
            <a:extLst>
              <a:ext uri="{FF2B5EF4-FFF2-40B4-BE49-F238E27FC236}">
                <a16:creationId xmlns:a16="http://schemas.microsoft.com/office/drawing/2014/main" id="{99B913FE-83BF-491A-A09A-4756C6FA14B4}"/>
              </a:ext>
            </a:extLst>
          </p:cNvPr>
          <p:cNvCxnSpPr/>
          <p:nvPr/>
        </p:nvCxnSpPr>
        <p:spPr>
          <a:xfrm flipH="1">
            <a:off x="4337824" y="3116986"/>
            <a:ext cx="1103970"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4221692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3EEFB-B6BA-4B7A-B7AD-D48FA5EEBB45}"/>
              </a:ext>
            </a:extLst>
          </p:cNvPr>
          <p:cNvSpPr>
            <a:spLocks noGrp="1"/>
          </p:cNvSpPr>
          <p:nvPr>
            <p:ph type="title"/>
          </p:nvPr>
        </p:nvSpPr>
        <p:spPr/>
        <p:txBody>
          <a:bodyPr>
            <a:normAutofit fontScale="90000"/>
          </a:bodyPr>
          <a:lstStyle/>
          <a:p>
            <a:r>
              <a:rPr lang="en-US" dirty="0"/>
              <a:t>Partition Algorithm - Example</a:t>
            </a:r>
            <a:endParaRPr lang="en-IN" dirty="0"/>
          </a:p>
        </p:txBody>
      </p:sp>
      <p:graphicFrame>
        <p:nvGraphicFramePr>
          <p:cNvPr id="6" name="Content Placeholder 5">
            <a:extLst>
              <a:ext uri="{FF2B5EF4-FFF2-40B4-BE49-F238E27FC236}">
                <a16:creationId xmlns:a16="http://schemas.microsoft.com/office/drawing/2014/main" id="{C09B42E9-0E59-4AA0-9BCF-12ED33A0FEE6}"/>
              </a:ext>
            </a:extLst>
          </p:cNvPr>
          <p:cNvGraphicFramePr>
            <a:graphicFrameLocks noGrp="1"/>
          </p:cNvGraphicFramePr>
          <p:nvPr>
            <p:ph idx="1"/>
            <p:extLst>
              <p:ext uri="{D42A27DB-BD31-4B8C-83A1-F6EECF244321}">
                <p14:modId xmlns:p14="http://schemas.microsoft.com/office/powerpoint/2010/main" val="1213084659"/>
              </p:ext>
            </p:extLst>
          </p:nvPr>
        </p:nvGraphicFramePr>
        <p:xfrm>
          <a:off x="8722113" y="1437269"/>
          <a:ext cx="2864005" cy="1896945"/>
        </p:xfrm>
        <a:graphic>
          <a:graphicData uri="http://schemas.openxmlformats.org/drawingml/2006/table">
            <a:tbl>
              <a:tblPr firstRow="1" bandRow="1">
                <a:tableStyleId>{073A0DAA-6AF3-43AB-8588-CEC1D06C72B9}</a:tableStyleId>
              </a:tblPr>
              <a:tblGrid>
                <a:gridCol w="561922">
                  <a:extLst>
                    <a:ext uri="{9D8B030D-6E8A-4147-A177-3AD203B41FA5}">
                      <a16:colId xmlns:a16="http://schemas.microsoft.com/office/drawing/2014/main" val="182112233"/>
                    </a:ext>
                  </a:extLst>
                </a:gridCol>
                <a:gridCol w="2302083">
                  <a:extLst>
                    <a:ext uri="{9D8B030D-6E8A-4147-A177-3AD203B41FA5}">
                      <a16:colId xmlns:a16="http://schemas.microsoft.com/office/drawing/2014/main" val="3605213302"/>
                    </a:ext>
                  </a:extLst>
                </a:gridCol>
              </a:tblGrid>
              <a:tr h="379389">
                <a:tc>
                  <a:txBody>
                    <a:bodyPr/>
                    <a:lstStyle/>
                    <a:p>
                      <a:r>
                        <a:rPr lang="en-US" dirty="0"/>
                        <a:t>TID</a:t>
                      </a:r>
                      <a:endParaRPr lang="en-IN" dirty="0"/>
                    </a:p>
                  </a:txBody>
                  <a:tcPr/>
                </a:tc>
                <a:tc>
                  <a:txBody>
                    <a:bodyPr/>
                    <a:lstStyle/>
                    <a:p>
                      <a:r>
                        <a:rPr lang="en-US" dirty="0"/>
                        <a:t>Items</a:t>
                      </a:r>
                      <a:endParaRPr lang="en-IN" dirty="0"/>
                    </a:p>
                  </a:txBody>
                  <a:tcPr/>
                </a:tc>
                <a:extLst>
                  <a:ext uri="{0D108BD9-81ED-4DB2-BD59-A6C34878D82A}">
                    <a16:rowId xmlns:a16="http://schemas.microsoft.com/office/drawing/2014/main" val="2326054238"/>
                  </a:ext>
                </a:extLst>
              </a:tr>
              <a:tr h="379389">
                <a:tc>
                  <a:txBody>
                    <a:bodyPr/>
                    <a:lstStyle/>
                    <a:p>
                      <a:r>
                        <a:rPr lang="en-US" dirty="0"/>
                        <a:t>t</a:t>
                      </a:r>
                      <a:r>
                        <a:rPr lang="en-US" baseline="-25000" dirty="0"/>
                        <a:t>1</a:t>
                      </a:r>
                      <a:endParaRPr lang="en-IN" baseline="-25000" dirty="0"/>
                    </a:p>
                  </a:txBody>
                  <a:tcPr/>
                </a:tc>
                <a:tc>
                  <a:txBody>
                    <a:bodyPr/>
                    <a:lstStyle/>
                    <a:p>
                      <a:r>
                        <a:rPr lang="en-IN" dirty="0"/>
                        <a:t>Bread, Butter, Eggs</a:t>
                      </a:r>
                    </a:p>
                  </a:txBody>
                  <a:tcPr/>
                </a:tc>
                <a:extLst>
                  <a:ext uri="{0D108BD9-81ED-4DB2-BD59-A6C34878D82A}">
                    <a16:rowId xmlns:a16="http://schemas.microsoft.com/office/drawing/2014/main" val="2717758101"/>
                  </a:ext>
                </a:extLst>
              </a:tr>
              <a:tr h="3793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t>
                      </a:r>
                      <a:r>
                        <a:rPr lang="en-US" baseline="-25000" dirty="0"/>
                        <a:t>2</a:t>
                      </a:r>
                      <a:endParaRPr lang="en-IN" baseline="-25000" dirty="0"/>
                    </a:p>
                  </a:txBody>
                  <a:tcPr/>
                </a:tc>
                <a:tc>
                  <a:txBody>
                    <a:bodyPr/>
                    <a:lstStyle/>
                    <a:p>
                      <a:r>
                        <a:rPr lang="en-IN" dirty="0"/>
                        <a:t>Butter, Eggs, Milk </a:t>
                      </a:r>
                    </a:p>
                  </a:txBody>
                  <a:tcPr/>
                </a:tc>
                <a:extLst>
                  <a:ext uri="{0D108BD9-81ED-4DB2-BD59-A6C34878D82A}">
                    <a16:rowId xmlns:a16="http://schemas.microsoft.com/office/drawing/2014/main" val="4041698559"/>
                  </a:ext>
                </a:extLst>
              </a:tr>
              <a:tr h="3793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t>
                      </a:r>
                      <a:r>
                        <a:rPr lang="en-US" baseline="-25000" dirty="0"/>
                        <a:t>3</a:t>
                      </a:r>
                      <a:endParaRPr lang="en-IN" baseline="-25000" dirty="0"/>
                    </a:p>
                  </a:txBody>
                  <a:tcPr/>
                </a:tc>
                <a:tc>
                  <a:txBody>
                    <a:bodyPr/>
                    <a:lstStyle/>
                    <a:p>
                      <a:r>
                        <a:rPr lang="en-IN" dirty="0"/>
                        <a:t>Butter </a:t>
                      </a:r>
                    </a:p>
                  </a:txBody>
                  <a:tcPr/>
                </a:tc>
                <a:extLst>
                  <a:ext uri="{0D108BD9-81ED-4DB2-BD59-A6C34878D82A}">
                    <a16:rowId xmlns:a16="http://schemas.microsoft.com/office/drawing/2014/main" val="3505299178"/>
                  </a:ext>
                </a:extLst>
              </a:tr>
              <a:tr h="3793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t>
                      </a:r>
                      <a:r>
                        <a:rPr lang="en-US" baseline="-25000" dirty="0"/>
                        <a:t>4</a:t>
                      </a:r>
                      <a:endParaRPr lang="en-IN" baseline="-25000" dirty="0"/>
                    </a:p>
                  </a:txBody>
                  <a:tcPr/>
                </a:tc>
                <a:tc>
                  <a:txBody>
                    <a:bodyPr/>
                    <a:lstStyle/>
                    <a:p>
                      <a:r>
                        <a:rPr lang="en-IN" dirty="0"/>
                        <a:t>Bread, Butter</a:t>
                      </a:r>
                    </a:p>
                  </a:txBody>
                  <a:tcPr/>
                </a:tc>
                <a:extLst>
                  <a:ext uri="{0D108BD9-81ED-4DB2-BD59-A6C34878D82A}">
                    <a16:rowId xmlns:a16="http://schemas.microsoft.com/office/drawing/2014/main" val="1348912272"/>
                  </a:ext>
                </a:extLst>
              </a:tr>
            </a:tbl>
          </a:graphicData>
        </a:graphic>
      </p:graphicFrame>
      <p:sp>
        <p:nvSpPr>
          <p:cNvPr id="4" name="Footer Placeholder 3">
            <a:extLst>
              <a:ext uri="{FF2B5EF4-FFF2-40B4-BE49-F238E27FC236}">
                <a16:creationId xmlns:a16="http://schemas.microsoft.com/office/drawing/2014/main" id="{D80CEF6A-E5A3-4C8F-BCCA-EB054BCD43C2}"/>
              </a:ext>
            </a:extLst>
          </p:cNvPr>
          <p:cNvSpPr>
            <a:spLocks noGrp="1"/>
          </p:cNvSpPr>
          <p:nvPr>
            <p:ph type="ftr" sz="quarter" idx="11"/>
          </p:nvPr>
        </p:nvSpPr>
        <p:spPr/>
        <p:txBody>
          <a:bodyPr/>
          <a:lstStyle/>
          <a:p>
            <a:r>
              <a:rPr lang="en-US"/>
              <a:t>Mining Association Rules</a:t>
            </a:r>
          </a:p>
        </p:txBody>
      </p:sp>
      <p:sp>
        <p:nvSpPr>
          <p:cNvPr id="5" name="Slide Number Placeholder 4">
            <a:extLst>
              <a:ext uri="{FF2B5EF4-FFF2-40B4-BE49-F238E27FC236}">
                <a16:creationId xmlns:a16="http://schemas.microsoft.com/office/drawing/2014/main" id="{2D449274-53F4-4218-9CFA-7BECC8EC6E97}"/>
              </a:ext>
            </a:extLst>
          </p:cNvPr>
          <p:cNvSpPr>
            <a:spLocks noGrp="1"/>
          </p:cNvSpPr>
          <p:nvPr>
            <p:ph type="sldNum" sz="quarter" idx="12"/>
          </p:nvPr>
        </p:nvSpPr>
        <p:spPr/>
        <p:txBody>
          <a:bodyPr/>
          <a:lstStyle/>
          <a:p>
            <a:fld id="{7A40C488-C8CC-47D5-8871-7D5F905AB6AC}" type="slidenum">
              <a:rPr lang="en-US" smtClean="0"/>
              <a:t>33</a:t>
            </a:fld>
            <a:endParaRPr lang="en-US"/>
          </a:p>
        </p:txBody>
      </p:sp>
      <p:pic>
        <p:nvPicPr>
          <p:cNvPr id="7" name="Picture 6">
            <a:extLst>
              <a:ext uri="{FF2B5EF4-FFF2-40B4-BE49-F238E27FC236}">
                <a16:creationId xmlns:a16="http://schemas.microsoft.com/office/drawing/2014/main" id="{AC07E541-7B28-4CF1-AF2F-1688A248795D}"/>
              </a:ext>
            </a:extLst>
          </p:cNvPr>
          <p:cNvPicPr>
            <a:picLocks noChangeAspect="1"/>
          </p:cNvPicPr>
          <p:nvPr/>
        </p:nvPicPr>
        <p:blipFill>
          <a:blip r:embed="rId2"/>
          <a:stretch>
            <a:fillRect/>
          </a:stretch>
        </p:blipFill>
        <p:spPr>
          <a:xfrm>
            <a:off x="838199" y="1447763"/>
            <a:ext cx="7436201" cy="3960578"/>
          </a:xfrm>
          <a:prstGeom prst="rect">
            <a:avLst/>
          </a:prstGeom>
        </p:spPr>
      </p:pic>
    </p:spTree>
    <p:extLst>
      <p:ext uri="{BB962C8B-B14F-4D97-AF65-F5344CB8AC3E}">
        <p14:creationId xmlns:p14="http://schemas.microsoft.com/office/powerpoint/2010/main" val="3940672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9FAD4-BC77-4FD5-A8E8-D9E4B3593CC8}"/>
              </a:ext>
            </a:extLst>
          </p:cNvPr>
          <p:cNvSpPr>
            <a:spLocks noGrp="1"/>
          </p:cNvSpPr>
          <p:nvPr>
            <p:ph type="title"/>
          </p:nvPr>
        </p:nvSpPr>
        <p:spPr/>
        <p:txBody>
          <a:bodyPr>
            <a:normAutofit fontScale="90000"/>
          </a:bodyPr>
          <a:lstStyle/>
          <a:p>
            <a:r>
              <a:rPr lang="en-US" altLang="en-US" dirty="0"/>
              <a:t>Pruning</a:t>
            </a:r>
            <a:endParaRPr lang="en-IN" dirty="0"/>
          </a:p>
        </p:txBody>
      </p:sp>
      <p:sp>
        <p:nvSpPr>
          <p:cNvPr id="3" name="Content Placeholder 2">
            <a:extLst>
              <a:ext uri="{FF2B5EF4-FFF2-40B4-BE49-F238E27FC236}">
                <a16:creationId xmlns:a16="http://schemas.microsoft.com/office/drawing/2014/main" id="{C0DA01D7-542D-48C1-9624-4DFAD4A35F4A}"/>
              </a:ext>
            </a:extLst>
          </p:cNvPr>
          <p:cNvSpPr>
            <a:spLocks noGrp="1"/>
          </p:cNvSpPr>
          <p:nvPr>
            <p:ph idx="1"/>
          </p:nvPr>
        </p:nvSpPr>
        <p:spPr>
          <a:xfrm>
            <a:off x="838200" y="1270000"/>
            <a:ext cx="8506521" cy="1718527"/>
          </a:xfrm>
        </p:spPr>
        <p:txBody>
          <a:bodyPr>
            <a:normAutofit/>
          </a:bodyPr>
          <a:lstStyle/>
          <a:p>
            <a:pPr algn="just"/>
            <a:r>
              <a:rPr kumimoji="1" lang="en-US" altLang="en-US" sz="2400" dirty="0">
                <a:latin typeface="Century" panose="02040604050505020304" pitchFamily="18" charset="0"/>
              </a:rPr>
              <a:t>Pruning can reduce the size of the candidate set </a:t>
            </a:r>
            <a:r>
              <a:rPr kumimoji="1" lang="en-US" altLang="en-US" sz="2400" i="1" dirty="0">
                <a:latin typeface="Century" panose="02040604050505020304" pitchFamily="18" charset="0"/>
              </a:rPr>
              <a:t>C</a:t>
            </a:r>
            <a:r>
              <a:rPr kumimoji="1" lang="en-US" altLang="en-US" sz="2400" i="1" baseline="-25000" dirty="0">
                <a:latin typeface="Century" panose="02040604050505020304" pitchFamily="18" charset="0"/>
              </a:rPr>
              <a:t>k</a:t>
            </a:r>
            <a:r>
              <a:rPr kumimoji="1" lang="en-US" altLang="en-US" sz="2400" dirty="0">
                <a:latin typeface="Century" panose="02040604050505020304" pitchFamily="18" charset="0"/>
              </a:rPr>
              <a:t>.  We want to transform </a:t>
            </a:r>
            <a:r>
              <a:rPr kumimoji="1" lang="en-US" altLang="en-US" sz="2400" i="1" dirty="0">
                <a:latin typeface="Century" panose="02040604050505020304" pitchFamily="18" charset="0"/>
              </a:rPr>
              <a:t>C</a:t>
            </a:r>
            <a:r>
              <a:rPr kumimoji="1" lang="en-US" altLang="en-US" sz="2400" i="1" baseline="-25000" dirty="0">
                <a:latin typeface="Century" panose="02040604050505020304" pitchFamily="18" charset="0"/>
              </a:rPr>
              <a:t>k</a:t>
            </a:r>
            <a:r>
              <a:rPr kumimoji="1" lang="en-US" altLang="en-US" sz="2400" dirty="0">
                <a:latin typeface="Century" panose="02040604050505020304" pitchFamily="18" charset="0"/>
              </a:rPr>
              <a:t> into a set of frequent items </a:t>
            </a:r>
            <a:r>
              <a:rPr kumimoji="1" lang="en-US" altLang="en-US" sz="2400" i="1" dirty="0">
                <a:latin typeface="Century" panose="02040604050505020304" pitchFamily="18" charset="0"/>
              </a:rPr>
              <a:t>L</a:t>
            </a:r>
            <a:r>
              <a:rPr kumimoji="1" lang="en-US" altLang="en-US" sz="2400" i="1" baseline="-25000" dirty="0">
                <a:latin typeface="Century" panose="02040604050505020304" pitchFamily="18" charset="0"/>
              </a:rPr>
              <a:t>k</a:t>
            </a:r>
            <a:r>
              <a:rPr kumimoji="1" lang="en-US" altLang="en-US" sz="2400" dirty="0">
                <a:latin typeface="Century" panose="02040604050505020304" pitchFamily="18" charset="0"/>
              </a:rPr>
              <a:t>.  To reduce the work of checking, we may use the rule that all subsets of </a:t>
            </a:r>
            <a:r>
              <a:rPr kumimoji="1" lang="en-US" altLang="en-US" sz="2400" i="1" dirty="0">
                <a:latin typeface="Century" panose="02040604050505020304" pitchFamily="18" charset="0"/>
              </a:rPr>
              <a:t>C</a:t>
            </a:r>
            <a:r>
              <a:rPr kumimoji="1" lang="en-US" altLang="en-US" sz="2400" i="1" baseline="-25000" dirty="0">
                <a:latin typeface="Century" panose="02040604050505020304" pitchFamily="18" charset="0"/>
              </a:rPr>
              <a:t>k</a:t>
            </a:r>
            <a:r>
              <a:rPr kumimoji="1" lang="en-US" altLang="en-US" sz="2400" dirty="0">
                <a:latin typeface="Century" panose="02040604050505020304" pitchFamily="18" charset="0"/>
              </a:rPr>
              <a:t> must also be frequent.</a:t>
            </a:r>
          </a:p>
          <a:p>
            <a:endParaRPr lang="en-IN" dirty="0"/>
          </a:p>
        </p:txBody>
      </p:sp>
      <p:sp>
        <p:nvSpPr>
          <p:cNvPr id="4" name="Footer Placeholder 3">
            <a:extLst>
              <a:ext uri="{FF2B5EF4-FFF2-40B4-BE49-F238E27FC236}">
                <a16:creationId xmlns:a16="http://schemas.microsoft.com/office/drawing/2014/main" id="{B7FCD109-D0E2-4941-9173-A96B8AB5D137}"/>
              </a:ext>
            </a:extLst>
          </p:cNvPr>
          <p:cNvSpPr>
            <a:spLocks noGrp="1"/>
          </p:cNvSpPr>
          <p:nvPr>
            <p:ph type="ftr" sz="quarter" idx="11"/>
          </p:nvPr>
        </p:nvSpPr>
        <p:spPr/>
        <p:txBody>
          <a:bodyPr/>
          <a:lstStyle/>
          <a:p>
            <a:r>
              <a:rPr lang="en-US"/>
              <a:t>Mining Association Rules</a:t>
            </a:r>
          </a:p>
        </p:txBody>
      </p:sp>
      <p:sp>
        <p:nvSpPr>
          <p:cNvPr id="5" name="Slide Number Placeholder 4">
            <a:extLst>
              <a:ext uri="{FF2B5EF4-FFF2-40B4-BE49-F238E27FC236}">
                <a16:creationId xmlns:a16="http://schemas.microsoft.com/office/drawing/2014/main" id="{E6D7380D-ED26-4972-8B47-BBACE1184797}"/>
              </a:ext>
            </a:extLst>
          </p:cNvPr>
          <p:cNvSpPr>
            <a:spLocks noGrp="1"/>
          </p:cNvSpPr>
          <p:nvPr>
            <p:ph type="sldNum" sz="quarter" idx="12"/>
          </p:nvPr>
        </p:nvSpPr>
        <p:spPr/>
        <p:txBody>
          <a:bodyPr/>
          <a:lstStyle/>
          <a:p>
            <a:fld id="{7A40C488-C8CC-47D5-8871-7D5F905AB6AC}" type="slidenum">
              <a:rPr lang="en-US" smtClean="0"/>
              <a:t>34</a:t>
            </a:fld>
            <a:endParaRPr lang="en-US"/>
          </a:p>
        </p:txBody>
      </p:sp>
      <p:sp>
        <p:nvSpPr>
          <p:cNvPr id="6" name="Rectangle 3">
            <a:extLst>
              <a:ext uri="{FF2B5EF4-FFF2-40B4-BE49-F238E27FC236}">
                <a16:creationId xmlns:a16="http://schemas.microsoft.com/office/drawing/2014/main" id="{B119A25F-761A-420C-9D78-459AD98FB556}"/>
              </a:ext>
            </a:extLst>
          </p:cNvPr>
          <p:cNvSpPr txBox="1">
            <a:spLocks noChangeArrowheads="1"/>
          </p:cNvSpPr>
          <p:nvPr/>
        </p:nvSpPr>
        <p:spPr>
          <a:xfrm>
            <a:off x="838200" y="2988527"/>
            <a:ext cx="5832088" cy="32777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1" kern="1200">
                <a:solidFill>
                  <a:schemeClr val="accent1">
                    <a:lumMod val="7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1" kern="1200">
                <a:solidFill>
                  <a:srgbClr val="FF000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1" kern="1200">
                <a:solidFill>
                  <a:srgbClr val="00B05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altLang="en-US" sz="2400" dirty="0"/>
              <a:t>Example</a:t>
            </a:r>
          </a:p>
          <a:p>
            <a:pPr lvl="1"/>
            <a:r>
              <a:rPr lang="en-AU" altLang="en-US" sz="2000" dirty="0"/>
              <a:t>Suppose the items are A, B, C, D, E, F, .., X, Y, Z</a:t>
            </a:r>
          </a:p>
          <a:p>
            <a:pPr lvl="1"/>
            <a:r>
              <a:rPr lang="en-AU" altLang="en-US" sz="2000" dirty="0"/>
              <a:t>Suppose </a:t>
            </a:r>
            <a:r>
              <a:rPr lang="en-AU" altLang="en-US" sz="2000" i="1" dirty="0"/>
              <a:t>L</a:t>
            </a:r>
            <a:r>
              <a:rPr lang="en-AU" altLang="en-US" sz="1200" i="1" baseline="-25000" dirty="0"/>
              <a:t>1</a:t>
            </a:r>
            <a:r>
              <a:rPr lang="en-AU" altLang="en-US" sz="2000" dirty="0"/>
              <a:t> is A, C, E, P, Q, S, T, V, W, X</a:t>
            </a:r>
          </a:p>
          <a:p>
            <a:pPr lvl="1"/>
            <a:r>
              <a:rPr lang="en-AU" altLang="en-US" sz="2000" dirty="0"/>
              <a:t>Suppose </a:t>
            </a:r>
            <a:r>
              <a:rPr lang="en-AU" altLang="en-US" sz="2000" i="1" dirty="0"/>
              <a:t>L</a:t>
            </a:r>
            <a:r>
              <a:rPr lang="en-AU" altLang="en-US" sz="1200" i="1" baseline="-25000" dirty="0"/>
              <a:t>2</a:t>
            </a:r>
            <a:r>
              <a:rPr lang="en-AU" altLang="en-US" sz="2000" dirty="0"/>
              <a:t> is {A, C}, {A, F}, {A, P}, {C, P}, {E, P}, </a:t>
            </a:r>
          </a:p>
          <a:p>
            <a:pPr lvl="1">
              <a:buNone/>
            </a:pPr>
            <a:r>
              <a:rPr lang="en-AU" altLang="en-US" sz="2000" dirty="0"/>
              <a:t>	{E, G}, {E, V}, {H, J}, {K, M}, {Q, S}, {Q, X}</a:t>
            </a:r>
          </a:p>
          <a:p>
            <a:pPr lvl="1"/>
            <a:r>
              <a:rPr lang="en-AU" altLang="en-US" sz="2000" dirty="0"/>
              <a:t>Are you able to identify errors in the </a:t>
            </a:r>
            <a:r>
              <a:rPr lang="en-AU" altLang="en-US" sz="2000" i="1" dirty="0"/>
              <a:t>L</a:t>
            </a:r>
            <a:r>
              <a:rPr lang="en-AU" altLang="en-US" sz="1200" i="1" baseline="-25000" dirty="0"/>
              <a:t>2</a:t>
            </a:r>
            <a:r>
              <a:rPr lang="en-AU" altLang="en-US" sz="1200" baseline="-25000" dirty="0"/>
              <a:t> </a:t>
            </a:r>
            <a:r>
              <a:rPr lang="en-AU" altLang="en-US" sz="1400" dirty="0"/>
              <a:t>list?</a:t>
            </a:r>
            <a:endParaRPr lang="en-AU" altLang="en-US" sz="2000" dirty="0"/>
          </a:p>
          <a:p>
            <a:pPr lvl="1"/>
            <a:r>
              <a:rPr lang="en-AU" altLang="en-US" sz="2000" dirty="0"/>
              <a:t>What is </a:t>
            </a:r>
            <a:r>
              <a:rPr lang="en-AU" altLang="en-US" sz="2000" i="1" dirty="0"/>
              <a:t>C</a:t>
            </a:r>
            <a:r>
              <a:rPr lang="en-AU" altLang="en-US" sz="1200" i="1" baseline="-25000" dirty="0"/>
              <a:t>3</a:t>
            </a:r>
            <a:r>
              <a:rPr lang="en-AU" altLang="en-US" sz="2000" dirty="0"/>
              <a:t>?  </a:t>
            </a:r>
          </a:p>
          <a:p>
            <a:pPr lvl="1"/>
            <a:r>
              <a:rPr lang="en-AU" altLang="en-US" sz="2000" dirty="0"/>
              <a:t>How to prune </a:t>
            </a:r>
            <a:r>
              <a:rPr lang="en-AU" altLang="en-US" sz="2000" i="1" dirty="0"/>
              <a:t>C</a:t>
            </a:r>
            <a:r>
              <a:rPr lang="en-AU" altLang="en-US" sz="1200" i="1" baseline="-25000" dirty="0"/>
              <a:t>3</a:t>
            </a:r>
            <a:r>
              <a:rPr lang="en-AU" altLang="en-US" sz="2000" dirty="0"/>
              <a:t>?</a:t>
            </a:r>
          </a:p>
          <a:p>
            <a:pPr lvl="1"/>
            <a:r>
              <a:rPr lang="en-AU" altLang="en-US" sz="2000" i="1" dirty="0"/>
              <a:t>C</a:t>
            </a:r>
            <a:r>
              <a:rPr lang="en-AU" altLang="en-US" sz="1200" i="1" baseline="-25000" dirty="0"/>
              <a:t>3</a:t>
            </a:r>
            <a:r>
              <a:rPr lang="en-AU" altLang="en-US" sz="2000" dirty="0"/>
              <a:t> is {A, C, P}, {E, P, V}, {Q, S, X}</a:t>
            </a:r>
          </a:p>
        </p:txBody>
      </p:sp>
    </p:spTree>
    <p:extLst>
      <p:ext uri="{BB962C8B-B14F-4D97-AF65-F5344CB8AC3E}">
        <p14:creationId xmlns:p14="http://schemas.microsoft.com/office/powerpoint/2010/main" val="4404156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D1F6F-B9B5-45A2-B12C-0A45B5D20A9C}"/>
              </a:ext>
            </a:extLst>
          </p:cNvPr>
          <p:cNvSpPr>
            <a:spLocks noGrp="1"/>
          </p:cNvSpPr>
          <p:nvPr>
            <p:ph type="title"/>
          </p:nvPr>
        </p:nvSpPr>
        <p:spPr/>
        <p:txBody>
          <a:bodyPr>
            <a:normAutofit fontScale="90000"/>
          </a:bodyPr>
          <a:lstStyle/>
          <a:p>
            <a:r>
              <a:rPr lang="en-US" altLang="en-US" dirty="0">
                <a:solidFill>
                  <a:srgbClr val="FF3300"/>
                </a:solidFill>
              </a:rPr>
              <a:t>FP-tree Growth Algorithm</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A077E62-CF33-48D8-BDAA-2C914B41902D}"/>
                  </a:ext>
                </a:extLst>
              </p:cNvPr>
              <p:cNvSpPr>
                <a:spLocks noGrp="1"/>
              </p:cNvSpPr>
              <p:nvPr>
                <p:ph idx="1"/>
              </p:nvPr>
            </p:nvSpPr>
            <p:spPr>
              <a:xfrm>
                <a:off x="838199" y="1270000"/>
                <a:ext cx="8826795" cy="4906963"/>
              </a:xfrm>
            </p:spPr>
            <p:txBody>
              <a:bodyPr>
                <a:normAutofit/>
              </a:bodyPr>
              <a:lstStyle/>
              <a:p>
                <a:pPr algn="just"/>
                <a:r>
                  <a:rPr lang="en-US" dirty="0"/>
                  <a:t>Why FP-Tree and not Apriori? </a:t>
                </a:r>
              </a:p>
              <a:p>
                <a:pPr lvl="1" algn="just"/>
                <a:r>
                  <a:rPr lang="en-US" dirty="0"/>
                  <a:t>Lots of frequent patterns</a:t>
                </a:r>
              </a:p>
              <a:p>
                <a:pPr lvl="2" algn="just"/>
                <a:r>
                  <a:rPr lang="en-US" dirty="0"/>
                  <a:t>Big set of items</a:t>
                </a:r>
              </a:p>
              <a:p>
                <a:pPr lvl="2" algn="just"/>
                <a:r>
                  <a:rPr lang="en-US" dirty="0"/>
                  <a:t>Low minimum support threshold</a:t>
                </a:r>
              </a:p>
              <a:p>
                <a:pPr lvl="1" algn="just"/>
                <a:r>
                  <a:rPr lang="en-US" dirty="0"/>
                  <a:t>Long patterns</a:t>
                </a:r>
              </a:p>
              <a:p>
                <a:pPr algn="just"/>
                <a:r>
                  <a:rPr lang="en-US" dirty="0"/>
                  <a:t>Why: Candidate sets become huge</a:t>
                </a:r>
              </a:p>
              <a:p>
                <a:pPr lvl="1" algn="just"/>
                <a14:m>
                  <m:oMath xmlns:m="http://schemas.openxmlformats.org/officeDocument/2006/math">
                    <m:sSup>
                      <m:sSupPr>
                        <m:ctrlPr>
                          <a:rPr lang="en-US" b="1" i="1" dirty="0" smtClean="0">
                            <a:latin typeface="Cambria Math" panose="02040503050406030204" pitchFamily="18" charset="0"/>
                          </a:rPr>
                        </m:ctrlPr>
                      </m:sSupPr>
                      <m:e>
                        <m:r>
                          <a:rPr lang="en-US" i="1" dirty="0" smtClean="0">
                            <a:latin typeface="Cambria Math" panose="02040503050406030204" pitchFamily="18" charset="0"/>
                          </a:rPr>
                          <m:t>10</m:t>
                        </m:r>
                      </m:e>
                      <m:sup>
                        <m:r>
                          <a:rPr lang="en-US" i="1" dirty="0" smtClean="0">
                            <a:latin typeface="Cambria Math" panose="02040503050406030204" pitchFamily="18" charset="0"/>
                          </a:rPr>
                          <m:t>4</m:t>
                        </m:r>
                      </m:sup>
                    </m:sSup>
                  </m:oMath>
                </a14:m>
                <a:r>
                  <a:rPr lang="en-US" dirty="0"/>
                  <a:t> frequent patterns of length 1 → </a:t>
                </a:r>
                <a14:m>
                  <m:oMath xmlns:m="http://schemas.openxmlformats.org/officeDocument/2006/math">
                    <m:sSup>
                      <m:sSupPr>
                        <m:ctrlPr>
                          <a:rPr lang="en-US" i="1" dirty="0">
                            <a:latin typeface="Cambria Math" panose="02040503050406030204" pitchFamily="18" charset="0"/>
                          </a:rPr>
                        </m:ctrlPr>
                      </m:sSupPr>
                      <m:e>
                        <m:r>
                          <a:rPr lang="en-US" i="1" dirty="0">
                            <a:latin typeface="Cambria Math" panose="02040503050406030204" pitchFamily="18" charset="0"/>
                          </a:rPr>
                          <m:t>10</m:t>
                        </m:r>
                      </m:e>
                      <m:sup>
                        <m:r>
                          <a:rPr lang="en-US" b="1" i="1" dirty="0" smtClean="0">
                            <a:latin typeface="Cambria Math" panose="02040503050406030204" pitchFamily="18" charset="0"/>
                          </a:rPr>
                          <m:t>𝟕</m:t>
                        </m:r>
                      </m:sup>
                    </m:sSup>
                  </m:oMath>
                </a14:m>
                <a:r>
                  <a:rPr lang="en-US" dirty="0"/>
                  <a:t> length 2 candidates</a:t>
                </a:r>
              </a:p>
              <a:p>
                <a:pPr lvl="1" algn="just"/>
                <a:r>
                  <a:rPr lang="en-US" dirty="0"/>
                  <a:t>Discovering pattern of length 100 requires at least </a:t>
                </a:r>
                <a14:m>
                  <m:oMath xmlns:m="http://schemas.openxmlformats.org/officeDocument/2006/math">
                    <m:sSup>
                      <m:sSupPr>
                        <m:ctrlPr>
                          <a:rPr lang="en-US" i="1" dirty="0">
                            <a:latin typeface="Cambria Math" panose="02040503050406030204" pitchFamily="18" charset="0"/>
                          </a:rPr>
                        </m:ctrlPr>
                      </m:sSupPr>
                      <m:e>
                        <m:r>
                          <a:rPr lang="en-US" b="1" i="1" dirty="0" smtClean="0">
                            <a:latin typeface="Cambria Math" panose="02040503050406030204" pitchFamily="18" charset="0"/>
                          </a:rPr>
                          <m:t>𝟐</m:t>
                        </m:r>
                      </m:e>
                      <m:sup>
                        <m:r>
                          <a:rPr lang="en-US" b="1" i="1" dirty="0" smtClean="0">
                            <a:latin typeface="Cambria Math" panose="02040503050406030204" pitchFamily="18" charset="0"/>
                          </a:rPr>
                          <m:t>𝟏𝟎𝟎</m:t>
                        </m:r>
                      </m:sup>
                    </m:sSup>
                  </m:oMath>
                </a14:m>
                <a:r>
                  <a:rPr lang="en-US" dirty="0"/>
                  <a:t> candidates (nr of subsets)</a:t>
                </a:r>
              </a:p>
              <a:p>
                <a:pPr lvl="1" algn="just"/>
                <a:r>
                  <a:rPr lang="en-US" dirty="0"/>
                  <a:t>Repeated database scans costly (long patterns)</a:t>
                </a:r>
              </a:p>
            </p:txBody>
          </p:sp>
        </mc:Choice>
        <mc:Fallback xmlns="">
          <p:sp>
            <p:nvSpPr>
              <p:cNvPr id="3" name="Content Placeholder 2">
                <a:extLst>
                  <a:ext uri="{FF2B5EF4-FFF2-40B4-BE49-F238E27FC236}">
                    <a16:creationId xmlns:a16="http://schemas.microsoft.com/office/drawing/2014/main" id="{DA077E62-CF33-48D8-BDAA-2C914B41902D}"/>
                  </a:ext>
                </a:extLst>
              </p:cNvPr>
              <p:cNvSpPr>
                <a:spLocks noGrp="1" noRot="1" noChangeAspect="1" noMove="1" noResize="1" noEditPoints="1" noAdjustHandles="1" noChangeArrowheads="1" noChangeShapeType="1" noTextEdit="1"/>
              </p:cNvSpPr>
              <p:nvPr>
                <p:ph idx="1"/>
              </p:nvPr>
            </p:nvSpPr>
            <p:spPr>
              <a:xfrm>
                <a:off x="838199" y="1270000"/>
                <a:ext cx="8826795" cy="4906963"/>
              </a:xfrm>
              <a:blipFill>
                <a:blip r:embed="rId2"/>
                <a:stretch>
                  <a:fillRect l="-1174" t="-1988"/>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id="{C05BA211-7D54-4D05-9E18-48D7AF13C8CD}"/>
              </a:ext>
            </a:extLst>
          </p:cNvPr>
          <p:cNvSpPr>
            <a:spLocks noGrp="1"/>
          </p:cNvSpPr>
          <p:nvPr>
            <p:ph type="ftr" sz="quarter" idx="11"/>
          </p:nvPr>
        </p:nvSpPr>
        <p:spPr/>
        <p:txBody>
          <a:bodyPr/>
          <a:lstStyle/>
          <a:p>
            <a:r>
              <a:rPr lang="en-US"/>
              <a:t>Mining Association Rules</a:t>
            </a:r>
          </a:p>
        </p:txBody>
      </p:sp>
      <p:sp>
        <p:nvSpPr>
          <p:cNvPr id="5" name="Slide Number Placeholder 4">
            <a:extLst>
              <a:ext uri="{FF2B5EF4-FFF2-40B4-BE49-F238E27FC236}">
                <a16:creationId xmlns:a16="http://schemas.microsoft.com/office/drawing/2014/main" id="{83BB5FC1-1EF8-4F6F-AE12-EF3061A4E2DB}"/>
              </a:ext>
            </a:extLst>
          </p:cNvPr>
          <p:cNvSpPr>
            <a:spLocks noGrp="1"/>
          </p:cNvSpPr>
          <p:nvPr>
            <p:ph type="sldNum" sz="quarter" idx="12"/>
          </p:nvPr>
        </p:nvSpPr>
        <p:spPr/>
        <p:txBody>
          <a:bodyPr/>
          <a:lstStyle/>
          <a:p>
            <a:fld id="{7A40C488-C8CC-47D5-8871-7D5F905AB6AC}" type="slidenum">
              <a:rPr lang="en-US" smtClean="0"/>
              <a:t>35</a:t>
            </a:fld>
            <a:endParaRPr lang="en-US"/>
          </a:p>
        </p:txBody>
      </p:sp>
    </p:spTree>
    <p:extLst>
      <p:ext uri="{BB962C8B-B14F-4D97-AF65-F5344CB8AC3E}">
        <p14:creationId xmlns:p14="http://schemas.microsoft.com/office/powerpoint/2010/main" val="37976917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85F0E-504F-47D5-A304-E36410CDAE05}"/>
              </a:ext>
            </a:extLst>
          </p:cNvPr>
          <p:cNvSpPr>
            <a:spLocks noGrp="1"/>
          </p:cNvSpPr>
          <p:nvPr>
            <p:ph type="title"/>
          </p:nvPr>
        </p:nvSpPr>
        <p:spPr/>
        <p:txBody>
          <a:bodyPr>
            <a:normAutofit fontScale="90000"/>
          </a:bodyPr>
          <a:lstStyle/>
          <a:p>
            <a:r>
              <a:rPr lang="en-US" altLang="en-US" dirty="0">
                <a:solidFill>
                  <a:srgbClr val="FF3300"/>
                </a:solidFill>
              </a:rPr>
              <a:t>FP-tree Growth Algorithm</a:t>
            </a:r>
            <a:endParaRPr lang="en-IN" dirty="0"/>
          </a:p>
        </p:txBody>
      </p:sp>
      <p:sp>
        <p:nvSpPr>
          <p:cNvPr id="3" name="Content Placeholder 2">
            <a:extLst>
              <a:ext uri="{FF2B5EF4-FFF2-40B4-BE49-F238E27FC236}">
                <a16:creationId xmlns:a16="http://schemas.microsoft.com/office/drawing/2014/main" id="{810DDFBB-D95F-4B61-AF92-38CC69589A77}"/>
              </a:ext>
            </a:extLst>
          </p:cNvPr>
          <p:cNvSpPr>
            <a:spLocks noGrp="1"/>
          </p:cNvSpPr>
          <p:nvPr>
            <p:ph idx="1"/>
          </p:nvPr>
        </p:nvSpPr>
        <p:spPr>
          <a:xfrm>
            <a:off x="838200" y="1270000"/>
            <a:ext cx="8602362" cy="4906963"/>
          </a:xfrm>
        </p:spPr>
        <p:txBody>
          <a:bodyPr/>
          <a:lstStyle/>
          <a:p>
            <a:pPr algn="just"/>
            <a:r>
              <a:rPr lang="en-US" dirty="0"/>
              <a:t>FP-Growth: allows frequent itemset discovery without candidate itemset generation. Two step approach</a:t>
            </a:r>
          </a:p>
          <a:p>
            <a:pPr lvl="1" algn="just" fontAlgn="auto">
              <a:spcAft>
                <a:spcPts val="0"/>
              </a:spcAft>
              <a:defRPr/>
            </a:pPr>
            <a:r>
              <a:rPr lang="en-US" dirty="0"/>
              <a:t>Step 1: Build a compact data structure called the FP-tree</a:t>
            </a:r>
          </a:p>
          <a:p>
            <a:pPr lvl="2" algn="just" fontAlgn="auto">
              <a:spcAft>
                <a:spcPts val="0"/>
              </a:spcAft>
              <a:defRPr/>
            </a:pPr>
            <a:r>
              <a:rPr lang="en-US" dirty="0"/>
              <a:t> Built using 2 passes over the data-set.</a:t>
            </a:r>
          </a:p>
          <a:p>
            <a:pPr lvl="2" algn="just" fontAlgn="auto">
              <a:spcAft>
                <a:spcPts val="0"/>
              </a:spcAft>
              <a:defRPr/>
            </a:pPr>
            <a:r>
              <a:rPr lang="en-US" dirty="0"/>
              <a:t>A frequent pattern tree (FP-tree) is a tree structure consisting of an item-prefix-tree and a frequent-item-header table</a:t>
            </a:r>
          </a:p>
          <a:p>
            <a:pPr lvl="1" algn="just" fontAlgn="auto">
              <a:spcAft>
                <a:spcPts val="0"/>
              </a:spcAft>
              <a:defRPr/>
            </a:pPr>
            <a:r>
              <a:rPr lang="en-US" dirty="0"/>
              <a:t>Step 2: Extracts frequent itemsets directly from the FP-tree</a:t>
            </a:r>
          </a:p>
          <a:p>
            <a:endParaRPr lang="en-IN" dirty="0"/>
          </a:p>
        </p:txBody>
      </p:sp>
      <p:sp>
        <p:nvSpPr>
          <p:cNvPr id="4" name="Footer Placeholder 3">
            <a:extLst>
              <a:ext uri="{FF2B5EF4-FFF2-40B4-BE49-F238E27FC236}">
                <a16:creationId xmlns:a16="http://schemas.microsoft.com/office/drawing/2014/main" id="{4B4BAD70-A6C2-487B-AB39-FCC595BB2C45}"/>
              </a:ext>
            </a:extLst>
          </p:cNvPr>
          <p:cNvSpPr>
            <a:spLocks noGrp="1"/>
          </p:cNvSpPr>
          <p:nvPr>
            <p:ph type="ftr" sz="quarter" idx="11"/>
          </p:nvPr>
        </p:nvSpPr>
        <p:spPr/>
        <p:txBody>
          <a:bodyPr/>
          <a:lstStyle/>
          <a:p>
            <a:r>
              <a:rPr lang="en-US"/>
              <a:t>Mining Association Rules</a:t>
            </a:r>
          </a:p>
        </p:txBody>
      </p:sp>
      <p:sp>
        <p:nvSpPr>
          <p:cNvPr id="5" name="Slide Number Placeholder 4">
            <a:extLst>
              <a:ext uri="{FF2B5EF4-FFF2-40B4-BE49-F238E27FC236}">
                <a16:creationId xmlns:a16="http://schemas.microsoft.com/office/drawing/2014/main" id="{862F615D-B613-4C09-A401-03BD2FB6A178}"/>
              </a:ext>
            </a:extLst>
          </p:cNvPr>
          <p:cNvSpPr>
            <a:spLocks noGrp="1"/>
          </p:cNvSpPr>
          <p:nvPr>
            <p:ph type="sldNum" sz="quarter" idx="12"/>
          </p:nvPr>
        </p:nvSpPr>
        <p:spPr/>
        <p:txBody>
          <a:bodyPr/>
          <a:lstStyle/>
          <a:p>
            <a:fld id="{7A40C488-C8CC-47D5-8871-7D5F905AB6AC}" type="slidenum">
              <a:rPr lang="en-US" smtClean="0"/>
              <a:t>36</a:t>
            </a:fld>
            <a:endParaRPr lang="en-US"/>
          </a:p>
        </p:txBody>
      </p:sp>
    </p:spTree>
    <p:extLst>
      <p:ext uri="{BB962C8B-B14F-4D97-AF65-F5344CB8AC3E}">
        <p14:creationId xmlns:p14="http://schemas.microsoft.com/office/powerpoint/2010/main" val="5340259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54730-95EB-4767-B4F1-194DA0F3B4B1}"/>
              </a:ext>
            </a:extLst>
          </p:cNvPr>
          <p:cNvSpPr>
            <a:spLocks noGrp="1"/>
          </p:cNvSpPr>
          <p:nvPr>
            <p:ph type="title"/>
          </p:nvPr>
        </p:nvSpPr>
        <p:spPr/>
        <p:txBody>
          <a:bodyPr>
            <a:normAutofit fontScale="90000"/>
          </a:bodyPr>
          <a:lstStyle/>
          <a:p>
            <a:r>
              <a:rPr lang="en-US" altLang="en-US" dirty="0"/>
              <a:t>Step 1: FP-Tree Construction</a:t>
            </a:r>
            <a:endParaRPr lang="en-IN" dirty="0"/>
          </a:p>
        </p:txBody>
      </p:sp>
      <p:sp>
        <p:nvSpPr>
          <p:cNvPr id="3" name="Content Placeholder 2">
            <a:extLst>
              <a:ext uri="{FF2B5EF4-FFF2-40B4-BE49-F238E27FC236}">
                <a16:creationId xmlns:a16="http://schemas.microsoft.com/office/drawing/2014/main" id="{09F9DC92-ABB4-41FC-B734-B8C640865989}"/>
              </a:ext>
            </a:extLst>
          </p:cNvPr>
          <p:cNvSpPr>
            <a:spLocks noGrp="1"/>
          </p:cNvSpPr>
          <p:nvPr>
            <p:ph idx="1"/>
          </p:nvPr>
        </p:nvSpPr>
        <p:spPr>
          <a:xfrm>
            <a:off x="838200" y="1270000"/>
            <a:ext cx="7497726" cy="4906963"/>
          </a:xfrm>
        </p:spPr>
        <p:txBody>
          <a:bodyPr/>
          <a:lstStyle/>
          <a:p>
            <a:r>
              <a:rPr lang="en-US" dirty="0"/>
              <a:t>FP-Tree is constructed using 2 passes over the data-set</a:t>
            </a:r>
          </a:p>
          <a:p>
            <a:pPr>
              <a:defRPr/>
            </a:pPr>
            <a:r>
              <a:rPr lang="en-US" dirty="0"/>
              <a:t>Pass 1:</a:t>
            </a:r>
          </a:p>
          <a:p>
            <a:pPr lvl="1" fontAlgn="auto">
              <a:spcAft>
                <a:spcPts val="0"/>
              </a:spcAft>
              <a:defRPr/>
            </a:pPr>
            <a:r>
              <a:rPr lang="en-US" dirty="0"/>
              <a:t>Scan data and find support for each item.</a:t>
            </a:r>
          </a:p>
          <a:p>
            <a:pPr lvl="1" fontAlgn="auto">
              <a:spcAft>
                <a:spcPts val="0"/>
              </a:spcAft>
              <a:defRPr/>
            </a:pPr>
            <a:r>
              <a:rPr lang="en-US" dirty="0"/>
              <a:t>Discard infrequent items.</a:t>
            </a:r>
          </a:p>
          <a:p>
            <a:pPr lvl="1" fontAlgn="auto">
              <a:spcAft>
                <a:spcPts val="0"/>
              </a:spcAft>
              <a:defRPr/>
            </a:pPr>
            <a:r>
              <a:rPr lang="en-US" dirty="0"/>
              <a:t>Sort frequent items in decreasing order based on their support.</a:t>
            </a:r>
          </a:p>
          <a:p>
            <a:pPr>
              <a:defRPr/>
            </a:pPr>
            <a:r>
              <a:rPr lang="en-US" dirty="0"/>
              <a:t>Use this order when building the FP-Tree, so common prefixes can be shared.</a:t>
            </a:r>
          </a:p>
          <a:p>
            <a:pPr>
              <a:defRPr/>
            </a:pPr>
            <a:r>
              <a:rPr lang="en-US" dirty="0"/>
              <a:t>In FP-Tree, nodes correspond to items and have a counter</a:t>
            </a:r>
          </a:p>
          <a:p>
            <a:endParaRPr lang="en-IN" dirty="0"/>
          </a:p>
        </p:txBody>
      </p:sp>
      <p:sp>
        <p:nvSpPr>
          <p:cNvPr id="4" name="Footer Placeholder 3">
            <a:extLst>
              <a:ext uri="{FF2B5EF4-FFF2-40B4-BE49-F238E27FC236}">
                <a16:creationId xmlns:a16="http://schemas.microsoft.com/office/drawing/2014/main" id="{7E06008E-2750-4FC4-B307-714EA84DA5A5}"/>
              </a:ext>
            </a:extLst>
          </p:cNvPr>
          <p:cNvSpPr>
            <a:spLocks noGrp="1"/>
          </p:cNvSpPr>
          <p:nvPr>
            <p:ph type="ftr" sz="quarter" idx="11"/>
          </p:nvPr>
        </p:nvSpPr>
        <p:spPr/>
        <p:txBody>
          <a:bodyPr/>
          <a:lstStyle/>
          <a:p>
            <a:r>
              <a:rPr lang="en-US"/>
              <a:t>Mining Association Rules</a:t>
            </a:r>
          </a:p>
        </p:txBody>
      </p:sp>
      <p:sp>
        <p:nvSpPr>
          <p:cNvPr id="5" name="Slide Number Placeholder 4">
            <a:extLst>
              <a:ext uri="{FF2B5EF4-FFF2-40B4-BE49-F238E27FC236}">
                <a16:creationId xmlns:a16="http://schemas.microsoft.com/office/drawing/2014/main" id="{4A293D26-4B88-44CF-BB35-2BD5A6C52DF1}"/>
              </a:ext>
            </a:extLst>
          </p:cNvPr>
          <p:cNvSpPr>
            <a:spLocks noGrp="1"/>
          </p:cNvSpPr>
          <p:nvPr>
            <p:ph type="sldNum" sz="quarter" idx="12"/>
          </p:nvPr>
        </p:nvSpPr>
        <p:spPr/>
        <p:txBody>
          <a:bodyPr/>
          <a:lstStyle/>
          <a:p>
            <a:fld id="{7A40C488-C8CC-47D5-8871-7D5F905AB6AC}" type="slidenum">
              <a:rPr lang="en-US" smtClean="0"/>
              <a:t>37</a:t>
            </a:fld>
            <a:endParaRPr lang="en-US"/>
          </a:p>
        </p:txBody>
      </p:sp>
    </p:spTree>
    <p:extLst>
      <p:ext uri="{BB962C8B-B14F-4D97-AF65-F5344CB8AC3E}">
        <p14:creationId xmlns:p14="http://schemas.microsoft.com/office/powerpoint/2010/main" val="36547832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9CFFE-2201-4D46-B016-BD3F3380CC3C}"/>
              </a:ext>
            </a:extLst>
          </p:cNvPr>
          <p:cNvSpPr>
            <a:spLocks noGrp="1"/>
          </p:cNvSpPr>
          <p:nvPr>
            <p:ph type="title"/>
          </p:nvPr>
        </p:nvSpPr>
        <p:spPr/>
        <p:txBody>
          <a:bodyPr>
            <a:normAutofit fontScale="90000"/>
          </a:bodyPr>
          <a:lstStyle/>
          <a:p>
            <a:r>
              <a:rPr lang="en-US" altLang="en-US" dirty="0"/>
              <a:t>Step 1: FP-Tree Construction</a:t>
            </a:r>
            <a:endParaRPr lang="en-IN" dirty="0"/>
          </a:p>
        </p:txBody>
      </p:sp>
      <p:sp>
        <p:nvSpPr>
          <p:cNvPr id="3" name="Content Placeholder 2">
            <a:extLst>
              <a:ext uri="{FF2B5EF4-FFF2-40B4-BE49-F238E27FC236}">
                <a16:creationId xmlns:a16="http://schemas.microsoft.com/office/drawing/2014/main" id="{F1FBAF80-5B7D-41EB-9A49-29D9C56F5F50}"/>
              </a:ext>
            </a:extLst>
          </p:cNvPr>
          <p:cNvSpPr>
            <a:spLocks noGrp="1"/>
          </p:cNvSpPr>
          <p:nvPr>
            <p:ph idx="1"/>
          </p:nvPr>
        </p:nvSpPr>
        <p:spPr>
          <a:xfrm>
            <a:off x="838201" y="1270000"/>
            <a:ext cx="8029352" cy="4906963"/>
          </a:xfrm>
        </p:spPr>
        <p:txBody>
          <a:bodyPr>
            <a:normAutofit fontScale="92500" lnSpcReduction="10000"/>
          </a:bodyPr>
          <a:lstStyle/>
          <a:p>
            <a:pPr>
              <a:buNone/>
              <a:defRPr/>
            </a:pPr>
            <a:r>
              <a:rPr lang="en-US" dirty="0"/>
              <a:t>Pass 2:</a:t>
            </a:r>
          </a:p>
          <a:p>
            <a:pPr marL="514350" indent="-514350" fontAlgn="auto">
              <a:spcAft>
                <a:spcPts val="0"/>
              </a:spcAft>
              <a:buFont typeface="+mj-lt"/>
              <a:buAutoNum type="arabicPeriod"/>
              <a:defRPr/>
            </a:pPr>
            <a:r>
              <a:rPr lang="en-US" dirty="0"/>
              <a:t>FP-Growth reads 1 transaction at a time and maps it to a path</a:t>
            </a:r>
          </a:p>
          <a:p>
            <a:pPr marL="514350" indent="-514350" fontAlgn="auto">
              <a:spcAft>
                <a:spcPts val="0"/>
              </a:spcAft>
              <a:buFont typeface="+mj-lt"/>
              <a:buAutoNum type="arabicPeriod"/>
              <a:defRPr/>
            </a:pPr>
            <a:r>
              <a:rPr lang="en-US" dirty="0"/>
              <a:t>Fixed order is used, so paths can overlap when transactions share items (when they have the same prefix ).</a:t>
            </a:r>
          </a:p>
          <a:p>
            <a:pPr lvl="1" fontAlgn="auto">
              <a:spcAft>
                <a:spcPts val="0"/>
              </a:spcAft>
              <a:defRPr/>
            </a:pPr>
            <a:r>
              <a:rPr lang="en-US" dirty="0"/>
              <a:t> In this case, counters are incremented</a:t>
            </a:r>
          </a:p>
          <a:p>
            <a:pPr marL="514350" indent="-514350" fontAlgn="auto">
              <a:spcAft>
                <a:spcPts val="0"/>
              </a:spcAft>
              <a:buFont typeface="+mj-lt"/>
              <a:buAutoNum type="arabicPeriod"/>
              <a:defRPr/>
            </a:pPr>
            <a:r>
              <a:rPr lang="en-US" dirty="0"/>
              <a:t> Pointers are maintained between nodes containing the same item, creating singly linked lists (dotted lines)</a:t>
            </a:r>
          </a:p>
          <a:p>
            <a:pPr lvl="1" fontAlgn="auto">
              <a:spcAft>
                <a:spcPts val="0"/>
              </a:spcAft>
              <a:defRPr/>
            </a:pPr>
            <a:r>
              <a:rPr lang="en-US" dirty="0"/>
              <a:t>The more paths that overlap, the higher the compression. FP-tree may fit in memory.</a:t>
            </a:r>
          </a:p>
          <a:p>
            <a:pPr marL="514350" indent="-514350" fontAlgn="auto">
              <a:spcAft>
                <a:spcPts val="0"/>
              </a:spcAft>
              <a:buFont typeface="+mj-lt"/>
              <a:buAutoNum type="arabicPeriod"/>
              <a:defRPr/>
            </a:pPr>
            <a:r>
              <a:rPr lang="en-US" dirty="0"/>
              <a:t>Frequent itemsets extracted from the FP-Tree.</a:t>
            </a:r>
          </a:p>
          <a:p>
            <a:endParaRPr lang="en-IN" dirty="0"/>
          </a:p>
        </p:txBody>
      </p:sp>
      <p:sp>
        <p:nvSpPr>
          <p:cNvPr id="4" name="Footer Placeholder 3">
            <a:extLst>
              <a:ext uri="{FF2B5EF4-FFF2-40B4-BE49-F238E27FC236}">
                <a16:creationId xmlns:a16="http://schemas.microsoft.com/office/drawing/2014/main" id="{DAD50090-EC19-4E01-88A7-08BDC6C4C9AB}"/>
              </a:ext>
            </a:extLst>
          </p:cNvPr>
          <p:cNvSpPr>
            <a:spLocks noGrp="1"/>
          </p:cNvSpPr>
          <p:nvPr>
            <p:ph type="ftr" sz="quarter" idx="11"/>
          </p:nvPr>
        </p:nvSpPr>
        <p:spPr/>
        <p:txBody>
          <a:bodyPr/>
          <a:lstStyle/>
          <a:p>
            <a:r>
              <a:rPr lang="en-US"/>
              <a:t>Mining Association Rules</a:t>
            </a:r>
          </a:p>
        </p:txBody>
      </p:sp>
      <p:sp>
        <p:nvSpPr>
          <p:cNvPr id="5" name="Slide Number Placeholder 4">
            <a:extLst>
              <a:ext uri="{FF2B5EF4-FFF2-40B4-BE49-F238E27FC236}">
                <a16:creationId xmlns:a16="http://schemas.microsoft.com/office/drawing/2014/main" id="{324BDA01-557A-40C3-B1E3-B2A3F6148FEC}"/>
              </a:ext>
            </a:extLst>
          </p:cNvPr>
          <p:cNvSpPr>
            <a:spLocks noGrp="1"/>
          </p:cNvSpPr>
          <p:nvPr>
            <p:ph type="sldNum" sz="quarter" idx="12"/>
          </p:nvPr>
        </p:nvSpPr>
        <p:spPr/>
        <p:txBody>
          <a:bodyPr/>
          <a:lstStyle/>
          <a:p>
            <a:fld id="{7A40C488-C8CC-47D5-8871-7D5F905AB6AC}" type="slidenum">
              <a:rPr lang="en-US" smtClean="0"/>
              <a:t>38</a:t>
            </a:fld>
            <a:endParaRPr lang="en-US"/>
          </a:p>
        </p:txBody>
      </p:sp>
    </p:spTree>
    <p:extLst>
      <p:ext uri="{BB962C8B-B14F-4D97-AF65-F5344CB8AC3E}">
        <p14:creationId xmlns:p14="http://schemas.microsoft.com/office/powerpoint/2010/main" val="6660775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4434" name="Rectangle 2">
            <a:extLst>
              <a:ext uri="{FF2B5EF4-FFF2-40B4-BE49-F238E27FC236}">
                <a16:creationId xmlns:a16="http://schemas.microsoft.com/office/drawing/2014/main" id="{C9C330B5-9D48-47AA-A632-ABA322D7B7AA}"/>
              </a:ext>
            </a:extLst>
          </p:cNvPr>
          <p:cNvSpPr>
            <a:spLocks noGrp="1" noChangeArrowheads="1"/>
          </p:cNvSpPr>
          <p:nvPr>
            <p:ph type="title"/>
          </p:nvPr>
        </p:nvSpPr>
        <p:spPr/>
        <p:txBody>
          <a:bodyPr>
            <a:normAutofit fontScale="90000"/>
          </a:bodyPr>
          <a:lstStyle/>
          <a:p>
            <a:r>
              <a:rPr lang="en-US" dirty="0"/>
              <a:t>Step 1: FP-Tree Construction (Example)</a:t>
            </a:r>
            <a:endParaRPr lang="en-US" altLang="en-US" dirty="0"/>
          </a:p>
        </p:txBody>
      </p:sp>
      <p:sp>
        <p:nvSpPr>
          <p:cNvPr id="274435" name="Rectangle 3">
            <a:extLst>
              <a:ext uri="{FF2B5EF4-FFF2-40B4-BE49-F238E27FC236}">
                <a16:creationId xmlns:a16="http://schemas.microsoft.com/office/drawing/2014/main" id="{1BD6C953-7C7A-462D-80C5-ACE5ABD6CFA1}"/>
              </a:ext>
            </a:extLst>
          </p:cNvPr>
          <p:cNvSpPr>
            <a:spLocks noGrp="1" noChangeArrowheads="1"/>
          </p:cNvSpPr>
          <p:nvPr>
            <p:ph type="body" idx="1"/>
          </p:nvPr>
        </p:nvSpPr>
        <p:spPr>
          <a:xfrm>
            <a:off x="1905000" y="1905000"/>
            <a:ext cx="1981200" cy="4648200"/>
          </a:xfrm>
        </p:spPr>
        <p:txBody>
          <a:bodyPr>
            <a:normAutofit fontScale="92500" lnSpcReduction="10000"/>
          </a:bodyPr>
          <a:lstStyle/>
          <a:p>
            <a:pPr>
              <a:buFontTx/>
              <a:buNone/>
            </a:pPr>
            <a:r>
              <a:rPr lang="en-US" altLang="en-US" dirty="0"/>
              <a:t>A B C E F O</a:t>
            </a:r>
          </a:p>
          <a:p>
            <a:pPr>
              <a:buFontTx/>
              <a:buNone/>
            </a:pPr>
            <a:r>
              <a:rPr lang="en-US" altLang="en-US" dirty="0"/>
              <a:t>A C G</a:t>
            </a:r>
          </a:p>
          <a:p>
            <a:pPr>
              <a:buFontTx/>
              <a:buNone/>
            </a:pPr>
            <a:r>
              <a:rPr lang="en-US" altLang="en-US" dirty="0"/>
              <a:t>E I</a:t>
            </a:r>
          </a:p>
          <a:p>
            <a:pPr>
              <a:buFontTx/>
              <a:buNone/>
            </a:pPr>
            <a:r>
              <a:rPr lang="en-US" altLang="en-US" dirty="0"/>
              <a:t>A C D E G</a:t>
            </a:r>
          </a:p>
          <a:p>
            <a:pPr>
              <a:buFontTx/>
              <a:buNone/>
            </a:pPr>
            <a:r>
              <a:rPr lang="en-US" altLang="en-US" dirty="0"/>
              <a:t>A C E G L</a:t>
            </a:r>
          </a:p>
          <a:p>
            <a:pPr>
              <a:buFontTx/>
              <a:buNone/>
            </a:pPr>
            <a:r>
              <a:rPr lang="en-US" altLang="en-US" dirty="0"/>
              <a:t>E J</a:t>
            </a:r>
          </a:p>
          <a:p>
            <a:pPr>
              <a:buFontTx/>
              <a:buNone/>
            </a:pPr>
            <a:r>
              <a:rPr lang="en-US" altLang="en-US" dirty="0"/>
              <a:t>A B C E F P</a:t>
            </a:r>
          </a:p>
          <a:p>
            <a:pPr>
              <a:buFontTx/>
              <a:buNone/>
            </a:pPr>
            <a:r>
              <a:rPr lang="en-US" altLang="en-US" dirty="0"/>
              <a:t>A C D</a:t>
            </a:r>
          </a:p>
          <a:p>
            <a:pPr>
              <a:buFontTx/>
              <a:buNone/>
            </a:pPr>
            <a:r>
              <a:rPr lang="en-US" altLang="en-US" dirty="0"/>
              <a:t>A C E G M</a:t>
            </a:r>
          </a:p>
          <a:p>
            <a:pPr>
              <a:buFontTx/>
              <a:buNone/>
            </a:pPr>
            <a:r>
              <a:rPr lang="en-US" altLang="en-US" dirty="0"/>
              <a:t>A C E G N</a:t>
            </a:r>
          </a:p>
        </p:txBody>
      </p:sp>
      <p:sp>
        <p:nvSpPr>
          <p:cNvPr id="274462" name="Rectangle 30">
            <a:extLst>
              <a:ext uri="{FF2B5EF4-FFF2-40B4-BE49-F238E27FC236}">
                <a16:creationId xmlns:a16="http://schemas.microsoft.com/office/drawing/2014/main" id="{DEBF1168-6050-4B19-8948-F270D0B2E842}"/>
              </a:ext>
            </a:extLst>
          </p:cNvPr>
          <p:cNvSpPr>
            <a:spLocks noChangeArrowheads="1"/>
          </p:cNvSpPr>
          <p:nvPr/>
        </p:nvSpPr>
        <p:spPr bwMode="auto">
          <a:xfrm>
            <a:off x="6400800" y="1905000"/>
            <a:ext cx="19812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US" altLang="en-US" sz="2400" dirty="0">
                <a:latin typeface="Times New Roman" panose="02020603050405020304" pitchFamily="18" charset="0"/>
              </a:rPr>
              <a:t>A C E B F</a:t>
            </a:r>
          </a:p>
          <a:p>
            <a:pPr>
              <a:spcBef>
                <a:spcPct val="20000"/>
              </a:spcBef>
            </a:pPr>
            <a:r>
              <a:rPr lang="en-US" altLang="en-US" sz="2400" dirty="0">
                <a:latin typeface="Times New Roman" panose="02020603050405020304" pitchFamily="18" charset="0"/>
              </a:rPr>
              <a:t>A C G</a:t>
            </a:r>
          </a:p>
          <a:p>
            <a:pPr>
              <a:spcBef>
                <a:spcPct val="20000"/>
              </a:spcBef>
            </a:pPr>
            <a:r>
              <a:rPr lang="en-US" altLang="en-US" sz="2400" dirty="0">
                <a:latin typeface="Times New Roman" panose="02020603050405020304" pitchFamily="18" charset="0"/>
              </a:rPr>
              <a:t>E</a:t>
            </a:r>
          </a:p>
          <a:p>
            <a:pPr>
              <a:spcBef>
                <a:spcPct val="20000"/>
              </a:spcBef>
            </a:pPr>
            <a:r>
              <a:rPr lang="en-US" altLang="en-US" sz="2400" dirty="0">
                <a:latin typeface="Times New Roman" panose="02020603050405020304" pitchFamily="18" charset="0"/>
              </a:rPr>
              <a:t>A C E G D</a:t>
            </a:r>
          </a:p>
          <a:p>
            <a:pPr>
              <a:spcBef>
                <a:spcPct val="20000"/>
              </a:spcBef>
            </a:pPr>
            <a:r>
              <a:rPr lang="en-US" altLang="en-US" sz="2400" dirty="0">
                <a:latin typeface="Times New Roman" panose="02020603050405020304" pitchFamily="18" charset="0"/>
              </a:rPr>
              <a:t>A C E G</a:t>
            </a:r>
          </a:p>
          <a:p>
            <a:pPr>
              <a:spcBef>
                <a:spcPct val="20000"/>
              </a:spcBef>
            </a:pPr>
            <a:r>
              <a:rPr lang="en-US" altLang="en-US" sz="2400" dirty="0">
                <a:latin typeface="Times New Roman" panose="02020603050405020304" pitchFamily="18" charset="0"/>
              </a:rPr>
              <a:t>E</a:t>
            </a:r>
          </a:p>
          <a:p>
            <a:pPr>
              <a:spcBef>
                <a:spcPct val="20000"/>
              </a:spcBef>
            </a:pPr>
            <a:r>
              <a:rPr lang="en-US" altLang="en-US" sz="2400" dirty="0">
                <a:latin typeface="Times New Roman" panose="02020603050405020304" pitchFamily="18" charset="0"/>
              </a:rPr>
              <a:t>A C E B F</a:t>
            </a:r>
          </a:p>
          <a:p>
            <a:pPr>
              <a:spcBef>
                <a:spcPct val="20000"/>
              </a:spcBef>
            </a:pPr>
            <a:r>
              <a:rPr lang="en-US" altLang="en-US" sz="2400" dirty="0">
                <a:latin typeface="Times New Roman" panose="02020603050405020304" pitchFamily="18" charset="0"/>
              </a:rPr>
              <a:t>A C D</a:t>
            </a:r>
          </a:p>
          <a:p>
            <a:pPr>
              <a:spcBef>
                <a:spcPct val="20000"/>
              </a:spcBef>
            </a:pPr>
            <a:r>
              <a:rPr lang="en-US" altLang="en-US" sz="2400" dirty="0">
                <a:latin typeface="Times New Roman" panose="02020603050405020304" pitchFamily="18" charset="0"/>
              </a:rPr>
              <a:t>A C E G</a:t>
            </a:r>
          </a:p>
          <a:p>
            <a:pPr>
              <a:spcBef>
                <a:spcPct val="20000"/>
              </a:spcBef>
            </a:pPr>
            <a:r>
              <a:rPr lang="en-US" altLang="en-US" sz="2400" dirty="0">
                <a:latin typeface="Times New Roman" panose="02020603050405020304" pitchFamily="18" charset="0"/>
              </a:rPr>
              <a:t>A C E G</a:t>
            </a:r>
          </a:p>
        </p:txBody>
      </p:sp>
      <p:sp>
        <p:nvSpPr>
          <p:cNvPr id="274463" name="Text Box 31">
            <a:extLst>
              <a:ext uri="{FF2B5EF4-FFF2-40B4-BE49-F238E27FC236}">
                <a16:creationId xmlns:a16="http://schemas.microsoft.com/office/drawing/2014/main" id="{64D21DF1-7EFA-42C6-9B30-8301D818ED0A}"/>
              </a:ext>
            </a:extLst>
          </p:cNvPr>
          <p:cNvSpPr txBox="1">
            <a:spLocks noChangeArrowheads="1"/>
          </p:cNvSpPr>
          <p:nvPr/>
        </p:nvSpPr>
        <p:spPr bwMode="auto">
          <a:xfrm>
            <a:off x="3985271" y="1169878"/>
            <a:ext cx="176330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Freq. 1-Itemsets.</a:t>
            </a:r>
          </a:p>
          <a:p>
            <a:r>
              <a:rPr lang="en-US" altLang="en-US" dirty="0">
                <a:solidFill>
                  <a:srgbClr val="FF0000"/>
                </a:solidFill>
              </a:rPr>
              <a:t>Supp. Count </a:t>
            </a:r>
            <a:r>
              <a:rPr lang="en-US" altLang="en-US" dirty="0">
                <a:solidFill>
                  <a:srgbClr val="FF0000"/>
                </a:solidFill>
                <a:sym typeface="Symbol" panose="05050102010706020507" pitchFamily="18" charset="2"/>
              </a:rPr>
              <a:t>2</a:t>
            </a:r>
            <a:endParaRPr lang="en-US" altLang="en-US" dirty="0">
              <a:solidFill>
                <a:srgbClr val="FF0000"/>
              </a:solidFill>
            </a:endParaRPr>
          </a:p>
        </p:txBody>
      </p:sp>
      <p:sp>
        <p:nvSpPr>
          <p:cNvPr id="274464" name="Text Box 32">
            <a:extLst>
              <a:ext uri="{FF2B5EF4-FFF2-40B4-BE49-F238E27FC236}">
                <a16:creationId xmlns:a16="http://schemas.microsoft.com/office/drawing/2014/main" id="{C216F629-2B4E-4561-8615-D46DF6A60119}"/>
              </a:ext>
            </a:extLst>
          </p:cNvPr>
          <p:cNvSpPr txBox="1">
            <a:spLocks noChangeArrowheads="1"/>
          </p:cNvSpPr>
          <p:nvPr/>
        </p:nvSpPr>
        <p:spPr bwMode="auto">
          <a:xfrm>
            <a:off x="1905000" y="1192600"/>
            <a:ext cx="135184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Transactions</a:t>
            </a:r>
          </a:p>
        </p:txBody>
      </p:sp>
      <p:sp>
        <p:nvSpPr>
          <p:cNvPr id="274465" name="Text Box 33">
            <a:extLst>
              <a:ext uri="{FF2B5EF4-FFF2-40B4-BE49-F238E27FC236}">
                <a16:creationId xmlns:a16="http://schemas.microsoft.com/office/drawing/2014/main" id="{E5C4C09F-0F1B-4055-A737-7A384C16F5EA}"/>
              </a:ext>
            </a:extLst>
          </p:cNvPr>
          <p:cNvSpPr txBox="1">
            <a:spLocks noChangeArrowheads="1"/>
          </p:cNvSpPr>
          <p:nvPr/>
        </p:nvSpPr>
        <p:spPr bwMode="auto">
          <a:xfrm>
            <a:off x="6466271" y="1192600"/>
            <a:ext cx="467664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dirty="0"/>
              <a:t>Transactions with items sorted based on frequencies, and ignoring the infrequent items. </a:t>
            </a:r>
          </a:p>
        </p:txBody>
      </p:sp>
      <p:graphicFrame>
        <p:nvGraphicFramePr>
          <p:cNvPr id="11" name="Group 4">
            <a:extLst>
              <a:ext uri="{FF2B5EF4-FFF2-40B4-BE49-F238E27FC236}">
                <a16:creationId xmlns:a16="http://schemas.microsoft.com/office/drawing/2014/main" id="{49EE60F6-5868-4BEE-BA02-11DDA16C9FF2}"/>
              </a:ext>
            </a:extLst>
          </p:cNvPr>
          <p:cNvGraphicFramePr>
            <a:graphicFrameLocks noGrp="1"/>
          </p:cNvGraphicFramePr>
          <p:nvPr>
            <p:extLst>
              <p:ext uri="{D42A27DB-BD31-4B8C-83A1-F6EECF244321}">
                <p14:modId xmlns:p14="http://schemas.microsoft.com/office/powerpoint/2010/main" val="2168764076"/>
              </p:ext>
            </p:extLst>
          </p:nvPr>
        </p:nvGraphicFramePr>
        <p:xfrm>
          <a:off x="4143022" y="1905000"/>
          <a:ext cx="1447800" cy="2773680"/>
        </p:xfrm>
        <a:graphic>
          <a:graphicData uri="http://schemas.openxmlformats.org/drawingml/2006/table">
            <a:tbl>
              <a:tblPr/>
              <a:tblGrid>
                <a:gridCol w="723900">
                  <a:extLst>
                    <a:ext uri="{9D8B030D-6E8A-4147-A177-3AD203B41FA5}">
                      <a16:colId xmlns:a16="http://schemas.microsoft.com/office/drawing/2014/main" val="1293859789"/>
                    </a:ext>
                  </a:extLst>
                </a:gridCol>
                <a:gridCol w="723900">
                  <a:extLst>
                    <a:ext uri="{9D8B030D-6E8A-4147-A177-3AD203B41FA5}">
                      <a16:colId xmlns:a16="http://schemas.microsoft.com/office/drawing/2014/main" val="2618536542"/>
                    </a:ext>
                  </a:extLst>
                </a:gridCol>
              </a:tblGrid>
              <a:tr h="0">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A:8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93962901"/>
                  </a:ext>
                </a:extLst>
              </a:tr>
              <a:tr h="311150">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C:8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67153486"/>
                  </a:ext>
                </a:extLst>
              </a:tr>
              <a:tr h="312738">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E:8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38468075"/>
                  </a:ext>
                </a:extLst>
              </a:tr>
              <a:tr h="311150">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G:5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18614950"/>
                  </a:ext>
                </a:extLst>
              </a:tr>
              <a:tr h="312738">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B:2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0186720"/>
                  </a:ext>
                </a:extLst>
              </a:tr>
              <a:tr h="311150">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D:2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83835138"/>
                  </a:ext>
                </a:extLst>
              </a:tr>
              <a:tr h="312738">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F:2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27122635"/>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446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7446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44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4462" grpId="0"/>
      <p:bldP spid="274463" grpId="0"/>
      <p:bldP spid="27446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Example Association Rule</a:t>
            </a:r>
            <a:endParaRPr lang="en-US" dirty="0"/>
          </a:p>
        </p:txBody>
      </p:sp>
      <p:sp>
        <p:nvSpPr>
          <p:cNvPr id="3" name="Content Placeholder 2"/>
          <p:cNvSpPr>
            <a:spLocks noGrp="1"/>
          </p:cNvSpPr>
          <p:nvPr>
            <p:ph idx="1"/>
          </p:nvPr>
        </p:nvSpPr>
        <p:spPr>
          <a:xfrm>
            <a:off x="838200" y="1270000"/>
            <a:ext cx="8116019" cy="4906963"/>
          </a:xfrm>
        </p:spPr>
        <p:txBody>
          <a:bodyPr/>
          <a:lstStyle/>
          <a:p>
            <a:pPr>
              <a:lnSpc>
                <a:spcPct val="72000"/>
              </a:lnSpc>
              <a:spcBef>
                <a:spcPts val="1013"/>
              </a:spcBef>
            </a:pPr>
            <a:r>
              <a:rPr lang="en-GB" dirty="0">
                <a:solidFill>
                  <a:srgbClr val="0000FF"/>
                </a:solidFill>
              </a:rPr>
              <a:t>90% of transactions that purchase bread and butter also purchase milk</a:t>
            </a:r>
          </a:p>
          <a:p>
            <a:pPr lvl="1">
              <a:lnSpc>
                <a:spcPct val="72000"/>
              </a:lnSpc>
              <a:spcBef>
                <a:spcPts val="1013"/>
              </a:spcBef>
            </a:pPr>
            <a:r>
              <a:rPr lang="en-GB" dirty="0"/>
              <a:t>Antecedent: </a:t>
            </a:r>
            <a:r>
              <a:rPr lang="en-GB" dirty="0">
                <a:solidFill>
                  <a:srgbClr val="800080"/>
                </a:solidFill>
              </a:rPr>
              <a:t>bread and butter</a:t>
            </a:r>
          </a:p>
          <a:p>
            <a:pPr lvl="1">
              <a:lnSpc>
                <a:spcPct val="72000"/>
              </a:lnSpc>
              <a:spcBef>
                <a:spcPts val="1013"/>
              </a:spcBef>
            </a:pPr>
            <a:r>
              <a:rPr lang="en-GB" dirty="0"/>
              <a:t>Consequent: </a:t>
            </a:r>
            <a:r>
              <a:rPr lang="en-GB" dirty="0">
                <a:solidFill>
                  <a:srgbClr val="800080"/>
                </a:solidFill>
              </a:rPr>
              <a:t>milk</a:t>
            </a:r>
          </a:p>
          <a:p>
            <a:pPr lvl="1">
              <a:lnSpc>
                <a:spcPct val="72000"/>
              </a:lnSpc>
              <a:spcBef>
                <a:spcPts val="1013"/>
              </a:spcBef>
            </a:pPr>
            <a:r>
              <a:rPr lang="en-GB" dirty="0"/>
              <a:t>Confidence factor: </a:t>
            </a:r>
            <a:r>
              <a:rPr lang="en-GB" dirty="0">
                <a:solidFill>
                  <a:srgbClr val="800080"/>
                </a:solidFill>
              </a:rPr>
              <a:t>90%</a:t>
            </a:r>
            <a:endParaRPr lang="en-AU" dirty="0">
              <a:solidFill>
                <a:srgbClr val="800080"/>
              </a:solidFill>
            </a:endParaRPr>
          </a:p>
          <a:p>
            <a:endParaRPr lang="en-US" dirty="0"/>
          </a:p>
        </p:txBody>
      </p:sp>
      <p:sp>
        <p:nvSpPr>
          <p:cNvPr id="4" name="Footer Placeholder 3"/>
          <p:cNvSpPr>
            <a:spLocks noGrp="1"/>
          </p:cNvSpPr>
          <p:nvPr>
            <p:ph type="ftr" sz="quarter" idx="11"/>
          </p:nvPr>
        </p:nvSpPr>
        <p:spPr/>
        <p:txBody>
          <a:bodyPr/>
          <a:lstStyle/>
          <a:p>
            <a:r>
              <a:rPr lang="en-US"/>
              <a:t>Mining Association Rules</a:t>
            </a:r>
          </a:p>
        </p:txBody>
      </p:sp>
      <p:sp>
        <p:nvSpPr>
          <p:cNvPr id="5" name="Slide Number Placeholder 4"/>
          <p:cNvSpPr>
            <a:spLocks noGrp="1"/>
          </p:cNvSpPr>
          <p:nvPr>
            <p:ph type="sldNum" sz="quarter" idx="12"/>
          </p:nvPr>
        </p:nvSpPr>
        <p:spPr/>
        <p:txBody>
          <a:bodyPr/>
          <a:lstStyle/>
          <a:p>
            <a:fld id="{7A40C488-C8CC-47D5-8871-7D5F905AB6AC}" type="slidenum">
              <a:rPr lang="en-US" smtClean="0"/>
              <a:t>4</a:t>
            </a:fld>
            <a:endParaRPr lang="en-US"/>
          </a:p>
        </p:txBody>
      </p:sp>
    </p:spTree>
    <p:extLst>
      <p:ext uri="{BB962C8B-B14F-4D97-AF65-F5344CB8AC3E}">
        <p14:creationId xmlns:p14="http://schemas.microsoft.com/office/powerpoint/2010/main" val="2828725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06083-6043-4D7F-92AC-471793DA8AE4}"/>
              </a:ext>
            </a:extLst>
          </p:cNvPr>
          <p:cNvSpPr>
            <a:spLocks noGrp="1"/>
          </p:cNvSpPr>
          <p:nvPr>
            <p:ph type="title"/>
          </p:nvPr>
        </p:nvSpPr>
        <p:spPr/>
        <p:txBody>
          <a:bodyPr>
            <a:normAutofit fontScale="90000"/>
          </a:bodyPr>
          <a:lstStyle/>
          <a:p>
            <a:r>
              <a:rPr lang="en-US" dirty="0"/>
              <a:t>FP-Tree after reading 1st transaction</a:t>
            </a:r>
            <a:endParaRPr lang="en-IN" dirty="0"/>
          </a:p>
        </p:txBody>
      </p:sp>
      <p:sp>
        <p:nvSpPr>
          <p:cNvPr id="4" name="Footer Placeholder 3">
            <a:extLst>
              <a:ext uri="{FF2B5EF4-FFF2-40B4-BE49-F238E27FC236}">
                <a16:creationId xmlns:a16="http://schemas.microsoft.com/office/drawing/2014/main" id="{48C56F04-772C-4550-90ED-09878317A158}"/>
              </a:ext>
            </a:extLst>
          </p:cNvPr>
          <p:cNvSpPr>
            <a:spLocks noGrp="1"/>
          </p:cNvSpPr>
          <p:nvPr>
            <p:ph type="ftr" sz="quarter" idx="11"/>
          </p:nvPr>
        </p:nvSpPr>
        <p:spPr/>
        <p:txBody>
          <a:bodyPr/>
          <a:lstStyle/>
          <a:p>
            <a:r>
              <a:rPr lang="en-US"/>
              <a:t>Mining Association Rules</a:t>
            </a:r>
          </a:p>
        </p:txBody>
      </p:sp>
      <p:sp>
        <p:nvSpPr>
          <p:cNvPr id="5" name="Slide Number Placeholder 4">
            <a:extLst>
              <a:ext uri="{FF2B5EF4-FFF2-40B4-BE49-F238E27FC236}">
                <a16:creationId xmlns:a16="http://schemas.microsoft.com/office/drawing/2014/main" id="{D7B8A3A5-431D-45F2-BC85-769D4E6E9A33}"/>
              </a:ext>
            </a:extLst>
          </p:cNvPr>
          <p:cNvSpPr>
            <a:spLocks noGrp="1"/>
          </p:cNvSpPr>
          <p:nvPr>
            <p:ph type="sldNum" sz="quarter" idx="12"/>
          </p:nvPr>
        </p:nvSpPr>
        <p:spPr/>
        <p:txBody>
          <a:bodyPr/>
          <a:lstStyle/>
          <a:p>
            <a:fld id="{7A40C488-C8CC-47D5-8871-7D5F905AB6AC}" type="slidenum">
              <a:rPr lang="en-US" smtClean="0"/>
              <a:t>40</a:t>
            </a:fld>
            <a:endParaRPr lang="en-US"/>
          </a:p>
        </p:txBody>
      </p:sp>
      <p:graphicFrame>
        <p:nvGraphicFramePr>
          <p:cNvPr id="6" name="Group 3">
            <a:extLst>
              <a:ext uri="{FF2B5EF4-FFF2-40B4-BE49-F238E27FC236}">
                <a16:creationId xmlns:a16="http://schemas.microsoft.com/office/drawing/2014/main" id="{CBFAD1C1-CBEB-43EF-AE74-734B2CFEAD82}"/>
              </a:ext>
            </a:extLst>
          </p:cNvPr>
          <p:cNvGraphicFramePr>
            <a:graphicFrameLocks noGrp="1"/>
          </p:cNvGraphicFramePr>
          <p:nvPr/>
        </p:nvGraphicFramePr>
        <p:xfrm>
          <a:off x="4114800" y="1981200"/>
          <a:ext cx="1447800" cy="2773680"/>
        </p:xfrm>
        <a:graphic>
          <a:graphicData uri="http://schemas.openxmlformats.org/drawingml/2006/table">
            <a:tbl>
              <a:tblPr/>
              <a:tblGrid>
                <a:gridCol w="723900">
                  <a:extLst>
                    <a:ext uri="{9D8B030D-6E8A-4147-A177-3AD203B41FA5}">
                      <a16:colId xmlns:a16="http://schemas.microsoft.com/office/drawing/2014/main" val="437374303"/>
                    </a:ext>
                  </a:extLst>
                </a:gridCol>
                <a:gridCol w="723900">
                  <a:extLst>
                    <a:ext uri="{9D8B030D-6E8A-4147-A177-3AD203B41FA5}">
                      <a16:colId xmlns:a16="http://schemas.microsoft.com/office/drawing/2014/main" val="2720953384"/>
                    </a:ext>
                  </a:extLst>
                </a:gridCol>
              </a:tblGrid>
              <a:tr h="0">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A:8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11348509"/>
                  </a:ext>
                </a:extLst>
              </a:tr>
              <a:tr h="311150">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C:8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35409048"/>
                  </a:ext>
                </a:extLst>
              </a:tr>
              <a:tr h="312738">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E:8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18470086"/>
                  </a:ext>
                </a:extLst>
              </a:tr>
              <a:tr h="311150">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G:5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793571"/>
                  </a:ext>
                </a:extLst>
              </a:tr>
              <a:tr h="312738">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B:2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22755767"/>
                  </a:ext>
                </a:extLst>
              </a:tr>
              <a:tr h="311150">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D:2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97859295"/>
                  </a:ext>
                </a:extLst>
              </a:tr>
              <a:tr h="312738">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F:2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91500268"/>
                  </a:ext>
                </a:extLst>
              </a:tr>
            </a:tbl>
          </a:graphicData>
        </a:graphic>
      </p:graphicFrame>
      <p:sp>
        <p:nvSpPr>
          <p:cNvPr id="7" name="Rectangle 29">
            <a:extLst>
              <a:ext uri="{FF2B5EF4-FFF2-40B4-BE49-F238E27FC236}">
                <a16:creationId xmlns:a16="http://schemas.microsoft.com/office/drawing/2014/main" id="{20584FBB-B5F5-463B-9B69-3B1AB41AB9D0}"/>
              </a:ext>
            </a:extLst>
          </p:cNvPr>
          <p:cNvSpPr>
            <a:spLocks noChangeArrowheads="1"/>
          </p:cNvSpPr>
          <p:nvPr/>
        </p:nvSpPr>
        <p:spPr bwMode="auto">
          <a:xfrm>
            <a:off x="1828800" y="1143000"/>
            <a:ext cx="19812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US" altLang="en-US" sz="2400" b="1" dirty="0">
                <a:solidFill>
                  <a:srgbClr val="FF0000"/>
                </a:solidFill>
                <a:latin typeface="Times New Roman" panose="02020603050405020304" pitchFamily="18" charset="0"/>
              </a:rPr>
              <a:t>A C E B F</a:t>
            </a:r>
          </a:p>
          <a:p>
            <a:pPr>
              <a:spcBef>
                <a:spcPct val="20000"/>
              </a:spcBef>
            </a:pPr>
            <a:r>
              <a:rPr lang="en-US" altLang="en-US" sz="2400" dirty="0">
                <a:latin typeface="Times New Roman" panose="02020603050405020304" pitchFamily="18" charset="0"/>
              </a:rPr>
              <a:t>A C G</a:t>
            </a:r>
          </a:p>
          <a:p>
            <a:pPr>
              <a:spcBef>
                <a:spcPct val="20000"/>
              </a:spcBef>
            </a:pPr>
            <a:r>
              <a:rPr lang="en-US" altLang="en-US" sz="2400" dirty="0">
                <a:latin typeface="Times New Roman" panose="02020603050405020304" pitchFamily="18" charset="0"/>
              </a:rPr>
              <a:t>E</a:t>
            </a:r>
          </a:p>
          <a:p>
            <a:pPr>
              <a:spcBef>
                <a:spcPct val="20000"/>
              </a:spcBef>
            </a:pPr>
            <a:r>
              <a:rPr lang="en-US" altLang="en-US" sz="2400" dirty="0">
                <a:latin typeface="Times New Roman" panose="02020603050405020304" pitchFamily="18" charset="0"/>
              </a:rPr>
              <a:t>A C E G D</a:t>
            </a:r>
          </a:p>
          <a:p>
            <a:pPr>
              <a:spcBef>
                <a:spcPct val="20000"/>
              </a:spcBef>
            </a:pPr>
            <a:r>
              <a:rPr lang="en-US" altLang="en-US" sz="2400" dirty="0">
                <a:latin typeface="Times New Roman" panose="02020603050405020304" pitchFamily="18" charset="0"/>
              </a:rPr>
              <a:t>A C E G</a:t>
            </a:r>
          </a:p>
          <a:p>
            <a:pPr>
              <a:spcBef>
                <a:spcPct val="20000"/>
              </a:spcBef>
            </a:pPr>
            <a:r>
              <a:rPr lang="en-US" altLang="en-US" sz="2400" dirty="0">
                <a:latin typeface="Times New Roman" panose="02020603050405020304" pitchFamily="18" charset="0"/>
              </a:rPr>
              <a:t>E</a:t>
            </a:r>
          </a:p>
          <a:p>
            <a:pPr>
              <a:spcBef>
                <a:spcPct val="20000"/>
              </a:spcBef>
            </a:pPr>
            <a:r>
              <a:rPr lang="en-US" altLang="en-US" sz="2400" dirty="0">
                <a:latin typeface="Times New Roman" panose="02020603050405020304" pitchFamily="18" charset="0"/>
              </a:rPr>
              <a:t>A C E B F</a:t>
            </a:r>
          </a:p>
          <a:p>
            <a:pPr>
              <a:spcBef>
                <a:spcPct val="20000"/>
              </a:spcBef>
            </a:pPr>
            <a:r>
              <a:rPr lang="en-US" altLang="en-US" sz="2400" dirty="0">
                <a:latin typeface="Times New Roman" panose="02020603050405020304" pitchFamily="18" charset="0"/>
              </a:rPr>
              <a:t>A C D</a:t>
            </a:r>
          </a:p>
          <a:p>
            <a:pPr>
              <a:spcBef>
                <a:spcPct val="20000"/>
              </a:spcBef>
            </a:pPr>
            <a:r>
              <a:rPr lang="en-US" altLang="en-US" sz="2400" dirty="0">
                <a:latin typeface="Times New Roman" panose="02020603050405020304" pitchFamily="18" charset="0"/>
              </a:rPr>
              <a:t>A C E G</a:t>
            </a:r>
          </a:p>
          <a:p>
            <a:pPr>
              <a:spcBef>
                <a:spcPct val="20000"/>
              </a:spcBef>
            </a:pPr>
            <a:r>
              <a:rPr lang="en-US" altLang="en-US" sz="2400" dirty="0">
                <a:latin typeface="Times New Roman" panose="02020603050405020304" pitchFamily="18" charset="0"/>
              </a:rPr>
              <a:t>A C E G</a:t>
            </a:r>
          </a:p>
        </p:txBody>
      </p:sp>
      <p:sp>
        <p:nvSpPr>
          <p:cNvPr id="8" name="Oval 30">
            <a:extLst>
              <a:ext uri="{FF2B5EF4-FFF2-40B4-BE49-F238E27FC236}">
                <a16:creationId xmlns:a16="http://schemas.microsoft.com/office/drawing/2014/main" id="{6DC00376-83B5-499A-A079-5A8EC944E5CF}"/>
              </a:ext>
            </a:extLst>
          </p:cNvPr>
          <p:cNvSpPr>
            <a:spLocks noChangeArrowheads="1"/>
          </p:cNvSpPr>
          <p:nvPr/>
        </p:nvSpPr>
        <p:spPr bwMode="auto">
          <a:xfrm>
            <a:off x="7848600" y="13716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null</a:t>
            </a:r>
          </a:p>
        </p:txBody>
      </p:sp>
      <p:sp>
        <p:nvSpPr>
          <p:cNvPr id="9" name="Oval 31">
            <a:extLst>
              <a:ext uri="{FF2B5EF4-FFF2-40B4-BE49-F238E27FC236}">
                <a16:creationId xmlns:a16="http://schemas.microsoft.com/office/drawing/2014/main" id="{AE6FEC6B-BABB-4F9C-8233-E613537A1C7B}"/>
              </a:ext>
            </a:extLst>
          </p:cNvPr>
          <p:cNvSpPr>
            <a:spLocks noChangeArrowheads="1"/>
          </p:cNvSpPr>
          <p:nvPr/>
        </p:nvSpPr>
        <p:spPr bwMode="auto">
          <a:xfrm>
            <a:off x="7239000" y="20574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A:1</a:t>
            </a:r>
          </a:p>
        </p:txBody>
      </p:sp>
      <p:sp>
        <p:nvSpPr>
          <p:cNvPr id="10" name="Oval 32">
            <a:extLst>
              <a:ext uri="{FF2B5EF4-FFF2-40B4-BE49-F238E27FC236}">
                <a16:creationId xmlns:a16="http://schemas.microsoft.com/office/drawing/2014/main" id="{76B1433E-702B-4339-BCDC-3554E4B2B3AB}"/>
              </a:ext>
            </a:extLst>
          </p:cNvPr>
          <p:cNvSpPr>
            <a:spLocks noChangeArrowheads="1"/>
          </p:cNvSpPr>
          <p:nvPr/>
        </p:nvSpPr>
        <p:spPr bwMode="auto">
          <a:xfrm>
            <a:off x="6705600" y="28194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C:1</a:t>
            </a:r>
          </a:p>
        </p:txBody>
      </p:sp>
      <p:sp>
        <p:nvSpPr>
          <p:cNvPr id="11" name="Oval 33">
            <a:extLst>
              <a:ext uri="{FF2B5EF4-FFF2-40B4-BE49-F238E27FC236}">
                <a16:creationId xmlns:a16="http://schemas.microsoft.com/office/drawing/2014/main" id="{1CC7D6BE-C417-4E93-B4AB-2A7115039190}"/>
              </a:ext>
            </a:extLst>
          </p:cNvPr>
          <p:cNvSpPr>
            <a:spLocks noChangeArrowheads="1"/>
          </p:cNvSpPr>
          <p:nvPr/>
        </p:nvSpPr>
        <p:spPr bwMode="auto">
          <a:xfrm>
            <a:off x="6248400" y="35814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E:1</a:t>
            </a:r>
          </a:p>
        </p:txBody>
      </p:sp>
      <p:sp>
        <p:nvSpPr>
          <p:cNvPr id="12" name="Oval 34">
            <a:extLst>
              <a:ext uri="{FF2B5EF4-FFF2-40B4-BE49-F238E27FC236}">
                <a16:creationId xmlns:a16="http://schemas.microsoft.com/office/drawing/2014/main" id="{59399F8C-0051-4B0D-9100-99401F9C1D20}"/>
              </a:ext>
            </a:extLst>
          </p:cNvPr>
          <p:cNvSpPr>
            <a:spLocks noChangeArrowheads="1"/>
          </p:cNvSpPr>
          <p:nvPr/>
        </p:nvSpPr>
        <p:spPr bwMode="auto">
          <a:xfrm>
            <a:off x="6248400" y="44196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B:1</a:t>
            </a:r>
          </a:p>
        </p:txBody>
      </p:sp>
      <p:sp>
        <p:nvSpPr>
          <p:cNvPr id="13" name="Oval 35">
            <a:extLst>
              <a:ext uri="{FF2B5EF4-FFF2-40B4-BE49-F238E27FC236}">
                <a16:creationId xmlns:a16="http://schemas.microsoft.com/office/drawing/2014/main" id="{A905F38D-4FDA-4541-BA41-3AE8627D03B6}"/>
              </a:ext>
            </a:extLst>
          </p:cNvPr>
          <p:cNvSpPr>
            <a:spLocks noChangeArrowheads="1"/>
          </p:cNvSpPr>
          <p:nvPr/>
        </p:nvSpPr>
        <p:spPr bwMode="auto">
          <a:xfrm>
            <a:off x="6248400" y="52578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F:1</a:t>
            </a:r>
          </a:p>
        </p:txBody>
      </p:sp>
      <p:sp>
        <p:nvSpPr>
          <p:cNvPr id="14" name="Line 36">
            <a:extLst>
              <a:ext uri="{FF2B5EF4-FFF2-40B4-BE49-F238E27FC236}">
                <a16:creationId xmlns:a16="http://schemas.microsoft.com/office/drawing/2014/main" id="{D798B955-9305-4663-B591-958501408FA2}"/>
              </a:ext>
            </a:extLst>
          </p:cNvPr>
          <p:cNvSpPr>
            <a:spLocks noChangeShapeType="1"/>
          </p:cNvSpPr>
          <p:nvPr/>
        </p:nvSpPr>
        <p:spPr bwMode="auto">
          <a:xfrm flipH="1">
            <a:off x="7696200" y="17526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5" name="Line 37">
            <a:extLst>
              <a:ext uri="{FF2B5EF4-FFF2-40B4-BE49-F238E27FC236}">
                <a16:creationId xmlns:a16="http://schemas.microsoft.com/office/drawing/2014/main" id="{1AB208F2-7292-4677-BFBB-41CB234D29FF}"/>
              </a:ext>
            </a:extLst>
          </p:cNvPr>
          <p:cNvSpPr>
            <a:spLocks noChangeShapeType="1"/>
          </p:cNvSpPr>
          <p:nvPr/>
        </p:nvSpPr>
        <p:spPr bwMode="auto">
          <a:xfrm flipH="1">
            <a:off x="7086600" y="24384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6" name="Line 38">
            <a:extLst>
              <a:ext uri="{FF2B5EF4-FFF2-40B4-BE49-F238E27FC236}">
                <a16:creationId xmlns:a16="http://schemas.microsoft.com/office/drawing/2014/main" id="{FE6F80C9-B246-4DB3-872A-95C0AE25D6E3}"/>
              </a:ext>
            </a:extLst>
          </p:cNvPr>
          <p:cNvSpPr>
            <a:spLocks noChangeShapeType="1"/>
          </p:cNvSpPr>
          <p:nvPr/>
        </p:nvSpPr>
        <p:spPr bwMode="auto">
          <a:xfrm flipH="1">
            <a:off x="6629400" y="3200400"/>
            <a:ext cx="3048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7" name="Line 39">
            <a:extLst>
              <a:ext uri="{FF2B5EF4-FFF2-40B4-BE49-F238E27FC236}">
                <a16:creationId xmlns:a16="http://schemas.microsoft.com/office/drawing/2014/main" id="{076B4DC4-78E4-4C6D-B029-F77D73714470}"/>
              </a:ext>
            </a:extLst>
          </p:cNvPr>
          <p:cNvSpPr>
            <a:spLocks noChangeShapeType="1"/>
          </p:cNvSpPr>
          <p:nvPr/>
        </p:nvSpPr>
        <p:spPr bwMode="auto">
          <a:xfrm>
            <a:off x="6553200" y="39624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 name="Line 40">
            <a:extLst>
              <a:ext uri="{FF2B5EF4-FFF2-40B4-BE49-F238E27FC236}">
                <a16:creationId xmlns:a16="http://schemas.microsoft.com/office/drawing/2014/main" id="{D026D7CA-A748-4106-9C07-4762CF67EE8F}"/>
              </a:ext>
            </a:extLst>
          </p:cNvPr>
          <p:cNvSpPr>
            <a:spLocks noChangeShapeType="1"/>
          </p:cNvSpPr>
          <p:nvPr/>
        </p:nvSpPr>
        <p:spPr bwMode="auto">
          <a:xfrm>
            <a:off x="6553200" y="48006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 name="Line 41">
            <a:extLst>
              <a:ext uri="{FF2B5EF4-FFF2-40B4-BE49-F238E27FC236}">
                <a16:creationId xmlns:a16="http://schemas.microsoft.com/office/drawing/2014/main" id="{75B1FBB4-A0D5-4224-B7D8-E804B9AA555C}"/>
              </a:ext>
            </a:extLst>
          </p:cNvPr>
          <p:cNvSpPr>
            <a:spLocks noChangeShapeType="1"/>
          </p:cNvSpPr>
          <p:nvPr/>
        </p:nvSpPr>
        <p:spPr bwMode="auto">
          <a:xfrm>
            <a:off x="5105400" y="4572000"/>
            <a:ext cx="1143000" cy="8382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 name="Line 42">
            <a:extLst>
              <a:ext uri="{FF2B5EF4-FFF2-40B4-BE49-F238E27FC236}">
                <a16:creationId xmlns:a16="http://schemas.microsoft.com/office/drawing/2014/main" id="{517B9920-536E-4F79-AC02-BCA49BEA6120}"/>
              </a:ext>
            </a:extLst>
          </p:cNvPr>
          <p:cNvSpPr>
            <a:spLocks noChangeShapeType="1"/>
          </p:cNvSpPr>
          <p:nvPr/>
        </p:nvSpPr>
        <p:spPr bwMode="auto">
          <a:xfrm>
            <a:off x="5181600" y="2971800"/>
            <a:ext cx="1143000" cy="6858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 name="Line 43">
            <a:extLst>
              <a:ext uri="{FF2B5EF4-FFF2-40B4-BE49-F238E27FC236}">
                <a16:creationId xmlns:a16="http://schemas.microsoft.com/office/drawing/2014/main" id="{256BBB17-4DD0-4F46-AAEE-9FF5F0D58BB3}"/>
              </a:ext>
            </a:extLst>
          </p:cNvPr>
          <p:cNvSpPr>
            <a:spLocks noChangeShapeType="1"/>
          </p:cNvSpPr>
          <p:nvPr/>
        </p:nvSpPr>
        <p:spPr bwMode="auto">
          <a:xfrm>
            <a:off x="5257800" y="2590800"/>
            <a:ext cx="1447800" cy="3810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2" name="Line 44">
            <a:extLst>
              <a:ext uri="{FF2B5EF4-FFF2-40B4-BE49-F238E27FC236}">
                <a16:creationId xmlns:a16="http://schemas.microsoft.com/office/drawing/2014/main" id="{ABA36FC8-6191-4244-9EA1-2CE4791745EF}"/>
              </a:ext>
            </a:extLst>
          </p:cNvPr>
          <p:cNvSpPr>
            <a:spLocks noChangeShapeType="1"/>
          </p:cNvSpPr>
          <p:nvPr/>
        </p:nvSpPr>
        <p:spPr bwMode="auto">
          <a:xfrm>
            <a:off x="5257800" y="2209800"/>
            <a:ext cx="1981200" cy="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3" name="Line 45">
            <a:extLst>
              <a:ext uri="{FF2B5EF4-FFF2-40B4-BE49-F238E27FC236}">
                <a16:creationId xmlns:a16="http://schemas.microsoft.com/office/drawing/2014/main" id="{067C61D6-28E8-4A28-AD18-B68463E0004E}"/>
              </a:ext>
            </a:extLst>
          </p:cNvPr>
          <p:cNvSpPr>
            <a:spLocks noChangeShapeType="1"/>
          </p:cNvSpPr>
          <p:nvPr/>
        </p:nvSpPr>
        <p:spPr bwMode="auto">
          <a:xfrm>
            <a:off x="5334000" y="3733800"/>
            <a:ext cx="990600" cy="7620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 name="Text Box 46">
            <a:extLst>
              <a:ext uri="{FF2B5EF4-FFF2-40B4-BE49-F238E27FC236}">
                <a16:creationId xmlns:a16="http://schemas.microsoft.com/office/drawing/2014/main" id="{DEAC46BE-1A48-46BF-9CFA-C3789C16C47B}"/>
              </a:ext>
            </a:extLst>
          </p:cNvPr>
          <p:cNvSpPr txBox="1">
            <a:spLocks noChangeArrowheads="1"/>
          </p:cNvSpPr>
          <p:nvPr/>
        </p:nvSpPr>
        <p:spPr bwMode="auto">
          <a:xfrm>
            <a:off x="4038601" y="1371600"/>
            <a:ext cx="8723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Header</a:t>
            </a:r>
          </a:p>
        </p:txBody>
      </p:sp>
    </p:spTree>
    <p:extLst>
      <p:ext uri="{BB962C8B-B14F-4D97-AF65-F5344CB8AC3E}">
        <p14:creationId xmlns:p14="http://schemas.microsoft.com/office/powerpoint/2010/main" val="9965664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540F1-FEC4-4E92-B805-D9C2E3684AC5}"/>
              </a:ext>
            </a:extLst>
          </p:cNvPr>
          <p:cNvSpPr>
            <a:spLocks noGrp="1"/>
          </p:cNvSpPr>
          <p:nvPr>
            <p:ph type="title"/>
          </p:nvPr>
        </p:nvSpPr>
        <p:spPr/>
        <p:txBody>
          <a:bodyPr>
            <a:normAutofit fontScale="90000"/>
          </a:bodyPr>
          <a:lstStyle/>
          <a:p>
            <a:r>
              <a:rPr lang="en-US" dirty="0"/>
              <a:t>FP-Tree after reading 2nd transaction</a:t>
            </a:r>
            <a:endParaRPr lang="en-IN" dirty="0"/>
          </a:p>
        </p:txBody>
      </p:sp>
      <p:sp>
        <p:nvSpPr>
          <p:cNvPr id="4" name="Footer Placeholder 3">
            <a:extLst>
              <a:ext uri="{FF2B5EF4-FFF2-40B4-BE49-F238E27FC236}">
                <a16:creationId xmlns:a16="http://schemas.microsoft.com/office/drawing/2014/main" id="{7AE8E590-D3FA-438E-A250-D9F5A4A0E1C2}"/>
              </a:ext>
            </a:extLst>
          </p:cNvPr>
          <p:cNvSpPr>
            <a:spLocks noGrp="1"/>
          </p:cNvSpPr>
          <p:nvPr>
            <p:ph type="ftr" sz="quarter" idx="11"/>
          </p:nvPr>
        </p:nvSpPr>
        <p:spPr/>
        <p:txBody>
          <a:bodyPr/>
          <a:lstStyle/>
          <a:p>
            <a:r>
              <a:rPr lang="en-US"/>
              <a:t>Mining Association Rules</a:t>
            </a:r>
          </a:p>
        </p:txBody>
      </p:sp>
      <p:sp>
        <p:nvSpPr>
          <p:cNvPr id="5" name="Slide Number Placeholder 4">
            <a:extLst>
              <a:ext uri="{FF2B5EF4-FFF2-40B4-BE49-F238E27FC236}">
                <a16:creationId xmlns:a16="http://schemas.microsoft.com/office/drawing/2014/main" id="{EE8C7E9A-52DA-447C-9CE8-71EF3003D6AA}"/>
              </a:ext>
            </a:extLst>
          </p:cNvPr>
          <p:cNvSpPr>
            <a:spLocks noGrp="1"/>
          </p:cNvSpPr>
          <p:nvPr>
            <p:ph type="sldNum" sz="quarter" idx="12"/>
          </p:nvPr>
        </p:nvSpPr>
        <p:spPr/>
        <p:txBody>
          <a:bodyPr/>
          <a:lstStyle/>
          <a:p>
            <a:fld id="{7A40C488-C8CC-47D5-8871-7D5F905AB6AC}" type="slidenum">
              <a:rPr lang="en-US" smtClean="0"/>
              <a:t>41</a:t>
            </a:fld>
            <a:endParaRPr lang="en-US"/>
          </a:p>
        </p:txBody>
      </p:sp>
      <p:sp>
        <p:nvSpPr>
          <p:cNvPr id="6" name="Rectangle 3">
            <a:extLst>
              <a:ext uri="{FF2B5EF4-FFF2-40B4-BE49-F238E27FC236}">
                <a16:creationId xmlns:a16="http://schemas.microsoft.com/office/drawing/2014/main" id="{547CFE6D-79D7-4BC7-BD76-1BAD3F5B059A}"/>
              </a:ext>
            </a:extLst>
          </p:cNvPr>
          <p:cNvSpPr>
            <a:spLocks noChangeArrowheads="1"/>
          </p:cNvSpPr>
          <p:nvPr/>
        </p:nvSpPr>
        <p:spPr bwMode="auto">
          <a:xfrm>
            <a:off x="1828800" y="1143000"/>
            <a:ext cx="19812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US" altLang="en-US" sz="2400">
                <a:latin typeface="Times New Roman" panose="02020603050405020304" pitchFamily="18" charset="0"/>
              </a:rPr>
              <a:t>A C E B F</a:t>
            </a:r>
          </a:p>
          <a:p>
            <a:pPr>
              <a:spcBef>
                <a:spcPct val="20000"/>
              </a:spcBef>
            </a:pPr>
            <a:r>
              <a:rPr lang="en-US" altLang="en-US" sz="2400" b="1">
                <a:solidFill>
                  <a:srgbClr val="FF0000"/>
                </a:solidFill>
                <a:latin typeface="Times New Roman" panose="02020603050405020304" pitchFamily="18" charset="0"/>
              </a:rPr>
              <a:t>A C G</a:t>
            </a:r>
          </a:p>
          <a:p>
            <a:pPr>
              <a:spcBef>
                <a:spcPct val="20000"/>
              </a:spcBef>
            </a:pPr>
            <a:r>
              <a:rPr lang="en-US" altLang="en-US" sz="2400">
                <a:latin typeface="Times New Roman" panose="02020603050405020304" pitchFamily="18" charset="0"/>
              </a:rPr>
              <a:t>E</a:t>
            </a:r>
          </a:p>
          <a:p>
            <a:pPr>
              <a:spcBef>
                <a:spcPct val="20000"/>
              </a:spcBef>
            </a:pPr>
            <a:r>
              <a:rPr lang="en-US" altLang="en-US" sz="2400">
                <a:latin typeface="Times New Roman" panose="02020603050405020304" pitchFamily="18" charset="0"/>
              </a:rPr>
              <a:t>A C E G D</a:t>
            </a:r>
          </a:p>
          <a:p>
            <a:pPr>
              <a:spcBef>
                <a:spcPct val="20000"/>
              </a:spcBef>
            </a:pPr>
            <a:r>
              <a:rPr lang="en-US" altLang="en-US" sz="2400">
                <a:latin typeface="Times New Roman" panose="02020603050405020304" pitchFamily="18" charset="0"/>
              </a:rPr>
              <a:t>A C E G</a:t>
            </a:r>
          </a:p>
          <a:p>
            <a:pPr>
              <a:spcBef>
                <a:spcPct val="20000"/>
              </a:spcBef>
            </a:pPr>
            <a:r>
              <a:rPr lang="en-US" altLang="en-US" sz="2400">
                <a:latin typeface="Times New Roman" panose="02020603050405020304" pitchFamily="18" charset="0"/>
              </a:rPr>
              <a:t>E</a:t>
            </a:r>
          </a:p>
          <a:p>
            <a:pPr>
              <a:spcBef>
                <a:spcPct val="20000"/>
              </a:spcBef>
            </a:pPr>
            <a:r>
              <a:rPr lang="en-US" altLang="en-US" sz="2400">
                <a:latin typeface="Times New Roman" panose="02020603050405020304" pitchFamily="18" charset="0"/>
              </a:rPr>
              <a:t>A C E B F</a:t>
            </a:r>
          </a:p>
          <a:p>
            <a:pPr>
              <a:spcBef>
                <a:spcPct val="20000"/>
              </a:spcBef>
            </a:pPr>
            <a:r>
              <a:rPr lang="en-US" altLang="en-US" sz="2400">
                <a:latin typeface="Times New Roman" panose="02020603050405020304" pitchFamily="18" charset="0"/>
              </a:rPr>
              <a:t>A C D</a:t>
            </a:r>
          </a:p>
          <a:p>
            <a:pPr>
              <a:spcBef>
                <a:spcPct val="20000"/>
              </a:spcBef>
            </a:pPr>
            <a:r>
              <a:rPr lang="en-US" altLang="en-US" sz="2400">
                <a:latin typeface="Times New Roman" panose="02020603050405020304" pitchFamily="18" charset="0"/>
              </a:rPr>
              <a:t>A C E G</a:t>
            </a:r>
          </a:p>
          <a:p>
            <a:pPr>
              <a:spcBef>
                <a:spcPct val="20000"/>
              </a:spcBef>
            </a:pPr>
            <a:r>
              <a:rPr lang="en-US" altLang="en-US" sz="2400">
                <a:latin typeface="Times New Roman" panose="02020603050405020304" pitchFamily="18" charset="0"/>
              </a:rPr>
              <a:t>A C E G</a:t>
            </a:r>
          </a:p>
        </p:txBody>
      </p:sp>
      <p:sp>
        <p:nvSpPr>
          <p:cNvPr id="7" name="Oval 4">
            <a:extLst>
              <a:ext uri="{FF2B5EF4-FFF2-40B4-BE49-F238E27FC236}">
                <a16:creationId xmlns:a16="http://schemas.microsoft.com/office/drawing/2014/main" id="{D4BE17AB-3257-420B-882E-E0E3DDB39F75}"/>
              </a:ext>
            </a:extLst>
          </p:cNvPr>
          <p:cNvSpPr>
            <a:spLocks noChangeArrowheads="1"/>
          </p:cNvSpPr>
          <p:nvPr/>
        </p:nvSpPr>
        <p:spPr bwMode="auto">
          <a:xfrm>
            <a:off x="7467600" y="35052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G:1</a:t>
            </a:r>
          </a:p>
        </p:txBody>
      </p:sp>
      <p:sp>
        <p:nvSpPr>
          <p:cNvPr id="8" name="Line 5">
            <a:extLst>
              <a:ext uri="{FF2B5EF4-FFF2-40B4-BE49-F238E27FC236}">
                <a16:creationId xmlns:a16="http://schemas.microsoft.com/office/drawing/2014/main" id="{607029C2-85C5-4667-BAEF-29B2FF4893DA}"/>
              </a:ext>
            </a:extLst>
          </p:cNvPr>
          <p:cNvSpPr>
            <a:spLocks noChangeShapeType="1"/>
          </p:cNvSpPr>
          <p:nvPr/>
        </p:nvSpPr>
        <p:spPr bwMode="auto">
          <a:xfrm>
            <a:off x="7239000" y="3200400"/>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aphicFrame>
        <p:nvGraphicFramePr>
          <p:cNvPr id="9" name="Group 6">
            <a:extLst>
              <a:ext uri="{FF2B5EF4-FFF2-40B4-BE49-F238E27FC236}">
                <a16:creationId xmlns:a16="http://schemas.microsoft.com/office/drawing/2014/main" id="{A6CE6084-E791-4C5F-AA25-DE6EF916E352}"/>
              </a:ext>
            </a:extLst>
          </p:cNvPr>
          <p:cNvGraphicFramePr>
            <a:graphicFrameLocks noGrp="1"/>
          </p:cNvGraphicFramePr>
          <p:nvPr/>
        </p:nvGraphicFramePr>
        <p:xfrm>
          <a:off x="4114800" y="1981200"/>
          <a:ext cx="1447800" cy="2773680"/>
        </p:xfrm>
        <a:graphic>
          <a:graphicData uri="http://schemas.openxmlformats.org/drawingml/2006/table">
            <a:tbl>
              <a:tblPr/>
              <a:tblGrid>
                <a:gridCol w="723900">
                  <a:extLst>
                    <a:ext uri="{9D8B030D-6E8A-4147-A177-3AD203B41FA5}">
                      <a16:colId xmlns:a16="http://schemas.microsoft.com/office/drawing/2014/main" val="4223260068"/>
                    </a:ext>
                  </a:extLst>
                </a:gridCol>
                <a:gridCol w="723900">
                  <a:extLst>
                    <a:ext uri="{9D8B030D-6E8A-4147-A177-3AD203B41FA5}">
                      <a16:colId xmlns:a16="http://schemas.microsoft.com/office/drawing/2014/main" val="2568646486"/>
                    </a:ext>
                  </a:extLst>
                </a:gridCol>
              </a:tblGrid>
              <a:tr h="0">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A:8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02927608"/>
                  </a:ext>
                </a:extLst>
              </a:tr>
              <a:tr h="311150">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C:8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6174270"/>
                  </a:ext>
                </a:extLst>
              </a:tr>
              <a:tr h="312738">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E:8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97209749"/>
                  </a:ext>
                </a:extLst>
              </a:tr>
              <a:tr h="311150">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G:5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6695802"/>
                  </a:ext>
                </a:extLst>
              </a:tr>
              <a:tr h="312738">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B:2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63236546"/>
                  </a:ext>
                </a:extLst>
              </a:tr>
              <a:tr h="311150">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D:2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99454912"/>
                  </a:ext>
                </a:extLst>
              </a:tr>
              <a:tr h="312738">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F:2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89129407"/>
                  </a:ext>
                </a:extLst>
              </a:tr>
            </a:tbl>
          </a:graphicData>
        </a:graphic>
      </p:graphicFrame>
      <p:sp>
        <p:nvSpPr>
          <p:cNvPr id="10" name="Oval 32">
            <a:extLst>
              <a:ext uri="{FF2B5EF4-FFF2-40B4-BE49-F238E27FC236}">
                <a16:creationId xmlns:a16="http://schemas.microsoft.com/office/drawing/2014/main" id="{704F64A7-43C4-4F07-A146-1417447D9FAE}"/>
              </a:ext>
            </a:extLst>
          </p:cNvPr>
          <p:cNvSpPr>
            <a:spLocks noChangeArrowheads="1"/>
          </p:cNvSpPr>
          <p:nvPr/>
        </p:nvSpPr>
        <p:spPr bwMode="auto">
          <a:xfrm>
            <a:off x="7848600" y="13716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null</a:t>
            </a:r>
          </a:p>
        </p:txBody>
      </p:sp>
      <p:sp>
        <p:nvSpPr>
          <p:cNvPr id="11" name="Oval 33">
            <a:extLst>
              <a:ext uri="{FF2B5EF4-FFF2-40B4-BE49-F238E27FC236}">
                <a16:creationId xmlns:a16="http://schemas.microsoft.com/office/drawing/2014/main" id="{03A026A7-EFC3-4D4D-863F-947898C44CBE}"/>
              </a:ext>
            </a:extLst>
          </p:cNvPr>
          <p:cNvSpPr>
            <a:spLocks noChangeArrowheads="1"/>
          </p:cNvSpPr>
          <p:nvPr/>
        </p:nvSpPr>
        <p:spPr bwMode="auto">
          <a:xfrm>
            <a:off x="7239000" y="20574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A:2</a:t>
            </a:r>
          </a:p>
        </p:txBody>
      </p:sp>
      <p:sp>
        <p:nvSpPr>
          <p:cNvPr id="12" name="Oval 34">
            <a:extLst>
              <a:ext uri="{FF2B5EF4-FFF2-40B4-BE49-F238E27FC236}">
                <a16:creationId xmlns:a16="http://schemas.microsoft.com/office/drawing/2014/main" id="{4A46D71E-460D-48B2-A618-29DB9D03F450}"/>
              </a:ext>
            </a:extLst>
          </p:cNvPr>
          <p:cNvSpPr>
            <a:spLocks noChangeArrowheads="1"/>
          </p:cNvSpPr>
          <p:nvPr/>
        </p:nvSpPr>
        <p:spPr bwMode="auto">
          <a:xfrm>
            <a:off x="6705600" y="28194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C:2</a:t>
            </a:r>
          </a:p>
        </p:txBody>
      </p:sp>
      <p:sp>
        <p:nvSpPr>
          <p:cNvPr id="13" name="Oval 35">
            <a:extLst>
              <a:ext uri="{FF2B5EF4-FFF2-40B4-BE49-F238E27FC236}">
                <a16:creationId xmlns:a16="http://schemas.microsoft.com/office/drawing/2014/main" id="{AA301926-BC0A-4FB5-B911-15E90412DBF7}"/>
              </a:ext>
            </a:extLst>
          </p:cNvPr>
          <p:cNvSpPr>
            <a:spLocks noChangeArrowheads="1"/>
          </p:cNvSpPr>
          <p:nvPr/>
        </p:nvSpPr>
        <p:spPr bwMode="auto">
          <a:xfrm>
            <a:off x="6248400" y="35814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E:1</a:t>
            </a:r>
          </a:p>
        </p:txBody>
      </p:sp>
      <p:sp>
        <p:nvSpPr>
          <p:cNvPr id="14" name="Oval 36">
            <a:extLst>
              <a:ext uri="{FF2B5EF4-FFF2-40B4-BE49-F238E27FC236}">
                <a16:creationId xmlns:a16="http://schemas.microsoft.com/office/drawing/2014/main" id="{FD196A7D-8C14-4099-9077-BF27B6A89639}"/>
              </a:ext>
            </a:extLst>
          </p:cNvPr>
          <p:cNvSpPr>
            <a:spLocks noChangeArrowheads="1"/>
          </p:cNvSpPr>
          <p:nvPr/>
        </p:nvSpPr>
        <p:spPr bwMode="auto">
          <a:xfrm>
            <a:off x="6248400" y="44196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B:1</a:t>
            </a:r>
          </a:p>
        </p:txBody>
      </p:sp>
      <p:sp>
        <p:nvSpPr>
          <p:cNvPr id="15" name="Oval 37">
            <a:extLst>
              <a:ext uri="{FF2B5EF4-FFF2-40B4-BE49-F238E27FC236}">
                <a16:creationId xmlns:a16="http://schemas.microsoft.com/office/drawing/2014/main" id="{B06508A3-0340-4D1E-BD4C-17646B7EA89A}"/>
              </a:ext>
            </a:extLst>
          </p:cNvPr>
          <p:cNvSpPr>
            <a:spLocks noChangeArrowheads="1"/>
          </p:cNvSpPr>
          <p:nvPr/>
        </p:nvSpPr>
        <p:spPr bwMode="auto">
          <a:xfrm>
            <a:off x="6248400" y="52578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F:1</a:t>
            </a:r>
          </a:p>
        </p:txBody>
      </p:sp>
      <p:sp>
        <p:nvSpPr>
          <p:cNvPr id="16" name="Line 38">
            <a:extLst>
              <a:ext uri="{FF2B5EF4-FFF2-40B4-BE49-F238E27FC236}">
                <a16:creationId xmlns:a16="http://schemas.microsoft.com/office/drawing/2014/main" id="{05CC1718-20B4-499D-ACE0-231DC40C8E5F}"/>
              </a:ext>
            </a:extLst>
          </p:cNvPr>
          <p:cNvSpPr>
            <a:spLocks noChangeShapeType="1"/>
          </p:cNvSpPr>
          <p:nvPr/>
        </p:nvSpPr>
        <p:spPr bwMode="auto">
          <a:xfrm flipH="1">
            <a:off x="7696200" y="17526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7" name="Line 39">
            <a:extLst>
              <a:ext uri="{FF2B5EF4-FFF2-40B4-BE49-F238E27FC236}">
                <a16:creationId xmlns:a16="http://schemas.microsoft.com/office/drawing/2014/main" id="{AB9A1F4B-384A-452F-9560-8B8A5F8305A8}"/>
              </a:ext>
            </a:extLst>
          </p:cNvPr>
          <p:cNvSpPr>
            <a:spLocks noChangeShapeType="1"/>
          </p:cNvSpPr>
          <p:nvPr/>
        </p:nvSpPr>
        <p:spPr bwMode="auto">
          <a:xfrm flipH="1">
            <a:off x="7086600" y="24384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 name="Line 40">
            <a:extLst>
              <a:ext uri="{FF2B5EF4-FFF2-40B4-BE49-F238E27FC236}">
                <a16:creationId xmlns:a16="http://schemas.microsoft.com/office/drawing/2014/main" id="{C03BFE71-2D00-4381-9574-62AFD6C9F7A2}"/>
              </a:ext>
            </a:extLst>
          </p:cNvPr>
          <p:cNvSpPr>
            <a:spLocks noChangeShapeType="1"/>
          </p:cNvSpPr>
          <p:nvPr/>
        </p:nvSpPr>
        <p:spPr bwMode="auto">
          <a:xfrm flipH="1">
            <a:off x="6629400" y="3200400"/>
            <a:ext cx="3048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 name="Line 41">
            <a:extLst>
              <a:ext uri="{FF2B5EF4-FFF2-40B4-BE49-F238E27FC236}">
                <a16:creationId xmlns:a16="http://schemas.microsoft.com/office/drawing/2014/main" id="{AB9C8852-668F-49C3-AFF4-1DD3081DBE44}"/>
              </a:ext>
            </a:extLst>
          </p:cNvPr>
          <p:cNvSpPr>
            <a:spLocks noChangeShapeType="1"/>
          </p:cNvSpPr>
          <p:nvPr/>
        </p:nvSpPr>
        <p:spPr bwMode="auto">
          <a:xfrm>
            <a:off x="6553200" y="39624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 name="Line 42">
            <a:extLst>
              <a:ext uri="{FF2B5EF4-FFF2-40B4-BE49-F238E27FC236}">
                <a16:creationId xmlns:a16="http://schemas.microsoft.com/office/drawing/2014/main" id="{BA46BE7C-D5BF-456D-94ED-05A9761FE391}"/>
              </a:ext>
            </a:extLst>
          </p:cNvPr>
          <p:cNvSpPr>
            <a:spLocks noChangeShapeType="1"/>
          </p:cNvSpPr>
          <p:nvPr/>
        </p:nvSpPr>
        <p:spPr bwMode="auto">
          <a:xfrm>
            <a:off x="6553200" y="48006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 name="Line 43">
            <a:extLst>
              <a:ext uri="{FF2B5EF4-FFF2-40B4-BE49-F238E27FC236}">
                <a16:creationId xmlns:a16="http://schemas.microsoft.com/office/drawing/2014/main" id="{FA0D6841-5062-479B-BB41-188963CF6393}"/>
              </a:ext>
            </a:extLst>
          </p:cNvPr>
          <p:cNvSpPr>
            <a:spLocks noChangeShapeType="1"/>
          </p:cNvSpPr>
          <p:nvPr/>
        </p:nvSpPr>
        <p:spPr bwMode="auto">
          <a:xfrm>
            <a:off x="5105400" y="4572000"/>
            <a:ext cx="1143000" cy="8382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2" name="Line 44">
            <a:extLst>
              <a:ext uri="{FF2B5EF4-FFF2-40B4-BE49-F238E27FC236}">
                <a16:creationId xmlns:a16="http://schemas.microsoft.com/office/drawing/2014/main" id="{F3EEC1B7-AFDA-448E-B39F-C2E82E73CB36}"/>
              </a:ext>
            </a:extLst>
          </p:cNvPr>
          <p:cNvSpPr>
            <a:spLocks noChangeShapeType="1"/>
          </p:cNvSpPr>
          <p:nvPr/>
        </p:nvSpPr>
        <p:spPr bwMode="auto">
          <a:xfrm>
            <a:off x="5181600" y="2971800"/>
            <a:ext cx="1143000" cy="6858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3" name="Line 45">
            <a:extLst>
              <a:ext uri="{FF2B5EF4-FFF2-40B4-BE49-F238E27FC236}">
                <a16:creationId xmlns:a16="http://schemas.microsoft.com/office/drawing/2014/main" id="{B35799C7-5BCB-4451-A16D-3E9B1A311CFC}"/>
              </a:ext>
            </a:extLst>
          </p:cNvPr>
          <p:cNvSpPr>
            <a:spLocks noChangeShapeType="1"/>
          </p:cNvSpPr>
          <p:nvPr/>
        </p:nvSpPr>
        <p:spPr bwMode="auto">
          <a:xfrm>
            <a:off x="5257800" y="2590800"/>
            <a:ext cx="1447800" cy="3810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 name="Line 46">
            <a:extLst>
              <a:ext uri="{FF2B5EF4-FFF2-40B4-BE49-F238E27FC236}">
                <a16:creationId xmlns:a16="http://schemas.microsoft.com/office/drawing/2014/main" id="{05A9C370-0838-4E51-8BB2-A0D27EF889FF}"/>
              </a:ext>
            </a:extLst>
          </p:cNvPr>
          <p:cNvSpPr>
            <a:spLocks noChangeShapeType="1"/>
          </p:cNvSpPr>
          <p:nvPr/>
        </p:nvSpPr>
        <p:spPr bwMode="auto">
          <a:xfrm>
            <a:off x="5257800" y="2209800"/>
            <a:ext cx="1981200" cy="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5" name="Line 47">
            <a:extLst>
              <a:ext uri="{FF2B5EF4-FFF2-40B4-BE49-F238E27FC236}">
                <a16:creationId xmlns:a16="http://schemas.microsoft.com/office/drawing/2014/main" id="{410D216A-9B1A-4108-AC03-157FA904507D}"/>
              </a:ext>
            </a:extLst>
          </p:cNvPr>
          <p:cNvSpPr>
            <a:spLocks noChangeShapeType="1"/>
          </p:cNvSpPr>
          <p:nvPr/>
        </p:nvSpPr>
        <p:spPr bwMode="auto">
          <a:xfrm>
            <a:off x="5334000" y="3733800"/>
            <a:ext cx="990600" cy="7620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6" name="Text Box 48">
            <a:extLst>
              <a:ext uri="{FF2B5EF4-FFF2-40B4-BE49-F238E27FC236}">
                <a16:creationId xmlns:a16="http://schemas.microsoft.com/office/drawing/2014/main" id="{BADECB89-4A6C-412E-83A9-137F4B9D79DB}"/>
              </a:ext>
            </a:extLst>
          </p:cNvPr>
          <p:cNvSpPr txBox="1">
            <a:spLocks noChangeArrowheads="1"/>
          </p:cNvSpPr>
          <p:nvPr/>
        </p:nvSpPr>
        <p:spPr bwMode="auto">
          <a:xfrm>
            <a:off x="4038601" y="1371600"/>
            <a:ext cx="8723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Header</a:t>
            </a:r>
          </a:p>
        </p:txBody>
      </p:sp>
      <p:sp>
        <p:nvSpPr>
          <p:cNvPr id="27" name="Line 49">
            <a:extLst>
              <a:ext uri="{FF2B5EF4-FFF2-40B4-BE49-F238E27FC236}">
                <a16:creationId xmlns:a16="http://schemas.microsoft.com/office/drawing/2014/main" id="{10FC2D51-25D6-42F0-A16A-AE4033C33340}"/>
              </a:ext>
            </a:extLst>
          </p:cNvPr>
          <p:cNvSpPr>
            <a:spLocks noChangeShapeType="1"/>
          </p:cNvSpPr>
          <p:nvPr/>
        </p:nvSpPr>
        <p:spPr bwMode="auto">
          <a:xfrm>
            <a:off x="5257800" y="3352800"/>
            <a:ext cx="2286000" cy="2286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29759673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B41F8-C230-44EE-84BB-2ABCDE39D9E9}"/>
              </a:ext>
            </a:extLst>
          </p:cNvPr>
          <p:cNvSpPr>
            <a:spLocks noGrp="1"/>
          </p:cNvSpPr>
          <p:nvPr>
            <p:ph type="title"/>
          </p:nvPr>
        </p:nvSpPr>
        <p:spPr/>
        <p:txBody>
          <a:bodyPr>
            <a:normAutofit fontScale="90000"/>
          </a:bodyPr>
          <a:lstStyle/>
          <a:p>
            <a:r>
              <a:rPr lang="en-US" dirty="0"/>
              <a:t>FP-Tree after reading 3rd transaction</a:t>
            </a:r>
            <a:endParaRPr lang="en-IN" dirty="0"/>
          </a:p>
        </p:txBody>
      </p:sp>
      <p:sp>
        <p:nvSpPr>
          <p:cNvPr id="4" name="Footer Placeholder 3">
            <a:extLst>
              <a:ext uri="{FF2B5EF4-FFF2-40B4-BE49-F238E27FC236}">
                <a16:creationId xmlns:a16="http://schemas.microsoft.com/office/drawing/2014/main" id="{4A44147B-8AC7-4365-9F74-E5BF5325CE95}"/>
              </a:ext>
            </a:extLst>
          </p:cNvPr>
          <p:cNvSpPr>
            <a:spLocks noGrp="1"/>
          </p:cNvSpPr>
          <p:nvPr>
            <p:ph type="ftr" sz="quarter" idx="11"/>
          </p:nvPr>
        </p:nvSpPr>
        <p:spPr/>
        <p:txBody>
          <a:bodyPr/>
          <a:lstStyle/>
          <a:p>
            <a:r>
              <a:rPr lang="en-US"/>
              <a:t>Mining Association Rules</a:t>
            </a:r>
          </a:p>
        </p:txBody>
      </p:sp>
      <p:sp>
        <p:nvSpPr>
          <p:cNvPr id="5" name="Slide Number Placeholder 4">
            <a:extLst>
              <a:ext uri="{FF2B5EF4-FFF2-40B4-BE49-F238E27FC236}">
                <a16:creationId xmlns:a16="http://schemas.microsoft.com/office/drawing/2014/main" id="{180620B5-1911-4E9B-A27F-1C0D2C30D3C1}"/>
              </a:ext>
            </a:extLst>
          </p:cNvPr>
          <p:cNvSpPr>
            <a:spLocks noGrp="1"/>
          </p:cNvSpPr>
          <p:nvPr>
            <p:ph type="sldNum" sz="quarter" idx="12"/>
          </p:nvPr>
        </p:nvSpPr>
        <p:spPr/>
        <p:txBody>
          <a:bodyPr/>
          <a:lstStyle/>
          <a:p>
            <a:fld id="{7A40C488-C8CC-47D5-8871-7D5F905AB6AC}" type="slidenum">
              <a:rPr lang="en-US" smtClean="0"/>
              <a:t>42</a:t>
            </a:fld>
            <a:endParaRPr lang="en-US"/>
          </a:p>
        </p:txBody>
      </p:sp>
      <p:sp>
        <p:nvSpPr>
          <p:cNvPr id="6" name="Rectangle 3">
            <a:extLst>
              <a:ext uri="{FF2B5EF4-FFF2-40B4-BE49-F238E27FC236}">
                <a16:creationId xmlns:a16="http://schemas.microsoft.com/office/drawing/2014/main" id="{F0670D67-0269-4FD6-9B1D-89E8113A548F}"/>
              </a:ext>
            </a:extLst>
          </p:cNvPr>
          <p:cNvSpPr>
            <a:spLocks noChangeArrowheads="1"/>
          </p:cNvSpPr>
          <p:nvPr/>
        </p:nvSpPr>
        <p:spPr bwMode="auto">
          <a:xfrm>
            <a:off x="1828800" y="1143000"/>
            <a:ext cx="19812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US" altLang="en-US" sz="2400">
                <a:latin typeface="Times New Roman" panose="02020603050405020304" pitchFamily="18" charset="0"/>
              </a:rPr>
              <a:t>A C E B F</a:t>
            </a:r>
          </a:p>
          <a:p>
            <a:pPr>
              <a:spcBef>
                <a:spcPct val="20000"/>
              </a:spcBef>
            </a:pPr>
            <a:r>
              <a:rPr lang="en-US" altLang="en-US" sz="2400">
                <a:latin typeface="Times New Roman" panose="02020603050405020304" pitchFamily="18" charset="0"/>
              </a:rPr>
              <a:t>A C G</a:t>
            </a:r>
          </a:p>
          <a:p>
            <a:pPr>
              <a:spcBef>
                <a:spcPct val="20000"/>
              </a:spcBef>
            </a:pPr>
            <a:r>
              <a:rPr lang="en-US" altLang="en-US" sz="2400" b="1">
                <a:solidFill>
                  <a:srgbClr val="FF0000"/>
                </a:solidFill>
                <a:latin typeface="Times New Roman" panose="02020603050405020304" pitchFamily="18" charset="0"/>
              </a:rPr>
              <a:t>E</a:t>
            </a:r>
          </a:p>
          <a:p>
            <a:pPr>
              <a:spcBef>
                <a:spcPct val="20000"/>
              </a:spcBef>
            </a:pPr>
            <a:r>
              <a:rPr lang="en-US" altLang="en-US" sz="2400">
                <a:latin typeface="Times New Roman" panose="02020603050405020304" pitchFamily="18" charset="0"/>
              </a:rPr>
              <a:t>A C E G D</a:t>
            </a:r>
          </a:p>
          <a:p>
            <a:pPr>
              <a:spcBef>
                <a:spcPct val="20000"/>
              </a:spcBef>
            </a:pPr>
            <a:r>
              <a:rPr lang="en-US" altLang="en-US" sz="2400">
                <a:latin typeface="Times New Roman" panose="02020603050405020304" pitchFamily="18" charset="0"/>
              </a:rPr>
              <a:t>A C E G</a:t>
            </a:r>
          </a:p>
          <a:p>
            <a:pPr>
              <a:spcBef>
                <a:spcPct val="20000"/>
              </a:spcBef>
            </a:pPr>
            <a:r>
              <a:rPr lang="en-US" altLang="en-US" sz="2400">
                <a:latin typeface="Times New Roman" panose="02020603050405020304" pitchFamily="18" charset="0"/>
              </a:rPr>
              <a:t>E</a:t>
            </a:r>
          </a:p>
          <a:p>
            <a:pPr>
              <a:spcBef>
                <a:spcPct val="20000"/>
              </a:spcBef>
            </a:pPr>
            <a:r>
              <a:rPr lang="en-US" altLang="en-US" sz="2400">
                <a:latin typeface="Times New Roman" panose="02020603050405020304" pitchFamily="18" charset="0"/>
              </a:rPr>
              <a:t>A C E B F</a:t>
            </a:r>
          </a:p>
          <a:p>
            <a:pPr>
              <a:spcBef>
                <a:spcPct val="20000"/>
              </a:spcBef>
            </a:pPr>
            <a:r>
              <a:rPr lang="en-US" altLang="en-US" sz="2400">
                <a:latin typeface="Times New Roman" panose="02020603050405020304" pitchFamily="18" charset="0"/>
              </a:rPr>
              <a:t>A C D</a:t>
            </a:r>
          </a:p>
          <a:p>
            <a:pPr>
              <a:spcBef>
                <a:spcPct val="20000"/>
              </a:spcBef>
            </a:pPr>
            <a:r>
              <a:rPr lang="en-US" altLang="en-US" sz="2400">
                <a:latin typeface="Times New Roman" panose="02020603050405020304" pitchFamily="18" charset="0"/>
              </a:rPr>
              <a:t>A C E G</a:t>
            </a:r>
          </a:p>
          <a:p>
            <a:pPr>
              <a:spcBef>
                <a:spcPct val="20000"/>
              </a:spcBef>
            </a:pPr>
            <a:r>
              <a:rPr lang="en-US" altLang="en-US" sz="2400">
                <a:latin typeface="Times New Roman" panose="02020603050405020304" pitchFamily="18" charset="0"/>
              </a:rPr>
              <a:t>A C E G</a:t>
            </a:r>
          </a:p>
        </p:txBody>
      </p:sp>
      <p:sp>
        <p:nvSpPr>
          <p:cNvPr id="7" name="Oval 4">
            <a:extLst>
              <a:ext uri="{FF2B5EF4-FFF2-40B4-BE49-F238E27FC236}">
                <a16:creationId xmlns:a16="http://schemas.microsoft.com/office/drawing/2014/main" id="{1CFD1F15-3CF9-47E8-8E5B-97FC54517BBD}"/>
              </a:ext>
            </a:extLst>
          </p:cNvPr>
          <p:cNvSpPr>
            <a:spLocks noChangeArrowheads="1"/>
          </p:cNvSpPr>
          <p:nvPr/>
        </p:nvSpPr>
        <p:spPr bwMode="auto">
          <a:xfrm>
            <a:off x="7467600" y="35052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G:1</a:t>
            </a:r>
          </a:p>
        </p:txBody>
      </p:sp>
      <p:sp>
        <p:nvSpPr>
          <p:cNvPr id="8" name="Line 5">
            <a:extLst>
              <a:ext uri="{FF2B5EF4-FFF2-40B4-BE49-F238E27FC236}">
                <a16:creationId xmlns:a16="http://schemas.microsoft.com/office/drawing/2014/main" id="{C98E4DE3-53B4-4CDB-8878-6B34E6310125}"/>
              </a:ext>
            </a:extLst>
          </p:cNvPr>
          <p:cNvSpPr>
            <a:spLocks noChangeShapeType="1"/>
          </p:cNvSpPr>
          <p:nvPr/>
        </p:nvSpPr>
        <p:spPr bwMode="auto">
          <a:xfrm>
            <a:off x="7239000" y="3200400"/>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aphicFrame>
        <p:nvGraphicFramePr>
          <p:cNvPr id="9" name="Group 6">
            <a:extLst>
              <a:ext uri="{FF2B5EF4-FFF2-40B4-BE49-F238E27FC236}">
                <a16:creationId xmlns:a16="http://schemas.microsoft.com/office/drawing/2014/main" id="{D5F9769C-AA23-47D3-8B47-C456F61F785B}"/>
              </a:ext>
            </a:extLst>
          </p:cNvPr>
          <p:cNvGraphicFramePr>
            <a:graphicFrameLocks noGrp="1"/>
          </p:cNvGraphicFramePr>
          <p:nvPr/>
        </p:nvGraphicFramePr>
        <p:xfrm>
          <a:off x="4114800" y="1981200"/>
          <a:ext cx="1447800" cy="2773680"/>
        </p:xfrm>
        <a:graphic>
          <a:graphicData uri="http://schemas.openxmlformats.org/drawingml/2006/table">
            <a:tbl>
              <a:tblPr/>
              <a:tblGrid>
                <a:gridCol w="723900">
                  <a:extLst>
                    <a:ext uri="{9D8B030D-6E8A-4147-A177-3AD203B41FA5}">
                      <a16:colId xmlns:a16="http://schemas.microsoft.com/office/drawing/2014/main" val="4198076658"/>
                    </a:ext>
                  </a:extLst>
                </a:gridCol>
                <a:gridCol w="723900">
                  <a:extLst>
                    <a:ext uri="{9D8B030D-6E8A-4147-A177-3AD203B41FA5}">
                      <a16:colId xmlns:a16="http://schemas.microsoft.com/office/drawing/2014/main" val="1320704340"/>
                    </a:ext>
                  </a:extLst>
                </a:gridCol>
              </a:tblGrid>
              <a:tr h="0">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A:8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95636951"/>
                  </a:ext>
                </a:extLst>
              </a:tr>
              <a:tr h="311150">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C:8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41033974"/>
                  </a:ext>
                </a:extLst>
              </a:tr>
              <a:tr h="312738">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E:8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63783829"/>
                  </a:ext>
                </a:extLst>
              </a:tr>
              <a:tr h="311150">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G:5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13084886"/>
                  </a:ext>
                </a:extLst>
              </a:tr>
              <a:tr h="312738">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B:2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01836217"/>
                  </a:ext>
                </a:extLst>
              </a:tr>
              <a:tr h="311150">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D:2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2077364"/>
                  </a:ext>
                </a:extLst>
              </a:tr>
              <a:tr h="312738">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F:2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32621276"/>
                  </a:ext>
                </a:extLst>
              </a:tr>
            </a:tbl>
          </a:graphicData>
        </a:graphic>
      </p:graphicFrame>
      <p:sp>
        <p:nvSpPr>
          <p:cNvPr id="10" name="Oval 32">
            <a:extLst>
              <a:ext uri="{FF2B5EF4-FFF2-40B4-BE49-F238E27FC236}">
                <a16:creationId xmlns:a16="http://schemas.microsoft.com/office/drawing/2014/main" id="{880DC82D-01A8-4F72-8FD6-82FAC581A899}"/>
              </a:ext>
            </a:extLst>
          </p:cNvPr>
          <p:cNvSpPr>
            <a:spLocks noChangeArrowheads="1"/>
          </p:cNvSpPr>
          <p:nvPr/>
        </p:nvSpPr>
        <p:spPr bwMode="auto">
          <a:xfrm>
            <a:off x="7848600" y="13716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null</a:t>
            </a:r>
          </a:p>
        </p:txBody>
      </p:sp>
      <p:sp>
        <p:nvSpPr>
          <p:cNvPr id="11" name="Oval 33">
            <a:extLst>
              <a:ext uri="{FF2B5EF4-FFF2-40B4-BE49-F238E27FC236}">
                <a16:creationId xmlns:a16="http://schemas.microsoft.com/office/drawing/2014/main" id="{1CB10CC0-DA14-40D6-86F5-EAD119510A35}"/>
              </a:ext>
            </a:extLst>
          </p:cNvPr>
          <p:cNvSpPr>
            <a:spLocks noChangeArrowheads="1"/>
          </p:cNvSpPr>
          <p:nvPr/>
        </p:nvSpPr>
        <p:spPr bwMode="auto">
          <a:xfrm>
            <a:off x="7239000" y="20574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A:2</a:t>
            </a:r>
          </a:p>
        </p:txBody>
      </p:sp>
      <p:sp>
        <p:nvSpPr>
          <p:cNvPr id="12" name="Oval 34">
            <a:extLst>
              <a:ext uri="{FF2B5EF4-FFF2-40B4-BE49-F238E27FC236}">
                <a16:creationId xmlns:a16="http://schemas.microsoft.com/office/drawing/2014/main" id="{F8CD7C1B-D484-488E-98F9-B47669AD4F1E}"/>
              </a:ext>
            </a:extLst>
          </p:cNvPr>
          <p:cNvSpPr>
            <a:spLocks noChangeArrowheads="1"/>
          </p:cNvSpPr>
          <p:nvPr/>
        </p:nvSpPr>
        <p:spPr bwMode="auto">
          <a:xfrm>
            <a:off x="6705600" y="28194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C:2</a:t>
            </a:r>
          </a:p>
        </p:txBody>
      </p:sp>
      <p:sp>
        <p:nvSpPr>
          <p:cNvPr id="13" name="Oval 35">
            <a:extLst>
              <a:ext uri="{FF2B5EF4-FFF2-40B4-BE49-F238E27FC236}">
                <a16:creationId xmlns:a16="http://schemas.microsoft.com/office/drawing/2014/main" id="{6EAA6833-0E6C-43E8-80C1-90034F80F24C}"/>
              </a:ext>
            </a:extLst>
          </p:cNvPr>
          <p:cNvSpPr>
            <a:spLocks noChangeArrowheads="1"/>
          </p:cNvSpPr>
          <p:nvPr/>
        </p:nvSpPr>
        <p:spPr bwMode="auto">
          <a:xfrm>
            <a:off x="6248400" y="35814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E:1</a:t>
            </a:r>
          </a:p>
        </p:txBody>
      </p:sp>
      <p:sp>
        <p:nvSpPr>
          <p:cNvPr id="14" name="Oval 36">
            <a:extLst>
              <a:ext uri="{FF2B5EF4-FFF2-40B4-BE49-F238E27FC236}">
                <a16:creationId xmlns:a16="http://schemas.microsoft.com/office/drawing/2014/main" id="{2F834F42-EA72-4687-951F-3B5E1AA574FD}"/>
              </a:ext>
            </a:extLst>
          </p:cNvPr>
          <p:cNvSpPr>
            <a:spLocks noChangeArrowheads="1"/>
          </p:cNvSpPr>
          <p:nvPr/>
        </p:nvSpPr>
        <p:spPr bwMode="auto">
          <a:xfrm>
            <a:off x="6248400" y="44196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B:1</a:t>
            </a:r>
          </a:p>
        </p:txBody>
      </p:sp>
      <p:sp>
        <p:nvSpPr>
          <p:cNvPr id="15" name="Oval 37">
            <a:extLst>
              <a:ext uri="{FF2B5EF4-FFF2-40B4-BE49-F238E27FC236}">
                <a16:creationId xmlns:a16="http://schemas.microsoft.com/office/drawing/2014/main" id="{E67F020D-4258-41A5-B966-3DF554E0D647}"/>
              </a:ext>
            </a:extLst>
          </p:cNvPr>
          <p:cNvSpPr>
            <a:spLocks noChangeArrowheads="1"/>
          </p:cNvSpPr>
          <p:nvPr/>
        </p:nvSpPr>
        <p:spPr bwMode="auto">
          <a:xfrm>
            <a:off x="6248400" y="52578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F:1</a:t>
            </a:r>
          </a:p>
        </p:txBody>
      </p:sp>
      <p:sp>
        <p:nvSpPr>
          <p:cNvPr id="16" name="Line 38">
            <a:extLst>
              <a:ext uri="{FF2B5EF4-FFF2-40B4-BE49-F238E27FC236}">
                <a16:creationId xmlns:a16="http://schemas.microsoft.com/office/drawing/2014/main" id="{0AB7FBA5-707E-4203-8EA1-C645E1404A1E}"/>
              </a:ext>
            </a:extLst>
          </p:cNvPr>
          <p:cNvSpPr>
            <a:spLocks noChangeShapeType="1"/>
          </p:cNvSpPr>
          <p:nvPr/>
        </p:nvSpPr>
        <p:spPr bwMode="auto">
          <a:xfrm flipH="1">
            <a:off x="7696200" y="17526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7" name="Line 39">
            <a:extLst>
              <a:ext uri="{FF2B5EF4-FFF2-40B4-BE49-F238E27FC236}">
                <a16:creationId xmlns:a16="http://schemas.microsoft.com/office/drawing/2014/main" id="{8749E137-C1CA-49D4-830C-F899DDA250CA}"/>
              </a:ext>
            </a:extLst>
          </p:cNvPr>
          <p:cNvSpPr>
            <a:spLocks noChangeShapeType="1"/>
          </p:cNvSpPr>
          <p:nvPr/>
        </p:nvSpPr>
        <p:spPr bwMode="auto">
          <a:xfrm flipH="1">
            <a:off x="7086600" y="24384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 name="Line 40">
            <a:extLst>
              <a:ext uri="{FF2B5EF4-FFF2-40B4-BE49-F238E27FC236}">
                <a16:creationId xmlns:a16="http://schemas.microsoft.com/office/drawing/2014/main" id="{4E7CB68F-C57F-40E6-B424-A360D7100402}"/>
              </a:ext>
            </a:extLst>
          </p:cNvPr>
          <p:cNvSpPr>
            <a:spLocks noChangeShapeType="1"/>
          </p:cNvSpPr>
          <p:nvPr/>
        </p:nvSpPr>
        <p:spPr bwMode="auto">
          <a:xfrm flipH="1">
            <a:off x="6629400" y="3200400"/>
            <a:ext cx="3048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 name="Line 41">
            <a:extLst>
              <a:ext uri="{FF2B5EF4-FFF2-40B4-BE49-F238E27FC236}">
                <a16:creationId xmlns:a16="http://schemas.microsoft.com/office/drawing/2014/main" id="{965CB330-7DC2-46A3-8B32-D26272DE91BB}"/>
              </a:ext>
            </a:extLst>
          </p:cNvPr>
          <p:cNvSpPr>
            <a:spLocks noChangeShapeType="1"/>
          </p:cNvSpPr>
          <p:nvPr/>
        </p:nvSpPr>
        <p:spPr bwMode="auto">
          <a:xfrm>
            <a:off x="6553200" y="39624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 name="Line 42">
            <a:extLst>
              <a:ext uri="{FF2B5EF4-FFF2-40B4-BE49-F238E27FC236}">
                <a16:creationId xmlns:a16="http://schemas.microsoft.com/office/drawing/2014/main" id="{82CB7BD9-1669-4F77-BA31-EC7A60E08994}"/>
              </a:ext>
            </a:extLst>
          </p:cNvPr>
          <p:cNvSpPr>
            <a:spLocks noChangeShapeType="1"/>
          </p:cNvSpPr>
          <p:nvPr/>
        </p:nvSpPr>
        <p:spPr bwMode="auto">
          <a:xfrm>
            <a:off x="6553200" y="48006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 name="Line 43">
            <a:extLst>
              <a:ext uri="{FF2B5EF4-FFF2-40B4-BE49-F238E27FC236}">
                <a16:creationId xmlns:a16="http://schemas.microsoft.com/office/drawing/2014/main" id="{063A8A7C-7DBF-4D58-AB17-DF38F313710B}"/>
              </a:ext>
            </a:extLst>
          </p:cNvPr>
          <p:cNvSpPr>
            <a:spLocks noChangeShapeType="1"/>
          </p:cNvSpPr>
          <p:nvPr/>
        </p:nvSpPr>
        <p:spPr bwMode="auto">
          <a:xfrm>
            <a:off x="5105400" y="4572000"/>
            <a:ext cx="1143000" cy="8382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2" name="Line 44">
            <a:extLst>
              <a:ext uri="{FF2B5EF4-FFF2-40B4-BE49-F238E27FC236}">
                <a16:creationId xmlns:a16="http://schemas.microsoft.com/office/drawing/2014/main" id="{AF9FEABE-DF75-41DC-8E07-94A98F5D9C65}"/>
              </a:ext>
            </a:extLst>
          </p:cNvPr>
          <p:cNvSpPr>
            <a:spLocks noChangeShapeType="1"/>
          </p:cNvSpPr>
          <p:nvPr/>
        </p:nvSpPr>
        <p:spPr bwMode="auto">
          <a:xfrm>
            <a:off x="5181600" y="2971800"/>
            <a:ext cx="1143000" cy="6858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3" name="Line 45">
            <a:extLst>
              <a:ext uri="{FF2B5EF4-FFF2-40B4-BE49-F238E27FC236}">
                <a16:creationId xmlns:a16="http://schemas.microsoft.com/office/drawing/2014/main" id="{62DB0E55-1B0B-4294-A838-D1CF85ACE97F}"/>
              </a:ext>
            </a:extLst>
          </p:cNvPr>
          <p:cNvSpPr>
            <a:spLocks noChangeShapeType="1"/>
          </p:cNvSpPr>
          <p:nvPr/>
        </p:nvSpPr>
        <p:spPr bwMode="auto">
          <a:xfrm>
            <a:off x="5257800" y="2590800"/>
            <a:ext cx="1447800" cy="3810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 name="Line 46">
            <a:extLst>
              <a:ext uri="{FF2B5EF4-FFF2-40B4-BE49-F238E27FC236}">
                <a16:creationId xmlns:a16="http://schemas.microsoft.com/office/drawing/2014/main" id="{D85F1E05-C99F-47F3-9A17-26F260533960}"/>
              </a:ext>
            </a:extLst>
          </p:cNvPr>
          <p:cNvSpPr>
            <a:spLocks noChangeShapeType="1"/>
          </p:cNvSpPr>
          <p:nvPr/>
        </p:nvSpPr>
        <p:spPr bwMode="auto">
          <a:xfrm>
            <a:off x="5257800" y="2209800"/>
            <a:ext cx="1981200" cy="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5" name="Line 47">
            <a:extLst>
              <a:ext uri="{FF2B5EF4-FFF2-40B4-BE49-F238E27FC236}">
                <a16:creationId xmlns:a16="http://schemas.microsoft.com/office/drawing/2014/main" id="{82A15C22-8B4A-4AF4-B193-A7B28560466B}"/>
              </a:ext>
            </a:extLst>
          </p:cNvPr>
          <p:cNvSpPr>
            <a:spLocks noChangeShapeType="1"/>
          </p:cNvSpPr>
          <p:nvPr/>
        </p:nvSpPr>
        <p:spPr bwMode="auto">
          <a:xfrm>
            <a:off x="5334000" y="3733800"/>
            <a:ext cx="990600" cy="7620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6" name="Text Box 48">
            <a:extLst>
              <a:ext uri="{FF2B5EF4-FFF2-40B4-BE49-F238E27FC236}">
                <a16:creationId xmlns:a16="http://schemas.microsoft.com/office/drawing/2014/main" id="{427E9561-9C71-48DB-8957-E4E154602FBC}"/>
              </a:ext>
            </a:extLst>
          </p:cNvPr>
          <p:cNvSpPr txBox="1">
            <a:spLocks noChangeArrowheads="1"/>
          </p:cNvSpPr>
          <p:nvPr/>
        </p:nvSpPr>
        <p:spPr bwMode="auto">
          <a:xfrm>
            <a:off x="4038601" y="1371600"/>
            <a:ext cx="8723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Header</a:t>
            </a:r>
          </a:p>
        </p:txBody>
      </p:sp>
      <p:sp>
        <p:nvSpPr>
          <p:cNvPr id="27" name="Oval 49">
            <a:extLst>
              <a:ext uri="{FF2B5EF4-FFF2-40B4-BE49-F238E27FC236}">
                <a16:creationId xmlns:a16="http://schemas.microsoft.com/office/drawing/2014/main" id="{BB827EB9-03E8-4E9D-BB8C-D1B8668C473A}"/>
              </a:ext>
            </a:extLst>
          </p:cNvPr>
          <p:cNvSpPr>
            <a:spLocks noChangeArrowheads="1"/>
          </p:cNvSpPr>
          <p:nvPr/>
        </p:nvSpPr>
        <p:spPr bwMode="auto">
          <a:xfrm>
            <a:off x="8915400" y="20574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E:1</a:t>
            </a:r>
          </a:p>
        </p:txBody>
      </p:sp>
      <p:sp>
        <p:nvSpPr>
          <p:cNvPr id="28" name="Line 50">
            <a:extLst>
              <a:ext uri="{FF2B5EF4-FFF2-40B4-BE49-F238E27FC236}">
                <a16:creationId xmlns:a16="http://schemas.microsoft.com/office/drawing/2014/main" id="{578FB4C2-0B6E-4F61-9D5B-5CA0D9827503}"/>
              </a:ext>
            </a:extLst>
          </p:cNvPr>
          <p:cNvSpPr>
            <a:spLocks noChangeShapeType="1"/>
          </p:cNvSpPr>
          <p:nvPr/>
        </p:nvSpPr>
        <p:spPr bwMode="auto">
          <a:xfrm>
            <a:off x="8534400" y="1676400"/>
            <a:ext cx="6858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9" name="Line 51">
            <a:extLst>
              <a:ext uri="{FF2B5EF4-FFF2-40B4-BE49-F238E27FC236}">
                <a16:creationId xmlns:a16="http://schemas.microsoft.com/office/drawing/2014/main" id="{EB593323-3AA6-4E7E-8534-3A219DD0276E}"/>
              </a:ext>
            </a:extLst>
          </p:cNvPr>
          <p:cNvSpPr>
            <a:spLocks noChangeShapeType="1"/>
          </p:cNvSpPr>
          <p:nvPr/>
        </p:nvSpPr>
        <p:spPr bwMode="auto">
          <a:xfrm flipV="1">
            <a:off x="6934200" y="2362200"/>
            <a:ext cx="2057400" cy="12954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0" name="Line 52">
            <a:extLst>
              <a:ext uri="{FF2B5EF4-FFF2-40B4-BE49-F238E27FC236}">
                <a16:creationId xmlns:a16="http://schemas.microsoft.com/office/drawing/2014/main" id="{964D73D6-8A44-4604-A989-7890FDB8C73E}"/>
              </a:ext>
            </a:extLst>
          </p:cNvPr>
          <p:cNvSpPr>
            <a:spLocks noChangeShapeType="1"/>
          </p:cNvSpPr>
          <p:nvPr/>
        </p:nvSpPr>
        <p:spPr bwMode="auto">
          <a:xfrm>
            <a:off x="5257800" y="3352800"/>
            <a:ext cx="2286000" cy="2286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4089889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CEDB6-DA47-45BA-B9BE-0156ABE84C8C}"/>
              </a:ext>
            </a:extLst>
          </p:cNvPr>
          <p:cNvSpPr>
            <a:spLocks noGrp="1"/>
          </p:cNvSpPr>
          <p:nvPr>
            <p:ph type="title"/>
          </p:nvPr>
        </p:nvSpPr>
        <p:spPr/>
        <p:txBody>
          <a:bodyPr>
            <a:normAutofit fontScale="90000"/>
          </a:bodyPr>
          <a:lstStyle/>
          <a:p>
            <a:r>
              <a:rPr lang="en-US" dirty="0"/>
              <a:t>FP-Tree after reading 4th transaction</a:t>
            </a:r>
            <a:endParaRPr lang="en-IN" dirty="0"/>
          </a:p>
        </p:txBody>
      </p:sp>
      <p:sp>
        <p:nvSpPr>
          <p:cNvPr id="4" name="Footer Placeholder 3">
            <a:extLst>
              <a:ext uri="{FF2B5EF4-FFF2-40B4-BE49-F238E27FC236}">
                <a16:creationId xmlns:a16="http://schemas.microsoft.com/office/drawing/2014/main" id="{65F84AEE-2229-4D65-B382-7468FA5EF610}"/>
              </a:ext>
            </a:extLst>
          </p:cNvPr>
          <p:cNvSpPr>
            <a:spLocks noGrp="1"/>
          </p:cNvSpPr>
          <p:nvPr>
            <p:ph type="ftr" sz="quarter" idx="11"/>
          </p:nvPr>
        </p:nvSpPr>
        <p:spPr/>
        <p:txBody>
          <a:bodyPr/>
          <a:lstStyle/>
          <a:p>
            <a:r>
              <a:rPr lang="en-US"/>
              <a:t>Mining Association Rules</a:t>
            </a:r>
          </a:p>
        </p:txBody>
      </p:sp>
      <p:sp>
        <p:nvSpPr>
          <p:cNvPr id="5" name="Slide Number Placeholder 4">
            <a:extLst>
              <a:ext uri="{FF2B5EF4-FFF2-40B4-BE49-F238E27FC236}">
                <a16:creationId xmlns:a16="http://schemas.microsoft.com/office/drawing/2014/main" id="{F3308B38-3369-4835-A4AA-12B8ED3913BB}"/>
              </a:ext>
            </a:extLst>
          </p:cNvPr>
          <p:cNvSpPr>
            <a:spLocks noGrp="1"/>
          </p:cNvSpPr>
          <p:nvPr>
            <p:ph type="sldNum" sz="quarter" idx="12"/>
          </p:nvPr>
        </p:nvSpPr>
        <p:spPr/>
        <p:txBody>
          <a:bodyPr/>
          <a:lstStyle/>
          <a:p>
            <a:fld id="{7A40C488-C8CC-47D5-8871-7D5F905AB6AC}" type="slidenum">
              <a:rPr lang="en-US" smtClean="0"/>
              <a:t>43</a:t>
            </a:fld>
            <a:endParaRPr lang="en-US"/>
          </a:p>
        </p:txBody>
      </p:sp>
      <p:sp>
        <p:nvSpPr>
          <p:cNvPr id="6" name="Rectangle 2">
            <a:extLst>
              <a:ext uri="{FF2B5EF4-FFF2-40B4-BE49-F238E27FC236}">
                <a16:creationId xmlns:a16="http://schemas.microsoft.com/office/drawing/2014/main" id="{3E13309B-B25E-4F1B-8EF4-7D726E94F0DA}"/>
              </a:ext>
            </a:extLst>
          </p:cNvPr>
          <p:cNvSpPr>
            <a:spLocks noChangeArrowheads="1"/>
          </p:cNvSpPr>
          <p:nvPr/>
        </p:nvSpPr>
        <p:spPr bwMode="auto">
          <a:xfrm>
            <a:off x="1828800" y="1143000"/>
            <a:ext cx="19812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US" altLang="en-US" sz="2400">
                <a:latin typeface="Times New Roman" panose="02020603050405020304" pitchFamily="18" charset="0"/>
              </a:rPr>
              <a:t>A C E B F</a:t>
            </a:r>
          </a:p>
          <a:p>
            <a:pPr>
              <a:spcBef>
                <a:spcPct val="20000"/>
              </a:spcBef>
            </a:pPr>
            <a:r>
              <a:rPr lang="en-US" altLang="en-US" sz="2400">
                <a:latin typeface="Times New Roman" panose="02020603050405020304" pitchFamily="18" charset="0"/>
              </a:rPr>
              <a:t>A C G</a:t>
            </a:r>
          </a:p>
          <a:p>
            <a:pPr>
              <a:spcBef>
                <a:spcPct val="20000"/>
              </a:spcBef>
            </a:pPr>
            <a:r>
              <a:rPr lang="en-US" altLang="en-US" sz="2400">
                <a:latin typeface="Times New Roman" panose="02020603050405020304" pitchFamily="18" charset="0"/>
              </a:rPr>
              <a:t>E</a:t>
            </a:r>
          </a:p>
          <a:p>
            <a:pPr>
              <a:spcBef>
                <a:spcPct val="20000"/>
              </a:spcBef>
            </a:pPr>
            <a:r>
              <a:rPr lang="en-US" altLang="en-US" sz="2400" b="1">
                <a:solidFill>
                  <a:srgbClr val="FF0000"/>
                </a:solidFill>
                <a:latin typeface="Times New Roman" panose="02020603050405020304" pitchFamily="18" charset="0"/>
              </a:rPr>
              <a:t>A C E G D</a:t>
            </a:r>
          </a:p>
          <a:p>
            <a:pPr>
              <a:spcBef>
                <a:spcPct val="20000"/>
              </a:spcBef>
            </a:pPr>
            <a:r>
              <a:rPr lang="en-US" altLang="en-US" sz="2400">
                <a:latin typeface="Times New Roman" panose="02020603050405020304" pitchFamily="18" charset="0"/>
              </a:rPr>
              <a:t>A C E G</a:t>
            </a:r>
          </a:p>
          <a:p>
            <a:pPr>
              <a:spcBef>
                <a:spcPct val="20000"/>
              </a:spcBef>
            </a:pPr>
            <a:r>
              <a:rPr lang="en-US" altLang="en-US" sz="2400">
                <a:latin typeface="Times New Roman" panose="02020603050405020304" pitchFamily="18" charset="0"/>
              </a:rPr>
              <a:t>E</a:t>
            </a:r>
          </a:p>
          <a:p>
            <a:pPr>
              <a:spcBef>
                <a:spcPct val="20000"/>
              </a:spcBef>
            </a:pPr>
            <a:r>
              <a:rPr lang="en-US" altLang="en-US" sz="2400">
                <a:latin typeface="Times New Roman" panose="02020603050405020304" pitchFamily="18" charset="0"/>
              </a:rPr>
              <a:t>A C E B F</a:t>
            </a:r>
          </a:p>
          <a:p>
            <a:pPr>
              <a:spcBef>
                <a:spcPct val="20000"/>
              </a:spcBef>
            </a:pPr>
            <a:r>
              <a:rPr lang="en-US" altLang="en-US" sz="2400">
                <a:latin typeface="Times New Roman" panose="02020603050405020304" pitchFamily="18" charset="0"/>
              </a:rPr>
              <a:t>A C D</a:t>
            </a:r>
          </a:p>
          <a:p>
            <a:pPr>
              <a:spcBef>
                <a:spcPct val="20000"/>
              </a:spcBef>
            </a:pPr>
            <a:r>
              <a:rPr lang="en-US" altLang="en-US" sz="2400">
                <a:latin typeface="Times New Roman" panose="02020603050405020304" pitchFamily="18" charset="0"/>
              </a:rPr>
              <a:t>A C E G</a:t>
            </a:r>
          </a:p>
          <a:p>
            <a:pPr>
              <a:spcBef>
                <a:spcPct val="20000"/>
              </a:spcBef>
            </a:pPr>
            <a:r>
              <a:rPr lang="en-US" altLang="en-US" sz="2400">
                <a:latin typeface="Times New Roman" panose="02020603050405020304" pitchFamily="18" charset="0"/>
              </a:rPr>
              <a:t>A C E G</a:t>
            </a:r>
          </a:p>
        </p:txBody>
      </p:sp>
      <p:sp>
        <p:nvSpPr>
          <p:cNvPr id="7" name="Oval 4">
            <a:extLst>
              <a:ext uri="{FF2B5EF4-FFF2-40B4-BE49-F238E27FC236}">
                <a16:creationId xmlns:a16="http://schemas.microsoft.com/office/drawing/2014/main" id="{420C4348-9033-4E8A-8A54-C588DEA80735}"/>
              </a:ext>
            </a:extLst>
          </p:cNvPr>
          <p:cNvSpPr>
            <a:spLocks noChangeArrowheads="1"/>
          </p:cNvSpPr>
          <p:nvPr/>
        </p:nvSpPr>
        <p:spPr bwMode="auto">
          <a:xfrm>
            <a:off x="7467600" y="35052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G:1</a:t>
            </a:r>
          </a:p>
        </p:txBody>
      </p:sp>
      <p:sp>
        <p:nvSpPr>
          <p:cNvPr id="8" name="Line 5">
            <a:extLst>
              <a:ext uri="{FF2B5EF4-FFF2-40B4-BE49-F238E27FC236}">
                <a16:creationId xmlns:a16="http://schemas.microsoft.com/office/drawing/2014/main" id="{6DE649FA-723F-49B7-BF77-8317EB7E3510}"/>
              </a:ext>
            </a:extLst>
          </p:cNvPr>
          <p:cNvSpPr>
            <a:spLocks noChangeShapeType="1"/>
          </p:cNvSpPr>
          <p:nvPr/>
        </p:nvSpPr>
        <p:spPr bwMode="auto">
          <a:xfrm>
            <a:off x="7239000" y="3200400"/>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aphicFrame>
        <p:nvGraphicFramePr>
          <p:cNvPr id="9" name="Group 6">
            <a:extLst>
              <a:ext uri="{FF2B5EF4-FFF2-40B4-BE49-F238E27FC236}">
                <a16:creationId xmlns:a16="http://schemas.microsoft.com/office/drawing/2014/main" id="{79CA0CBE-F75A-421C-86CA-610819052AC9}"/>
              </a:ext>
            </a:extLst>
          </p:cNvPr>
          <p:cNvGraphicFramePr>
            <a:graphicFrameLocks noGrp="1"/>
          </p:cNvGraphicFramePr>
          <p:nvPr/>
        </p:nvGraphicFramePr>
        <p:xfrm>
          <a:off x="4114800" y="1981200"/>
          <a:ext cx="1447800" cy="2773680"/>
        </p:xfrm>
        <a:graphic>
          <a:graphicData uri="http://schemas.openxmlformats.org/drawingml/2006/table">
            <a:tbl>
              <a:tblPr/>
              <a:tblGrid>
                <a:gridCol w="723900">
                  <a:extLst>
                    <a:ext uri="{9D8B030D-6E8A-4147-A177-3AD203B41FA5}">
                      <a16:colId xmlns:a16="http://schemas.microsoft.com/office/drawing/2014/main" val="1532753844"/>
                    </a:ext>
                  </a:extLst>
                </a:gridCol>
                <a:gridCol w="723900">
                  <a:extLst>
                    <a:ext uri="{9D8B030D-6E8A-4147-A177-3AD203B41FA5}">
                      <a16:colId xmlns:a16="http://schemas.microsoft.com/office/drawing/2014/main" val="479035715"/>
                    </a:ext>
                  </a:extLst>
                </a:gridCol>
              </a:tblGrid>
              <a:tr h="0">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A:8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670402"/>
                  </a:ext>
                </a:extLst>
              </a:tr>
              <a:tr h="311150">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C:8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53407326"/>
                  </a:ext>
                </a:extLst>
              </a:tr>
              <a:tr h="312738">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E:8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33811895"/>
                  </a:ext>
                </a:extLst>
              </a:tr>
              <a:tr h="311150">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G:5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43988549"/>
                  </a:ext>
                </a:extLst>
              </a:tr>
              <a:tr h="312738">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B:2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56017182"/>
                  </a:ext>
                </a:extLst>
              </a:tr>
              <a:tr h="311150">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D:2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4914166"/>
                  </a:ext>
                </a:extLst>
              </a:tr>
              <a:tr h="312738">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F:2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18790291"/>
                  </a:ext>
                </a:extLst>
              </a:tr>
            </a:tbl>
          </a:graphicData>
        </a:graphic>
      </p:graphicFrame>
      <p:sp>
        <p:nvSpPr>
          <p:cNvPr id="10" name="Oval 32">
            <a:extLst>
              <a:ext uri="{FF2B5EF4-FFF2-40B4-BE49-F238E27FC236}">
                <a16:creationId xmlns:a16="http://schemas.microsoft.com/office/drawing/2014/main" id="{11C785EA-2752-48D6-B4BF-A06494C9EE1D}"/>
              </a:ext>
            </a:extLst>
          </p:cNvPr>
          <p:cNvSpPr>
            <a:spLocks noChangeArrowheads="1"/>
          </p:cNvSpPr>
          <p:nvPr/>
        </p:nvSpPr>
        <p:spPr bwMode="auto">
          <a:xfrm>
            <a:off x="7848600" y="13716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null</a:t>
            </a:r>
          </a:p>
        </p:txBody>
      </p:sp>
      <p:sp>
        <p:nvSpPr>
          <p:cNvPr id="11" name="Oval 33">
            <a:extLst>
              <a:ext uri="{FF2B5EF4-FFF2-40B4-BE49-F238E27FC236}">
                <a16:creationId xmlns:a16="http://schemas.microsoft.com/office/drawing/2014/main" id="{064D8EC0-A7C3-4B8D-AF9A-30464DDED573}"/>
              </a:ext>
            </a:extLst>
          </p:cNvPr>
          <p:cNvSpPr>
            <a:spLocks noChangeArrowheads="1"/>
          </p:cNvSpPr>
          <p:nvPr/>
        </p:nvSpPr>
        <p:spPr bwMode="auto">
          <a:xfrm>
            <a:off x="7239000" y="20574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A:3</a:t>
            </a:r>
          </a:p>
        </p:txBody>
      </p:sp>
      <p:sp>
        <p:nvSpPr>
          <p:cNvPr id="12" name="Oval 34">
            <a:extLst>
              <a:ext uri="{FF2B5EF4-FFF2-40B4-BE49-F238E27FC236}">
                <a16:creationId xmlns:a16="http://schemas.microsoft.com/office/drawing/2014/main" id="{8AB77D00-7CA9-4A31-978C-B4778DD651C1}"/>
              </a:ext>
            </a:extLst>
          </p:cNvPr>
          <p:cNvSpPr>
            <a:spLocks noChangeArrowheads="1"/>
          </p:cNvSpPr>
          <p:nvPr/>
        </p:nvSpPr>
        <p:spPr bwMode="auto">
          <a:xfrm>
            <a:off x="6705600" y="28194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C:3</a:t>
            </a:r>
          </a:p>
        </p:txBody>
      </p:sp>
      <p:sp>
        <p:nvSpPr>
          <p:cNvPr id="13" name="Oval 35">
            <a:extLst>
              <a:ext uri="{FF2B5EF4-FFF2-40B4-BE49-F238E27FC236}">
                <a16:creationId xmlns:a16="http://schemas.microsoft.com/office/drawing/2014/main" id="{5FCFC887-1037-46EC-AB96-94C957F60B86}"/>
              </a:ext>
            </a:extLst>
          </p:cNvPr>
          <p:cNvSpPr>
            <a:spLocks noChangeArrowheads="1"/>
          </p:cNvSpPr>
          <p:nvPr/>
        </p:nvSpPr>
        <p:spPr bwMode="auto">
          <a:xfrm>
            <a:off x="6248400" y="35814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E:2</a:t>
            </a:r>
          </a:p>
        </p:txBody>
      </p:sp>
      <p:sp>
        <p:nvSpPr>
          <p:cNvPr id="14" name="Oval 36">
            <a:extLst>
              <a:ext uri="{FF2B5EF4-FFF2-40B4-BE49-F238E27FC236}">
                <a16:creationId xmlns:a16="http://schemas.microsoft.com/office/drawing/2014/main" id="{7BF0B29A-0099-42F8-9B80-A4C51DA63123}"/>
              </a:ext>
            </a:extLst>
          </p:cNvPr>
          <p:cNvSpPr>
            <a:spLocks noChangeArrowheads="1"/>
          </p:cNvSpPr>
          <p:nvPr/>
        </p:nvSpPr>
        <p:spPr bwMode="auto">
          <a:xfrm>
            <a:off x="6248400" y="44196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B:1</a:t>
            </a:r>
          </a:p>
        </p:txBody>
      </p:sp>
      <p:sp>
        <p:nvSpPr>
          <p:cNvPr id="15" name="Oval 37">
            <a:extLst>
              <a:ext uri="{FF2B5EF4-FFF2-40B4-BE49-F238E27FC236}">
                <a16:creationId xmlns:a16="http://schemas.microsoft.com/office/drawing/2014/main" id="{72EE3E69-656F-4DAF-A62A-CEEBCEC901D3}"/>
              </a:ext>
            </a:extLst>
          </p:cNvPr>
          <p:cNvSpPr>
            <a:spLocks noChangeArrowheads="1"/>
          </p:cNvSpPr>
          <p:nvPr/>
        </p:nvSpPr>
        <p:spPr bwMode="auto">
          <a:xfrm>
            <a:off x="6248400" y="52578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F:1</a:t>
            </a:r>
          </a:p>
        </p:txBody>
      </p:sp>
      <p:sp>
        <p:nvSpPr>
          <p:cNvPr id="16" name="Line 38">
            <a:extLst>
              <a:ext uri="{FF2B5EF4-FFF2-40B4-BE49-F238E27FC236}">
                <a16:creationId xmlns:a16="http://schemas.microsoft.com/office/drawing/2014/main" id="{652ADC99-3DFE-443B-82CB-00AE64A72663}"/>
              </a:ext>
            </a:extLst>
          </p:cNvPr>
          <p:cNvSpPr>
            <a:spLocks noChangeShapeType="1"/>
          </p:cNvSpPr>
          <p:nvPr/>
        </p:nvSpPr>
        <p:spPr bwMode="auto">
          <a:xfrm flipH="1">
            <a:off x="7696200" y="17526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7" name="Line 39">
            <a:extLst>
              <a:ext uri="{FF2B5EF4-FFF2-40B4-BE49-F238E27FC236}">
                <a16:creationId xmlns:a16="http://schemas.microsoft.com/office/drawing/2014/main" id="{A6CFC6B1-52B2-4598-94C1-33BF77829391}"/>
              </a:ext>
            </a:extLst>
          </p:cNvPr>
          <p:cNvSpPr>
            <a:spLocks noChangeShapeType="1"/>
          </p:cNvSpPr>
          <p:nvPr/>
        </p:nvSpPr>
        <p:spPr bwMode="auto">
          <a:xfrm flipH="1">
            <a:off x="7086600" y="24384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 name="Line 40">
            <a:extLst>
              <a:ext uri="{FF2B5EF4-FFF2-40B4-BE49-F238E27FC236}">
                <a16:creationId xmlns:a16="http://schemas.microsoft.com/office/drawing/2014/main" id="{8EDBAD58-9B0D-495D-909A-A5D05F95A0B6}"/>
              </a:ext>
            </a:extLst>
          </p:cNvPr>
          <p:cNvSpPr>
            <a:spLocks noChangeShapeType="1"/>
          </p:cNvSpPr>
          <p:nvPr/>
        </p:nvSpPr>
        <p:spPr bwMode="auto">
          <a:xfrm flipH="1">
            <a:off x="6629400" y="3200400"/>
            <a:ext cx="3048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 name="Line 41">
            <a:extLst>
              <a:ext uri="{FF2B5EF4-FFF2-40B4-BE49-F238E27FC236}">
                <a16:creationId xmlns:a16="http://schemas.microsoft.com/office/drawing/2014/main" id="{A8114D5C-401F-49DB-A16F-351FD77DD2ED}"/>
              </a:ext>
            </a:extLst>
          </p:cNvPr>
          <p:cNvSpPr>
            <a:spLocks noChangeShapeType="1"/>
          </p:cNvSpPr>
          <p:nvPr/>
        </p:nvSpPr>
        <p:spPr bwMode="auto">
          <a:xfrm>
            <a:off x="6553200" y="39624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 name="Line 42">
            <a:extLst>
              <a:ext uri="{FF2B5EF4-FFF2-40B4-BE49-F238E27FC236}">
                <a16:creationId xmlns:a16="http://schemas.microsoft.com/office/drawing/2014/main" id="{25C560A0-6EEC-445C-AC63-5138F3451681}"/>
              </a:ext>
            </a:extLst>
          </p:cNvPr>
          <p:cNvSpPr>
            <a:spLocks noChangeShapeType="1"/>
          </p:cNvSpPr>
          <p:nvPr/>
        </p:nvSpPr>
        <p:spPr bwMode="auto">
          <a:xfrm>
            <a:off x="6553200" y="48006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 name="Line 43">
            <a:extLst>
              <a:ext uri="{FF2B5EF4-FFF2-40B4-BE49-F238E27FC236}">
                <a16:creationId xmlns:a16="http://schemas.microsoft.com/office/drawing/2014/main" id="{2E3F34F3-546F-487F-A123-7E568A4AC729}"/>
              </a:ext>
            </a:extLst>
          </p:cNvPr>
          <p:cNvSpPr>
            <a:spLocks noChangeShapeType="1"/>
          </p:cNvSpPr>
          <p:nvPr/>
        </p:nvSpPr>
        <p:spPr bwMode="auto">
          <a:xfrm>
            <a:off x="5105400" y="4572000"/>
            <a:ext cx="1143000" cy="8382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2" name="Line 44">
            <a:extLst>
              <a:ext uri="{FF2B5EF4-FFF2-40B4-BE49-F238E27FC236}">
                <a16:creationId xmlns:a16="http://schemas.microsoft.com/office/drawing/2014/main" id="{E0B5614D-79EA-4B15-BDF9-2161F9126B5A}"/>
              </a:ext>
            </a:extLst>
          </p:cNvPr>
          <p:cNvSpPr>
            <a:spLocks noChangeShapeType="1"/>
          </p:cNvSpPr>
          <p:nvPr/>
        </p:nvSpPr>
        <p:spPr bwMode="auto">
          <a:xfrm>
            <a:off x="5181600" y="2971800"/>
            <a:ext cx="1143000" cy="6858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3" name="Line 45">
            <a:extLst>
              <a:ext uri="{FF2B5EF4-FFF2-40B4-BE49-F238E27FC236}">
                <a16:creationId xmlns:a16="http://schemas.microsoft.com/office/drawing/2014/main" id="{478C2B00-C889-46C8-BC44-25EA9A01BA57}"/>
              </a:ext>
            </a:extLst>
          </p:cNvPr>
          <p:cNvSpPr>
            <a:spLocks noChangeShapeType="1"/>
          </p:cNvSpPr>
          <p:nvPr/>
        </p:nvSpPr>
        <p:spPr bwMode="auto">
          <a:xfrm>
            <a:off x="5257800" y="2590800"/>
            <a:ext cx="1447800" cy="3810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 name="Line 46">
            <a:extLst>
              <a:ext uri="{FF2B5EF4-FFF2-40B4-BE49-F238E27FC236}">
                <a16:creationId xmlns:a16="http://schemas.microsoft.com/office/drawing/2014/main" id="{06BF71A3-510E-4603-8B2E-B686883FAAF5}"/>
              </a:ext>
            </a:extLst>
          </p:cNvPr>
          <p:cNvSpPr>
            <a:spLocks noChangeShapeType="1"/>
          </p:cNvSpPr>
          <p:nvPr/>
        </p:nvSpPr>
        <p:spPr bwMode="auto">
          <a:xfrm>
            <a:off x="5257800" y="2209800"/>
            <a:ext cx="1981200" cy="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5" name="Line 47">
            <a:extLst>
              <a:ext uri="{FF2B5EF4-FFF2-40B4-BE49-F238E27FC236}">
                <a16:creationId xmlns:a16="http://schemas.microsoft.com/office/drawing/2014/main" id="{67CCF415-7419-4FCF-B13F-8A2E0C8194B3}"/>
              </a:ext>
            </a:extLst>
          </p:cNvPr>
          <p:cNvSpPr>
            <a:spLocks noChangeShapeType="1"/>
          </p:cNvSpPr>
          <p:nvPr/>
        </p:nvSpPr>
        <p:spPr bwMode="auto">
          <a:xfrm>
            <a:off x="5334000" y="3733800"/>
            <a:ext cx="990600" cy="7620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6" name="Text Box 48">
            <a:extLst>
              <a:ext uri="{FF2B5EF4-FFF2-40B4-BE49-F238E27FC236}">
                <a16:creationId xmlns:a16="http://schemas.microsoft.com/office/drawing/2014/main" id="{35B0C415-7A8D-4266-9421-52E60C3F2C78}"/>
              </a:ext>
            </a:extLst>
          </p:cNvPr>
          <p:cNvSpPr txBox="1">
            <a:spLocks noChangeArrowheads="1"/>
          </p:cNvSpPr>
          <p:nvPr/>
        </p:nvSpPr>
        <p:spPr bwMode="auto">
          <a:xfrm>
            <a:off x="4038601" y="1371600"/>
            <a:ext cx="8723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Header</a:t>
            </a:r>
          </a:p>
        </p:txBody>
      </p:sp>
      <p:sp>
        <p:nvSpPr>
          <p:cNvPr id="27" name="Oval 49">
            <a:extLst>
              <a:ext uri="{FF2B5EF4-FFF2-40B4-BE49-F238E27FC236}">
                <a16:creationId xmlns:a16="http://schemas.microsoft.com/office/drawing/2014/main" id="{8D0AC8EB-545F-4F86-9E86-AA3284903AF4}"/>
              </a:ext>
            </a:extLst>
          </p:cNvPr>
          <p:cNvSpPr>
            <a:spLocks noChangeArrowheads="1"/>
          </p:cNvSpPr>
          <p:nvPr/>
        </p:nvSpPr>
        <p:spPr bwMode="auto">
          <a:xfrm>
            <a:off x="8915400" y="20574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E:1</a:t>
            </a:r>
          </a:p>
        </p:txBody>
      </p:sp>
      <p:sp>
        <p:nvSpPr>
          <p:cNvPr id="28" name="Line 50">
            <a:extLst>
              <a:ext uri="{FF2B5EF4-FFF2-40B4-BE49-F238E27FC236}">
                <a16:creationId xmlns:a16="http://schemas.microsoft.com/office/drawing/2014/main" id="{76558B9C-716A-4BCA-8BB2-5AFE5C0AC0A8}"/>
              </a:ext>
            </a:extLst>
          </p:cNvPr>
          <p:cNvSpPr>
            <a:spLocks noChangeShapeType="1"/>
          </p:cNvSpPr>
          <p:nvPr/>
        </p:nvSpPr>
        <p:spPr bwMode="auto">
          <a:xfrm>
            <a:off x="8534400" y="1676400"/>
            <a:ext cx="6858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9" name="Line 51">
            <a:extLst>
              <a:ext uri="{FF2B5EF4-FFF2-40B4-BE49-F238E27FC236}">
                <a16:creationId xmlns:a16="http://schemas.microsoft.com/office/drawing/2014/main" id="{5C27FE12-FA4A-4EB0-838A-41BF44914F59}"/>
              </a:ext>
            </a:extLst>
          </p:cNvPr>
          <p:cNvSpPr>
            <a:spLocks noChangeShapeType="1"/>
          </p:cNvSpPr>
          <p:nvPr/>
        </p:nvSpPr>
        <p:spPr bwMode="auto">
          <a:xfrm flipV="1">
            <a:off x="6934200" y="2362200"/>
            <a:ext cx="2057400" cy="12954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0" name="Oval 52">
            <a:extLst>
              <a:ext uri="{FF2B5EF4-FFF2-40B4-BE49-F238E27FC236}">
                <a16:creationId xmlns:a16="http://schemas.microsoft.com/office/drawing/2014/main" id="{E0BFD991-0B18-4AAD-BDC4-F4F67EDE660D}"/>
              </a:ext>
            </a:extLst>
          </p:cNvPr>
          <p:cNvSpPr>
            <a:spLocks noChangeArrowheads="1"/>
          </p:cNvSpPr>
          <p:nvPr/>
        </p:nvSpPr>
        <p:spPr bwMode="auto">
          <a:xfrm>
            <a:off x="7467600" y="42672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G:1</a:t>
            </a:r>
          </a:p>
        </p:txBody>
      </p:sp>
      <p:sp>
        <p:nvSpPr>
          <p:cNvPr id="31" name="Line 53">
            <a:extLst>
              <a:ext uri="{FF2B5EF4-FFF2-40B4-BE49-F238E27FC236}">
                <a16:creationId xmlns:a16="http://schemas.microsoft.com/office/drawing/2014/main" id="{44072044-4F17-44DB-B899-DDE2F82ED8D1}"/>
              </a:ext>
            </a:extLst>
          </p:cNvPr>
          <p:cNvSpPr>
            <a:spLocks noChangeShapeType="1"/>
          </p:cNvSpPr>
          <p:nvPr/>
        </p:nvSpPr>
        <p:spPr bwMode="auto">
          <a:xfrm>
            <a:off x="6934200" y="3886200"/>
            <a:ext cx="762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2" name="Line 54">
            <a:extLst>
              <a:ext uri="{FF2B5EF4-FFF2-40B4-BE49-F238E27FC236}">
                <a16:creationId xmlns:a16="http://schemas.microsoft.com/office/drawing/2014/main" id="{92EC557F-C1E3-4E41-8F7C-46A136985E02}"/>
              </a:ext>
            </a:extLst>
          </p:cNvPr>
          <p:cNvSpPr>
            <a:spLocks noChangeShapeType="1"/>
          </p:cNvSpPr>
          <p:nvPr/>
        </p:nvSpPr>
        <p:spPr bwMode="auto">
          <a:xfrm>
            <a:off x="5257800" y="3352800"/>
            <a:ext cx="2286000" cy="2286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3" name="Line 55">
            <a:extLst>
              <a:ext uri="{FF2B5EF4-FFF2-40B4-BE49-F238E27FC236}">
                <a16:creationId xmlns:a16="http://schemas.microsoft.com/office/drawing/2014/main" id="{495B349C-92DD-4D39-95C8-9310B07FA0AF}"/>
              </a:ext>
            </a:extLst>
          </p:cNvPr>
          <p:cNvSpPr>
            <a:spLocks noChangeShapeType="1"/>
          </p:cNvSpPr>
          <p:nvPr/>
        </p:nvSpPr>
        <p:spPr bwMode="auto">
          <a:xfrm>
            <a:off x="7848600" y="3886200"/>
            <a:ext cx="0" cy="3810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4" name="Oval 56">
            <a:extLst>
              <a:ext uri="{FF2B5EF4-FFF2-40B4-BE49-F238E27FC236}">
                <a16:creationId xmlns:a16="http://schemas.microsoft.com/office/drawing/2014/main" id="{E32EF065-4A8E-47DE-A5F4-FA37E6CD00E1}"/>
              </a:ext>
            </a:extLst>
          </p:cNvPr>
          <p:cNvSpPr>
            <a:spLocks noChangeArrowheads="1"/>
          </p:cNvSpPr>
          <p:nvPr/>
        </p:nvSpPr>
        <p:spPr bwMode="auto">
          <a:xfrm>
            <a:off x="8458200" y="52578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D:1</a:t>
            </a:r>
          </a:p>
        </p:txBody>
      </p:sp>
      <p:sp>
        <p:nvSpPr>
          <p:cNvPr id="35" name="Line 57">
            <a:extLst>
              <a:ext uri="{FF2B5EF4-FFF2-40B4-BE49-F238E27FC236}">
                <a16:creationId xmlns:a16="http://schemas.microsoft.com/office/drawing/2014/main" id="{EFE5F4E2-9778-4CFB-9455-A2B0B0D70301}"/>
              </a:ext>
            </a:extLst>
          </p:cNvPr>
          <p:cNvSpPr>
            <a:spLocks noChangeShapeType="1"/>
          </p:cNvSpPr>
          <p:nvPr/>
        </p:nvSpPr>
        <p:spPr bwMode="auto">
          <a:xfrm>
            <a:off x="8077200" y="4648200"/>
            <a:ext cx="609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6" name="Line 58">
            <a:extLst>
              <a:ext uri="{FF2B5EF4-FFF2-40B4-BE49-F238E27FC236}">
                <a16:creationId xmlns:a16="http://schemas.microsoft.com/office/drawing/2014/main" id="{4F25095F-5A1B-4506-9B4D-93915910A9BD}"/>
              </a:ext>
            </a:extLst>
          </p:cNvPr>
          <p:cNvSpPr>
            <a:spLocks noChangeShapeType="1"/>
          </p:cNvSpPr>
          <p:nvPr/>
        </p:nvSpPr>
        <p:spPr bwMode="auto">
          <a:xfrm>
            <a:off x="5181600" y="4191000"/>
            <a:ext cx="1676400" cy="9144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7" name="Line 59">
            <a:extLst>
              <a:ext uri="{FF2B5EF4-FFF2-40B4-BE49-F238E27FC236}">
                <a16:creationId xmlns:a16="http://schemas.microsoft.com/office/drawing/2014/main" id="{3C28700F-EB41-48C2-9B42-DC56FC3B68AB}"/>
              </a:ext>
            </a:extLst>
          </p:cNvPr>
          <p:cNvSpPr>
            <a:spLocks noChangeShapeType="1"/>
          </p:cNvSpPr>
          <p:nvPr/>
        </p:nvSpPr>
        <p:spPr bwMode="auto">
          <a:xfrm>
            <a:off x="6858000" y="5105400"/>
            <a:ext cx="1600200" cy="3048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5341608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DB7B8-6E8F-40E4-8C0B-B4C0958884C4}"/>
              </a:ext>
            </a:extLst>
          </p:cNvPr>
          <p:cNvSpPr>
            <a:spLocks noGrp="1"/>
          </p:cNvSpPr>
          <p:nvPr>
            <p:ph type="title"/>
          </p:nvPr>
        </p:nvSpPr>
        <p:spPr/>
        <p:txBody>
          <a:bodyPr>
            <a:normAutofit fontScale="90000"/>
          </a:bodyPr>
          <a:lstStyle/>
          <a:p>
            <a:r>
              <a:rPr lang="en-US" dirty="0"/>
              <a:t>FP-Tree after reading 5th transaction</a:t>
            </a:r>
            <a:endParaRPr lang="en-IN" dirty="0"/>
          </a:p>
        </p:txBody>
      </p:sp>
      <p:sp>
        <p:nvSpPr>
          <p:cNvPr id="4" name="Footer Placeholder 3">
            <a:extLst>
              <a:ext uri="{FF2B5EF4-FFF2-40B4-BE49-F238E27FC236}">
                <a16:creationId xmlns:a16="http://schemas.microsoft.com/office/drawing/2014/main" id="{45A50299-1FA8-4131-A1B5-537ACC6C8ADD}"/>
              </a:ext>
            </a:extLst>
          </p:cNvPr>
          <p:cNvSpPr>
            <a:spLocks noGrp="1"/>
          </p:cNvSpPr>
          <p:nvPr>
            <p:ph type="ftr" sz="quarter" idx="11"/>
          </p:nvPr>
        </p:nvSpPr>
        <p:spPr/>
        <p:txBody>
          <a:bodyPr/>
          <a:lstStyle/>
          <a:p>
            <a:r>
              <a:rPr lang="en-US"/>
              <a:t>Mining Association Rules</a:t>
            </a:r>
          </a:p>
        </p:txBody>
      </p:sp>
      <p:sp>
        <p:nvSpPr>
          <p:cNvPr id="5" name="Slide Number Placeholder 4">
            <a:extLst>
              <a:ext uri="{FF2B5EF4-FFF2-40B4-BE49-F238E27FC236}">
                <a16:creationId xmlns:a16="http://schemas.microsoft.com/office/drawing/2014/main" id="{C38D9D11-8E56-4819-BE69-E381E1E36182}"/>
              </a:ext>
            </a:extLst>
          </p:cNvPr>
          <p:cNvSpPr>
            <a:spLocks noGrp="1"/>
          </p:cNvSpPr>
          <p:nvPr>
            <p:ph type="sldNum" sz="quarter" idx="12"/>
          </p:nvPr>
        </p:nvSpPr>
        <p:spPr/>
        <p:txBody>
          <a:bodyPr/>
          <a:lstStyle/>
          <a:p>
            <a:fld id="{7A40C488-C8CC-47D5-8871-7D5F905AB6AC}" type="slidenum">
              <a:rPr lang="en-US" smtClean="0"/>
              <a:t>44</a:t>
            </a:fld>
            <a:endParaRPr lang="en-US"/>
          </a:p>
        </p:txBody>
      </p:sp>
      <p:sp>
        <p:nvSpPr>
          <p:cNvPr id="6" name="Rectangle 2">
            <a:extLst>
              <a:ext uri="{FF2B5EF4-FFF2-40B4-BE49-F238E27FC236}">
                <a16:creationId xmlns:a16="http://schemas.microsoft.com/office/drawing/2014/main" id="{1306CB68-F15F-4821-B651-B0ED535186FC}"/>
              </a:ext>
            </a:extLst>
          </p:cNvPr>
          <p:cNvSpPr>
            <a:spLocks noChangeArrowheads="1"/>
          </p:cNvSpPr>
          <p:nvPr/>
        </p:nvSpPr>
        <p:spPr bwMode="auto">
          <a:xfrm>
            <a:off x="1828800" y="1143000"/>
            <a:ext cx="19812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US" altLang="en-US" sz="2400">
                <a:latin typeface="Times New Roman" panose="02020603050405020304" pitchFamily="18" charset="0"/>
              </a:rPr>
              <a:t>A C E B F</a:t>
            </a:r>
          </a:p>
          <a:p>
            <a:pPr>
              <a:spcBef>
                <a:spcPct val="20000"/>
              </a:spcBef>
            </a:pPr>
            <a:r>
              <a:rPr lang="en-US" altLang="en-US" sz="2400">
                <a:latin typeface="Times New Roman" panose="02020603050405020304" pitchFamily="18" charset="0"/>
              </a:rPr>
              <a:t>A C G</a:t>
            </a:r>
          </a:p>
          <a:p>
            <a:pPr>
              <a:spcBef>
                <a:spcPct val="20000"/>
              </a:spcBef>
            </a:pPr>
            <a:r>
              <a:rPr lang="en-US" altLang="en-US" sz="2400">
                <a:latin typeface="Times New Roman" panose="02020603050405020304" pitchFamily="18" charset="0"/>
              </a:rPr>
              <a:t>E</a:t>
            </a:r>
          </a:p>
          <a:p>
            <a:pPr>
              <a:spcBef>
                <a:spcPct val="20000"/>
              </a:spcBef>
            </a:pPr>
            <a:r>
              <a:rPr lang="en-US" altLang="en-US" sz="2400">
                <a:latin typeface="Times New Roman" panose="02020603050405020304" pitchFamily="18" charset="0"/>
              </a:rPr>
              <a:t>A C E G D</a:t>
            </a:r>
          </a:p>
          <a:p>
            <a:pPr>
              <a:spcBef>
                <a:spcPct val="20000"/>
              </a:spcBef>
            </a:pPr>
            <a:r>
              <a:rPr lang="en-US" altLang="en-US" sz="2400" b="1">
                <a:solidFill>
                  <a:srgbClr val="FF0000"/>
                </a:solidFill>
                <a:latin typeface="Times New Roman" panose="02020603050405020304" pitchFamily="18" charset="0"/>
              </a:rPr>
              <a:t>A C E G</a:t>
            </a:r>
          </a:p>
          <a:p>
            <a:pPr>
              <a:spcBef>
                <a:spcPct val="20000"/>
              </a:spcBef>
            </a:pPr>
            <a:r>
              <a:rPr lang="en-US" altLang="en-US" sz="2400">
                <a:latin typeface="Times New Roman" panose="02020603050405020304" pitchFamily="18" charset="0"/>
              </a:rPr>
              <a:t>E</a:t>
            </a:r>
          </a:p>
          <a:p>
            <a:pPr>
              <a:spcBef>
                <a:spcPct val="20000"/>
              </a:spcBef>
            </a:pPr>
            <a:r>
              <a:rPr lang="en-US" altLang="en-US" sz="2400">
                <a:latin typeface="Times New Roman" panose="02020603050405020304" pitchFamily="18" charset="0"/>
              </a:rPr>
              <a:t>A C E B F</a:t>
            </a:r>
          </a:p>
          <a:p>
            <a:pPr>
              <a:spcBef>
                <a:spcPct val="20000"/>
              </a:spcBef>
            </a:pPr>
            <a:r>
              <a:rPr lang="en-US" altLang="en-US" sz="2400">
                <a:latin typeface="Times New Roman" panose="02020603050405020304" pitchFamily="18" charset="0"/>
              </a:rPr>
              <a:t>A C D</a:t>
            </a:r>
          </a:p>
          <a:p>
            <a:pPr>
              <a:spcBef>
                <a:spcPct val="20000"/>
              </a:spcBef>
            </a:pPr>
            <a:r>
              <a:rPr lang="en-US" altLang="en-US" sz="2400">
                <a:latin typeface="Times New Roman" panose="02020603050405020304" pitchFamily="18" charset="0"/>
              </a:rPr>
              <a:t>A C E G</a:t>
            </a:r>
          </a:p>
          <a:p>
            <a:pPr>
              <a:spcBef>
                <a:spcPct val="20000"/>
              </a:spcBef>
            </a:pPr>
            <a:r>
              <a:rPr lang="en-US" altLang="en-US" sz="2400">
                <a:latin typeface="Times New Roman" panose="02020603050405020304" pitchFamily="18" charset="0"/>
              </a:rPr>
              <a:t>A C E G</a:t>
            </a:r>
          </a:p>
        </p:txBody>
      </p:sp>
      <p:sp>
        <p:nvSpPr>
          <p:cNvPr id="7" name="Oval 4">
            <a:extLst>
              <a:ext uri="{FF2B5EF4-FFF2-40B4-BE49-F238E27FC236}">
                <a16:creationId xmlns:a16="http://schemas.microsoft.com/office/drawing/2014/main" id="{3F74ABA9-4792-47F6-8EB0-60D7ACD9EDD6}"/>
              </a:ext>
            </a:extLst>
          </p:cNvPr>
          <p:cNvSpPr>
            <a:spLocks noChangeArrowheads="1"/>
          </p:cNvSpPr>
          <p:nvPr/>
        </p:nvSpPr>
        <p:spPr bwMode="auto">
          <a:xfrm>
            <a:off x="7467600" y="35052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G:1</a:t>
            </a:r>
          </a:p>
        </p:txBody>
      </p:sp>
      <p:sp>
        <p:nvSpPr>
          <p:cNvPr id="8" name="Line 5">
            <a:extLst>
              <a:ext uri="{FF2B5EF4-FFF2-40B4-BE49-F238E27FC236}">
                <a16:creationId xmlns:a16="http://schemas.microsoft.com/office/drawing/2014/main" id="{4B029459-37B8-4A4B-A4C0-542F3FD196F2}"/>
              </a:ext>
            </a:extLst>
          </p:cNvPr>
          <p:cNvSpPr>
            <a:spLocks noChangeShapeType="1"/>
          </p:cNvSpPr>
          <p:nvPr/>
        </p:nvSpPr>
        <p:spPr bwMode="auto">
          <a:xfrm>
            <a:off x="7239000" y="3200400"/>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aphicFrame>
        <p:nvGraphicFramePr>
          <p:cNvPr id="9" name="Group 6">
            <a:extLst>
              <a:ext uri="{FF2B5EF4-FFF2-40B4-BE49-F238E27FC236}">
                <a16:creationId xmlns:a16="http://schemas.microsoft.com/office/drawing/2014/main" id="{F0F463EC-2A27-411C-AAC1-25AFDCB95F5A}"/>
              </a:ext>
            </a:extLst>
          </p:cNvPr>
          <p:cNvGraphicFramePr>
            <a:graphicFrameLocks noGrp="1"/>
          </p:cNvGraphicFramePr>
          <p:nvPr/>
        </p:nvGraphicFramePr>
        <p:xfrm>
          <a:off x="4114800" y="1981200"/>
          <a:ext cx="1447800" cy="2773680"/>
        </p:xfrm>
        <a:graphic>
          <a:graphicData uri="http://schemas.openxmlformats.org/drawingml/2006/table">
            <a:tbl>
              <a:tblPr/>
              <a:tblGrid>
                <a:gridCol w="723900">
                  <a:extLst>
                    <a:ext uri="{9D8B030D-6E8A-4147-A177-3AD203B41FA5}">
                      <a16:colId xmlns:a16="http://schemas.microsoft.com/office/drawing/2014/main" val="3739060720"/>
                    </a:ext>
                  </a:extLst>
                </a:gridCol>
                <a:gridCol w="723900">
                  <a:extLst>
                    <a:ext uri="{9D8B030D-6E8A-4147-A177-3AD203B41FA5}">
                      <a16:colId xmlns:a16="http://schemas.microsoft.com/office/drawing/2014/main" val="3055404048"/>
                    </a:ext>
                  </a:extLst>
                </a:gridCol>
              </a:tblGrid>
              <a:tr h="0">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A:8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57773327"/>
                  </a:ext>
                </a:extLst>
              </a:tr>
              <a:tr h="311150">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C:8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7121942"/>
                  </a:ext>
                </a:extLst>
              </a:tr>
              <a:tr h="312738">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E:8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1512592"/>
                  </a:ext>
                </a:extLst>
              </a:tr>
              <a:tr h="311150">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G:5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93823197"/>
                  </a:ext>
                </a:extLst>
              </a:tr>
              <a:tr h="312738">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B:2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08618172"/>
                  </a:ext>
                </a:extLst>
              </a:tr>
              <a:tr h="311150">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D:2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42987210"/>
                  </a:ext>
                </a:extLst>
              </a:tr>
              <a:tr h="312738">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F:2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05744666"/>
                  </a:ext>
                </a:extLst>
              </a:tr>
            </a:tbl>
          </a:graphicData>
        </a:graphic>
      </p:graphicFrame>
      <p:sp>
        <p:nvSpPr>
          <p:cNvPr id="10" name="Oval 32">
            <a:extLst>
              <a:ext uri="{FF2B5EF4-FFF2-40B4-BE49-F238E27FC236}">
                <a16:creationId xmlns:a16="http://schemas.microsoft.com/office/drawing/2014/main" id="{79F4BFDD-2FD9-4AEE-8083-B4171490320D}"/>
              </a:ext>
            </a:extLst>
          </p:cNvPr>
          <p:cNvSpPr>
            <a:spLocks noChangeArrowheads="1"/>
          </p:cNvSpPr>
          <p:nvPr/>
        </p:nvSpPr>
        <p:spPr bwMode="auto">
          <a:xfrm>
            <a:off x="7848600" y="13716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null</a:t>
            </a:r>
          </a:p>
        </p:txBody>
      </p:sp>
      <p:sp>
        <p:nvSpPr>
          <p:cNvPr id="11" name="Oval 33">
            <a:extLst>
              <a:ext uri="{FF2B5EF4-FFF2-40B4-BE49-F238E27FC236}">
                <a16:creationId xmlns:a16="http://schemas.microsoft.com/office/drawing/2014/main" id="{4FDD5D29-6335-461E-A3D0-C65B0F70F84A}"/>
              </a:ext>
            </a:extLst>
          </p:cNvPr>
          <p:cNvSpPr>
            <a:spLocks noChangeArrowheads="1"/>
          </p:cNvSpPr>
          <p:nvPr/>
        </p:nvSpPr>
        <p:spPr bwMode="auto">
          <a:xfrm>
            <a:off x="7239000" y="20574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A:4</a:t>
            </a:r>
          </a:p>
        </p:txBody>
      </p:sp>
      <p:sp>
        <p:nvSpPr>
          <p:cNvPr id="12" name="Oval 34">
            <a:extLst>
              <a:ext uri="{FF2B5EF4-FFF2-40B4-BE49-F238E27FC236}">
                <a16:creationId xmlns:a16="http://schemas.microsoft.com/office/drawing/2014/main" id="{7879B1D7-C0E6-43A4-B9BA-4725B8BF1FD6}"/>
              </a:ext>
            </a:extLst>
          </p:cNvPr>
          <p:cNvSpPr>
            <a:spLocks noChangeArrowheads="1"/>
          </p:cNvSpPr>
          <p:nvPr/>
        </p:nvSpPr>
        <p:spPr bwMode="auto">
          <a:xfrm>
            <a:off x="6705600" y="28194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C:4</a:t>
            </a:r>
          </a:p>
        </p:txBody>
      </p:sp>
      <p:sp>
        <p:nvSpPr>
          <p:cNvPr id="13" name="Oval 35">
            <a:extLst>
              <a:ext uri="{FF2B5EF4-FFF2-40B4-BE49-F238E27FC236}">
                <a16:creationId xmlns:a16="http://schemas.microsoft.com/office/drawing/2014/main" id="{0CE73996-3AFD-48B8-B6FB-2DA0EA873851}"/>
              </a:ext>
            </a:extLst>
          </p:cNvPr>
          <p:cNvSpPr>
            <a:spLocks noChangeArrowheads="1"/>
          </p:cNvSpPr>
          <p:nvPr/>
        </p:nvSpPr>
        <p:spPr bwMode="auto">
          <a:xfrm>
            <a:off x="6248400" y="35814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E:3</a:t>
            </a:r>
          </a:p>
        </p:txBody>
      </p:sp>
      <p:sp>
        <p:nvSpPr>
          <p:cNvPr id="14" name="Oval 36">
            <a:extLst>
              <a:ext uri="{FF2B5EF4-FFF2-40B4-BE49-F238E27FC236}">
                <a16:creationId xmlns:a16="http://schemas.microsoft.com/office/drawing/2014/main" id="{B06D806C-1BA4-4369-926D-4545F9A5E632}"/>
              </a:ext>
            </a:extLst>
          </p:cNvPr>
          <p:cNvSpPr>
            <a:spLocks noChangeArrowheads="1"/>
          </p:cNvSpPr>
          <p:nvPr/>
        </p:nvSpPr>
        <p:spPr bwMode="auto">
          <a:xfrm>
            <a:off x="6248400" y="44196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B:1</a:t>
            </a:r>
          </a:p>
        </p:txBody>
      </p:sp>
      <p:sp>
        <p:nvSpPr>
          <p:cNvPr id="15" name="Oval 37">
            <a:extLst>
              <a:ext uri="{FF2B5EF4-FFF2-40B4-BE49-F238E27FC236}">
                <a16:creationId xmlns:a16="http://schemas.microsoft.com/office/drawing/2014/main" id="{323BAE28-8FB0-40CC-86F9-67A36441FB75}"/>
              </a:ext>
            </a:extLst>
          </p:cNvPr>
          <p:cNvSpPr>
            <a:spLocks noChangeArrowheads="1"/>
          </p:cNvSpPr>
          <p:nvPr/>
        </p:nvSpPr>
        <p:spPr bwMode="auto">
          <a:xfrm>
            <a:off x="6248400" y="52578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F:1</a:t>
            </a:r>
          </a:p>
        </p:txBody>
      </p:sp>
      <p:sp>
        <p:nvSpPr>
          <p:cNvPr id="16" name="Line 38">
            <a:extLst>
              <a:ext uri="{FF2B5EF4-FFF2-40B4-BE49-F238E27FC236}">
                <a16:creationId xmlns:a16="http://schemas.microsoft.com/office/drawing/2014/main" id="{1D12B804-EE01-4BF7-9DAE-B1DDC4ACACE5}"/>
              </a:ext>
            </a:extLst>
          </p:cNvPr>
          <p:cNvSpPr>
            <a:spLocks noChangeShapeType="1"/>
          </p:cNvSpPr>
          <p:nvPr/>
        </p:nvSpPr>
        <p:spPr bwMode="auto">
          <a:xfrm flipH="1">
            <a:off x="7696200" y="17526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7" name="Line 39">
            <a:extLst>
              <a:ext uri="{FF2B5EF4-FFF2-40B4-BE49-F238E27FC236}">
                <a16:creationId xmlns:a16="http://schemas.microsoft.com/office/drawing/2014/main" id="{B9CFFF94-FB66-4A01-B812-F115F3CF4B96}"/>
              </a:ext>
            </a:extLst>
          </p:cNvPr>
          <p:cNvSpPr>
            <a:spLocks noChangeShapeType="1"/>
          </p:cNvSpPr>
          <p:nvPr/>
        </p:nvSpPr>
        <p:spPr bwMode="auto">
          <a:xfrm flipH="1">
            <a:off x="7086600" y="24384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 name="Line 40">
            <a:extLst>
              <a:ext uri="{FF2B5EF4-FFF2-40B4-BE49-F238E27FC236}">
                <a16:creationId xmlns:a16="http://schemas.microsoft.com/office/drawing/2014/main" id="{0324F1D4-7396-4035-A0CC-33E4AA7C7BF5}"/>
              </a:ext>
            </a:extLst>
          </p:cNvPr>
          <p:cNvSpPr>
            <a:spLocks noChangeShapeType="1"/>
          </p:cNvSpPr>
          <p:nvPr/>
        </p:nvSpPr>
        <p:spPr bwMode="auto">
          <a:xfrm flipH="1">
            <a:off x="6629400" y="3200400"/>
            <a:ext cx="3048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 name="Line 41">
            <a:extLst>
              <a:ext uri="{FF2B5EF4-FFF2-40B4-BE49-F238E27FC236}">
                <a16:creationId xmlns:a16="http://schemas.microsoft.com/office/drawing/2014/main" id="{28D85012-CD90-49F3-A02F-CE7C7FF4DA17}"/>
              </a:ext>
            </a:extLst>
          </p:cNvPr>
          <p:cNvSpPr>
            <a:spLocks noChangeShapeType="1"/>
          </p:cNvSpPr>
          <p:nvPr/>
        </p:nvSpPr>
        <p:spPr bwMode="auto">
          <a:xfrm>
            <a:off x="6553200" y="39624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 name="Line 42">
            <a:extLst>
              <a:ext uri="{FF2B5EF4-FFF2-40B4-BE49-F238E27FC236}">
                <a16:creationId xmlns:a16="http://schemas.microsoft.com/office/drawing/2014/main" id="{26976095-4361-4938-9BEC-0B2BA95BFFE7}"/>
              </a:ext>
            </a:extLst>
          </p:cNvPr>
          <p:cNvSpPr>
            <a:spLocks noChangeShapeType="1"/>
          </p:cNvSpPr>
          <p:nvPr/>
        </p:nvSpPr>
        <p:spPr bwMode="auto">
          <a:xfrm>
            <a:off x="6553200" y="48006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 name="Line 43">
            <a:extLst>
              <a:ext uri="{FF2B5EF4-FFF2-40B4-BE49-F238E27FC236}">
                <a16:creationId xmlns:a16="http://schemas.microsoft.com/office/drawing/2014/main" id="{3B00976C-609B-428A-A75A-FA82B9DF1595}"/>
              </a:ext>
            </a:extLst>
          </p:cNvPr>
          <p:cNvSpPr>
            <a:spLocks noChangeShapeType="1"/>
          </p:cNvSpPr>
          <p:nvPr/>
        </p:nvSpPr>
        <p:spPr bwMode="auto">
          <a:xfrm>
            <a:off x="5105400" y="4572000"/>
            <a:ext cx="1143000" cy="8382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2" name="Line 44">
            <a:extLst>
              <a:ext uri="{FF2B5EF4-FFF2-40B4-BE49-F238E27FC236}">
                <a16:creationId xmlns:a16="http://schemas.microsoft.com/office/drawing/2014/main" id="{A3BFFE42-EBA5-4598-86FC-7E70E9936422}"/>
              </a:ext>
            </a:extLst>
          </p:cNvPr>
          <p:cNvSpPr>
            <a:spLocks noChangeShapeType="1"/>
          </p:cNvSpPr>
          <p:nvPr/>
        </p:nvSpPr>
        <p:spPr bwMode="auto">
          <a:xfrm>
            <a:off x="5181600" y="2971800"/>
            <a:ext cx="1143000" cy="6858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3" name="Line 45">
            <a:extLst>
              <a:ext uri="{FF2B5EF4-FFF2-40B4-BE49-F238E27FC236}">
                <a16:creationId xmlns:a16="http://schemas.microsoft.com/office/drawing/2014/main" id="{25DC2AFC-B76B-4F61-83E6-C1917A55159B}"/>
              </a:ext>
            </a:extLst>
          </p:cNvPr>
          <p:cNvSpPr>
            <a:spLocks noChangeShapeType="1"/>
          </p:cNvSpPr>
          <p:nvPr/>
        </p:nvSpPr>
        <p:spPr bwMode="auto">
          <a:xfrm>
            <a:off x="5257800" y="2590800"/>
            <a:ext cx="1447800" cy="3810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 name="Line 46">
            <a:extLst>
              <a:ext uri="{FF2B5EF4-FFF2-40B4-BE49-F238E27FC236}">
                <a16:creationId xmlns:a16="http://schemas.microsoft.com/office/drawing/2014/main" id="{3778C69F-1B21-4017-811D-4686F0A99D31}"/>
              </a:ext>
            </a:extLst>
          </p:cNvPr>
          <p:cNvSpPr>
            <a:spLocks noChangeShapeType="1"/>
          </p:cNvSpPr>
          <p:nvPr/>
        </p:nvSpPr>
        <p:spPr bwMode="auto">
          <a:xfrm>
            <a:off x="5257800" y="2209800"/>
            <a:ext cx="1981200" cy="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5" name="Line 47">
            <a:extLst>
              <a:ext uri="{FF2B5EF4-FFF2-40B4-BE49-F238E27FC236}">
                <a16:creationId xmlns:a16="http://schemas.microsoft.com/office/drawing/2014/main" id="{54630D58-D36B-4EDA-8503-F6589C3CFA62}"/>
              </a:ext>
            </a:extLst>
          </p:cNvPr>
          <p:cNvSpPr>
            <a:spLocks noChangeShapeType="1"/>
          </p:cNvSpPr>
          <p:nvPr/>
        </p:nvSpPr>
        <p:spPr bwMode="auto">
          <a:xfrm>
            <a:off x="5334000" y="3733800"/>
            <a:ext cx="990600" cy="7620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6" name="Text Box 48">
            <a:extLst>
              <a:ext uri="{FF2B5EF4-FFF2-40B4-BE49-F238E27FC236}">
                <a16:creationId xmlns:a16="http://schemas.microsoft.com/office/drawing/2014/main" id="{06C019BC-C760-41E1-9C2D-5EDB10D4FAC0}"/>
              </a:ext>
            </a:extLst>
          </p:cNvPr>
          <p:cNvSpPr txBox="1">
            <a:spLocks noChangeArrowheads="1"/>
          </p:cNvSpPr>
          <p:nvPr/>
        </p:nvSpPr>
        <p:spPr bwMode="auto">
          <a:xfrm>
            <a:off x="4038601" y="1371600"/>
            <a:ext cx="8723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Header</a:t>
            </a:r>
          </a:p>
        </p:txBody>
      </p:sp>
      <p:sp>
        <p:nvSpPr>
          <p:cNvPr id="27" name="Oval 49">
            <a:extLst>
              <a:ext uri="{FF2B5EF4-FFF2-40B4-BE49-F238E27FC236}">
                <a16:creationId xmlns:a16="http://schemas.microsoft.com/office/drawing/2014/main" id="{4193143D-6F07-484D-8135-3F1DC88D15AF}"/>
              </a:ext>
            </a:extLst>
          </p:cNvPr>
          <p:cNvSpPr>
            <a:spLocks noChangeArrowheads="1"/>
          </p:cNvSpPr>
          <p:nvPr/>
        </p:nvSpPr>
        <p:spPr bwMode="auto">
          <a:xfrm>
            <a:off x="8915400" y="20574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E:1</a:t>
            </a:r>
          </a:p>
        </p:txBody>
      </p:sp>
      <p:sp>
        <p:nvSpPr>
          <p:cNvPr id="28" name="Line 50">
            <a:extLst>
              <a:ext uri="{FF2B5EF4-FFF2-40B4-BE49-F238E27FC236}">
                <a16:creationId xmlns:a16="http://schemas.microsoft.com/office/drawing/2014/main" id="{BFE34AC5-B507-419E-8CE3-65E69572F588}"/>
              </a:ext>
            </a:extLst>
          </p:cNvPr>
          <p:cNvSpPr>
            <a:spLocks noChangeShapeType="1"/>
          </p:cNvSpPr>
          <p:nvPr/>
        </p:nvSpPr>
        <p:spPr bwMode="auto">
          <a:xfrm>
            <a:off x="8534400" y="1676400"/>
            <a:ext cx="6858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9" name="Line 51">
            <a:extLst>
              <a:ext uri="{FF2B5EF4-FFF2-40B4-BE49-F238E27FC236}">
                <a16:creationId xmlns:a16="http://schemas.microsoft.com/office/drawing/2014/main" id="{459B14B3-5F68-4732-89EB-BF2CA2BD5C7D}"/>
              </a:ext>
            </a:extLst>
          </p:cNvPr>
          <p:cNvSpPr>
            <a:spLocks noChangeShapeType="1"/>
          </p:cNvSpPr>
          <p:nvPr/>
        </p:nvSpPr>
        <p:spPr bwMode="auto">
          <a:xfrm flipV="1">
            <a:off x="6934200" y="2362200"/>
            <a:ext cx="2057400" cy="12954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0" name="Oval 52">
            <a:extLst>
              <a:ext uri="{FF2B5EF4-FFF2-40B4-BE49-F238E27FC236}">
                <a16:creationId xmlns:a16="http://schemas.microsoft.com/office/drawing/2014/main" id="{1EB9CFBF-5010-4DFE-B145-607D371D1FDC}"/>
              </a:ext>
            </a:extLst>
          </p:cNvPr>
          <p:cNvSpPr>
            <a:spLocks noChangeArrowheads="1"/>
          </p:cNvSpPr>
          <p:nvPr/>
        </p:nvSpPr>
        <p:spPr bwMode="auto">
          <a:xfrm>
            <a:off x="7467600" y="42672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G:2</a:t>
            </a:r>
          </a:p>
        </p:txBody>
      </p:sp>
      <p:sp>
        <p:nvSpPr>
          <p:cNvPr id="31" name="Line 53">
            <a:extLst>
              <a:ext uri="{FF2B5EF4-FFF2-40B4-BE49-F238E27FC236}">
                <a16:creationId xmlns:a16="http://schemas.microsoft.com/office/drawing/2014/main" id="{8173845F-9E97-4752-8916-4B85CFF5733D}"/>
              </a:ext>
            </a:extLst>
          </p:cNvPr>
          <p:cNvSpPr>
            <a:spLocks noChangeShapeType="1"/>
          </p:cNvSpPr>
          <p:nvPr/>
        </p:nvSpPr>
        <p:spPr bwMode="auto">
          <a:xfrm>
            <a:off x="6934200" y="3886200"/>
            <a:ext cx="762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2" name="Line 54">
            <a:extLst>
              <a:ext uri="{FF2B5EF4-FFF2-40B4-BE49-F238E27FC236}">
                <a16:creationId xmlns:a16="http://schemas.microsoft.com/office/drawing/2014/main" id="{CB2F77F9-1288-417B-BD8C-C3ECA254C19B}"/>
              </a:ext>
            </a:extLst>
          </p:cNvPr>
          <p:cNvSpPr>
            <a:spLocks noChangeShapeType="1"/>
          </p:cNvSpPr>
          <p:nvPr/>
        </p:nvSpPr>
        <p:spPr bwMode="auto">
          <a:xfrm>
            <a:off x="5257800" y="3352800"/>
            <a:ext cx="2286000" cy="2286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3" name="Line 55">
            <a:extLst>
              <a:ext uri="{FF2B5EF4-FFF2-40B4-BE49-F238E27FC236}">
                <a16:creationId xmlns:a16="http://schemas.microsoft.com/office/drawing/2014/main" id="{CD1A2C48-55F9-41CE-A335-A396409A06F6}"/>
              </a:ext>
            </a:extLst>
          </p:cNvPr>
          <p:cNvSpPr>
            <a:spLocks noChangeShapeType="1"/>
          </p:cNvSpPr>
          <p:nvPr/>
        </p:nvSpPr>
        <p:spPr bwMode="auto">
          <a:xfrm>
            <a:off x="7848600" y="3886200"/>
            <a:ext cx="0" cy="3810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4" name="Oval 56">
            <a:extLst>
              <a:ext uri="{FF2B5EF4-FFF2-40B4-BE49-F238E27FC236}">
                <a16:creationId xmlns:a16="http://schemas.microsoft.com/office/drawing/2014/main" id="{55C0C8F8-5034-4E1C-A7DA-4BF01ED8F8F4}"/>
              </a:ext>
            </a:extLst>
          </p:cNvPr>
          <p:cNvSpPr>
            <a:spLocks noChangeArrowheads="1"/>
          </p:cNvSpPr>
          <p:nvPr/>
        </p:nvSpPr>
        <p:spPr bwMode="auto">
          <a:xfrm>
            <a:off x="8458200" y="52578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D:1</a:t>
            </a:r>
          </a:p>
        </p:txBody>
      </p:sp>
      <p:sp>
        <p:nvSpPr>
          <p:cNvPr id="35" name="Line 57">
            <a:extLst>
              <a:ext uri="{FF2B5EF4-FFF2-40B4-BE49-F238E27FC236}">
                <a16:creationId xmlns:a16="http://schemas.microsoft.com/office/drawing/2014/main" id="{33663D1A-F2CA-4BA6-955C-B952779EFE0B}"/>
              </a:ext>
            </a:extLst>
          </p:cNvPr>
          <p:cNvSpPr>
            <a:spLocks noChangeShapeType="1"/>
          </p:cNvSpPr>
          <p:nvPr/>
        </p:nvSpPr>
        <p:spPr bwMode="auto">
          <a:xfrm>
            <a:off x="8077200" y="4648200"/>
            <a:ext cx="609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6" name="Line 58">
            <a:extLst>
              <a:ext uri="{FF2B5EF4-FFF2-40B4-BE49-F238E27FC236}">
                <a16:creationId xmlns:a16="http://schemas.microsoft.com/office/drawing/2014/main" id="{9780D9A9-B9F1-46E2-AA96-724772E40648}"/>
              </a:ext>
            </a:extLst>
          </p:cNvPr>
          <p:cNvSpPr>
            <a:spLocks noChangeShapeType="1"/>
          </p:cNvSpPr>
          <p:nvPr/>
        </p:nvSpPr>
        <p:spPr bwMode="auto">
          <a:xfrm>
            <a:off x="5181600" y="4191000"/>
            <a:ext cx="1676400" cy="9144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7" name="Line 59">
            <a:extLst>
              <a:ext uri="{FF2B5EF4-FFF2-40B4-BE49-F238E27FC236}">
                <a16:creationId xmlns:a16="http://schemas.microsoft.com/office/drawing/2014/main" id="{139361D6-A931-4D73-8819-69D5C73DE7E6}"/>
              </a:ext>
            </a:extLst>
          </p:cNvPr>
          <p:cNvSpPr>
            <a:spLocks noChangeShapeType="1"/>
          </p:cNvSpPr>
          <p:nvPr/>
        </p:nvSpPr>
        <p:spPr bwMode="auto">
          <a:xfrm>
            <a:off x="6858000" y="5105400"/>
            <a:ext cx="1600200" cy="3048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31633006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1609A-D947-4544-99E8-C4F73C68EF94}"/>
              </a:ext>
            </a:extLst>
          </p:cNvPr>
          <p:cNvSpPr>
            <a:spLocks noGrp="1"/>
          </p:cNvSpPr>
          <p:nvPr>
            <p:ph type="title"/>
          </p:nvPr>
        </p:nvSpPr>
        <p:spPr/>
        <p:txBody>
          <a:bodyPr>
            <a:normAutofit fontScale="90000"/>
          </a:bodyPr>
          <a:lstStyle/>
          <a:p>
            <a:r>
              <a:rPr lang="en-US" dirty="0"/>
              <a:t>FP-Tree after reading 6th transaction</a:t>
            </a:r>
            <a:endParaRPr lang="en-IN" dirty="0"/>
          </a:p>
        </p:txBody>
      </p:sp>
      <p:sp>
        <p:nvSpPr>
          <p:cNvPr id="4" name="Footer Placeholder 3">
            <a:extLst>
              <a:ext uri="{FF2B5EF4-FFF2-40B4-BE49-F238E27FC236}">
                <a16:creationId xmlns:a16="http://schemas.microsoft.com/office/drawing/2014/main" id="{601A534F-83A8-4ECF-9594-9F33EAC5A514}"/>
              </a:ext>
            </a:extLst>
          </p:cNvPr>
          <p:cNvSpPr>
            <a:spLocks noGrp="1"/>
          </p:cNvSpPr>
          <p:nvPr>
            <p:ph type="ftr" sz="quarter" idx="11"/>
          </p:nvPr>
        </p:nvSpPr>
        <p:spPr/>
        <p:txBody>
          <a:bodyPr/>
          <a:lstStyle/>
          <a:p>
            <a:r>
              <a:rPr lang="en-US"/>
              <a:t>Mining Association Rules</a:t>
            </a:r>
          </a:p>
        </p:txBody>
      </p:sp>
      <p:sp>
        <p:nvSpPr>
          <p:cNvPr id="5" name="Slide Number Placeholder 4">
            <a:extLst>
              <a:ext uri="{FF2B5EF4-FFF2-40B4-BE49-F238E27FC236}">
                <a16:creationId xmlns:a16="http://schemas.microsoft.com/office/drawing/2014/main" id="{529B01FE-2BFE-4484-83C2-FE5BA2DB8B42}"/>
              </a:ext>
            </a:extLst>
          </p:cNvPr>
          <p:cNvSpPr>
            <a:spLocks noGrp="1"/>
          </p:cNvSpPr>
          <p:nvPr>
            <p:ph type="sldNum" sz="quarter" idx="12"/>
          </p:nvPr>
        </p:nvSpPr>
        <p:spPr/>
        <p:txBody>
          <a:bodyPr/>
          <a:lstStyle/>
          <a:p>
            <a:fld id="{7A40C488-C8CC-47D5-8871-7D5F905AB6AC}" type="slidenum">
              <a:rPr lang="en-US" smtClean="0"/>
              <a:t>45</a:t>
            </a:fld>
            <a:endParaRPr lang="en-US"/>
          </a:p>
        </p:txBody>
      </p:sp>
      <p:sp>
        <p:nvSpPr>
          <p:cNvPr id="6" name="Rectangle 2">
            <a:extLst>
              <a:ext uri="{FF2B5EF4-FFF2-40B4-BE49-F238E27FC236}">
                <a16:creationId xmlns:a16="http://schemas.microsoft.com/office/drawing/2014/main" id="{3686EC7A-B231-4322-B3BF-42B2C4A48133}"/>
              </a:ext>
            </a:extLst>
          </p:cNvPr>
          <p:cNvSpPr>
            <a:spLocks noChangeArrowheads="1"/>
          </p:cNvSpPr>
          <p:nvPr/>
        </p:nvSpPr>
        <p:spPr bwMode="auto">
          <a:xfrm>
            <a:off x="1828800" y="1143000"/>
            <a:ext cx="19812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US" altLang="en-US" sz="2400">
                <a:latin typeface="Times New Roman" panose="02020603050405020304" pitchFamily="18" charset="0"/>
              </a:rPr>
              <a:t>A C E B F</a:t>
            </a:r>
          </a:p>
          <a:p>
            <a:pPr>
              <a:spcBef>
                <a:spcPct val="20000"/>
              </a:spcBef>
            </a:pPr>
            <a:r>
              <a:rPr lang="en-US" altLang="en-US" sz="2400">
                <a:latin typeface="Times New Roman" panose="02020603050405020304" pitchFamily="18" charset="0"/>
              </a:rPr>
              <a:t>A C G</a:t>
            </a:r>
          </a:p>
          <a:p>
            <a:pPr>
              <a:spcBef>
                <a:spcPct val="20000"/>
              </a:spcBef>
            </a:pPr>
            <a:r>
              <a:rPr lang="en-US" altLang="en-US" sz="2400">
                <a:latin typeface="Times New Roman" panose="02020603050405020304" pitchFamily="18" charset="0"/>
              </a:rPr>
              <a:t>E</a:t>
            </a:r>
          </a:p>
          <a:p>
            <a:pPr>
              <a:spcBef>
                <a:spcPct val="20000"/>
              </a:spcBef>
            </a:pPr>
            <a:r>
              <a:rPr lang="en-US" altLang="en-US" sz="2400">
                <a:latin typeface="Times New Roman" panose="02020603050405020304" pitchFamily="18" charset="0"/>
              </a:rPr>
              <a:t>A C E G D</a:t>
            </a:r>
          </a:p>
          <a:p>
            <a:pPr>
              <a:spcBef>
                <a:spcPct val="20000"/>
              </a:spcBef>
            </a:pPr>
            <a:r>
              <a:rPr lang="en-US" altLang="en-US" sz="2400">
                <a:latin typeface="Times New Roman" panose="02020603050405020304" pitchFamily="18" charset="0"/>
              </a:rPr>
              <a:t>A C E G</a:t>
            </a:r>
          </a:p>
          <a:p>
            <a:pPr>
              <a:spcBef>
                <a:spcPct val="20000"/>
              </a:spcBef>
            </a:pPr>
            <a:r>
              <a:rPr lang="en-US" altLang="en-US" sz="2400" b="1">
                <a:solidFill>
                  <a:srgbClr val="FF0000"/>
                </a:solidFill>
                <a:latin typeface="Times New Roman" panose="02020603050405020304" pitchFamily="18" charset="0"/>
              </a:rPr>
              <a:t>E</a:t>
            </a:r>
          </a:p>
          <a:p>
            <a:pPr>
              <a:spcBef>
                <a:spcPct val="20000"/>
              </a:spcBef>
            </a:pPr>
            <a:r>
              <a:rPr lang="en-US" altLang="en-US" sz="2400">
                <a:latin typeface="Times New Roman" panose="02020603050405020304" pitchFamily="18" charset="0"/>
              </a:rPr>
              <a:t>A C E B F</a:t>
            </a:r>
          </a:p>
          <a:p>
            <a:pPr>
              <a:spcBef>
                <a:spcPct val="20000"/>
              </a:spcBef>
            </a:pPr>
            <a:r>
              <a:rPr lang="en-US" altLang="en-US" sz="2400">
                <a:latin typeface="Times New Roman" panose="02020603050405020304" pitchFamily="18" charset="0"/>
              </a:rPr>
              <a:t>A C D</a:t>
            </a:r>
          </a:p>
          <a:p>
            <a:pPr>
              <a:spcBef>
                <a:spcPct val="20000"/>
              </a:spcBef>
            </a:pPr>
            <a:r>
              <a:rPr lang="en-US" altLang="en-US" sz="2400">
                <a:latin typeface="Times New Roman" panose="02020603050405020304" pitchFamily="18" charset="0"/>
              </a:rPr>
              <a:t>A C E G</a:t>
            </a:r>
          </a:p>
          <a:p>
            <a:pPr>
              <a:spcBef>
                <a:spcPct val="20000"/>
              </a:spcBef>
            </a:pPr>
            <a:r>
              <a:rPr lang="en-US" altLang="en-US" sz="2400">
                <a:latin typeface="Times New Roman" panose="02020603050405020304" pitchFamily="18" charset="0"/>
              </a:rPr>
              <a:t>A C E G</a:t>
            </a:r>
          </a:p>
        </p:txBody>
      </p:sp>
      <p:sp>
        <p:nvSpPr>
          <p:cNvPr id="7" name="Oval 4">
            <a:extLst>
              <a:ext uri="{FF2B5EF4-FFF2-40B4-BE49-F238E27FC236}">
                <a16:creationId xmlns:a16="http://schemas.microsoft.com/office/drawing/2014/main" id="{6739F9EE-8D51-44E2-80DB-F4197D040FEB}"/>
              </a:ext>
            </a:extLst>
          </p:cNvPr>
          <p:cNvSpPr>
            <a:spLocks noChangeArrowheads="1"/>
          </p:cNvSpPr>
          <p:nvPr/>
        </p:nvSpPr>
        <p:spPr bwMode="auto">
          <a:xfrm>
            <a:off x="7467600" y="35052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G:1</a:t>
            </a:r>
          </a:p>
        </p:txBody>
      </p:sp>
      <p:sp>
        <p:nvSpPr>
          <p:cNvPr id="8" name="Line 5">
            <a:extLst>
              <a:ext uri="{FF2B5EF4-FFF2-40B4-BE49-F238E27FC236}">
                <a16:creationId xmlns:a16="http://schemas.microsoft.com/office/drawing/2014/main" id="{D31A4CE9-CD2E-4C5C-915B-07C61CBE8470}"/>
              </a:ext>
            </a:extLst>
          </p:cNvPr>
          <p:cNvSpPr>
            <a:spLocks noChangeShapeType="1"/>
          </p:cNvSpPr>
          <p:nvPr/>
        </p:nvSpPr>
        <p:spPr bwMode="auto">
          <a:xfrm>
            <a:off x="7239000" y="3200400"/>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aphicFrame>
        <p:nvGraphicFramePr>
          <p:cNvPr id="9" name="Group 6">
            <a:extLst>
              <a:ext uri="{FF2B5EF4-FFF2-40B4-BE49-F238E27FC236}">
                <a16:creationId xmlns:a16="http://schemas.microsoft.com/office/drawing/2014/main" id="{ECAF4200-CF5A-44B0-912F-8FBEB25C3C7F}"/>
              </a:ext>
            </a:extLst>
          </p:cNvPr>
          <p:cNvGraphicFramePr>
            <a:graphicFrameLocks noGrp="1"/>
          </p:cNvGraphicFramePr>
          <p:nvPr/>
        </p:nvGraphicFramePr>
        <p:xfrm>
          <a:off x="4114800" y="1981200"/>
          <a:ext cx="1447800" cy="2773680"/>
        </p:xfrm>
        <a:graphic>
          <a:graphicData uri="http://schemas.openxmlformats.org/drawingml/2006/table">
            <a:tbl>
              <a:tblPr/>
              <a:tblGrid>
                <a:gridCol w="723900">
                  <a:extLst>
                    <a:ext uri="{9D8B030D-6E8A-4147-A177-3AD203B41FA5}">
                      <a16:colId xmlns:a16="http://schemas.microsoft.com/office/drawing/2014/main" val="3432319858"/>
                    </a:ext>
                  </a:extLst>
                </a:gridCol>
                <a:gridCol w="723900">
                  <a:extLst>
                    <a:ext uri="{9D8B030D-6E8A-4147-A177-3AD203B41FA5}">
                      <a16:colId xmlns:a16="http://schemas.microsoft.com/office/drawing/2014/main" val="3504775920"/>
                    </a:ext>
                  </a:extLst>
                </a:gridCol>
              </a:tblGrid>
              <a:tr h="0">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A:8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34979357"/>
                  </a:ext>
                </a:extLst>
              </a:tr>
              <a:tr h="311150">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C:8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44327601"/>
                  </a:ext>
                </a:extLst>
              </a:tr>
              <a:tr h="312738">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E:8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4214734"/>
                  </a:ext>
                </a:extLst>
              </a:tr>
              <a:tr h="311150">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G:5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5477594"/>
                  </a:ext>
                </a:extLst>
              </a:tr>
              <a:tr h="312738">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B:2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94593514"/>
                  </a:ext>
                </a:extLst>
              </a:tr>
              <a:tr h="311150">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D:2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91615898"/>
                  </a:ext>
                </a:extLst>
              </a:tr>
              <a:tr h="312738">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F:2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93206519"/>
                  </a:ext>
                </a:extLst>
              </a:tr>
            </a:tbl>
          </a:graphicData>
        </a:graphic>
      </p:graphicFrame>
      <p:sp>
        <p:nvSpPr>
          <p:cNvPr id="10" name="Oval 32">
            <a:extLst>
              <a:ext uri="{FF2B5EF4-FFF2-40B4-BE49-F238E27FC236}">
                <a16:creationId xmlns:a16="http://schemas.microsoft.com/office/drawing/2014/main" id="{356936DF-40A1-4213-B63A-EAAC205D6FDF}"/>
              </a:ext>
            </a:extLst>
          </p:cNvPr>
          <p:cNvSpPr>
            <a:spLocks noChangeArrowheads="1"/>
          </p:cNvSpPr>
          <p:nvPr/>
        </p:nvSpPr>
        <p:spPr bwMode="auto">
          <a:xfrm>
            <a:off x="7848600" y="13716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null</a:t>
            </a:r>
          </a:p>
        </p:txBody>
      </p:sp>
      <p:sp>
        <p:nvSpPr>
          <p:cNvPr id="11" name="Oval 33">
            <a:extLst>
              <a:ext uri="{FF2B5EF4-FFF2-40B4-BE49-F238E27FC236}">
                <a16:creationId xmlns:a16="http://schemas.microsoft.com/office/drawing/2014/main" id="{31EA856A-DC9D-4132-A12D-D4DC9AFE131A}"/>
              </a:ext>
            </a:extLst>
          </p:cNvPr>
          <p:cNvSpPr>
            <a:spLocks noChangeArrowheads="1"/>
          </p:cNvSpPr>
          <p:nvPr/>
        </p:nvSpPr>
        <p:spPr bwMode="auto">
          <a:xfrm>
            <a:off x="7239000" y="20574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A:4</a:t>
            </a:r>
          </a:p>
        </p:txBody>
      </p:sp>
      <p:sp>
        <p:nvSpPr>
          <p:cNvPr id="12" name="Oval 34">
            <a:extLst>
              <a:ext uri="{FF2B5EF4-FFF2-40B4-BE49-F238E27FC236}">
                <a16:creationId xmlns:a16="http://schemas.microsoft.com/office/drawing/2014/main" id="{6538730F-4AAB-4640-BFD5-DC1A6CABEB75}"/>
              </a:ext>
            </a:extLst>
          </p:cNvPr>
          <p:cNvSpPr>
            <a:spLocks noChangeArrowheads="1"/>
          </p:cNvSpPr>
          <p:nvPr/>
        </p:nvSpPr>
        <p:spPr bwMode="auto">
          <a:xfrm>
            <a:off x="6705600" y="28194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C:4</a:t>
            </a:r>
          </a:p>
        </p:txBody>
      </p:sp>
      <p:sp>
        <p:nvSpPr>
          <p:cNvPr id="13" name="Oval 35">
            <a:extLst>
              <a:ext uri="{FF2B5EF4-FFF2-40B4-BE49-F238E27FC236}">
                <a16:creationId xmlns:a16="http://schemas.microsoft.com/office/drawing/2014/main" id="{120EE997-9A11-42BD-8BF8-F553B39655BB}"/>
              </a:ext>
            </a:extLst>
          </p:cNvPr>
          <p:cNvSpPr>
            <a:spLocks noChangeArrowheads="1"/>
          </p:cNvSpPr>
          <p:nvPr/>
        </p:nvSpPr>
        <p:spPr bwMode="auto">
          <a:xfrm>
            <a:off x="6248400" y="35814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E:3</a:t>
            </a:r>
          </a:p>
        </p:txBody>
      </p:sp>
      <p:sp>
        <p:nvSpPr>
          <p:cNvPr id="14" name="Oval 36">
            <a:extLst>
              <a:ext uri="{FF2B5EF4-FFF2-40B4-BE49-F238E27FC236}">
                <a16:creationId xmlns:a16="http://schemas.microsoft.com/office/drawing/2014/main" id="{2FDDD21F-EFA5-4424-9FBD-9D2A70237A87}"/>
              </a:ext>
            </a:extLst>
          </p:cNvPr>
          <p:cNvSpPr>
            <a:spLocks noChangeArrowheads="1"/>
          </p:cNvSpPr>
          <p:nvPr/>
        </p:nvSpPr>
        <p:spPr bwMode="auto">
          <a:xfrm>
            <a:off x="6248400" y="44196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B:1</a:t>
            </a:r>
          </a:p>
        </p:txBody>
      </p:sp>
      <p:sp>
        <p:nvSpPr>
          <p:cNvPr id="15" name="Oval 37">
            <a:extLst>
              <a:ext uri="{FF2B5EF4-FFF2-40B4-BE49-F238E27FC236}">
                <a16:creationId xmlns:a16="http://schemas.microsoft.com/office/drawing/2014/main" id="{0D67F30F-984A-403D-B37E-A7753F57914C}"/>
              </a:ext>
            </a:extLst>
          </p:cNvPr>
          <p:cNvSpPr>
            <a:spLocks noChangeArrowheads="1"/>
          </p:cNvSpPr>
          <p:nvPr/>
        </p:nvSpPr>
        <p:spPr bwMode="auto">
          <a:xfrm>
            <a:off x="6248400" y="52578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F:1</a:t>
            </a:r>
          </a:p>
        </p:txBody>
      </p:sp>
      <p:sp>
        <p:nvSpPr>
          <p:cNvPr id="16" name="Line 38">
            <a:extLst>
              <a:ext uri="{FF2B5EF4-FFF2-40B4-BE49-F238E27FC236}">
                <a16:creationId xmlns:a16="http://schemas.microsoft.com/office/drawing/2014/main" id="{468A0E20-6B27-4301-ABAF-BC4DFE06702B}"/>
              </a:ext>
            </a:extLst>
          </p:cNvPr>
          <p:cNvSpPr>
            <a:spLocks noChangeShapeType="1"/>
          </p:cNvSpPr>
          <p:nvPr/>
        </p:nvSpPr>
        <p:spPr bwMode="auto">
          <a:xfrm flipH="1">
            <a:off x="7696200" y="17526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7" name="Line 39">
            <a:extLst>
              <a:ext uri="{FF2B5EF4-FFF2-40B4-BE49-F238E27FC236}">
                <a16:creationId xmlns:a16="http://schemas.microsoft.com/office/drawing/2014/main" id="{E4DAD008-3804-47D1-AE11-1BE6EF143297}"/>
              </a:ext>
            </a:extLst>
          </p:cNvPr>
          <p:cNvSpPr>
            <a:spLocks noChangeShapeType="1"/>
          </p:cNvSpPr>
          <p:nvPr/>
        </p:nvSpPr>
        <p:spPr bwMode="auto">
          <a:xfrm flipH="1">
            <a:off x="7086600" y="24384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 name="Line 40">
            <a:extLst>
              <a:ext uri="{FF2B5EF4-FFF2-40B4-BE49-F238E27FC236}">
                <a16:creationId xmlns:a16="http://schemas.microsoft.com/office/drawing/2014/main" id="{CF71DB8B-CA6C-4BDF-86C6-20860E6AAD33}"/>
              </a:ext>
            </a:extLst>
          </p:cNvPr>
          <p:cNvSpPr>
            <a:spLocks noChangeShapeType="1"/>
          </p:cNvSpPr>
          <p:nvPr/>
        </p:nvSpPr>
        <p:spPr bwMode="auto">
          <a:xfrm flipH="1">
            <a:off x="6629400" y="3200400"/>
            <a:ext cx="3048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 name="Line 41">
            <a:extLst>
              <a:ext uri="{FF2B5EF4-FFF2-40B4-BE49-F238E27FC236}">
                <a16:creationId xmlns:a16="http://schemas.microsoft.com/office/drawing/2014/main" id="{ADF2310A-DB8A-4464-AD6C-C3B94C3FCB0D}"/>
              </a:ext>
            </a:extLst>
          </p:cNvPr>
          <p:cNvSpPr>
            <a:spLocks noChangeShapeType="1"/>
          </p:cNvSpPr>
          <p:nvPr/>
        </p:nvSpPr>
        <p:spPr bwMode="auto">
          <a:xfrm>
            <a:off x="6553200" y="39624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 name="Line 42">
            <a:extLst>
              <a:ext uri="{FF2B5EF4-FFF2-40B4-BE49-F238E27FC236}">
                <a16:creationId xmlns:a16="http://schemas.microsoft.com/office/drawing/2014/main" id="{70265CB4-5E92-4A46-8B01-35D889C44175}"/>
              </a:ext>
            </a:extLst>
          </p:cNvPr>
          <p:cNvSpPr>
            <a:spLocks noChangeShapeType="1"/>
          </p:cNvSpPr>
          <p:nvPr/>
        </p:nvSpPr>
        <p:spPr bwMode="auto">
          <a:xfrm>
            <a:off x="6553200" y="48006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 name="Line 43">
            <a:extLst>
              <a:ext uri="{FF2B5EF4-FFF2-40B4-BE49-F238E27FC236}">
                <a16:creationId xmlns:a16="http://schemas.microsoft.com/office/drawing/2014/main" id="{31A466D4-926D-47E4-B04B-1084C2F5F9DE}"/>
              </a:ext>
            </a:extLst>
          </p:cNvPr>
          <p:cNvSpPr>
            <a:spLocks noChangeShapeType="1"/>
          </p:cNvSpPr>
          <p:nvPr/>
        </p:nvSpPr>
        <p:spPr bwMode="auto">
          <a:xfrm>
            <a:off x="5105400" y="4572000"/>
            <a:ext cx="1143000" cy="8382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2" name="Line 44">
            <a:extLst>
              <a:ext uri="{FF2B5EF4-FFF2-40B4-BE49-F238E27FC236}">
                <a16:creationId xmlns:a16="http://schemas.microsoft.com/office/drawing/2014/main" id="{D7E1CB4F-9803-4161-88B6-BFCF0592B5B3}"/>
              </a:ext>
            </a:extLst>
          </p:cNvPr>
          <p:cNvSpPr>
            <a:spLocks noChangeShapeType="1"/>
          </p:cNvSpPr>
          <p:nvPr/>
        </p:nvSpPr>
        <p:spPr bwMode="auto">
          <a:xfrm>
            <a:off x="5181600" y="2971800"/>
            <a:ext cx="1143000" cy="6858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3" name="Line 45">
            <a:extLst>
              <a:ext uri="{FF2B5EF4-FFF2-40B4-BE49-F238E27FC236}">
                <a16:creationId xmlns:a16="http://schemas.microsoft.com/office/drawing/2014/main" id="{B3055732-91BD-49E0-A610-77C08A94B477}"/>
              </a:ext>
            </a:extLst>
          </p:cNvPr>
          <p:cNvSpPr>
            <a:spLocks noChangeShapeType="1"/>
          </p:cNvSpPr>
          <p:nvPr/>
        </p:nvSpPr>
        <p:spPr bwMode="auto">
          <a:xfrm>
            <a:off x="5257800" y="2590800"/>
            <a:ext cx="1447800" cy="3810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 name="Line 46">
            <a:extLst>
              <a:ext uri="{FF2B5EF4-FFF2-40B4-BE49-F238E27FC236}">
                <a16:creationId xmlns:a16="http://schemas.microsoft.com/office/drawing/2014/main" id="{0544CBA9-8114-4904-A73D-B5A923764428}"/>
              </a:ext>
            </a:extLst>
          </p:cNvPr>
          <p:cNvSpPr>
            <a:spLocks noChangeShapeType="1"/>
          </p:cNvSpPr>
          <p:nvPr/>
        </p:nvSpPr>
        <p:spPr bwMode="auto">
          <a:xfrm>
            <a:off x="5257800" y="2209800"/>
            <a:ext cx="1981200" cy="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5" name="Line 47">
            <a:extLst>
              <a:ext uri="{FF2B5EF4-FFF2-40B4-BE49-F238E27FC236}">
                <a16:creationId xmlns:a16="http://schemas.microsoft.com/office/drawing/2014/main" id="{7B55452E-6453-4970-A338-A8B3F98FA57F}"/>
              </a:ext>
            </a:extLst>
          </p:cNvPr>
          <p:cNvSpPr>
            <a:spLocks noChangeShapeType="1"/>
          </p:cNvSpPr>
          <p:nvPr/>
        </p:nvSpPr>
        <p:spPr bwMode="auto">
          <a:xfrm>
            <a:off x="5334000" y="3733800"/>
            <a:ext cx="990600" cy="7620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6" name="Text Box 48">
            <a:extLst>
              <a:ext uri="{FF2B5EF4-FFF2-40B4-BE49-F238E27FC236}">
                <a16:creationId xmlns:a16="http://schemas.microsoft.com/office/drawing/2014/main" id="{1DDB3444-F2F1-430A-8486-CFA58E65C90D}"/>
              </a:ext>
            </a:extLst>
          </p:cNvPr>
          <p:cNvSpPr txBox="1">
            <a:spLocks noChangeArrowheads="1"/>
          </p:cNvSpPr>
          <p:nvPr/>
        </p:nvSpPr>
        <p:spPr bwMode="auto">
          <a:xfrm>
            <a:off x="4038601" y="1371600"/>
            <a:ext cx="8723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Header</a:t>
            </a:r>
          </a:p>
        </p:txBody>
      </p:sp>
      <p:sp>
        <p:nvSpPr>
          <p:cNvPr id="27" name="Oval 49">
            <a:extLst>
              <a:ext uri="{FF2B5EF4-FFF2-40B4-BE49-F238E27FC236}">
                <a16:creationId xmlns:a16="http://schemas.microsoft.com/office/drawing/2014/main" id="{F5EDEBD2-3F6B-4F21-A077-1DD75A054A6E}"/>
              </a:ext>
            </a:extLst>
          </p:cNvPr>
          <p:cNvSpPr>
            <a:spLocks noChangeArrowheads="1"/>
          </p:cNvSpPr>
          <p:nvPr/>
        </p:nvSpPr>
        <p:spPr bwMode="auto">
          <a:xfrm>
            <a:off x="8915400" y="20574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E:2</a:t>
            </a:r>
          </a:p>
        </p:txBody>
      </p:sp>
      <p:sp>
        <p:nvSpPr>
          <p:cNvPr id="28" name="Line 50">
            <a:extLst>
              <a:ext uri="{FF2B5EF4-FFF2-40B4-BE49-F238E27FC236}">
                <a16:creationId xmlns:a16="http://schemas.microsoft.com/office/drawing/2014/main" id="{55C16D65-4D4B-4C9B-BB5E-CCAB1FC46BE5}"/>
              </a:ext>
            </a:extLst>
          </p:cNvPr>
          <p:cNvSpPr>
            <a:spLocks noChangeShapeType="1"/>
          </p:cNvSpPr>
          <p:nvPr/>
        </p:nvSpPr>
        <p:spPr bwMode="auto">
          <a:xfrm>
            <a:off x="8534400" y="1676400"/>
            <a:ext cx="6858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9" name="Line 51">
            <a:extLst>
              <a:ext uri="{FF2B5EF4-FFF2-40B4-BE49-F238E27FC236}">
                <a16:creationId xmlns:a16="http://schemas.microsoft.com/office/drawing/2014/main" id="{85C783F6-3085-4E30-BE67-6D525461C30A}"/>
              </a:ext>
            </a:extLst>
          </p:cNvPr>
          <p:cNvSpPr>
            <a:spLocks noChangeShapeType="1"/>
          </p:cNvSpPr>
          <p:nvPr/>
        </p:nvSpPr>
        <p:spPr bwMode="auto">
          <a:xfrm flipV="1">
            <a:off x="6934200" y="2362200"/>
            <a:ext cx="2057400" cy="12954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0" name="Oval 52">
            <a:extLst>
              <a:ext uri="{FF2B5EF4-FFF2-40B4-BE49-F238E27FC236}">
                <a16:creationId xmlns:a16="http://schemas.microsoft.com/office/drawing/2014/main" id="{CC6050F4-8AEE-44D4-AFEB-37B362B99485}"/>
              </a:ext>
            </a:extLst>
          </p:cNvPr>
          <p:cNvSpPr>
            <a:spLocks noChangeArrowheads="1"/>
          </p:cNvSpPr>
          <p:nvPr/>
        </p:nvSpPr>
        <p:spPr bwMode="auto">
          <a:xfrm>
            <a:off x="7467600" y="42672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G:2</a:t>
            </a:r>
          </a:p>
        </p:txBody>
      </p:sp>
      <p:sp>
        <p:nvSpPr>
          <p:cNvPr id="31" name="Line 53">
            <a:extLst>
              <a:ext uri="{FF2B5EF4-FFF2-40B4-BE49-F238E27FC236}">
                <a16:creationId xmlns:a16="http://schemas.microsoft.com/office/drawing/2014/main" id="{0DCEBEA0-C095-49FD-BF65-E478AAD28D46}"/>
              </a:ext>
            </a:extLst>
          </p:cNvPr>
          <p:cNvSpPr>
            <a:spLocks noChangeShapeType="1"/>
          </p:cNvSpPr>
          <p:nvPr/>
        </p:nvSpPr>
        <p:spPr bwMode="auto">
          <a:xfrm>
            <a:off x="6934200" y="3886200"/>
            <a:ext cx="762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2" name="Line 54">
            <a:extLst>
              <a:ext uri="{FF2B5EF4-FFF2-40B4-BE49-F238E27FC236}">
                <a16:creationId xmlns:a16="http://schemas.microsoft.com/office/drawing/2014/main" id="{93FDCDDB-5469-43B0-B94C-207580019D92}"/>
              </a:ext>
            </a:extLst>
          </p:cNvPr>
          <p:cNvSpPr>
            <a:spLocks noChangeShapeType="1"/>
          </p:cNvSpPr>
          <p:nvPr/>
        </p:nvSpPr>
        <p:spPr bwMode="auto">
          <a:xfrm>
            <a:off x="5257800" y="3352800"/>
            <a:ext cx="2286000" cy="2286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3" name="Line 55">
            <a:extLst>
              <a:ext uri="{FF2B5EF4-FFF2-40B4-BE49-F238E27FC236}">
                <a16:creationId xmlns:a16="http://schemas.microsoft.com/office/drawing/2014/main" id="{311606D3-784D-4A0A-AA43-C8FA748CFBC8}"/>
              </a:ext>
            </a:extLst>
          </p:cNvPr>
          <p:cNvSpPr>
            <a:spLocks noChangeShapeType="1"/>
          </p:cNvSpPr>
          <p:nvPr/>
        </p:nvSpPr>
        <p:spPr bwMode="auto">
          <a:xfrm>
            <a:off x="7848600" y="3886200"/>
            <a:ext cx="0" cy="3810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4" name="Oval 56">
            <a:extLst>
              <a:ext uri="{FF2B5EF4-FFF2-40B4-BE49-F238E27FC236}">
                <a16:creationId xmlns:a16="http://schemas.microsoft.com/office/drawing/2014/main" id="{6EB8573C-5DE8-4D1D-8049-05E0176FC924}"/>
              </a:ext>
            </a:extLst>
          </p:cNvPr>
          <p:cNvSpPr>
            <a:spLocks noChangeArrowheads="1"/>
          </p:cNvSpPr>
          <p:nvPr/>
        </p:nvSpPr>
        <p:spPr bwMode="auto">
          <a:xfrm>
            <a:off x="8458200" y="52578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D:1</a:t>
            </a:r>
          </a:p>
        </p:txBody>
      </p:sp>
      <p:sp>
        <p:nvSpPr>
          <p:cNvPr id="35" name="Line 57">
            <a:extLst>
              <a:ext uri="{FF2B5EF4-FFF2-40B4-BE49-F238E27FC236}">
                <a16:creationId xmlns:a16="http://schemas.microsoft.com/office/drawing/2014/main" id="{D142C8E2-7EF0-48FF-9624-0110FDB29F6F}"/>
              </a:ext>
            </a:extLst>
          </p:cNvPr>
          <p:cNvSpPr>
            <a:spLocks noChangeShapeType="1"/>
          </p:cNvSpPr>
          <p:nvPr/>
        </p:nvSpPr>
        <p:spPr bwMode="auto">
          <a:xfrm>
            <a:off x="8077200" y="4648200"/>
            <a:ext cx="609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6" name="Line 58">
            <a:extLst>
              <a:ext uri="{FF2B5EF4-FFF2-40B4-BE49-F238E27FC236}">
                <a16:creationId xmlns:a16="http://schemas.microsoft.com/office/drawing/2014/main" id="{63F21871-0BB8-4F21-9B60-0B138ECD0231}"/>
              </a:ext>
            </a:extLst>
          </p:cNvPr>
          <p:cNvSpPr>
            <a:spLocks noChangeShapeType="1"/>
          </p:cNvSpPr>
          <p:nvPr/>
        </p:nvSpPr>
        <p:spPr bwMode="auto">
          <a:xfrm>
            <a:off x="5181600" y="4191000"/>
            <a:ext cx="1676400" cy="9144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7" name="Line 59">
            <a:extLst>
              <a:ext uri="{FF2B5EF4-FFF2-40B4-BE49-F238E27FC236}">
                <a16:creationId xmlns:a16="http://schemas.microsoft.com/office/drawing/2014/main" id="{303DC4AF-7537-40CF-B6D5-F6DD2B5981E0}"/>
              </a:ext>
            </a:extLst>
          </p:cNvPr>
          <p:cNvSpPr>
            <a:spLocks noChangeShapeType="1"/>
          </p:cNvSpPr>
          <p:nvPr/>
        </p:nvSpPr>
        <p:spPr bwMode="auto">
          <a:xfrm>
            <a:off x="6858000" y="5105400"/>
            <a:ext cx="1600200" cy="3048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2054495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1609A-D947-4544-99E8-C4F73C68EF94}"/>
              </a:ext>
            </a:extLst>
          </p:cNvPr>
          <p:cNvSpPr>
            <a:spLocks noGrp="1"/>
          </p:cNvSpPr>
          <p:nvPr>
            <p:ph type="title"/>
          </p:nvPr>
        </p:nvSpPr>
        <p:spPr/>
        <p:txBody>
          <a:bodyPr>
            <a:normAutofit fontScale="90000"/>
          </a:bodyPr>
          <a:lstStyle/>
          <a:p>
            <a:r>
              <a:rPr lang="en-US" dirty="0"/>
              <a:t>FP-Tree after reading 7th transaction</a:t>
            </a:r>
            <a:endParaRPr lang="en-IN" dirty="0"/>
          </a:p>
        </p:txBody>
      </p:sp>
      <p:sp>
        <p:nvSpPr>
          <p:cNvPr id="4" name="Footer Placeholder 3">
            <a:extLst>
              <a:ext uri="{FF2B5EF4-FFF2-40B4-BE49-F238E27FC236}">
                <a16:creationId xmlns:a16="http://schemas.microsoft.com/office/drawing/2014/main" id="{601A534F-83A8-4ECF-9594-9F33EAC5A514}"/>
              </a:ext>
            </a:extLst>
          </p:cNvPr>
          <p:cNvSpPr>
            <a:spLocks noGrp="1"/>
          </p:cNvSpPr>
          <p:nvPr>
            <p:ph type="ftr" sz="quarter" idx="11"/>
          </p:nvPr>
        </p:nvSpPr>
        <p:spPr/>
        <p:txBody>
          <a:bodyPr/>
          <a:lstStyle/>
          <a:p>
            <a:r>
              <a:rPr lang="en-US"/>
              <a:t>Mining Association Rules</a:t>
            </a:r>
          </a:p>
        </p:txBody>
      </p:sp>
      <p:sp>
        <p:nvSpPr>
          <p:cNvPr id="5" name="Slide Number Placeholder 4">
            <a:extLst>
              <a:ext uri="{FF2B5EF4-FFF2-40B4-BE49-F238E27FC236}">
                <a16:creationId xmlns:a16="http://schemas.microsoft.com/office/drawing/2014/main" id="{529B01FE-2BFE-4484-83C2-FE5BA2DB8B42}"/>
              </a:ext>
            </a:extLst>
          </p:cNvPr>
          <p:cNvSpPr>
            <a:spLocks noGrp="1"/>
          </p:cNvSpPr>
          <p:nvPr>
            <p:ph type="sldNum" sz="quarter" idx="12"/>
          </p:nvPr>
        </p:nvSpPr>
        <p:spPr/>
        <p:txBody>
          <a:bodyPr/>
          <a:lstStyle/>
          <a:p>
            <a:fld id="{7A40C488-C8CC-47D5-8871-7D5F905AB6AC}" type="slidenum">
              <a:rPr lang="en-US" smtClean="0"/>
              <a:t>46</a:t>
            </a:fld>
            <a:endParaRPr lang="en-US"/>
          </a:p>
        </p:txBody>
      </p:sp>
      <p:sp>
        <p:nvSpPr>
          <p:cNvPr id="6" name="Rectangle 2">
            <a:extLst>
              <a:ext uri="{FF2B5EF4-FFF2-40B4-BE49-F238E27FC236}">
                <a16:creationId xmlns:a16="http://schemas.microsoft.com/office/drawing/2014/main" id="{74EADDC6-1B82-4B11-9CAE-C264375A0537}"/>
              </a:ext>
            </a:extLst>
          </p:cNvPr>
          <p:cNvSpPr>
            <a:spLocks noChangeArrowheads="1"/>
          </p:cNvSpPr>
          <p:nvPr/>
        </p:nvSpPr>
        <p:spPr bwMode="auto">
          <a:xfrm>
            <a:off x="1828800" y="1143000"/>
            <a:ext cx="19812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US" altLang="en-US" sz="2400">
                <a:latin typeface="Times New Roman" panose="02020603050405020304" pitchFamily="18" charset="0"/>
              </a:rPr>
              <a:t>A C E B F</a:t>
            </a:r>
          </a:p>
          <a:p>
            <a:pPr>
              <a:spcBef>
                <a:spcPct val="20000"/>
              </a:spcBef>
            </a:pPr>
            <a:r>
              <a:rPr lang="en-US" altLang="en-US" sz="2400">
                <a:latin typeface="Times New Roman" panose="02020603050405020304" pitchFamily="18" charset="0"/>
              </a:rPr>
              <a:t>A C G</a:t>
            </a:r>
          </a:p>
          <a:p>
            <a:pPr>
              <a:spcBef>
                <a:spcPct val="20000"/>
              </a:spcBef>
            </a:pPr>
            <a:r>
              <a:rPr lang="en-US" altLang="en-US" sz="2400">
                <a:latin typeface="Times New Roman" panose="02020603050405020304" pitchFamily="18" charset="0"/>
              </a:rPr>
              <a:t>E</a:t>
            </a:r>
          </a:p>
          <a:p>
            <a:pPr>
              <a:spcBef>
                <a:spcPct val="20000"/>
              </a:spcBef>
            </a:pPr>
            <a:r>
              <a:rPr lang="en-US" altLang="en-US" sz="2400">
                <a:latin typeface="Times New Roman" panose="02020603050405020304" pitchFamily="18" charset="0"/>
              </a:rPr>
              <a:t>A C E G D</a:t>
            </a:r>
          </a:p>
          <a:p>
            <a:pPr>
              <a:spcBef>
                <a:spcPct val="20000"/>
              </a:spcBef>
            </a:pPr>
            <a:r>
              <a:rPr lang="en-US" altLang="en-US" sz="2400">
                <a:latin typeface="Times New Roman" panose="02020603050405020304" pitchFamily="18" charset="0"/>
              </a:rPr>
              <a:t>A C E G</a:t>
            </a:r>
          </a:p>
          <a:p>
            <a:pPr>
              <a:spcBef>
                <a:spcPct val="20000"/>
              </a:spcBef>
            </a:pPr>
            <a:r>
              <a:rPr lang="en-US" altLang="en-US" sz="2400">
                <a:latin typeface="Times New Roman" panose="02020603050405020304" pitchFamily="18" charset="0"/>
              </a:rPr>
              <a:t>E</a:t>
            </a:r>
          </a:p>
          <a:p>
            <a:pPr>
              <a:spcBef>
                <a:spcPct val="20000"/>
              </a:spcBef>
            </a:pPr>
            <a:r>
              <a:rPr lang="en-US" altLang="en-US" sz="2400" b="1">
                <a:solidFill>
                  <a:srgbClr val="FF0000"/>
                </a:solidFill>
                <a:latin typeface="Times New Roman" panose="02020603050405020304" pitchFamily="18" charset="0"/>
              </a:rPr>
              <a:t>A C E B F</a:t>
            </a:r>
          </a:p>
          <a:p>
            <a:pPr>
              <a:spcBef>
                <a:spcPct val="20000"/>
              </a:spcBef>
            </a:pPr>
            <a:r>
              <a:rPr lang="en-US" altLang="en-US" sz="2400">
                <a:latin typeface="Times New Roman" panose="02020603050405020304" pitchFamily="18" charset="0"/>
              </a:rPr>
              <a:t>A C D</a:t>
            </a:r>
          </a:p>
          <a:p>
            <a:pPr>
              <a:spcBef>
                <a:spcPct val="20000"/>
              </a:spcBef>
            </a:pPr>
            <a:r>
              <a:rPr lang="en-US" altLang="en-US" sz="2400">
                <a:latin typeface="Times New Roman" panose="02020603050405020304" pitchFamily="18" charset="0"/>
              </a:rPr>
              <a:t>A C E G</a:t>
            </a:r>
          </a:p>
          <a:p>
            <a:pPr>
              <a:spcBef>
                <a:spcPct val="20000"/>
              </a:spcBef>
            </a:pPr>
            <a:r>
              <a:rPr lang="en-US" altLang="en-US" sz="2400">
                <a:latin typeface="Times New Roman" panose="02020603050405020304" pitchFamily="18" charset="0"/>
              </a:rPr>
              <a:t>A C E G</a:t>
            </a:r>
          </a:p>
        </p:txBody>
      </p:sp>
      <p:sp>
        <p:nvSpPr>
          <p:cNvPr id="7" name="Oval 4">
            <a:extLst>
              <a:ext uri="{FF2B5EF4-FFF2-40B4-BE49-F238E27FC236}">
                <a16:creationId xmlns:a16="http://schemas.microsoft.com/office/drawing/2014/main" id="{53CE2FF2-4B26-4E16-ACCC-C974C886FAFE}"/>
              </a:ext>
            </a:extLst>
          </p:cNvPr>
          <p:cNvSpPr>
            <a:spLocks noChangeArrowheads="1"/>
          </p:cNvSpPr>
          <p:nvPr/>
        </p:nvSpPr>
        <p:spPr bwMode="auto">
          <a:xfrm>
            <a:off x="7467600" y="35052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G:1</a:t>
            </a:r>
          </a:p>
        </p:txBody>
      </p:sp>
      <p:sp>
        <p:nvSpPr>
          <p:cNvPr id="8" name="Line 5">
            <a:extLst>
              <a:ext uri="{FF2B5EF4-FFF2-40B4-BE49-F238E27FC236}">
                <a16:creationId xmlns:a16="http://schemas.microsoft.com/office/drawing/2014/main" id="{2037165C-9183-4AA7-90B4-C6C33FD9E0EF}"/>
              </a:ext>
            </a:extLst>
          </p:cNvPr>
          <p:cNvSpPr>
            <a:spLocks noChangeShapeType="1"/>
          </p:cNvSpPr>
          <p:nvPr/>
        </p:nvSpPr>
        <p:spPr bwMode="auto">
          <a:xfrm>
            <a:off x="7239000" y="3200400"/>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aphicFrame>
        <p:nvGraphicFramePr>
          <p:cNvPr id="9" name="Group 6">
            <a:extLst>
              <a:ext uri="{FF2B5EF4-FFF2-40B4-BE49-F238E27FC236}">
                <a16:creationId xmlns:a16="http://schemas.microsoft.com/office/drawing/2014/main" id="{7629F51F-124B-4C2D-B87A-88B2972BFD2E}"/>
              </a:ext>
            </a:extLst>
          </p:cNvPr>
          <p:cNvGraphicFramePr>
            <a:graphicFrameLocks noGrp="1"/>
          </p:cNvGraphicFramePr>
          <p:nvPr/>
        </p:nvGraphicFramePr>
        <p:xfrm>
          <a:off x="4114800" y="1981200"/>
          <a:ext cx="1447800" cy="2773680"/>
        </p:xfrm>
        <a:graphic>
          <a:graphicData uri="http://schemas.openxmlformats.org/drawingml/2006/table">
            <a:tbl>
              <a:tblPr/>
              <a:tblGrid>
                <a:gridCol w="723900">
                  <a:extLst>
                    <a:ext uri="{9D8B030D-6E8A-4147-A177-3AD203B41FA5}">
                      <a16:colId xmlns:a16="http://schemas.microsoft.com/office/drawing/2014/main" val="1022982332"/>
                    </a:ext>
                  </a:extLst>
                </a:gridCol>
                <a:gridCol w="723900">
                  <a:extLst>
                    <a:ext uri="{9D8B030D-6E8A-4147-A177-3AD203B41FA5}">
                      <a16:colId xmlns:a16="http://schemas.microsoft.com/office/drawing/2014/main" val="1605326892"/>
                    </a:ext>
                  </a:extLst>
                </a:gridCol>
              </a:tblGrid>
              <a:tr h="0">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A:8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54421295"/>
                  </a:ext>
                </a:extLst>
              </a:tr>
              <a:tr h="311150">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C:8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19820933"/>
                  </a:ext>
                </a:extLst>
              </a:tr>
              <a:tr h="312738">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E:8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473971"/>
                  </a:ext>
                </a:extLst>
              </a:tr>
              <a:tr h="311150">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G:5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12122154"/>
                  </a:ext>
                </a:extLst>
              </a:tr>
              <a:tr h="312738">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B:2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24129254"/>
                  </a:ext>
                </a:extLst>
              </a:tr>
              <a:tr h="311150">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D:2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64323114"/>
                  </a:ext>
                </a:extLst>
              </a:tr>
              <a:tr h="312738">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F:2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62269796"/>
                  </a:ext>
                </a:extLst>
              </a:tr>
            </a:tbl>
          </a:graphicData>
        </a:graphic>
      </p:graphicFrame>
      <p:sp>
        <p:nvSpPr>
          <p:cNvPr id="10" name="Oval 32">
            <a:extLst>
              <a:ext uri="{FF2B5EF4-FFF2-40B4-BE49-F238E27FC236}">
                <a16:creationId xmlns:a16="http://schemas.microsoft.com/office/drawing/2014/main" id="{0C25AC16-732F-4E2C-A0A5-F3313641338A}"/>
              </a:ext>
            </a:extLst>
          </p:cNvPr>
          <p:cNvSpPr>
            <a:spLocks noChangeArrowheads="1"/>
          </p:cNvSpPr>
          <p:nvPr/>
        </p:nvSpPr>
        <p:spPr bwMode="auto">
          <a:xfrm>
            <a:off x="7848600" y="13716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null</a:t>
            </a:r>
          </a:p>
        </p:txBody>
      </p:sp>
      <p:sp>
        <p:nvSpPr>
          <p:cNvPr id="11" name="Oval 33">
            <a:extLst>
              <a:ext uri="{FF2B5EF4-FFF2-40B4-BE49-F238E27FC236}">
                <a16:creationId xmlns:a16="http://schemas.microsoft.com/office/drawing/2014/main" id="{46B8E3D9-ABC8-4AEA-82AE-9627D516B68D}"/>
              </a:ext>
            </a:extLst>
          </p:cNvPr>
          <p:cNvSpPr>
            <a:spLocks noChangeArrowheads="1"/>
          </p:cNvSpPr>
          <p:nvPr/>
        </p:nvSpPr>
        <p:spPr bwMode="auto">
          <a:xfrm>
            <a:off x="7239000" y="20574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A:5</a:t>
            </a:r>
          </a:p>
        </p:txBody>
      </p:sp>
      <p:sp>
        <p:nvSpPr>
          <p:cNvPr id="12" name="Oval 34">
            <a:extLst>
              <a:ext uri="{FF2B5EF4-FFF2-40B4-BE49-F238E27FC236}">
                <a16:creationId xmlns:a16="http://schemas.microsoft.com/office/drawing/2014/main" id="{00409649-6266-494E-A43E-5A7E7B1CD7A5}"/>
              </a:ext>
            </a:extLst>
          </p:cNvPr>
          <p:cNvSpPr>
            <a:spLocks noChangeArrowheads="1"/>
          </p:cNvSpPr>
          <p:nvPr/>
        </p:nvSpPr>
        <p:spPr bwMode="auto">
          <a:xfrm>
            <a:off x="6705600" y="28194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C:5</a:t>
            </a:r>
          </a:p>
        </p:txBody>
      </p:sp>
      <p:sp>
        <p:nvSpPr>
          <p:cNvPr id="13" name="Oval 35">
            <a:extLst>
              <a:ext uri="{FF2B5EF4-FFF2-40B4-BE49-F238E27FC236}">
                <a16:creationId xmlns:a16="http://schemas.microsoft.com/office/drawing/2014/main" id="{467C6CA9-845B-4C4C-9B18-EA6738CF7341}"/>
              </a:ext>
            </a:extLst>
          </p:cNvPr>
          <p:cNvSpPr>
            <a:spLocks noChangeArrowheads="1"/>
          </p:cNvSpPr>
          <p:nvPr/>
        </p:nvSpPr>
        <p:spPr bwMode="auto">
          <a:xfrm>
            <a:off x="6248400" y="35814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E:4</a:t>
            </a:r>
          </a:p>
        </p:txBody>
      </p:sp>
      <p:sp>
        <p:nvSpPr>
          <p:cNvPr id="14" name="Oval 36">
            <a:extLst>
              <a:ext uri="{FF2B5EF4-FFF2-40B4-BE49-F238E27FC236}">
                <a16:creationId xmlns:a16="http://schemas.microsoft.com/office/drawing/2014/main" id="{D9AC6E44-29C8-4AAC-B8B2-1B18F9DF450B}"/>
              </a:ext>
            </a:extLst>
          </p:cNvPr>
          <p:cNvSpPr>
            <a:spLocks noChangeArrowheads="1"/>
          </p:cNvSpPr>
          <p:nvPr/>
        </p:nvSpPr>
        <p:spPr bwMode="auto">
          <a:xfrm>
            <a:off x="6248400" y="44196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B:2</a:t>
            </a:r>
          </a:p>
        </p:txBody>
      </p:sp>
      <p:sp>
        <p:nvSpPr>
          <p:cNvPr id="15" name="Oval 37">
            <a:extLst>
              <a:ext uri="{FF2B5EF4-FFF2-40B4-BE49-F238E27FC236}">
                <a16:creationId xmlns:a16="http://schemas.microsoft.com/office/drawing/2014/main" id="{1D8C36E1-FDA1-4264-9705-3F1E02DE2FA4}"/>
              </a:ext>
            </a:extLst>
          </p:cNvPr>
          <p:cNvSpPr>
            <a:spLocks noChangeArrowheads="1"/>
          </p:cNvSpPr>
          <p:nvPr/>
        </p:nvSpPr>
        <p:spPr bwMode="auto">
          <a:xfrm>
            <a:off x="6248400" y="52578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F:2</a:t>
            </a:r>
          </a:p>
        </p:txBody>
      </p:sp>
      <p:sp>
        <p:nvSpPr>
          <p:cNvPr id="16" name="Line 38">
            <a:extLst>
              <a:ext uri="{FF2B5EF4-FFF2-40B4-BE49-F238E27FC236}">
                <a16:creationId xmlns:a16="http://schemas.microsoft.com/office/drawing/2014/main" id="{A65A09C0-032B-44D1-BCEB-03726EC6E147}"/>
              </a:ext>
            </a:extLst>
          </p:cNvPr>
          <p:cNvSpPr>
            <a:spLocks noChangeShapeType="1"/>
          </p:cNvSpPr>
          <p:nvPr/>
        </p:nvSpPr>
        <p:spPr bwMode="auto">
          <a:xfrm flipH="1">
            <a:off x="7696200" y="17526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7" name="Line 39">
            <a:extLst>
              <a:ext uri="{FF2B5EF4-FFF2-40B4-BE49-F238E27FC236}">
                <a16:creationId xmlns:a16="http://schemas.microsoft.com/office/drawing/2014/main" id="{6458CD4E-010F-4C62-B1BC-FBBA63A49759}"/>
              </a:ext>
            </a:extLst>
          </p:cNvPr>
          <p:cNvSpPr>
            <a:spLocks noChangeShapeType="1"/>
          </p:cNvSpPr>
          <p:nvPr/>
        </p:nvSpPr>
        <p:spPr bwMode="auto">
          <a:xfrm flipH="1">
            <a:off x="7086600" y="24384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 name="Line 40">
            <a:extLst>
              <a:ext uri="{FF2B5EF4-FFF2-40B4-BE49-F238E27FC236}">
                <a16:creationId xmlns:a16="http://schemas.microsoft.com/office/drawing/2014/main" id="{C1605F49-9ACD-4766-8270-37521CB14EF7}"/>
              </a:ext>
            </a:extLst>
          </p:cNvPr>
          <p:cNvSpPr>
            <a:spLocks noChangeShapeType="1"/>
          </p:cNvSpPr>
          <p:nvPr/>
        </p:nvSpPr>
        <p:spPr bwMode="auto">
          <a:xfrm flipH="1">
            <a:off x="6629400" y="3200400"/>
            <a:ext cx="3048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 name="Line 41">
            <a:extLst>
              <a:ext uri="{FF2B5EF4-FFF2-40B4-BE49-F238E27FC236}">
                <a16:creationId xmlns:a16="http://schemas.microsoft.com/office/drawing/2014/main" id="{C999F201-AD83-4D81-B737-D21C83F56A16}"/>
              </a:ext>
            </a:extLst>
          </p:cNvPr>
          <p:cNvSpPr>
            <a:spLocks noChangeShapeType="1"/>
          </p:cNvSpPr>
          <p:nvPr/>
        </p:nvSpPr>
        <p:spPr bwMode="auto">
          <a:xfrm>
            <a:off x="6553200" y="39624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 name="Line 42">
            <a:extLst>
              <a:ext uri="{FF2B5EF4-FFF2-40B4-BE49-F238E27FC236}">
                <a16:creationId xmlns:a16="http://schemas.microsoft.com/office/drawing/2014/main" id="{74BBFF66-A803-4C2E-B1C2-5C89EDDEC261}"/>
              </a:ext>
            </a:extLst>
          </p:cNvPr>
          <p:cNvSpPr>
            <a:spLocks noChangeShapeType="1"/>
          </p:cNvSpPr>
          <p:nvPr/>
        </p:nvSpPr>
        <p:spPr bwMode="auto">
          <a:xfrm>
            <a:off x="6553200" y="48006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 name="Line 43">
            <a:extLst>
              <a:ext uri="{FF2B5EF4-FFF2-40B4-BE49-F238E27FC236}">
                <a16:creationId xmlns:a16="http://schemas.microsoft.com/office/drawing/2014/main" id="{2BDC315C-D721-4970-BCF7-9BFA3C523A64}"/>
              </a:ext>
            </a:extLst>
          </p:cNvPr>
          <p:cNvSpPr>
            <a:spLocks noChangeShapeType="1"/>
          </p:cNvSpPr>
          <p:nvPr/>
        </p:nvSpPr>
        <p:spPr bwMode="auto">
          <a:xfrm>
            <a:off x="5105400" y="4572000"/>
            <a:ext cx="1143000" cy="8382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2" name="Line 44">
            <a:extLst>
              <a:ext uri="{FF2B5EF4-FFF2-40B4-BE49-F238E27FC236}">
                <a16:creationId xmlns:a16="http://schemas.microsoft.com/office/drawing/2014/main" id="{F5886835-868A-4ECF-A1BB-53BCEBB461FD}"/>
              </a:ext>
            </a:extLst>
          </p:cNvPr>
          <p:cNvSpPr>
            <a:spLocks noChangeShapeType="1"/>
          </p:cNvSpPr>
          <p:nvPr/>
        </p:nvSpPr>
        <p:spPr bwMode="auto">
          <a:xfrm>
            <a:off x="5181600" y="2971800"/>
            <a:ext cx="1143000" cy="6858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3" name="Line 45">
            <a:extLst>
              <a:ext uri="{FF2B5EF4-FFF2-40B4-BE49-F238E27FC236}">
                <a16:creationId xmlns:a16="http://schemas.microsoft.com/office/drawing/2014/main" id="{A1AEB070-F574-47D8-9FD0-9095CA30E076}"/>
              </a:ext>
            </a:extLst>
          </p:cNvPr>
          <p:cNvSpPr>
            <a:spLocks noChangeShapeType="1"/>
          </p:cNvSpPr>
          <p:nvPr/>
        </p:nvSpPr>
        <p:spPr bwMode="auto">
          <a:xfrm>
            <a:off x="5257800" y="2590800"/>
            <a:ext cx="1447800" cy="3810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 name="Line 46">
            <a:extLst>
              <a:ext uri="{FF2B5EF4-FFF2-40B4-BE49-F238E27FC236}">
                <a16:creationId xmlns:a16="http://schemas.microsoft.com/office/drawing/2014/main" id="{D2876D18-439B-4E9E-B75B-2E1E1143612B}"/>
              </a:ext>
            </a:extLst>
          </p:cNvPr>
          <p:cNvSpPr>
            <a:spLocks noChangeShapeType="1"/>
          </p:cNvSpPr>
          <p:nvPr/>
        </p:nvSpPr>
        <p:spPr bwMode="auto">
          <a:xfrm>
            <a:off x="5257800" y="2209800"/>
            <a:ext cx="1981200" cy="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5" name="Line 47">
            <a:extLst>
              <a:ext uri="{FF2B5EF4-FFF2-40B4-BE49-F238E27FC236}">
                <a16:creationId xmlns:a16="http://schemas.microsoft.com/office/drawing/2014/main" id="{B153CA2A-2FD4-4465-920D-2C181F910F38}"/>
              </a:ext>
            </a:extLst>
          </p:cNvPr>
          <p:cNvSpPr>
            <a:spLocks noChangeShapeType="1"/>
          </p:cNvSpPr>
          <p:nvPr/>
        </p:nvSpPr>
        <p:spPr bwMode="auto">
          <a:xfrm>
            <a:off x="5334000" y="3733800"/>
            <a:ext cx="990600" cy="7620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6" name="Text Box 48">
            <a:extLst>
              <a:ext uri="{FF2B5EF4-FFF2-40B4-BE49-F238E27FC236}">
                <a16:creationId xmlns:a16="http://schemas.microsoft.com/office/drawing/2014/main" id="{8E9B3F8E-D4CF-41D5-AE19-C8F5B09CC33C}"/>
              </a:ext>
            </a:extLst>
          </p:cNvPr>
          <p:cNvSpPr txBox="1">
            <a:spLocks noChangeArrowheads="1"/>
          </p:cNvSpPr>
          <p:nvPr/>
        </p:nvSpPr>
        <p:spPr bwMode="auto">
          <a:xfrm>
            <a:off x="4038601" y="1371600"/>
            <a:ext cx="8723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Header</a:t>
            </a:r>
          </a:p>
        </p:txBody>
      </p:sp>
      <p:sp>
        <p:nvSpPr>
          <p:cNvPr id="27" name="Oval 49">
            <a:extLst>
              <a:ext uri="{FF2B5EF4-FFF2-40B4-BE49-F238E27FC236}">
                <a16:creationId xmlns:a16="http://schemas.microsoft.com/office/drawing/2014/main" id="{04F8F3C0-4058-48E2-8A53-C182C6CBBA6C}"/>
              </a:ext>
            </a:extLst>
          </p:cNvPr>
          <p:cNvSpPr>
            <a:spLocks noChangeArrowheads="1"/>
          </p:cNvSpPr>
          <p:nvPr/>
        </p:nvSpPr>
        <p:spPr bwMode="auto">
          <a:xfrm>
            <a:off x="8915400" y="20574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E:2</a:t>
            </a:r>
          </a:p>
        </p:txBody>
      </p:sp>
      <p:sp>
        <p:nvSpPr>
          <p:cNvPr id="28" name="Line 50">
            <a:extLst>
              <a:ext uri="{FF2B5EF4-FFF2-40B4-BE49-F238E27FC236}">
                <a16:creationId xmlns:a16="http://schemas.microsoft.com/office/drawing/2014/main" id="{1B849798-2C85-4047-AAEE-5182E2AEA0AD}"/>
              </a:ext>
            </a:extLst>
          </p:cNvPr>
          <p:cNvSpPr>
            <a:spLocks noChangeShapeType="1"/>
          </p:cNvSpPr>
          <p:nvPr/>
        </p:nvSpPr>
        <p:spPr bwMode="auto">
          <a:xfrm>
            <a:off x="8534400" y="1676400"/>
            <a:ext cx="6858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9" name="Line 51">
            <a:extLst>
              <a:ext uri="{FF2B5EF4-FFF2-40B4-BE49-F238E27FC236}">
                <a16:creationId xmlns:a16="http://schemas.microsoft.com/office/drawing/2014/main" id="{65A22D89-82C8-4E08-BF84-99C6A2018B1E}"/>
              </a:ext>
            </a:extLst>
          </p:cNvPr>
          <p:cNvSpPr>
            <a:spLocks noChangeShapeType="1"/>
          </p:cNvSpPr>
          <p:nvPr/>
        </p:nvSpPr>
        <p:spPr bwMode="auto">
          <a:xfrm flipV="1">
            <a:off x="6934200" y="2362200"/>
            <a:ext cx="2057400" cy="12954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0" name="Oval 52">
            <a:extLst>
              <a:ext uri="{FF2B5EF4-FFF2-40B4-BE49-F238E27FC236}">
                <a16:creationId xmlns:a16="http://schemas.microsoft.com/office/drawing/2014/main" id="{135CF2BF-131A-4EFC-820D-FFCFFB33B503}"/>
              </a:ext>
            </a:extLst>
          </p:cNvPr>
          <p:cNvSpPr>
            <a:spLocks noChangeArrowheads="1"/>
          </p:cNvSpPr>
          <p:nvPr/>
        </p:nvSpPr>
        <p:spPr bwMode="auto">
          <a:xfrm>
            <a:off x="7467600" y="42672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G:2</a:t>
            </a:r>
          </a:p>
        </p:txBody>
      </p:sp>
      <p:sp>
        <p:nvSpPr>
          <p:cNvPr id="31" name="Line 53">
            <a:extLst>
              <a:ext uri="{FF2B5EF4-FFF2-40B4-BE49-F238E27FC236}">
                <a16:creationId xmlns:a16="http://schemas.microsoft.com/office/drawing/2014/main" id="{EDC9AC0A-E9C1-46C1-B51C-50C2CBDC748B}"/>
              </a:ext>
            </a:extLst>
          </p:cNvPr>
          <p:cNvSpPr>
            <a:spLocks noChangeShapeType="1"/>
          </p:cNvSpPr>
          <p:nvPr/>
        </p:nvSpPr>
        <p:spPr bwMode="auto">
          <a:xfrm>
            <a:off x="6934200" y="3886200"/>
            <a:ext cx="762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2" name="Line 54">
            <a:extLst>
              <a:ext uri="{FF2B5EF4-FFF2-40B4-BE49-F238E27FC236}">
                <a16:creationId xmlns:a16="http://schemas.microsoft.com/office/drawing/2014/main" id="{B0647685-C45D-443F-9C0A-80FECCAA0437}"/>
              </a:ext>
            </a:extLst>
          </p:cNvPr>
          <p:cNvSpPr>
            <a:spLocks noChangeShapeType="1"/>
          </p:cNvSpPr>
          <p:nvPr/>
        </p:nvSpPr>
        <p:spPr bwMode="auto">
          <a:xfrm>
            <a:off x="5257800" y="3352800"/>
            <a:ext cx="2286000" cy="2286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3" name="Line 55">
            <a:extLst>
              <a:ext uri="{FF2B5EF4-FFF2-40B4-BE49-F238E27FC236}">
                <a16:creationId xmlns:a16="http://schemas.microsoft.com/office/drawing/2014/main" id="{9C982EF1-A9A7-4AA5-B8DB-A53C95FBAFCC}"/>
              </a:ext>
            </a:extLst>
          </p:cNvPr>
          <p:cNvSpPr>
            <a:spLocks noChangeShapeType="1"/>
          </p:cNvSpPr>
          <p:nvPr/>
        </p:nvSpPr>
        <p:spPr bwMode="auto">
          <a:xfrm>
            <a:off x="7848600" y="3886200"/>
            <a:ext cx="0" cy="3810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4" name="Oval 56">
            <a:extLst>
              <a:ext uri="{FF2B5EF4-FFF2-40B4-BE49-F238E27FC236}">
                <a16:creationId xmlns:a16="http://schemas.microsoft.com/office/drawing/2014/main" id="{02AA2F06-749C-4BC6-93A9-A147A1938A0F}"/>
              </a:ext>
            </a:extLst>
          </p:cNvPr>
          <p:cNvSpPr>
            <a:spLocks noChangeArrowheads="1"/>
          </p:cNvSpPr>
          <p:nvPr/>
        </p:nvSpPr>
        <p:spPr bwMode="auto">
          <a:xfrm>
            <a:off x="8458200" y="52578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D:1</a:t>
            </a:r>
          </a:p>
        </p:txBody>
      </p:sp>
      <p:sp>
        <p:nvSpPr>
          <p:cNvPr id="35" name="Line 57">
            <a:extLst>
              <a:ext uri="{FF2B5EF4-FFF2-40B4-BE49-F238E27FC236}">
                <a16:creationId xmlns:a16="http://schemas.microsoft.com/office/drawing/2014/main" id="{B0C94E54-8261-46F2-A09D-653C0B3DACD9}"/>
              </a:ext>
            </a:extLst>
          </p:cNvPr>
          <p:cNvSpPr>
            <a:spLocks noChangeShapeType="1"/>
          </p:cNvSpPr>
          <p:nvPr/>
        </p:nvSpPr>
        <p:spPr bwMode="auto">
          <a:xfrm>
            <a:off x="8077200" y="4648200"/>
            <a:ext cx="609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6" name="Line 58">
            <a:extLst>
              <a:ext uri="{FF2B5EF4-FFF2-40B4-BE49-F238E27FC236}">
                <a16:creationId xmlns:a16="http://schemas.microsoft.com/office/drawing/2014/main" id="{66CEEC78-6736-4615-A37E-70A6120DB219}"/>
              </a:ext>
            </a:extLst>
          </p:cNvPr>
          <p:cNvSpPr>
            <a:spLocks noChangeShapeType="1"/>
          </p:cNvSpPr>
          <p:nvPr/>
        </p:nvSpPr>
        <p:spPr bwMode="auto">
          <a:xfrm>
            <a:off x="5181600" y="4191000"/>
            <a:ext cx="1676400" cy="9144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7" name="Line 59">
            <a:extLst>
              <a:ext uri="{FF2B5EF4-FFF2-40B4-BE49-F238E27FC236}">
                <a16:creationId xmlns:a16="http://schemas.microsoft.com/office/drawing/2014/main" id="{7EE5CD47-759F-4386-BB4C-08A073083C34}"/>
              </a:ext>
            </a:extLst>
          </p:cNvPr>
          <p:cNvSpPr>
            <a:spLocks noChangeShapeType="1"/>
          </p:cNvSpPr>
          <p:nvPr/>
        </p:nvSpPr>
        <p:spPr bwMode="auto">
          <a:xfrm>
            <a:off x="6858000" y="5105400"/>
            <a:ext cx="1600200" cy="3048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39597214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1609A-D947-4544-99E8-C4F73C68EF94}"/>
              </a:ext>
            </a:extLst>
          </p:cNvPr>
          <p:cNvSpPr>
            <a:spLocks noGrp="1"/>
          </p:cNvSpPr>
          <p:nvPr>
            <p:ph type="title"/>
          </p:nvPr>
        </p:nvSpPr>
        <p:spPr/>
        <p:txBody>
          <a:bodyPr>
            <a:normAutofit fontScale="90000"/>
          </a:bodyPr>
          <a:lstStyle/>
          <a:p>
            <a:r>
              <a:rPr lang="en-US" dirty="0"/>
              <a:t>FP-Tree after reading 8th transaction</a:t>
            </a:r>
            <a:endParaRPr lang="en-IN" dirty="0"/>
          </a:p>
        </p:txBody>
      </p:sp>
      <p:sp>
        <p:nvSpPr>
          <p:cNvPr id="4" name="Footer Placeholder 3">
            <a:extLst>
              <a:ext uri="{FF2B5EF4-FFF2-40B4-BE49-F238E27FC236}">
                <a16:creationId xmlns:a16="http://schemas.microsoft.com/office/drawing/2014/main" id="{601A534F-83A8-4ECF-9594-9F33EAC5A514}"/>
              </a:ext>
            </a:extLst>
          </p:cNvPr>
          <p:cNvSpPr>
            <a:spLocks noGrp="1"/>
          </p:cNvSpPr>
          <p:nvPr>
            <p:ph type="ftr" sz="quarter" idx="11"/>
          </p:nvPr>
        </p:nvSpPr>
        <p:spPr/>
        <p:txBody>
          <a:bodyPr/>
          <a:lstStyle/>
          <a:p>
            <a:r>
              <a:rPr lang="en-US"/>
              <a:t>Mining Association Rules</a:t>
            </a:r>
          </a:p>
        </p:txBody>
      </p:sp>
      <p:sp>
        <p:nvSpPr>
          <p:cNvPr id="5" name="Slide Number Placeholder 4">
            <a:extLst>
              <a:ext uri="{FF2B5EF4-FFF2-40B4-BE49-F238E27FC236}">
                <a16:creationId xmlns:a16="http://schemas.microsoft.com/office/drawing/2014/main" id="{529B01FE-2BFE-4484-83C2-FE5BA2DB8B42}"/>
              </a:ext>
            </a:extLst>
          </p:cNvPr>
          <p:cNvSpPr>
            <a:spLocks noGrp="1"/>
          </p:cNvSpPr>
          <p:nvPr>
            <p:ph type="sldNum" sz="quarter" idx="12"/>
          </p:nvPr>
        </p:nvSpPr>
        <p:spPr/>
        <p:txBody>
          <a:bodyPr/>
          <a:lstStyle/>
          <a:p>
            <a:fld id="{7A40C488-C8CC-47D5-8871-7D5F905AB6AC}" type="slidenum">
              <a:rPr lang="en-US" smtClean="0"/>
              <a:t>47</a:t>
            </a:fld>
            <a:endParaRPr lang="en-US"/>
          </a:p>
        </p:txBody>
      </p:sp>
      <p:sp>
        <p:nvSpPr>
          <p:cNvPr id="6" name="Rectangle 2">
            <a:extLst>
              <a:ext uri="{FF2B5EF4-FFF2-40B4-BE49-F238E27FC236}">
                <a16:creationId xmlns:a16="http://schemas.microsoft.com/office/drawing/2014/main" id="{650F3F8D-7508-467B-A45A-3F61D33F21FD}"/>
              </a:ext>
            </a:extLst>
          </p:cNvPr>
          <p:cNvSpPr>
            <a:spLocks noChangeArrowheads="1"/>
          </p:cNvSpPr>
          <p:nvPr/>
        </p:nvSpPr>
        <p:spPr bwMode="auto">
          <a:xfrm>
            <a:off x="1828800" y="1143000"/>
            <a:ext cx="19812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US" altLang="en-US" sz="2400" dirty="0">
                <a:latin typeface="Times New Roman" panose="02020603050405020304" pitchFamily="18" charset="0"/>
              </a:rPr>
              <a:t>A C E B F</a:t>
            </a:r>
          </a:p>
          <a:p>
            <a:pPr>
              <a:spcBef>
                <a:spcPct val="20000"/>
              </a:spcBef>
            </a:pPr>
            <a:r>
              <a:rPr lang="en-US" altLang="en-US" sz="2400" dirty="0">
                <a:latin typeface="Times New Roman" panose="02020603050405020304" pitchFamily="18" charset="0"/>
              </a:rPr>
              <a:t>A C G</a:t>
            </a:r>
          </a:p>
          <a:p>
            <a:pPr>
              <a:spcBef>
                <a:spcPct val="20000"/>
              </a:spcBef>
            </a:pPr>
            <a:r>
              <a:rPr lang="en-US" altLang="en-US" sz="2400" dirty="0">
                <a:latin typeface="Times New Roman" panose="02020603050405020304" pitchFamily="18" charset="0"/>
              </a:rPr>
              <a:t>E</a:t>
            </a:r>
          </a:p>
          <a:p>
            <a:pPr>
              <a:spcBef>
                <a:spcPct val="20000"/>
              </a:spcBef>
            </a:pPr>
            <a:r>
              <a:rPr lang="en-US" altLang="en-US" sz="2400" dirty="0">
                <a:latin typeface="Times New Roman" panose="02020603050405020304" pitchFamily="18" charset="0"/>
              </a:rPr>
              <a:t>A C E G D</a:t>
            </a:r>
          </a:p>
          <a:p>
            <a:pPr>
              <a:spcBef>
                <a:spcPct val="20000"/>
              </a:spcBef>
            </a:pPr>
            <a:r>
              <a:rPr lang="en-US" altLang="en-US" sz="2400" dirty="0">
                <a:latin typeface="Times New Roman" panose="02020603050405020304" pitchFamily="18" charset="0"/>
              </a:rPr>
              <a:t>A C E G</a:t>
            </a:r>
          </a:p>
          <a:p>
            <a:pPr>
              <a:spcBef>
                <a:spcPct val="20000"/>
              </a:spcBef>
            </a:pPr>
            <a:r>
              <a:rPr lang="en-US" altLang="en-US" sz="2400" dirty="0">
                <a:latin typeface="Times New Roman" panose="02020603050405020304" pitchFamily="18" charset="0"/>
              </a:rPr>
              <a:t>E</a:t>
            </a:r>
          </a:p>
          <a:p>
            <a:pPr>
              <a:spcBef>
                <a:spcPct val="20000"/>
              </a:spcBef>
            </a:pPr>
            <a:r>
              <a:rPr lang="en-US" altLang="en-US" sz="2400" dirty="0">
                <a:latin typeface="Times New Roman" panose="02020603050405020304" pitchFamily="18" charset="0"/>
              </a:rPr>
              <a:t>A C E B F</a:t>
            </a:r>
          </a:p>
          <a:p>
            <a:pPr>
              <a:spcBef>
                <a:spcPct val="20000"/>
              </a:spcBef>
            </a:pPr>
            <a:r>
              <a:rPr lang="en-US" altLang="en-US" sz="2400" b="1" dirty="0">
                <a:solidFill>
                  <a:srgbClr val="FF0000"/>
                </a:solidFill>
                <a:latin typeface="Times New Roman" panose="02020603050405020304" pitchFamily="18" charset="0"/>
              </a:rPr>
              <a:t>A C D</a:t>
            </a:r>
          </a:p>
          <a:p>
            <a:pPr>
              <a:spcBef>
                <a:spcPct val="20000"/>
              </a:spcBef>
            </a:pPr>
            <a:r>
              <a:rPr lang="en-US" altLang="en-US" sz="2400" dirty="0">
                <a:latin typeface="Times New Roman" panose="02020603050405020304" pitchFamily="18" charset="0"/>
              </a:rPr>
              <a:t>A C E G</a:t>
            </a:r>
          </a:p>
          <a:p>
            <a:pPr>
              <a:spcBef>
                <a:spcPct val="20000"/>
              </a:spcBef>
            </a:pPr>
            <a:r>
              <a:rPr lang="en-US" altLang="en-US" sz="2400" dirty="0">
                <a:latin typeface="Times New Roman" panose="02020603050405020304" pitchFamily="18" charset="0"/>
              </a:rPr>
              <a:t>A C E G</a:t>
            </a:r>
          </a:p>
        </p:txBody>
      </p:sp>
      <p:sp>
        <p:nvSpPr>
          <p:cNvPr id="7" name="Oval 4">
            <a:extLst>
              <a:ext uri="{FF2B5EF4-FFF2-40B4-BE49-F238E27FC236}">
                <a16:creationId xmlns:a16="http://schemas.microsoft.com/office/drawing/2014/main" id="{D637DA7C-13E1-45E0-9F21-E528D4F71664}"/>
              </a:ext>
            </a:extLst>
          </p:cNvPr>
          <p:cNvSpPr>
            <a:spLocks noChangeArrowheads="1"/>
          </p:cNvSpPr>
          <p:nvPr/>
        </p:nvSpPr>
        <p:spPr bwMode="auto">
          <a:xfrm>
            <a:off x="7467600" y="35052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G:1</a:t>
            </a:r>
          </a:p>
        </p:txBody>
      </p:sp>
      <p:sp>
        <p:nvSpPr>
          <p:cNvPr id="8" name="Line 5">
            <a:extLst>
              <a:ext uri="{FF2B5EF4-FFF2-40B4-BE49-F238E27FC236}">
                <a16:creationId xmlns:a16="http://schemas.microsoft.com/office/drawing/2014/main" id="{98847F33-CED9-4975-82D5-C5B9F4182B8F}"/>
              </a:ext>
            </a:extLst>
          </p:cNvPr>
          <p:cNvSpPr>
            <a:spLocks noChangeShapeType="1"/>
          </p:cNvSpPr>
          <p:nvPr/>
        </p:nvSpPr>
        <p:spPr bwMode="auto">
          <a:xfrm>
            <a:off x="7239000" y="3200400"/>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aphicFrame>
        <p:nvGraphicFramePr>
          <p:cNvPr id="9" name="Group 6">
            <a:extLst>
              <a:ext uri="{FF2B5EF4-FFF2-40B4-BE49-F238E27FC236}">
                <a16:creationId xmlns:a16="http://schemas.microsoft.com/office/drawing/2014/main" id="{6E46DC89-DFDF-4768-99B3-2C292DF8718B}"/>
              </a:ext>
            </a:extLst>
          </p:cNvPr>
          <p:cNvGraphicFramePr>
            <a:graphicFrameLocks noGrp="1"/>
          </p:cNvGraphicFramePr>
          <p:nvPr/>
        </p:nvGraphicFramePr>
        <p:xfrm>
          <a:off x="4114800" y="1981200"/>
          <a:ext cx="1447800" cy="2773680"/>
        </p:xfrm>
        <a:graphic>
          <a:graphicData uri="http://schemas.openxmlformats.org/drawingml/2006/table">
            <a:tbl>
              <a:tblPr/>
              <a:tblGrid>
                <a:gridCol w="723900">
                  <a:extLst>
                    <a:ext uri="{9D8B030D-6E8A-4147-A177-3AD203B41FA5}">
                      <a16:colId xmlns:a16="http://schemas.microsoft.com/office/drawing/2014/main" val="3024016536"/>
                    </a:ext>
                  </a:extLst>
                </a:gridCol>
                <a:gridCol w="723900">
                  <a:extLst>
                    <a:ext uri="{9D8B030D-6E8A-4147-A177-3AD203B41FA5}">
                      <a16:colId xmlns:a16="http://schemas.microsoft.com/office/drawing/2014/main" val="2357100512"/>
                    </a:ext>
                  </a:extLst>
                </a:gridCol>
              </a:tblGrid>
              <a:tr h="0">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A:8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09052307"/>
                  </a:ext>
                </a:extLst>
              </a:tr>
              <a:tr h="311150">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C:8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15007633"/>
                  </a:ext>
                </a:extLst>
              </a:tr>
              <a:tr h="312738">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E:8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80906547"/>
                  </a:ext>
                </a:extLst>
              </a:tr>
              <a:tr h="311150">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G:5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486679"/>
                  </a:ext>
                </a:extLst>
              </a:tr>
              <a:tr h="312738">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B:2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56632709"/>
                  </a:ext>
                </a:extLst>
              </a:tr>
              <a:tr h="311150">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D:2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21597000"/>
                  </a:ext>
                </a:extLst>
              </a:tr>
              <a:tr h="312738">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F:2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11533339"/>
                  </a:ext>
                </a:extLst>
              </a:tr>
            </a:tbl>
          </a:graphicData>
        </a:graphic>
      </p:graphicFrame>
      <p:sp>
        <p:nvSpPr>
          <p:cNvPr id="10" name="Oval 32">
            <a:extLst>
              <a:ext uri="{FF2B5EF4-FFF2-40B4-BE49-F238E27FC236}">
                <a16:creationId xmlns:a16="http://schemas.microsoft.com/office/drawing/2014/main" id="{C5C284AA-F840-40B0-BA68-B8F8A4B85AD2}"/>
              </a:ext>
            </a:extLst>
          </p:cNvPr>
          <p:cNvSpPr>
            <a:spLocks noChangeArrowheads="1"/>
          </p:cNvSpPr>
          <p:nvPr/>
        </p:nvSpPr>
        <p:spPr bwMode="auto">
          <a:xfrm>
            <a:off x="7848600" y="13716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null</a:t>
            </a:r>
          </a:p>
        </p:txBody>
      </p:sp>
      <p:sp>
        <p:nvSpPr>
          <p:cNvPr id="11" name="Oval 33">
            <a:extLst>
              <a:ext uri="{FF2B5EF4-FFF2-40B4-BE49-F238E27FC236}">
                <a16:creationId xmlns:a16="http://schemas.microsoft.com/office/drawing/2014/main" id="{7942C62A-A79A-4AE9-851F-653B6994166D}"/>
              </a:ext>
            </a:extLst>
          </p:cNvPr>
          <p:cNvSpPr>
            <a:spLocks noChangeArrowheads="1"/>
          </p:cNvSpPr>
          <p:nvPr/>
        </p:nvSpPr>
        <p:spPr bwMode="auto">
          <a:xfrm>
            <a:off x="7239000" y="20574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A:6</a:t>
            </a:r>
          </a:p>
        </p:txBody>
      </p:sp>
      <p:sp>
        <p:nvSpPr>
          <p:cNvPr id="12" name="Oval 34">
            <a:extLst>
              <a:ext uri="{FF2B5EF4-FFF2-40B4-BE49-F238E27FC236}">
                <a16:creationId xmlns:a16="http://schemas.microsoft.com/office/drawing/2014/main" id="{14284B76-B570-47E4-B4B4-D561A3591848}"/>
              </a:ext>
            </a:extLst>
          </p:cNvPr>
          <p:cNvSpPr>
            <a:spLocks noChangeArrowheads="1"/>
          </p:cNvSpPr>
          <p:nvPr/>
        </p:nvSpPr>
        <p:spPr bwMode="auto">
          <a:xfrm>
            <a:off x="6705600" y="28194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C:6</a:t>
            </a:r>
          </a:p>
        </p:txBody>
      </p:sp>
      <p:sp>
        <p:nvSpPr>
          <p:cNvPr id="13" name="Oval 35">
            <a:extLst>
              <a:ext uri="{FF2B5EF4-FFF2-40B4-BE49-F238E27FC236}">
                <a16:creationId xmlns:a16="http://schemas.microsoft.com/office/drawing/2014/main" id="{B50E8F16-C1F5-4F10-A835-EAEFCA013BF4}"/>
              </a:ext>
            </a:extLst>
          </p:cNvPr>
          <p:cNvSpPr>
            <a:spLocks noChangeArrowheads="1"/>
          </p:cNvSpPr>
          <p:nvPr/>
        </p:nvSpPr>
        <p:spPr bwMode="auto">
          <a:xfrm>
            <a:off x="6248400" y="35814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E:4</a:t>
            </a:r>
          </a:p>
        </p:txBody>
      </p:sp>
      <p:sp>
        <p:nvSpPr>
          <p:cNvPr id="14" name="Oval 36">
            <a:extLst>
              <a:ext uri="{FF2B5EF4-FFF2-40B4-BE49-F238E27FC236}">
                <a16:creationId xmlns:a16="http://schemas.microsoft.com/office/drawing/2014/main" id="{1D877F29-1A90-4381-AA06-2A8675D14AA5}"/>
              </a:ext>
            </a:extLst>
          </p:cNvPr>
          <p:cNvSpPr>
            <a:spLocks noChangeArrowheads="1"/>
          </p:cNvSpPr>
          <p:nvPr/>
        </p:nvSpPr>
        <p:spPr bwMode="auto">
          <a:xfrm>
            <a:off x="6248400" y="44196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B:2</a:t>
            </a:r>
          </a:p>
        </p:txBody>
      </p:sp>
      <p:sp>
        <p:nvSpPr>
          <p:cNvPr id="15" name="Oval 37">
            <a:extLst>
              <a:ext uri="{FF2B5EF4-FFF2-40B4-BE49-F238E27FC236}">
                <a16:creationId xmlns:a16="http://schemas.microsoft.com/office/drawing/2014/main" id="{58C6C1CE-4FD8-42FF-9F9C-BD3AC7171690}"/>
              </a:ext>
            </a:extLst>
          </p:cNvPr>
          <p:cNvSpPr>
            <a:spLocks noChangeArrowheads="1"/>
          </p:cNvSpPr>
          <p:nvPr/>
        </p:nvSpPr>
        <p:spPr bwMode="auto">
          <a:xfrm>
            <a:off x="6248400" y="52578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F:2</a:t>
            </a:r>
          </a:p>
        </p:txBody>
      </p:sp>
      <p:sp>
        <p:nvSpPr>
          <p:cNvPr id="16" name="Line 38">
            <a:extLst>
              <a:ext uri="{FF2B5EF4-FFF2-40B4-BE49-F238E27FC236}">
                <a16:creationId xmlns:a16="http://schemas.microsoft.com/office/drawing/2014/main" id="{B64AF3BA-73BE-48AD-A503-AEBAAFCEA635}"/>
              </a:ext>
            </a:extLst>
          </p:cNvPr>
          <p:cNvSpPr>
            <a:spLocks noChangeShapeType="1"/>
          </p:cNvSpPr>
          <p:nvPr/>
        </p:nvSpPr>
        <p:spPr bwMode="auto">
          <a:xfrm flipH="1">
            <a:off x="7696200" y="17526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7" name="Line 39">
            <a:extLst>
              <a:ext uri="{FF2B5EF4-FFF2-40B4-BE49-F238E27FC236}">
                <a16:creationId xmlns:a16="http://schemas.microsoft.com/office/drawing/2014/main" id="{B3AE70FD-A271-4EE7-9CB9-B994765F555D}"/>
              </a:ext>
            </a:extLst>
          </p:cNvPr>
          <p:cNvSpPr>
            <a:spLocks noChangeShapeType="1"/>
          </p:cNvSpPr>
          <p:nvPr/>
        </p:nvSpPr>
        <p:spPr bwMode="auto">
          <a:xfrm flipH="1">
            <a:off x="7086600" y="24384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 name="Line 40">
            <a:extLst>
              <a:ext uri="{FF2B5EF4-FFF2-40B4-BE49-F238E27FC236}">
                <a16:creationId xmlns:a16="http://schemas.microsoft.com/office/drawing/2014/main" id="{50ED395D-DBEA-433B-AEDA-B123A61A89D0}"/>
              </a:ext>
            </a:extLst>
          </p:cNvPr>
          <p:cNvSpPr>
            <a:spLocks noChangeShapeType="1"/>
          </p:cNvSpPr>
          <p:nvPr/>
        </p:nvSpPr>
        <p:spPr bwMode="auto">
          <a:xfrm flipH="1">
            <a:off x="6629400" y="3200400"/>
            <a:ext cx="3048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 name="Line 41">
            <a:extLst>
              <a:ext uri="{FF2B5EF4-FFF2-40B4-BE49-F238E27FC236}">
                <a16:creationId xmlns:a16="http://schemas.microsoft.com/office/drawing/2014/main" id="{C893B1F4-2648-4DD7-BC8D-FCCE1B7121E4}"/>
              </a:ext>
            </a:extLst>
          </p:cNvPr>
          <p:cNvSpPr>
            <a:spLocks noChangeShapeType="1"/>
          </p:cNvSpPr>
          <p:nvPr/>
        </p:nvSpPr>
        <p:spPr bwMode="auto">
          <a:xfrm>
            <a:off x="6553200" y="39624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 name="Line 42">
            <a:extLst>
              <a:ext uri="{FF2B5EF4-FFF2-40B4-BE49-F238E27FC236}">
                <a16:creationId xmlns:a16="http://schemas.microsoft.com/office/drawing/2014/main" id="{3F8C4DDE-6CF3-4F24-B99E-E375AC283D18}"/>
              </a:ext>
            </a:extLst>
          </p:cNvPr>
          <p:cNvSpPr>
            <a:spLocks noChangeShapeType="1"/>
          </p:cNvSpPr>
          <p:nvPr/>
        </p:nvSpPr>
        <p:spPr bwMode="auto">
          <a:xfrm>
            <a:off x="6553200" y="48006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 name="Line 43">
            <a:extLst>
              <a:ext uri="{FF2B5EF4-FFF2-40B4-BE49-F238E27FC236}">
                <a16:creationId xmlns:a16="http://schemas.microsoft.com/office/drawing/2014/main" id="{5F0603FC-4160-433C-A632-DA96F4B6C40A}"/>
              </a:ext>
            </a:extLst>
          </p:cNvPr>
          <p:cNvSpPr>
            <a:spLocks noChangeShapeType="1"/>
          </p:cNvSpPr>
          <p:nvPr/>
        </p:nvSpPr>
        <p:spPr bwMode="auto">
          <a:xfrm>
            <a:off x="5105400" y="4572000"/>
            <a:ext cx="1143000" cy="8382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2" name="Line 44">
            <a:extLst>
              <a:ext uri="{FF2B5EF4-FFF2-40B4-BE49-F238E27FC236}">
                <a16:creationId xmlns:a16="http://schemas.microsoft.com/office/drawing/2014/main" id="{DF6578D3-8B4E-44A0-BD41-6F295EB1855E}"/>
              </a:ext>
            </a:extLst>
          </p:cNvPr>
          <p:cNvSpPr>
            <a:spLocks noChangeShapeType="1"/>
          </p:cNvSpPr>
          <p:nvPr/>
        </p:nvSpPr>
        <p:spPr bwMode="auto">
          <a:xfrm>
            <a:off x="5181600" y="2971800"/>
            <a:ext cx="1143000" cy="6858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3" name="Line 45">
            <a:extLst>
              <a:ext uri="{FF2B5EF4-FFF2-40B4-BE49-F238E27FC236}">
                <a16:creationId xmlns:a16="http://schemas.microsoft.com/office/drawing/2014/main" id="{CD30C12A-C95A-4DB4-AB87-E40D9FFB17D2}"/>
              </a:ext>
            </a:extLst>
          </p:cNvPr>
          <p:cNvSpPr>
            <a:spLocks noChangeShapeType="1"/>
          </p:cNvSpPr>
          <p:nvPr/>
        </p:nvSpPr>
        <p:spPr bwMode="auto">
          <a:xfrm>
            <a:off x="5257800" y="2590800"/>
            <a:ext cx="1447800" cy="3810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 name="Line 46">
            <a:extLst>
              <a:ext uri="{FF2B5EF4-FFF2-40B4-BE49-F238E27FC236}">
                <a16:creationId xmlns:a16="http://schemas.microsoft.com/office/drawing/2014/main" id="{A8B5BC6E-5BED-47B8-82F2-ECE86B641AC9}"/>
              </a:ext>
            </a:extLst>
          </p:cNvPr>
          <p:cNvSpPr>
            <a:spLocks noChangeShapeType="1"/>
          </p:cNvSpPr>
          <p:nvPr/>
        </p:nvSpPr>
        <p:spPr bwMode="auto">
          <a:xfrm>
            <a:off x="5257800" y="2209800"/>
            <a:ext cx="1981200" cy="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5" name="Line 47">
            <a:extLst>
              <a:ext uri="{FF2B5EF4-FFF2-40B4-BE49-F238E27FC236}">
                <a16:creationId xmlns:a16="http://schemas.microsoft.com/office/drawing/2014/main" id="{E998E5DC-37B2-443B-AD34-8EA56F9F58D1}"/>
              </a:ext>
            </a:extLst>
          </p:cNvPr>
          <p:cNvSpPr>
            <a:spLocks noChangeShapeType="1"/>
          </p:cNvSpPr>
          <p:nvPr/>
        </p:nvSpPr>
        <p:spPr bwMode="auto">
          <a:xfrm>
            <a:off x="5334000" y="3733800"/>
            <a:ext cx="990600" cy="7620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6" name="Text Box 48">
            <a:extLst>
              <a:ext uri="{FF2B5EF4-FFF2-40B4-BE49-F238E27FC236}">
                <a16:creationId xmlns:a16="http://schemas.microsoft.com/office/drawing/2014/main" id="{F3BF87CF-702E-40AE-8785-5ABD725E5B04}"/>
              </a:ext>
            </a:extLst>
          </p:cNvPr>
          <p:cNvSpPr txBox="1">
            <a:spLocks noChangeArrowheads="1"/>
          </p:cNvSpPr>
          <p:nvPr/>
        </p:nvSpPr>
        <p:spPr bwMode="auto">
          <a:xfrm>
            <a:off x="4038601" y="1371600"/>
            <a:ext cx="8723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Header</a:t>
            </a:r>
          </a:p>
        </p:txBody>
      </p:sp>
      <p:sp>
        <p:nvSpPr>
          <p:cNvPr id="27" name="Oval 49">
            <a:extLst>
              <a:ext uri="{FF2B5EF4-FFF2-40B4-BE49-F238E27FC236}">
                <a16:creationId xmlns:a16="http://schemas.microsoft.com/office/drawing/2014/main" id="{04F56F70-0C86-41BA-BD11-746AF32A736C}"/>
              </a:ext>
            </a:extLst>
          </p:cNvPr>
          <p:cNvSpPr>
            <a:spLocks noChangeArrowheads="1"/>
          </p:cNvSpPr>
          <p:nvPr/>
        </p:nvSpPr>
        <p:spPr bwMode="auto">
          <a:xfrm>
            <a:off x="8915400" y="20574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E:2</a:t>
            </a:r>
          </a:p>
        </p:txBody>
      </p:sp>
      <p:sp>
        <p:nvSpPr>
          <p:cNvPr id="28" name="Line 50">
            <a:extLst>
              <a:ext uri="{FF2B5EF4-FFF2-40B4-BE49-F238E27FC236}">
                <a16:creationId xmlns:a16="http://schemas.microsoft.com/office/drawing/2014/main" id="{D906980E-EC04-4369-81B6-85A54AA0B814}"/>
              </a:ext>
            </a:extLst>
          </p:cNvPr>
          <p:cNvSpPr>
            <a:spLocks noChangeShapeType="1"/>
          </p:cNvSpPr>
          <p:nvPr/>
        </p:nvSpPr>
        <p:spPr bwMode="auto">
          <a:xfrm>
            <a:off x="8534400" y="1676400"/>
            <a:ext cx="6858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9" name="Line 51">
            <a:extLst>
              <a:ext uri="{FF2B5EF4-FFF2-40B4-BE49-F238E27FC236}">
                <a16:creationId xmlns:a16="http://schemas.microsoft.com/office/drawing/2014/main" id="{0B318953-3ED4-407A-8AE6-77E7F7FC42B9}"/>
              </a:ext>
            </a:extLst>
          </p:cNvPr>
          <p:cNvSpPr>
            <a:spLocks noChangeShapeType="1"/>
          </p:cNvSpPr>
          <p:nvPr/>
        </p:nvSpPr>
        <p:spPr bwMode="auto">
          <a:xfrm flipV="1">
            <a:off x="6934200" y="2362200"/>
            <a:ext cx="2057400" cy="12954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0" name="Oval 52">
            <a:extLst>
              <a:ext uri="{FF2B5EF4-FFF2-40B4-BE49-F238E27FC236}">
                <a16:creationId xmlns:a16="http://schemas.microsoft.com/office/drawing/2014/main" id="{FA4D43BA-B5E5-435A-B3DC-92C6FDBA845C}"/>
              </a:ext>
            </a:extLst>
          </p:cNvPr>
          <p:cNvSpPr>
            <a:spLocks noChangeArrowheads="1"/>
          </p:cNvSpPr>
          <p:nvPr/>
        </p:nvSpPr>
        <p:spPr bwMode="auto">
          <a:xfrm>
            <a:off x="7467600" y="42672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G:2</a:t>
            </a:r>
          </a:p>
        </p:txBody>
      </p:sp>
      <p:sp>
        <p:nvSpPr>
          <p:cNvPr id="31" name="Line 53">
            <a:extLst>
              <a:ext uri="{FF2B5EF4-FFF2-40B4-BE49-F238E27FC236}">
                <a16:creationId xmlns:a16="http://schemas.microsoft.com/office/drawing/2014/main" id="{0DDCEA5D-41DB-4E31-9284-14A68EF96E08}"/>
              </a:ext>
            </a:extLst>
          </p:cNvPr>
          <p:cNvSpPr>
            <a:spLocks noChangeShapeType="1"/>
          </p:cNvSpPr>
          <p:nvPr/>
        </p:nvSpPr>
        <p:spPr bwMode="auto">
          <a:xfrm>
            <a:off x="6934200" y="3886200"/>
            <a:ext cx="762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2" name="Line 54">
            <a:extLst>
              <a:ext uri="{FF2B5EF4-FFF2-40B4-BE49-F238E27FC236}">
                <a16:creationId xmlns:a16="http://schemas.microsoft.com/office/drawing/2014/main" id="{FFE4B507-3B41-4BF1-BD26-A4E428585E84}"/>
              </a:ext>
            </a:extLst>
          </p:cNvPr>
          <p:cNvSpPr>
            <a:spLocks noChangeShapeType="1"/>
          </p:cNvSpPr>
          <p:nvPr/>
        </p:nvSpPr>
        <p:spPr bwMode="auto">
          <a:xfrm>
            <a:off x="5257800" y="3352800"/>
            <a:ext cx="2286000" cy="2286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3" name="Line 55">
            <a:extLst>
              <a:ext uri="{FF2B5EF4-FFF2-40B4-BE49-F238E27FC236}">
                <a16:creationId xmlns:a16="http://schemas.microsoft.com/office/drawing/2014/main" id="{4B0E88BF-D5A8-40AE-9040-F7214972E264}"/>
              </a:ext>
            </a:extLst>
          </p:cNvPr>
          <p:cNvSpPr>
            <a:spLocks noChangeShapeType="1"/>
          </p:cNvSpPr>
          <p:nvPr/>
        </p:nvSpPr>
        <p:spPr bwMode="auto">
          <a:xfrm>
            <a:off x="7848600" y="3886200"/>
            <a:ext cx="0" cy="3810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4" name="Oval 56">
            <a:extLst>
              <a:ext uri="{FF2B5EF4-FFF2-40B4-BE49-F238E27FC236}">
                <a16:creationId xmlns:a16="http://schemas.microsoft.com/office/drawing/2014/main" id="{3272625F-37C8-431D-AFE5-CAE0AD33EA31}"/>
              </a:ext>
            </a:extLst>
          </p:cNvPr>
          <p:cNvSpPr>
            <a:spLocks noChangeArrowheads="1"/>
          </p:cNvSpPr>
          <p:nvPr/>
        </p:nvSpPr>
        <p:spPr bwMode="auto">
          <a:xfrm>
            <a:off x="8458200" y="52578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D:1</a:t>
            </a:r>
          </a:p>
        </p:txBody>
      </p:sp>
      <p:sp>
        <p:nvSpPr>
          <p:cNvPr id="35" name="Line 57">
            <a:extLst>
              <a:ext uri="{FF2B5EF4-FFF2-40B4-BE49-F238E27FC236}">
                <a16:creationId xmlns:a16="http://schemas.microsoft.com/office/drawing/2014/main" id="{C1A1A099-08D0-46E6-B1F6-A92001F38CA2}"/>
              </a:ext>
            </a:extLst>
          </p:cNvPr>
          <p:cNvSpPr>
            <a:spLocks noChangeShapeType="1"/>
          </p:cNvSpPr>
          <p:nvPr/>
        </p:nvSpPr>
        <p:spPr bwMode="auto">
          <a:xfrm>
            <a:off x="8077200" y="4648200"/>
            <a:ext cx="609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6" name="Line 58">
            <a:extLst>
              <a:ext uri="{FF2B5EF4-FFF2-40B4-BE49-F238E27FC236}">
                <a16:creationId xmlns:a16="http://schemas.microsoft.com/office/drawing/2014/main" id="{2A8789F9-52AC-4D7C-AB34-355101DE614D}"/>
              </a:ext>
            </a:extLst>
          </p:cNvPr>
          <p:cNvSpPr>
            <a:spLocks noChangeShapeType="1"/>
          </p:cNvSpPr>
          <p:nvPr/>
        </p:nvSpPr>
        <p:spPr bwMode="auto">
          <a:xfrm>
            <a:off x="5181600" y="4191000"/>
            <a:ext cx="1676400" cy="9144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7" name="Line 59">
            <a:extLst>
              <a:ext uri="{FF2B5EF4-FFF2-40B4-BE49-F238E27FC236}">
                <a16:creationId xmlns:a16="http://schemas.microsoft.com/office/drawing/2014/main" id="{165FE753-3BA5-44C5-8F71-A083AB221D61}"/>
              </a:ext>
            </a:extLst>
          </p:cNvPr>
          <p:cNvSpPr>
            <a:spLocks noChangeShapeType="1"/>
          </p:cNvSpPr>
          <p:nvPr/>
        </p:nvSpPr>
        <p:spPr bwMode="auto">
          <a:xfrm>
            <a:off x="6858000" y="5105400"/>
            <a:ext cx="1600200" cy="3048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8" name="Oval 60">
            <a:extLst>
              <a:ext uri="{FF2B5EF4-FFF2-40B4-BE49-F238E27FC236}">
                <a16:creationId xmlns:a16="http://schemas.microsoft.com/office/drawing/2014/main" id="{CB64E2AA-74BB-49C7-82FB-0CEADCE83C07}"/>
              </a:ext>
            </a:extLst>
          </p:cNvPr>
          <p:cNvSpPr>
            <a:spLocks noChangeArrowheads="1"/>
          </p:cNvSpPr>
          <p:nvPr/>
        </p:nvSpPr>
        <p:spPr bwMode="auto">
          <a:xfrm>
            <a:off x="8610600" y="35052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D:1</a:t>
            </a:r>
          </a:p>
        </p:txBody>
      </p:sp>
      <p:sp>
        <p:nvSpPr>
          <p:cNvPr id="39" name="Line 61">
            <a:extLst>
              <a:ext uri="{FF2B5EF4-FFF2-40B4-BE49-F238E27FC236}">
                <a16:creationId xmlns:a16="http://schemas.microsoft.com/office/drawing/2014/main" id="{A555BF6A-B32E-4800-B715-7ECCA9AB338E}"/>
              </a:ext>
            </a:extLst>
          </p:cNvPr>
          <p:cNvSpPr>
            <a:spLocks noChangeShapeType="1"/>
          </p:cNvSpPr>
          <p:nvPr/>
        </p:nvSpPr>
        <p:spPr bwMode="auto">
          <a:xfrm>
            <a:off x="7467600" y="3048000"/>
            <a:ext cx="12954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 name="Line 62">
            <a:extLst>
              <a:ext uri="{FF2B5EF4-FFF2-40B4-BE49-F238E27FC236}">
                <a16:creationId xmlns:a16="http://schemas.microsoft.com/office/drawing/2014/main" id="{65827DD9-2C20-4C6B-8B89-474C790EDB62}"/>
              </a:ext>
            </a:extLst>
          </p:cNvPr>
          <p:cNvSpPr>
            <a:spLocks noChangeShapeType="1"/>
          </p:cNvSpPr>
          <p:nvPr/>
        </p:nvSpPr>
        <p:spPr bwMode="auto">
          <a:xfrm flipV="1">
            <a:off x="8839200" y="3886200"/>
            <a:ext cx="76200" cy="13716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27158742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1609A-D947-4544-99E8-C4F73C68EF94}"/>
              </a:ext>
            </a:extLst>
          </p:cNvPr>
          <p:cNvSpPr>
            <a:spLocks noGrp="1"/>
          </p:cNvSpPr>
          <p:nvPr>
            <p:ph type="title"/>
          </p:nvPr>
        </p:nvSpPr>
        <p:spPr/>
        <p:txBody>
          <a:bodyPr>
            <a:normAutofit fontScale="90000"/>
          </a:bodyPr>
          <a:lstStyle/>
          <a:p>
            <a:r>
              <a:rPr lang="en-US" dirty="0"/>
              <a:t>FP-Tree after reading 9th transaction</a:t>
            </a:r>
            <a:endParaRPr lang="en-IN" dirty="0"/>
          </a:p>
        </p:txBody>
      </p:sp>
      <p:sp>
        <p:nvSpPr>
          <p:cNvPr id="4" name="Footer Placeholder 3">
            <a:extLst>
              <a:ext uri="{FF2B5EF4-FFF2-40B4-BE49-F238E27FC236}">
                <a16:creationId xmlns:a16="http://schemas.microsoft.com/office/drawing/2014/main" id="{601A534F-83A8-4ECF-9594-9F33EAC5A514}"/>
              </a:ext>
            </a:extLst>
          </p:cNvPr>
          <p:cNvSpPr>
            <a:spLocks noGrp="1"/>
          </p:cNvSpPr>
          <p:nvPr>
            <p:ph type="ftr" sz="quarter" idx="11"/>
          </p:nvPr>
        </p:nvSpPr>
        <p:spPr/>
        <p:txBody>
          <a:bodyPr/>
          <a:lstStyle/>
          <a:p>
            <a:r>
              <a:rPr lang="en-US"/>
              <a:t>Mining Association Rules</a:t>
            </a:r>
          </a:p>
        </p:txBody>
      </p:sp>
      <p:sp>
        <p:nvSpPr>
          <p:cNvPr id="5" name="Slide Number Placeholder 4">
            <a:extLst>
              <a:ext uri="{FF2B5EF4-FFF2-40B4-BE49-F238E27FC236}">
                <a16:creationId xmlns:a16="http://schemas.microsoft.com/office/drawing/2014/main" id="{529B01FE-2BFE-4484-83C2-FE5BA2DB8B42}"/>
              </a:ext>
            </a:extLst>
          </p:cNvPr>
          <p:cNvSpPr>
            <a:spLocks noGrp="1"/>
          </p:cNvSpPr>
          <p:nvPr>
            <p:ph type="sldNum" sz="quarter" idx="12"/>
          </p:nvPr>
        </p:nvSpPr>
        <p:spPr/>
        <p:txBody>
          <a:bodyPr/>
          <a:lstStyle/>
          <a:p>
            <a:fld id="{7A40C488-C8CC-47D5-8871-7D5F905AB6AC}" type="slidenum">
              <a:rPr lang="en-US" smtClean="0"/>
              <a:t>48</a:t>
            </a:fld>
            <a:endParaRPr lang="en-US"/>
          </a:p>
        </p:txBody>
      </p:sp>
      <p:sp>
        <p:nvSpPr>
          <p:cNvPr id="6" name="Rectangle 2">
            <a:extLst>
              <a:ext uri="{FF2B5EF4-FFF2-40B4-BE49-F238E27FC236}">
                <a16:creationId xmlns:a16="http://schemas.microsoft.com/office/drawing/2014/main" id="{2BB39808-1C10-4C2E-BD68-6D866CAF9FB3}"/>
              </a:ext>
            </a:extLst>
          </p:cNvPr>
          <p:cNvSpPr>
            <a:spLocks noChangeArrowheads="1"/>
          </p:cNvSpPr>
          <p:nvPr/>
        </p:nvSpPr>
        <p:spPr bwMode="auto">
          <a:xfrm>
            <a:off x="1828800" y="1143000"/>
            <a:ext cx="19812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US" altLang="en-US" sz="2400">
                <a:latin typeface="Times New Roman" panose="02020603050405020304" pitchFamily="18" charset="0"/>
              </a:rPr>
              <a:t>A C E B F</a:t>
            </a:r>
          </a:p>
          <a:p>
            <a:pPr>
              <a:spcBef>
                <a:spcPct val="20000"/>
              </a:spcBef>
            </a:pPr>
            <a:r>
              <a:rPr lang="en-US" altLang="en-US" sz="2400">
                <a:latin typeface="Times New Roman" panose="02020603050405020304" pitchFamily="18" charset="0"/>
              </a:rPr>
              <a:t>A C G</a:t>
            </a:r>
          </a:p>
          <a:p>
            <a:pPr>
              <a:spcBef>
                <a:spcPct val="20000"/>
              </a:spcBef>
            </a:pPr>
            <a:r>
              <a:rPr lang="en-US" altLang="en-US" sz="2400">
                <a:latin typeface="Times New Roman" panose="02020603050405020304" pitchFamily="18" charset="0"/>
              </a:rPr>
              <a:t>E</a:t>
            </a:r>
          </a:p>
          <a:p>
            <a:pPr>
              <a:spcBef>
                <a:spcPct val="20000"/>
              </a:spcBef>
            </a:pPr>
            <a:r>
              <a:rPr lang="en-US" altLang="en-US" sz="2400">
                <a:latin typeface="Times New Roman" panose="02020603050405020304" pitchFamily="18" charset="0"/>
              </a:rPr>
              <a:t>A C E G D</a:t>
            </a:r>
          </a:p>
          <a:p>
            <a:pPr>
              <a:spcBef>
                <a:spcPct val="20000"/>
              </a:spcBef>
            </a:pPr>
            <a:r>
              <a:rPr lang="en-US" altLang="en-US" sz="2400">
                <a:latin typeface="Times New Roman" panose="02020603050405020304" pitchFamily="18" charset="0"/>
              </a:rPr>
              <a:t>A C E G</a:t>
            </a:r>
          </a:p>
          <a:p>
            <a:pPr>
              <a:spcBef>
                <a:spcPct val="20000"/>
              </a:spcBef>
            </a:pPr>
            <a:r>
              <a:rPr lang="en-US" altLang="en-US" sz="2400">
                <a:latin typeface="Times New Roman" panose="02020603050405020304" pitchFamily="18" charset="0"/>
              </a:rPr>
              <a:t>E</a:t>
            </a:r>
          </a:p>
          <a:p>
            <a:pPr>
              <a:spcBef>
                <a:spcPct val="20000"/>
              </a:spcBef>
            </a:pPr>
            <a:r>
              <a:rPr lang="en-US" altLang="en-US" sz="2400">
                <a:latin typeface="Times New Roman" panose="02020603050405020304" pitchFamily="18" charset="0"/>
              </a:rPr>
              <a:t>A C E B F</a:t>
            </a:r>
          </a:p>
          <a:p>
            <a:pPr>
              <a:spcBef>
                <a:spcPct val="20000"/>
              </a:spcBef>
            </a:pPr>
            <a:r>
              <a:rPr lang="en-US" altLang="en-US" sz="2400">
                <a:latin typeface="Times New Roman" panose="02020603050405020304" pitchFamily="18" charset="0"/>
              </a:rPr>
              <a:t>A C D</a:t>
            </a:r>
          </a:p>
          <a:p>
            <a:pPr>
              <a:spcBef>
                <a:spcPct val="20000"/>
              </a:spcBef>
            </a:pPr>
            <a:r>
              <a:rPr lang="en-US" altLang="en-US" sz="2400" b="1">
                <a:solidFill>
                  <a:srgbClr val="FF0000"/>
                </a:solidFill>
                <a:latin typeface="Times New Roman" panose="02020603050405020304" pitchFamily="18" charset="0"/>
              </a:rPr>
              <a:t>A C E G</a:t>
            </a:r>
          </a:p>
          <a:p>
            <a:pPr>
              <a:spcBef>
                <a:spcPct val="20000"/>
              </a:spcBef>
            </a:pPr>
            <a:r>
              <a:rPr lang="en-US" altLang="en-US" sz="2400">
                <a:latin typeface="Times New Roman" panose="02020603050405020304" pitchFamily="18" charset="0"/>
              </a:rPr>
              <a:t>A C E G</a:t>
            </a:r>
          </a:p>
        </p:txBody>
      </p:sp>
      <p:sp>
        <p:nvSpPr>
          <p:cNvPr id="7" name="Oval 4">
            <a:extLst>
              <a:ext uri="{FF2B5EF4-FFF2-40B4-BE49-F238E27FC236}">
                <a16:creationId xmlns:a16="http://schemas.microsoft.com/office/drawing/2014/main" id="{CBEDAF57-14E5-4B30-8BFD-D4A69D195271}"/>
              </a:ext>
            </a:extLst>
          </p:cNvPr>
          <p:cNvSpPr>
            <a:spLocks noChangeArrowheads="1"/>
          </p:cNvSpPr>
          <p:nvPr/>
        </p:nvSpPr>
        <p:spPr bwMode="auto">
          <a:xfrm>
            <a:off x="7467600" y="35052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G:1</a:t>
            </a:r>
          </a:p>
        </p:txBody>
      </p:sp>
      <p:sp>
        <p:nvSpPr>
          <p:cNvPr id="8" name="Line 5">
            <a:extLst>
              <a:ext uri="{FF2B5EF4-FFF2-40B4-BE49-F238E27FC236}">
                <a16:creationId xmlns:a16="http://schemas.microsoft.com/office/drawing/2014/main" id="{3BC26A86-1928-47E6-9ED1-C5A95D1403E7}"/>
              </a:ext>
            </a:extLst>
          </p:cNvPr>
          <p:cNvSpPr>
            <a:spLocks noChangeShapeType="1"/>
          </p:cNvSpPr>
          <p:nvPr/>
        </p:nvSpPr>
        <p:spPr bwMode="auto">
          <a:xfrm>
            <a:off x="7239000" y="3200400"/>
            <a:ext cx="4572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aphicFrame>
        <p:nvGraphicFramePr>
          <p:cNvPr id="9" name="Group 6">
            <a:extLst>
              <a:ext uri="{FF2B5EF4-FFF2-40B4-BE49-F238E27FC236}">
                <a16:creationId xmlns:a16="http://schemas.microsoft.com/office/drawing/2014/main" id="{BBFED289-646D-4541-9C07-C96B41999938}"/>
              </a:ext>
            </a:extLst>
          </p:cNvPr>
          <p:cNvGraphicFramePr>
            <a:graphicFrameLocks noGrp="1"/>
          </p:cNvGraphicFramePr>
          <p:nvPr/>
        </p:nvGraphicFramePr>
        <p:xfrm>
          <a:off x="4114800" y="1981200"/>
          <a:ext cx="1447800" cy="2773680"/>
        </p:xfrm>
        <a:graphic>
          <a:graphicData uri="http://schemas.openxmlformats.org/drawingml/2006/table">
            <a:tbl>
              <a:tblPr/>
              <a:tblGrid>
                <a:gridCol w="723900">
                  <a:extLst>
                    <a:ext uri="{9D8B030D-6E8A-4147-A177-3AD203B41FA5}">
                      <a16:colId xmlns:a16="http://schemas.microsoft.com/office/drawing/2014/main" val="2563203231"/>
                    </a:ext>
                  </a:extLst>
                </a:gridCol>
                <a:gridCol w="723900">
                  <a:extLst>
                    <a:ext uri="{9D8B030D-6E8A-4147-A177-3AD203B41FA5}">
                      <a16:colId xmlns:a16="http://schemas.microsoft.com/office/drawing/2014/main" val="2677140121"/>
                    </a:ext>
                  </a:extLst>
                </a:gridCol>
              </a:tblGrid>
              <a:tr h="0">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A:8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12812919"/>
                  </a:ext>
                </a:extLst>
              </a:tr>
              <a:tr h="311150">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C:8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18034431"/>
                  </a:ext>
                </a:extLst>
              </a:tr>
              <a:tr h="312738">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E:8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23773513"/>
                  </a:ext>
                </a:extLst>
              </a:tr>
              <a:tr h="311150">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G:5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16441703"/>
                  </a:ext>
                </a:extLst>
              </a:tr>
              <a:tr h="312738">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B:2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22808885"/>
                  </a:ext>
                </a:extLst>
              </a:tr>
              <a:tr h="311150">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D:2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84078521"/>
                  </a:ext>
                </a:extLst>
              </a:tr>
              <a:tr h="312738">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F:2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99351497"/>
                  </a:ext>
                </a:extLst>
              </a:tr>
            </a:tbl>
          </a:graphicData>
        </a:graphic>
      </p:graphicFrame>
      <p:sp>
        <p:nvSpPr>
          <p:cNvPr id="10" name="Oval 32">
            <a:extLst>
              <a:ext uri="{FF2B5EF4-FFF2-40B4-BE49-F238E27FC236}">
                <a16:creationId xmlns:a16="http://schemas.microsoft.com/office/drawing/2014/main" id="{D51F6EA4-8944-4A90-B0C8-8D3FF8F6B80C}"/>
              </a:ext>
            </a:extLst>
          </p:cNvPr>
          <p:cNvSpPr>
            <a:spLocks noChangeArrowheads="1"/>
          </p:cNvSpPr>
          <p:nvPr/>
        </p:nvSpPr>
        <p:spPr bwMode="auto">
          <a:xfrm>
            <a:off x="7848600" y="13716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null</a:t>
            </a:r>
          </a:p>
        </p:txBody>
      </p:sp>
      <p:sp>
        <p:nvSpPr>
          <p:cNvPr id="11" name="Oval 33">
            <a:extLst>
              <a:ext uri="{FF2B5EF4-FFF2-40B4-BE49-F238E27FC236}">
                <a16:creationId xmlns:a16="http://schemas.microsoft.com/office/drawing/2014/main" id="{3DF9EECF-5B11-436B-BB9D-7CAE010026F6}"/>
              </a:ext>
            </a:extLst>
          </p:cNvPr>
          <p:cNvSpPr>
            <a:spLocks noChangeArrowheads="1"/>
          </p:cNvSpPr>
          <p:nvPr/>
        </p:nvSpPr>
        <p:spPr bwMode="auto">
          <a:xfrm>
            <a:off x="7239000" y="20574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A:7</a:t>
            </a:r>
          </a:p>
        </p:txBody>
      </p:sp>
      <p:sp>
        <p:nvSpPr>
          <p:cNvPr id="12" name="Oval 34">
            <a:extLst>
              <a:ext uri="{FF2B5EF4-FFF2-40B4-BE49-F238E27FC236}">
                <a16:creationId xmlns:a16="http://schemas.microsoft.com/office/drawing/2014/main" id="{B9B9F158-C42E-4332-A4C4-E229AFA03C20}"/>
              </a:ext>
            </a:extLst>
          </p:cNvPr>
          <p:cNvSpPr>
            <a:spLocks noChangeArrowheads="1"/>
          </p:cNvSpPr>
          <p:nvPr/>
        </p:nvSpPr>
        <p:spPr bwMode="auto">
          <a:xfrm>
            <a:off x="6705600" y="28194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C:7</a:t>
            </a:r>
          </a:p>
        </p:txBody>
      </p:sp>
      <p:sp>
        <p:nvSpPr>
          <p:cNvPr id="13" name="Oval 35">
            <a:extLst>
              <a:ext uri="{FF2B5EF4-FFF2-40B4-BE49-F238E27FC236}">
                <a16:creationId xmlns:a16="http://schemas.microsoft.com/office/drawing/2014/main" id="{4A31AA44-C050-4DC0-8415-4B9F95E882CA}"/>
              </a:ext>
            </a:extLst>
          </p:cNvPr>
          <p:cNvSpPr>
            <a:spLocks noChangeArrowheads="1"/>
          </p:cNvSpPr>
          <p:nvPr/>
        </p:nvSpPr>
        <p:spPr bwMode="auto">
          <a:xfrm>
            <a:off x="6248400" y="35814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E:5</a:t>
            </a:r>
          </a:p>
        </p:txBody>
      </p:sp>
      <p:sp>
        <p:nvSpPr>
          <p:cNvPr id="14" name="Oval 36">
            <a:extLst>
              <a:ext uri="{FF2B5EF4-FFF2-40B4-BE49-F238E27FC236}">
                <a16:creationId xmlns:a16="http://schemas.microsoft.com/office/drawing/2014/main" id="{43DA2CE6-64F2-454C-89B3-C13F2B99C21E}"/>
              </a:ext>
            </a:extLst>
          </p:cNvPr>
          <p:cNvSpPr>
            <a:spLocks noChangeArrowheads="1"/>
          </p:cNvSpPr>
          <p:nvPr/>
        </p:nvSpPr>
        <p:spPr bwMode="auto">
          <a:xfrm>
            <a:off x="6248400" y="44196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B:2</a:t>
            </a:r>
          </a:p>
        </p:txBody>
      </p:sp>
      <p:sp>
        <p:nvSpPr>
          <p:cNvPr id="15" name="Oval 37">
            <a:extLst>
              <a:ext uri="{FF2B5EF4-FFF2-40B4-BE49-F238E27FC236}">
                <a16:creationId xmlns:a16="http://schemas.microsoft.com/office/drawing/2014/main" id="{F24D2F9E-3A07-431D-A70D-6AA893FF064D}"/>
              </a:ext>
            </a:extLst>
          </p:cNvPr>
          <p:cNvSpPr>
            <a:spLocks noChangeArrowheads="1"/>
          </p:cNvSpPr>
          <p:nvPr/>
        </p:nvSpPr>
        <p:spPr bwMode="auto">
          <a:xfrm>
            <a:off x="6248400" y="52578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F:2</a:t>
            </a:r>
          </a:p>
        </p:txBody>
      </p:sp>
      <p:sp>
        <p:nvSpPr>
          <p:cNvPr id="16" name="Line 38">
            <a:extLst>
              <a:ext uri="{FF2B5EF4-FFF2-40B4-BE49-F238E27FC236}">
                <a16:creationId xmlns:a16="http://schemas.microsoft.com/office/drawing/2014/main" id="{CCD646F1-6C1A-41AA-AB27-BD2C0AB49D86}"/>
              </a:ext>
            </a:extLst>
          </p:cNvPr>
          <p:cNvSpPr>
            <a:spLocks noChangeShapeType="1"/>
          </p:cNvSpPr>
          <p:nvPr/>
        </p:nvSpPr>
        <p:spPr bwMode="auto">
          <a:xfrm flipH="1">
            <a:off x="7696200" y="1752600"/>
            <a:ext cx="3810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7" name="Line 39">
            <a:extLst>
              <a:ext uri="{FF2B5EF4-FFF2-40B4-BE49-F238E27FC236}">
                <a16:creationId xmlns:a16="http://schemas.microsoft.com/office/drawing/2014/main" id="{C43DB31F-832A-49C2-BF0A-2883F0F3180E}"/>
              </a:ext>
            </a:extLst>
          </p:cNvPr>
          <p:cNvSpPr>
            <a:spLocks noChangeShapeType="1"/>
          </p:cNvSpPr>
          <p:nvPr/>
        </p:nvSpPr>
        <p:spPr bwMode="auto">
          <a:xfrm flipH="1">
            <a:off x="7086600" y="24384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 name="Line 40">
            <a:extLst>
              <a:ext uri="{FF2B5EF4-FFF2-40B4-BE49-F238E27FC236}">
                <a16:creationId xmlns:a16="http://schemas.microsoft.com/office/drawing/2014/main" id="{9DFA9734-301D-4CF5-8D68-62BC4E71A2FB}"/>
              </a:ext>
            </a:extLst>
          </p:cNvPr>
          <p:cNvSpPr>
            <a:spLocks noChangeShapeType="1"/>
          </p:cNvSpPr>
          <p:nvPr/>
        </p:nvSpPr>
        <p:spPr bwMode="auto">
          <a:xfrm flipH="1">
            <a:off x="6629400" y="3200400"/>
            <a:ext cx="3048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 name="Line 41">
            <a:extLst>
              <a:ext uri="{FF2B5EF4-FFF2-40B4-BE49-F238E27FC236}">
                <a16:creationId xmlns:a16="http://schemas.microsoft.com/office/drawing/2014/main" id="{12880DF3-A884-4B88-A11C-CD7842973E31}"/>
              </a:ext>
            </a:extLst>
          </p:cNvPr>
          <p:cNvSpPr>
            <a:spLocks noChangeShapeType="1"/>
          </p:cNvSpPr>
          <p:nvPr/>
        </p:nvSpPr>
        <p:spPr bwMode="auto">
          <a:xfrm>
            <a:off x="6553200" y="39624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 name="Line 42">
            <a:extLst>
              <a:ext uri="{FF2B5EF4-FFF2-40B4-BE49-F238E27FC236}">
                <a16:creationId xmlns:a16="http://schemas.microsoft.com/office/drawing/2014/main" id="{16AF5D71-4387-4A9F-A6EE-BF23CD9371CD}"/>
              </a:ext>
            </a:extLst>
          </p:cNvPr>
          <p:cNvSpPr>
            <a:spLocks noChangeShapeType="1"/>
          </p:cNvSpPr>
          <p:nvPr/>
        </p:nvSpPr>
        <p:spPr bwMode="auto">
          <a:xfrm>
            <a:off x="6553200" y="48006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 name="Line 43">
            <a:extLst>
              <a:ext uri="{FF2B5EF4-FFF2-40B4-BE49-F238E27FC236}">
                <a16:creationId xmlns:a16="http://schemas.microsoft.com/office/drawing/2014/main" id="{645937A1-C453-4123-A02E-E12A5EF8AAF8}"/>
              </a:ext>
            </a:extLst>
          </p:cNvPr>
          <p:cNvSpPr>
            <a:spLocks noChangeShapeType="1"/>
          </p:cNvSpPr>
          <p:nvPr/>
        </p:nvSpPr>
        <p:spPr bwMode="auto">
          <a:xfrm>
            <a:off x="5105400" y="4572000"/>
            <a:ext cx="1143000" cy="8382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2" name="Line 44">
            <a:extLst>
              <a:ext uri="{FF2B5EF4-FFF2-40B4-BE49-F238E27FC236}">
                <a16:creationId xmlns:a16="http://schemas.microsoft.com/office/drawing/2014/main" id="{9FB20D7B-7EB9-42D1-BB32-F114B4E0AFCF}"/>
              </a:ext>
            </a:extLst>
          </p:cNvPr>
          <p:cNvSpPr>
            <a:spLocks noChangeShapeType="1"/>
          </p:cNvSpPr>
          <p:nvPr/>
        </p:nvSpPr>
        <p:spPr bwMode="auto">
          <a:xfrm>
            <a:off x="5181600" y="2971800"/>
            <a:ext cx="1143000" cy="6858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3" name="Line 45">
            <a:extLst>
              <a:ext uri="{FF2B5EF4-FFF2-40B4-BE49-F238E27FC236}">
                <a16:creationId xmlns:a16="http://schemas.microsoft.com/office/drawing/2014/main" id="{4A7D28C4-199E-4221-9499-77646FE48C90}"/>
              </a:ext>
            </a:extLst>
          </p:cNvPr>
          <p:cNvSpPr>
            <a:spLocks noChangeShapeType="1"/>
          </p:cNvSpPr>
          <p:nvPr/>
        </p:nvSpPr>
        <p:spPr bwMode="auto">
          <a:xfrm>
            <a:off x="5257800" y="2590800"/>
            <a:ext cx="1447800" cy="3810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 name="Line 46">
            <a:extLst>
              <a:ext uri="{FF2B5EF4-FFF2-40B4-BE49-F238E27FC236}">
                <a16:creationId xmlns:a16="http://schemas.microsoft.com/office/drawing/2014/main" id="{DE3A96FF-9C96-4A32-B970-95BACBED35B8}"/>
              </a:ext>
            </a:extLst>
          </p:cNvPr>
          <p:cNvSpPr>
            <a:spLocks noChangeShapeType="1"/>
          </p:cNvSpPr>
          <p:nvPr/>
        </p:nvSpPr>
        <p:spPr bwMode="auto">
          <a:xfrm>
            <a:off x="5257800" y="2209800"/>
            <a:ext cx="1981200" cy="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5" name="Line 47">
            <a:extLst>
              <a:ext uri="{FF2B5EF4-FFF2-40B4-BE49-F238E27FC236}">
                <a16:creationId xmlns:a16="http://schemas.microsoft.com/office/drawing/2014/main" id="{2017044D-4DBD-426C-B467-FB8A02C07710}"/>
              </a:ext>
            </a:extLst>
          </p:cNvPr>
          <p:cNvSpPr>
            <a:spLocks noChangeShapeType="1"/>
          </p:cNvSpPr>
          <p:nvPr/>
        </p:nvSpPr>
        <p:spPr bwMode="auto">
          <a:xfrm>
            <a:off x="5334000" y="3733800"/>
            <a:ext cx="990600" cy="7620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6" name="Text Box 48">
            <a:extLst>
              <a:ext uri="{FF2B5EF4-FFF2-40B4-BE49-F238E27FC236}">
                <a16:creationId xmlns:a16="http://schemas.microsoft.com/office/drawing/2014/main" id="{CF1B8CAE-5A61-49F4-87F8-143D5E052A7A}"/>
              </a:ext>
            </a:extLst>
          </p:cNvPr>
          <p:cNvSpPr txBox="1">
            <a:spLocks noChangeArrowheads="1"/>
          </p:cNvSpPr>
          <p:nvPr/>
        </p:nvSpPr>
        <p:spPr bwMode="auto">
          <a:xfrm>
            <a:off x="4038601" y="1371600"/>
            <a:ext cx="8723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Header</a:t>
            </a:r>
          </a:p>
        </p:txBody>
      </p:sp>
      <p:sp>
        <p:nvSpPr>
          <p:cNvPr id="27" name="Oval 49">
            <a:extLst>
              <a:ext uri="{FF2B5EF4-FFF2-40B4-BE49-F238E27FC236}">
                <a16:creationId xmlns:a16="http://schemas.microsoft.com/office/drawing/2014/main" id="{54003F1D-EBDA-4D7C-B12D-DE16EA15C80A}"/>
              </a:ext>
            </a:extLst>
          </p:cNvPr>
          <p:cNvSpPr>
            <a:spLocks noChangeArrowheads="1"/>
          </p:cNvSpPr>
          <p:nvPr/>
        </p:nvSpPr>
        <p:spPr bwMode="auto">
          <a:xfrm>
            <a:off x="8915400" y="20574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E:2</a:t>
            </a:r>
          </a:p>
        </p:txBody>
      </p:sp>
      <p:sp>
        <p:nvSpPr>
          <p:cNvPr id="28" name="Line 50">
            <a:extLst>
              <a:ext uri="{FF2B5EF4-FFF2-40B4-BE49-F238E27FC236}">
                <a16:creationId xmlns:a16="http://schemas.microsoft.com/office/drawing/2014/main" id="{AE26D7DC-9D13-4B64-99E4-F1BAF2D68440}"/>
              </a:ext>
            </a:extLst>
          </p:cNvPr>
          <p:cNvSpPr>
            <a:spLocks noChangeShapeType="1"/>
          </p:cNvSpPr>
          <p:nvPr/>
        </p:nvSpPr>
        <p:spPr bwMode="auto">
          <a:xfrm>
            <a:off x="8534400" y="1676400"/>
            <a:ext cx="6858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9" name="Line 51">
            <a:extLst>
              <a:ext uri="{FF2B5EF4-FFF2-40B4-BE49-F238E27FC236}">
                <a16:creationId xmlns:a16="http://schemas.microsoft.com/office/drawing/2014/main" id="{4FADC506-0AD8-4F10-B7D1-F8C7F3D3EFC8}"/>
              </a:ext>
            </a:extLst>
          </p:cNvPr>
          <p:cNvSpPr>
            <a:spLocks noChangeShapeType="1"/>
          </p:cNvSpPr>
          <p:nvPr/>
        </p:nvSpPr>
        <p:spPr bwMode="auto">
          <a:xfrm flipV="1">
            <a:off x="6934200" y="2362200"/>
            <a:ext cx="2057400" cy="12954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0" name="Oval 52">
            <a:extLst>
              <a:ext uri="{FF2B5EF4-FFF2-40B4-BE49-F238E27FC236}">
                <a16:creationId xmlns:a16="http://schemas.microsoft.com/office/drawing/2014/main" id="{F3566409-5A32-466D-AE36-347573A43B2E}"/>
              </a:ext>
            </a:extLst>
          </p:cNvPr>
          <p:cNvSpPr>
            <a:spLocks noChangeArrowheads="1"/>
          </p:cNvSpPr>
          <p:nvPr/>
        </p:nvSpPr>
        <p:spPr bwMode="auto">
          <a:xfrm>
            <a:off x="7467600" y="42672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G:3</a:t>
            </a:r>
          </a:p>
        </p:txBody>
      </p:sp>
      <p:sp>
        <p:nvSpPr>
          <p:cNvPr id="31" name="Line 53">
            <a:extLst>
              <a:ext uri="{FF2B5EF4-FFF2-40B4-BE49-F238E27FC236}">
                <a16:creationId xmlns:a16="http://schemas.microsoft.com/office/drawing/2014/main" id="{77741D09-ADF3-45FC-B4B9-9F7E57282C91}"/>
              </a:ext>
            </a:extLst>
          </p:cNvPr>
          <p:cNvSpPr>
            <a:spLocks noChangeShapeType="1"/>
          </p:cNvSpPr>
          <p:nvPr/>
        </p:nvSpPr>
        <p:spPr bwMode="auto">
          <a:xfrm>
            <a:off x="6934200" y="3886200"/>
            <a:ext cx="762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2" name="Line 54">
            <a:extLst>
              <a:ext uri="{FF2B5EF4-FFF2-40B4-BE49-F238E27FC236}">
                <a16:creationId xmlns:a16="http://schemas.microsoft.com/office/drawing/2014/main" id="{712ADA40-2710-4ABC-911E-7F1CCC308BC6}"/>
              </a:ext>
            </a:extLst>
          </p:cNvPr>
          <p:cNvSpPr>
            <a:spLocks noChangeShapeType="1"/>
          </p:cNvSpPr>
          <p:nvPr/>
        </p:nvSpPr>
        <p:spPr bwMode="auto">
          <a:xfrm>
            <a:off x="5257800" y="3352800"/>
            <a:ext cx="2286000" cy="2286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3" name="Line 55">
            <a:extLst>
              <a:ext uri="{FF2B5EF4-FFF2-40B4-BE49-F238E27FC236}">
                <a16:creationId xmlns:a16="http://schemas.microsoft.com/office/drawing/2014/main" id="{667DD706-20B4-422B-9A06-64C8202556A3}"/>
              </a:ext>
            </a:extLst>
          </p:cNvPr>
          <p:cNvSpPr>
            <a:spLocks noChangeShapeType="1"/>
          </p:cNvSpPr>
          <p:nvPr/>
        </p:nvSpPr>
        <p:spPr bwMode="auto">
          <a:xfrm>
            <a:off x="7848600" y="3886200"/>
            <a:ext cx="0" cy="3810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4" name="Oval 56">
            <a:extLst>
              <a:ext uri="{FF2B5EF4-FFF2-40B4-BE49-F238E27FC236}">
                <a16:creationId xmlns:a16="http://schemas.microsoft.com/office/drawing/2014/main" id="{15F49D60-C7B5-48A0-8798-8501C1D60527}"/>
              </a:ext>
            </a:extLst>
          </p:cNvPr>
          <p:cNvSpPr>
            <a:spLocks noChangeArrowheads="1"/>
          </p:cNvSpPr>
          <p:nvPr/>
        </p:nvSpPr>
        <p:spPr bwMode="auto">
          <a:xfrm>
            <a:off x="8458200" y="52578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D:1</a:t>
            </a:r>
          </a:p>
        </p:txBody>
      </p:sp>
      <p:sp>
        <p:nvSpPr>
          <p:cNvPr id="35" name="Line 57">
            <a:extLst>
              <a:ext uri="{FF2B5EF4-FFF2-40B4-BE49-F238E27FC236}">
                <a16:creationId xmlns:a16="http://schemas.microsoft.com/office/drawing/2014/main" id="{BEA557C2-660C-454F-BD84-CD35869666F4}"/>
              </a:ext>
            </a:extLst>
          </p:cNvPr>
          <p:cNvSpPr>
            <a:spLocks noChangeShapeType="1"/>
          </p:cNvSpPr>
          <p:nvPr/>
        </p:nvSpPr>
        <p:spPr bwMode="auto">
          <a:xfrm>
            <a:off x="8077200" y="4648200"/>
            <a:ext cx="6096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6" name="Line 58">
            <a:extLst>
              <a:ext uri="{FF2B5EF4-FFF2-40B4-BE49-F238E27FC236}">
                <a16:creationId xmlns:a16="http://schemas.microsoft.com/office/drawing/2014/main" id="{D221D2E0-262C-4499-A9BE-89731EBC896B}"/>
              </a:ext>
            </a:extLst>
          </p:cNvPr>
          <p:cNvSpPr>
            <a:spLocks noChangeShapeType="1"/>
          </p:cNvSpPr>
          <p:nvPr/>
        </p:nvSpPr>
        <p:spPr bwMode="auto">
          <a:xfrm>
            <a:off x="5181600" y="4191000"/>
            <a:ext cx="1676400" cy="9144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7" name="Line 59">
            <a:extLst>
              <a:ext uri="{FF2B5EF4-FFF2-40B4-BE49-F238E27FC236}">
                <a16:creationId xmlns:a16="http://schemas.microsoft.com/office/drawing/2014/main" id="{C67A7A26-5A3D-40EC-81F7-55B37A93C013}"/>
              </a:ext>
            </a:extLst>
          </p:cNvPr>
          <p:cNvSpPr>
            <a:spLocks noChangeShapeType="1"/>
          </p:cNvSpPr>
          <p:nvPr/>
        </p:nvSpPr>
        <p:spPr bwMode="auto">
          <a:xfrm>
            <a:off x="6858000" y="5105400"/>
            <a:ext cx="1600200" cy="3048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8" name="Oval 60">
            <a:extLst>
              <a:ext uri="{FF2B5EF4-FFF2-40B4-BE49-F238E27FC236}">
                <a16:creationId xmlns:a16="http://schemas.microsoft.com/office/drawing/2014/main" id="{6B948048-6141-4D51-8837-116BEB02DD0D}"/>
              </a:ext>
            </a:extLst>
          </p:cNvPr>
          <p:cNvSpPr>
            <a:spLocks noChangeArrowheads="1"/>
          </p:cNvSpPr>
          <p:nvPr/>
        </p:nvSpPr>
        <p:spPr bwMode="auto">
          <a:xfrm>
            <a:off x="8610600" y="35052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D:1</a:t>
            </a:r>
          </a:p>
        </p:txBody>
      </p:sp>
      <p:sp>
        <p:nvSpPr>
          <p:cNvPr id="39" name="Line 61">
            <a:extLst>
              <a:ext uri="{FF2B5EF4-FFF2-40B4-BE49-F238E27FC236}">
                <a16:creationId xmlns:a16="http://schemas.microsoft.com/office/drawing/2014/main" id="{402546DA-964B-482E-AEED-D9D4AC94AC2A}"/>
              </a:ext>
            </a:extLst>
          </p:cNvPr>
          <p:cNvSpPr>
            <a:spLocks noChangeShapeType="1"/>
          </p:cNvSpPr>
          <p:nvPr/>
        </p:nvSpPr>
        <p:spPr bwMode="auto">
          <a:xfrm>
            <a:off x="7467600" y="3048000"/>
            <a:ext cx="129540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 name="Line 62">
            <a:extLst>
              <a:ext uri="{FF2B5EF4-FFF2-40B4-BE49-F238E27FC236}">
                <a16:creationId xmlns:a16="http://schemas.microsoft.com/office/drawing/2014/main" id="{AECF0CEC-70C1-4E3E-BE31-1DE0EEEB2251}"/>
              </a:ext>
            </a:extLst>
          </p:cNvPr>
          <p:cNvSpPr>
            <a:spLocks noChangeShapeType="1"/>
          </p:cNvSpPr>
          <p:nvPr/>
        </p:nvSpPr>
        <p:spPr bwMode="auto">
          <a:xfrm flipV="1">
            <a:off x="8839200" y="3886200"/>
            <a:ext cx="76200" cy="13716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39330380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1609A-D947-4544-99E8-C4F73C68EF94}"/>
              </a:ext>
            </a:extLst>
          </p:cNvPr>
          <p:cNvSpPr>
            <a:spLocks noGrp="1"/>
          </p:cNvSpPr>
          <p:nvPr>
            <p:ph type="title"/>
          </p:nvPr>
        </p:nvSpPr>
        <p:spPr>
          <a:xfrm>
            <a:off x="762000" y="545326"/>
            <a:ext cx="10515600" cy="527050"/>
          </a:xfrm>
        </p:spPr>
        <p:txBody>
          <a:bodyPr>
            <a:normAutofit fontScale="90000"/>
          </a:bodyPr>
          <a:lstStyle/>
          <a:p>
            <a:r>
              <a:rPr lang="en-US" dirty="0"/>
              <a:t>FP-Tree after reading 10th transaction</a:t>
            </a:r>
            <a:endParaRPr lang="en-IN" dirty="0"/>
          </a:p>
        </p:txBody>
      </p:sp>
      <p:sp>
        <p:nvSpPr>
          <p:cNvPr id="4" name="Footer Placeholder 3">
            <a:extLst>
              <a:ext uri="{FF2B5EF4-FFF2-40B4-BE49-F238E27FC236}">
                <a16:creationId xmlns:a16="http://schemas.microsoft.com/office/drawing/2014/main" id="{601A534F-83A8-4ECF-9594-9F33EAC5A514}"/>
              </a:ext>
            </a:extLst>
          </p:cNvPr>
          <p:cNvSpPr>
            <a:spLocks noGrp="1"/>
          </p:cNvSpPr>
          <p:nvPr>
            <p:ph type="ftr" sz="quarter" idx="11"/>
          </p:nvPr>
        </p:nvSpPr>
        <p:spPr/>
        <p:txBody>
          <a:bodyPr/>
          <a:lstStyle/>
          <a:p>
            <a:r>
              <a:rPr lang="en-US"/>
              <a:t>Mining Association Rules</a:t>
            </a:r>
          </a:p>
        </p:txBody>
      </p:sp>
      <p:sp>
        <p:nvSpPr>
          <p:cNvPr id="5" name="Slide Number Placeholder 4">
            <a:extLst>
              <a:ext uri="{FF2B5EF4-FFF2-40B4-BE49-F238E27FC236}">
                <a16:creationId xmlns:a16="http://schemas.microsoft.com/office/drawing/2014/main" id="{529B01FE-2BFE-4484-83C2-FE5BA2DB8B42}"/>
              </a:ext>
            </a:extLst>
          </p:cNvPr>
          <p:cNvSpPr>
            <a:spLocks noGrp="1"/>
          </p:cNvSpPr>
          <p:nvPr>
            <p:ph type="sldNum" sz="quarter" idx="12"/>
          </p:nvPr>
        </p:nvSpPr>
        <p:spPr/>
        <p:txBody>
          <a:bodyPr/>
          <a:lstStyle/>
          <a:p>
            <a:fld id="{7A40C488-C8CC-47D5-8871-7D5F905AB6AC}" type="slidenum">
              <a:rPr lang="en-US" smtClean="0"/>
              <a:t>49</a:t>
            </a:fld>
            <a:endParaRPr lang="en-US"/>
          </a:p>
        </p:txBody>
      </p:sp>
      <p:sp>
        <p:nvSpPr>
          <p:cNvPr id="6" name="Rectangle 2">
            <a:extLst>
              <a:ext uri="{FF2B5EF4-FFF2-40B4-BE49-F238E27FC236}">
                <a16:creationId xmlns:a16="http://schemas.microsoft.com/office/drawing/2014/main" id="{12EDDBD5-32C7-4A71-985C-A62F3C20C2E5}"/>
              </a:ext>
            </a:extLst>
          </p:cNvPr>
          <p:cNvSpPr>
            <a:spLocks noChangeArrowheads="1"/>
          </p:cNvSpPr>
          <p:nvPr/>
        </p:nvSpPr>
        <p:spPr bwMode="auto">
          <a:xfrm>
            <a:off x="1828800" y="1143000"/>
            <a:ext cx="19812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US" altLang="en-US" sz="2400">
                <a:latin typeface="Times New Roman" panose="02020603050405020304" pitchFamily="18" charset="0"/>
              </a:rPr>
              <a:t>A C E B F</a:t>
            </a:r>
          </a:p>
          <a:p>
            <a:pPr>
              <a:spcBef>
                <a:spcPct val="20000"/>
              </a:spcBef>
            </a:pPr>
            <a:r>
              <a:rPr lang="en-US" altLang="en-US" sz="2400">
                <a:latin typeface="Times New Roman" panose="02020603050405020304" pitchFamily="18" charset="0"/>
              </a:rPr>
              <a:t>A C G</a:t>
            </a:r>
          </a:p>
          <a:p>
            <a:pPr>
              <a:spcBef>
                <a:spcPct val="20000"/>
              </a:spcBef>
            </a:pPr>
            <a:r>
              <a:rPr lang="en-US" altLang="en-US" sz="2400">
                <a:latin typeface="Times New Roman" panose="02020603050405020304" pitchFamily="18" charset="0"/>
              </a:rPr>
              <a:t>E</a:t>
            </a:r>
          </a:p>
          <a:p>
            <a:pPr>
              <a:spcBef>
                <a:spcPct val="20000"/>
              </a:spcBef>
            </a:pPr>
            <a:r>
              <a:rPr lang="en-US" altLang="en-US" sz="2400">
                <a:latin typeface="Times New Roman" panose="02020603050405020304" pitchFamily="18" charset="0"/>
              </a:rPr>
              <a:t>A C E G D</a:t>
            </a:r>
          </a:p>
          <a:p>
            <a:pPr>
              <a:spcBef>
                <a:spcPct val="20000"/>
              </a:spcBef>
            </a:pPr>
            <a:r>
              <a:rPr lang="en-US" altLang="en-US" sz="2400">
                <a:latin typeface="Times New Roman" panose="02020603050405020304" pitchFamily="18" charset="0"/>
              </a:rPr>
              <a:t>A C E G</a:t>
            </a:r>
          </a:p>
          <a:p>
            <a:pPr>
              <a:spcBef>
                <a:spcPct val="20000"/>
              </a:spcBef>
            </a:pPr>
            <a:r>
              <a:rPr lang="en-US" altLang="en-US" sz="2400">
                <a:latin typeface="Times New Roman" panose="02020603050405020304" pitchFamily="18" charset="0"/>
              </a:rPr>
              <a:t>E</a:t>
            </a:r>
          </a:p>
          <a:p>
            <a:pPr>
              <a:spcBef>
                <a:spcPct val="20000"/>
              </a:spcBef>
            </a:pPr>
            <a:r>
              <a:rPr lang="en-US" altLang="en-US" sz="2400">
                <a:latin typeface="Times New Roman" panose="02020603050405020304" pitchFamily="18" charset="0"/>
              </a:rPr>
              <a:t>A C E B F</a:t>
            </a:r>
          </a:p>
          <a:p>
            <a:pPr>
              <a:spcBef>
                <a:spcPct val="20000"/>
              </a:spcBef>
            </a:pPr>
            <a:r>
              <a:rPr lang="en-US" altLang="en-US" sz="2400">
                <a:latin typeface="Times New Roman" panose="02020603050405020304" pitchFamily="18" charset="0"/>
              </a:rPr>
              <a:t>A C D</a:t>
            </a:r>
          </a:p>
          <a:p>
            <a:pPr>
              <a:spcBef>
                <a:spcPct val="20000"/>
              </a:spcBef>
            </a:pPr>
            <a:r>
              <a:rPr lang="en-US" altLang="en-US" sz="2400">
                <a:latin typeface="Times New Roman" panose="02020603050405020304" pitchFamily="18" charset="0"/>
              </a:rPr>
              <a:t>A C E G</a:t>
            </a:r>
          </a:p>
          <a:p>
            <a:pPr>
              <a:spcBef>
                <a:spcPct val="20000"/>
              </a:spcBef>
            </a:pPr>
            <a:r>
              <a:rPr lang="en-US" altLang="en-US" sz="2400" b="1">
                <a:solidFill>
                  <a:srgbClr val="FF0000"/>
                </a:solidFill>
                <a:latin typeface="Times New Roman" panose="02020603050405020304" pitchFamily="18" charset="0"/>
              </a:rPr>
              <a:t>A C E G</a:t>
            </a:r>
          </a:p>
        </p:txBody>
      </p:sp>
      <p:sp>
        <p:nvSpPr>
          <p:cNvPr id="7" name="Oval 4">
            <a:extLst>
              <a:ext uri="{FF2B5EF4-FFF2-40B4-BE49-F238E27FC236}">
                <a16:creationId xmlns:a16="http://schemas.microsoft.com/office/drawing/2014/main" id="{FA32B2D9-B73F-4051-81FE-57AFA5D32E86}"/>
              </a:ext>
            </a:extLst>
          </p:cNvPr>
          <p:cNvSpPr>
            <a:spLocks noChangeArrowheads="1"/>
          </p:cNvSpPr>
          <p:nvPr/>
        </p:nvSpPr>
        <p:spPr bwMode="auto">
          <a:xfrm>
            <a:off x="7467600" y="35052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G:1</a:t>
            </a:r>
          </a:p>
        </p:txBody>
      </p:sp>
      <p:sp>
        <p:nvSpPr>
          <p:cNvPr id="8" name="Line 5">
            <a:extLst>
              <a:ext uri="{FF2B5EF4-FFF2-40B4-BE49-F238E27FC236}">
                <a16:creationId xmlns:a16="http://schemas.microsoft.com/office/drawing/2014/main" id="{AC96D391-11DF-4E5B-A7F5-109EFD0E50CB}"/>
              </a:ext>
            </a:extLst>
          </p:cNvPr>
          <p:cNvSpPr>
            <a:spLocks noChangeShapeType="1"/>
          </p:cNvSpPr>
          <p:nvPr/>
        </p:nvSpPr>
        <p:spPr bwMode="auto">
          <a:xfrm>
            <a:off x="7239000" y="3200400"/>
            <a:ext cx="457200" cy="304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aphicFrame>
        <p:nvGraphicFramePr>
          <p:cNvPr id="9" name="Group 6">
            <a:extLst>
              <a:ext uri="{FF2B5EF4-FFF2-40B4-BE49-F238E27FC236}">
                <a16:creationId xmlns:a16="http://schemas.microsoft.com/office/drawing/2014/main" id="{D9195648-56DF-4CD7-B933-FCA2CA841306}"/>
              </a:ext>
            </a:extLst>
          </p:cNvPr>
          <p:cNvGraphicFramePr>
            <a:graphicFrameLocks noGrp="1"/>
          </p:cNvGraphicFramePr>
          <p:nvPr/>
        </p:nvGraphicFramePr>
        <p:xfrm>
          <a:off x="4114800" y="1981200"/>
          <a:ext cx="1447800" cy="2773680"/>
        </p:xfrm>
        <a:graphic>
          <a:graphicData uri="http://schemas.openxmlformats.org/drawingml/2006/table">
            <a:tbl>
              <a:tblPr/>
              <a:tblGrid>
                <a:gridCol w="723900">
                  <a:extLst>
                    <a:ext uri="{9D8B030D-6E8A-4147-A177-3AD203B41FA5}">
                      <a16:colId xmlns:a16="http://schemas.microsoft.com/office/drawing/2014/main" val="1075276381"/>
                    </a:ext>
                  </a:extLst>
                </a:gridCol>
                <a:gridCol w="723900">
                  <a:extLst>
                    <a:ext uri="{9D8B030D-6E8A-4147-A177-3AD203B41FA5}">
                      <a16:colId xmlns:a16="http://schemas.microsoft.com/office/drawing/2014/main" val="2748375682"/>
                    </a:ext>
                  </a:extLst>
                </a:gridCol>
              </a:tblGrid>
              <a:tr h="0">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A:8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10101393"/>
                  </a:ext>
                </a:extLst>
              </a:tr>
              <a:tr h="311150">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C:8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9358915"/>
                  </a:ext>
                </a:extLst>
              </a:tr>
              <a:tr h="312738">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E:8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06512259"/>
                  </a:ext>
                </a:extLst>
              </a:tr>
              <a:tr h="311150">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G:5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41856490"/>
                  </a:ext>
                </a:extLst>
              </a:tr>
              <a:tr h="312738">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B:2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36036946"/>
                  </a:ext>
                </a:extLst>
              </a:tr>
              <a:tr h="311150">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D:2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0625485"/>
                  </a:ext>
                </a:extLst>
              </a:tr>
              <a:tr h="312738">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F:2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Times New Roman" panose="02020603050405020304" pitchFamily="18" charset="0"/>
                        </a:defRPr>
                      </a:lvl1pPr>
                      <a:lvl2pPr>
                        <a:spcBef>
                          <a:spcPct val="20000"/>
                        </a:spcBef>
                        <a:defRPr sz="2000">
                          <a:solidFill>
                            <a:schemeClr val="tx1"/>
                          </a:solidFill>
                          <a:latin typeface="Times New Roman" panose="02020603050405020304" pitchFamily="18" charset="0"/>
                        </a:defRPr>
                      </a:lvl2pPr>
                      <a:lvl3pPr>
                        <a:spcBef>
                          <a:spcPct val="20000"/>
                        </a:spcBef>
                        <a:defRPr>
                          <a:solidFill>
                            <a:schemeClr val="tx1"/>
                          </a:solidFill>
                          <a:latin typeface="Times New Roman" panose="02020603050405020304" pitchFamily="18" charset="0"/>
                        </a:defRPr>
                      </a:lvl3pPr>
                      <a:lvl4pPr>
                        <a:spcBef>
                          <a:spcPct val="20000"/>
                        </a:spcBef>
                        <a:defRPr sz="1600">
                          <a:solidFill>
                            <a:schemeClr val="tx1"/>
                          </a:solidFill>
                          <a:latin typeface="Times New Roman" panose="02020603050405020304" pitchFamily="18" charset="0"/>
                        </a:defRPr>
                      </a:lvl4pPr>
                      <a:lvl5pPr>
                        <a:spcBef>
                          <a:spcPct val="20000"/>
                        </a:spcBef>
                        <a:defRPr sz="1400">
                          <a:solidFill>
                            <a:schemeClr val="tx1"/>
                          </a:solidFill>
                          <a:latin typeface="Times New Roman" panose="02020603050405020304" pitchFamily="18" charset="0"/>
                        </a:defRPr>
                      </a:lvl5pPr>
                      <a:lvl6pPr fontAlgn="base">
                        <a:spcBef>
                          <a:spcPct val="20000"/>
                        </a:spcBef>
                        <a:spcAft>
                          <a:spcPct val="0"/>
                        </a:spcAft>
                        <a:defRPr sz="1400">
                          <a:solidFill>
                            <a:schemeClr val="tx1"/>
                          </a:solidFill>
                          <a:latin typeface="Times New Roman" panose="02020603050405020304" pitchFamily="18" charset="0"/>
                        </a:defRPr>
                      </a:lvl6pPr>
                      <a:lvl7pPr fontAlgn="base">
                        <a:spcBef>
                          <a:spcPct val="20000"/>
                        </a:spcBef>
                        <a:spcAft>
                          <a:spcPct val="0"/>
                        </a:spcAft>
                        <a:defRPr sz="1400">
                          <a:solidFill>
                            <a:schemeClr val="tx1"/>
                          </a:solidFill>
                          <a:latin typeface="Times New Roman" panose="02020603050405020304" pitchFamily="18" charset="0"/>
                        </a:defRPr>
                      </a:lvl7pPr>
                      <a:lvl8pPr fontAlgn="base">
                        <a:spcBef>
                          <a:spcPct val="20000"/>
                        </a:spcBef>
                        <a:spcAft>
                          <a:spcPct val="0"/>
                        </a:spcAft>
                        <a:defRPr sz="1400">
                          <a:solidFill>
                            <a:schemeClr val="tx1"/>
                          </a:solidFill>
                          <a:latin typeface="Times New Roman" panose="02020603050405020304" pitchFamily="18" charset="0"/>
                        </a:defRPr>
                      </a:lvl8pPr>
                      <a:lvl9pPr fontAlgn="base">
                        <a:spcBef>
                          <a:spcPct val="20000"/>
                        </a:spcBef>
                        <a:spcAft>
                          <a:spcPct val="0"/>
                        </a:spcAft>
                        <a:defRPr sz="1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23952232"/>
                  </a:ext>
                </a:extLst>
              </a:tr>
            </a:tbl>
          </a:graphicData>
        </a:graphic>
      </p:graphicFrame>
      <p:sp>
        <p:nvSpPr>
          <p:cNvPr id="10" name="Oval 32">
            <a:extLst>
              <a:ext uri="{FF2B5EF4-FFF2-40B4-BE49-F238E27FC236}">
                <a16:creationId xmlns:a16="http://schemas.microsoft.com/office/drawing/2014/main" id="{6454D4AA-6575-45C3-971F-9D7F382C1EF8}"/>
              </a:ext>
            </a:extLst>
          </p:cNvPr>
          <p:cNvSpPr>
            <a:spLocks noChangeArrowheads="1"/>
          </p:cNvSpPr>
          <p:nvPr/>
        </p:nvSpPr>
        <p:spPr bwMode="auto">
          <a:xfrm>
            <a:off x="7848600" y="13716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null</a:t>
            </a:r>
          </a:p>
        </p:txBody>
      </p:sp>
      <p:sp>
        <p:nvSpPr>
          <p:cNvPr id="11" name="Oval 33">
            <a:extLst>
              <a:ext uri="{FF2B5EF4-FFF2-40B4-BE49-F238E27FC236}">
                <a16:creationId xmlns:a16="http://schemas.microsoft.com/office/drawing/2014/main" id="{DD4222EB-6AFE-4168-B8D5-E5F1022FDB41}"/>
              </a:ext>
            </a:extLst>
          </p:cNvPr>
          <p:cNvSpPr>
            <a:spLocks noChangeArrowheads="1"/>
          </p:cNvSpPr>
          <p:nvPr/>
        </p:nvSpPr>
        <p:spPr bwMode="auto">
          <a:xfrm>
            <a:off x="7239000" y="20574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A:8</a:t>
            </a:r>
          </a:p>
        </p:txBody>
      </p:sp>
      <p:sp>
        <p:nvSpPr>
          <p:cNvPr id="12" name="Oval 34">
            <a:extLst>
              <a:ext uri="{FF2B5EF4-FFF2-40B4-BE49-F238E27FC236}">
                <a16:creationId xmlns:a16="http://schemas.microsoft.com/office/drawing/2014/main" id="{F04173A1-0D68-4626-A1B3-D260A846627A}"/>
              </a:ext>
            </a:extLst>
          </p:cNvPr>
          <p:cNvSpPr>
            <a:spLocks noChangeArrowheads="1"/>
          </p:cNvSpPr>
          <p:nvPr/>
        </p:nvSpPr>
        <p:spPr bwMode="auto">
          <a:xfrm>
            <a:off x="6705600" y="28194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C:8</a:t>
            </a:r>
          </a:p>
        </p:txBody>
      </p:sp>
      <p:sp>
        <p:nvSpPr>
          <p:cNvPr id="13" name="Oval 35">
            <a:extLst>
              <a:ext uri="{FF2B5EF4-FFF2-40B4-BE49-F238E27FC236}">
                <a16:creationId xmlns:a16="http://schemas.microsoft.com/office/drawing/2014/main" id="{099DF04D-08B5-4401-98BB-8F169082BDBB}"/>
              </a:ext>
            </a:extLst>
          </p:cNvPr>
          <p:cNvSpPr>
            <a:spLocks noChangeArrowheads="1"/>
          </p:cNvSpPr>
          <p:nvPr/>
        </p:nvSpPr>
        <p:spPr bwMode="auto">
          <a:xfrm>
            <a:off x="6248400" y="35814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E:6</a:t>
            </a:r>
          </a:p>
        </p:txBody>
      </p:sp>
      <p:sp>
        <p:nvSpPr>
          <p:cNvPr id="14" name="Oval 36">
            <a:extLst>
              <a:ext uri="{FF2B5EF4-FFF2-40B4-BE49-F238E27FC236}">
                <a16:creationId xmlns:a16="http://schemas.microsoft.com/office/drawing/2014/main" id="{16306596-B4FB-446E-9D5B-223BC58E27DA}"/>
              </a:ext>
            </a:extLst>
          </p:cNvPr>
          <p:cNvSpPr>
            <a:spLocks noChangeArrowheads="1"/>
          </p:cNvSpPr>
          <p:nvPr/>
        </p:nvSpPr>
        <p:spPr bwMode="auto">
          <a:xfrm>
            <a:off x="6248400" y="44196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B:2</a:t>
            </a:r>
          </a:p>
        </p:txBody>
      </p:sp>
      <p:sp>
        <p:nvSpPr>
          <p:cNvPr id="15" name="Oval 37">
            <a:extLst>
              <a:ext uri="{FF2B5EF4-FFF2-40B4-BE49-F238E27FC236}">
                <a16:creationId xmlns:a16="http://schemas.microsoft.com/office/drawing/2014/main" id="{51C99374-4CED-4AE6-A21E-893493CEFA46}"/>
              </a:ext>
            </a:extLst>
          </p:cNvPr>
          <p:cNvSpPr>
            <a:spLocks noChangeArrowheads="1"/>
          </p:cNvSpPr>
          <p:nvPr/>
        </p:nvSpPr>
        <p:spPr bwMode="auto">
          <a:xfrm>
            <a:off x="6248400" y="52578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F:2</a:t>
            </a:r>
          </a:p>
        </p:txBody>
      </p:sp>
      <p:sp>
        <p:nvSpPr>
          <p:cNvPr id="16" name="Line 38">
            <a:extLst>
              <a:ext uri="{FF2B5EF4-FFF2-40B4-BE49-F238E27FC236}">
                <a16:creationId xmlns:a16="http://schemas.microsoft.com/office/drawing/2014/main" id="{40CDD029-E139-4C54-B903-D0E8DEF069D4}"/>
              </a:ext>
            </a:extLst>
          </p:cNvPr>
          <p:cNvSpPr>
            <a:spLocks noChangeShapeType="1"/>
          </p:cNvSpPr>
          <p:nvPr/>
        </p:nvSpPr>
        <p:spPr bwMode="auto">
          <a:xfrm flipH="1">
            <a:off x="7696200" y="1752600"/>
            <a:ext cx="381000" cy="304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7" name="Line 39">
            <a:extLst>
              <a:ext uri="{FF2B5EF4-FFF2-40B4-BE49-F238E27FC236}">
                <a16:creationId xmlns:a16="http://schemas.microsoft.com/office/drawing/2014/main" id="{C86B6198-1B3C-4682-8B69-5D25A9D854ED}"/>
              </a:ext>
            </a:extLst>
          </p:cNvPr>
          <p:cNvSpPr>
            <a:spLocks noChangeShapeType="1"/>
          </p:cNvSpPr>
          <p:nvPr/>
        </p:nvSpPr>
        <p:spPr bwMode="auto">
          <a:xfrm flipH="1">
            <a:off x="7086600" y="2438400"/>
            <a:ext cx="381000" cy="381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 name="Line 40">
            <a:extLst>
              <a:ext uri="{FF2B5EF4-FFF2-40B4-BE49-F238E27FC236}">
                <a16:creationId xmlns:a16="http://schemas.microsoft.com/office/drawing/2014/main" id="{76960B47-3600-4104-A6F9-451A08E9CE1F}"/>
              </a:ext>
            </a:extLst>
          </p:cNvPr>
          <p:cNvSpPr>
            <a:spLocks noChangeShapeType="1"/>
          </p:cNvSpPr>
          <p:nvPr/>
        </p:nvSpPr>
        <p:spPr bwMode="auto">
          <a:xfrm flipH="1">
            <a:off x="6629400" y="3200400"/>
            <a:ext cx="304800" cy="381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 name="Line 41">
            <a:extLst>
              <a:ext uri="{FF2B5EF4-FFF2-40B4-BE49-F238E27FC236}">
                <a16:creationId xmlns:a16="http://schemas.microsoft.com/office/drawing/2014/main" id="{62CD5BE8-CEE0-43A5-896F-4C34424D3379}"/>
              </a:ext>
            </a:extLst>
          </p:cNvPr>
          <p:cNvSpPr>
            <a:spLocks noChangeShapeType="1"/>
          </p:cNvSpPr>
          <p:nvPr/>
        </p:nvSpPr>
        <p:spPr bwMode="auto">
          <a:xfrm>
            <a:off x="6553200" y="3962400"/>
            <a:ext cx="0" cy="457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 name="Line 42">
            <a:extLst>
              <a:ext uri="{FF2B5EF4-FFF2-40B4-BE49-F238E27FC236}">
                <a16:creationId xmlns:a16="http://schemas.microsoft.com/office/drawing/2014/main" id="{69C56887-DF5F-499E-B0C6-710C7E1913C4}"/>
              </a:ext>
            </a:extLst>
          </p:cNvPr>
          <p:cNvSpPr>
            <a:spLocks noChangeShapeType="1"/>
          </p:cNvSpPr>
          <p:nvPr/>
        </p:nvSpPr>
        <p:spPr bwMode="auto">
          <a:xfrm>
            <a:off x="6553200" y="4800600"/>
            <a:ext cx="0" cy="457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 name="Line 43">
            <a:extLst>
              <a:ext uri="{FF2B5EF4-FFF2-40B4-BE49-F238E27FC236}">
                <a16:creationId xmlns:a16="http://schemas.microsoft.com/office/drawing/2014/main" id="{DE2AAA11-5997-4CCD-A29E-EB9313BE4FF9}"/>
              </a:ext>
            </a:extLst>
          </p:cNvPr>
          <p:cNvSpPr>
            <a:spLocks noChangeShapeType="1"/>
          </p:cNvSpPr>
          <p:nvPr/>
        </p:nvSpPr>
        <p:spPr bwMode="auto">
          <a:xfrm>
            <a:off x="5105400" y="4572000"/>
            <a:ext cx="1143000" cy="8382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2" name="Line 44">
            <a:extLst>
              <a:ext uri="{FF2B5EF4-FFF2-40B4-BE49-F238E27FC236}">
                <a16:creationId xmlns:a16="http://schemas.microsoft.com/office/drawing/2014/main" id="{109B89AA-5842-47F6-B3CB-452B27351FAB}"/>
              </a:ext>
            </a:extLst>
          </p:cNvPr>
          <p:cNvSpPr>
            <a:spLocks noChangeShapeType="1"/>
          </p:cNvSpPr>
          <p:nvPr/>
        </p:nvSpPr>
        <p:spPr bwMode="auto">
          <a:xfrm>
            <a:off x="5181600" y="2971800"/>
            <a:ext cx="1143000" cy="6858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3" name="Line 45">
            <a:extLst>
              <a:ext uri="{FF2B5EF4-FFF2-40B4-BE49-F238E27FC236}">
                <a16:creationId xmlns:a16="http://schemas.microsoft.com/office/drawing/2014/main" id="{9924C48A-DD5E-4202-A52C-FC5F5484E60A}"/>
              </a:ext>
            </a:extLst>
          </p:cNvPr>
          <p:cNvSpPr>
            <a:spLocks noChangeShapeType="1"/>
          </p:cNvSpPr>
          <p:nvPr/>
        </p:nvSpPr>
        <p:spPr bwMode="auto">
          <a:xfrm>
            <a:off x="5257800" y="2590800"/>
            <a:ext cx="1447800" cy="3810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4" name="Line 46">
            <a:extLst>
              <a:ext uri="{FF2B5EF4-FFF2-40B4-BE49-F238E27FC236}">
                <a16:creationId xmlns:a16="http://schemas.microsoft.com/office/drawing/2014/main" id="{FDB5BEC5-3EF3-4BB6-B05F-A6F02B6812E2}"/>
              </a:ext>
            </a:extLst>
          </p:cNvPr>
          <p:cNvSpPr>
            <a:spLocks noChangeShapeType="1"/>
          </p:cNvSpPr>
          <p:nvPr/>
        </p:nvSpPr>
        <p:spPr bwMode="auto">
          <a:xfrm>
            <a:off x="5257800" y="2209800"/>
            <a:ext cx="1981200" cy="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5" name="Line 47">
            <a:extLst>
              <a:ext uri="{FF2B5EF4-FFF2-40B4-BE49-F238E27FC236}">
                <a16:creationId xmlns:a16="http://schemas.microsoft.com/office/drawing/2014/main" id="{A4FAA64D-F4CF-4483-A3CE-530799FF1928}"/>
              </a:ext>
            </a:extLst>
          </p:cNvPr>
          <p:cNvSpPr>
            <a:spLocks noChangeShapeType="1"/>
          </p:cNvSpPr>
          <p:nvPr/>
        </p:nvSpPr>
        <p:spPr bwMode="auto">
          <a:xfrm>
            <a:off x="5334000" y="3733800"/>
            <a:ext cx="990600" cy="7620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6" name="Text Box 48">
            <a:extLst>
              <a:ext uri="{FF2B5EF4-FFF2-40B4-BE49-F238E27FC236}">
                <a16:creationId xmlns:a16="http://schemas.microsoft.com/office/drawing/2014/main" id="{9F03868C-92AF-481C-9D6B-16A65DAB75AE}"/>
              </a:ext>
            </a:extLst>
          </p:cNvPr>
          <p:cNvSpPr txBox="1">
            <a:spLocks noChangeArrowheads="1"/>
          </p:cNvSpPr>
          <p:nvPr/>
        </p:nvSpPr>
        <p:spPr bwMode="auto">
          <a:xfrm>
            <a:off x="4038601" y="1371600"/>
            <a:ext cx="8723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Header</a:t>
            </a:r>
          </a:p>
        </p:txBody>
      </p:sp>
      <p:sp>
        <p:nvSpPr>
          <p:cNvPr id="27" name="Oval 49">
            <a:extLst>
              <a:ext uri="{FF2B5EF4-FFF2-40B4-BE49-F238E27FC236}">
                <a16:creationId xmlns:a16="http://schemas.microsoft.com/office/drawing/2014/main" id="{F5A70A26-BD0F-46EB-8BBA-9439CF9EEA45}"/>
              </a:ext>
            </a:extLst>
          </p:cNvPr>
          <p:cNvSpPr>
            <a:spLocks noChangeArrowheads="1"/>
          </p:cNvSpPr>
          <p:nvPr/>
        </p:nvSpPr>
        <p:spPr bwMode="auto">
          <a:xfrm>
            <a:off x="8915400" y="20574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E:2</a:t>
            </a:r>
          </a:p>
        </p:txBody>
      </p:sp>
      <p:sp>
        <p:nvSpPr>
          <p:cNvPr id="28" name="Line 50">
            <a:extLst>
              <a:ext uri="{FF2B5EF4-FFF2-40B4-BE49-F238E27FC236}">
                <a16:creationId xmlns:a16="http://schemas.microsoft.com/office/drawing/2014/main" id="{136EFD56-9B15-4900-8326-6F39D81EFBB6}"/>
              </a:ext>
            </a:extLst>
          </p:cNvPr>
          <p:cNvSpPr>
            <a:spLocks noChangeShapeType="1"/>
          </p:cNvSpPr>
          <p:nvPr/>
        </p:nvSpPr>
        <p:spPr bwMode="auto">
          <a:xfrm>
            <a:off x="8534400" y="1676400"/>
            <a:ext cx="685800" cy="381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9" name="Line 51">
            <a:extLst>
              <a:ext uri="{FF2B5EF4-FFF2-40B4-BE49-F238E27FC236}">
                <a16:creationId xmlns:a16="http://schemas.microsoft.com/office/drawing/2014/main" id="{65B69FC2-1150-4A27-A2C4-D972FF13C28A}"/>
              </a:ext>
            </a:extLst>
          </p:cNvPr>
          <p:cNvSpPr>
            <a:spLocks noChangeShapeType="1"/>
          </p:cNvSpPr>
          <p:nvPr/>
        </p:nvSpPr>
        <p:spPr bwMode="auto">
          <a:xfrm flipV="1">
            <a:off x="6934200" y="2362200"/>
            <a:ext cx="2057400" cy="12954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0" name="Oval 52">
            <a:extLst>
              <a:ext uri="{FF2B5EF4-FFF2-40B4-BE49-F238E27FC236}">
                <a16:creationId xmlns:a16="http://schemas.microsoft.com/office/drawing/2014/main" id="{DA6938C7-EB29-4398-83A4-51E15AD9C20E}"/>
              </a:ext>
            </a:extLst>
          </p:cNvPr>
          <p:cNvSpPr>
            <a:spLocks noChangeArrowheads="1"/>
          </p:cNvSpPr>
          <p:nvPr/>
        </p:nvSpPr>
        <p:spPr bwMode="auto">
          <a:xfrm>
            <a:off x="7467600" y="42672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G:4</a:t>
            </a:r>
          </a:p>
        </p:txBody>
      </p:sp>
      <p:sp>
        <p:nvSpPr>
          <p:cNvPr id="31" name="Line 53">
            <a:extLst>
              <a:ext uri="{FF2B5EF4-FFF2-40B4-BE49-F238E27FC236}">
                <a16:creationId xmlns:a16="http://schemas.microsoft.com/office/drawing/2014/main" id="{6DDE7F8D-743B-4CA6-8155-54A13B6F4F54}"/>
              </a:ext>
            </a:extLst>
          </p:cNvPr>
          <p:cNvSpPr>
            <a:spLocks noChangeShapeType="1"/>
          </p:cNvSpPr>
          <p:nvPr/>
        </p:nvSpPr>
        <p:spPr bwMode="auto">
          <a:xfrm>
            <a:off x="6934200" y="3886200"/>
            <a:ext cx="762000" cy="381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2" name="Line 54">
            <a:extLst>
              <a:ext uri="{FF2B5EF4-FFF2-40B4-BE49-F238E27FC236}">
                <a16:creationId xmlns:a16="http://schemas.microsoft.com/office/drawing/2014/main" id="{E1BBAE23-D5E4-4135-82FB-758E253FF27C}"/>
              </a:ext>
            </a:extLst>
          </p:cNvPr>
          <p:cNvSpPr>
            <a:spLocks noChangeShapeType="1"/>
          </p:cNvSpPr>
          <p:nvPr/>
        </p:nvSpPr>
        <p:spPr bwMode="auto">
          <a:xfrm>
            <a:off x="5257800" y="3352800"/>
            <a:ext cx="2286000" cy="2286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3" name="Line 55">
            <a:extLst>
              <a:ext uri="{FF2B5EF4-FFF2-40B4-BE49-F238E27FC236}">
                <a16:creationId xmlns:a16="http://schemas.microsoft.com/office/drawing/2014/main" id="{82071928-F448-4F2D-BB73-1D0BA78B85B9}"/>
              </a:ext>
            </a:extLst>
          </p:cNvPr>
          <p:cNvSpPr>
            <a:spLocks noChangeShapeType="1"/>
          </p:cNvSpPr>
          <p:nvPr/>
        </p:nvSpPr>
        <p:spPr bwMode="auto">
          <a:xfrm>
            <a:off x="7848600" y="3886200"/>
            <a:ext cx="0" cy="3810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4" name="Oval 56">
            <a:extLst>
              <a:ext uri="{FF2B5EF4-FFF2-40B4-BE49-F238E27FC236}">
                <a16:creationId xmlns:a16="http://schemas.microsoft.com/office/drawing/2014/main" id="{879A1DDE-0629-493F-AFDF-3AEB52D64409}"/>
              </a:ext>
            </a:extLst>
          </p:cNvPr>
          <p:cNvSpPr>
            <a:spLocks noChangeArrowheads="1"/>
          </p:cNvSpPr>
          <p:nvPr/>
        </p:nvSpPr>
        <p:spPr bwMode="auto">
          <a:xfrm>
            <a:off x="8458200" y="52578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D:1</a:t>
            </a:r>
          </a:p>
        </p:txBody>
      </p:sp>
      <p:sp>
        <p:nvSpPr>
          <p:cNvPr id="35" name="Line 57">
            <a:extLst>
              <a:ext uri="{FF2B5EF4-FFF2-40B4-BE49-F238E27FC236}">
                <a16:creationId xmlns:a16="http://schemas.microsoft.com/office/drawing/2014/main" id="{52EB2414-122C-4E0B-B061-62D4B9C4E03B}"/>
              </a:ext>
            </a:extLst>
          </p:cNvPr>
          <p:cNvSpPr>
            <a:spLocks noChangeShapeType="1"/>
          </p:cNvSpPr>
          <p:nvPr/>
        </p:nvSpPr>
        <p:spPr bwMode="auto">
          <a:xfrm>
            <a:off x="8077200" y="4648200"/>
            <a:ext cx="609600" cy="6096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6" name="Line 58">
            <a:extLst>
              <a:ext uri="{FF2B5EF4-FFF2-40B4-BE49-F238E27FC236}">
                <a16:creationId xmlns:a16="http://schemas.microsoft.com/office/drawing/2014/main" id="{8188B05E-3FC9-47F3-9C50-F77E64A64CCF}"/>
              </a:ext>
            </a:extLst>
          </p:cNvPr>
          <p:cNvSpPr>
            <a:spLocks noChangeShapeType="1"/>
          </p:cNvSpPr>
          <p:nvPr/>
        </p:nvSpPr>
        <p:spPr bwMode="auto">
          <a:xfrm>
            <a:off x="5181600" y="4191000"/>
            <a:ext cx="1676400" cy="91440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7" name="Line 59">
            <a:extLst>
              <a:ext uri="{FF2B5EF4-FFF2-40B4-BE49-F238E27FC236}">
                <a16:creationId xmlns:a16="http://schemas.microsoft.com/office/drawing/2014/main" id="{85DC6612-4B16-45BB-9C95-7CAFF1D271F6}"/>
              </a:ext>
            </a:extLst>
          </p:cNvPr>
          <p:cNvSpPr>
            <a:spLocks noChangeShapeType="1"/>
          </p:cNvSpPr>
          <p:nvPr/>
        </p:nvSpPr>
        <p:spPr bwMode="auto">
          <a:xfrm>
            <a:off x="6858000" y="5105400"/>
            <a:ext cx="1600200" cy="3048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8" name="Oval 60">
            <a:extLst>
              <a:ext uri="{FF2B5EF4-FFF2-40B4-BE49-F238E27FC236}">
                <a16:creationId xmlns:a16="http://schemas.microsoft.com/office/drawing/2014/main" id="{73229028-763C-4B74-9FE0-9F7F8BEDD0E7}"/>
              </a:ext>
            </a:extLst>
          </p:cNvPr>
          <p:cNvSpPr>
            <a:spLocks noChangeArrowheads="1"/>
          </p:cNvSpPr>
          <p:nvPr/>
        </p:nvSpPr>
        <p:spPr bwMode="auto">
          <a:xfrm>
            <a:off x="8610600" y="350520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D:1</a:t>
            </a:r>
          </a:p>
        </p:txBody>
      </p:sp>
      <p:sp>
        <p:nvSpPr>
          <p:cNvPr id="39" name="Line 61">
            <a:extLst>
              <a:ext uri="{FF2B5EF4-FFF2-40B4-BE49-F238E27FC236}">
                <a16:creationId xmlns:a16="http://schemas.microsoft.com/office/drawing/2014/main" id="{D6B69076-CFD6-4DC9-946B-80A9D769201B}"/>
              </a:ext>
            </a:extLst>
          </p:cNvPr>
          <p:cNvSpPr>
            <a:spLocks noChangeShapeType="1"/>
          </p:cNvSpPr>
          <p:nvPr/>
        </p:nvSpPr>
        <p:spPr bwMode="auto">
          <a:xfrm>
            <a:off x="7467600" y="3048000"/>
            <a:ext cx="1295400" cy="5334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 name="Line 62">
            <a:extLst>
              <a:ext uri="{FF2B5EF4-FFF2-40B4-BE49-F238E27FC236}">
                <a16:creationId xmlns:a16="http://schemas.microsoft.com/office/drawing/2014/main" id="{6F774FE5-DD9A-4049-A450-A782451279AC}"/>
              </a:ext>
            </a:extLst>
          </p:cNvPr>
          <p:cNvSpPr>
            <a:spLocks noChangeShapeType="1"/>
          </p:cNvSpPr>
          <p:nvPr/>
        </p:nvSpPr>
        <p:spPr bwMode="auto">
          <a:xfrm flipV="1">
            <a:off x="8839200" y="3886200"/>
            <a:ext cx="76200" cy="13716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3204126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Example Queries</a:t>
            </a:r>
            <a:endParaRPr lang="en-US" dirty="0"/>
          </a:p>
        </p:txBody>
      </p:sp>
      <p:sp>
        <p:nvSpPr>
          <p:cNvPr id="3" name="Content Placeholder 2"/>
          <p:cNvSpPr>
            <a:spLocks noGrp="1"/>
          </p:cNvSpPr>
          <p:nvPr>
            <p:ph idx="1"/>
          </p:nvPr>
        </p:nvSpPr>
        <p:spPr>
          <a:xfrm>
            <a:off x="838200" y="1270000"/>
            <a:ext cx="8926902" cy="4906963"/>
          </a:xfrm>
        </p:spPr>
        <p:txBody>
          <a:bodyPr/>
          <a:lstStyle/>
          <a:p>
            <a:pPr algn="just"/>
            <a:r>
              <a:rPr lang="en-GB" dirty="0"/>
              <a:t>Find all the rules that have “bread” as consequent.</a:t>
            </a:r>
          </a:p>
          <a:p>
            <a:pPr algn="just"/>
            <a:r>
              <a:rPr lang="en-GB" dirty="0"/>
              <a:t>Find all rules that have “Diet Coke” in the antecedent.</a:t>
            </a:r>
          </a:p>
          <a:p>
            <a:pPr algn="just"/>
            <a:r>
              <a:rPr lang="en-GB" dirty="0"/>
              <a:t>Find all rules that have “sausage” in the antecedent and “mustard” in the consequent.</a:t>
            </a:r>
          </a:p>
          <a:p>
            <a:pPr algn="just"/>
            <a:r>
              <a:rPr lang="en-GB" dirty="0"/>
              <a:t>Find all the rules relating items located on shelves A and B in the store.</a:t>
            </a:r>
          </a:p>
          <a:p>
            <a:pPr algn="just"/>
            <a:r>
              <a:rPr lang="en-GB" dirty="0"/>
              <a:t>Find the “best” (most </a:t>
            </a:r>
            <a:r>
              <a:rPr lang="en-GB" i="1" dirty="0">
                <a:solidFill>
                  <a:srgbClr val="000099"/>
                </a:solidFill>
              </a:rPr>
              <a:t>confident</a:t>
            </a:r>
            <a:r>
              <a:rPr lang="en-GB" dirty="0"/>
              <a:t>) </a:t>
            </a:r>
            <a:r>
              <a:rPr lang="en-GB" i="1" dirty="0"/>
              <a:t>k</a:t>
            </a:r>
            <a:r>
              <a:rPr lang="en-GB" dirty="0"/>
              <a:t> rules  that have “bread” in the consequent.</a:t>
            </a:r>
            <a:endParaRPr lang="en-AU" dirty="0"/>
          </a:p>
          <a:p>
            <a:endParaRPr lang="en-US" dirty="0"/>
          </a:p>
        </p:txBody>
      </p:sp>
      <p:sp>
        <p:nvSpPr>
          <p:cNvPr id="4" name="Footer Placeholder 3"/>
          <p:cNvSpPr>
            <a:spLocks noGrp="1"/>
          </p:cNvSpPr>
          <p:nvPr>
            <p:ph type="ftr" sz="quarter" idx="11"/>
          </p:nvPr>
        </p:nvSpPr>
        <p:spPr/>
        <p:txBody>
          <a:bodyPr/>
          <a:lstStyle/>
          <a:p>
            <a:r>
              <a:rPr lang="en-US"/>
              <a:t>Mining Association Rules</a:t>
            </a:r>
          </a:p>
        </p:txBody>
      </p:sp>
      <p:sp>
        <p:nvSpPr>
          <p:cNvPr id="5" name="Slide Number Placeholder 4"/>
          <p:cNvSpPr>
            <a:spLocks noGrp="1"/>
          </p:cNvSpPr>
          <p:nvPr>
            <p:ph type="sldNum" sz="quarter" idx="12"/>
          </p:nvPr>
        </p:nvSpPr>
        <p:spPr/>
        <p:txBody>
          <a:bodyPr/>
          <a:lstStyle/>
          <a:p>
            <a:fld id="{7A40C488-C8CC-47D5-8871-7D5F905AB6AC}" type="slidenum">
              <a:rPr lang="en-US" smtClean="0"/>
              <a:t>5</a:t>
            </a:fld>
            <a:endParaRPr lang="en-US"/>
          </a:p>
        </p:txBody>
      </p:sp>
    </p:spTree>
    <p:extLst>
      <p:ext uri="{BB962C8B-B14F-4D97-AF65-F5344CB8AC3E}">
        <p14:creationId xmlns:p14="http://schemas.microsoft.com/office/powerpoint/2010/main" val="18296840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3DFAE-C182-4E25-9DBD-5AA19F7DC59E}"/>
              </a:ext>
            </a:extLst>
          </p:cNvPr>
          <p:cNvSpPr>
            <a:spLocks noGrp="1"/>
          </p:cNvSpPr>
          <p:nvPr>
            <p:ph type="title"/>
          </p:nvPr>
        </p:nvSpPr>
        <p:spPr/>
        <p:txBody>
          <a:bodyPr>
            <a:normAutofit fontScale="90000"/>
          </a:bodyPr>
          <a:lstStyle/>
          <a:p>
            <a:r>
              <a:rPr lang="en-US" altLang="en-US" dirty="0"/>
              <a:t>FP-Tree size</a:t>
            </a:r>
            <a:endParaRPr lang="en-IN" dirty="0"/>
          </a:p>
        </p:txBody>
      </p:sp>
      <p:sp>
        <p:nvSpPr>
          <p:cNvPr id="3" name="Content Placeholder 2">
            <a:extLst>
              <a:ext uri="{FF2B5EF4-FFF2-40B4-BE49-F238E27FC236}">
                <a16:creationId xmlns:a16="http://schemas.microsoft.com/office/drawing/2014/main" id="{3EA77736-BF65-43AB-93FF-3E6EF8A6713B}"/>
              </a:ext>
            </a:extLst>
          </p:cNvPr>
          <p:cNvSpPr>
            <a:spLocks noGrp="1"/>
          </p:cNvSpPr>
          <p:nvPr>
            <p:ph idx="1"/>
          </p:nvPr>
        </p:nvSpPr>
        <p:spPr>
          <a:xfrm>
            <a:off x="838199" y="1270000"/>
            <a:ext cx="7772401" cy="4906963"/>
          </a:xfrm>
        </p:spPr>
        <p:txBody>
          <a:bodyPr>
            <a:normAutofit fontScale="92500" lnSpcReduction="20000"/>
          </a:bodyPr>
          <a:lstStyle/>
          <a:p>
            <a:pPr algn="just"/>
            <a:r>
              <a:rPr lang="en-US" dirty="0"/>
              <a:t>The FP-Tree usually has a smaller size than the uncompressed data - typically many transactions share items (and hence prefixes).</a:t>
            </a:r>
          </a:p>
          <a:p>
            <a:pPr lvl="1" algn="just"/>
            <a:r>
              <a:rPr lang="en-US" dirty="0"/>
              <a:t>Best case scenario: all transactions contain the same set of items.</a:t>
            </a:r>
          </a:p>
          <a:p>
            <a:pPr lvl="2" algn="just"/>
            <a:r>
              <a:rPr lang="en-US" dirty="0"/>
              <a:t>1 path in the FP-tree</a:t>
            </a:r>
          </a:p>
          <a:p>
            <a:pPr lvl="1" algn="just"/>
            <a:r>
              <a:rPr lang="en-US" dirty="0"/>
              <a:t>Worst case scenario: every transaction has a unique set of items (no items in common)</a:t>
            </a:r>
          </a:p>
          <a:p>
            <a:pPr lvl="2" algn="just"/>
            <a:r>
              <a:rPr lang="en-US" dirty="0"/>
              <a:t>Size of the FP-tree is at least as large as the original data.</a:t>
            </a:r>
          </a:p>
          <a:p>
            <a:pPr lvl="2" algn="just"/>
            <a:r>
              <a:rPr lang="en-US" dirty="0"/>
              <a:t>Storage requirements for the FP-tree are higher - need to store the pointers between the nodes and the counters.</a:t>
            </a:r>
          </a:p>
          <a:p>
            <a:pPr algn="just"/>
            <a:r>
              <a:rPr lang="en-US" dirty="0"/>
              <a:t>The size of the FP-tree depends on how the items are ordered</a:t>
            </a:r>
          </a:p>
          <a:p>
            <a:pPr algn="just"/>
            <a:r>
              <a:rPr lang="en-US" dirty="0"/>
              <a:t>Ordering by decreasing support is typically used but it does not always lead to the smallest tree (it's a heuristic).</a:t>
            </a:r>
          </a:p>
          <a:p>
            <a:endParaRPr lang="en-IN" dirty="0"/>
          </a:p>
        </p:txBody>
      </p:sp>
      <p:sp>
        <p:nvSpPr>
          <p:cNvPr id="4" name="Footer Placeholder 3">
            <a:extLst>
              <a:ext uri="{FF2B5EF4-FFF2-40B4-BE49-F238E27FC236}">
                <a16:creationId xmlns:a16="http://schemas.microsoft.com/office/drawing/2014/main" id="{BD1C80E2-382C-44DB-8079-1B0990272A9D}"/>
              </a:ext>
            </a:extLst>
          </p:cNvPr>
          <p:cNvSpPr>
            <a:spLocks noGrp="1"/>
          </p:cNvSpPr>
          <p:nvPr>
            <p:ph type="ftr" sz="quarter" idx="11"/>
          </p:nvPr>
        </p:nvSpPr>
        <p:spPr/>
        <p:txBody>
          <a:bodyPr/>
          <a:lstStyle/>
          <a:p>
            <a:r>
              <a:rPr lang="en-US"/>
              <a:t>Mining Association Rules</a:t>
            </a:r>
          </a:p>
        </p:txBody>
      </p:sp>
      <p:sp>
        <p:nvSpPr>
          <p:cNvPr id="5" name="Slide Number Placeholder 4">
            <a:extLst>
              <a:ext uri="{FF2B5EF4-FFF2-40B4-BE49-F238E27FC236}">
                <a16:creationId xmlns:a16="http://schemas.microsoft.com/office/drawing/2014/main" id="{1A98D602-7869-4053-997F-F922F930A0DD}"/>
              </a:ext>
            </a:extLst>
          </p:cNvPr>
          <p:cNvSpPr>
            <a:spLocks noGrp="1"/>
          </p:cNvSpPr>
          <p:nvPr>
            <p:ph type="sldNum" sz="quarter" idx="12"/>
          </p:nvPr>
        </p:nvSpPr>
        <p:spPr/>
        <p:txBody>
          <a:bodyPr/>
          <a:lstStyle/>
          <a:p>
            <a:fld id="{7A40C488-C8CC-47D5-8871-7D5F905AB6AC}" type="slidenum">
              <a:rPr lang="en-US" smtClean="0"/>
              <a:t>50</a:t>
            </a:fld>
            <a:endParaRPr lang="en-US"/>
          </a:p>
        </p:txBody>
      </p:sp>
    </p:spTree>
    <p:extLst>
      <p:ext uri="{BB962C8B-B14F-4D97-AF65-F5344CB8AC3E}">
        <p14:creationId xmlns:p14="http://schemas.microsoft.com/office/powerpoint/2010/main" val="36425178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C929A-6A1F-4D3F-89D1-4A7A17527928}"/>
              </a:ext>
            </a:extLst>
          </p:cNvPr>
          <p:cNvSpPr>
            <a:spLocks noGrp="1"/>
          </p:cNvSpPr>
          <p:nvPr>
            <p:ph type="title"/>
          </p:nvPr>
        </p:nvSpPr>
        <p:spPr/>
        <p:txBody>
          <a:bodyPr>
            <a:normAutofit fontScale="90000"/>
          </a:bodyPr>
          <a:lstStyle/>
          <a:p>
            <a:r>
              <a:rPr lang="en-US" dirty="0"/>
              <a:t>Step 2: Frequent Itemset Generation</a:t>
            </a:r>
            <a:endParaRPr lang="en-IN" dirty="0"/>
          </a:p>
        </p:txBody>
      </p:sp>
      <p:sp>
        <p:nvSpPr>
          <p:cNvPr id="3" name="Content Placeholder 2">
            <a:extLst>
              <a:ext uri="{FF2B5EF4-FFF2-40B4-BE49-F238E27FC236}">
                <a16:creationId xmlns:a16="http://schemas.microsoft.com/office/drawing/2014/main" id="{C74D0A45-C7D8-4AF9-A4E7-E75F399F2970}"/>
              </a:ext>
            </a:extLst>
          </p:cNvPr>
          <p:cNvSpPr>
            <a:spLocks noGrp="1"/>
          </p:cNvSpPr>
          <p:nvPr>
            <p:ph idx="1"/>
          </p:nvPr>
        </p:nvSpPr>
        <p:spPr>
          <a:xfrm>
            <a:off x="838200" y="1270000"/>
            <a:ext cx="7614684" cy="4906963"/>
          </a:xfrm>
        </p:spPr>
        <p:txBody>
          <a:bodyPr>
            <a:normAutofit/>
          </a:bodyPr>
          <a:lstStyle/>
          <a:p>
            <a:pPr algn="just"/>
            <a:r>
              <a:rPr lang="en-US" altLang="en-US" dirty="0"/>
              <a:t>FP­ growth generates frequent itemsets from an FP­ tree by exploring the tree in a bottom­ up fashion -</a:t>
            </a:r>
            <a:r>
              <a:rPr lang="en-US" dirty="0"/>
              <a:t> from the leaves towards the root</a:t>
            </a:r>
          </a:p>
          <a:p>
            <a:pPr algn="just"/>
            <a:r>
              <a:rPr lang="en-US" dirty="0"/>
              <a:t>Divide and conquer: first look for frequent itemsets ending in F, then BF, etc. . . then D, then GD, etc. . .</a:t>
            </a:r>
          </a:p>
          <a:p>
            <a:pPr algn="just"/>
            <a:r>
              <a:rPr lang="en-US" dirty="0"/>
              <a:t>First, extract prefix path sub-trees ending in an item(set). </a:t>
            </a:r>
            <a:endParaRPr lang="en-IN" dirty="0"/>
          </a:p>
        </p:txBody>
      </p:sp>
      <p:sp>
        <p:nvSpPr>
          <p:cNvPr id="4" name="Footer Placeholder 3">
            <a:extLst>
              <a:ext uri="{FF2B5EF4-FFF2-40B4-BE49-F238E27FC236}">
                <a16:creationId xmlns:a16="http://schemas.microsoft.com/office/drawing/2014/main" id="{A522766F-667D-458A-A6ED-0E186D490D8C}"/>
              </a:ext>
            </a:extLst>
          </p:cNvPr>
          <p:cNvSpPr>
            <a:spLocks noGrp="1"/>
          </p:cNvSpPr>
          <p:nvPr>
            <p:ph type="ftr" sz="quarter" idx="11"/>
          </p:nvPr>
        </p:nvSpPr>
        <p:spPr/>
        <p:txBody>
          <a:bodyPr/>
          <a:lstStyle/>
          <a:p>
            <a:r>
              <a:rPr lang="en-US"/>
              <a:t>Mining Association Rules</a:t>
            </a:r>
          </a:p>
        </p:txBody>
      </p:sp>
      <p:sp>
        <p:nvSpPr>
          <p:cNvPr id="5" name="Slide Number Placeholder 4">
            <a:extLst>
              <a:ext uri="{FF2B5EF4-FFF2-40B4-BE49-F238E27FC236}">
                <a16:creationId xmlns:a16="http://schemas.microsoft.com/office/drawing/2014/main" id="{1CFAE55E-942E-4FF3-AA9A-ABA544802CDC}"/>
              </a:ext>
            </a:extLst>
          </p:cNvPr>
          <p:cNvSpPr>
            <a:spLocks noGrp="1"/>
          </p:cNvSpPr>
          <p:nvPr>
            <p:ph type="sldNum" sz="quarter" idx="12"/>
          </p:nvPr>
        </p:nvSpPr>
        <p:spPr/>
        <p:txBody>
          <a:bodyPr/>
          <a:lstStyle/>
          <a:p>
            <a:fld id="{7A40C488-C8CC-47D5-8871-7D5F905AB6AC}" type="slidenum">
              <a:rPr lang="en-US" smtClean="0"/>
              <a:t>51</a:t>
            </a:fld>
            <a:endParaRPr lang="en-US"/>
          </a:p>
        </p:txBody>
      </p:sp>
      <p:pic>
        <p:nvPicPr>
          <p:cNvPr id="7" name="Picture 6">
            <a:extLst>
              <a:ext uri="{FF2B5EF4-FFF2-40B4-BE49-F238E27FC236}">
                <a16:creationId xmlns:a16="http://schemas.microsoft.com/office/drawing/2014/main" id="{C81ED314-E56F-47BC-B0D6-589FDC4862BA}"/>
              </a:ext>
            </a:extLst>
          </p:cNvPr>
          <p:cNvPicPr>
            <a:picLocks noChangeAspect="1"/>
          </p:cNvPicPr>
          <p:nvPr/>
        </p:nvPicPr>
        <p:blipFill>
          <a:blip r:embed="rId2"/>
          <a:stretch>
            <a:fillRect/>
          </a:stretch>
        </p:blipFill>
        <p:spPr>
          <a:xfrm>
            <a:off x="8452884" y="1270000"/>
            <a:ext cx="3394123" cy="2653191"/>
          </a:xfrm>
          <a:prstGeom prst="rect">
            <a:avLst/>
          </a:prstGeom>
        </p:spPr>
      </p:pic>
    </p:spTree>
    <p:extLst>
      <p:ext uri="{BB962C8B-B14F-4D97-AF65-F5344CB8AC3E}">
        <p14:creationId xmlns:p14="http://schemas.microsoft.com/office/powerpoint/2010/main" val="41604885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09E48-43E5-4278-AE0E-84E9E6AFE027}"/>
              </a:ext>
            </a:extLst>
          </p:cNvPr>
          <p:cNvSpPr>
            <a:spLocks noGrp="1"/>
          </p:cNvSpPr>
          <p:nvPr>
            <p:ph type="title"/>
          </p:nvPr>
        </p:nvSpPr>
        <p:spPr/>
        <p:txBody>
          <a:bodyPr>
            <a:normAutofit fontScale="90000"/>
          </a:bodyPr>
          <a:lstStyle/>
          <a:p>
            <a:r>
              <a:rPr lang="en-US" altLang="zh-CN" dirty="0"/>
              <a:t>3 Major Steps</a:t>
            </a:r>
            <a:endParaRPr lang="en-IN" dirty="0"/>
          </a:p>
        </p:txBody>
      </p:sp>
      <p:sp>
        <p:nvSpPr>
          <p:cNvPr id="3" name="Content Placeholder 2">
            <a:extLst>
              <a:ext uri="{FF2B5EF4-FFF2-40B4-BE49-F238E27FC236}">
                <a16:creationId xmlns:a16="http://schemas.microsoft.com/office/drawing/2014/main" id="{70BEB25B-76C4-4102-810A-DEA41B738A4C}"/>
              </a:ext>
            </a:extLst>
          </p:cNvPr>
          <p:cNvSpPr>
            <a:spLocks noGrp="1"/>
          </p:cNvSpPr>
          <p:nvPr>
            <p:ph idx="1"/>
          </p:nvPr>
        </p:nvSpPr>
        <p:spPr>
          <a:xfrm>
            <a:off x="838200" y="1270000"/>
            <a:ext cx="6934199" cy="4906963"/>
          </a:xfrm>
        </p:spPr>
        <p:txBody>
          <a:bodyPr>
            <a:normAutofit/>
          </a:bodyPr>
          <a:lstStyle/>
          <a:p>
            <a:pPr>
              <a:lnSpc>
                <a:spcPct val="120000"/>
              </a:lnSpc>
            </a:pPr>
            <a:r>
              <a:rPr lang="en-US" altLang="zh-CN" sz="2400" dirty="0"/>
              <a:t>Starting the processing from the end of list </a:t>
            </a:r>
            <a:r>
              <a:rPr lang="en-US" altLang="zh-CN" sz="2400" dirty="0">
                <a:solidFill>
                  <a:schemeClr val="accent2"/>
                </a:solidFill>
              </a:rPr>
              <a:t>L</a:t>
            </a:r>
            <a:r>
              <a:rPr lang="en-US" altLang="zh-CN" sz="2400" dirty="0"/>
              <a:t>:</a:t>
            </a:r>
          </a:p>
          <a:p>
            <a:pPr lvl="1">
              <a:lnSpc>
                <a:spcPct val="120000"/>
              </a:lnSpc>
            </a:pPr>
            <a:r>
              <a:rPr lang="en-US" altLang="zh-CN" sz="2000" dirty="0"/>
              <a:t>Step1: </a:t>
            </a:r>
          </a:p>
          <a:p>
            <a:pPr lvl="2">
              <a:lnSpc>
                <a:spcPct val="120000"/>
              </a:lnSpc>
            </a:pPr>
            <a:r>
              <a:rPr lang="en-US" altLang="zh-CN" sz="1800" dirty="0"/>
              <a:t>Construct conditional pattern base for each item in the header table</a:t>
            </a:r>
          </a:p>
          <a:p>
            <a:pPr lvl="1">
              <a:lnSpc>
                <a:spcPct val="120000"/>
              </a:lnSpc>
            </a:pPr>
            <a:r>
              <a:rPr lang="en-US" altLang="zh-CN" sz="2000" dirty="0"/>
              <a:t>Step 2:</a:t>
            </a:r>
          </a:p>
          <a:p>
            <a:pPr lvl="2">
              <a:lnSpc>
                <a:spcPct val="120000"/>
              </a:lnSpc>
            </a:pPr>
            <a:r>
              <a:rPr lang="en-US" altLang="zh-CN" sz="1800" dirty="0"/>
              <a:t>Construct conditional FP-tree from each conditional for each pattern base</a:t>
            </a:r>
          </a:p>
          <a:p>
            <a:pPr lvl="1">
              <a:lnSpc>
                <a:spcPct val="120000"/>
              </a:lnSpc>
            </a:pPr>
            <a:r>
              <a:rPr lang="en-US" altLang="zh-CN" sz="2000" dirty="0"/>
              <a:t>Step 3: </a:t>
            </a:r>
          </a:p>
          <a:p>
            <a:pPr lvl="2" algn="just">
              <a:lnSpc>
                <a:spcPct val="120000"/>
              </a:lnSpc>
            </a:pPr>
            <a:r>
              <a:rPr lang="en-US" altLang="zh-CN" sz="1800" dirty="0"/>
              <a:t>Recursively mine conditional FP-trees and grow frequent patterns obtained so far. If the conditional FP-tree contains a single path, simply enumerate all the patterns</a:t>
            </a:r>
          </a:p>
          <a:p>
            <a:pPr>
              <a:lnSpc>
                <a:spcPct val="120000"/>
              </a:lnSpc>
            </a:pPr>
            <a:endParaRPr lang="en-US" altLang="zh-CN" sz="2400" dirty="0"/>
          </a:p>
          <a:p>
            <a:endParaRPr lang="en-IN" dirty="0"/>
          </a:p>
        </p:txBody>
      </p:sp>
      <p:sp>
        <p:nvSpPr>
          <p:cNvPr id="4" name="Footer Placeholder 3">
            <a:extLst>
              <a:ext uri="{FF2B5EF4-FFF2-40B4-BE49-F238E27FC236}">
                <a16:creationId xmlns:a16="http://schemas.microsoft.com/office/drawing/2014/main" id="{E544E2BF-BE1C-4D3C-B524-A036FB45D4DB}"/>
              </a:ext>
            </a:extLst>
          </p:cNvPr>
          <p:cNvSpPr>
            <a:spLocks noGrp="1"/>
          </p:cNvSpPr>
          <p:nvPr>
            <p:ph type="ftr" sz="quarter" idx="11"/>
          </p:nvPr>
        </p:nvSpPr>
        <p:spPr/>
        <p:txBody>
          <a:bodyPr/>
          <a:lstStyle/>
          <a:p>
            <a:r>
              <a:rPr lang="en-US"/>
              <a:t>Mining Association Rules</a:t>
            </a:r>
          </a:p>
        </p:txBody>
      </p:sp>
      <p:sp>
        <p:nvSpPr>
          <p:cNvPr id="5" name="Slide Number Placeholder 4">
            <a:extLst>
              <a:ext uri="{FF2B5EF4-FFF2-40B4-BE49-F238E27FC236}">
                <a16:creationId xmlns:a16="http://schemas.microsoft.com/office/drawing/2014/main" id="{41BCC556-21B7-44AA-83C9-7B8512AFA01E}"/>
              </a:ext>
            </a:extLst>
          </p:cNvPr>
          <p:cNvSpPr>
            <a:spLocks noGrp="1"/>
          </p:cNvSpPr>
          <p:nvPr>
            <p:ph type="sldNum" sz="quarter" idx="12"/>
          </p:nvPr>
        </p:nvSpPr>
        <p:spPr/>
        <p:txBody>
          <a:bodyPr/>
          <a:lstStyle/>
          <a:p>
            <a:fld id="{7A40C488-C8CC-47D5-8871-7D5F905AB6AC}" type="slidenum">
              <a:rPr lang="en-US" smtClean="0"/>
              <a:t>52</a:t>
            </a:fld>
            <a:endParaRPr lang="en-US"/>
          </a:p>
        </p:txBody>
      </p:sp>
    </p:spTree>
    <p:extLst>
      <p:ext uri="{BB962C8B-B14F-4D97-AF65-F5344CB8AC3E}">
        <p14:creationId xmlns:p14="http://schemas.microsoft.com/office/powerpoint/2010/main" val="4697902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C58F4-3FAF-4073-9BD9-54B1E0585BDB}"/>
              </a:ext>
            </a:extLst>
          </p:cNvPr>
          <p:cNvSpPr>
            <a:spLocks noGrp="1"/>
          </p:cNvSpPr>
          <p:nvPr>
            <p:ph type="title"/>
          </p:nvPr>
        </p:nvSpPr>
        <p:spPr/>
        <p:txBody>
          <a:bodyPr>
            <a:normAutofit fontScale="90000"/>
          </a:bodyPr>
          <a:lstStyle/>
          <a:p>
            <a:r>
              <a:rPr lang="en-US" altLang="zh-CN" dirty="0"/>
              <a:t>Step 1: Construct Conditional Pattern Base</a:t>
            </a:r>
            <a:endParaRPr lang="en-IN" dirty="0"/>
          </a:p>
        </p:txBody>
      </p:sp>
      <p:sp>
        <p:nvSpPr>
          <p:cNvPr id="3" name="Content Placeholder 2">
            <a:extLst>
              <a:ext uri="{FF2B5EF4-FFF2-40B4-BE49-F238E27FC236}">
                <a16:creationId xmlns:a16="http://schemas.microsoft.com/office/drawing/2014/main" id="{C8B5F268-E4FC-43CB-B86C-6F0662BE7AAE}"/>
              </a:ext>
            </a:extLst>
          </p:cNvPr>
          <p:cNvSpPr>
            <a:spLocks noGrp="1"/>
          </p:cNvSpPr>
          <p:nvPr>
            <p:ph idx="1"/>
          </p:nvPr>
        </p:nvSpPr>
        <p:spPr>
          <a:xfrm>
            <a:off x="838200" y="1270000"/>
            <a:ext cx="10389781" cy="5033963"/>
          </a:xfrm>
        </p:spPr>
        <p:txBody>
          <a:bodyPr/>
          <a:lstStyle/>
          <a:p>
            <a:r>
              <a:rPr lang="en-US" altLang="zh-CN" dirty="0"/>
              <a:t>Starting at the bottom of frequent-item header table in the FP-tree</a:t>
            </a:r>
          </a:p>
          <a:p>
            <a:r>
              <a:rPr lang="en-US" altLang="zh-CN" dirty="0"/>
              <a:t>Traverse the FP-tree by following the link of each frequent item</a:t>
            </a:r>
          </a:p>
          <a:p>
            <a:r>
              <a:rPr lang="en-US" altLang="zh-CN" dirty="0"/>
              <a:t>Accumulate all of </a:t>
            </a:r>
            <a:r>
              <a:rPr lang="en-US" altLang="zh-CN" dirty="0">
                <a:solidFill>
                  <a:schemeClr val="accent2"/>
                </a:solidFill>
              </a:rPr>
              <a:t>transformed prefix paths</a:t>
            </a:r>
            <a:r>
              <a:rPr lang="en-US" altLang="zh-CN" dirty="0"/>
              <a:t> of that item to form a </a:t>
            </a:r>
            <a:r>
              <a:rPr lang="en-US" altLang="zh-CN" dirty="0">
                <a:solidFill>
                  <a:schemeClr val="accent2"/>
                </a:solidFill>
              </a:rPr>
              <a:t>conditional pattern base</a:t>
            </a:r>
          </a:p>
          <a:p>
            <a:endParaRPr lang="en-IN" dirty="0"/>
          </a:p>
        </p:txBody>
      </p:sp>
      <p:sp>
        <p:nvSpPr>
          <p:cNvPr id="4" name="Footer Placeholder 3">
            <a:extLst>
              <a:ext uri="{FF2B5EF4-FFF2-40B4-BE49-F238E27FC236}">
                <a16:creationId xmlns:a16="http://schemas.microsoft.com/office/drawing/2014/main" id="{12595627-CADD-492B-AE51-19412F8769D2}"/>
              </a:ext>
            </a:extLst>
          </p:cNvPr>
          <p:cNvSpPr>
            <a:spLocks noGrp="1"/>
          </p:cNvSpPr>
          <p:nvPr>
            <p:ph type="ftr" sz="quarter" idx="11"/>
          </p:nvPr>
        </p:nvSpPr>
        <p:spPr/>
        <p:txBody>
          <a:bodyPr/>
          <a:lstStyle/>
          <a:p>
            <a:r>
              <a:rPr lang="en-US"/>
              <a:t>Mining Association Rules</a:t>
            </a:r>
          </a:p>
        </p:txBody>
      </p:sp>
      <p:sp>
        <p:nvSpPr>
          <p:cNvPr id="5" name="Slide Number Placeholder 4">
            <a:extLst>
              <a:ext uri="{FF2B5EF4-FFF2-40B4-BE49-F238E27FC236}">
                <a16:creationId xmlns:a16="http://schemas.microsoft.com/office/drawing/2014/main" id="{F1F3FB89-3F6E-4EF0-8B31-5018D9670CD2}"/>
              </a:ext>
            </a:extLst>
          </p:cNvPr>
          <p:cNvSpPr>
            <a:spLocks noGrp="1"/>
          </p:cNvSpPr>
          <p:nvPr>
            <p:ph type="sldNum" sz="quarter" idx="12"/>
          </p:nvPr>
        </p:nvSpPr>
        <p:spPr/>
        <p:txBody>
          <a:bodyPr/>
          <a:lstStyle/>
          <a:p>
            <a:fld id="{7A40C488-C8CC-47D5-8871-7D5F905AB6AC}" type="slidenum">
              <a:rPr lang="en-US" smtClean="0"/>
              <a:t>53</a:t>
            </a:fld>
            <a:endParaRPr lang="en-US"/>
          </a:p>
        </p:txBody>
      </p:sp>
      <p:pic>
        <p:nvPicPr>
          <p:cNvPr id="6" name="Picture 5">
            <a:extLst>
              <a:ext uri="{FF2B5EF4-FFF2-40B4-BE49-F238E27FC236}">
                <a16:creationId xmlns:a16="http://schemas.microsoft.com/office/drawing/2014/main" id="{C59A91B6-D476-4439-882E-DBD3F65C6B91}"/>
              </a:ext>
            </a:extLst>
          </p:cNvPr>
          <p:cNvPicPr>
            <a:picLocks noChangeAspect="1"/>
          </p:cNvPicPr>
          <p:nvPr/>
        </p:nvPicPr>
        <p:blipFill>
          <a:blip r:embed="rId2"/>
          <a:stretch>
            <a:fillRect/>
          </a:stretch>
        </p:blipFill>
        <p:spPr>
          <a:xfrm>
            <a:off x="1137684" y="3170919"/>
            <a:ext cx="3923414" cy="3021238"/>
          </a:xfrm>
          <a:prstGeom prst="rect">
            <a:avLst/>
          </a:prstGeom>
        </p:spPr>
      </p:pic>
      <p:sp>
        <p:nvSpPr>
          <p:cNvPr id="7" name="Rectangle 4">
            <a:extLst>
              <a:ext uri="{FF2B5EF4-FFF2-40B4-BE49-F238E27FC236}">
                <a16:creationId xmlns:a16="http://schemas.microsoft.com/office/drawing/2014/main" id="{DA42109A-4C72-4B0E-9908-E1E71D82FECC}"/>
              </a:ext>
            </a:extLst>
          </p:cNvPr>
          <p:cNvSpPr>
            <a:spLocks noChangeArrowheads="1"/>
          </p:cNvSpPr>
          <p:nvPr/>
        </p:nvSpPr>
        <p:spPr bwMode="auto">
          <a:xfrm>
            <a:off x="6973629" y="2806164"/>
            <a:ext cx="3327400"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spcBef>
                <a:spcPct val="50000"/>
              </a:spcBef>
            </a:pPr>
            <a:r>
              <a:rPr lang="en-US" altLang="zh-CN" sz="2000" b="1" i="1" dirty="0">
                <a:latin typeface="Times New Roman" panose="02020603050405020304" pitchFamily="18" charset="0"/>
              </a:rPr>
              <a:t>Conditional </a:t>
            </a:r>
            <a:r>
              <a:rPr lang="en-US" altLang="zh-CN" sz="2000" b="1" dirty="0">
                <a:latin typeface="Times New Roman" panose="02020603050405020304" pitchFamily="18" charset="0"/>
              </a:rPr>
              <a:t>pattern bases</a:t>
            </a:r>
          </a:p>
          <a:p>
            <a:pPr eaLnBrk="0" hangingPunct="0">
              <a:lnSpc>
                <a:spcPct val="80000"/>
              </a:lnSpc>
              <a:spcBef>
                <a:spcPct val="50000"/>
              </a:spcBef>
            </a:pPr>
            <a:r>
              <a:rPr lang="en-US" altLang="zh-CN" sz="2000" b="1" i="1" u="sng" dirty="0">
                <a:latin typeface="Times New Roman" panose="02020603050405020304" pitchFamily="18" charset="0"/>
              </a:rPr>
              <a:t>item	cond. pattern base</a:t>
            </a:r>
          </a:p>
          <a:p>
            <a:pPr eaLnBrk="0" hangingPunct="0">
              <a:lnSpc>
                <a:spcPct val="80000"/>
              </a:lnSpc>
              <a:spcBef>
                <a:spcPct val="50000"/>
              </a:spcBef>
            </a:pPr>
            <a:r>
              <a:rPr lang="en-US" altLang="zh-CN" sz="2000" b="1" i="1" dirty="0">
                <a:latin typeface="Times New Roman" panose="02020603050405020304" pitchFamily="18" charset="0"/>
              </a:rPr>
              <a:t>F	ACEB:2</a:t>
            </a:r>
          </a:p>
          <a:p>
            <a:pPr eaLnBrk="0" hangingPunct="0">
              <a:lnSpc>
                <a:spcPct val="80000"/>
              </a:lnSpc>
              <a:spcBef>
                <a:spcPct val="50000"/>
              </a:spcBef>
            </a:pPr>
            <a:r>
              <a:rPr lang="en-US" altLang="zh-CN" sz="2000" b="1" i="1" dirty="0">
                <a:latin typeface="Times New Roman" panose="02020603050405020304" pitchFamily="18" charset="0"/>
              </a:rPr>
              <a:t>D	ACEG:1, AC:1</a:t>
            </a:r>
          </a:p>
          <a:p>
            <a:pPr eaLnBrk="0" hangingPunct="0">
              <a:lnSpc>
                <a:spcPct val="80000"/>
              </a:lnSpc>
              <a:spcBef>
                <a:spcPct val="50000"/>
              </a:spcBef>
            </a:pPr>
            <a:r>
              <a:rPr lang="en-US" altLang="zh-CN" sz="2000" b="1" i="1" dirty="0">
                <a:latin typeface="Times New Roman" panose="02020603050405020304" pitchFamily="18" charset="0"/>
              </a:rPr>
              <a:t>B	ACE:2 </a:t>
            </a:r>
          </a:p>
          <a:p>
            <a:pPr eaLnBrk="0" hangingPunct="0">
              <a:lnSpc>
                <a:spcPct val="80000"/>
              </a:lnSpc>
              <a:spcBef>
                <a:spcPct val="50000"/>
              </a:spcBef>
            </a:pPr>
            <a:r>
              <a:rPr lang="en-US" altLang="zh-CN" sz="2000" b="1" i="1" dirty="0">
                <a:latin typeface="Times New Roman" panose="02020603050405020304" pitchFamily="18" charset="0"/>
              </a:rPr>
              <a:t>G	ACE: 4, AC:1,</a:t>
            </a:r>
          </a:p>
          <a:p>
            <a:pPr eaLnBrk="0" hangingPunct="0">
              <a:lnSpc>
                <a:spcPct val="80000"/>
              </a:lnSpc>
              <a:spcBef>
                <a:spcPct val="50000"/>
              </a:spcBef>
            </a:pPr>
            <a:r>
              <a:rPr lang="en-US" altLang="zh-CN" sz="2000" b="1" i="1" dirty="0">
                <a:latin typeface="Times New Roman" panose="02020603050405020304" pitchFamily="18" charset="0"/>
              </a:rPr>
              <a:t>E	AC:6</a:t>
            </a:r>
          </a:p>
          <a:p>
            <a:pPr eaLnBrk="0" hangingPunct="0">
              <a:lnSpc>
                <a:spcPct val="80000"/>
              </a:lnSpc>
              <a:spcBef>
                <a:spcPct val="50000"/>
              </a:spcBef>
            </a:pPr>
            <a:r>
              <a:rPr lang="en-US" altLang="zh-CN" sz="2000" b="1" i="1" dirty="0">
                <a:latin typeface="Times New Roman" panose="02020603050405020304" pitchFamily="18" charset="0"/>
              </a:rPr>
              <a:t>C            A:8</a:t>
            </a:r>
          </a:p>
          <a:p>
            <a:pPr eaLnBrk="0" hangingPunct="0">
              <a:lnSpc>
                <a:spcPct val="80000"/>
              </a:lnSpc>
              <a:spcBef>
                <a:spcPct val="50000"/>
              </a:spcBef>
            </a:pPr>
            <a:r>
              <a:rPr lang="en-US" altLang="zh-CN" sz="2000" b="1" i="1" dirty="0">
                <a:latin typeface="Times New Roman" panose="02020603050405020304" pitchFamily="18" charset="0"/>
              </a:rPr>
              <a:t>A	{ }</a:t>
            </a:r>
          </a:p>
        </p:txBody>
      </p:sp>
      <p:sp>
        <p:nvSpPr>
          <p:cNvPr id="8" name="AutoShape 78">
            <a:extLst>
              <a:ext uri="{FF2B5EF4-FFF2-40B4-BE49-F238E27FC236}">
                <a16:creationId xmlns:a16="http://schemas.microsoft.com/office/drawing/2014/main" id="{209571C9-AFB7-4048-9127-7E7DAC2FC971}"/>
              </a:ext>
            </a:extLst>
          </p:cNvPr>
          <p:cNvSpPr>
            <a:spLocks noChangeArrowheads="1"/>
          </p:cNvSpPr>
          <p:nvPr/>
        </p:nvSpPr>
        <p:spPr bwMode="auto">
          <a:xfrm>
            <a:off x="5432701" y="4195763"/>
            <a:ext cx="976313" cy="485775"/>
          </a:xfrm>
          <a:prstGeom prst="notchedRightArrow">
            <a:avLst>
              <a:gd name="adj1" fmla="val 50000"/>
              <a:gd name="adj2" fmla="val 50245"/>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fontAlgn="auto">
              <a:spcBef>
                <a:spcPts val="0"/>
              </a:spcBef>
              <a:spcAft>
                <a:spcPts val="0"/>
              </a:spcAft>
              <a:defRPr/>
            </a:pPr>
            <a:endParaRPr lang="zh-CN" altLang="en-US"/>
          </a:p>
        </p:txBody>
      </p:sp>
    </p:spTree>
    <p:extLst>
      <p:ext uri="{BB962C8B-B14F-4D97-AF65-F5344CB8AC3E}">
        <p14:creationId xmlns:p14="http://schemas.microsoft.com/office/powerpoint/2010/main" val="335698379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5723524-FFF3-458B-82A5-8B1E442EB518}"/>
              </a:ext>
            </a:extLst>
          </p:cNvPr>
          <p:cNvSpPr>
            <a:spLocks noGrp="1"/>
          </p:cNvSpPr>
          <p:nvPr>
            <p:ph type="ftr" sz="quarter" idx="11"/>
          </p:nvPr>
        </p:nvSpPr>
        <p:spPr/>
        <p:txBody>
          <a:bodyPr/>
          <a:lstStyle/>
          <a:p>
            <a:r>
              <a:rPr lang="en-US"/>
              <a:t>Mining Association Rules</a:t>
            </a:r>
          </a:p>
        </p:txBody>
      </p:sp>
      <p:sp>
        <p:nvSpPr>
          <p:cNvPr id="5" name="Slide Number Placeholder 4">
            <a:extLst>
              <a:ext uri="{FF2B5EF4-FFF2-40B4-BE49-F238E27FC236}">
                <a16:creationId xmlns:a16="http://schemas.microsoft.com/office/drawing/2014/main" id="{197EF45C-546E-49A9-A86B-3D1048287F6A}"/>
              </a:ext>
            </a:extLst>
          </p:cNvPr>
          <p:cNvSpPr>
            <a:spLocks noGrp="1"/>
          </p:cNvSpPr>
          <p:nvPr>
            <p:ph type="sldNum" sz="quarter" idx="12"/>
          </p:nvPr>
        </p:nvSpPr>
        <p:spPr/>
        <p:txBody>
          <a:bodyPr/>
          <a:lstStyle/>
          <a:p>
            <a:fld id="{7A40C488-C8CC-47D5-8871-7D5F905AB6AC}" type="slidenum">
              <a:rPr lang="en-US" smtClean="0"/>
              <a:t>54</a:t>
            </a:fld>
            <a:endParaRPr lang="en-US"/>
          </a:p>
        </p:txBody>
      </p:sp>
      <p:pic>
        <p:nvPicPr>
          <p:cNvPr id="7" name="Picture 6">
            <a:extLst>
              <a:ext uri="{FF2B5EF4-FFF2-40B4-BE49-F238E27FC236}">
                <a16:creationId xmlns:a16="http://schemas.microsoft.com/office/drawing/2014/main" id="{FCC9C3A3-DBEF-4895-ACA2-CFB5E01667F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971" y="236576"/>
            <a:ext cx="3137871" cy="2980009"/>
          </a:xfrm>
          <a:prstGeom prst="rect">
            <a:avLst/>
          </a:prstGeom>
        </p:spPr>
      </p:pic>
      <p:sp>
        <p:nvSpPr>
          <p:cNvPr id="33" name="Oval 32">
            <a:extLst>
              <a:ext uri="{FF2B5EF4-FFF2-40B4-BE49-F238E27FC236}">
                <a16:creationId xmlns:a16="http://schemas.microsoft.com/office/drawing/2014/main" id="{32033CCF-4625-495F-A3A8-188DBF439E33}"/>
              </a:ext>
            </a:extLst>
          </p:cNvPr>
          <p:cNvSpPr>
            <a:spLocks noChangeArrowheads="1"/>
          </p:cNvSpPr>
          <p:nvPr/>
        </p:nvSpPr>
        <p:spPr bwMode="auto">
          <a:xfrm>
            <a:off x="5161159" y="89214"/>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null</a:t>
            </a:r>
          </a:p>
        </p:txBody>
      </p:sp>
      <p:sp>
        <p:nvSpPr>
          <p:cNvPr id="34" name="Oval 33">
            <a:extLst>
              <a:ext uri="{FF2B5EF4-FFF2-40B4-BE49-F238E27FC236}">
                <a16:creationId xmlns:a16="http://schemas.microsoft.com/office/drawing/2014/main" id="{B06F664F-57CD-4CA4-83C3-8712B4F2BCE8}"/>
              </a:ext>
            </a:extLst>
          </p:cNvPr>
          <p:cNvSpPr>
            <a:spLocks noChangeArrowheads="1"/>
          </p:cNvSpPr>
          <p:nvPr/>
        </p:nvSpPr>
        <p:spPr bwMode="auto">
          <a:xfrm>
            <a:off x="4551559" y="775014"/>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t>A:2</a:t>
            </a:r>
          </a:p>
        </p:txBody>
      </p:sp>
      <p:sp>
        <p:nvSpPr>
          <p:cNvPr id="35" name="Oval 34">
            <a:extLst>
              <a:ext uri="{FF2B5EF4-FFF2-40B4-BE49-F238E27FC236}">
                <a16:creationId xmlns:a16="http://schemas.microsoft.com/office/drawing/2014/main" id="{8D8BF2FB-9214-4ECA-B542-93948942F270}"/>
              </a:ext>
            </a:extLst>
          </p:cNvPr>
          <p:cNvSpPr>
            <a:spLocks noChangeArrowheads="1"/>
          </p:cNvSpPr>
          <p:nvPr/>
        </p:nvSpPr>
        <p:spPr bwMode="auto">
          <a:xfrm>
            <a:off x="4018159" y="1537014"/>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t>C:2</a:t>
            </a:r>
          </a:p>
        </p:txBody>
      </p:sp>
      <p:sp>
        <p:nvSpPr>
          <p:cNvPr id="36" name="Oval 35">
            <a:extLst>
              <a:ext uri="{FF2B5EF4-FFF2-40B4-BE49-F238E27FC236}">
                <a16:creationId xmlns:a16="http://schemas.microsoft.com/office/drawing/2014/main" id="{71EC6C95-C3F8-4383-A18D-E19984C013FF}"/>
              </a:ext>
            </a:extLst>
          </p:cNvPr>
          <p:cNvSpPr>
            <a:spLocks noChangeArrowheads="1"/>
          </p:cNvSpPr>
          <p:nvPr/>
        </p:nvSpPr>
        <p:spPr bwMode="auto">
          <a:xfrm>
            <a:off x="3560959" y="2299014"/>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t>E:2</a:t>
            </a:r>
          </a:p>
        </p:txBody>
      </p:sp>
      <p:sp>
        <p:nvSpPr>
          <p:cNvPr id="37" name="Oval 36">
            <a:extLst>
              <a:ext uri="{FF2B5EF4-FFF2-40B4-BE49-F238E27FC236}">
                <a16:creationId xmlns:a16="http://schemas.microsoft.com/office/drawing/2014/main" id="{139FF42A-E670-4BD2-9880-9CEC59467A8E}"/>
              </a:ext>
            </a:extLst>
          </p:cNvPr>
          <p:cNvSpPr>
            <a:spLocks noChangeArrowheads="1"/>
          </p:cNvSpPr>
          <p:nvPr/>
        </p:nvSpPr>
        <p:spPr bwMode="auto">
          <a:xfrm>
            <a:off x="3560959" y="3137214"/>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B:2</a:t>
            </a:r>
          </a:p>
        </p:txBody>
      </p:sp>
      <p:sp>
        <p:nvSpPr>
          <p:cNvPr id="39" name="Line 38">
            <a:extLst>
              <a:ext uri="{FF2B5EF4-FFF2-40B4-BE49-F238E27FC236}">
                <a16:creationId xmlns:a16="http://schemas.microsoft.com/office/drawing/2014/main" id="{9BD7B7B8-AE52-4CF3-A559-371BB2EDB5CD}"/>
              </a:ext>
            </a:extLst>
          </p:cNvPr>
          <p:cNvSpPr>
            <a:spLocks noChangeShapeType="1"/>
          </p:cNvSpPr>
          <p:nvPr/>
        </p:nvSpPr>
        <p:spPr bwMode="auto">
          <a:xfrm flipH="1">
            <a:off x="5008759" y="470214"/>
            <a:ext cx="381000" cy="304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0" name="Line 39">
            <a:extLst>
              <a:ext uri="{FF2B5EF4-FFF2-40B4-BE49-F238E27FC236}">
                <a16:creationId xmlns:a16="http://schemas.microsoft.com/office/drawing/2014/main" id="{D7263F8E-6489-4337-A568-80E9BE6895BB}"/>
              </a:ext>
            </a:extLst>
          </p:cNvPr>
          <p:cNvSpPr>
            <a:spLocks noChangeShapeType="1"/>
          </p:cNvSpPr>
          <p:nvPr/>
        </p:nvSpPr>
        <p:spPr bwMode="auto">
          <a:xfrm flipH="1">
            <a:off x="4399159" y="1156014"/>
            <a:ext cx="381000" cy="381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1" name="Line 40">
            <a:extLst>
              <a:ext uri="{FF2B5EF4-FFF2-40B4-BE49-F238E27FC236}">
                <a16:creationId xmlns:a16="http://schemas.microsoft.com/office/drawing/2014/main" id="{636A15E8-0F4E-4CF3-969A-42A3F1643A08}"/>
              </a:ext>
            </a:extLst>
          </p:cNvPr>
          <p:cNvSpPr>
            <a:spLocks noChangeShapeType="1"/>
          </p:cNvSpPr>
          <p:nvPr/>
        </p:nvSpPr>
        <p:spPr bwMode="auto">
          <a:xfrm flipH="1">
            <a:off x="3941959" y="1918014"/>
            <a:ext cx="304800" cy="381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2" name="Line 41">
            <a:extLst>
              <a:ext uri="{FF2B5EF4-FFF2-40B4-BE49-F238E27FC236}">
                <a16:creationId xmlns:a16="http://schemas.microsoft.com/office/drawing/2014/main" id="{E4DD7717-D630-4844-9A4E-D9E008E1BFF1}"/>
              </a:ext>
            </a:extLst>
          </p:cNvPr>
          <p:cNvSpPr>
            <a:spLocks noChangeShapeType="1"/>
          </p:cNvSpPr>
          <p:nvPr/>
        </p:nvSpPr>
        <p:spPr bwMode="auto">
          <a:xfrm>
            <a:off x="3865759" y="2680014"/>
            <a:ext cx="0" cy="4572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6" name="Rectangle 4">
            <a:extLst>
              <a:ext uri="{FF2B5EF4-FFF2-40B4-BE49-F238E27FC236}">
                <a16:creationId xmlns:a16="http://schemas.microsoft.com/office/drawing/2014/main" id="{F33A2002-A96F-4F8C-9536-162E764BCFD6}"/>
              </a:ext>
            </a:extLst>
          </p:cNvPr>
          <p:cNvSpPr>
            <a:spLocks noChangeArrowheads="1"/>
          </p:cNvSpPr>
          <p:nvPr/>
        </p:nvSpPr>
        <p:spPr bwMode="auto">
          <a:xfrm>
            <a:off x="314094" y="3509754"/>
            <a:ext cx="2733907" cy="2899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0" hangingPunct="0">
              <a:spcBef>
                <a:spcPct val="50000"/>
              </a:spcBef>
            </a:pPr>
            <a:r>
              <a:rPr lang="en-US" altLang="zh-CN" sz="1600" b="1" i="1" dirty="0">
                <a:latin typeface="Times New Roman" panose="02020603050405020304" pitchFamily="18" charset="0"/>
              </a:rPr>
              <a:t>Conditional </a:t>
            </a:r>
            <a:r>
              <a:rPr lang="en-US" altLang="zh-CN" sz="1600" b="1" dirty="0">
                <a:latin typeface="Times New Roman" panose="02020603050405020304" pitchFamily="18" charset="0"/>
              </a:rPr>
              <a:t>pattern bases</a:t>
            </a:r>
          </a:p>
          <a:p>
            <a:pPr eaLnBrk="0" hangingPunct="0">
              <a:lnSpc>
                <a:spcPct val="80000"/>
              </a:lnSpc>
              <a:spcBef>
                <a:spcPct val="50000"/>
              </a:spcBef>
            </a:pPr>
            <a:r>
              <a:rPr lang="en-US" altLang="zh-CN" sz="1600" b="1" i="1" u="sng" dirty="0">
                <a:latin typeface="Times New Roman" panose="02020603050405020304" pitchFamily="18" charset="0"/>
              </a:rPr>
              <a:t>item	cond. pattern base</a:t>
            </a:r>
          </a:p>
          <a:p>
            <a:pPr eaLnBrk="0" hangingPunct="0">
              <a:lnSpc>
                <a:spcPct val="80000"/>
              </a:lnSpc>
              <a:spcBef>
                <a:spcPct val="50000"/>
              </a:spcBef>
            </a:pPr>
            <a:r>
              <a:rPr lang="en-US" altLang="zh-CN" sz="1600" b="1" i="1" dirty="0">
                <a:latin typeface="Times New Roman" panose="02020603050405020304" pitchFamily="18" charset="0"/>
              </a:rPr>
              <a:t>F	ACEB:2</a:t>
            </a:r>
          </a:p>
          <a:p>
            <a:pPr eaLnBrk="0" hangingPunct="0">
              <a:lnSpc>
                <a:spcPct val="80000"/>
              </a:lnSpc>
              <a:spcBef>
                <a:spcPct val="50000"/>
              </a:spcBef>
            </a:pPr>
            <a:r>
              <a:rPr lang="en-US" altLang="zh-CN" sz="1600" b="1" i="1" dirty="0">
                <a:latin typeface="Times New Roman" panose="02020603050405020304" pitchFamily="18" charset="0"/>
              </a:rPr>
              <a:t>D	ACEG:1, AC:1</a:t>
            </a:r>
          </a:p>
          <a:p>
            <a:pPr eaLnBrk="0" hangingPunct="0">
              <a:lnSpc>
                <a:spcPct val="80000"/>
              </a:lnSpc>
              <a:spcBef>
                <a:spcPct val="50000"/>
              </a:spcBef>
            </a:pPr>
            <a:r>
              <a:rPr lang="en-US" altLang="zh-CN" sz="1600" b="1" i="1" dirty="0">
                <a:latin typeface="Times New Roman" panose="02020603050405020304" pitchFamily="18" charset="0"/>
              </a:rPr>
              <a:t>B	ACE:2 </a:t>
            </a:r>
          </a:p>
          <a:p>
            <a:pPr eaLnBrk="0" hangingPunct="0">
              <a:lnSpc>
                <a:spcPct val="80000"/>
              </a:lnSpc>
              <a:spcBef>
                <a:spcPct val="50000"/>
              </a:spcBef>
            </a:pPr>
            <a:r>
              <a:rPr lang="en-US" altLang="zh-CN" sz="1600" b="1" i="1" dirty="0">
                <a:latin typeface="Times New Roman" panose="02020603050405020304" pitchFamily="18" charset="0"/>
              </a:rPr>
              <a:t>G	ACE: 4, AC:1,</a:t>
            </a:r>
          </a:p>
          <a:p>
            <a:pPr eaLnBrk="0" hangingPunct="0">
              <a:lnSpc>
                <a:spcPct val="80000"/>
              </a:lnSpc>
              <a:spcBef>
                <a:spcPct val="50000"/>
              </a:spcBef>
            </a:pPr>
            <a:r>
              <a:rPr lang="en-US" altLang="zh-CN" sz="1600" b="1" i="1" dirty="0">
                <a:latin typeface="Times New Roman" panose="02020603050405020304" pitchFamily="18" charset="0"/>
              </a:rPr>
              <a:t>E	AC:6</a:t>
            </a:r>
          </a:p>
          <a:p>
            <a:pPr eaLnBrk="0" hangingPunct="0">
              <a:lnSpc>
                <a:spcPct val="80000"/>
              </a:lnSpc>
              <a:spcBef>
                <a:spcPct val="50000"/>
              </a:spcBef>
            </a:pPr>
            <a:r>
              <a:rPr lang="en-US" altLang="zh-CN" sz="1600" b="1" i="1" dirty="0">
                <a:latin typeface="Times New Roman" panose="02020603050405020304" pitchFamily="18" charset="0"/>
              </a:rPr>
              <a:t>C               A:8</a:t>
            </a:r>
          </a:p>
          <a:p>
            <a:pPr eaLnBrk="0" hangingPunct="0">
              <a:lnSpc>
                <a:spcPct val="80000"/>
              </a:lnSpc>
              <a:spcBef>
                <a:spcPct val="50000"/>
              </a:spcBef>
            </a:pPr>
            <a:r>
              <a:rPr lang="en-US" altLang="zh-CN" sz="1600" b="1" i="1" dirty="0">
                <a:latin typeface="Times New Roman" panose="02020603050405020304" pitchFamily="18" charset="0"/>
              </a:rPr>
              <a:t>A	{ }</a:t>
            </a:r>
          </a:p>
        </p:txBody>
      </p:sp>
      <p:sp>
        <p:nvSpPr>
          <p:cNvPr id="60" name="Oval 32">
            <a:extLst>
              <a:ext uri="{FF2B5EF4-FFF2-40B4-BE49-F238E27FC236}">
                <a16:creationId xmlns:a16="http://schemas.microsoft.com/office/drawing/2014/main" id="{C2368B11-FF47-4FEF-93D2-2BE553E9EBC9}"/>
              </a:ext>
            </a:extLst>
          </p:cNvPr>
          <p:cNvSpPr>
            <a:spLocks noChangeArrowheads="1"/>
          </p:cNvSpPr>
          <p:nvPr/>
        </p:nvSpPr>
        <p:spPr bwMode="auto">
          <a:xfrm>
            <a:off x="6845000" y="278781"/>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null</a:t>
            </a:r>
          </a:p>
        </p:txBody>
      </p:sp>
      <p:sp>
        <p:nvSpPr>
          <p:cNvPr id="61" name="Oval 33">
            <a:extLst>
              <a:ext uri="{FF2B5EF4-FFF2-40B4-BE49-F238E27FC236}">
                <a16:creationId xmlns:a16="http://schemas.microsoft.com/office/drawing/2014/main" id="{0D36C6C8-2054-427D-940D-C5EA321ECD93}"/>
              </a:ext>
            </a:extLst>
          </p:cNvPr>
          <p:cNvSpPr>
            <a:spLocks noChangeArrowheads="1"/>
          </p:cNvSpPr>
          <p:nvPr/>
        </p:nvSpPr>
        <p:spPr bwMode="auto">
          <a:xfrm>
            <a:off x="6235400" y="964581"/>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t>A:2</a:t>
            </a:r>
          </a:p>
        </p:txBody>
      </p:sp>
      <p:sp>
        <p:nvSpPr>
          <p:cNvPr id="62" name="Oval 34">
            <a:extLst>
              <a:ext uri="{FF2B5EF4-FFF2-40B4-BE49-F238E27FC236}">
                <a16:creationId xmlns:a16="http://schemas.microsoft.com/office/drawing/2014/main" id="{BE1B1B2B-B240-431C-9187-22FC379BB51F}"/>
              </a:ext>
            </a:extLst>
          </p:cNvPr>
          <p:cNvSpPr>
            <a:spLocks noChangeArrowheads="1"/>
          </p:cNvSpPr>
          <p:nvPr/>
        </p:nvSpPr>
        <p:spPr bwMode="auto">
          <a:xfrm>
            <a:off x="5702000" y="1726581"/>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t>C:2</a:t>
            </a:r>
          </a:p>
        </p:txBody>
      </p:sp>
      <p:sp>
        <p:nvSpPr>
          <p:cNvPr id="63" name="Oval 35">
            <a:extLst>
              <a:ext uri="{FF2B5EF4-FFF2-40B4-BE49-F238E27FC236}">
                <a16:creationId xmlns:a16="http://schemas.microsoft.com/office/drawing/2014/main" id="{0F21DDD7-87DD-48FE-92AE-4D47757B1C5A}"/>
              </a:ext>
            </a:extLst>
          </p:cNvPr>
          <p:cNvSpPr>
            <a:spLocks noChangeArrowheads="1"/>
          </p:cNvSpPr>
          <p:nvPr/>
        </p:nvSpPr>
        <p:spPr bwMode="auto">
          <a:xfrm>
            <a:off x="5244800" y="2488581"/>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t>E:1</a:t>
            </a:r>
          </a:p>
        </p:txBody>
      </p:sp>
      <p:sp>
        <p:nvSpPr>
          <p:cNvPr id="66" name="Line 38">
            <a:extLst>
              <a:ext uri="{FF2B5EF4-FFF2-40B4-BE49-F238E27FC236}">
                <a16:creationId xmlns:a16="http://schemas.microsoft.com/office/drawing/2014/main" id="{02B7A5E9-C292-48F8-9B9E-44EE571D7288}"/>
              </a:ext>
            </a:extLst>
          </p:cNvPr>
          <p:cNvSpPr>
            <a:spLocks noChangeShapeType="1"/>
          </p:cNvSpPr>
          <p:nvPr/>
        </p:nvSpPr>
        <p:spPr bwMode="auto">
          <a:xfrm flipH="1">
            <a:off x="6692600" y="659781"/>
            <a:ext cx="381000" cy="304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7" name="Line 39">
            <a:extLst>
              <a:ext uri="{FF2B5EF4-FFF2-40B4-BE49-F238E27FC236}">
                <a16:creationId xmlns:a16="http://schemas.microsoft.com/office/drawing/2014/main" id="{7EA06A63-34B3-4BA3-93DB-4CC05812544B}"/>
              </a:ext>
            </a:extLst>
          </p:cNvPr>
          <p:cNvSpPr>
            <a:spLocks noChangeShapeType="1"/>
          </p:cNvSpPr>
          <p:nvPr/>
        </p:nvSpPr>
        <p:spPr bwMode="auto">
          <a:xfrm flipH="1">
            <a:off x="6083000" y="1345581"/>
            <a:ext cx="381000" cy="381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68" name="Line 40">
            <a:extLst>
              <a:ext uri="{FF2B5EF4-FFF2-40B4-BE49-F238E27FC236}">
                <a16:creationId xmlns:a16="http://schemas.microsoft.com/office/drawing/2014/main" id="{26BCE90A-6D6E-4529-A4E5-3C7B71E4B4F5}"/>
              </a:ext>
            </a:extLst>
          </p:cNvPr>
          <p:cNvSpPr>
            <a:spLocks noChangeShapeType="1"/>
          </p:cNvSpPr>
          <p:nvPr/>
        </p:nvSpPr>
        <p:spPr bwMode="auto">
          <a:xfrm flipH="1">
            <a:off x="5625800" y="2107581"/>
            <a:ext cx="304800" cy="381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4" name="Oval 52">
            <a:extLst>
              <a:ext uri="{FF2B5EF4-FFF2-40B4-BE49-F238E27FC236}">
                <a16:creationId xmlns:a16="http://schemas.microsoft.com/office/drawing/2014/main" id="{49D329A9-2ED8-4FF2-B6D6-2AABE9CA1CEE}"/>
              </a:ext>
            </a:extLst>
          </p:cNvPr>
          <p:cNvSpPr>
            <a:spLocks noChangeArrowheads="1"/>
          </p:cNvSpPr>
          <p:nvPr/>
        </p:nvSpPr>
        <p:spPr bwMode="auto">
          <a:xfrm>
            <a:off x="6464000" y="3174381"/>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t>G:1</a:t>
            </a:r>
          </a:p>
        </p:txBody>
      </p:sp>
      <p:sp>
        <p:nvSpPr>
          <p:cNvPr id="75" name="Line 53">
            <a:extLst>
              <a:ext uri="{FF2B5EF4-FFF2-40B4-BE49-F238E27FC236}">
                <a16:creationId xmlns:a16="http://schemas.microsoft.com/office/drawing/2014/main" id="{4032188A-B4C3-4B8C-9EC4-C7411F50DF8D}"/>
              </a:ext>
            </a:extLst>
          </p:cNvPr>
          <p:cNvSpPr>
            <a:spLocks noChangeShapeType="1"/>
          </p:cNvSpPr>
          <p:nvPr/>
        </p:nvSpPr>
        <p:spPr bwMode="auto">
          <a:xfrm>
            <a:off x="5930600" y="2793381"/>
            <a:ext cx="762000" cy="381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85" name="Oval 32">
            <a:extLst>
              <a:ext uri="{FF2B5EF4-FFF2-40B4-BE49-F238E27FC236}">
                <a16:creationId xmlns:a16="http://schemas.microsoft.com/office/drawing/2014/main" id="{4621FB68-2ADB-457E-A958-C2A9B7DE0E5B}"/>
              </a:ext>
            </a:extLst>
          </p:cNvPr>
          <p:cNvSpPr>
            <a:spLocks noChangeArrowheads="1"/>
          </p:cNvSpPr>
          <p:nvPr/>
        </p:nvSpPr>
        <p:spPr bwMode="auto">
          <a:xfrm>
            <a:off x="10078842" y="89214"/>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null</a:t>
            </a:r>
          </a:p>
        </p:txBody>
      </p:sp>
      <p:sp>
        <p:nvSpPr>
          <p:cNvPr id="86" name="Oval 33">
            <a:extLst>
              <a:ext uri="{FF2B5EF4-FFF2-40B4-BE49-F238E27FC236}">
                <a16:creationId xmlns:a16="http://schemas.microsoft.com/office/drawing/2014/main" id="{16176DB0-0835-4A66-B260-249D554153F5}"/>
              </a:ext>
            </a:extLst>
          </p:cNvPr>
          <p:cNvSpPr>
            <a:spLocks noChangeArrowheads="1"/>
          </p:cNvSpPr>
          <p:nvPr/>
        </p:nvSpPr>
        <p:spPr bwMode="auto">
          <a:xfrm>
            <a:off x="9469242" y="775014"/>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t>A:2</a:t>
            </a:r>
          </a:p>
        </p:txBody>
      </p:sp>
      <p:sp>
        <p:nvSpPr>
          <p:cNvPr id="87" name="Oval 34">
            <a:extLst>
              <a:ext uri="{FF2B5EF4-FFF2-40B4-BE49-F238E27FC236}">
                <a16:creationId xmlns:a16="http://schemas.microsoft.com/office/drawing/2014/main" id="{5C3C01C0-80D1-4119-95BC-AA3C85D0B52D}"/>
              </a:ext>
            </a:extLst>
          </p:cNvPr>
          <p:cNvSpPr>
            <a:spLocks noChangeArrowheads="1"/>
          </p:cNvSpPr>
          <p:nvPr/>
        </p:nvSpPr>
        <p:spPr bwMode="auto">
          <a:xfrm>
            <a:off x="8935842" y="1537014"/>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t>C:2</a:t>
            </a:r>
          </a:p>
        </p:txBody>
      </p:sp>
      <p:sp>
        <p:nvSpPr>
          <p:cNvPr id="88" name="Oval 35">
            <a:extLst>
              <a:ext uri="{FF2B5EF4-FFF2-40B4-BE49-F238E27FC236}">
                <a16:creationId xmlns:a16="http://schemas.microsoft.com/office/drawing/2014/main" id="{3CD336BE-F6B8-4FA6-81CA-E197933CF84B}"/>
              </a:ext>
            </a:extLst>
          </p:cNvPr>
          <p:cNvSpPr>
            <a:spLocks noChangeArrowheads="1"/>
          </p:cNvSpPr>
          <p:nvPr/>
        </p:nvSpPr>
        <p:spPr bwMode="auto">
          <a:xfrm>
            <a:off x="8478642" y="2299014"/>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t>E:2</a:t>
            </a:r>
          </a:p>
        </p:txBody>
      </p:sp>
      <p:sp>
        <p:nvSpPr>
          <p:cNvPr id="91" name="Line 38">
            <a:extLst>
              <a:ext uri="{FF2B5EF4-FFF2-40B4-BE49-F238E27FC236}">
                <a16:creationId xmlns:a16="http://schemas.microsoft.com/office/drawing/2014/main" id="{EBFF50CF-6304-4F10-8BF7-86B11D980F85}"/>
              </a:ext>
            </a:extLst>
          </p:cNvPr>
          <p:cNvSpPr>
            <a:spLocks noChangeShapeType="1"/>
          </p:cNvSpPr>
          <p:nvPr/>
        </p:nvSpPr>
        <p:spPr bwMode="auto">
          <a:xfrm flipH="1">
            <a:off x="9926442" y="470214"/>
            <a:ext cx="381000" cy="304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2" name="Line 39">
            <a:extLst>
              <a:ext uri="{FF2B5EF4-FFF2-40B4-BE49-F238E27FC236}">
                <a16:creationId xmlns:a16="http://schemas.microsoft.com/office/drawing/2014/main" id="{E5317468-BA23-4977-A438-35946D9EA2C4}"/>
              </a:ext>
            </a:extLst>
          </p:cNvPr>
          <p:cNvSpPr>
            <a:spLocks noChangeShapeType="1"/>
          </p:cNvSpPr>
          <p:nvPr/>
        </p:nvSpPr>
        <p:spPr bwMode="auto">
          <a:xfrm flipH="1">
            <a:off x="9316842" y="1156014"/>
            <a:ext cx="381000" cy="381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3" name="Line 40">
            <a:extLst>
              <a:ext uri="{FF2B5EF4-FFF2-40B4-BE49-F238E27FC236}">
                <a16:creationId xmlns:a16="http://schemas.microsoft.com/office/drawing/2014/main" id="{09C4E43C-9CED-4C4B-8470-86221C5229B5}"/>
              </a:ext>
            </a:extLst>
          </p:cNvPr>
          <p:cNvSpPr>
            <a:spLocks noChangeShapeType="1"/>
          </p:cNvSpPr>
          <p:nvPr/>
        </p:nvSpPr>
        <p:spPr bwMode="auto">
          <a:xfrm flipH="1">
            <a:off x="8859642" y="1918014"/>
            <a:ext cx="304800" cy="381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9" name="Text Box 14">
            <a:extLst>
              <a:ext uri="{FF2B5EF4-FFF2-40B4-BE49-F238E27FC236}">
                <a16:creationId xmlns:a16="http://schemas.microsoft.com/office/drawing/2014/main" id="{41EDB5D3-38D6-4EC2-873A-38D903770CB7}"/>
              </a:ext>
            </a:extLst>
          </p:cNvPr>
          <p:cNvSpPr txBox="1">
            <a:spLocks noChangeArrowheads="1"/>
          </p:cNvSpPr>
          <p:nvPr/>
        </p:nvSpPr>
        <p:spPr bwMode="auto">
          <a:xfrm>
            <a:off x="3751459" y="3623316"/>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latin typeface="Verdana" panose="020B0604030504040204" pitchFamily="34" charset="0"/>
                <a:ea typeface="SimSun" panose="02010600030101010101" pitchFamily="2" charset="-122"/>
              </a:rPr>
              <a:t>+ </a:t>
            </a:r>
            <a:r>
              <a:rPr lang="en-US" altLang="zh-CN" b="1" i="1" dirty="0">
                <a:latin typeface="Verdana" panose="020B0604030504040204" pitchFamily="34" charset="0"/>
                <a:ea typeface="SimSun" panose="02010600030101010101" pitchFamily="2" charset="-122"/>
              </a:rPr>
              <a:t>F</a:t>
            </a:r>
            <a:endParaRPr lang="en-US" altLang="en-US" b="1" i="1" dirty="0">
              <a:latin typeface="Verdana" panose="020B0604030504040204" pitchFamily="34" charset="0"/>
            </a:endParaRPr>
          </a:p>
        </p:txBody>
      </p:sp>
      <p:sp>
        <p:nvSpPr>
          <p:cNvPr id="110" name="Text Box 14">
            <a:extLst>
              <a:ext uri="{FF2B5EF4-FFF2-40B4-BE49-F238E27FC236}">
                <a16:creationId xmlns:a16="http://schemas.microsoft.com/office/drawing/2014/main" id="{B6CF2D96-4509-4583-94AC-A6946FCB5E73}"/>
              </a:ext>
            </a:extLst>
          </p:cNvPr>
          <p:cNvSpPr txBox="1">
            <a:spLocks noChangeArrowheads="1"/>
          </p:cNvSpPr>
          <p:nvPr/>
        </p:nvSpPr>
        <p:spPr bwMode="auto">
          <a:xfrm>
            <a:off x="7378400" y="3067224"/>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latin typeface="Verdana" panose="020B0604030504040204" pitchFamily="34" charset="0"/>
                <a:ea typeface="SimSun" panose="02010600030101010101" pitchFamily="2" charset="-122"/>
              </a:rPr>
              <a:t>+ </a:t>
            </a:r>
            <a:r>
              <a:rPr lang="en-US" altLang="zh-CN" b="1" i="1" dirty="0">
                <a:latin typeface="Verdana" panose="020B0604030504040204" pitchFamily="34" charset="0"/>
                <a:ea typeface="SimSun" panose="02010600030101010101" pitchFamily="2" charset="-122"/>
              </a:rPr>
              <a:t>D</a:t>
            </a:r>
            <a:endParaRPr lang="en-US" altLang="en-US" b="1" i="1" dirty="0">
              <a:latin typeface="Verdana" panose="020B0604030504040204" pitchFamily="34" charset="0"/>
            </a:endParaRPr>
          </a:p>
        </p:txBody>
      </p:sp>
      <p:sp>
        <p:nvSpPr>
          <p:cNvPr id="111" name="Text Box 14">
            <a:extLst>
              <a:ext uri="{FF2B5EF4-FFF2-40B4-BE49-F238E27FC236}">
                <a16:creationId xmlns:a16="http://schemas.microsoft.com/office/drawing/2014/main" id="{8C82FA7A-CA55-435C-8757-6B485CE7AD66}"/>
              </a:ext>
            </a:extLst>
          </p:cNvPr>
          <p:cNvSpPr txBox="1">
            <a:spLocks noChangeArrowheads="1"/>
          </p:cNvSpPr>
          <p:nvPr/>
        </p:nvSpPr>
        <p:spPr bwMode="auto">
          <a:xfrm>
            <a:off x="10155042" y="2416489"/>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latin typeface="Verdana" panose="020B0604030504040204" pitchFamily="34" charset="0"/>
                <a:ea typeface="SimSun" panose="02010600030101010101" pitchFamily="2" charset="-122"/>
              </a:rPr>
              <a:t>+ </a:t>
            </a:r>
            <a:r>
              <a:rPr lang="en-US" altLang="zh-CN" b="1" i="1" dirty="0">
                <a:latin typeface="Verdana" panose="020B0604030504040204" pitchFamily="34" charset="0"/>
                <a:ea typeface="SimSun" panose="02010600030101010101" pitchFamily="2" charset="-122"/>
              </a:rPr>
              <a:t>B</a:t>
            </a:r>
            <a:endParaRPr lang="en-US" altLang="en-US" b="1" i="1" dirty="0">
              <a:latin typeface="Verdana" panose="020B0604030504040204" pitchFamily="34" charset="0"/>
            </a:endParaRPr>
          </a:p>
        </p:txBody>
      </p:sp>
      <p:sp>
        <p:nvSpPr>
          <p:cNvPr id="112" name="Oval 32">
            <a:extLst>
              <a:ext uri="{FF2B5EF4-FFF2-40B4-BE49-F238E27FC236}">
                <a16:creationId xmlns:a16="http://schemas.microsoft.com/office/drawing/2014/main" id="{FD703DA3-58F1-4894-8BF5-A87E2E4C12B6}"/>
              </a:ext>
            </a:extLst>
          </p:cNvPr>
          <p:cNvSpPr>
            <a:spLocks noChangeArrowheads="1"/>
          </p:cNvSpPr>
          <p:nvPr/>
        </p:nvSpPr>
        <p:spPr bwMode="auto">
          <a:xfrm>
            <a:off x="5246656" y="3698488"/>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null</a:t>
            </a:r>
          </a:p>
        </p:txBody>
      </p:sp>
      <p:sp>
        <p:nvSpPr>
          <p:cNvPr id="113" name="Oval 33">
            <a:extLst>
              <a:ext uri="{FF2B5EF4-FFF2-40B4-BE49-F238E27FC236}">
                <a16:creationId xmlns:a16="http://schemas.microsoft.com/office/drawing/2014/main" id="{BA10BCEC-6363-45FC-ADA6-776A178CE122}"/>
              </a:ext>
            </a:extLst>
          </p:cNvPr>
          <p:cNvSpPr>
            <a:spLocks noChangeArrowheads="1"/>
          </p:cNvSpPr>
          <p:nvPr/>
        </p:nvSpPr>
        <p:spPr bwMode="auto">
          <a:xfrm>
            <a:off x="4637056" y="4384288"/>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t>A:5</a:t>
            </a:r>
          </a:p>
        </p:txBody>
      </p:sp>
      <p:sp>
        <p:nvSpPr>
          <p:cNvPr id="114" name="Oval 34">
            <a:extLst>
              <a:ext uri="{FF2B5EF4-FFF2-40B4-BE49-F238E27FC236}">
                <a16:creationId xmlns:a16="http://schemas.microsoft.com/office/drawing/2014/main" id="{BB78BC72-1D3A-4E89-8C5C-45CDEE3F288E}"/>
              </a:ext>
            </a:extLst>
          </p:cNvPr>
          <p:cNvSpPr>
            <a:spLocks noChangeArrowheads="1"/>
          </p:cNvSpPr>
          <p:nvPr/>
        </p:nvSpPr>
        <p:spPr bwMode="auto">
          <a:xfrm>
            <a:off x="4103656" y="5146288"/>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t>C:5</a:t>
            </a:r>
          </a:p>
        </p:txBody>
      </p:sp>
      <p:sp>
        <p:nvSpPr>
          <p:cNvPr id="115" name="Oval 35">
            <a:extLst>
              <a:ext uri="{FF2B5EF4-FFF2-40B4-BE49-F238E27FC236}">
                <a16:creationId xmlns:a16="http://schemas.microsoft.com/office/drawing/2014/main" id="{E6D4FA9B-B61E-41CA-B1A7-58C4A7666A91}"/>
              </a:ext>
            </a:extLst>
          </p:cNvPr>
          <p:cNvSpPr>
            <a:spLocks noChangeArrowheads="1"/>
          </p:cNvSpPr>
          <p:nvPr/>
        </p:nvSpPr>
        <p:spPr bwMode="auto">
          <a:xfrm>
            <a:off x="3646456" y="5908288"/>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t>E:4</a:t>
            </a:r>
          </a:p>
        </p:txBody>
      </p:sp>
      <p:sp>
        <p:nvSpPr>
          <p:cNvPr id="116" name="Line 38">
            <a:extLst>
              <a:ext uri="{FF2B5EF4-FFF2-40B4-BE49-F238E27FC236}">
                <a16:creationId xmlns:a16="http://schemas.microsoft.com/office/drawing/2014/main" id="{336CB619-C8E4-4A3F-A4CD-6ECC57FAC719}"/>
              </a:ext>
            </a:extLst>
          </p:cNvPr>
          <p:cNvSpPr>
            <a:spLocks noChangeShapeType="1"/>
          </p:cNvSpPr>
          <p:nvPr/>
        </p:nvSpPr>
        <p:spPr bwMode="auto">
          <a:xfrm flipH="1">
            <a:off x="5094256" y="4079488"/>
            <a:ext cx="381000" cy="304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7" name="Line 39">
            <a:extLst>
              <a:ext uri="{FF2B5EF4-FFF2-40B4-BE49-F238E27FC236}">
                <a16:creationId xmlns:a16="http://schemas.microsoft.com/office/drawing/2014/main" id="{6E9E0D07-6EB6-4F64-9A6A-65555FAFD308}"/>
              </a:ext>
            </a:extLst>
          </p:cNvPr>
          <p:cNvSpPr>
            <a:spLocks noChangeShapeType="1"/>
          </p:cNvSpPr>
          <p:nvPr/>
        </p:nvSpPr>
        <p:spPr bwMode="auto">
          <a:xfrm flipH="1">
            <a:off x="4484656" y="4765288"/>
            <a:ext cx="381000" cy="381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8" name="Line 40">
            <a:extLst>
              <a:ext uri="{FF2B5EF4-FFF2-40B4-BE49-F238E27FC236}">
                <a16:creationId xmlns:a16="http://schemas.microsoft.com/office/drawing/2014/main" id="{B5AE2C14-FEAD-41DA-9349-02679549CE65}"/>
              </a:ext>
            </a:extLst>
          </p:cNvPr>
          <p:cNvSpPr>
            <a:spLocks noChangeShapeType="1"/>
          </p:cNvSpPr>
          <p:nvPr/>
        </p:nvSpPr>
        <p:spPr bwMode="auto">
          <a:xfrm flipH="1">
            <a:off x="4027456" y="5527288"/>
            <a:ext cx="304800" cy="381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2" name="Text Box 14">
            <a:extLst>
              <a:ext uri="{FF2B5EF4-FFF2-40B4-BE49-F238E27FC236}">
                <a16:creationId xmlns:a16="http://schemas.microsoft.com/office/drawing/2014/main" id="{A26216B6-5918-49AB-8A16-599B3D11FDC5}"/>
              </a:ext>
            </a:extLst>
          </p:cNvPr>
          <p:cNvSpPr txBox="1">
            <a:spLocks noChangeArrowheads="1"/>
          </p:cNvSpPr>
          <p:nvPr/>
        </p:nvSpPr>
        <p:spPr bwMode="auto">
          <a:xfrm>
            <a:off x="5322856" y="6025763"/>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latin typeface="Verdana" panose="020B0604030504040204" pitchFamily="34" charset="0"/>
                <a:ea typeface="SimSun" panose="02010600030101010101" pitchFamily="2" charset="-122"/>
              </a:rPr>
              <a:t>+ </a:t>
            </a:r>
            <a:r>
              <a:rPr lang="en-US" altLang="zh-CN" b="1" i="1" dirty="0">
                <a:latin typeface="Verdana" panose="020B0604030504040204" pitchFamily="34" charset="0"/>
                <a:ea typeface="SimSun" panose="02010600030101010101" pitchFamily="2" charset="-122"/>
              </a:rPr>
              <a:t>G</a:t>
            </a:r>
            <a:endParaRPr lang="en-US" altLang="en-US" b="1" i="1" dirty="0">
              <a:latin typeface="Verdana" panose="020B0604030504040204" pitchFamily="34" charset="0"/>
            </a:endParaRPr>
          </a:p>
        </p:txBody>
      </p:sp>
      <p:sp>
        <p:nvSpPr>
          <p:cNvPr id="123" name="Oval 32">
            <a:extLst>
              <a:ext uri="{FF2B5EF4-FFF2-40B4-BE49-F238E27FC236}">
                <a16:creationId xmlns:a16="http://schemas.microsoft.com/office/drawing/2014/main" id="{CE0B2944-4A97-41DE-A1DE-E2A85B7CC5A6}"/>
              </a:ext>
            </a:extLst>
          </p:cNvPr>
          <p:cNvSpPr>
            <a:spLocks noChangeArrowheads="1"/>
          </p:cNvSpPr>
          <p:nvPr/>
        </p:nvSpPr>
        <p:spPr bwMode="auto">
          <a:xfrm>
            <a:off x="8253766" y="3761678"/>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null</a:t>
            </a:r>
          </a:p>
        </p:txBody>
      </p:sp>
      <p:sp>
        <p:nvSpPr>
          <p:cNvPr id="124" name="Oval 33">
            <a:extLst>
              <a:ext uri="{FF2B5EF4-FFF2-40B4-BE49-F238E27FC236}">
                <a16:creationId xmlns:a16="http://schemas.microsoft.com/office/drawing/2014/main" id="{17EC84CB-9156-4E1E-8CFF-BEEB86CE04AD}"/>
              </a:ext>
            </a:extLst>
          </p:cNvPr>
          <p:cNvSpPr>
            <a:spLocks noChangeArrowheads="1"/>
          </p:cNvSpPr>
          <p:nvPr/>
        </p:nvSpPr>
        <p:spPr bwMode="auto">
          <a:xfrm>
            <a:off x="7644166" y="4447478"/>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t>A:6</a:t>
            </a:r>
          </a:p>
        </p:txBody>
      </p:sp>
      <p:sp>
        <p:nvSpPr>
          <p:cNvPr id="125" name="Oval 34">
            <a:extLst>
              <a:ext uri="{FF2B5EF4-FFF2-40B4-BE49-F238E27FC236}">
                <a16:creationId xmlns:a16="http://schemas.microsoft.com/office/drawing/2014/main" id="{586728E8-D914-4850-A965-AFD508C39B51}"/>
              </a:ext>
            </a:extLst>
          </p:cNvPr>
          <p:cNvSpPr>
            <a:spLocks noChangeArrowheads="1"/>
          </p:cNvSpPr>
          <p:nvPr/>
        </p:nvSpPr>
        <p:spPr bwMode="auto">
          <a:xfrm>
            <a:off x="7110766" y="5209478"/>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t>C:6</a:t>
            </a:r>
          </a:p>
        </p:txBody>
      </p:sp>
      <p:sp>
        <p:nvSpPr>
          <p:cNvPr id="127" name="Line 38">
            <a:extLst>
              <a:ext uri="{FF2B5EF4-FFF2-40B4-BE49-F238E27FC236}">
                <a16:creationId xmlns:a16="http://schemas.microsoft.com/office/drawing/2014/main" id="{B5B23572-2EDA-47FA-B584-0340E0403CA3}"/>
              </a:ext>
            </a:extLst>
          </p:cNvPr>
          <p:cNvSpPr>
            <a:spLocks noChangeShapeType="1"/>
          </p:cNvSpPr>
          <p:nvPr/>
        </p:nvSpPr>
        <p:spPr bwMode="auto">
          <a:xfrm flipH="1">
            <a:off x="8101366" y="4142678"/>
            <a:ext cx="381000" cy="304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8" name="Line 39">
            <a:extLst>
              <a:ext uri="{FF2B5EF4-FFF2-40B4-BE49-F238E27FC236}">
                <a16:creationId xmlns:a16="http://schemas.microsoft.com/office/drawing/2014/main" id="{CA7CCF47-0F28-436C-8229-103A5FC4C808}"/>
              </a:ext>
            </a:extLst>
          </p:cNvPr>
          <p:cNvSpPr>
            <a:spLocks noChangeShapeType="1"/>
          </p:cNvSpPr>
          <p:nvPr/>
        </p:nvSpPr>
        <p:spPr bwMode="auto">
          <a:xfrm flipH="1">
            <a:off x="7491766" y="4828478"/>
            <a:ext cx="381000" cy="3810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0" name="Text Box 14">
            <a:extLst>
              <a:ext uri="{FF2B5EF4-FFF2-40B4-BE49-F238E27FC236}">
                <a16:creationId xmlns:a16="http://schemas.microsoft.com/office/drawing/2014/main" id="{706CF8A2-247E-4DDA-A297-FBA549705D35}"/>
              </a:ext>
            </a:extLst>
          </p:cNvPr>
          <p:cNvSpPr txBox="1">
            <a:spLocks noChangeArrowheads="1"/>
          </p:cNvSpPr>
          <p:nvPr/>
        </p:nvSpPr>
        <p:spPr bwMode="auto">
          <a:xfrm>
            <a:off x="8062346" y="5327340"/>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latin typeface="Verdana" panose="020B0604030504040204" pitchFamily="34" charset="0"/>
                <a:ea typeface="SimSun" panose="02010600030101010101" pitchFamily="2" charset="-122"/>
              </a:rPr>
              <a:t>+ </a:t>
            </a:r>
            <a:r>
              <a:rPr lang="en-US" altLang="zh-CN" b="1" i="1" dirty="0">
                <a:latin typeface="Verdana" panose="020B0604030504040204" pitchFamily="34" charset="0"/>
                <a:ea typeface="SimSun" panose="02010600030101010101" pitchFamily="2" charset="-122"/>
              </a:rPr>
              <a:t>E</a:t>
            </a:r>
            <a:endParaRPr lang="en-US" altLang="en-US" b="1" i="1" dirty="0">
              <a:latin typeface="Verdana" panose="020B0604030504040204" pitchFamily="34" charset="0"/>
            </a:endParaRPr>
          </a:p>
        </p:txBody>
      </p:sp>
      <p:sp>
        <p:nvSpPr>
          <p:cNvPr id="131" name="Oval 32">
            <a:extLst>
              <a:ext uri="{FF2B5EF4-FFF2-40B4-BE49-F238E27FC236}">
                <a16:creationId xmlns:a16="http://schemas.microsoft.com/office/drawing/2014/main" id="{66AF841D-7232-49A8-93A8-F8719CD26717}"/>
              </a:ext>
            </a:extLst>
          </p:cNvPr>
          <p:cNvSpPr>
            <a:spLocks noChangeArrowheads="1"/>
          </p:cNvSpPr>
          <p:nvPr/>
        </p:nvSpPr>
        <p:spPr bwMode="auto">
          <a:xfrm>
            <a:off x="10457988" y="373566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null</a:t>
            </a:r>
          </a:p>
        </p:txBody>
      </p:sp>
      <p:sp>
        <p:nvSpPr>
          <p:cNvPr id="132" name="Oval 33">
            <a:extLst>
              <a:ext uri="{FF2B5EF4-FFF2-40B4-BE49-F238E27FC236}">
                <a16:creationId xmlns:a16="http://schemas.microsoft.com/office/drawing/2014/main" id="{A3F86E71-A25B-4BE2-A154-A96FD42B0DE0}"/>
              </a:ext>
            </a:extLst>
          </p:cNvPr>
          <p:cNvSpPr>
            <a:spLocks noChangeArrowheads="1"/>
          </p:cNvSpPr>
          <p:nvPr/>
        </p:nvSpPr>
        <p:spPr bwMode="auto">
          <a:xfrm>
            <a:off x="9848388" y="4421460"/>
            <a:ext cx="762000" cy="38100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t>A:8</a:t>
            </a:r>
          </a:p>
        </p:txBody>
      </p:sp>
      <p:sp>
        <p:nvSpPr>
          <p:cNvPr id="134" name="Line 38">
            <a:extLst>
              <a:ext uri="{FF2B5EF4-FFF2-40B4-BE49-F238E27FC236}">
                <a16:creationId xmlns:a16="http://schemas.microsoft.com/office/drawing/2014/main" id="{49343A06-AADD-4B2D-8D05-F1FC85E7F9DA}"/>
              </a:ext>
            </a:extLst>
          </p:cNvPr>
          <p:cNvSpPr>
            <a:spLocks noChangeShapeType="1"/>
          </p:cNvSpPr>
          <p:nvPr/>
        </p:nvSpPr>
        <p:spPr bwMode="auto">
          <a:xfrm flipH="1">
            <a:off x="10305588" y="4116660"/>
            <a:ext cx="381000" cy="304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6" name="Text Box 14">
            <a:extLst>
              <a:ext uri="{FF2B5EF4-FFF2-40B4-BE49-F238E27FC236}">
                <a16:creationId xmlns:a16="http://schemas.microsoft.com/office/drawing/2014/main" id="{14008FCE-F36E-4841-A197-154B4F1CA86E}"/>
              </a:ext>
            </a:extLst>
          </p:cNvPr>
          <p:cNvSpPr txBox="1">
            <a:spLocks noChangeArrowheads="1"/>
          </p:cNvSpPr>
          <p:nvPr/>
        </p:nvSpPr>
        <p:spPr bwMode="auto">
          <a:xfrm>
            <a:off x="10556489" y="4689279"/>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latin typeface="Verdana" panose="020B0604030504040204" pitchFamily="34" charset="0"/>
                <a:ea typeface="SimSun" panose="02010600030101010101" pitchFamily="2" charset="-122"/>
              </a:rPr>
              <a:t>+ </a:t>
            </a:r>
            <a:r>
              <a:rPr lang="en-US" altLang="zh-CN" b="1" i="1" dirty="0">
                <a:latin typeface="Verdana" panose="020B0604030504040204" pitchFamily="34" charset="0"/>
                <a:ea typeface="SimSun" panose="02010600030101010101" pitchFamily="2" charset="-122"/>
              </a:rPr>
              <a:t>C</a:t>
            </a:r>
            <a:endParaRPr lang="en-US" altLang="en-US" b="1" i="1" dirty="0">
              <a:latin typeface="Verdana" panose="020B0604030504040204" pitchFamily="34" charset="0"/>
            </a:endParaRPr>
          </a:p>
        </p:txBody>
      </p:sp>
      <p:sp>
        <p:nvSpPr>
          <p:cNvPr id="137" name="Text Box 14">
            <a:extLst>
              <a:ext uri="{FF2B5EF4-FFF2-40B4-BE49-F238E27FC236}">
                <a16:creationId xmlns:a16="http://schemas.microsoft.com/office/drawing/2014/main" id="{739E3DE5-59DD-4A9F-94C9-2A60ECD5DAEB}"/>
              </a:ext>
            </a:extLst>
          </p:cNvPr>
          <p:cNvSpPr txBox="1">
            <a:spLocks noChangeArrowheads="1"/>
          </p:cNvSpPr>
          <p:nvPr/>
        </p:nvSpPr>
        <p:spPr bwMode="auto">
          <a:xfrm>
            <a:off x="9842810" y="5631172"/>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i="1" dirty="0">
                <a:latin typeface="Verdana" panose="020B0604030504040204" pitchFamily="34" charset="0"/>
                <a:ea typeface="SimSun" panose="02010600030101010101" pitchFamily="2" charset="-122"/>
              </a:rPr>
              <a:t>A:8</a:t>
            </a:r>
            <a:endParaRPr lang="en-US" altLang="en-US" b="1" i="1" dirty="0">
              <a:latin typeface="Verdana" panose="020B0604030504040204" pitchFamily="34" charset="0"/>
            </a:endParaRPr>
          </a:p>
        </p:txBody>
      </p:sp>
    </p:spTree>
    <p:extLst>
      <p:ext uri="{BB962C8B-B14F-4D97-AF65-F5344CB8AC3E}">
        <p14:creationId xmlns:p14="http://schemas.microsoft.com/office/powerpoint/2010/main" val="526449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fade">
                                      <p:cBhvr>
                                        <p:cTn id="7" dur="1000"/>
                                        <p:tgtEl>
                                          <p:spTgt spid="10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0"/>
                                        </p:tgtEl>
                                        <p:attrNameLst>
                                          <p:attrName>style.visibility</p:attrName>
                                        </p:attrNameLst>
                                      </p:cBhvr>
                                      <p:to>
                                        <p:strVal val="visible"/>
                                      </p:to>
                                    </p:set>
                                    <p:animEffect transition="in" filter="fade">
                                      <p:cBhvr>
                                        <p:cTn id="12" dur="1000"/>
                                        <p:tgtEl>
                                          <p:spTgt spid="1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1"/>
                                        </p:tgtEl>
                                        <p:attrNameLst>
                                          <p:attrName>style.visibility</p:attrName>
                                        </p:attrNameLst>
                                      </p:cBhvr>
                                      <p:to>
                                        <p:strVal val="visible"/>
                                      </p:to>
                                    </p:set>
                                    <p:animEffect transition="in" filter="fade">
                                      <p:cBhvr>
                                        <p:cTn id="17" dur="1000"/>
                                        <p:tgtEl>
                                          <p:spTgt spid="1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2"/>
                                        </p:tgtEl>
                                        <p:attrNameLst>
                                          <p:attrName>style.visibility</p:attrName>
                                        </p:attrNameLst>
                                      </p:cBhvr>
                                      <p:to>
                                        <p:strVal val="visible"/>
                                      </p:to>
                                    </p:set>
                                    <p:animEffect transition="in" filter="fade">
                                      <p:cBhvr>
                                        <p:cTn id="22" dur="1000"/>
                                        <p:tgtEl>
                                          <p:spTgt spid="12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0"/>
                                        </p:tgtEl>
                                        <p:attrNameLst>
                                          <p:attrName>style.visibility</p:attrName>
                                        </p:attrNameLst>
                                      </p:cBhvr>
                                      <p:to>
                                        <p:strVal val="visible"/>
                                      </p:to>
                                    </p:set>
                                    <p:animEffect transition="in" filter="fade">
                                      <p:cBhvr>
                                        <p:cTn id="27" dur="1000"/>
                                        <p:tgtEl>
                                          <p:spTgt spid="13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6"/>
                                        </p:tgtEl>
                                        <p:attrNameLst>
                                          <p:attrName>style.visibility</p:attrName>
                                        </p:attrNameLst>
                                      </p:cBhvr>
                                      <p:to>
                                        <p:strVal val="visible"/>
                                      </p:to>
                                    </p:set>
                                    <p:animEffect transition="in" filter="fade">
                                      <p:cBhvr>
                                        <p:cTn id="32" dur="1000"/>
                                        <p:tgtEl>
                                          <p:spTgt spid="13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7"/>
                                        </p:tgtEl>
                                        <p:attrNameLst>
                                          <p:attrName>style.visibility</p:attrName>
                                        </p:attrNameLst>
                                      </p:cBhvr>
                                      <p:to>
                                        <p:strVal val="visible"/>
                                      </p:to>
                                    </p:set>
                                    <p:animEffect transition="in" filter="fade">
                                      <p:cBhvr>
                                        <p:cTn id="37" dur="1000"/>
                                        <p:tgtEl>
                                          <p:spTgt spid="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p:bldP spid="110" grpId="0"/>
      <p:bldP spid="111" grpId="0"/>
      <p:bldP spid="122" grpId="0"/>
      <p:bldP spid="130" grpId="0"/>
      <p:bldP spid="136" grpId="0"/>
      <p:bldP spid="137"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D6C0B32-BD2E-4DB9-828F-D1FA228D96C3}"/>
              </a:ext>
            </a:extLst>
          </p:cNvPr>
          <p:cNvSpPr>
            <a:spLocks noGrp="1"/>
          </p:cNvSpPr>
          <p:nvPr>
            <p:ph type="ftr" sz="quarter" idx="11"/>
          </p:nvPr>
        </p:nvSpPr>
        <p:spPr/>
        <p:txBody>
          <a:bodyPr/>
          <a:lstStyle/>
          <a:p>
            <a:r>
              <a:rPr lang="en-US"/>
              <a:t>Mining Association Rules</a:t>
            </a:r>
          </a:p>
        </p:txBody>
      </p:sp>
      <p:sp>
        <p:nvSpPr>
          <p:cNvPr id="5" name="Slide Number Placeholder 4">
            <a:extLst>
              <a:ext uri="{FF2B5EF4-FFF2-40B4-BE49-F238E27FC236}">
                <a16:creationId xmlns:a16="http://schemas.microsoft.com/office/drawing/2014/main" id="{7FC71532-0CC1-4AC8-880C-C7F2DE21946E}"/>
              </a:ext>
            </a:extLst>
          </p:cNvPr>
          <p:cNvSpPr>
            <a:spLocks noGrp="1"/>
          </p:cNvSpPr>
          <p:nvPr>
            <p:ph type="sldNum" sz="quarter" idx="12"/>
          </p:nvPr>
        </p:nvSpPr>
        <p:spPr/>
        <p:txBody>
          <a:bodyPr/>
          <a:lstStyle/>
          <a:p>
            <a:fld id="{7A40C488-C8CC-47D5-8871-7D5F905AB6AC}" type="slidenum">
              <a:rPr lang="en-US" smtClean="0"/>
              <a:t>55</a:t>
            </a:fld>
            <a:endParaRPr lang="en-US"/>
          </a:p>
        </p:txBody>
      </p:sp>
      <p:sp>
        <p:nvSpPr>
          <p:cNvPr id="6" name="Rectangle 29">
            <a:extLst>
              <a:ext uri="{FF2B5EF4-FFF2-40B4-BE49-F238E27FC236}">
                <a16:creationId xmlns:a16="http://schemas.microsoft.com/office/drawing/2014/main" id="{DC470896-FA3C-4F00-B830-E0850B0582F1}"/>
              </a:ext>
            </a:extLst>
          </p:cNvPr>
          <p:cNvSpPr>
            <a:spLocks noChangeArrowheads="1"/>
          </p:cNvSpPr>
          <p:nvPr/>
        </p:nvSpPr>
        <p:spPr bwMode="auto">
          <a:xfrm>
            <a:off x="810320" y="1816428"/>
            <a:ext cx="1291683" cy="3005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US" altLang="en-US" sz="1600" dirty="0">
                <a:latin typeface="Times New Roman" panose="02020603050405020304" pitchFamily="18" charset="0"/>
              </a:rPr>
              <a:t>A C E B F</a:t>
            </a:r>
          </a:p>
          <a:p>
            <a:pPr>
              <a:spcBef>
                <a:spcPct val="20000"/>
              </a:spcBef>
            </a:pPr>
            <a:r>
              <a:rPr lang="en-US" altLang="en-US" sz="1600" dirty="0">
                <a:latin typeface="Times New Roman" panose="02020603050405020304" pitchFamily="18" charset="0"/>
              </a:rPr>
              <a:t>A C G</a:t>
            </a:r>
          </a:p>
          <a:p>
            <a:pPr>
              <a:spcBef>
                <a:spcPct val="20000"/>
              </a:spcBef>
            </a:pPr>
            <a:r>
              <a:rPr lang="en-US" altLang="en-US" sz="1600" dirty="0">
                <a:latin typeface="Times New Roman" panose="02020603050405020304" pitchFamily="18" charset="0"/>
              </a:rPr>
              <a:t>E</a:t>
            </a:r>
          </a:p>
          <a:p>
            <a:pPr>
              <a:spcBef>
                <a:spcPct val="20000"/>
              </a:spcBef>
            </a:pPr>
            <a:r>
              <a:rPr lang="en-US" altLang="en-US" sz="1600" dirty="0">
                <a:latin typeface="Times New Roman" panose="02020603050405020304" pitchFamily="18" charset="0"/>
              </a:rPr>
              <a:t>A C E G D</a:t>
            </a:r>
          </a:p>
          <a:p>
            <a:pPr>
              <a:spcBef>
                <a:spcPct val="20000"/>
              </a:spcBef>
            </a:pPr>
            <a:r>
              <a:rPr lang="en-US" altLang="en-US" sz="1600" dirty="0">
                <a:latin typeface="Times New Roman" panose="02020603050405020304" pitchFamily="18" charset="0"/>
              </a:rPr>
              <a:t>A C E G</a:t>
            </a:r>
          </a:p>
          <a:p>
            <a:pPr>
              <a:spcBef>
                <a:spcPct val="20000"/>
              </a:spcBef>
            </a:pPr>
            <a:r>
              <a:rPr lang="en-US" altLang="en-US" sz="1600" dirty="0">
                <a:latin typeface="Times New Roman" panose="02020603050405020304" pitchFamily="18" charset="0"/>
              </a:rPr>
              <a:t>E</a:t>
            </a:r>
          </a:p>
          <a:p>
            <a:pPr>
              <a:spcBef>
                <a:spcPct val="20000"/>
              </a:spcBef>
            </a:pPr>
            <a:r>
              <a:rPr lang="en-US" altLang="en-US" sz="1600" dirty="0">
                <a:latin typeface="Times New Roman" panose="02020603050405020304" pitchFamily="18" charset="0"/>
              </a:rPr>
              <a:t>A C E B F</a:t>
            </a:r>
          </a:p>
          <a:p>
            <a:pPr>
              <a:spcBef>
                <a:spcPct val="20000"/>
              </a:spcBef>
            </a:pPr>
            <a:r>
              <a:rPr lang="en-US" altLang="en-US" sz="1600" dirty="0">
                <a:latin typeface="Times New Roman" panose="02020603050405020304" pitchFamily="18" charset="0"/>
              </a:rPr>
              <a:t>A C D</a:t>
            </a:r>
          </a:p>
          <a:p>
            <a:pPr>
              <a:spcBef>
                <a:spcPct val="20000"/>
              </a:spcBef>
            </a:pPr>
            <a:r>
              <a:rPr lang="en-US" altLang="en-US" sz="1600" dirty="0">
                <a:latin typeface="Times New Roman" panose="02020603050405020304" pitchFamily="18" charset="0"/>
              </a:rPr>
              <a:t>A C E G</a:t>
            </a:r>
          </a:p>
          <a:p>
            <a:pPr>
              <a:spcBef>
                <a:spcPct val="20000"/>
              </a:spcBef>
            </a:pPr>
            <a:r>
              <a:rPr lang="en-US" altLang="en-US" sz="1600" dirty="0">
                <a:latin typeface="Times New Roman" panose="02020603050405020304" pitchFamily="18" charset="0"/>
              </a:rPr>
              <a:t>A C E G</a:t>
            </a:r>
          </a:p>
        </p:txBody>
      </p:sp>
      <p:sp>
        <p:nvSpPr>
          <p:cNvPr id="11" name="Text Box 14">
            <a:extLst>
              <a:ext uri="{FF2B5EF4-FFF2-40B4-BE49-F238E27FC236}">
                <a16:creationId xmlns:a16="http://schemas.microsoft.com/office/drawing/2014/main" id="{6B70ECD5-8115-47C1-9179-B818CDFDA1A8}"/>
              </a:ext>
            </a:extLst>
          </p:cNvPr>
          <p:cNvSpPr txBox="1">
            <a:spLocks noChangeArrowheads="1"/>
          </p:cNvSpPr>
          <p:nvPr/>
        </p:nvSpPr>
        <p:spPr bwMode="auto">
          <a:xfrm>
            <a:off x="3386250" y="1449439"/>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latin typeface="Verdana" panose="020B0604030504040204" pitchFamily="34" charset="0"/>
                <a:ea typeface="SimSun" panose="02010600030101010101" pitchFamily="2" charset="-122"/>
              </a:rPr>
              <a:t>+ </a:t>
            </a:r>
            <a:r>
              <a:rPr lang="en-US" altLang="zh-CN" b="1" i="1" dirty="0">
                <a:latin typeface="Verdana" panose="020B0604030504040204" pitchFamily="34" charset="0"/>
                <a:ea typeface="SimSun" panose="02010600030101010101" pitchFamily="2" charset="-122"/>
              </a:rPr>
              <a:t>F</a:t>
            </a:r>
            <a:endParaRPr lang="en-US" altLang="en-US" b="1" i="1" dirty="0">
              <a:latin typeface="Verdana" panose="020B0604030504040204" pitchFamily="34" charset="0"/>
            </a:endParaRPr>
          </a:p>
        </p:txBody>
      </p:sp>
      <p:sp>
        <p:nvSpPr>
          <p:cNvPr id="12" name="Rectangle 29">
            <a:extLst>
              <a:ext uri="{FF2B5EF4-FFF2-40B4-BE49-F238E27FC236}">
                <a16:creationId xmlns:a16="http://schemas.microsoft.com/office/drawing/2014/main" id="{260A3107-89EA-4615-899E-50C52E2369FB}"/>
              </a:ext>
            </a:extLst>
          </p:cNvPr>
          <p:cNvSpPr>
            <a:spLocks noChangeArrowheads="1"/>
          </p:cNvSpPr>
          <p:nvPr/>
        </p:nvSpPr>
        <p:spPr bwMode="auto">
          <a:xfrm>
            <a:off x="2567092" y="1294798"/>
            <a:ext cx="989673" cy="683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US" altLang="en-US" sz="1600" dirty="0">
                <a:latin typeface="Times New Roman" panose="02020603050405020304" pitchFamily="18" charset="0"/>
              </a:rPr>
              <a:t>A C E B </a:t>
            </a:r>
          </a:p>
          <a:p>
            <a:pPr>
              <a:spcBef>
                <a:spcPct val="20000"/>
              </a:spcBef>
            </a:pPr>
            <a:r>
              <a:rPr lang="en-US" altLang="en-US" sz="1600" dirty="0">
                <a:latin typeface="Times New Roman" panose="02020603050405020304" pitchFamily="18" charset="0"/>
              </a:rPr>
              <a:t>A C E B </a:t>
            </a:r>
          </a:p>
        </p:txBody>
      </p:sp>
      <p:sp>
        <p:nvSpPr>
          <p:cNvPr id="13" name="Rectangle 29">
            <a:extLst>
              <a:ext uri="{FF2B5EF4-FFF2-40B4-BE49-F238E27FC236}">
                <a16:creationId xmlns:a16="http://schemas.microsoft.com/office/drawing/2014/main" id="{E0445288-B432-4FA1-A66F-D29A1D3F8A96}"/>
              </a:ext>
            </a:extLst>
          </p:cNvPr>
          <p:cNvSpPr>
            <a:spLocks noChangeArrowheads="1"/>
          </p:cNvSpPr>
          <p:nvPr/>
        </p:nvSpPr>
        <p:spPr bwMode="auto">
          <a:xfrm>
            <a:off x="2555004" y="2278028"/>
            <a:ext cx="1291683" cy="3005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US" altLang="en-US" sz="1600" dirty="0">
                <a:latin typeface="Times New Roman" panose="02020603050405020304" pitchFamily="18" charset="0"/>
              </a:rPr>
              <a:t>A C E B </a:t>
            </a:r>
          </a:p>
          <a:p>
            <a:pPr>
              <a:spcBef>
                <a:spcPct val="20000"/>
              </a:spcBef>
            </a:pPr>
            <a:r>
              <a:rPr lang="en-US" altLang="en-US" sz="1600" dirty="0">
                <a:latin typeface="Times New Roman" panose="02020603050405020304" pitchFamily="18" charset="0"/>
              </a:rPr>
              <a:t>A C G</a:t>
            </a:r>
          </a:p>
          <a:p>
            <a:pPr>
              <a:spcBef>
                <a:spcPct val="20000"/>
              </a:spcBef>
            </a:pPr>
            <a:r>
              <a:rPr lang="en-US" altLang="en-US" sz="1600" dirty="0">
                <a:latin typeface="Times New Roman" panose="02020603050405020304" pitchFamily="18" charset="0"/>
              </a:rPr>
              <a:t>E</a:t>
            </a:r>
          </a:p>
          <a:p>
            <a:pPr>
              <a:spcBef>
                <a:spcPct val="20000"/>
              </a:spcBef>
            </a:pPr>
            <a:r>
              <a:rPr lang="en-US" altLang="en-US" sz="1600" dirty="0">
                <a:latin typeface="Times New Roman" panose="02020603050405020304" pitchFamily="18" charset="0"/>
              </a:rPr>
              <a:t>A C E G D</a:t>
            </a:r>
          </a:p>
          <a:p>
            <a:pPr>
              <a:spcBef>
                <a:spcPct val="20000"/>
              </a:spcBef>
            </a:pPr>
            <a:r>
              <a:rPr lang="en-US" altLang="en-US" sz="1600" dirty="0">
                <a:latin typeface="Times New Roman" panose="02020603050405020304" pitchFamily="18" charset="0"/>
              </a:rPr>
              <a:t>A C E G</a:t>
            </a:r>
          </a:p>
          <a:p>
            <a:pPr>
              <a:spcBef>
                <a:spcPct val="20000"/>
              </a:spcBef>
            </a:pPr>
            <a:r>
              <a:rPr lang="en-US" altLang="en-US" sz="1600" dirty="0">
                <a:latin typeface="Times New Roman" panose="02020603050405020304" pitchFamily="18" charset="0"/>
              </a:rPr>
              <a:t>E</a:t>
            </a:r>
          </a:p>
          <a:p>
            <a:pPr>
              <a:spcBef>
                <a:spcPct val="20000"/>
              </a:spcBef>
            </a:pPr>
            <a:r>
              <a:rPr lang="en-US" altLang="en-US" sz="1600" dirty="0">
                <a:latin typeface="Times New Roman" panose="02020603050405020304" pitchFamily="18" charset="0"/>
              </a:rPr>
              <a:t>A C E B </a:t>
            </a:r>
          </a:p>
          <a:p>
            <a:pPr>
              <a:spcBef>
                <a:spcPct val="20000"/>
              </a:spcBef>
            </a:pPr>
            <a:r>
              <a:rPr lang="en-US" altLang="en-US" sz="1600" dirty="0">
                <a:latin typeface="Times New Roman" panose="02020603050405020304" pitchFamily="18" charset="0"/>
              </a:rPr>
              <a:t>A C D</a:t>
            </a:r>
          </a:p>
          <a:p>
            <a:pPr>
              <a:spcBef>
                <a:spcPct val="20000"/>
              </a:spcBef>
            </a:pPr>
            <a:r>
              <a:rPr lang="en-US" altLang="en-US" sz="1600" dirty="0">
                <a:latin typeface="Times New Roman" panose="02020603050405020304" pitchFamily="18" charset="0"/>
              </a:rPr>
              <a:t>A C E G</a:t>
            </a:r>
          </a:p>
          <a:p>
            <a:pPr>
              <a:spcBef>
                <a:spcPct val="20000"/>
              </a:spcBef>
            </a:pPr>
            <a:r>
              <a:rPr lang="en-US" altLang="en-US" sz="1600" dirty="0">
                <a:latin typeface="Times New Roman" panose="02020603050405020304" pitchFamily="18" charset="0"/>
              </a:rPr>
              <a:t>A C E G</a:t>
            </a:r>
          </a:p>
        </p:txBody>
      </p:sp>
      <p:sp>
        <p:nvSpPr>
          <p:cNvPr id="15" name="Rectangle 29">
            <a:extLst>
              <a:ext uri="{FF2B5EF4-FFF2-40B4-BE49-F238E27FC236}">
                <a16:creationId xmlns:a16="http://schemas.microsoft.com/office/drawing/2014/main" id="{33E9C915-282A-4DA0-97AD-A8BA04633D21}"/>
              </a:ext>
            </a:extLst>
          </p:cNvPr>
          <p:cNvSpPr>
            <a:spLocks noChangeArrowheads="1"/>
          </p:cNvSpPr>
          <p:nvPr/>
        </p:nvSpPr>
        <p:spPr bwMode="auto">
          <a:xfrm>
            <a:off x="4072050" y="1366380"/>
            <a:ext cx="1291683" cy="683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US" altLang="en-US" sz="1600" dirty="0">
                <a:latin typeface="Times New Roman" panose="02020603050405020304" pitchFamily="18" charset="0"/>
              </a:rPr>
              <a:t>A C E G </a:t>
            </a:r>
          </a:p>
          <a:p>
            <a:pPr>
              <a:spcBef>
                <a:spcPct val="20000"/>
              </a:spcBef>
            </a:pPr>
            <a:r>
              <a:rPr lang="en-US" altLang="en-US" sz="1600" dirty="0">
                <a:latin typeface="Times New Roman" panose="02020603050405020304" pitchFamily="18" charset="0"/>
              </a:rPr>
              <a:t>A C </a:t>
            </a:r>
          </a:p>
        </p:txBody>
      </p:sp>
      <p:sp>
        <p:nvSpPr>
          <p:cNvPr id="16" name="Text Box 14">
            <a:extLst>
              <a:ext uri="{FF2B5EF4-FFF2-40B4-BE49-F238E27FC236}">
                <a16:creationId xmlns:a16="http://schemas.microsoft.com/office/drawing/2014/main" id="{AFAB9178-BB45-47BD-AA51-CBA629C3BC5A}"/>
              </a:ext>
            </a:extLst>
          </p:cNvPr>
          <p:cNvSpPr txBox="1">
            <a:spLocks noChangeArrowheads="1"/>
          </p:cNvSpPr>
          <p:nvPr/>
        </p:nvSpPr>
        <p:spPr bwMode="auto">
          <a:xfrm>
            <a:off x="4901885" y="1527304"/>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latin typeface="Verdana" panose="020B0604030504040204" pitchFamily="34" charset="0"/>
                <a:ea typeface="SimSun" panose="02010600030101010101" pitchFamily="2" charset="-122"/>
              </a:rPr>
              <a:t>+ </a:t>
            </a:r>
            <a:r>
              <a:rPr lang="en-US" altLang="zh-CN" b="1" i="1" dirty="0">
                <a:latin typeface="Verdana" panose="020B0604030504040204" pitchFamily="34" charset="0"/>
                <a:ea typeface="SimSun" panose="02010600030101010101" pitchFamily="2" charset="-122"/>
              </a:rPr>
              <a:t>D</a:t>
            </a:r>
            <a:endParaRPr lang="en-US" altLang="en-US" b="1" i="1" dirty="0">
              <a:latin typeface="Verdana" panose="020B0604030504040204" pitchFamily="34" charset="0"/>
            </a:endParaRPr>
          </a:p>
        </p:txBody>
      </p:sp>
      <p:sp>
        <p:nvSpPr>
          <p:cNvPr id="17" name="Rectangle 29">
            <a:extLst>
              <a:ext uri="{FF2B5EF4-FFF2-40B4-BE49-F238E27FC236}">
                <a16:creationId xmlns:a16="http://schemas.microsoft.com/office/drawing/2014/main" id="{8C813019-5A15-4F6A-A6C0-52A2B12A1E74}"/>
              </a:ext>
            </a:extLst>
          </p:cNvPr>
          <p:cNvSpPr>
            <a:spLocks noChangeArrowheads="1"/>
          </p:cNvSpPr>
          <p:nvPr/>
        </p:nvSpPr>
        <p:spPr bwMode="auto">
          <a:xfrm>
            <a:off x="4034883" y="2329689"/>
            <a:ext cx="1291683" cy="3005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US" altLang="en-US" sz="1600" dirty="0">
                <a:latin typeface="Times New Roman" panose="02020603050405020304" pitchFamily="18" charset="0"/>
              </a:rPr>
              <a:t>A C E B </a:t>
            </a:r>
          </a:p>
          <a:p>
            <a:pPr>
              <a:spcBef>
                <a:spcPct val="20000"/>
              </a:spcBef>
            </a:pPr>
            <a:r>
              <a:rPr lang="en-US" altLang="en-US" sz="1600" dirty="0">
                <a:latin typeface="Times New Roman" panose="02020603050405020304" pitchFamily="18" charset="0"/>
              </a:rPr>
              <a:t>A C G</a:t>
            </a:r>
          </a:p>
          <a:p>
            <a:pPr>
              <a:spcBef>
                <a:spcPct val="20000"/>
              </a:spcBef>
            </a:pPr>
            <a:r>
              <a:rPr lang="en-US" altLang="en-US" sz="1600" dirty="0">
                <a:latin typeface="Times New Roman" panose="02020603050405020304" pitchFamily="18" charset="0"/>
              </a:rPr>
              <a:t>E</a:t>
            </a:r>
          </a:p>
          <a:p>
            <a:pPr>
              <a:spcBef>
                <a:spcPct val="20000"/>
              </a:spcBef>
            </a:pPr>
            <a:r>
              <a:rPr lang="en-US" altLang="en-US" sz="1600" dirty="0">
                <a:latin typeface="Times New Roman" panose="02020603050405020304" pitchFamily="18" charset="0"/>
              </a:rPr>
              <a:t>A C E G </a:t>
            </a:r>
          </a:p>
          <a:p>
            <a:pPr>
              <a:spcBef>
                <a:spcPct val="20000"/>
              </a:spcBef>
            </a:pPr>
            <a:r>
              <a:rPr lang="en-US" altLang="en-US" sz="1600" dirty="0">
                <a:latin typeface="Times New Roman" panose="02020603050405020304" pitchFamily="18" charset="0"/>
              </a:rPr>
              <a:t>A C E G</a:t>
            </a:r>
          </a:p>
          <a:p>
            <a:pPr>
              <a:spcBef>
                <a:spcPct val="20000"/>
              </a:spcBef>
            </a:pPr>
            <a:r>
              <a:rPr lang="en-US" altLang="en-US" sz="1600" dirty="0">
                <a:latin typeface="Times New Roman" panose="02020603050405020304" pitchFamily="18" charset="0"/>
              </a:rPr>
              <a:t>E</a:t>
            </a:r>
          </a:p>
          <a:p>
            <a:pPr>
              <a:spcBef>
                <a:spcPct val="20000"/>
              </a:spcBef>
            </a:pPr>
            <a:r>
              <a:rPr lang="en-US" altLang="en-US" sz="1600" dirty="0">
                <a:latin typeface="Times New Roman" panose="02020603050405020304" pitchFamily="18" charset="0"/>
              </a:rPr>
              <a:t>A C E B </a:t>
            </a:r>
          </a:p>
          <a:p>
            <a:pPr>
              <a:spcBef>
                <a:spcPct val="20000"/>
              </a:spcBef>
            </a:pPr>
            <a:r>
              <a:rPr lang="en-US" altLang="en-US" sz="1600" dirty="0">
                <a:latin typeface="Times New Roman" panose="02020603050405020304" pitchFamily="18" charset="0"/>
              </a:rPr>
              <a:t>A C </a:t>
            </a:r>
          </a:p>
          <a:p>
            <a:pPr>
              <a:spcBef>
                <a:spcPct val="20000"/>
              </a:spcBef>
            </a:pPr>
            <a:r>
              <a:rPr lang="en-US" altLang="en-US" sz="1600" dirty="0">
                <a:latin typeface="Times New Roman" panose="02020603050405020304" pitchFamily="18" charset="0"/>
              </a:rPr>
              <a:t>A C E G</a:t>
            </a:r>
          </a:p>
          <a:p>
            <a:pPr>
              <a:spcBef>
                <a:spcPct val="20000"/>
              </a:spcBef>
            </a:pPr>
            <a:r>
              <a:rPr lang="en-US" altLang="en-US" sz="1600" dirty="0">
                <a:latin typeface="Times New Roman" panose="02020603050405020304" pitchFamily="18" charset="0"/>
              </a:rPr>
              <a:t>A C E G</a:t>
            </a:r>
          </a:p>
        </p:txBody>
      </p:sp>
      <p:sp>
        <p:nvSpPr>
          <p:cNvPr id="18" name="Rectangle 29">
            <a:extLst>
              <a:ext uri="{FF2B5EF4-FFF2-40B4-BE49-F238E27FC236}">
                <a16:creationId xmlns:a16="http://schemas.microsoft.com/office/drawing/2014/main" id="{F55AC061-193E-41CC-97BE-2A9DF62F67CB}"/>
              </a:ext>
            </a:extLst>
          </p:cNvPr>
          <p:cNvSpPr>
            <a:spLocks noChangeArrowheads="1"/>
          </p:cNvSpPr>
          <p:nvPr/>
        </p:nvSpPr>
        <p:spPr bwMode="auto">
          <a:xfrm>
            <a:off x="5631595" y="1406871"/>
            <a:ext cx="1291683" cy="700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US" altLang="en-US" sz="1600" dirty="0">
                <a:latin typeface="Times New Roman" panose="02020603050405020304" pitchFamily="18" charset="0"/>
              </a:rPr>
              <a:t>A C E  </a:t>
            </a:r>
          </a:p>
          <a:p>
            <a:pPr>
              <a:spcBef>
                <a:spcPct val="20000"/>
              </a:spcBef>
            </a:pPr>
            <a:r>
              <a:rPr lang="en-US" altLang="en-US" sz="1600" dirty="0">
                <a:latin typeface="Times New Roman" panose="02020603050405020304" pitchFamily="18" charset="0"/>
              </a:rPr>
              <a:t>A C E </a:t>
            </a:r>
          </a:p>
        </p:txBody>
      </p:sp>
      <p:sp>
        <p:nvSpPr>
          <p:cNvPr id="19" name="Text Box 14">
            <a:extLst>
              <a:ext uri="{FF2B5EF4-FFF2-40B4-BE49-F238E27FC236}">
                <a16:creationId xmlns:a16="http://schemas.microsoft.com/office/drawing/2014/main" id="{312F2CF8-3714-4268-AE32-8391580F6CCC}"/>
              </a:ext>
            </a:extLst>
          </p:cNvPr>
          <p:cNvSpPr txBox="1">
            <a:spLocks noChangeArrowheads="1"/>
          </p:cNvSpPr>
          <p:nvPr/>
        </p:nvSpPr>
        <p:spPr bwMode="auto">
          <a:xfrm>
            <a:off x="6237478" y="1562627"/>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latin typeface="Verdana" panose="020B0604030504040204" pitchFamily="34" charset="0"/>
                <a:ea typeface="SimSun" panose="02010600030101010101" pitchFamily="2" charset="-122"/>
              </a:rPr>
              <a:t>+ </a:t>
            </a:r>
            <a:r>
              <a:rPr lang="en-US" altLang="zh-CN" b="1" i="1" dirty="0">
                <a:latin typeface="Verdana" panose="020B0604030504040204" pitchFamily="34" charset="0"/>
                <a:ea typeface="SimSun" panose="02010600030101010101" pitchFamily="2" charset="-122"/>
              </a:rPr>
              <a:t>B</a:t>
            </a:r>
            <a:endParaRPr lang="en-US" altLang="en-US" b="1" i="1" dirty="0">
              <a:latin typeface="Verdana" panose="020B0604030504040204" pitchFamily="34" charset="0"/>
            </a:endParaRPr>
          </a:p>
        </p:txBody>
      </p:sp>
      <p:sp>
        <p:nvSpPr>
          <p:cNvPr id="20" name="Rectangle 29">
            <a:extLst>
              <a:ext uri="{FF2B5EF4-FFF2-40B4-BE49-F238E27FC236}">
                <a16:creationId xmlns:a16="http://schemas.microsoft.com/office/drawing/2014/main" id="{4D1F6D33-CD71-42A9-8A03-A7BAF98A4C02}"/>
              </a:ext>
            </a:extLst>
          </p:cNvPr>
          <p:cNvSpPr>
            <a:spLocks noChangeArrowheads="1"/>
          </p:cNvSpPr>
          <p:nvPr/>
        </p:nvSpPr>
        <p:spPr bwMode="auto">
          <a:xfrm>
            <a:off x="5587685" y="2777595"/>
            <a:ext cx="1098394" cy="3005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US" altLang="en-US" sz="1600" dirty="0">
                <a:latin typeface="Times New Roman" panose="02020603050405020304" pitchFamily="18" charset="0"/>
              </a:rPr>
              <a:t>A C E  </a:t>
            </a:r>
          </a:p>
          <a:p>
            <a:pPr>
              <a:spcBef>
                <a:spcPct val="20000"/>
              </a:spcBef>
            </a:pPr>
            <a:r>
              <a:rPr lang="en-US" altLang="en-US" sz="1600" dirty="0">
                <a:latin typeface="Times New Roman" panose="02020603050405020304" pitchFamily="18" charset="0"/>
              </a:rPr>
              <a:t>A C G</a:t>
            </a:r>
          </a:p>
          <a:p>
            <a:pPr>
              <a:spcBef>
                <a:spcPct val="20000"/>
              </a:spcBef>
            </a:pPr>
            <a:r>
              <a:rPr lang="en-US" altLang="en-US" sz="1600" dirty="0">
                <a:latin typeface="Times New Roman" panose="02020603050405020304" pitchFamily="18" charset="0"/>
              </a:rPr>
              <a:t>E</a:t>
            </a:r>
          </a:p>
          <a:p>
            <a:pPr>
              <a:spcBef>
                <a:spcPct val="20000"/>
              </a:spcBef>
            </a:pPr>
            <a:r>
              <a:rPr lang="en-US" altLang="en-US" sz="1600" dirty="0">
                <a:latin typeface="Times New Roman" panose="02020603050405020304" pitchFamily="18" charset="0"/>
              </a:rPr>
              <a:t>A C E G </a:t>
            </a:r>
          </a:p>
          <a:p>
            <a:pPr>
              <a:spcBef>
                <a:spcPct val="20000"/>
              </a:spcBef>
            </a:pPr>
            <a:r>
              <a:rPr lang="en-US" altLang="en-US" sz="1600" dirty="0">
                <a:latin typeface="Times New Roman" panose="02020603050405020304" pitchFamily="18" charset="0"/>
              </a:rPr>
              <a:t>A C E G</a:t>
            </a:r>
          </a:p>
          <a:p>
            <a:pPr>
              <a:spcBef>
                <a:spcPct val="20000"/>
              </a:spcBef>
            </a:pPr>
            <a:r>
              <a:rPr lang="en-US" altLang="en-US" sz="1600" dirty="0">
                <a:latin typeface="Times New Roman" panose="02020603050405020304" pitchFamily="18" charset="0"/>
              </a:rPr>
              <a:t>E</a:t>
            </a:r>
          </a:p>
          <a:p>
            <a:pPr>
              <a:spcBef>
                <a:spcPct val="20000"/>
              </a:spcBef>
            </a:pPr>
            <a:r>
              <a:rPr lang="en-US" altLang="en-US" sz="1600" dirty="0">
                <a:latin typeface="Times New Roman" panose="02020603050405020304" pitchFamily="18" charset="0"/>
              </a:rPr>
              <a:t>A C E  </a:t>
            </a:r>
          </a:p>
          <a:p>
            <a:pPr>
              <a:spcBef>
                <a:spcPct val="20000"/>
              </a:spcBef>
            </a:pPr>
            <a:r>
              <a:rPr lang="en-US" altLang="en-US" sz="1600" dirty="0">
                <a:latin typeface="Times New Roman" panose="02020603050405020304" pitchFamily="18" charset="0"/>
              </a:rPr>
              <a:t>A C </a:t>
            </a:r>
          </a:p>
          <a:p>
            <a:pPr>
              <a:spcBef>
                <a:spcPct val="20000"/>
              </a:spcBef>
            </a:pPr>
            <a:r>
              <a:rPr lang="en-US" altLang="en-US" sz="1600" dirty="0">
                <a:latin typeface="Times New Roman" panose="02020603050405020304" pitchFamily="18" charset="0"/>
              </a:rPr>
              <a:t>A C E G</a:t>
            </a:r>
          </a:p>
          <a:p>
            <a:pPr>
              <a:spcBef>
                <a:spcPct val="20000"/>
              </a:spcBef>
            </a:pPr>
            <a:r>
              <a:rPr lang="en-US" altLang="en-US" sz="1600" dirty="0">
                <a:latin typeface="Times New Roman" panose="02020603050405020304" pitchFamily="18" charset="0"/>
              </a:rPr>
              <a:t>A C E G</a:t>
            </a:r>
          </a:p>
        </p:txBody>
      </p:sp>
      <p:sp>
        <p:nvSpPr>
          <p:cNvPr id="21" name="Rectangle 29">
            <a:extLst>
              <a:ext uri="{FF2B5EF4-FFF2-40B4-BE49-F238E27FC236}">
                <a16:creationId xmlns:a16="http://schemas.microsoft.com/office/drawing/2014/main" id="{C679D22F-0B7E-4CB3-BDFB-479B3E8178A9}"/>
              </a:ext>
            </a:extLst>
          </p:cNvPr>
          <p:cNvSpPr>
            <a:spLocks noChangeArrowheads="1"/>
          </p:cNvSpPr>
          <p:nvPr/>
        </p:nvSpPr>
        <p:spPr bwMode="auto">
          <a:xfrm>
            <a:off x="7128190" y="1350842"/>
            <a:ext cx="1291683" cy="1512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US" altLang="en-US" sz="1600" dirty="0">
                <a:latin typeface="Times New Roman" panose="02020603050405020304" pitchFamily="18" charset="0"/>
              </a:rPr>
              <a:t>A C </a:t>
            </a:r>
          </a:p>
          <a:p>
            <a:pPr>
              <a:spcBef>
                <a:spcPct val="20000"/>
              </a:spcBef>
            </a:pPr>
            <a:r>
              <a:rPr lang="en-US" altLang="en-US" sz="1600" dirty="0">
                <a:latin typeface="Times New Roman" panose="02020603050405020304" pitchFamily="18" charset="0"/>
              </a:rPr>
              <a:t>A C E  </a:t>
            </a:r>
          </a:p>
          <a:p>
            <a:pPr>
              <a:spcBef>
                <a:spcPct val="20000"/>
              </a:spcBef>
            </a:pPr>
            <a:r>
              <a:rPr lang="en-US" altLang="en-US" sz="1600" dirty="0">
                <a:latin typeface="Times New Roman" panose="02020603050405020304" pitchFamily="18" charset="0"/>
              </a:rPr>
              <a:t>A C E </a:t>
            </a:r>
          </a:p>
          <a:p>
            <a:pPr>
              <a:spcBef>
                <a:spcPct val="20000"/>
              </a:spcBef>
            </a:pPr>
            <a:r>
              <a:rPr lang="en-US" altLang="en-US" sz="1600" dirty="0">
                <a:latin typeface="Times New Roman" panose="02020603050405020304" pitchFamily="18" charset="0"/>
              </a:rPr>
              <a:t>A C E </a:t>
            </a:r>
          </a:p>
          <a:p>
            <a:pPr>
              <a:spcBef>
                <a:spcPct val="20000"/>
              </a:spcBef>
            </a:pPr>
            <a:r>
              <a:rPr lang="en-US" altLang="en-US" sz="1600" dirty="0">
                <a:latin typeface="Times New Roman" panose="02020603050405020304" pitchFamily="18" charset="0"/>
              </a:rPr>
              <a:t>A C E </a:t>
            </a:r>
          </a:p>
        </p:txBody>
      </p:sp>
      <p:sp>
        <p:nvSpPr>
          <p:cNvPr id="22" name="Text Box 14">
            <a:extLst>
              <a:ext uri="{FF2B5EF4-FFF2-40B4-BE49-F238E27FC236}">
                <a16:creationId xmlns:a16="http://schemas.microsoft.com/office/drawing/2014/main" id="{97028A61-661D-4873-8EC0-31A34218DF5A}"/>
              </a:ext>
            </a:extLst>
          </p:cNvPr>
          <p:cNvSpPr txBox="1">
            <a:spLocks noChangeArrowheads="1"/>
          </p:cNvSpPr>
          <p:nvPr/>
        </p:nvSpPr>
        <p:spPr bwMode="auto">
          <a:xfrm>
            <a:off x="7774031" y="1816152"/>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latin typeface="Verdana" panose="020B0604030504040204" pitchFamily="34" charset="0"/>
                <a:ea typeface="SimSun" panose="02010600030101010101" pitchFamily="2" charset="-122"/>
              </a:rPr>
              <a:t>+ </a:t>
            </a:r>
            <a:r>
              <a:rPr lang="en-US" altLang="zh-CN" b="1" i="1" dirty="0">
                <a:latin typeface="Verdana" panose="020B0604030504040204" pitchFamily="34" charset="0"/>
                <a:ea typeface="SimSun" panose="02010600030101010101" pitchFamily="2" charset="-122"/>
              </a:rPr>
              <a:t>G</a:t>
            </a:r>
            <a:endParaRPr lang="en-US" altLang="en-US" b="1" i="1" dirty="0">
              <a:latin typeface="Verdana" panose="020B0604030504040204" pitchFamily="34" charset="0"/>
            </a:endParaRPr>
          </a:p>
        </p:txBody>
      </p:sp>
      <p:sp>
        <p:nvSpPr>
          <p:cNvPr id="23" name="Rectangle 29">
            <a:extLst>
              <a:ext uri="{FF2B5EF4-FFF2-40B4-BE49-F238E27FC236}">
                <a16:creationId xmlns:a16="http://schemas.microsoft.com/office/drawing/2014/main" id="{50B25190-6FDB-4342-9670-F2905724B7A3}"/>
              </a:ext>
            </a:extLst>
          </p:cNvPr>
          <p:cNvSpPr>
            <a:spLocks noChangeArrowheads="1"/>
          </p:cNvSpPr>
          <p:nvPr/>
        </p:nvSpPr>
        <p:spPr bwMode="auto">
          <a:xfrm>
            <a:off x="7049436" y="3319055"/>
            <a:ext cx="1291683" cy="3005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US" altLang="en-US" sz="1600" dirty="0">
                <a:latin typeface="Times New Roman" panose="02020603050405020304" pitchFamily="18" charset="0"/>
              </a:rPr>
              <a:t>A C E  </a:t>
            </a:r>
          </a:p>
          <a:p>
            <a:pPr>
              <a:spcBef>
                <a:spcPct val="20000"/>
              </a:spcBef>
            </a:pPr>
            <a:r>
              <a:rPr lang="en-US" altLang="en-US" sz="1600" dirty="0">
                <a:latin typeface="Times New Roman" panose="02020603050405020304" pitchFamily="18" charset="0"/>
              </a:rPr>
              <a:t>A C </a:t>
            </a:r>
          </a:p>
          <a:p>
            <a:pPr>
              <a:spcBef>
                <a:spcPct val="20000"/>
              </a:spcBef>
            </a:pPr>
            <a:r>
              <a:rPr lang="en-US" altLang="en-US" sz="1600" dirty="0">
                <a:latin typeface="Times New Roman" panose="02020603050405020304" pitchFamily="18" charset="0"/>
              </a:rPr>
              <a:t>E</a:t>
            </a:r>
          </a:p>
          <a:p>
            <a:pPr>
              <a:spcBef>
                <a:spcPct val="20000"/>
              </a:spcBef>
            </a:pPr>
            <a:r>
              <a:rPr lang="en-US" altLang="en-US" sz="1600" dirty="0">
                <a:latin typeface="Times New Roman" panose="02020603050405020304" pitchFamily="18" charset="0"/>
              </a:rPr>
              <a:t>A C E  </a:t>
            </a:r>
          </a:p>
          <a:p>
            <a:pPr>
              <a:spcBef>
                <a:spcPct val="20000"/>
              </a:spcBef>
            </a:pPr>
            <a:r>
              <a:rPr lang="en-US" altLang="en-US" sz="1600" dirty="0">
                <a:latin typeface="Times New Roman" panose="02020603050405020304" pitchFamily="18" charset="0"/>
              </a:rPr>
              <a:t>A C E </a:t>
            </a:r>
          </a:p>
          <a:p>
            <a:pPr>
              <a:spcBef>
                <a:spcPct val="20000"/>
              </a:spcBef>
            </a:pPr>
            <a:r>
              <a:rPr lang="en-US" altLang="en-US" sz="1600" dirty="0">
                <a:latin typeface="Times New Roman" panose="02020603050405020304" pitchFamily="18" charset="0"/>
              </a:rPr>
              <a:t>E</a:t>
            </a:r>
          </a:p>
          <a:p>
            <a:pPr>
              <a:spcBef>
                <a:spcPct val="20000"/>
              </a:spcBef>
            </a:pPr>
            <a:r>
              <a:rPr lang="en-US" altLang="en-US" sz="1600" dirty="0">
                <a:latin typeface="Times New Roman" panose="02020603050405020304" pitchFamily="18" charset="0"/>
              </a:rPr>
              <a:t>A C E  </a:t>
            </a:r>
          </a:p>
          <a:p>
            <a:pPr>
              <a:spcBef>
                <a:spcPct val="20000"/>
              </a:spcBef>
            </a:pPr>
            <a:r>
              <a:rPr lang="en-US" altLang="en-US" sz="1600" dirty="0">
                <a:latin typeface="Times New Roman" panose="02020603050405020304" pitchFamily="18" charset="0"/>
              </a:rPr>
              <a:t>A C </a:t>
            </a:r>
          </a:p>
          <a:p>
            <a:pPr>
              <a:spcBef>
                <a:spcPct val="20000"/>
              </a:spcBef>
            </a:pPr>
            <a:r>
              <a:rPr lang="en-US" altLang="en-US" sz="1600" dirty="0">
                <a:latin typeface="Times New Roman" panose="02020603050405020304" pitchFamily="18" charset="0"/>
              </a:rPr>
              <a:t>A C E </a:t>
            </a:r>
          </a:p>
          <a:p>
            <a:pPr>
              <a:spcBef>
                <a:spcPct val="20000"/>
              </a:spcBef>
            </a:pPr>
            <a:r>
              <a:rPr lang="en-US" altLang="en-US" sz="1600" dirty="0">
                <a:latin typeface="Times New Roman" panose="02020603050405020304" pitchFamily="18" charset="0"/>
              </a:rPr>
              <a:t>A C E </a:t>
            </a:r>
          </a:p>
        </p:txBody>
      </p:sp>
      <p:sp>
        <p:nvSpPr>
          <p:cNvPr id="24" name="Rectangle 29">
            <a:extLst>
              <a:ext uri="{FF2B5EF4-FFF2-40B4-BE49-F238E27FC236}">
                <a16:creationId xmlns:a16="http://schemas.microsoft.com/office/drawing/2014/main" id="{941C9175-6D56-4577-AC5C-DB62756824CA}"/>
              </a:ext>
            </a:extLst>
          </p:cNvPr>
          <p:cNvSpPr>
            <a:spLocks noChangeArrowheads="1"/>
          </p:cNvSpPr>
          <p:nvPr/>
        </p:nvSpPr>
        <p:spPr bwMode="auto">
          <a:xfrm>
            <a:off x="8624785" y="1147049"/>
            <a:ext cx="534325" cy="2365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US" altLang="en-US" sz="1600" dirty="0">
                <a:latin typeface="Times New Roman" panose="02020603050405020304" pitchFamily="18" charset="0"/>
              </a:rPr>
              <a:t>A C   </a:t>
            </a:r>
          </a:p>
          <a:p>
            <a:pPr>
              <a:spcBef>
                <a:spcPct val="20000"/>
              </a:spcBef>
            </a:pPr>
            <a:r>
              <a:rPr lang="en-US" altLang="en-US" sz="1600" dirty="0">
                <a:latin typeface="Times New Roman" panose="02020603050405020304" pitchFamily="18" charset="0"/>
              </a:rPr>
              <a:t>{}</a:t>
            </a:r>
          </a:p>
          <a:p>
            <a:pPr>
              <a:spcBef>
                <a:spcPct val="20000"/>
              </a:spcBef>
            </a:pPr>
            <a:r>
              <a:rPr lang="en-US" altLang="en-US" sz="1600" dirty="0">
                <a:latin typeface="Times New Roman" panose="02020603050405020304" pitchFamily="18" charset="0"/>
              </a:rPr>
              <a:t>A C   </a:t>
            </a:r>
          </a:p>
          <a:p>
            <a:pPr>
              <a:spcBef>
                <a:spcPct val="20000"/>
              </a:spcBef>
            </a:pPr>
            <a:r>
              <a:rPr lang="en-US" altLang="en-US" sz="1600" dirty="0">
                <a:latin typeface="Times New Roman" panose="02020603050405020304" pitchFamily="18" charset="0"/>
              </a:rPr>
              <a:t>A C  </a:t>
            </a:r>
          </a:p>
          <a:p>
            <a:pPr>
              <a:spcBef>
                <a:spcPct val="20000"/>
              </a:spcBef>
            </a:pPr>
            <a:r>
              <a:rPr lang="en-US" altLang="en-US" sz="1600" dirty="0">
                <a:latin typeface="Times New Roman" panose="02020603050405020304" pitchFamily="18" charset="0"/>
              </a:rPr>
              <a:t>{}</a:t>
            </a:r>
          </a:p>
          <a:p>
            <a:pPr>
              <a:spcBef>
                <a:spcPct val="20000"/>
              </a:spcBef>
            </a:pPr>
            <a:r>
              <a:rPr lang="en-US" altLang="en-US" sz="1600" dirty="0">
                <a:latin typeface="Times New Roman" panose="02020603050405020304" pitchFamily="18" charset="0"/>
              </a:rPr>
              <a:t>A C   </a:t>
            </a:r>
          </a:p>
          <a:p>
            <a:pPr>
              <a:spcBef>
                <a:spcPct val="20000"/>
              </a:spcBef>
            </a:pPr>
            <a:r>
              <a:rPr lang="en-US" altLang="en-US" sz="1600" dirty="0">
                <a:latin typeface="Times New Roman" panose="02020603050405020304" pitchFamily="18" charset="0"/>
              </a:rPr>
              <a:t>A C  </a:t>
            </a:r>
          </a:p>
          <a:p>
            <a:pPr>
              <a:spcBef>
                <a:spcPct val="20000"/>
              </a:spcBef>
            </a:pPr>
            <a:r>
              <a:rPr lang="en-US" altLang="en-US" sz="1600" dirty="0">
                <a:latin typeface="Times New Roman" panose="02020603050405020304" pitchFamily="18" charset="0"/>
              </a:rPr>
              <a:t>A C  </a:t>
            </a:r>
          </a:p>
        </p:txBody>
      </p:sp>
      <p:sp>
        <p:nvSpPr>
          <p:cNvPr id="25" name="Text Box 14">
            <a:extLst>
              <a:ext uri="{FF2B5EF4-FFF2-40B4-BE49-F238E27FC236}">
                <a16:creationId xmlns:a16="http://schemas.microsoft.com/office/drawing/2014/main" id="{33E5B353-E0E1-4744-8459-D54B46440784}"/>
              </a:ext>
            </a:extLst>
          </p:cNvPr>
          <p:cNvSpPr txBox="1">
            <a:spLocks noChangeArrowheads="1"/>
          </p:cNvSpPr>
          <p:nvPr/>
        </p:nvSpPr>
        <p:spPr bwMode="auto">
          <a:xfrm>
            <a:off x="9105672" y="1859960"/>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latin typeface="Verdana" panose="020B0604030504040204" pitchFamily="34" charset="0"/>
                <a:ea typeface="SimSun" panose="02010600030101010101" pitchFamily="2" charset="-122"/>
              </a:rPr>
              <a:t>+ </a:t>
            </a:r>
            <a:r>
              <a:rPr lang="en-US" altLang="zh-CN" b="1" i="1" dirty="0">
                <a:latin typeface="Verdana" panose="020B0604030504040204" pitchFamily="34" charset="0"/>
                <a:ea typeface="SimSun" panose="02010600030101010101" pitchFamily="2" charset="-122"/>
              </a:rPr>
              <a:t>E</a:t>
            </a:r>
            <a:endParaRPr lang="en-US" altLang="en-US" b="1" i="1" dirty="0">
              <a:latin typeface="Verdana" panose="020B0604030504040204" pitchFamily="34" charset="0"/>
            </a:endParaRPr>
          </a:p>
        </p:txBody>
      </p:sp>
      <p:sp>
        <p:nvSpPr>
          <p:cNvPr id="26" name="Rectangle 29">
            <a:extLst>
              <a:ext uri="{FF2B5EF4-FFF2-40B4-BE49-F238E27FC236}">
                <a16:creationId xmlns:a16="http://schemas.microsoft.com/office/drawing/2014/main" id="{F293AEA7-9B00-4805-A25E-002ED63381B6}"/>
              </a:ext>
            </a:extLst>
          </p:cNvPr>
          <p:cNvSpPr>
            <a:spLocks noChangeArrowheads="1"/>
          </p:cNvSpPr>
          <p:nvPr/>
        </p:nvSpPr>
        <p:spPr bwMode="auto">
          <a:xfrm>
            <a:off x="8613641" y="3618868"/>
            <a:ext cx="1291683" cy="3005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US" altLang="en-US" sz="1600" dirty="0">
                <a:latin typeface="Times New Roman" panose="02020603050405020304" pitchFamily="18" charset="0"/>
              </a:rPr>
              <a:t>A C   </a:t>
            </a:r>
          </a:p>
          <a:p>
            <a:pPr>
              <a:spcBef>
                <a:spcPct val="20000"/>
              </a:spcBef>
            </a:pPr>
            <a:r>
              <a:rPr lang="en-US" altLang="en-US" sz="1600" dirty="0">
                <a:latin typeface="Times New Roman" panose="02020603050405020304" pitchFamily="18" charset="0"/>
              </a:rPr>
              <a:t>A C </a:t>
            </a:r>
          </a:p>
          <a:p>
            <a:pPr>
              <a:spcBef>
                <a:spcPct val="20000"/>
              </a:spcBef>
            </a:pPr>
            <a:r>
              <a:rPr lang="en-US" altLang="en-US" sz="1600" dirty="0">
                <a:latin typeface="Times New Roman" panose="02020603050405020304" pitchFamily="18" charset="0"/>
              </a:rPr>
              <a:t>{}</a:t>
            </a:r>
          </a:p>
          <a:p>
            <a:pPr>
              <a:spcBef>
                <a:spcPct val="20000"/>
              </a:spcBef>
            </a:pPr>
            <a:r>
              <a:rPr lang="en-US" altLang="en-US" sz="1600" dirty="0">
                <a:latin typeface="Times New Roman" panose="02020603050405020304" pitchFamily="18" charset="0"/>
              </a:rPr>
              <a:t>A C   </a:t>
            </a:r>
          </a:p>
          <a:p>
            <a:pPr>
              <a:spcBef>
                <a:spcPct val="20000"/>
              </a:spcBef>
            </a:pPr>
            <a:r>
              <a:rPr lang="en-US" altLang="en-US" sz="1600" dirty="0">
                <a:latin typeface="Times New Roman" panose="02020603050405020304" pitchFamily="18" charset="0"/>
              </a:rPr>
              <a:t>A C  </a:t>
            </a:r>
          </a:p>
          <a:p>
            <a:pPr>
              <a:spcBef>
                <a:spcPct val="20000"/>
              </a:spcBef>
            </a:pPr>
            <a:r>
              <a:rPr lang="en-US" altLang="en-US" sz="1600" dirty="0">
                <a:latin typeface="Times New Roman" panose="02020603050405020304" pitchFamily="18" charset="0"/>
              </a:rPr>
              <a:t>{}</a:t>
            </a:r>
          </a:p>
          <a:p>
            <a:pPr>
              <a:spcBef>
                <a:spcPct val="20000"/>
              </a:spcBef>
            </a:pPr>
            <a:r>
              <a:rPr lang="en-US" altLang="en-US" sz="1600" dirty="0">
                <a:latin typeface="Times New Roman" panose="02020603050405020304" pitchFamily="18" charset="0"/>
              </a:rPr>
              <a:t>A C   </a:t>
            </a:r>
          </a:p>
          <a:p>
            <a:pPr>
              <a:spcBef>
                <a:spcPct val="20000"/>
              </a:spcBef>
            </a:pPr>
            <a:r>
              <a:rPr lang="en-US" altLang="en-US" sz="1600" dirty="0">
                <a:latin typeface="Times New Roman" panose="02020603050405020304" pitchFamily="18" charset="0"/>
              </a:rPr>
              <a:t>A C </a:t>
            </a:r>
          </a:p>
          <a:p>
            <a:pPr>
              <a:spcBef>
                <a:spcPct val="20000"/>
              </a:spcBef>
            </a:pPr>
            <a:r>
              <a:rPr lang="en-US" altLang="en-US" sz="1600" dirty="0">
                <a:latin typeface="Times New Roman" panose="02020603050405020304" pitchFamily="18" charset="0"/>
              </a:rPr>
              <a:t>A C  </a:t>
            </a:r>
          </a:p>
          <a:p>
            <a:pPr>
              <a:spcBef>
                <a:spcPct val="20000"/>
              </a:spcBef>
            </a:pPr>
            <a:r>
              <a:rPr lang="en-US" altLang="en-US" sz="1600" dirty="0">
                <a:latin typeface="Times New Roman" panose="02020603050405020304" pitchFamily="18" charset="0"/>
              </a:rPr>
              <a:t>A C  </a:t>
            </a:r>
          </a:p>
        </p:txBody>
      </p:sp>
      <p:sp>
        <p:nvSpPr>
          <p:cNvPr id="27" name="Rectangle 29">
            <a:extLst>
              <a:ext uri="{FF2B5EF4-FFF2-40B4-BE49-F238E27FC236}">
                <a16:creationId xmlns:a16="http://schemas.microsoft.com/office/drawing/2014/main" id="{A8C9B2F3-FE90-43C3-AFAA-28C5DF4AE6F1}"/>
              </a:ext>
            </a:extLst>
          </p:cNvPr>
          <p:cNvSpPr>
            <a:spLocks noChangeArrowheads="1"/>
          </p:cNvSpPr>
          <p:nvPr/>
        </p:nvSpPr>
        <p:spPr bwMode="auto">
          <a:xfrm>
            <a:off x="9848861" y="1147049"/>
            <a:ext cx="582892" cy="2365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US" altLang="en-US" sz="1600" dirty="0">
                <a:latin typeface="Times New Roman" panose="02020603050405020304" pitchFamily="18" charset="0"/>
              </a:rPr>
              <a:t>A    </a:t>
            </a:r>
          </a:p>
          <a:p>
            <a:pPr>
              <a:spcBef>
                <a:spcPct val="20000"/>
              </a:spcBef>
            </a:pPr>
            <a:r>
              <a:rPr lang="en-US" altLang="en-US" sz="1600" dirty="0">
                <a:latin typeface="Times New Roman" panose="02020603050405020304" pitchFamily="18" charset="0"/>
              </a:rPr>
              <a:t>A  </a:t>
            </a:r>
          </a:p>
          <a:p>
            <a:pPr>
              <a:spcBef>
                <a:spcPct val="20000"/>
              </a:spcBef>
            </a:pPr>
            <a:r>
              <a:rPr lang="en-US" altLang="en-US" sz="1600" dirty="0">
                <a:latin typeface="Times New Roman" panose="02020603050405020304" pitchFamily="18" charset="0"/>
              </a:rPr>
              <a:t>A    </a:t>
            </a:r>
          </a:p>
          <a:p>
            <a:pPr>
              <a:spcBef>
                <a:spcPct val="20000"/>
              </a:spcBef>
            </a:pPr>
            <a:r>
              <a:rPr lang="en-US" altLang="en-US" sz="1600" dirty="0">
                <a:latin typeface="Times New Roman" panose="02020603050405020304" pitchFamily="18" charset="0"/>
              </a:rPr>
              <a:t>A   </a:t>
            </a:r>
          </a:p>
          <a:p>
            <a:pPr>
              <a:spcBef>
                <a:spcPct val="20000"/>
              </a:spcBef>
            </a:pPr>
            <a:r>
              <a:rPr lang="en-US" altLang="en-US" sz="1600" dirty="0">
                <a:latin typeface="Times New Roman" panose="02020603050405020304" pitchFamily="18" charset="0"/>
              </a:rPr>
              <a:t>A    </a:t>
            </a:r>
          </a:p>
          <a:p>
            <a:pPr>
              <a:spcBef>
                <a:spcPct val="20000"/>
              </a:spcBef>
            </a:pPr>
            <a:r>
              <a:rPr lang="en-US" altLang="en-US" sz="1600" dirty="0">
                <a:latin typeface="Times New Roman" panose="02020603050405020304" pitchFamily="18" charset="0"/>
              </a:rPr>
              <a:t>A  </a:t>
            </a:r>
          </a:p>
          <a:p>
            <a:pPr>
              <a:spcBef>
                <a:spcPct val="20000"/>
              </a:spcBef>
            </a:pPr>
            <a:r>
              <a:rPr lang="en-US" altLang="en-US" sz="1600" dirty="0">
                <a:latin typeface="Times New Roman" panose="02020603050405020304" pitchFamily="18" charset="0"/>
              </a:rPr>
              <a:t>A   </a:t>
            </a:r>
          </a:p>
          <a:p>
            <a:pPr>
              <a:spcBef>
                <a:spcPct val="20000"/>
              </a:spcBef>
            </a:pPr>
            <a:r>
              <a:rPr lang="en-US" altLang="en-US" sz="1600" dirty="0">
                <a:latin typeface="Times New Roman" panose="02020603050405020304" pitchFamily="18" charset="0"/>
              </a:rPr>
              <a:t>A   </a:t>
            </a:r>
          </a:p>
        </p:txBody>
      </p:sp>
      <p:sp>
        <p:nvSpPr>
          <p:cNvPr id="28" name="Text Box 14">
            <a:extLst>
              <a:ext uri="{FF2B5EF4-FFF2-40B4-BE49-F238E27FC236}">
                <a16:creationId xmlns:a16="http://schemas.microsoft.com/office/drawing/2014/main" id="{1EFBDB6E-494B-4667-873F-B3144F55A10E}"/>
              </a:ext>
            </a:extLst>
          </p:cNvPr>
          <p:cNvSpPr txBox="1">
            <a:spLocks noChangeArrowheads="1"/>
          </p:cNvSpPr>
          <p:nvPr/>
        </p:nvSpPr>
        <p:spPr bwMode="auto">
          <a:xfrm>
            <a:off x="10088853" y="2050323"/>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latin typeface="Verdana" panose="020B0604030504040204" pitchFamily="34" charset="0"/>
                <a:ea typeface="SimSun" panose="02010600030101010101" pitchFamily="2" charset="-122"/>
              </a:rPr>
              <a:t>+ </a:t>
            </a:r>
            <a:r>
              <a:rPr lang="en-US" altLang="zh-CN" b="1" i="1" dirty="0">
                <a:latin typeface="Verdana" panose="020B0604030504040204" pitchFamily="34" charset="0"/>
                <a:ea typeface="SimSun" panose="02010600030101010101" pitchFamily="2" charset="-122"/>
              </a:rPr>
              <a:t>C</a:t>
            </a:r>
            <a:endParaRPr lang="en-US" altLang="en-US" b="1" i="1" dirty="0">
              <a:latin typeface="Verdana" panose="020B0604030504040204" pitchFamily="34" charset="0"/>
            </a:endParaRPr>
          </a:p>
        </p:txBody>
      </p:sp>
      <p:sp>
        <p:nvSpPr>
          <p:cNvPr id="30" name="Text Box 14">
            <a:extLst>
              <a:ext uri="{FF2B5EF4-FFF2-40B4-BE49-F238E27FC236}">
                <a16:creationId xmlns:a16="http://schemas.microsoft.com/office/drawing/2014/main" id="{72755545-AD87-4AEB-8DE0-9EC006AB7C24}"/>
              </a:ext>
            </a:extLst>
          </p:cNvPr>
          <p:cNvSpPr txBox="1">
            <a:spLocks noChangeArrowheads="1"/>
          </p:cNvSpPr>
          <p:nvPr/>
        </p:nvSpPr>
        <p:spPr bwMode="auto">
          <a:xfrm>
            <a:off x="9352151" y="4701869"/>
            <a:ext cx="274319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b="1" dirty="0">
                <a:latin typeface="Verdana" panose="020B0604030504040204" pitchFamily="34" charset="0"/>
                <a:ea typeface="SimSun" panose="02010600030101010101" pitchFamily="2" charset="-122"/>
              </a:rPr>
              <a:t>A:1,2,4,5,6,7,8,9,10</a:t>
            </a:r>
            <a:endParaRPr lang="en-US" altLang="en-US" b="1" i="1" dirty="0">
              <a:latin typeface="Verdana" panose="020B0604030504040204" pitchFamily="34" charset="0"/>
            </a:endParaRPr>
          </a:p>
        </p:txBody>
      </p:sp>
      <p:sp>
        <p:nvSpPr>
          <p:cNvPr id="31" name="Title 1">
            <a:extLst>
              <a:ext uri="{FF2B5EF4-FFF2-40B4-BE49-F238E27FC236}">
                <a16:creationId xmlns:a16="http://schemas.microsoft.com/office/drawing/2014/main" id="{F880CDAA-CB8B-4F96-860B-B9F8EACD7E17}"/>
              </a:ext>
            </a:extLst>
          </p:cNvPr>
          <p:cNvSpPr>
            <a:spLocks noGrp="1"/>
          </p:cNvSpPr>
          <p:nvPr>
            <p:ph type="title"/>
          </p:nvPr>
        </p:nvSpPr>
        <p:spPr>
          <a:xfrm>
            <a:off x="838200" y="554038"/>
            <a:ext cx="10515600" cy="527050"/>
          </a:xfrm>
        </p:spPr>
        <p:txBody>
          <a:bodyPr>
            <a:normAutofit fontScale="90000"/>
          </a:bodyPr>
          <a:lstStyle/>
          <a:p>
            <a:r>
              <a:rPr lang="en-US" altLang="zh-CN" dirty="0"/>
              <a:t>Step 2: Construct Conditional FP Tree</a:t>
            </a:r>
            <a:endParaRPr lang="en-IN" dirty="0"/>
          </a:p>
        </p:txBody>
      </p:sp>
    </p:spTree>
    <p:extLst>
      <p:ext uri="{BB962C8B-B14F-4D97-AF65-F5344CB8AC3E}">
        <p14:creationId xmlns:p14="http://schemas.microsoft.com/office/powerpoint/2010/main" val="2228400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5" grpId="0"/>
      <p:bldP spid="16" grpId="0"/>
      <p:bldP spid="17" grpId="0"/>
      <p:bldP spid="18" grpId="0"/>
      <p:bldP spid="19" grpId="0"/>
      <p:bldP spid="20" grpId="0"/>
      <p:bldP spid="21" grpId="0"/>
      <p:bldP spid="22" grpId="0"/>
      <p:bldP spid="23" grpId="0"/>
      <p:bldP spid="24" grpId="0"/>
      <p:bldP spid="25" grpId="0"/>
      <p:bldP spid="26" grpId="0"/>
      <p:bldP spid="27" grpId="0"/>
      <p:bldP spid="28" grpId="0"/>
      <p:bldP spid="30"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F072637-AF62-47BB-AE22-9846B0B136F2}"/>
              </a:ext>
            </a:extLst>
          </p:cNvPr>
          <p:cNvSpPr>
            <a:spLocks noGrp="1"/>
          </p:cNvSpPr>
          <p:nvPr>
            <p:ph type="ftr" sz="quarter" idx="11"/>
          </p:nvPr>
        </p:nvSpPr>
        <p:spPr/>
        <p:txBody>
          <a:bodyPr/>
          <a:lstStyle/>
          <a:p>
            <a:r>
              <a:rPr lang="en-US"/>
              <a:t>Mining Association Rules</a:t>
            </a:r>
          </a:p>
        </p:txBody>
      </p:sp>
      <p:sp>
        <p:nvSpPr>
          <p:cNvPr id="5" name="Slide Number Placeholder 4">
            <a:extLst>
              <a:ext uri="{FF2B5EF4-FFF2-40B4-BE49-F238E27FC236}">
                <a16:creationId xmlns:a16="http://schemas.microsoft.com/office/drawing/2014/main" id="{5D41B989-CE1F-42D7-BE2A-07749EC3FF78}"/>
              </a:ext>
            </a:extLst>
          </p:cNvPr>
          <p:cNvSpPr>
            <a:spLocks noGrp="1"/>
          </p:cNvSpPr>
          <p:nvPr>
            <p:ph type="sldNum" sz="quarter" idx="12"/>
          </p:nvPr>
        </p:nvSpPr>
        <p:spPr/>
        <p:txBody>
          <a:bodyPr/>
          <a:lstStyle/>
          <a:p>
            <a:fld id="{7A40C488-C8CC-47D5-8871-7D5F905AB6AC}" type="slidenum">
              <a:rPr lang="en-US" smtClean="0"/>
              <a:t>56</a:t>
            </a:fld>
            <a:endParaRPr lang="en-US"/>
          </a:p>
        </p:txBody>
      </p:sp>
      <p:sp>
        <p:nvSpPr>
          <p:cNvPr id="6" name="Rectangle 29">
            <a:extLst>
              <a:ext uri="{FF2B5EF4-FFF2-40B4-BE49-F238E27FC236}">
                <a16:creationId xmlns:a16="http://schemas.microsoft.com/office/drawing/2014/main" id="{5A2767F6-ECD5-4AFA-B245-EA069E7C2DCB}"/>
              </a:ext>
            </a:extLst>
          </p:cNvPr>
          <p:cNvSpPr>
            <a:spLocks noChangeArrowheads="1"/>
          </p:cNvSpPr>
          <p:nvPr/>
        </p:nvSpPr>
        <p:spPr bwMode="auto">
          <a:xfrm>
            <a:off x="576144" y="2831189"/>
            <a:ext cx="1291683" cy="3005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US" altLang="en-US" sz="1600" dirty="0">
                <a:latin typeface="Times New Roman" panose="02020603050405020304" pitchFamily="18" charset="0"/>
              </a:rPr>
              <a:t>A C E B F</a:t>
            </a:r>
          </a:p>
          <a:p>
            <a:pPr>
              <a:spcBef>
                <a:spcPct val="20000"/>
              </a:spcBef>
            </a:pPr>
            <a:r>
              <a:rPr lang="en-US" altLang="en-US" sz="1600" dirty="0">
                <a:latin typeface="Times New Roman" panose="02020603050405020304" pitchFamily="18" charset="0"/>
              </a:rPr>
              <a:t>A C G</a:t>
            </a:r>
          </a:p>
          <a:p>
            <a:pPr>
              <a:spcBef>
                <a:spcPct val="20000"/>
              </a:spcBef>
            </a:pPr>
            <a:r>
              <a:rPr lang="en-US" altLang="en-US" sz="1600" dirty="0">
                <a:latin typeface="Times New Roman" panose="02020603050405020304" pitchFamily="18" charset="0"/>
              </a:rPr>
              <a:t>E</a:t>
            </a:r>
          </a:p>
          <a:p>
            <a:pPr>
              <a:spcBef>
                <a:spcPct val="20000"/>
              </a:spcBef>
            </a:pPr>
            <a:r>
              <a:rPr lang="en-US" altLang="en-US" sz="1600" dirty="0">
                <a:latin typeface="Times New Roman" panose="02020603050405020304" pitchFamily="18" charset="0"/>
              </a:rPr>
              <a:t>A C E G D</a:t>
            </a:r>
          </a:p>
          <a:p>
            <a:pPr>
              <a:spcBef>
                <a:spcPct val="20000"/>
              </a:spcBef>
            </a:pPr>
            <a:r>
              <a:rPr lang="en-US" altLang="en-US" sz="1600" dirty="0">
                <a:latin typeface="Times New Roman" panose="02020603050405020304" pitchFamily="18" charset="0"/>
              </a:rPr>
              <a:t>A C E G</a:t>
            </a:r>
          </a:p>
          <a:p>
            <a:pPr>
              <a:spcBef>
                <a:spcPct val="20000"/>
              </a:spcBef>
            </a:pPr>
            <a:r>
              <a:rPr lang="en-US" altLang="en-US" sz="1600" dirty="0">
                <a:latin typeface="Times New Roman" panose="02020603050405020304" pitchFamily="18" charset="0"/>
              </a:rPr>
              <a:t>E</a:t>
            </a:r>
          </a:p>
          <a:p>
            <a:pPr>
              <a:spcBef>
                <a:spcPct val="20000"/>
              </a:spcBef>
            </a:pPr>
            <a:r>
              <a:rPr lang="en-US" altLang="en-US" sz="1600" dirty="0">
                <a:latin typeface="Times New Roman" panose="02020603050405020304" pitchFamily="18" charset="0"/>
              </a:rPr>
              <a:t>A C E B F</a:t>
            </a:r>
          </a:p>
          <a:p>
            <a:pPr>
              <a:spcBef>
                <a:spcPct val="20000"/>
              </a:spcBef>
            </a:pPr>
            <a:r>
              <a:rPr lang="en-US" altLang="en-US" sz="1600" dirty="0">
                <a:latin typeface="Times New Roman" panose="02020603050405020304" pitchFamily="18" charset="0"/>
              </a:rPr>
              <a:t>A C D</a:t>
            </a:r>
          </a:p>
          <a:p>
            <a:pPr>
              <a:spcBef>
                <a:spcPct val="20000"/>
              </a:spcBef>
            </a:pPr>
            <a:r>
              <a:rPr lang="en-US" altLang="en-US" sz="1600" dirty="0">
                <a:latin typeface="Times New Roman" panose="02020603050405020304" pitchFamily="18" charset="0"/>
              </a:rPr>
              <a:t>A C E G</a:t>
            </a:r>
          </a:p>
          <a:p>
            <a:pPr>
              <a:spcBef>
                <a:spcPct val="20000"/>
              </a:spcBef>
            </a:pPr>
            <a:r>
              <a:rPr lang="en-US" altLang="en-US" sz="1600" dirty="0">
                <a:latin typeface="Times New Roman" panose="02020603050405020304" pitchFamily="18" charset="0"/>
              </a:rPr>
              <a:t>A C E G</a:t>
            </a:r>
          </a:p>
        </p:txBody>
      </p:sp>
      <p:sp>
        <p:nvSpPr>
          <p:cNvPr id="7" name="Text Box 57">
            <a:extLst>
              <a:ext uri="{FF2B5EF4-FFF2-40B4-BE49-F238E27FC236}">
                <a16:creationId xmlns:a16="http://schemas.microsoft.com/office/drawing/2014/main" id="{FC860080-3D9D-4F4A-9257-B1A2EF01D7F6}"/>
              </a:ext>
            </a:extLst>
          </p:cNvPr>
          <p:cNvSpPr txBox="1">
            <a:spLocks noChangeArrowheads="1"/>
          </p:cNvSpPr>
          <p:nvPr/>
        </p:nvSpPr>
        <p:spPr bwMode="auto">
          <a:xfrm>
            <a:off x="576144" y="2144752"/>
            <a:ext cx="152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err="1">
                <a:ea typeface="SimSun" panose="02010600030101010101" pitchFamily="2" charset="-122"/>
              </a:rPr>
              <a:t>min_sup</a:t>
            </a:r>
            <a:r>
              <a:rPr lang="en-US" altLang="zh-CN" dirty="0">
                <a:ea typeface="SimSun" panose="02010600030101010101" pitchFamily="2" charset="-122"/>
              </a:rPr>
              <a:t> = 3</a:t>
            </a:r>
            <a:endParaRPr lang="en-US" altLang="en-US" dirty="0"/>
          </a:p>
        </p:txBody>
      </p:sp>
      <p:sp>
        <p:nvSpPr>
          <p:cNvPr id="8" name="Text Box 14">
            <a:extLst>
              <a:ext uri="{FF2B5EF4-FFF2-40B4-BE49-F238E27FC236}">
                <a16:creationId xmlns:a16="http://schemas.microsoft.com/office/drawing/2014/main" id="{070CD835-3BC7-4733-8B5F-EAA643933B96}"/>
              </a:ext>
            </a:extLst>
          </p:cNvPr>
          <p:cNvSpPr txBox="1">
            <a:spLocks noChangeArrowheads="1"/>
          </p:cNvSpPr>
          <p:nvPr/>
        </p:nvSpPr>
        <p:spPr bwMode="auto">
          <a:xfrm>
            <a:off x="3386250" y="1449439"/>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latin typeface="Verdana" panose="020B0604030504040204" pitchFamily="34" charset="0"/>
                <a:ea typeface="SimSun" panose="02010600030101010101" pitchFamily="2" charset="-122"/>
              </a:rPr>
              <a:t>+ </a:t>
            </a:r>
            <a:r>
              <a:rPr lang="en-US" altLang="zh-CN" b="1" i="1" dirty="0">
                <a:latin typeface="Verdana" panose="020B0604030504040204" pitchFamily="34" charset="0"/>
                <a:ea typeface="SimSun" panose="02010600030101010101" pitchFamily="2" charset="-122"/>
              </a:rPr>
              <a:t>F</a:t>
            </a:r>
            <a:endParaRPr lang="en-US" altLang="en-US" b="1" i="1" dirty="0">
              <a:latin typeface="Verdana" panose="020B0604030504040204" pitchFamily="34" charset="0"/>
            </a:endParaRPr>
          </a:p>
        </p:txBody>
      </p:sp>
      <p:sp>
        <p:nvSpPr>
          <p:cNvPr id="9" name="Rectangle 29">
            <a:extLst>
              <a:ext uri="{FF2B5EF4-FFF2-40B4-BE49-F238E27FC236}">
                <a16:creationId xmlns:a16="http://schemas.microsoft.com/office/drawing/2014/main" id="{21FBE756-BB90-4D65-9F79-9A54700AD14E}"/>
              </a:ext>
            </a:extLst>
          </p:cNvPr>
          <p:cNvSpPr>
            <a:spLocks noChangeArrowheads="1"/>
          </p:cNvSpPr>
          <p:nvPr/>
        </p:nvSpPr>
        <p:spPr bwMode="auto">
          <a:xfrm>
            <a:off x="2567092" y="1294798"/>
            <a:ext cx="989673" cy="683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US" altLang="en-US" sz="1600" dirty="0">
                <a:latin typeface="Times New Roman" panose="02020603050405020304" pitchFamily="18" charset="0"/>
              </a:rPr>
              <a:t>A C E B </a:t>
            </a:r>
          </a:p>
          <a:p>
            <a:pPr>
              <a:spcBef>
                <a:spcPct val="20000"/>
              </a:spcBef>
            </a:pPr>
            <a:r>
              <a:rPr lang="en-US" altLang="en-US" sz="1600" dirty="0">
                <a:latin typeface="Times New Roman" panose="02020603050405020304" pitchFamily="18" charset="0"/>
              </a:rPr>
              <a:t>A C E B </a:t>
            </a:r>
          </a:p>
        </p:txBody>
      </p:sp>
      <p:sp>
        <p:nvSpPr>
          <p:cNvPr id="10" name="Rectangle 29">
            <a:extLst>
              <a:ext uri="{FF2B5EF4-FFF2-40B4-BE49-F238E27FC236}">
                <a16:creationId xmlns:a16="http://schemas.microsoft.com/office/drawing/2014/main" id="{2DA38A99-8008-41B7-80AE-BAFB4AE572E6}"/>
              </a:ext>
            </a:extLst>
          </p:cNvPr>
          <p:cNvSpPr>
            <a:spLocks noChangeArrowheads="1"/>
          </p:cNvSpPr>
          <p:nvPr/>
        </p:nvSpPr>
        <p:spPr bwMode="auto">
          <a:xfrm>
            <a:off x="2555482" y="1968547"/>
            <a:ext cx="1291683" cy="683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US" altLang="en-US" sz="1600" dirty="0">
                <a:latin typeface="Times New Roman" panose="02020603050405020304" pitchFamily="18" charset="0"/>
              </a:rPr>
              <a:t>A C E G </a:t>
            </a:r>
          </a:p>
          <a:p>
            <a:pPr>
              <a:spcBef>
                <a:spcPct val="20000"/>
              </a:spcBef>
            </a:pPr>
            <a:r>
              <a:rPr lang="en-US" altLang="en-US" sz="1600" dirty="0">
                <a:latin typeface="Times New Roman" panose="02020603050405020304" pitchFamily="18" charset="0"/>
              </a:rPr>
              <a:t>A C </a:t>
            </a:r>
          </a:p>
        </p:txBody>
      </p:sp>
      <p:sp>
        <p:nvSpPr>
          <p:cNvPr id="11" name="Text Box 14">
            <a:extLst>
              <a:ext uri="{FF2B5EF4-FFF2-40B4-BE49-F238E27FC236}">
                <a16:creationId xmlns:a16="http://schemas.microsoft.com/office/drawing/2014/main" id="{A80D1ED5-26AC-4BBB-B931-EC90E38688A6}"/>
              </a:ext>
            </a:extLst>
          </p:cNvPr>
          <p:cNvSpPr txBox="1">
            <a:spLocks noChangeArrowheads="1"/>
          </p:cNvSpPr>
          <p:nvPr/>
        </p:nvSpPr>
        <p:spPr bwMode="auto">
          <a:xfrm>
            <a:off x="3385317" y="2129471"/>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latin typeface="Verdana" panose="020B0604030504040204" pitchFamily="34" charset="0"/>
                <a:ea typeface="SimSun" panose="02010600030101010101" pitchFamily="2" charset="-122"/>
              </a:rPr>
              <a:t>+ </a:t>
            </a:r>
            <a:r>
              <a:rPr lang="en-US" altLang="zh-CN" b="1" i="1" dirty="0">
                <a:latin typeface="Verdana" panose="020B0604030504040204" pitchFamily="34" charset="0"/>
                <a:ea typeface="SimSun" panose="02010600030101010101" pitchFamily="2" charset="-122"/>
              </a:rPr>
              <a:t>D</a:t>
            </a:r>
            <a:endParaRPr lang="en-US" altLang="en-US" b="1" i="1" dirty="0">
              <a:latin typeface="Verdana" panose="020B0604030504040204" pitchFamily="34" charset="0"/>
            </a:endParaRPr>
          </a:p>
        </p:txBody>
      </p:sp>
      <p:sp>
        <p:nvSpPr>
          <p:cNvPr id="12" name="Rectangle 29">
            <a:extLst>
              <a:ext uri="{FF2B5EF4-FFF2-40B4-BE49-F238E27FC236}">
                <a16:creationId xmlns:a16="http://schemas.microsoft.com/office/drawing/2014/main" id="{110CB865-7EB1-4DEA-ADEB-9EFBFE687085}"/>
              </a:ext>
            </a:extLst>
          </p:cNvPr>
          <p:cNvSpPr>
            <a:spLocks noChangeArrowheads="1"/>
          </p:cNvSpPr>
          <p:nvPr/>
        </p:nvSpPr>
        <p:spPr bwMode="auto">
          <a:xfrm>
            <a:off x="2565013" y="2756173"/>
            <a:ext cx="1291683" cy="700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US" altLang="en-US" sz="1600" dirty="0">
                <a:latin typeface="Times New Roman" panose="02020603050405020304" pitchFamily="18" charset="0"/>
              </a:rPr>
              <a:t>A C E  </a:t>
            </a:r>
          </a:p>
          <a:p>
            <a:pPr>
              <a:spcBef>
                <a:spcPct val="20000"/>
              </a:spcBef>
            </a:pPr>
            <a:r>
              <a:rPr lang="en-US" altLang="en-US" sz="1600" dirty="0">
                <a:latin typeface="Times New Roman" panose="02020603050405020304" pitchFamily="18" charset="0"/>
              </a:rPr>
              <a:t>A C E </a:t>
            </a:r>
          </a:p>
        </p:txBody>
      </p:sp>
      <p:sp>
        <p:nvSpPr>
          <p:cNvPr id="13" name="Text Box 14">
            <a:extLst>
              <a:ext uri="{FF2B5EF4-FFF2-40B4-BE49-F238E27FC236}">
                <a16:creationId xmlns:a16="http://schemas.microsoft.com/office/drawing/2014/main" id="{911196AF-22D8-4698-9293-460BB5B9E8B3}"/>
              </a:ext>
            </a:extLst>
          </p:cNvPr>
          <p:cNvSpPr txBox="1">
            <a:spLocks noChangeArrowheads="1"/>
          </p:cNvSpPr>
          <p:nvPr/>
        </p:nvSpPr>
        <p:spPr bwMode="auto">
          <a:xfrm>
            <a:off x="3385317" y="2912479"/>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latin typeface="Verdana" panose="020B0604030504040204" pitchFamily="34" charset="0"/>
                <a:ea typeface="SimSun" panose="02010600030101010101" pitchFamily="2" charset="-122"/>
              </a:rPr>
              <a:t>+ </a:t>
            </a:r>
            <a:r>
              <a:rPr lang="en-US" altLang="zh-CN" b="1" i="1" dirty="0">
                <a:latin typeface="Verdana" panose="020B0604030504040204" pitchFamily="34" charset="0"/>
                <a:ea typeface="SimSun" panose="02010600030101010101" pitchFamily="2" charset="-122"/>
              </a:rPr>
              <a:t>B</a:t>
            </a:r>
            <a:endParaRPr lang="en-US" altLang="en-US" b="1" i="1" dirty="0">
              <a:latin typeface="Verdana" panose="020B0604030504040204" pitchFamily="34" charset="0"/>
            </a:endParaRPr>
          </a:p>
        </p:txBody>
      </p:sp>
      <p:sp>
        <p:nvSpPr>
          <p:cNvPr id="14" name="Rectangle 29">
            <a:extLst>
              <a:ext uri="{FF2B5EF4-FFF2-40B4-BE49-F238E27FC236}">
                <a16:creationId xmlns:a16="http://schemas.microsoft.com/office/drawing/2014/main" id="{5E9C580E-A5CA-4C9C-83D5-5E670534FE11}"/>
              </a:ext>
            </a:extLst>
          </p:cNvPr>
          <p:cNvSpPr>
            <a:spLocks noChangeArrowheads="1"/>
          </p:cNvSpPr>
          <p:nvPr/>
        </p:nvSpPr>
        <p:spPr bwMode="auto">
          <a:xfrm>
            <a:off x="2589652" y="3458420"/>
            <a:ext cx="685801" cy="1512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US" altLang="en-US" sz="1600" dirty="0">
                <a:latin typeface="Times New Roman" panose="02020603050405020304" pitchFamily="18" charset="0"/>
              </a:rPr>
              <a:t>A C </a:t>
            </a:r>
          </a:p>
          <a:p>
            <a:pPr>
              <a:spcBef>
                <a:spcPct val="20000"/>
              </a:spcBef>
            </a:pPr>
            <a:r>
              <a:rPr lang="en-US" altLang="en-US" sz="1600" dirty="0">
                <a:latin typeface="Times New Roman" panose="02020603050405020304" pitchFamily="18" charset="0"/>
              </a:rPr>
              <a:t>A C E  </a:t>
            </a:r>
          </a:p>
          <a:p>
            <a:pPr>
              <a:spcBef>
                <a:spcPct val="20000"/>
              </a:spcBef>
            </a:pPr>
            <a:r>
              <a:rPr lang="en-US" altLang="en-US" sz="1600" dirty="0">
                <a:latin typeface="Times New Roman" panose="02020603050405020304" pitchFamily="18" charset="0"/>
              </a:rPr>
              <a:t>A C E </a:t>
            </a:r>
          </a:p>
          <a:p>
            <a:pPr>
              <a:spcBef>
                <a:spcPct val="20000"/>
              </a:spcBef>
            </a:pPr>
            <a:r>
              <a:rPr lang="en-US" altLang="en-US" sz="1600" dirty="0">
                <a:latin typeface="Times New Roman" panose="02020603050405020304" pitchFamily="18" charset="0"/>
              </a:rPr>
              <a:t>A C E </a:t>
            </a:r>
          </a:p>
          <a:p>
            <a:pPr>
              <a:spcBef>
                <a:spcPct val="20000"/>
              </a:spcBef>
            </a:pPr>
            <a:r>
              <a:rPr lang="en-US" altLang="en-US" sz="1600" dirty="0">
                <a:latin typeface="Times New Roman" panose="02020603050405020304" pitchFamily="18" charset="0"/>
              </a:rPr>
              <a:t>A C E </a:t>
            </a:r>
          </a:p>
        </p:txBody>
      </p:sp>
      <p:sp>
        <p:nvSpPr>
          <p:cNvPr id="15" name="Text Box 14">
            <a:extLst>
              <a:ext uri="{FF2B5EF4-FFF2-40B4-BE49-F238E27FC236}">
                <a16:creationId xmlns:a16="http://schemas.microsoft.com/office/drawing/2014/main" id="{D639A3A8-5A2C-4BFA-A224-7E087E9E5A58}"/>
              </a:ext>
            </a:extLst>
          </p:cNvPr>
          <p:cNvSpPr txBox="1">
            <a:spLocks noChangeArrowheads="1"/>
          </p:cNvSpPr>
          <p:nvPr/>
        </p:nvSpPr>
        <p:spPr bwMode="auto">
          <a:xfrm>
            <a:off x="3235493" y="3923730"/>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latin typeface="Verdana" panose="020B0604030504040204" pitchFamily="34" charset="0"/>
                <a:ea typeface="SimSun" panose="02010600030101010101" pitchFamily="2" charset="-122"/>
              </a:rPr>
              <a:t>+ </a:t>
            </a:r>
            <a:r>
              <a:rPr lang="en-US" altLang="zh-CN" b="1" i="1" dirty="0">
                <a:latin typeface="Verdana" panose="020B0604030504040204" pitchFamily="34" charset="0"/>
                <a:ea typeface="SimSun" panose="02010600030101010101" pitchFamily="2" charset="-122"/>
              </a:rPr>
              <a:t>G</a:t>
            </a:r>
            <a:endParaRPr lang="en-US" altLang="en-US" b="1" i="1" dirty="0">
              <a:latin typeface="Verdana" panose="020B0604030504040204" pitchFamily="34" charset="0"/>
            </a:endParaRPr>
          </a:p>
        </p:txBody>
      </p:sp>
      <p:sp>
        <p:nvSpPr>
          <p:cNvPr id="16" name="Rectangle 29">
            <a:extLst>
              <a:ext uri="{FF2B5EF4-FFF2-40B4-BE49-F238E27FC236}">
                <a16:creationId xmlns:a16="http://schemas.microsoft.com/office/drawing/2014/main" id="{7B295ED5-AF30-422C-8F22-EB00BFC61866}"/>
              </a:ext>
            </a:extLst>
          </p:cNvPr>
          <p:cNvSpPr>
            <a:spLocks noChangeArrowheads="1"/>
          </p:cNvSpPr>
          <p:nvPr/>
        </p:nvSpPr>
        <p:spPr bwMode="auto">
          <a:xfrm>
            <a:off x="4816178" y="3443554"/>
            <a:ext cx="685801" cy="1512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US" altLang="en-US" sz="1600" dirty="0">
                <a:latin typeface="Times New Roman" panose="02020603050405020304" pitchFamily="18" charset="0"/>
              </a:rPr>
              <a:t>A C </a:t>
            </a:r>
          </a:p>
          <a:p>
            <a:pPr>
              <a:spcBef>
                <a:spcPct val="20000"/>
              </a:spcBef>
            </a:pPr>
            <a:r>
              <a:rPr lang="en-US" altLang="en-US" sz="1600" dirty="0">
                <a:latin typeface="Times New Roman" panose="02020603050405020304" pitchFamily="18" charset="0"/>
              </a:rPr>
              <a:t>A C E  </a:t>
            </a:r>
          </a:p>
          <a:p>
            <a:pPr>
              <a:spcBef>
                <a:spcPct val="20000"/>
              </a:spcBef>
            </a:pPr>
            <a:r>
              <a:rPr lang="en-US" altLang="en-US" sz="1600" dirty="0">
                <a:latin typeface="Times New Roman" panose="02020603050405020304" pitchFamily="18" charset="0"/>
              </a:rPr>
              <a:t>A C E </a:t>
            </a:r>
          </a:p>
          <a:p>
            <a:pPr>
              <a:spcBef>
                <a:spcPct val="20000"/>
              </a:spcBef>
            </a:pPr>
            <a:r>
              <a:rPr lang="en-US" altLang="en-US" sz="1600" dirty="0">
                <a:latin typeface="Times New Roman" panose="02020603050405020304" pitchFamily="18" charset="0"/>
              </a:rPr>
              <a:t>A C E </a:t>
            </a:r>
          </a:p>
          <a:p>
            <a:pPr>
              <a:spcBef>
                <a:spcPct val="20000"/>
              </a:spcBef>
            </a:pPr>
            <a:r>
              <a:rPr lang="en-US" altLang="en-US" sz="1600" dirty="0">
                <a:latin typeface="Times New Roman" panose="02020603050405020304" pitchFamily="18" charset="0"/>
              </a:rPr>
              <a:t>A C E </a:t>
            </a:r>
          </a:p>
        </p:txBody>
      </p:sp>
      <p:sp>
        <p:nvSpPr>
          <p:cNvPr id="17" name="Text Box 14">
            <a:extLst>
              <a:ext uri="{FF2B5EF4-FFF2-40B4-BE49-F238E27FC236}">
                <a16:creationId xmlns:a16="http://schemas.microsoft.com/office/drawing/2014/main" id="{443099F2-1750-485F-98AD-267A379C76F7}"/>
              </a:ext>
            </a:extLst>
          </p:cNvPr>
          <p:cNvSpPr txBox="1">
            <a:spLocks noChangeArrowheads="1"/>
          </p:cNvSpPr>
          <p:nvPr/>
        </p:nvSpPr>
        <p:spPr bwMode="auto">
          <a:xfrm>
            <a:off x="5462019" y="3908864"/>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latin typeface="Verdana" panose="020B0604030504040204" pitchFamily="34" charset="0"/>
                <a:ea typeface="SimSun" panose="02010600030101010101" pitchFamily="2" charset="-122"/>
              </a:rPr>
              <a:t>+ </a:t>
            </a:r>
            <a:r>
              <a:rPr lang="en-US" altLang="zh-CN" b="1" i="1" dirty="0">
                <a:latin typeface="Verdana" panose="020B0604030504040204" pitchFamily="34" charset="0"/>
                <a:ea typeface="SimSun" panose="02010600030101010101" pitchFamily="2" charset="-122"/>
              </a:rPr>
              <a:t>G</a:t>
            </a:r>
            <a:endParaRPr lang="en-US" altLang="en-US" b="1" i="1" dirty="0">
              <a:latin typeface="Verdana" panose="020B0604030504040204" pitchFamily="34" charset="0"/>
            </a:endParaRPr>
          </a:p>
        </p:txBody>
      </p:sp>
      <p:sp>
        <p:nvSpPr>
          <p:cNvPr id="18" name="Text Box 40">
            <a:extLst>
              <a:ext uri="{FF2B5EF4-FFF2-40B4-BE49-F238E27FC236}">
                <a16:creationId xmlns:a16="http://schemas.microsoft.com/office/drawing/2014/main" id="{26A8957B-8844-4E4C-9447-A88DD73B4CFA}"/>
              </a:ext>
            </a:extLst>
          </p:cNvPr>
          <p:cNvSpPr txBox="1">
            <a:spLocks noChangeArrowheads="1"/>
          </p:cNvSpPr>
          <p:nvPr/>
        </p:nvSpPr>
        <p:spPr bwMode="auto">
          <a:xfrm>
            <a:off x="6547404" y="3073620"/>
            <a:ext cx="990600" cy="2308324"/>
          </a:xfrm>
          <a:prstGeom prst="rect">
            <a:avLst/>
          </a:prstGeom>
          <a:noFill/>
          <a:ln w="12700" algn="ctr">
            <a:solidFill>
              <a:srgbClr val="FF33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i="1" dirty="0">
                <a:ea typeface="SimSun" panose="02010600030101010101" pitchFamily="2" charset="-122"/>
              </a:rPr>
              <a:t>G</a:t>
            </a:r>
            <a:r>
              <a:rPr lang="en-US" altLang="zh-CN" dirty="0">
                <a:ea typeface="SimSun" panose="02010600030101010101" pitchFamily="2" charset="-122"/>
              </a:rPr>
              <a:t>: 5</a:t>
            </a:r>
            <a:br>
              <a:rPr lang="en-US" altLang="zh-CN" dirty="0">
                <a:ea typeface="SimSun" panose="02010600030101010101" pitchFamily="2" charset="-122"/>
              </a:rPr>
            </a:br>
            <a:r>
              <a:rPr lang="en-US" altLang="zh-CN" b="1" i="1" dirty="0">
                <a:ea typeface="SimSun" panose="02010600030101010101" pitchFamily="2" charset="-122"/>
              </a:rPr>
              <a:t>AG</a:t>
            </a:r>
            <a:r>
              <a:rPr lang="en-US" altLang="zh-CN" dirty="0">
                <a:ea typeface="SimSun" panose="02010600030101010101" pitchFamily="2" charset="-122"/>
              </a:rPr>
              <a:t>: 5</a:t>
            </a:r>
            <a:br>
              <a:rPr lang="en-US" altLang="zh-CN" dirty="0">
                <a:ea typeface="SimSun" panose="02010600030101010101" pitchFamily="2" charset="-122"/>
              </a:rPr>
            </a:br>
            <a:r>
              <a:rPr lang="en-US" altLang="zh-CN" b="1" i="1" dirty="0">
                <a:ea typeface="SimSun" panose="02010600030101010101" pitchFamily="2" charset="-122"/>
              </a:rPr>
              <a:t>CG</a:t>
            </a:r>
            <a:r>
              <a:rPr lang="en-US" altLang="zh-CN" dirty="0">
                <a:ea typeface="SimSun" panose="02010600030101010101" pitchFamily="2" charset="-122"/>
              </a:rPr>
              <a:t>: 5</a:t>
            </a:r>
            <a:br>
              <a:rPr lang="en-US" altLang="zh-CN" dirty="0">
                <a:ea typeface="SimSun" panose="02010600030101010101" pitchFamily="2" charset="-122"/>
              </a:rPr>
            </a:br>
            <a:r>
              <a:rPr lang="en-US" altLang="zh-CN" b="1" i="1" dirty="0">
                <a:ea typeface="SimSun" panose="02010600030101010101" pitchFamily="2" charset="-122"/>
              </a:rPr>
              <a:t>EG</a:t>
            </a:r>
            <a:r>
              <a:rPr lang="en-US" altLang="zh-CN" dirty="0">
                <a:ea typeface="SimSun" panose="02010600030101010101" pitchFamily="2" charset="-122"/>
              </a:rPr>
              <a:t>: 4</a:t>
            </a:r>
            <a:br>
              <a:rPr lang="en-US" altLang="zh-CN" dirty="0">
                <a:ea typeface="SimSun" panose="02010600030101010101" pitchFamily="2" charset="-122"/>
              </a:rPr>
            </a:br>
            <a:r>
              <a:rPr lang="en-US" altLang="zh-CN" b="1" i="1" dirty="0">
                <a:ea typeface="SimSun" panose="02010600030101010101" pitchFamily="2" charset="-122"/>
              </a:rPr>
              <a:t>ACG</a:t>
            </a:r>
            <a:r>
              <a:rPr lang="en-US" altLang="zh-CN" dirty="0">
                <a:ea typeface="SimSun" panose="02010600030101010101" pitchFamily="2" charset="-122"/>
              </a:rPr>
              <a:t>:  5</a:t>
            </a:r>
            <a:br>
              <a:rPr lang="en-US" altLang="zh-CN" dirty="0">
                <a:ea typeface="SimSun" panose="02010600030101010101" pitchFamily="2" charset="-122"/>
              </a:rPr>
            </a:br>
            <a:r>
              <a:rPr lang="en-US" altLang="zh-CN" b="1" i="1" dirty="0">
                <a:ea typeface="SimSun" panose="02010600030101010101" pitchFamily="2" charset="-122"/>
              </a:rPr>
              <a:t>AEG</a:t>
            </a:r>
            <a:r>
              <a:rPr lang="en-US" altLang="zh-CN" dirty="0">
                <a:ea typeface="SimSun" panose="02010600030101010101" pitchFamily="2" charset="-122"/>
              </a:rPr>
              <a:t>:  4</a:t>
            </a:r>
            <a:br>
              <a:rPr lang="en-US" altLang="zh-CN" dirty="0">
                <a:ea typeface="SimSun" panose="02010600030101010101" pitchFamily="2" charset="-122"/>
              </a:rPr>
            </a:br>
            <a:r>
              <a:rPr lang="en-US" altLang="zh-CN" b="1" i="1" dirty="0">
                <a:ea typeface="SimSun" panose="02010600030101010101" pitchFamily="2" charset="-122"/>
              </a:rPr>
              <a:t>CEG</a:t>
            </a:r>
            <a:r>
              <a:rPr lang="en-US" altLang="zh-CN" dirty="0">
                <a:ea typeface="SimSun" panose="02010600030101010101" pitchFamily="2" charset="-122"/>
              </a:rPr>
              <a:t>:   4</a:t>
            </a:r>
            <a:br>
              <a:rPr lang="en-US" altLang="zh-CN" dirty="0">
                <a:ea typeface="SimSun" panose="02010600030101010101" pitchFamily="2" charset="-122"/>
              </a:rPr>
            </a:br>
            <a:r>
              <a:rPr lang="en-US" altLang="zh-CN" b="1" i="1" dirty="0">
                <a:ea typeface="SimSun" panose="02010600030101010101" pitchFamily="2" charset="-122"/>
              </a:rPr>
              <a:t>ACEG</a:t>
            </a:r>
            <a:r>
              <a:rPr lang="en-US" altLang="zh-CN" dirty="0">
                <a:ea typeface="SimSun" panose="02010600030101010101" pitchFamily="2" charset="-122"/>
              </a:rPr>
              <a:t>: 4</a:t>
            </a:r>
            <a:endParaRPr lang="en-US" altLang="en-US" dirty="0"/>
          </a:p>
        </p:txBody>
      </p:sp>
    </p:spTree>
    <p:extLst>
      <p:ext uri="{BB962C8B-B14F-4D97-AF65-F5344CB8AC3E}">
        <p14:creationId xmlns:p14="http://schemas.microsoft.com/office/powerpoint/2010/main" val="978736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10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1000"/>
                                        <p:tgtEl>
                                          <p:spTgt spid="1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3" grpId="0"/>
      <p:bldP spid="15" grpId="0"/>
      <p:bldP spid="17" grpId="0"/>
      <p:bldP spid="18"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F072637-AF62-47BB-AE22-9846B0B136F2}"/>
              </a:ext>
            </a:extLst>
          </p:cNvPr>
          <p:cNvSpPr>
            <a:spLocks noGrp="1"/>
          </p:cNvSpPr>
          <p:nvPr>
            <p:ph type="ftr" sz="quarter" idx="11"/>
          </p:nvPr>
        </p:nvSpPr>
        <p:spPr/>
        <p:txBody>
          <a:bodyPr/>
          <a:lstStyle/>
          <a:p>
            <a:r>
              <a:rPr lang="en-US"/>
              <a:t>Mining Association Rules</a:t>
            </a:r>
          </a:p>
        </p:txBody>
      </p:sp>
      <p:sp>
        <p:nvSpPr>
          <p:cNvPr id="5" name="Slide Number Placeholder 4">
            <a:extLst>
              <a:ext uri="{FF2B5EF4-FFF2-40B4-BE49-F238E27FC236}">
                <a16:creationId xmlns:a16="http://schemas.microsoft.com/office/drawing/2014/main" id="{5D41B989-CE1F-42D7-BE2A-07749EC3FF78}"/>
              </a:ext>
            </a:extLst>
          </p:cNvPr>
          <p:cNvSpPr>
            <a:spLocks noGrp="1"/>
          </p:cNvSpPr>
          <p:nvPr>
            <p:ph type="sldNum" sz="quarter" idx="12"/>
          </p:nvPr>
        </p:nvSpPr>
        <p:spPr/>
        <p:txBody>
          <a:bodyPr/>
          <a:lstStyle/>
          <a:p>
            <a:fld id="{7A40C488-C8CC-47D5-8871-7D5F905AB6AC}" type="slidenum">
              <a:rPr lang="en-US" smtClean="0"/>
              <a:t>57</a:t>
            </a:fld>
            <a:endParaRPr lang="en-US"/>
          </a:p>
        </p:txBody>
      </p:sp>
      <p:sp>
        <p:nvSpPr>
          <p:cNvPr id="6" name="Rectangle 29">
            <a:extLst>
              <a:ext uri="{FF2B5EF4-FFF2-40B4-BE49-F238E27FC236}">
                <a16:creationId xmlns:a16="http://schemas.microsoft.com/office/drawing/2014/main" id="{5A2767F6-ECD5-4AFA-B245-EA069E7C2DCB}"/>
              </a:ext>
            </a:extLst>
          </p:cNvPr>
          <p:cNvSpPr>
            <a:spLocks noChangeArrowheads="1"/>
          </p:cNvSpPr>
          <p:nvPr/>
        </p:nvSpPr>
        <p:spPr bwMode="auto">
          <a:xfrm>
            <a:off x="576144" y="2831189"/>
            <a:ext cx="1291683" cy="3005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US" altLang="en-US" sz="1600" dirty="0">
                <a:latin typeface="Times New Roman" panose="02020603050405020304" pitchFamily="18" charset="0"/>
              </a:rPr>
              <a:t>A C E B F</a:t>
            </a:r>
          </a:p>
          <a:p>
            <a:pPr>
              <a:spcBef>
                <a:spcPct val="20000"/>
              </a:spcBef>
            </a:pPr>
            <a:r>
              <a:rPr lang="en-US" altLang="en-US" sz="1600" dirty="0">
                <a:latin typeface="Times New Roman" panose="02020603050405020304" pitchFamily="18" charset="0"/>
              </a:rPr>
              <a:t>A C G</a:t>
            </a:r>
          </a:p>
          <a:p>
            <a:pPr>
              <a:spcBef>
                <a:spcPct val="20000"/>
              </a:spcBef>
            </a:pPr>
            <a:r>
              <a:rPr lang="en-US" altLang="en-US" sz="1600" dirty="0">
                <a:latin typeface="Times New Roman" panose="02020603050405020304" pitchFamily="18" charset="0"/>
              </a:rPr>
              <a:t>E</a:t>
            </a:r>
          </a:p>
          <a:p>
            <a:pPr>
              <a:spcBef>
                <a:spcPct val="20000"/>
              </a:spcBef>
            </a:pPr>
            <a:r>
              <a:rPr lang="en-US" altLang="en-US" sz="1600" dirty="0">
                <a:latin typeface="Times New Roman" panose="02020603050405020304" pitchFamily="18" charset="0"/>
              </a:rPr>
              <a:t>A C E G D</a:t>
            </a:r>
          </a:p>
          <a:p>
            <a:pPr>
              <a:spcBef>
                <a:spcPct val="20000"/>
              </a:spcBef>
            </a:pPr>
            <a:r>
              <a:rPr lang="en-US" altLang="en-US" sz="1600" dirty="0">
                <a:latin typeface="Times New Roman" panose="02020603050405020304" pitchFamily="18" charset="0"/>
              </a:rPr>
              <a:t>A C E G</a:t>
            </a:r>
          </a:p>
          <a:p>
            <a:pPr>
              <a:spcBef>
                <a:spcPct val="20000"/>
              </a:spcBef>
            </a:pPr>
            <a:r>
              <a:rPr lang="en-US" altLang="en-US" sz="1600" dirty="0">
                <a:latin typeface="Times New Roman" panose="02020603050405020304" pitchFamily="18" charset="0"/>
              </a:rPr>
              <a:t>E</a:t>
            </a:r>
          </a:p>
          <a:p>
            <a:pPr>
              <a:spcBef>
                <a:spcPct val="20000"/>
              </a:spcBef>
            </a:pPr>
            <a:r>
              <a:rPr lang="en-US" altLang="en-US" sz="1600" dirty="0">
                <a:latin typeface="Times New Roman" panose="02020603050405020304" pitchFamily="18" charset="0"/>
              </a:rPr>
              <a:t>A C E B F</a:t>
            </a:r>
          </a:p>
          <a:p>
            <a:pPr>
              <a:spcBef>
                <a:spcPct val="20000"/>
              </a:spcBef>
            </a:pPr>
            <a:r>
              <a:rPr lang="en-US" altLang="en-US" sz="1600" dirty="0">
                <a:latin typeface="Times New Roman" panose="02020603050405020304" pitchFamily="18" charset="0"/>
              </a:rPr>
              <a:t>A C D</a:t>
            </a:r>
          </a:p>
          <a:p>
            <a:pPr>
              <a:spcBef>
                <a:spcPct val="20000"/>
              </a:spcBef>
            </a:pPr>
            <a:r>
              <a:rPr lang="en-US" altLang="en-US" sz="1600" dirty="0">
                <a:latin typeface="Times New Roman" panose="02020603050405020304" pitchFamily="18" charset="0"/>
              </a:rPr>
              <a:t>A C E G</a:t>
            </a:r>
          </a:p>
          <a:p>
            <a:pPr>
              <a:spcBef>
                <a:spcPct val="20000"/>
              </a:spcBef>
            </a:pPr>
            <a:r>
              <a:rPr lang="en-US" altLang="en-US" sz="1600" dirty="0">
                <a:latin typeface="Times New Roman" panose="02020603050405020304" pitchFamily="18" charset="0"/>
              </a:rPr>
              <a:t>A C E G</a:t>
            </a:r>
          </a:p>
        </p:txBody>
      </p:sp>
      <p:sp>
        <p:nvSpPr>
          <p:cNvPr id="7" name="Text Box 57">
            <a:extLst>
              <a:ext uri="{FF2B5EF4-FFF2-40B4-BE49-F238E27FC236}">
                <a16:creationId xmlns:a16="http://schemas.microsoft.com/office/drawing/2014/main" id="{FC860080-3D9D-4F4A-9257-B1A2EF01D7F6}"/>
              </a:ext>
            </a:extLst>
          </p:cNvPr>
          <p:cNvSpPr txBox="1">
            <a:spLocks noChangeArrowheads="1"/>
          </p:cNvSpPr>
          <p:nvPr/>
        </p:nvSpPr>
        <p:spPr bwMode="auto">
          <a:xfrm>
            <a:off x="576144" y="2144752"/>
            <a:ext cx="152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err="1">
                <a:ea typeface="SimSun" panose="02010600030101010101" pitchFamily="2" charset="-122"/>
              </a:rPr>
              <a:t>min_sup</a:t>
            </a:r>
            <a:r>
              <a:rPr lang="en-US" altLang="zh-CN" dirty="0">
                <a:ea typeface="SimSun" panose="02010600030101010101" pitchFamily="2" charset="-122"/>
              </a:rPr>
              <a:t> = 3</a:t>
            </a:r>
            <a:endParaRPr lang="en-US" altLang="en-US" dirty="0"/>
          </a:p>
        </p:txBody>
      </p:sp>
      <p:sp>
        <p:nvSpPr>
          <p:cNvPr id="19" name="Rectangle 29">
            <a:extLst>
              <a:ext uri="{FF2B5EF4-FFF2-40B4-BE49-F238E27FC236}">
                <a16:creationId xmlns:a16="http://schemas.microsoft.com/office/drawing/2014/main" id="{CF54B688-4AA3-423B-8492-07EB294809FE}"/>
              </a:ext>
            </a:extLst>
          </p:cNvPr>
          <p:cNvSpPr>
            <a:spLocks noChangeArrowheads="1"/>
          </p:cNvSpPr>
          <p:nvPr/>
        </p:nvSpPr>
        <p:spPr bwMode="auto">
          <a:xfrm>
            <a:off x="2948828" y="1381223"/>
            <a:ext cx="534325" cy="2365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US" altLang="en-US" sz="1600" dirty="0">
                <a:latin typeface="Times New Roman" panose="02020603050405020304" pitchFamily="18" charset="0"/>
              </a:rPr>
              <a:t>A C   </a:t>
            </a:r>
          </a:p>
          <a:p>
            <a:pPr>
              <a:spcBef>
                <a:spcPct val="20000"/>
              </a:spcBef>
            </a:pPr>
            <a:r>
              <a:rPr lang="en-US" altLang="en-US" sz="1600" dirty="0">
                <a:latin typeface="Times New Roman" panose="02020603050405020304" pitchFamily="18" charset="0"/>
              </a:rPr>
              <a:t>{}</a:t>
            </a:r>
          </a:p>
          <a:p>
            <a:pPr>
              <a:spcBef>
                <a:spcPct val="20000"/>
              </a:spcBef>
            </a:pPr>
            <a:r>
              <a:rPr lang="en-US" altLang="en-US" sz="1600" dirty="0">
                <a:latin typeface="Times New Roman" panose="02020603050405020304" pitchFamily="18" charset="0"/>
              </a:rPr>
              <a:t>A C   </a:t>
            </a:r>
          </a:p>
          <a:p>
            <a:pPr>
              <a:spcBef>
                <a:spcPct val="20000"/>
              </a:spcBef>
            </a:pPr>
            <a:r>
              <a:rPr lang="en-US" altLang="en-US" sz="1600" dirty="0">
                <a:latin typeface="Times New Roman" panose="02020603050405020304" pitchFamily="18" charset="0"/>
              </a:rPr>
              <a:t>A C  </a:t>
            </a:r>
          </a:p>
          <a:p>
            <a:pPr>
              <a:spcBef>
                <a:spcPct val="20000"/>
              </a:spcBef>
            </a:pPr>
            <a:r>
              <a:rPr lang="en-US" altLang="en-US" sz="1600" dirty="0">
                <a:latin typeface="Times New Roman" panose="02020603050405020304" pitchFamily="18" charset="0"/>
              </a:rPr>
              <a:t>{}</a:t>
            </a:r>
          </a:p>
          <a:p>
            <a:pPr>
              <a:spcBef>
                <a:spcPct val="20000"/>
              </a:spcBef>
            </a:pPr>
            <a:r>
              <a:rPr lang="en-US" altLang="en-US" sz="1600" dirty="0">
                <a:latin typeface="Times New Roman" panose="02020603050405020304" pitchFamily="18" charset="0"/>
              </a:rPr>
              <a:t>A C   </a:t>
            </a:r>
          </a:p>
          <a:p>
            <a:pPr>
              <a:spcBef>
                <a:spcPct val="20000"/>
              </a:spcBef>
            </a:pPr>
            <a:r>
              <a:rPr lang="en-US" altLang="en-US" sz="1600" dirty="0">
                <a:latin typeface="Times New Roman" panose="02020603050405020304" pitchFamily="18" charset="0"/>
              </a:rPr>
              <a:t>A C  </a:t>
            </a:r>
          </a:p>
          <a:p>
            <a:pPr>
              <a:spcBef>
                <a:spcPct val="20000"/>
              </a:spcBef>
            </a:pPr>
            <a:r>
              <a:rPr lang="en-US" altLang="en-US" sz="1600" dirty="0">
                <a:latin typeface="Times New Roman" panose="02020603050405020304" pitchFamily="18" charset="0"/>
              </a:rPr>
              <a:t>A C  </a:t>
            </a:r>
          </a:p>
        </p:txBody>
      </p:sp>
      <p:sp>
        <p:nvSpPr>
          <p:cNvPr id="20" name="Text Box 14">
            <a:extLst>
              <a:ext uri="{FF2B5EF4-FFF2-40B4-BE49-F238E27FC236}">
                <a16:creationId xmlns:a16="http://schemas.microsoft.com/office/drawing/2014/main" id="{E6F8D3F3-675F-4069-B98B-70A16897BF46}"/>
              </a:ext>
            </a:extLst>
          </p:cNvPr>
          <p:cNvSpPr txBox="1">
            <a:spLocks noChangeArrowheads="1"/>
          </p:cNvSpPr>
          <p:nvPr/>
        </p:nvSpPr>
        <p:spPr bwMode="auto">
          <a:xfrm>
            <a:off x="3429715" y="2094134"/>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latin typeface="Verdana" panose="020B0604030504040204" pitchFamily="34" charset="0"/>
                <a:ea typeface="SimSun" panose="02010600030101010101" pitchFamily="2" charset="-122"/>
              </a:rPr>
              <a:t>+ </a:t>
            </a:r>
            <a:r>
              <a:rPr lang="en-US" altLang="zh-CN" b="1" i="1" dirty="0">
                <a:latin typeface="Verdana" panose="020B0604030504040204" pitchFamily="34" charset="0"/>
                <a:ea typeface="SimSun" panose="02010600030101010101" pitchFamily="2" charset="-122"/>
              </a:rPr>
              <a:t>E</a:t>
            </a:r>
            <a:endParaRPr lang="en-US" altLang="en-US" b="1" i="1" dirty="0">
              <a:latin typeface="Verdana" panose="020B0604030504040204" pitchFamily="34" charset="0"/>
            </a:endParaRPr>
          </a:p>
        </p:txBody>
      </p:sp>
      <p:sp>
        <p:nvSpPr>
          <p:cNvPr id="21" name="Rectangle 29">
            <a:extLst>
              <a:ext uri="{FF2B5EF4-FFF2-40B4-BE49-F238E27FC236}">
                <a16:creationId xmlns:a16="http://schemas.microsoft.com/office/drawing/2014/main" id="{5A46A953-3971-432A-BF5F-5B1D5EFB4E00}"/>
              </a:ext>
            </a:extLst>
          </p:cNvPr>
          <p:cNvSpPr>
            <a:spLocks noChangeArrowheads="1"/>
          </p:cNvSpPr>
          <p:nvPr/>
        </p:nvSpPr>
        <p:spPr bwMode="auto">
          <a:xfrm>
            <a:off x="5286866" y="1321751"/>
            <a:ext cx="534325" cy="2365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US" altLang="en-US" sz="1600" dirty="0">
                <a:latin typeface="Times New Roman" panose="02020603050405020304" pitchFamily="18" charset="0"/>
              </a:rPr>
              <a:t>A C   </a:t>
            </a:r>
          </a:p>
          <a:p>
            <a:pPr>
              <a:spcBef>
                <a:spcPct val="20000"/>
              </a:spcBef>
            </a:pPr>
            <a:r>
              <a:rPr lang="en-US" altLang="en-US" sz="1600" dirty="0">
                <a:latin typeface="Times New Roman" panose="02020603050405020304" pitchFamily="18" charset="0"/>
              </a:rPr>
              <a:t>{}</a:t>
            </a:r>
          </a:p>
          <a:p>
            <a:pPr>
              <a:spcBef>
                <a:spcPct val="20000"/>
              </a:spcBef>
            </a:pPr>
            <a:r>
              <a:rPr lang="en-US" altLang="en-US" sz="1600" dirty="0">
                <a:latin typeface="Times New Roman" panose="02020603050405020304" pitchFamily="18" charset="0"/>
              </a:rPr>
              <a:t>A C   </a:t>
            </a:r>
          </a:p>
          <a:p>
            <a:pPr>
              <a:spcBef>
                <a:spcPct val="20000"/>
              </a:spcBef>
            </a:pPr>
            <a:r>
              <a:rPr lang="en-US" altLang="en-US" sz="1600" dirty="0">
                <a:latin typeface="Times New Roman" panose="02020603050405020304" pitchFamily="18" charset="0"/>
              </a:rPr>
              <a:t>A C  </a:t>
            </a:r>
          </a:p>
          <a:p>
            <a:pPr>
              <a:spcBef>
                <a:spcPct val="20000"/>
              </a:spcBef>
            </a:pPr>
            <a:r>
              <a:rPr lang="en-US" altLang="en-US" sz="1600" dirty="0">
                <a:latin typeface="Times New Roman" panose="02020603050405020304" pitchFamily="18" charset="0"/>
              </a:rPr>
              <a:t>{}</a:t>
            </a:r>
          </a:p>
          <a:p>
            <a:pPr>
              <a:spcBef>
                <a:spcPct val="20000"/>
              </a:spcBef>
            </a:pPr>
            <a:r>
              <a:rPr lang="en-US" altLang="en-US" sz="1600" dirty="0">
                <a:latin typeface="Times New Roman" panose="02020603050405020304" pitchFamily="18" charset="0"/>
              </a:rPr>
              <a:t>A C   </a:t>
            </a:r>
          </a:p>
          <a:p>
            <a:pPr>
              <a:spcBef>
                <a:spcPct val="20000"/>
              </a:spcBef>
            </a:pPr>
            <a:r>
              <a:rPr lang="en-US" altLang="en-US" sz="1600" dirty="0">
                <a:latin typeface="Times New Roman" panose="02020603050405020304" pitchFamily="18" charset="0"/>
              </a:rPr>
              <a:t>A C  </a:t>
            </a:r>
          </a:p>
          <a:p>
            <a:pPr>
              <a:spcBef>
                <a:spcPct val="20000"/>
              </a:spcBef>
            </a:pPr>
            <a:r>
              <a:rPr lang="en-US" altLang="en-US" sz="1600" dirty="0">
                <a:latin typeface="Times New Roman" panose="02020603050405020304" pitchFamily="18" charset="0"/>
              </a:rPr>
              <a:t>A C  </a:t>
            </a:r>
          </a:p>
        </p:txBody>
      </p:sp>
      <p:sp>
        <p:nvSpPr>
          <p:cNvPr id="22" name="Text Box 14">
            <a:extLst>
              <a:ext uri="{FF2B5EF4-FFF2-40B4-BE49-F238E27FC236}">
                <a16:creationId xmlns:a16="http://schemas.microsoft.com/office/drawing/2014/main" id="{A6287F1F-9CE0-4CD1-93CD-65647C39867B}"/>
              </a:ext>
            </a:extLst>
          </p:cNvPr>
          <p:cNvSpPr txBox="1">
            <a:spLocks noChangeArrowheads="1"/>
          </p:cNvSpPr>
          <p:nvPr/>
        </p:nvSpPr>
        <p:spPr bwMode="auto">
          <a:xfrm>
            <a:off x="5767753" y="2034662"/>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latin typeface="Verdana" panose="020B0604030504040204" pitchFamily="34" charset="0"/>
                <a:ea typeface="SimSun" panose="02010600030101010101" pitchFamily="2" charset="-122"/>
              </a:rPr>
              <a:t>+ </a:t>
            </a:r>
            <a:r>
              <a:rPr lang="en-US" altLang="zh-CN" b="1" i="1" dirty="0">
                <a:latin typeface="Verdana" panose="020B0604030504040204" pitchFamily="34" charset="0"/>
                <a:ea typeface="SimSun" panose="02010600030101010101" pitchFamily="2" charset="-122"/>
              </a:rPr>
              <a:t>E</a:t>
            </a:r>
            <a:endParaRPr lang="en-US" altLang="en-US" b="1" i="1" dirty="0">
              <a:latin typeface="Verdana" panose="020B0604030504040204" pitchFamily="34" charset="0"/>
            </a:endParaRPr>
          </a:p>
        </p:txBody>
      </p:sp>
      <p:sp>
        <p:nvSpPr>
          <p:cNvPr id="23" name="Text Box 40">
            <a:extLst>
              <a:ext uri="{FF2B5EF4-FFF2-40B4-BE49-F238E27FC236}">
                <a16:creationId xmlns:a16="http://schemas.microsoft.com/office/drawing/2014/main" id="{4C933525-6FF3-427D-868E-E724C44A7817}"/>
              </a:ext>
            </a:extLst>
          </p:cNvPr>
          <p:cNvSpPr txBox="1">
            <a:spLocks noChangeArrowheads="1"/>
          </p:cNvSpPr>
          <p:nvPr/>
        </p:nvSpPr>
        <p:spPr bwMode="auto">
          <a:xfrm>
            <a:off x="6992542" y="1630860"/>
            <a:ext cx="990600" cy="1200329"/>
          </a:xfrm>
          <a:prstGeom prst="rect">
            <a:avLst/>
          </a:prstGeom>
          <a:noFill/>
          <a:ln w="12700" algn="ctr">
            <a:solidFill>
              <a:srgbClr val="FF33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i="1" dirty="0">
                <a:ea typeface="SimSun" panose="02010600030101010101" pitchFamily="2" charset="-122"/>
              </a:rPr>
              <a:t>E</a:t>
            </a:r>
            <a:r>
              <a:rPr lang="en-US" altLang="zh-CN" dirty="0">
                <a:ea typeface="SimSun" panose="02010600030101010101" pitchFamily="2" charset="-122"/>
              </a:rPr>
              <a:t>: 8</a:t>
            </a:r>
            <a:br>
              <a:rPr lang="en-US" altLang="zh-CN" dirty="0">
                <a:ea typeface="SimSun" panose="02010600030101010101" pitchFamily="2" charset="-122"/>
              </a:rPr>
            </a:br>
            <a:r>
              <a:rPr lang="en-US" altLang="zh-CN" b="1" i="1" dirty="0">
                <a:ea typeface="SimSun" panose="02010600030101010101" pitchFamily="2" charset="-122"/>
              </a:rPr>
              <a:t>AE</a:t>
            </a:r>
            <a:r>
              <a:rPr lang="en-US" altLang="zh-CN" dirty="0">
                <a:ea typeface="SimSun" panose="02010600030101010101" pitchFamily="2" charset="-122"/>
              </a:rPr>
              <a:t>: 6</a:t>
            </a:r>
            <a:br>
              <a:rPr lang="en-US" altLang="zh-CN" dirty="0">
                <a:ea typeface="SimSun" panose="02010600030101010101" pitchFamily="2" charset="-122"/>
              </a:rPr>
            </a:br>
            <a:r>
              <a:rPr lang="en-US" altLang="zh-CN" b="1" i="1" dirty="0">
                <a:ea typeface="SimSun" panose="02010600030101010101" pitchFamily="2" charset="-122"/>
              </a:rPr>
              <a:t>CE</a:t>
            </a:r>
            <a:r>
              <a:rPr lang="en-US" altLang="zh-CN" dirty="0">
                <a:ea typeface="SimSun" panose="02010600030101010101" pitchFamily="2" charset="-122"/>
              </a:rPr>
              <a:t>: 6</a:t>
            </a:r>
            <a:br>
              <a:rPr lang="en-US" altLang="zh-CN" dirty="0">
                <a:ea typeface="SimSun" panose="02010600030101010101" pitchFamily="2" charset="-122"/>
              </a:rPr>
            </a:br>
            <a:r>
              <a:rPr lang="en-US" altLang="zh-CN" b="1" i="1" dirty="0">
                <a:ea typeface="SimSun" panose="02010600030101010101" pitchFamily="2" charset="-122"/>
              </a:rPr>
              <a:t>ACE: 6</a:t>
            </a:r>
            <a:endParaRPr lang="en-US" altLang="en-US" dirty="0"/>
          </a:p>
        </p:txBody>
      </p:sp>
      <p:sp>
        <p:nvSpPr>
          <p:cNvPr id="24" name="Rectangle 29">
            <a:extLst>
              <a:ext uri="{FF2B5EF4-FFF2-40B4-BE49-F238E27FC236}">
                <a16:creationId xmlns:a16="http://schemas.microsoft.com/office/drawing/2014/main" id="{9870CAE7-65B0-402E-B510-1E481EB2E90A}"/>
              </a:ext>
            </a:extLst>
          </p:cNvPr>
          <p:cNvSpPr>
            <a:spLocks noChangeArrowheads="1"/>
          </p:cNvSpPr>
          <p:nvPr/>
        </p:nvSpPr>
        <p:spPr bwMode="auto">
          <a:xfrm>
            <a:off x="2901662" y="4012910"/>
            <a:ext cx="582892" cy="2365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US" altLang="en-US" sz="1600" dirty="0">
                <a:latin typeface="Times New Roman" panose="02020603050405020304" pitchFamily="18" charset="0"/>
              </a:rPr>
              <a:t>A    </a:t>
            </a:r>
          </a:p>
          <a:p>
            <a:pPr>
              <a:spcBef>
                <a:spcPct val="20000"/>
              </a:spcBef>
            </a:pPr>
            <a:r>
              <a:rPr lang="en-US" altLang="en-US" sz="1600" dirty="0">
                <a:latin typeface="Times New Roman" panose="02020603050405020304" pitchFamily="18" charset="0"/>
              </a:rPr>
              <a:t>A  </a:t>
            </a:r>
          </a:p>
          <a:p>
            <a:pPr>
              <a:spcBef>
                <a:spcPct val="20000"/>
              </a:spcBef>
            </a:pPr>
            <a:r>
              <a:rPr lang="en-US" altLang="en-US" sz="1600" dirty="0">
                <a:latin typeface="Times New Roman" panose="02020603050405020304" pitchFamily="18" charset="0"/>
              </a:rPr>
              <a:t>A    </a:t>
            </a:r>
          </a:p>
          <a:p>
            <a:pPr>
              <a:spcBef>
                <a:spcPct val="20000"/>
              </a:spcBef>
            </a:pPr>
            <a:r>
              <a:rPr lang="en-US" altLang="en-US" sz="1600" dirty="0">
                <a:latin typeface="Times New Roman" panose="02020603050405020304" pitchFamily="18" charset="0"/>
              </a:rPr>
              <a:t>A   </a:t>
            </a:r>
          </a:p>
          <a:p>
            <a:pPr>
              <a:spcBef>
                <a:spcPct val="20000"/>
              </a:spcBef>
            </a:pPr>
            <a:r>
              <a:rPr lang="en-US" altLang="en-US" sz="1600" dirty="0">
                <a:latin typeface="Times New Roman" panose="02020603050405020304" pitchFamily="18" charset="0"/>
              </a:rPr>
              <a:t>A    </a:t>
            </a:r>
          </a:p>
          <a:p>
            <a:pPr>
              <a:spcBef>
                <a:spcPct val="20000"/>
              </a:spcBef>
            </a:pPr>
            <a:r>
              <a:rPr lang="en-US" altLang="en-US" sz="1600" dirty="0">
                <a:latin typeface="Times New Roman" panose="02020603050405020304" pitchFamily="18" charset="0"/>
              </a:rPr>
              <a:t>A  </a:t>
            </a:r>
          </a:p>
          <a:p>
            <a:pPr>
              <a:spcBef>
                <a:spcPct val="20000"/>
              </a:spcBef>
            </a:pPr>
            <a:r>
              <a:rPr lang="en-US" altLang="en-US" sz="1600" dirty="0">
                <a:latin typeface="Times New Roman" panose="02020603050405020304" pitchFamily="18" charset="0"/>
              </a:rPr>
              <a:t>A   </a:t>
            </a:r>
          </a:p>
          <a:p>
            <a:pPr>
              <a:spcBef>
                <a:spcPct val="20000"/>
              </a:spcBef>
            </a:pPr>
            <a:r>
              <a:rPr lang="en-US" altLang="en-US" sz="1600" dirty="0">
                <a:latin typeface="Times New Roman" panose="02020603050405020304" pitchFamily="18" charset="0"/>
              </a:rPr>
              <a:t>A   </a:t>
            </a:r>
          </a:p>
        </p:txBody>
      </p:sp>
      <p:sp>
        <p:nvSpPr>
          <p:cNvPr id="25" name="Text Box 14">
            <a:extLst>
              <a:ext uri="{FF2B5EF4-FFF2-40B4-BE49-F238E27FC236}">
                <a16:creationId xmlns:a16="http://schemas.microsoft.com/office/drawing/2014/main" id="{54F94C23-5ADD-498B-90AC-E317FD9B52E6}"/>
              </a:ext>
            </a:extLst>
          </p:cNvPr>
          <p:cNvSpPr txBox="1">
            <a:spLocks noChangeArrowheads="1"/>
          </p:cNvSpPr>
          <p:nvPr/>
        </p:nvSpPr>
        <p:spPr bwMode="auto">
          <a:xfrm>
            <a:off x="3141654" y="4916184"/>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latin typeface="Verdana" panose="020B0604030504040204" pitchFamily="34" charset="0"/>
                <a:ea typeface="SimSun" panose="02010600030101010101" pitchFamily="2" charset="-122"/>
              </a:rPr>
              <a:t>+ </a:t>
            </a:r>
            <a:r>
              <a:rPr lang="en-US" altLang="zh-CN" b="1" i="1" dirty="0">
                <a:latin typeface="Verdana" panose="020B0604030504040204" pitchFamily="34" charset="0"/>
                <a:ea typeface="SimSun" panose="02010600030101010101" pitchFamily="2" charset="-122"/>
              </a:rPr>
              <a:t>C</a:t>
            </a:r>
            <a:endParaRPr lang="en-US" altLang="en-US" b="1" i="1" dirty="0">
              <a:latin typeface="Verdana" panose="020B0604030504040204" pitchFamily="34" charset="0"/>
            </a:endParaRPr>
          </a:p>
        </p:txBody>
      </p:sp>
      <p:sp>
        <p:nvSpPr>
          <p:cNvPr id="26" name="Rectangle 29">
            <a:extLst>
              <a:ext uri="{FF2B5EF4-FFF2-40B4-BE49-F238E27FC236}">
                <a16:creationId xmlns:a16="http://schemas.microsoft.com/office/drawing/2014/main" id="{47F95BB7-8C66-45E9-B3AD-82F43D61E1D3}"/>
              </a:ext>
            </a:extLst>
          </p:cNvPr>
          <p:cNvSpPr>
            <a:spLocks noChangeArrowheads="1"/>
          </p:cNvSpPr>
          <p:nvPr/>
        </p:nvSpPr>
        <p:spPr bwMode="auto">
          <a:xfrm>
            <a:off x="5317758" y="3998045"/>
            <a:ext cx="582892" cy="2365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pPr>
            <a:r>
              <a:rPr lang="en-US" altLang="en-US" sz="1600" dirty="0">
                <a:latin typeface="Times New Roman" panose="02020603050405020304" pitchFamily="18" charset="0"/>
              </a:rPr>
              <a:t>A    </a:t>
            </a:r>
          </a:p>
          <a:p>
            <a:pPr>
              <a:spcBef>
                <a:spcPct val="20000"/>
              </a:spcBef>
            </a:pPr>
            <a:r>
              <a:rPr lang="en-US" altLang="en-US" sz="1600" dirty="0">
                <a:latin typeface="Times New Roman" panose="02020603050405020304" pitchFamily="18" charset="0"/>
              </a:rPr>
              <a:t>A  </a:t>
            </a:r>
          </a:p>
          <a:p>
            <a:pPr>
              <a:spcBef>
                <a:spcPct val="20000"/>
              </a:spcBef>
            </a:pPr>
            <a:r>
              <a:rPr lang="en-US" altLang="en-US" sz="1600" dirty="0">
                <a:latin typeface="Times New Roman" panose="02020603050405020304" pitchFamily="18" charset="0"/>
              </a:rPr>
              <a:t>A    </a:t>
            </a:r>
          </a:p>
          <a:p>
            <a:pPr>
              <a:spcBef>
                <a:spcPct val="20000"/>
              </a:spcBef>
            </a:pPr>
            <a:r>
              <a:rPr lang="en-US" altLang="en-US" sz="1600" dirty="0">
                <a:latin typeface="Times New Roman" panose="02020603050405020304" pitchFamily="18" charset="0"/>
              </a:rPr>
              <a:t>A   </a:t>
            </a:r>
          </a:p>
          <a:p>
            <a:pPr>
              <a:spcBef>
                <a:spcPct val="20000"/>
              </a:spcBef>
            </a:pPr>
            <a:r>
              <a:rPr lang="en-US" altLang="en-US" sz="1600" dirty="0">
                <a:latin typeface="Times New Roman" panose="02020603050405020304" pitchFamily="18" charset="0"/>
              </a:rPr>
              <a:t>A    </a:t>
            </a:r>
          </a:p>
          <a:p>
            <a:pPr>
              <a:spcBef>
                <a:spcPct val="20000"/>
              </a:spcBef>
            </a:pPr>
            <a:r>
              <a:rPr lang="en-US" altLang="en-US" sz="1600" dirty="0">
                <a:latin typeface="Times New Roman" panose="02020603050405020304" pitchFamily="18" charset="0"/>
              </a:rPr>
              <a:t>A  </a:t>
            </a:r>
          </a:p>
          <a:p>
            <a:pPr>
              <a:spcBef>
                <a:spcPct val="20000"/>
              </a:spcBef>
            </a:pPr>
            <a:r>
              <a:rPr lang="en-US" altLang="en-US" sz="1600" dirty="0">
                <a:latin typeface="Times New Roman" panose="02020603050405020304" pitchFamily="18" charset="0"/>
              </a:rPr>
              <a:t>A   </a:t>
            </a:r>
          </a:p>
          <a:p>
            <a:pPr>
              <a:spcBef>
                <a:spcPct val="20000"/>
              </a:spcBef>
            </a:pPr>
            <a:r>
              <a:rPr lang="en-US" altLang="en-US" sz="1600" dirty="0">
                <a:latin typeface="Times New Roman" panose="02020603050405020304" pitchFamily="18" charset="0"/>
              </a:rPr>
              <a:t>A   </a:t>
            </a:r>
          </a:p>
        </p:txBody>
      </p:sp>
      <p:sp>
        <p:nvSpPr>
          <p:cNvPr id="27" name="Text Box 14">
            <a:extLst>
              <a:ext uri="{FF2B5EF4-FFF2-40B4-BE49-F238E27FC236}">
                <a16:creationId xmlns:a16="http://schemas.microsoft.com/office/drawing/2014/main" id="{BF8DA24C-1063-4571-96A7-914F3A95B56D}"/>
              </a:ext>
            </a:extLst>
          </p:cNvPr>
          <p:cNvSpPr txBox="1">
            <a:spLocks noChangeArrowheads="1"/>
          </p:cNvSpPr>
          <p:nvPr/>
        </p:nvSpPr>
        <p:spPr bwMode="auto">
          <a:xfrm>
            <a:off x="5557750" y="4901319"/>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latin typeface="Verdana" panose="020B0604030504040204" pitchFamily="34" charset="0"/>
                <a:ea typeface="SimSun" panose="02010600030101010101" pitchFamily="2" charset="-122"/>
              </a:rPr>
              <a:t>+ </a:t>
            </a:r>
            <a:r>
              <a:rPr lang="en-US" altLang="zh-CN" b="1" i="1" dirty="0">
                <a:latin typeface="Verdana" panose="020B0604030504040204" pitchFamily="34" charset="0"/>
                <a:ea typeface="SimSun" panose="02010600030101010101" pitchFamily="2" charset="-122"/>
              </a:rPr>
              <a:t>C</a:t>
            </a:r>
            <a:endParaRPr lang="en-US" altLang="en-US" b="1" i="1" dirty="0">
              <a:latin typeface="Verdana" panose="020B0604030504040204" pitchFamily="34" charset="0"/>
            </a:endParaRPr>
          </a:p>
        </p:txBody>
      </p:sp>
      <p:sp>
        <p:nvSpPr>
          <p:cNvPr id="28" name="Text Box 40">
            <a:extLst>
              <a:ext uri="{FF2B5EF4-FFF2-40B4-BE49-F238E27FC236}">
                <a16:creationId xmlns:a16="http://schemas.microsoft.com/office/drawing/2014/main" id="{1B7B3B39-E50F-411F-9AD0-8A92F04C7A98}"/>
              </a:ext>
            </a:extLst>
          </p:cNvPr>
          <p:cNvSpPr txBox="1">
            <a:spLocks noChangeArrowheads="1"/>
          </p:cNvSpPr>
          <p:nvPr/>
        </p:nvSpPr>
        <p:spPr bwMode="auto">
          <a:xfrm>
            <a:off x="6992542" y="4350980"/>
            <a:ext cx="990600" cy="923330"/>
          </a:xfrm>
          <a:prstGeom prst="rect">
            <a:avLst/>
          </a:prstGeom>
          <a:noFill/>
          <a:ln w="12700" algn="ctr">
            <a:solidFill>
              <a:srgbClr val="FF33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i="1" dirty="0">
                <a:ea typeface="SimSun" panose="02010600030101010101" pitchFamily="2" charset="-122"/>
              </a:rPr>
              <a:t>C</a:t>
            </a:r>
            <a:r>
              <a:rPr lang="en-US" altLang="zh-CN" dirty="0">
                <a:ea typeface="SimSun" panose="02010600030101010101" pitchFamily="2" charset="-122"/>
              </a:rPr>
              <a:t>: 8</a:t>
            </a:r>
            <a:br>
              <a:rPr lang="en-US" altLang="zh-CN" dirty="0">
                <a:ea typeface="SimSun" panose="02010600030101010101" pitchFamily="2" charset="-122"/>
              </a:rPr>
            </a:br>
            <a:r>
              <a:rPr lang="en-US" altLang="zh-CN" b="1" i="1" dirty="0">
                <a:ea typeface="SimSun" panose="02010600030101010101" pitchFamily="2" charset="-122"/>
              </a:rPr>
              <a:t>AC</a:t>
            </a:r>
            <a:r>
              <a:rPr lang="en-US" altLang="zh-CN" dirty="0">
                <a:ea typeface="SimSun" panose="02010600030101010101" pitchFamily="2" charset="-122"/>
              </a:rPr>
              <a:t>: 8</a:t>
            </a:r>
            <a:br>
              <a:rPr lang="en-US" altLang="zh-CN" dirty="0">
                <a:ea typeface="SimSun" panose="02010600030101010101" pitchFamily="2" charset="-122"/>
              </a:rPr>
            </a:br>
            <a:endParaRPr lang="en-US" altLang="en-US" dirty="0"/>
          </a:p>
        </p:txBody>
      </p:sp>
      <p:sp>
        <p:nvSpPr>
          <p:cNvPr id="29" name="Text Box 14">
            <a:extLst>
              <a:ext uri="{FF2B5EF4-FFF2-40B4-BE49-F238E27FC236}">
                <a16:creationId xmlns:a16="http://schemas.microsoft.com/office/drawing/2014/main" id="{52AB339E-93EC-48B6-8F57-7E0D3C59FF56}"/>
              </a:ext>
            </a:extLst>
          </p:cNvPr>
          <p:cNvSpPr txBox="1">
            <a:spLocks noChangeArrowheads="1"/>
          </p:cNvSpPr>
          <p:nvPr/>
        </p:nvSpPr>
        <p:spPr bwMode="auto">
          <a:xfrm>
            <a:off x="9352151" y="4701869"/>
            <a:ext cx="87351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b="1" dirty="0">
                <a:latin typeface="Verdana" panose="020B0604030504040204" pitchFamily="34" charset="0"/>
                <a:ea typeface="SimSun" panose="02010600030101010101" pitchFamily="2" charset="-122"/>
              </a:rPr>
              <a:t>A:8</a:t>
            </a:r>
            <a:endParaRPr lang="en-US" altLang="en-US" b="1" i="1" dirty="0">
              <a:latin typeface="Verdana" panose="020B0604030504040204" pitchFamily="34" charset="0"/>
            </a:endParaRPr>
          </a:p>
        </p:txBody>
      </p:sp>
    </p:spTree>
    <p:extLst>
      <p:ext uri="{BB962C8B-B14F-4D97-AF65-F5344CB8AC3E}">
        <p14:creationId xmlns:p14="http://schemas.microsoft.com/office/powerpoint/2010/main" val="3664013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1000"/>
                                        <p:tgtEl>
                                          <p:spTgt spid="2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1000"/>
                                        <p:tgtEl>
                                          <p:spTgt spid="2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1000"/>
                                        <p:tgtEl>
                                          <p:spTgt spid="2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fade">
                                      <p:cBhvr>
                                        <p:cTn id="25" dur="1000"/>
                                        <p:tgtEl>
                                          <p:spTgt spid="2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1000"/>
                                        <p:tgtEl>
                                          <p:spTgt spid="2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fade">
                                      <p:cBhvr>
                                        <p:cTn id="33"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p:bldP spid="23" grpId="0" animBg="1"/>
      <p:bldP spid="25" grpId="0"/>
      <p:bldP spid="27" grpId="0"/>
      <p:bldP spid="28" grpId="0" animBg="1"/>
      <p:bldP spid="29"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a:extLst>
              <a:ext uri="{FF2B5EF4-FFF2-40B4-BE49-F238E27FC236}">
                <a16:creationId xmlns:a16="http://schemas.microsoft.com/office/drawing/2014/main" id="{215C0DAC-0E53-4F2B-BEFC-1CB08E8417A6}"/>
              </a:ext>
            </a:extLst>
          </p:cNvPr>
          <p:cNvSpPr>
            <a:spLocks noGrp="1" noChangeArrowheads="1"/>
          </p:cNvSpPr>
          <p:nvPr>
            <p:ph type="title"/>
          </p:nvPr>
        </p:nvSpPr>
        <p:spPr>
          <a:xfrm>
            <a:off x="838200" y="554037"/>
            <a:ext cx="10515600" cy="527050"/>
          </a:xfrm>
        </p:spPr>
        <p:txBody>
          <a:bodyPr>
            <a:normAutofit fontScale="90000"/>
          </a:bodyPr>
          <a:lstStyle/>
          <a:p>
            <a:r>
              <a:rPr lang="en-US" altLang="zh-TW" dirty="0"/>
              <a:t>Sampling for Frequent Patterns</a:t>
            </a:r>
          </a:p>
        </p:txBody>
      </p:sp>
      <p:sp>
        <p:nvSpPr>
          <p:cNvPr id="36868" name="Rectangle 3">
            <a:extLst>
              <a:ext uri="{FF2B5EF4-FFF2-40B4-BE49-F238E27FC236}">
                <a16:creationId xmlns:a16="http://schemas.microsoft.com/office/drawing/2014/main" id="{A172AD96-3B58-4140-91B1-3BDD3FA78BE2}"/>
              </a:ext>
            </a:extLst>
          </p:cNvPr>
          <p:cNvSpPr>
            <a:spLocks noGrp="1" noChangeArrowheads="1"/>
          </p:cNvSpPr>
          <p:nvPr>
            <p:ph idx="1"/>
          </p:nvPr>
        </p:nvSpPr>
        <p:spPr>
          <a:xfrm>
            <a:off x="838200" y="1270000"/>
            <a:ext cx="10515600" cy="4906963"/>
          </a:xfrm>
        </p:spPr>
        <p:txBody>
          <a:bodyPr/>
          <a:lstStyle/>
          <a:p>
            <a:r>
              <a:rPr lang="en-US" dirty="0"/>
              <a:t>A sample which can fit in the main memory is first drawn from the database.</a:t>
            </a:r>
          </a:p>
          <a:p>
            <a:r>
              <a:rPr lang="en-US" dirty="0"/>
              <a:t>The set of large itemsets in the sample is then found from this sample by using a level-wise algorithm such as </a:t>
            </a:r>
            <a:r>
              <a:rPr lang="en-US" dirty="0" err="1"/>
              <a:t>Apriori</a:t>
            </a:r>
            <a:r>
              <a:rPr lang="en-US" dirty="0"/>
              <a:t>. </a:t>
            </a:r>
          </a:p>
          <a:p>
            <a:r>
              <a:rPr lang="en-US" dirty="0"/>
              <a:t>Let the set of large itemsets in the sample be PL, which is used as a set of probable large itemsets and used to generate candidates which are to be verified against the whole database .</a:t>
            </a:r>
          </a:p>
        </p:txBody>
      </p:sp>
      <p:sp>
        <p:nvSpPr>
          <p:cNvPr id="36866" name="Slide Number Placeholder 5">
            <a:extLst>
              <a:ext uri="{FF2B5EF4-FFF2-40B4-BE49-F238E27FC236}">
                <a16:creationId xmlns:a16="http://schemas.microsoft.com/office/drawing/2014/main" id="{6EAFB3BE-46CF-40FF-BEF1-1ECE4389E4B9}"/>
              </a:ext>
            </a:extLst>
          </p:cNvPr>
          <p:cNvSpPr>
            <a:spLocks noGrp="1"/>
          </p:cNvSpPr>
          <p:nvPr>
            <p:ph type="sldNum" sz="quarter" idx="12"/>
          </p:nvPr>
        </p:nvSpPr>
        <p:spPr>
          <a:xfrm>
            <a:off x="8610600" y="6407150"/>
            <a:ext cx="2743200" cy="365125"/>
          </a:xfrm>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AF30B217-CF89-4258-8B29-5C7BDEA44726}" type="slidenum">
              <a:rPr lang="zh-TW" altLang="en-US"/>
              <a:pPr/>
              <a:t>58</a:t>
            </a:fld>
            <a:endParaRPr lang="en-US" altLang="zh-TW"/>
          </a:p>
        </p:txBody>
      </p:sp>
    </p:spTree>
    <p:extLst>
      <p:ext uri="{BB962C8B-B14F-4D97-AF65-F5344CB8AC3E}">
        <p14:creationId xmlns:p14="http://schemas.microsoft.com/office/powerpoint/2010/main" val="41685874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8C0BE-47AC-4B24-9DF0-00FA1FCABD0E}"/>
              </a:ext>
            </a:extLst>
          </p:cNvPr>
          <p:cNvSpPr>
            <a:spLocks noGrp="1"/>
          </p:cNvSpPr>
          <p:nvPr>
            <p:ph type="title"/>
          </p:nvPr>
        </p:nvSpPr>
        <p:spPr>
          <a:xfrm>
            <a:off x="838200" y="554037"/>
            <a:ext cx="10515600" cy="527050"/>
          </a:xfrm>
        </p:spPr>
        <p:txBody>
          <a:bodyPr>
            <a:normAutofit fontScale="90000"/>
          </a:bodyPr>
          <a:lstStyle/>
          <a:p>
            <a:r>
              <a:rPr lang="en-US" altLang="zh-TW" dirty="0"/>
              <a:t>Sampling for Frequent Patterns</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0A13C2-1D22-4875-A652-1AEA32DD3ECF}"/>
                  </a:ext>
                </a:extLst>
              </p:cNvPr>
              <p:cNvSpPr>
                <a:spLocks noGrp="1"/>
              </p:cNvSpPr>
              <p:nvPr>
                <p:ph idx="1"/>
              </p:nvPr>
            </p:nvSpPr>
            <p:spPr>
              <a:xfrm>
                <a:off x="838200" y="1270000"/>
                <a:ext cx="10515600" cy="4906963"/>
              </a:xfrm>
            </p:spPr>
            <p:txBody>
              <a:bodyPr>
                <a:normAutofit lnSpcReduction="10000"/>
              </a:bodyPr>
              <a:lstStyle/>
              <a:p>
                <a:pPr algn="just"/>
                <a:r>
                  <a:rPr lang="en-US" dirty="0"/>
                  <a:t>The </a:t>
                </a:r>
                <a:r>
                  <a:rPr lang="en-US" dirty="0">
                    <a:highlight>
                      <a:srgbClr val="FFFF00"/>
                    </a:highlight>
                  </a:rPr>
                  <a:t>negative border </a:t>
                </a:r>
                <a:r>
                  <a:rPr lang="en-US" dirty="0"/>
                  <a:t>of a set of </a:t>
                </a:r>
                <a:r>
                  <a:rPr lang="en-US" dirty="0" err="1"/>
                  <a:t>itemsets</a:t>
                </a:r>
                <a:r>
                  <a:rPr lang="en-US" dirty="0"/>
                  <a:t> PL is the minimal set of </a:t>
                </a:r>
                <a:r>
                  <a:rPr lang="en-US" dirty="0" err="1"/>
                  <a:t>itemsets</a:t>
                </a:r>
                <a:r>
                  <a:rPr lang="en-US" dirty="0"/>
                  <a:t> which are not in PL, but all their subsets are</a:t>
                </a:r>
              </a:p>
              <a:p>
                <a:pPr algn="just"/>
                <a:r>
                  <a:rPr lang="en-US" dirty="0"/>
                  <a:t>The candidates are generated by applying the negative border function, BD− , to PL.</a:t>
                </a:r>
                <a:endParaRPr lang="en-US" altLang="zh-TW" dirty="0"/>
              </a:p>
              <a:p>
                <a:pPr algn="just"/>
                <a:r>
                  <a:rPr lang="en-US" dirty="0"/>
                  <a:t>Thus the candidates are </a:t>
                </a:r>
                <a14:m>
                  <m:oMath xmlns:m="http://schemas.openxmlformats.org/officeDocument/2006/math">
                    <m:r>
                      <a:rPr lang="en-US" dirty="0" smtClean="0">
                        <a:latin typeface="Cambria Math" panose="02040503050406030204" pitchFamily="18" charset="0"/>
                      </a:rPr>
                      <m:t>𝐵</m:t>
                    </m:r>
                    <m:sSup>
                      <m:sSupPr>
                        <m:ctrlPr>
                          <a:rPr lang="en-US" i="1" dirty="0" smtClean="0">
                            <a:latin typeface="Cambria Math" panose="02040503050406030204" pitchFamily="18" charset="0"/>
                          </a:rPr>
                        </m:ctrlPr>
                      </m:sSupPr>
                      <m:e>
                        <m:r>
                          <a:rPr lang="en-US" dirty="0" smtClean="0">
                            <a:latin typeface="Cambria Math" panose="02040503050406030204" pitchFamily="18" charset="0"/>
                          </a:rPr>
                          <m:t>𝐷</m:t>
                        </m:r>
                      </m:e>
                      <m:sup>
                        <m:r>
                          <a:rPr lang="en-US" dirty="0" smtClean="0">
                            <a:latin typeface="Cambria Math" panose="02040503050406030204" pitchFamily="18" charset="0"/>
                          </a:rPr>
                          <m:t>−</m:t>
                        </m:r>
                      </m:sup>
                    </m:sSup>
                    <m:r>
                      <a:rPr lang="en-US" dirty="0" smtClean="0">
                        <a:latin typeface="Cambria Math" panose="02040503050406030204" pitchFamily="18" charset="0"/>
                      </a:rPr>
                      <m:t> </m:t>
                    </m:r>
                    <m:d>
                      <m:dPr>
                        <m:ctrlPr>
                          <a:rPr lang="en-US" i="1" dirty="0" smtClean="0">
                            <a:latin typeface="Cambria Math" panose="02040503050406030204" pitchFamily="18" charset="0"/>
                          </a:rPr>
                        </m:ctrlPr>
                      </m:dPr>
                      <m:e>
                        <m:r>
                          <a:rPr lang="en-US" dirty="0" smtClean="0">
                            <a:latin typeface="Cambria Math" panose="02040503050406030204" pitchFamily="18" charset="0"/>
                          </a:rPr>
                          <m:t>𝑃𝐿</m:t>
                        </m:r>
                      </m:e>
                    </m:d>
                    <m:r>
                      <a:rPr lang="en-US" dirty="0" smtClean="0">
                        <a:latin typeface="Cambria Math" panose="02040503050406030204" pitchFamily="18" charset="0"/>
                      </a:rPr>
                      <m:t> </m:t>
                    </m:r>
                    <m:r>
                      <a:rPr lang="en-US" dirty="0">
                        <a:latin typeface="Cambria Math" panose="02040503050406030204" pitchFamily="18" charset="0"/>
                      </a:rPr>
                      <m:t>⋃</m:t>
                    </m:r>
                    <m:r>
                      <a:rPr lang="en-US" dirty="0" smtClean="0">
                        <a:latin typeface="Cambria Math" panose="02040503050406030204" pitchFamily="18" charset="0"/>
                      </a:rPr>
                      <m:t> </m:t>
                    </m:r>
                    <m:r>
                      <a:rPr lang="en-US" dirty="0">
                        <a:latin typeface="Cambria Math" panose="02040503050406030204" pitchFamily="18" charset="0"/>
                      </a:rPr>
                      <m:t>𝑃𝐿</m:t>
                    </m:r>
                  </m:oMath>
                </a14:m>
                <a:r>
                  <a:rPr lang="en-US" dirty="0"/>
                  <a:t>. </a:t>
                </a:r>
              </a:p>
              <a:p>
                <a:pPr algn="just"/>
                <a:r>
                  <a:rPr lang="en-US" dirty="0"/>
                  <a:t>After the candidates are generated, the whole database is scanned once to determine the counts of the candidates.</a:t>
                </a:r>
              </a:p>
              <a:p>
                <a:pPr algn="just"/>
                <a:r>
                  <a:rPr lang="en-US" dirty="0"/>
                  <a:t>If all large itemsets are in PL, i.e., no itemsets in </a:t>
                </a:r>
                <a14:m>
                  <m:oMath xmlns:m="http://schemas.openxmlformats.org/officeDocument/2006/math">
                    <m:r>
                      <a:rPr lang="en-US" dirty="0">
                        <a:latin typeface="Cambria Math" panose="02040503050406030204" pitchFamily="18" charset="0"/>
                      </a:rPr>
                      <m:t>𝐵</m:t>
                    </m:r>
                    <m:sSup>
                      <m:sSupPr>
                        <m:ctrlPr>
                          <a:rPr lang="en-US" i="1" dirty="0">
                            <a:latin typeface="Cambria Math" panose="02040503050406030204" pitchFamily="18" charset="0"/>
                          </a:rPr>
                        </m:ctrlPr>
                      </m:sSupPr>
                      <m:e>
                        <m:r>
                          <a:rPr lang="en-US" dirty="0">
                            <a:latin typeface="Cambria Math" panose="02040503050406030204" pitchFamily="18" charset="0"/>
                          </a:rPr>
                          <m:t>𝐷</m:t>
                        </m:r>
                      </m:e>
                      <m:sup>
                        <m:r>
                          <a:rPr lang="en-US" dirty="0">
                            <a:latin typeface="Cambria Math" panose="02040503050406030204" pitchFamily="18" charset="0"/>
                          </a:rPr>
                          <m:t>−</m:t>
                        </m:r>
                      </m:sup>
                    </m:sSup>
                    <m:r>
                      <a:rPr lang="en-US" dirty="0">
                        <a:latin typeface="Cambria Math" panose="02040503050406030204" pitchFamily="18" charset="0"/>
                      </a:rPr>
                      <m:t> </m:t>
                    </m:r>
                    <m:d>
                      <m:dPr>
                        <m:ctrlPr>
                          <a:rPr lang="en-US" i="1" dirty="0">
                            <a:latin typeface="Cambria Math" panose="02040503050406030204" pitchFamily="18" charset="0"/>
                          </a:rPr>
                        </m:ctrlPr>
                      </m:dPr>
                      <m:e>
                        <m:r>
                          <a:rPr lang="en-US" dirty="0">
                            <a:latin typeface="Cambria Math" panose="02040503050406030204" pitchFamily="18" charset="0"/>
                          </a:rPr>
                          <m:t>𝑃𝐿</m:t>
                        </m:r>
                      </m:e>
                    </m:d>
                    <m:r>
                      <a:rPr lang="en-US" dirty="0">
                        <a:latin typeface="Cambria Math" panose="02040503050406030204" pitchFamily="18" charset="0"/>
                      </a:rPr>
                      <m:t> </m:t>
                    </m:r>
                  </m:oMath>
                </a14:m>
                <a:r>
                  <a:rPr lang="en-US" dirty="0"/>
                  <a:t>turn out to be large, then all large itemsets are found and the algorithm terminates</a:t>
                </a:r>
              </a:p>
              <a:p>
                <a:pPr algn="just"/>
                <a:r>
                  <a:rPr lang="en-US" dirty="0"/>
                  <a:t>Otherwise, repeat the steps until </a:t>
                </a:r>
                <a14:m>
                  <m:oMath xmlns:m="http://schemas.openxmlformats.org/officeDocument/2006/math">
                    <m:r>
                      <a:rPr lang="en-US" dirty="0">
                        <a:latin typeface="Cambria Math" panose="02040503050406030204" pitchFamily="18" charset="0"/>
                      </a:rPr>
                      <m:t>𝐵</m:t>
                    </m:r>
                    <m:sSup>
                      <m:sSupPr>
                        <m:ctrlPr>
                          <a:rPr lang="en-US" i="1" dirty="0">
                            <a:latin typeface="Cambria Math" panose="02040503050406030204" pitchFamily="18" charset="0"/>
                          </a:rPr>
                        </m:ctrlPr>
                      </m:sSupPr>
                      <m:e>
                        <m:r>
                          <a:rPr lang="en-US" dirty="0">
                            <a:latin typeface="Cambria Math" panose="02040503050406030204" pitchFamily="18" charset="0"/>
                          </a:rPr>
                          <m:t>𝐷</m:t>
                        </m:r>
                      </m:e>
                      <m:sup>
                        <m:r>
                          <a:rPr lang="en-US" dirty="0">
                            <a:latin typeface="Cambria Math" panose="02040503050406030204" pitchFamily="18" charset="0"/>
                          </a:rPr>
                          <m:t>−</m:t>
                        </m:r>
                      </m:sup>
                    </m:sSup>
                    <m:r>
                      <a:rPr lang="en-US" dirty="0">
                        <a:latin typeface="Cambria Math" panose="02040503050406030204" pitchFamily="18" charset="0"/>
                      </a:rPr>
                      <m:t> </m:t>
                    </m:r>
                    <m:d>
                      <m:dPr>
                        <m:ctrlPr>
                          <a:rPr lang="en-US" i="1" dirty="0">
                            <a:latin typeface="Cambria Math" panose="02040503050406030204" pitchFamily="18" charset="0"/>
                          </a:rPr>
                        </m:ctrlPr>
                      </m:dPr>
                      <m:e>
                        <m:r>
                          <a:rPr lang="en-US" dirty="0">
                            <a:latin typeface="Cambria Math" panose="02040503050406030204" pitchFamily="18" charset="0"/>
                          </a:rPr>
                          <m:t>𝑃𝐿</m:t>
                        </m:r>
                      </m:e>
                    </m:d>
                    <m:r>
                      <a:rPr lang="en-US" dirty="0">
                        <a:latin typeface="Cambria Math" panose="02040503050406030204" pitchFamily="18" charset="0"/>
                      </a:rPr>
                      <m:t> ⋃ </m:t>
                    </m:r>
                    <m:r>
                      <a:rPr lang="en-US" dirty="0">
                        <a:latin typeface="Cambria Math" panose="02040503050406030204" pitchFamily="18" charset="0"/>
                      </a:rPr>
                      <m:t>𝑃𝐿</m:t>
                    </m:r>
                  </m:oMath>
                </a14:m>
                <a:r>
                  <a:rPr lang="en-IN" dirty="0"/>
                  <a:t> does not grow</a:t>
                </a:r>
              </a:p>
            </p:txBody>
          </p:sp>
        </mc:Choice>
        <mc:Fallback xmlns="">
          <p:sp>
            <p:nvSpPr>
              <p:cNvPr id="3" name="Content Placeholder 2">
                <a:extLst>
                  <a:ext uri="{FF2B5EF4-FFF2-40B4-BE49-F238E27FC236}">
                    <a16:creationId xmlns:a16="http://schemas.microsoft.com/office/drawing/2014/main" id="{150A13C2-1D22-4875-A652-1AEA32DD3ECF}"/>
                  </a:ext>
                </a:extLst>
              </p:cNvPr>
              <p:cNvSpPr>
                <a:spLocks noGrp="1" noRot="1" noChangeAspect="1" noMove="1" noResize="1" noEditPoints="1" noAdjustHandles="1" noChangeArrowheads="1" noChangeShapeType="1" noTextEdit="1"/>
              </p:cNvSpPr>
              <p:nvPr>
                <p:ph idx="1"/>
              </p:nvPr>
            </p:nvSpPr>
            <p:spPr>
              <a:xfrm>
                <a:off x="838200" y="1270000"/>
                <a:ext cx="10515600" cy="4906963"/>
              </a:xfrm>
              <a:blipFill>
                <a:blip r:embed="rId2"/>
                <a:stretch>
                  <a:fillRect l="-1043" t="-2733" r="-1159"/>
                </a:stretch>
              </a:blipFill>
            </p:spPr>
            <p:txBody>
              <a:bodyPr/>
              <a:lstStyle/>
              <a:p>
                <a:r>
                  <a:rPr lang="en-IN">
                    <a:noFill/>
                  </a:rPr>
                  <a:t> </a:t>
                </a:r>
              </a:p>
            </p:txBody>
          </p:sp>
        </mc:Fallback>
      </mc:AlternateContent>
      <p:sp>
        <p:nvSpPr>
          <p:cNvPr id="4" name="Footer Placeholder 3">
            <a:extLst>
              <a:ext uri="{FF2B5EF4-FFF2-40B4-BE49-F238E27FC236}">
                <a16:creationId xmlns:a16="http://schemas.microsoft.com/office/drawing/2014/main" id="{9362F5FA-0943-4670-B6D9-BD560C6EC0B1}"/>
              </a:ext>
            </a:extLst>
          </p:cNvPr>
          <p:cNvSpPr>
            <a:spLocks noGrp="1"/>
          </p:cNvSpPr>
          <p:nvPr>
            <p:ph type="ftr" sz="quarter" idx="11"/>
          </p:nvPr>
        </p:nvSpPr>
        <p:spPr>
          <a:xfrm>
            <a:off x="4038600" y="6407150"/>
            <a:ext cx="4114800" cy="365125"/>
          </a:xfrm>
        </p:spPr>
        <p:txBody>
          <a:bodyPr/>
          <a:lstStyle/>
          <a:p>
            <a:r>
              <a:rPr lang="en-US"/>
              <a:t>Mining Association Rules</a:t>
            </a:r>
          </a:p>
        </p:txBody>
      </p:sp>
      <p:sp>
        <p:nvSpPr>
          <p:cNvPr id="5" name="Slide Number Placeholder 4">
            <a:extLst>
              <a:ext uri="{FF2B5EF4-FFF2-40B4-BE49-F238E27FC236}">
                <a16:creationId xmlns:a16="http://schemas.microsoft.com/office/drawing/2014/main" id="{122E2975-60DA-4FA0-AD27-E86ADECD4278}"/>
              </a:ext>
            </a:extLst>
          </p:cNvPr>
          <p:cNvSpPr>
            <a:spLocks noGrp="1"/>
          </p:cNvSpPr>
          <p:nvPr>
            <p:ph type="sldNum" sz="quarter" idx="12"/>
          </p:nvPr>
        </p:nvSpPr>
        <p:spPr>
          <a:xfrm>
            <a:off x="8610600" y="6407150"/>
            <a:ext cx="2743200" cy="365125"/>
          </a:xfrm>
        </p:spPr>
        <p:txBody>
          <a:bodyPr/>
          <a:lstStyle/>
          <a:p>
            <a:fld id="{7A40C488-C8CC-47D5-8871-7D5F905AB6AC}" type="slidenum">
              <a:rPr lang="en-US" smtClean="0"/>
              <a:pPr/>
              <a:t>59</a:t>
            </a:fld>
            <a:endParaRPr lang="en-US"/>
          </a:p>
        </p:txBody>
      </p:sp>
    </p:spTree>
    <p:extLst>
      <p:ext uri="{BB962C8B-B14F-4D97-AF65-F5344CB8AC3E}">
        <p14:creationId xmlns:p14="http://schemas.microsoft.com/office/powerpoint/2010/main" val="2499959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Applications</a:t>
            </a:r>
          </a:p>
        </p:txBody>
      </p:sp>
      <p:sp>
        <p:nvSpPr>
          <p:cNvPr id="3" name="Content Placeholder 2"/>
          <p:cNvSpPr>
            <a:spLocks noGrp="1"/>
          </p:cNvSpPr>
          <p:nvPr>
            <p:ph idx="1"/>
          </p:nvPr>
        </p:nvSpPr>
        <p:spPr/>
        <p:txBody>
          <a:bodyPr/>
          <a:lstStyle/>
          <a:p>
            <a:pPr marL="342900" lvl="0" indent="-342900" algn="just" fontAlgn="base">
              <a:lnSpc>
                <a:spcPct val="80000"/>
              </a:lnSpc>
              <a:spcBef>
                <a:spcPct val="40000"/>
              </a:spcBef>
              <a:spcAft>
                <a:spcPct val="0"/>
              </a:spcAft>
              <a:buFontTx/>
              <a:buChar char="•"/>
            </a:pPr>
            <a:r>
              <a:rPr lang="en-US" sz="2400" dirty="0">
                <a:solidFill>
                  <a:srgbClr val="333399"/>
                </a:solidFill>
                <a:latin typeface="Times New Roman" panose="02020603050405020304" pitchFamily="18" charset="0"/>
              </a:rPr>
              <a:t>Market Basket Analysis: </a:t>
            </a:r>
            <a:r>
              <a:rPr lang="en-US" sz="2400" b="0" dirty="0">
                <a:solidFill>
                  <a:srgbClr val="333399"/>
                </a:solidFill>
                <a:latin typeface="Times New Roman" panose="02020603050405020304" pitchFamily="18" charset="0"/>
              </a:rPr>
              <a:t>given a database of customer transactions, where each transaction is a set of items the goal is to find groups of items which are frequently purchased together. </a:t>
            </a:r>
          </a:p>
          <a:p>
            <a:pPr marL="342900" lvl="0" indent="-342900" algn="just" fontAlgn="base">
              <a:lnSpc>
                <a:spcPct val="80000"/>
              </a:lnSpc>
              <a:spcBef>
                <a:spcPct val="40000"/>
              </a:spcBef>
              <a:spcAft>
                <a:spcPct val="0"/>
              </a:spcAft>
              <a:buFontTx/>
              <a:buChar char="•"/>
            </a:pPr>
            <a:r>
              <a:rPr lang="en-US" sz="2400" dirty="0">
                <a:solidFill>
                  <a:srgbClr val="333399"/>
                </a:solidFill>
                <a:latin typeface="Times New Roman" panose="02020603050405020304" pitchFamily="18" charset="0"/>
              </a:rPr>
              <a:t>Telecommunication</a:t>
            </a:r>
            <a:r>
              <a:rPr lang="en-US" sz="2400" b="0" dirty="0">
                <a:solidFill>
                  <a:srgbClr val="333399"/>
                </a:solidFill>
                <a:latin typeface="Times New Roman" panose="02020603050405020304" pitchFamily="18" charset="0"/>
              </a:rPr>
              <a:t> (each customer is a transaction containing the set of phone calls)</a:t>
            </a:r>
          </a:p>
          <a:p>
            <a:pPr marL="342900" lvl="0" indent="-342900" algn="just" fontAlgn="base">
              <a:lnSpc>
                <a:spcPct val="80000"/>
              </a:lnSpc>
              <a:spcBef>
                <a:spcPct val="40000"/>
              </a:spcBef>
              <a:spcAft>
                <a:spcPct val="0"/>
              </a:spcAft>
              <a:buFontTx/>
              <a:buChar char="•"/>
            </a:pPr>
            <a:r>
              <a:rPr lang="en-US" sz="2400" dirty="0">
                <a:solidFill>
                  <a:srgbClr val="333399"/>
                </a:solidFill>
                <a:latin typeface="Times New Roman" panose="02020603050405020304" pitchFamily="18" charset="0"/>
              </a:rPr>
              <a:t>Credit Cards/ Banking Services</a:t>
            </a:r>
            <a:r>
              <a:rPr lang="en-US" sz="2400" b="0" dirty="0">
                <a:solidFill>
                  <a:srgbClr val="333399"/>
                </a:solidFill>
                <a:latin typeface="Times New Roman" panose="02020603050405020304" pitchFamily="18" charset="0"/>
              </a:rPr>
              <a:t> (each card/account is a transaction containing the set of customer’s payments)</a:t>
            </a:r>
          </a:p>
          <a:p>
            <a:pPr marL="342900" lvl="0" indent="-342900" algn="just" fontAlgn="base">
              <a:lnSpc>
                <a:spcPct val="80000"/>
              </a:lnSpc>
              <a:spcBef>
                <a:spcPct val="40000"/>
              </a:spcBef>
              <a:spcAft>
                <a:spcPct val="0"/>
              </a:spcAft>
              <a:buFontTx/>
              <a:buChar char="•"/>
            </a:pPr>
            <a:r>
              <a:rPr lang="en-US" sz="2400" dirty="0">
                <a:solidFill>
                  <a:srgbClr val="333399"/>
                </a:solidFill>
                <a:latin typeface="Times New Roman" panose="02020603050405020304" pitchFamily="18" charset="0"/>
              </a:rPr>
              <a:t>Medical Treatments</a:t>
            </a:r>
            <a:r>
              <a:rPr lang="en-US" sz="2400" b="0" dirty="0">
                <a:solidFill>
                  <a:srgbClr val="333399"/>
                </a:solidFill>
                <a:latin typeface="Times New Roman" panose="02020603050405020304" pitchFamily="18" charset="0"/>
              </a:rPr>
              <a:t> (each patient is represented as a transaction containing the ordered set of diseases)</a:t>
            </a:r>
          </a:p>
          <a:p>
            <a:pPr marL="342900" lvl="0" indent="-342900" algn="just" fontAlgn="base">
              <a:lnSpc>
                <a:spcPct val="80000"/>
              </a:lnSpc>
              <a:spcBef>
                <a:spcPct val="40000"/>
              </a:spcBef>
              <a:spcAft>
                <a:spcPct val="0"/>
              </a:spcAft>
              <a:buFontTx/>
              <a:buChar char="•"/>
            </a:pPr>
            <a:r>
              <a:rPr lang="en-US" sz="2400" dirty="0">
                <a:solidFill>
                  <a:srgbClr val="333399"/>
                </a:solidFill>
                <a:latin typeface="Times New Roman" panose="02020603050405020304" pitchFamily="18" charset="0"/>
              </a:rPr>
              <a:t>Recommender system</a:t>
            </a:r>
            <a:endParaRPr lang="en-US" sz="2400" b="0" dirty="0">
              <a:solidFill>
                <a:srgbClr val="333399"/>
              </a:solidFill>
              <a:latin typeface="Times New Roman" panose="02020603050405020304" pitchFamily="18" charset="0"/>
            </a:endParaRPr>
          </a:p>
          <a:p>
            <a:endParaRPr lang="en-US" dirty="0"/>
          </a:p>
        </p:txBody>
      </p:sp>
      <p:sp>
        <p:nvSpPr>
          <p:cNvPr id="4" name="Footer Placeholder 3"/>
          <p:cNvSpPr>
            <a:spLocks noGrp="1"/>
          </p:cNvSpPr>
          <p:nvPr>
            <p:ph type="ftr" sz="quarter" idx="11"/>
          </p:nvPr>
        </p:nvSpPr>
        <p:spPr/>
        <p:txBody>
          <a:bodyPr/>
          <a:lstStyle/>
          <a:p>
            <a:r>
              <a:rPr lang="en-US"/>
              <a:t>Mining Association Rules</a:t>
            </a:r>
          </a:p>
        </p:txBody>
      </p:sp>
      <p:sp>
        <p:nvSpPr>
          <p:cNvPr id="5" name="Slide Number Placeholder 4"/>
          <p:cNvSpPr>
            <a:spLocks noGrp="1"/>
          </p:cNvSpPr>
          <p:nvPr>
            <p:ph type="sldNum" sz="quarter" idx="12"/>
          </p:nvPr>
        </p:nvSpPr>
        <p:spPr/>
        <p:txBody>
          <a:bodyPr/>
          <a:lstStyle/>
          <a:p>
            <a:fld id="{7A40C488-C8CC-47D5-8871-7D5F905AB6AC}" type="slidenum">
              <a:rPr lang="en-US" smtClean="0"/>
              <a:t>6</a:t>
            </a:fld>
            <a:endParaRPr lang="en-US"/>
          </a:p>
        </p:txBody>
      </p:sp>
    </p:spTree>
    <p:extLst>
      <p:ext uri="{BB962C8B-B14F-4D97-AF65-F5344CB8AC3E}">
        <p14:creationId xmlns:p14="http://schemas.microsoft.com/office/powerpoint/2010/main" val="24069582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normAutofit fontScale="90000"/>
          </a:bodyPr>
          <a:lstStyle/>
          <a:p>
            <a:r>
              <a:rPr lang="en-US" altLang="en-US" dirty="0"/>
              <a:t>Pattern Evaluation</a:t>
            </a:r>
          </a:p>
        </p:txBody>
      </p:sp>
      <p:sp>
        <p:nvSpPr>
          <p:cNvPr id="77827" name="Rectangle 3"/>
          <p:cNvSpPr>
            <a:spLocks noGrp="1" noChangeArrowheads="1"/>
          </p:cNvSpPr>
          <p:nvPr>
            <p:ph type="body" idx="1"/>
          </p:nvPr>
        </p:nvSpPr>
        <p:spPr/>
        <p:txBody>
          <a:bodyPr/>
          <a:lstStyle/>
          <a:p>
            <a:r>
              <a:rPr lang="en-US" altLang="en-US" dirty="0"/>
              <a:t>Association rule algorithms can produce large number of rules </a:t>
            </a:r>
          </a:p>
          <a:p>
            <a:pPr lvl="1">
              <a:buFont typeface="Arial" charset="0"/>
              <a:buNone/>
            </a:pPr>
            <a:endParaRPr lang="en-US" altLang="en-US" dirty="0"/>
          </a:p>
          <a:p>
            <a:pPr lvl="1">
              <a:buFont typeface="Arial" charset="0"/>
              <a:buNone/>
            </a:pPr>
            <a:endParaRPr lang="en-US" altLang="en-US" dirty="0"/>
          </a:p>
          <a:p>
            <a:r>
              <a:rPr lang="en-US" altLang="en-US" dirty="0"/>
              <a:t>Interestingness measures can be used to prune/rank the patterns </a:t>
            </a:r>
          </a:p>
          <a:p>
            <a:pPr lvl="1"/>
            <a:r>
              <a:rPr lang="en-US" altLang="en-US" dirty="0"/>
              <a:t>In the original formulation, support &amp; confidence are the only measures used</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normAutofit fontScale="90000"/>
          </a:bodyPr>
          <a:lstStyle/>
          <a:p>
            <a:r>
              <a:rPr lang="en-US" altLang="en-US"/>
              <a:t>Computing Interestingness Measure</a:t>
            </a:r>
          </a:p>
        </p:txBody>
      </p:sp>
      <p:sp>
        <p:nvSpPr>
          <p:cNvPr id="78851" name="Rectangle 3"/>
          <p:cNvSpPr>
            <a:spLocks noGrp="1" noChangeArrowheads="1"/>
          </p:cNvSpPr>
          <p:nvPr>
            <p:ph idx="1"/>
          </p:nvPr>
        </p:nvSpPr>
        <p:spPr/>
        <p:txBody>
          <a:bodyPr/>
          <a:lstStyle/>
          <a:p>
            <a:pPr marL="284163" indent="-284163"/>
            <a:r>
              <a:rPr lang="en-US" altLang="en-US" sz="2400"/>
              <a:t>Given X </a:t>
            </a:r>
            <a:r>
              <a:rPr lang="en-US" altLang="en-US" sz="2400">
                <a:sym typeface="Symbol" pitchFamily="18" charset="2"/>
              </a:rPr>
              <a:t> Y or {X,Y}, i</a:t>
            </a:r>
            <a:r>
              <a:rPr lang="en-US" altLang="en-US" sz="2400"/>
              <a:t>nformation needed to compute interestingness can be obtained from a contingency table</a:t>
            </a:r>
          </a:p>
        </p:txBody>
      </p:sp>
      <p:graphicFrame>
        <p:nvGraphicFramePr>
          <p:cNvPr id="1337348" name="Group 4"/>
          <p:cNvGraphicFramePr>
            <a:graphicFrameLocks noGrp="1"/>
          </p:cNvGraphicFramePr>
          <p:nvPr/>
        </p:nvGraphicFramePr>
        <p:xfrm>
          <a:off x="2057400" y="2595563"/>
          <a:ext cx="3581400" cy="1676400"/>
        </p:xfrm>
        <a:graphic>
          <a:graphicData uri="http://schemas.openxmlformats.org/drawingml/2006/table">
            <a:tbl>
              <a:tblPr/>
              <a:tblGrid>
                <a:gridCol w="895350">
                  <a:extLst>
                    <a:ext uri="{9D8B030D-6E8A-4147-A177-3AD203B41FA5}">
                      <a16:colId xmlns:a16="http://schemas.microsoft.com/office/drawing/2014/main" val="20000"/>
                    </a:ext>
                  </a:extLst>
                </a:gridCol>
                <a:gridCol w="933450">
                  <a:extLst>
                    <a:ext uri="{9D8B030D-6E8A-4147-A177-3AD203B41FA5}">
                      <a16:colId xmlns:a16="http://schemas.microsoft.com/office/drawing/2014/main" val="20001"/>
                    </a:ext>
                  </a:extLst>
                </a:gridCol>
                <a:gridCol w="857250">
                  <a:extLst>
                    <a:ext uri="{9D8B030D-6E8A-4147-A177-3AD203B41FA5}">
                      <a16:colId xmlns:a16="http://schemas.microsoft.com/office/drawing/2014/main" val="20002"/>
                    </a:ext>
                  </a:extLst>
                </a:gridCol>
                <a:gridCol w="895350">
                  <a:extLst>
                    <a:ext uri="{9D8B030D-6E8A-4147-A177-3AD203B41FA5}">
                      <a16:colId xmlns:a16="http://schemas.microsoft.com/office/drawing/2014/main" val="20003"/>
                    </a:ext>
                  </a:extLst>
                </a:gridCol>
              </a:tblGrid>
              <a:tr h="419100">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18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a:ln>
                            <a:noFill/>
                          </a:ln>
                          <a:solidFill>
                            <a:schemeClr val="tx1"/>
                          </a:solidFill>
                          <a:effectLst/>
                          <a:latin typeface="Arial" charset="0"/>
                        </a:rPr>
                        <a:t>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a:ln>
                            <a:noFill/>
                          </a:ln>
                          <a:solidFill>
                            <a:schemeClr val="tx1"/>
                          </a:solidFill>
                          <a:effectLst/>
                          <a:latin typeface="Arial" charset="0"/>
                        </a:rPr>
                        <a:t>Y </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18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9100">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a:ln>
                            <a:noFill/>
                          </a:ln>
                          <a:solidFill>
                            <a:schemeClr val="tx1"/>
                          </a:solidFill>
                          <a:effectLst/>
                          <a:latin typeface="Arial" charset="0"/>
                        </a:rPr>
                        <a:t>X</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dirty="0">
                          <a:ln>
                            <a:noFill/>
                          </a:ln>
                          <a:solidFill>
                            <a:schemeClr val="tx1"/>
                          </a:solidFill>
                          <a:effectLst/>
                          <a:latin typeface="Arial" charset="0"/>
                        </a:rPr>
                        <a:t>f</a:t>
                      </a:r>
                      <a:r>
                        <a:rPr kumimoji="0" lang="en-US" sz="1800" b="0" i="0" u="none" strike="noStrike" cap="none" normalizeH="0" baseline="-25000" dirty="0">
                          <a:ln>
                            <a:noFill/>
                          </a:ln>
                          <a:solidFill>
                            <a:schemeClr val="tx1"/>
                          </a:solidFill>
                          <a:effectLst/>
                          <a:latin typeface="Arial" charset="0"/>
                        </a:rPr>
                        <a:t>11</a:t>
                      </a:r>
                      <a:endParaRPr kumimoji="0" lang="en-US" sz="1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a:ln>
                            <a:noFill/>
                          </a:ln>
                          <a:solidFill>
                            <a:schemeClr val="tx1"/>
                          </a:solidFill>
                          <a:effectLst/>
                          <a:latin typeface="Arial" charset="0"/>
                        </a:rPr>
                        <a:t>f</a:t>
                      </a:r>
                      <a:r>
                        <a:rPr kumimoji="0" lang="en-US" sz="1800" b="0" i="0" u="none" strike="noStrike" cap="none" normalizeH="0" baseline="-25000">
                          <a:ln>
                            <a:noFill/>
                          </a:ln>
                          <a:solidFill>
                            <a:schemeClr val="tx1"/>
                          </a:solidFill>
                          <a:effectLst/>
                          <a:latin typeface="Arial" charset="0"/>
                        </a:rPr>
                        <a:t>10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a:ln>
                            <a:noFill/>
                          </a:ln>
                          <a:solidFill>
                            <a:schemeClr val="tx1"/>
                          </a:solidFill>
                          <a:effectLst/>
                          <a:latin typeface="Arial" charset="0"/>
                        </a:rPr>
                        <a:t>f</a:t>
                      </a:r>
                      <a:r>
                        <a:rPr kumimoji="0" lang="en-US" sz="1800" b="0" i="0" u="none" strike="noStrike" cap="none" normalizeH="0" baseline="-25000">
                          <a:ln>
                            <a:noFill/>
                          </a:ln>
                          <a:solidFill>
                            <a:schemeClr val="tx1"/>
                          </a:solidFill>
                          <a:effectLst/>
                          <a:latin typeface="Arial" charset="0"/>
                        </a:rPr>
                        <a:t>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9100">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a:ln>
                            <a:noFill/>
                          </a:ln>
                          <a:solidFill>
                            <a:schemeClr val="tx1"/>
                          </a:solidFill>
                          <a:effectLst/>
                          <a:latin typeface="Arial" charset="0"/>
                        </a:rPr>
                        <a:t>X </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dirty="0">
                          <a:ln>
                            <a:noFill/>
                          </a:ln>
                          <a:solidFill>
                            <a:schemeClr val="tx1"/>
                          </a:solidFill>
                          <a:effectLst/>
                          <a:latin typeface="Arial" charset="0"/>
                        </a:rPr>
                        <a:t>f</a:t>
                      </a:r>
                      <a:r>
                        <a:rPr kumimoji="0" lang="en-US" sz="1800" b="0" i="0" u="none" strike="noStrike" cap="none" normalizeH="0" baseline="-25000" dirty="0">
                          <a:ln>
                            <a:noFill/>
                          </a:ln>
                          <a:solidFill>
                            <a:schemeClr val="tx1"/>
                          </a:solidFill>
                          <a:effectLst/>
                          <a:latin typeface="Arial" charset="0"/>
                        </a:rPr>
                        <a:t>01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a:ln>
                            <a:noFill/>
                          </a:ln>
                          <a:solidFill>
                            <a:schemeClr val="tx1"/>
                          </a:solidFill>
                          <a:effectLst/>
                          <a:latin typeface="Arial" charset="0"/>
                        </a:rPr>
                        <a:t>f</a:t>
                      </a:r>
                      <a:r>
                        <a:rPr kumimoji="0" lang="en-US" sz="1800" b="0" i="0" u="none" strike="noStrike" cap="none" normalizeH="0" baseline="-25000">
                          <a:ln>
                            <a:noFill/>
                          </a:ln>
                          <a:solidFill>
                            <a:schemeClr val="tx1"/>
                          </a:solidFill>
                          <a:effectLst/>
                          <a:latin typeface="Arial" charset="0"/>
                        </a:rPr>
                        <a:t>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a:ln>
                            <a:noFill/>
                          </a:ln>
                          <a:solidFill>
                            <a:schemeClr val="tx1"/>
                          </a:solidFill>
                          <a:effectLst/>
                          <a:latin typeface="Arial" charset="0"/>
                        </a:rPr>
                        <a:t>f</a:t>
                      </a:r>
                      <a:r>
                        <a:rPr kumimoji="0" lang="en-US" sz="1800" b="0" i="0" u="none" strike="noStrike" cap="none" normalizeH="0" baseline="-25000">
                          <a:ln>
                            <a:noFill/>
                          </a:ln>
                          <a:solidFill>
                            <a:schemeClr val="tx1"/>
                          </a:solidFill>
                          <a:effectLst/>
                          <a:latin typeface="Arial" charset="0"/>
                        </a:rPr>
                        <a:t>o+</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9100">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18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a:ln>
                            <a:noFill/>
                          </a:ln>
                          <a:solidFill>
                            <a:schemeClr val="tx1"/>
                          </a:solidFill>
                          <a:effectLst/>
                          <a:latin typeface="Arial" charset="0"/>
                        </a:rPr>
                        <a:t>f</a:t>
                      </a:r>
                      <a:r>
                        <a:rPr kumimoji="0" lang="en-US" sz="1800" b="0" i="0" u="none" strike="noStrike" cap="none" normalizeH="0" baseline="-25000">
                          <a:ln>
                            <a:noFill/>
                          </a:ln>
                          <a:solidFill>
                            <a:schemeClr val="tx1"/>
                          </a:solidFill>
                          <a:effectLst/>
                          <a:latin typeface="Arial"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a:ln>
                            <a:noFill/>
                          </a:ln>
                          <a:solidFill>
                            <a:schemeClr val="tx1"/>
                          </a:solidFill>
                          <a:effectLst/>
                          <a:latin typeface="Arial" charset="0"/>
                        </a:rPr>
                        <a:t>f</a:t>
                      </a:r>
                      <a:r>
                        <a:rPr kumimoji="0" lang="en-US" sz="1800" b="0" i="0" u="none" strike="noStrike" cap="none" normalizeH="0" baseline="-25000">
                          <a:ln>
                            <a:noFill/>
                          </a:ln>
                          <a:solidFill>
                            <a:schemeClr val="tx1"/>
                          </a:solidFill>
                          <a:effectLst/>
                          <a:latin typeface="Arial"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dirty="0">
                          <a:ln>
                            <a:noFill/>
                          </a:ln>
                          <a:solidFill>
                            <a:schemeClr val="tx1"/>
                          </a:solidFill>
                          <a:effectLst/>
                          <a:latin typeface="Arial" charset="0"/>
                        </a:rPr>
                        <a:t>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78879" name="Text Box 31"/>
          <p:cNvSpPr txBox="1">
            <a:spLocks noChangeArrowheads="1"/>
          </p:cNvSpPr>
          <p:nvPr/>
        </p:nvSpPr>
        <p:spPr bwMode="auto">
          <a:xfrm>
            <a:off x="1905000" y="2133601"/>
            <a:ext cx="419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
                <a:schemeClr val="accent2"/>
              </a:buClr>
              <a:buFont typeface="Monotype Sorts" pitchFamily="2" charset="2"/>
              <a:buNone/>
            </a:pPr>
            <a:r>
              <a:rPr lang="en-US" altLang="en-US" sz="2000" b="0">
                <a:solidFill>
                  <a:srgbClr val="CC0000"/>
                </a:solidFill>
              </a:rPr>
              <a:t>Contingency table</a:t>
            </a:r>
            <a:endParaRPr lang="en-US" altLang="en-US" sz="2400" b="0">
              <a:sym typeface="Symbol" pitchFamily="18" charset="2"/>
            </a:endParaRPr>
          </a:p>
        </p:txBody>
      </p:sp>
      <p:grpSp>
        <p:nvGrpSpPr>
          <p:cNvPr id="78880" name="Group 32"/>
          <p:cNvGrpSpPr>
            <a:grpSpLocks/>
          </p:cNvGrpSpPr>
          <p:nvPr/>
        </p:nvGrpSpPr>
        <p:grpSpPr bwMode="auto">
          <a:xfrm>
            <a:off x="6324600" y="2590802"/>
            <a:ext cx="4114800" cy="1570038"/>
            <a:chOff x="1152" y="3024"/>
            <a:chExt cx="2592" cy="989"/>
          </a:xfrm>
        </p:grpSpPr>
        <p:sp>
          <p:nvSpPr>
            <p:cNvPr id="78885" name="Text Box 33"/>
            <p:cNvSpPr txBox="1">
              <a:spLocks noChangeArrowheads="1"/>
            </p:cNvSpPr>
            <p:nvPr/>
          </p:nvSpPr>
          <p:spPr bwMode="auto">
            <a:xfrm>
              <a:off x="1152" y="3024"/>
              <a:ext cx="2592" cy="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
                  <a:schemeClr val="accent2"/>
                </a:buClr>
                <a:buFont typeface="Monotype Sorts" pitchFamily="2" charset="2"/>
                <a:buNone/>
              </a:pPr>
              <a:r>
                <a:rPr lang="en-US" altLang="en-US" sz="2400" b="0"/>
                <a:t>f</a:t>
              </a:r>
              <a:r>
                <a:rPr lang="en-US" altLang="en-US" sz="2000" b="0" baseline="-25000"/>
                <a:t>11</a:t>
              </a:r>
              <a:r>
                <a:rPr lang="en-US" altLang="en-US" sz="2400" b="0"/>
                <a:t>: support of X and Y</a:t>
              </a:r>
              <a:br>
                <a:rPr lang="en-US" altLang="en-US" sz="2400" b="0"/>
              </a:br>
              <a:r>
                <a:rPr lang="en-US" altLang="en-US" sz="2400" b="0"/>
                <a:t>f</a:t>
              </a:r>
              <a:r>
                <a:rPr lang="en-US" altLang="en-US" sz="2000" b="0" baseline="-25000"/>
                <a:t>10</a:t>
              </a:r>
              <a:r>
                <a:rPr lang="en-US" altLang="en-US" sz="2400" b="0"/>
                <a:t>: support of X and Y</a:t>
              </a:r>
              <a:br>
                <a:rPr lang="en-US" altLang="en-US" sz="2400" b="0"/>
              </a:br>
              <a:r>
                <a:rPr lang="en-US" altLang="en-US" sz="2400" b="0"/>
                <a:t>f</a:t>
              </a:r>
              <a:r>
                <a:rPr lang="en-US" altLang="en-US" sz="2000" b="0" baseline="-25000"/>
                <a:t>01</a:t>
              </a:r>
              <a:r>
                <a:rPr lang="en-US" altLang="en-US" sz="2400" b="0"/>
                <a:t>: support of X and Y</a:t>
              </a:r>
              <a:br>
                <a:rPr lang="en-US" altLang="en-US" sz="2400" b="0"/>
              </a:br>
              <a:r>
                <a:rPr lang="en-US" altLang="en-US" sz="2400" b="0"/>
                <a:t>f</a:t>
              </a:r>
              <a:r>
                <a:rPr lang="en-US" altLang="en-US" sz="2000" b="0" baseline="-25000"/>
                <a:t>00</a:t>
              </a:r>
              <a:r>
                <a:rPr lang="en-US" altLang="en-US" sz="2400" b="0"/>
                <a:t>: support of X and Y</a:t>
              </a:r>
            </a:p>
          </p:txBody>
        </p:sp>
        <p:sp>
          <p:nvSpPr>
            <p:cNvPr id="78886" name="Line 34"/>
            <p:cNvSpPr>
              <a:spLocks noChangeShapeType="1"/>
            </p:cNvSpPr>
            <p:nvPr/>
          </p:nvSpPr>
          <p:spPr bwMode="auto">
            <a:xfrm>
              <a:off x="2928" y="3312"/>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887" name="Line 35"/>
            <p:cNvSpPr>
              <a:spLocks noChangeShapeType="1"/>
            </p:cNvSpPr>
            <p:nvPr/>
          </p:nvSpPr>
          <p:spPr bwMode="auto">
            <a:xfrm>
              <a:off x="2400" y="3744"/>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888" name="Line 36"/>
            <p:cNvSpPr>
              <a:spLocks noChangeShapeType="1"/>
            </p:cNvSpPr>
            <p:nvPr/>
          </p:nvSpPr>
          <p:spPr bwMode="auto">
            <a:xfrm>
              <a:off x="2389" y="3512"/>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889" name="Line 37"/>
            <p:cNvSpPr>
              <a:spLocks noChangeShapeType="1"/>
            </p:cNvSpPr>
            <p:nvPr/>
          </p:nvSpPr>
          <p:spPr bwMode="auto">
            <a:xfrm>
              <a:off x="2928" y="3744"/>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78881" name="Text Box 38"/>
          <p:cNvSpPr txBox="1">
            <a:spLocks noChangeArrowheads="1"/>
          </p:cNvSpPr>
          <p:nvPr/>
        </p:nvSpPr>
        <p:spPr bwMode="auto">
          <a:xfrm>
            <a:off x="5562600" y="4724401"/>
            <a:ext cx="4876800" cy="1382713"/>
          </a:xfrm>
          <a:prstGeom prst="rect">
            <a:avLst/>
          </a:prstGeom>
          <a:noFill/>
          <a:ln w="127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
                <a:schemeClr val="accent2"/>
              </a:buClr>
              <a:buFont typeface="Monotype Sorts" pitchFamily="2" charset="2"/>
              <a:buNone/>
            </a:pPr>
            <a:r>
              <a:rPr lang="en-US" altLang="en-US" sz="2400" b="0">
                <a:solidFill>
                  <a:srgbClr val="FF0000"/>
                </a:solidFill>
              </a:rPr>
              <a:t>Used to define various measures</a:t>
            </a:r>
          </a:p>
          <a:p>
            <a:pPr>
              <a:spcBef>
                <a:spcPct val="50000"/>
              </a:spcBef>
              <a:spcAft>
                <a:spcPct val="0"/>
              </a:spcAft>
              <a:buClr>
                <a:schemeClr val="accent2"/>
              </a:buClr>
              <a:buFont typeface="Monotype Sorts" pitchFamily="2" charset="2"/>
              <a:buChar char="u"/>
            </a:pPr>
            <a:r>
              <a:rPr lang="en-US" altLang="en-US" sz="2400" b="0"/>
              <a:t> support, confidence, Gini,</a:t>
            </a:r>
            <a:br>
              <a:rPr lang="en-US" altLang="en-US" sz="2400" b="0"/>
            </a:br>
            <a:r>
              <a:rPr lang="en-US" altLang="en-US" sz="2400" b="0"/>
              <a:t>   entropy, etc.</a:t>
            </a:r>
          </a:p>
        </p:txBody>
      </p:sp>
      <p:sp>
        <p:nvSpPr>
          <p:cNvPr id="78882" name="Line 39"/>
          <p:cNvSpPr>
            <a:spLocks noChangeShapeType="1"/>
          </p:cNvSpPr>
          <p:nvPr/>
        </p:nvSpPr>
        <p:spPr bwMode="auto">
          <a:xfrm flipH="1" flipV="1">
            <a:off x="4267200" y="4271963"/>
            <a:ext cx="1295400" cy="762000"/>
          </a:xfrm>
          <a:prstGeom prst="line">
            <a:avLst/>
          </a:prstGeom>
          <a:noFill/>
          <a:ln w="25400">
            <a:solidFill>
              <a:srgbClr val="FF0000"/>
            </a:solidFill>
            <a:round/>
            <a:headEnd type="triangle" w="lg" len="lg"/>
            <a:tailEnd/>
          </a:ln>
          <a:extLst>
            <a:ext uri="{909E8E84-426E-40DD-AFC4-6F175D3DCCD1}">
              <a14:hiddenFill xmlns:a14="http://schemas.microsoft.com/office/drawing/2010/main">
                <a:noFill/>
              </a14:hiddenFill>
            </a:ext>
          </a:extLst>
        </p:spPr>
        <p:txBody>
          <a:bodyPr/>
          <a:lstStyle/>
          <a:p>
            <a:endParaRPr lang="en-US"/>
          </a:p>
        </p:txBody>
      </p:sp>
      <p:sp>
        <p:nvSpPr>
          <p:cNvPr id="78883" name="Line 40"/>
          <p:cNvSpPr>
            <a:spLocks noChangeShapeType="1"/>
          </p:cNvSpPr>
          <p:nvPr/>
        </p:nvSpPr>
        <p:spPr bwMode="auto">
          <a:xfrm flipH="1">
            <a:off x="4191000" y="2667000"/>
            <a:ext cx="2286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884" name="Line 41"/>
          <p:cNvSpPr>
            <a:spLocks noChangeShapeType="1"/>
          </p:cNvSpPr>
          <p:nvPr/>
        </p:nvSpPr>
        <p:spPr bwMode="auto">
          <a:xfrm>
            <a:off x="2438400" y="3505200"/>
            <a:ext cx="1524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normAutofit fontScale="90000"/>
          </a:bodyPr>
          <a:lstStyle/>
          <a:p>
            <a:r>
              <a:rPr lang="en-US" altLang="en-US"/>
              <a:t>Drawback of Confidence</a:t>
            </a:r>
          </a:p>
        </p:txBody>
      </p:sp>
      <p:sp>
        <p:nvSpPr>
          <p:cNvPr id="3" name="Content Placeholder 2">
            <a:extLst>
              <a:ext uri="{FF2B5EF4-FFF2-40B4-BE49-F238E27FC236}">
                <a16:creationId xmlns:a16="http://schemas.microsoft.com/office/drawing/2014/main" id="{008D8AC7-9492-3D50-D29D-BA19D15F0079}"/>
              </a:ext>
            </a:extLst>
          </p:cNvPr>
          <p:cNvSpPr>
            <a:spLocks noGrp="1"/>
          </p:cNvSpPr>
          <p:nvPr>
            <p:ph idx="1"/>
          </p:nvPr>
        </p:nvSpPr>
        <p:spPr/>
        <p:txBody>
          <a:bodyPr/>
          <a:lstStyle/>
          <a:p>
            <a:endParaRPr lang="en-IN"/>
          </a:p>
        </p:txBody>
      </p:sp>
      <p:sp>
        <p:nvSpPr>
          <p:cNvPr id="1339424" name="Text Box 32"/>
          <p:cNvSpPr txBox="1">
            <a:spLocks noChangeArrowheads="1"/>
          </p:cNvSpPr>
          <p:nvPr/>
        </p:nvSpPr>
        <p:spPr bwMode="auto">
          <a:xfrm>
            <a:off x="2438400" y="3825875"/>
            <a:ext cx="7391400" cy="2523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50000"/>
              </a:spcBef>
              <a:spcAft>
                <a:spcPct val="0"/>
              </a:spcAft>
              <a:buClrTx/>
              <a:buSzTx/>
              <a:buFontTx/>
              <a:buNone/>
            </a:pPr>
            <a:r>
              <a:rPr lang="en-US" altLang="en-US" sz="2000" b="0" dirty="0">
                <a:latin typeface="Tahoma" pitchFamily="34" charset="0"/>
              </a:rPr>
              <a:t>           </a:t>
            </a:r>
            <a:r>
              <a:rPr lang="en-US" altLang="en-US" sz="2400" b="0" dirty="0">
                <a:solidFill>
                  <a:srgbClr val="CC3300"/>
                </a:solidFill>
                <a:latin typeface="Tahoma" pitchFamily="34" charset="0"/>
              </a:rPr>
              <a:t>Association Rule: Tea </a:t>
            </a:r>
            <a:r>
              <a:rPr lang="en-US" altLang="en-US" sz="2400" b="0" dirty="0">
                <a:solidFill>
                  <a:srgbClr val="CC3300"/>
                </a:solidFill>
                <a:latin typeface="Tahoma" pitchFamily="34" charset="0"/>
                <a:sym typeface="Symbol" pitchFamily="18" charset="2"/>
              </a:rPr>
              <a:t> Coffee</a:t>
            </a:r>
            <a:br>
              <a:rPr lang="en-US" altLang="en-US" sz="2400" b="0" dirty="0">
                <a:solidFill>
                  <a:srgbClr val="CC3300"/>
                </a:solidFill>
                <a:latin typeface="Tahoma" pitchFamily="34" charset="0"/>
                <a:sym typeface="Symbol" pitchFamily="18" charset="2"/>
              </a:rPr>
            </a:br>
            <a:endParaRPr lang="en-US" altLang="en-US" sz="2400" b="0" dirty="0">
              <a:solidFill>
                <a:srgbClr val="CC3300"/>
              </a:solidFill>
              <a:latin typeface="Tahoma" pitchFamily="34" charset="0"/>
            </a:endParaRPr>
          </a:p>
          <a:p>
            <a:pPr eaLnBrk="1" hangingPunct="1">
              <a:spcBef>
                <a:spcPct val="50000"/>
              </a:spcBef>
              <a:spcAft>
                <a:spcPct val="0"/>
              </a:spcAft>
              <a:buClrTx/>
              <a:buSzTx/>
              <a:buFontTx/>
              <a:buNone/>
            </a:pPr>
            <a:r>
              <a:rPr lang="en-US" altLang="en-US" sz="2000" b="0" dirty="0">
                <a:latin typeface="Tahoma" pitchFamily="34" charset="0"/>
              </a:rPr>
              <a:t>Confidence </a:t>
            </a:r>
            <a:r>
              <a:rPr lang="en-US" altLang="en-US" sz="2000" b="0" dirty="0">
                <a:latin typeface="Tahoma" pitchFamily="34" charset="0"/>
                <a:sym typeface="Symbol" pitchFamily="18" charset="2"/>
              </a:rPr>
              <a:t></a:t>
            </a:r>
            <a:r>
              <a:rPr lang="en-US" altLang="en-US" sz="2000" b="0" dirty="0">
                <a:latin typeface="Tahoma" pitchFamily="34" charset="0"/>
              </a:rPr>
              <a:t> P(</a:t>
            </a:r>
            <a:r>
              <a:rPr lang="en-US" altLang="en-US" sz="2000" b="0" dirty="0" err="1">
                <a:latin typeface="Tahoma" pitchFamily="34" charset="0"/>
              </a:rPr>
              <a:t>Coffee|Tea</a:t>
            </a:r>
            <a:r>
              <a:rPr lang="en-US" altLang="en-US" sz="2000" b="0" dirty="0">
                <a:latin typeface="Tahoma" pitchFamily="34" charset="0"/>
              </a:rPr>
              <a:t>) = 150/200 = </a:t>
            </a:r>
            <a:r>
              <a:rPr lang="en-US" altLang="en-US" sz="2000" b="0" dirty="0">
                <a:solidFill>
                  <a:srgbClr val="FF0000"/>
                </a:solidFill>
                <a:latin typeface="Tahoma" pitchFamily="34" charset="0"/>
              </a:rPr>
              <a:t>0.75</a:t>
            </a:r>
          </a:p>
          <a:p>
            <a:pPr eaLnBrk="1" hangingPunct="1">
              <a:spcBef>
                <a:spcPct val="50000"/>
              </a:spcBef>
              <a:spcAft>
                <a:spcPct val="0"/>
              </a:spcAft>
              <a:buClrTx/>
              <a:buSzTx/>
              <a:buFontTx/>
              <a:buNone/>
            </a:pPr>
            <a:r>
              <a:rPr lang="en-US" altLang="en-US" sz="2000" b="0" dirty="0">
                <a:latin typeface="Tahoma" pitchFamily="34" charset="0"/>
              </a:rPr>
              <a:t>Confidence &gt; 50%, meaning people who drink tea are more likely to drink coffee than not drink coffee</a:t>
            </a:r>
          </a:p>
          <a:p>
            <a:pPr eaLnBrk="1" hangingPunct="1">
              <a:spcBef>
                <a:spcPct val="50000"/>
              </a:spcBef>
              <a:spcAft>
                <a:spcPct val="0"/>
              </a:spcAft>
              <a:buClrTx/>
              <a:buSzTx/>
              <a:buFontTx/>
              <a:buNone/>
            </a:pPr>
            <a:r>
              <a:rPr lang="en-US" altLang="en-US" sz="2000" b="0" dirty="0">
                <a:latin typeface="Tahoma" pitchFamily="34" charset="0"/>
              </a:rPr>
              <a:t>So rule seems reasonable</a:t>
            </a:r>
          </a:p>
        </p:txBody>
      </p:sp>
      <p:graphicFrame>
        <p:nvGraphicFramePr>
          <p:cNvPr id="7" name="Group 3"/>
          <p:cNvGraphicFramePr>
            <a:graphicFrameLocks noGrp="1"/>
          </p:cNvGraphicFramePr>
          <p:nvPr/>
        </p:nvGraphicFramePr>
        <p:xfrm>
          <a:off x="1828800" y="1077913"/>
          <a:ext cx="3836988" cy="2682874"/>
        </p:xfrm>
        <a:graphic>
          <a:graphicData uri="http://schemas.openxmlformats.org/drawingml/2006/table">
            <a:tbl>
              <a:tblPr/>
              <a:tblGrid>
                <a:gridCol w="959247">
                  <a:extLst>
                    <a:ext uri="{9D8B030D-6E8A-4147-A177-3AD203B41FA5}">
                      <a16:colId xmlns:a16="http://schemas.microsoft.com/office/drawing/2014/main" val="20000"/>
                    </a:ext>
                  </a:extLst>
                </a:gridCol>
                <a:gridCol w="959247">
                  <a:extLst>
                    <a:ext uri="{9D8B030D-6E8A-4147-A177-3AD203B41FA5}">
                      <a16:colId xmlns:a16="http://schemas.microsoft.com/office/drawing/2014/main" val="20001"/>
                    </a:ext>
                  </a:extLst>
                </a:gridCol>
                <a:gridCol w="959247">
                  <a:extLst>
                    <a:ext uri="{9D8B030D-6E8A-4147-A177-3AD203B41FA5}">
                      <a16:colId xmlns:a16="http://schemas.microsoft.com/office/drawing/2014/main" val="20002"/>
                    </a:ext>
                  </a:extLst>
                </a:gridCol>
                <a:gridCol w="959247">
                  <a:extLst>
                    <a:ext uri="{9D8B030D-6E8A-4147-A177-3AD203B41FA5}">
                      <a16:colId xmlns:a16="http://schemas.microsoft.com/office/drawing/2014/main" val="20003"/>
                    </a:ext>
                  </a:extLst>
                </a:gridCol>
              </a:tblGrid>
              <a:tr h="701189">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Customers</a:t>
                      </a:r>
                    </a:p>
                  </a:txBody>
                  <a:tcPr marL="91435" marR="91435" marT="45743" marB="4574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Tea</a:t>
                      </a:r>
                    </a:p>
                  </a:txBody>
                  <a:tcPr marL="91435" marR="91435" marT="45743" marB="4574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Coffee</a:t>
                      </a:r>
                    </a:p>
                  </a:txBody>
                  <a:tcPr marL="91435" marR="91435" marT="45743" marB="4574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a:t>
                      </a:r>
                    </a:p>
                  </a:txBody>
                  <a:tcPr marL="91435" marR="91435" marT="45743" marB="4574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337">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C1</a:t>
                      </a:r>
                    </a:p>
                  </a:txBody>
                  <a:tcPr marL="91435" marR="91435" marT="45743" marB="4574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0</a:t>
                      </a:r>
                    </a:p>
                  </a:txBody>
                  <a:tcPr marL="91435" marR="91435" marT="45743" marB="4574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1</a:t>
                      </a:r>
                    </a:p>
                  </a:txBody>
                  <a:tcPr marL="91435" marR="91435" marT="45743" marB="4574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a:t>
                      </a:r>
                    </a:p>
                  </a:txBody>
                  <a:tcPr marL="91435" marR="91435" marT="45743" marB="4574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337">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C2</a:t>
                      </a:r>
                    </a:p>
                  </a:txBody>
                  <a:tcPr marL="91435" marR="91435" marT="45743" marB="4574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1</a:t>
                      </a:r>
                    </a:p>
                  </a:txBody>
                  <a:tcPr marL="91435" marR="91435" marT="45743" marB="4574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0</a:t>
                      </a:r>
                    </a:p>
                  </a:txBody>
                  <a:tcPr marL="91435" marR="91435" marT="45743" marB="4574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a:t>
                      </a:r>
                    </a:p>
                  </a:txBody>
                  <a:tcPr marL="91435" marR="91435" marT="45743" marB="4574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337">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C3</a:t>
                      </a:r>
                    </a:p>
                  </a:txBody>
                  <a:tcPr marL="91435" marR="91435" marT="45743" marB="4574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1</a:t>
                      </a:r>
                    </a:p>
                  </a:txBody>
                  <a:tcPr marL="91435" marR="91435" marT="45743" marB="4574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1</a:t>
                      </a:r>
                    </a:p>
                  </a:txBody>
                  <a:tcPr marL="91435" marR="91435" marT="45743" marB="4574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a:t>
                      </a:r>
                    </a:p>
                  </a:txBody>
                  <a:tcPr marL="91435" marR="91435" marT="45743" marB="4574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337">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C4</a:t>
                      </a:r>
                    </a:p>
                  </a:txBody>
                  <a:tcPr marL="91435" marR="91435" marT="45743" marB="4574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1</a:t>
                      </a:r>
                    </a:p>
                  </a:txBody>
                  <a:tcPr marL="91435" marR="91435" marT="45743" marB="4574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0</a:t>
                      </a:r>
                    </a:p>
                  </a:txBody>
                  <a:tcPr marL="91435" marR="91435" marT="45743" marB="4574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a:t>
                      </a:r>
                    </a:p>
                  </a:txBody>
                  <a:tcPr marL="91435" marR="91435" marT="45743" marB="4574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337">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a:t>
                      </a:r>
                    </a:p>
                  </a:txBody>
                  <a:tcPr marL="91435" marR="91435" marT="45743" marB="4574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2000" b="0" i="0" u="none" strike="noStrike" cap="none" normalizeH="0" baseline="0" dirty="0">
                        <a:ln>
                          <a:noFill/>
                        </a:ln>
                        <a:solidFill>
                          <a:schemeClr val="tx1"/>
                        </a:solidFill>
                        <a:effectLst/>
                        <a:latin typeface="Arial" charset="0"/>
                      </a:endParaRPr>
                    </a:p>
                  </a:txBody>
                  <a:tcPr marL="91435" marR="91435" marT="45743" marB="4574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2000" b="0" i="0" u="none" strike="noStrike" cap="none" normalizeH="0" baseline="0" dirty="0">
                        <a:ln>
                          <a:noFill/>
                        </a:ln>
                        <a:solidFill>
                          <a:schemeClr val="tx1"/>
                        </a:solidFill>
                        <a:effectLst/>
                        <a:latin typeface="Arial" charset="0"/>
                      </a:endParaRPr>
                    </a:p>
                  </a:txBody>
                  <a:tcPr marL="91435" marR="91435" marT="45743" marB="4574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2000" b="0" i="0" u="none" strike="noStrike" cap="none" normalizeH="0" baseline="0" dirty="0">
                        <a:ln>
                          <a:noFill/>
                        </a:ln>
                        <a:solidFill>
                          <a:schemeClr val="tx1"/>
                        </a:solidFill>
                        <a:effectLst/>
                        <a:latin typeface="Arial" charset="0"/>
                      </a:endParaRPr>
                    </a:p>
                  </a:txBody>
                  <a:tcPr marL="91435" marR="91435" marT="45743" marB="4574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pic>
        <p:nvPicPr>
          <p:cNvPr id="2" name="Picture 1"/>
          <p:cNvPicPr>
            <a:picLocks noChangeAspect="1"/>
          </p:cNvPicPr>
          <p:nvPr/>
        </p:nvPicPr>
        <p:blipFill>
          <a:blip r:embed="rId2"/>
          <a:stretch>
            <a:fillRect/>
          </a:stretch>
        </p:blipFill>
        <p:spPr>
          <a:xfrm>
            <a:off x="6121752" y="1219200"/>
            <a:ext cx="3708049" cy="18288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94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9424"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normAutofit fontScale="90000"/>
          </a:bodyPr>
          <a:lstStyle/>
          <a:p>
            <a:r>
              <a:rPr lang="en-US" altLang="en-US"/>
              <a:t>Drawback of Confidence</a:t>
            </a:r>
          </a:p>
        </p:txBody>
      </p:sp>
      <p:sp>
        <p:nvSpPr>
          <p:cNvPr id="2" name="Content Placeholder 1">
            <a:extLst>
              <a:ext uri="{FF2B5EF4-FFF2-40B4-BE49-F238E27FC236}">
                <a16:creationId xmlns:a16="http://schemas.microsoft.com/office/drawing/2014/main" id="{43934F2E-FB45-20AE-E7D3-F2C8977B3563}"/>
              </a:ext>
            </a:extLst>
          </p:cNvPr>
          <p:cNvSpPr>
            <a:spLocks noGrp="1"/>
          </p:cNvSpPr>
          <p:nvPr>
            <p:ph idx="1"/>
          </p:nvPr>
        </p:nvSpPr>
        <p:spPr/>
        <p:txBody>
          <a:bodyPr/>
          <a:lstStyle/>
          <a:p>
            <a:endParaRPr lang="en-IN"/>
          </a:p>
        </p:txBody>
      </p:sp>
      <p:graphicFrame>
        <p:nvGraphicFramePr>
          <p:cNvPr id="1340419" name="Group 3"/>
          <p:cNvGraphicFramePr>
            <a:graphicFrameLocks noGrp="1"/>
          </p:cNvGraphicFramePr>
          <p:nvPr/>
        </p:nvGraphicFramePr>
        <p:xfrm>
          <a:off x="2590800" y="1219200"/>
          <a:ext cx="4038600" cy="1971676"/>
        </p:xfrm>
        <a:graphic>
          <a:graphicData uri="http://schemas.openxmlformats.org/drawingml/2006/table">
            <a:tbl>
              <a:tblPr/>
              <a:tblGrid>
                <a:gridCol w="1009650">
                  <a:extLst>
                    <a:ext uri="{9D8B030D-6E8A-4147-A177-3AD203B41FA5}">
                      <a16:colId xmlns:a16="http://schemas.microsoft.com/office/drawing/2014/main" val="20000"/>
                    </a:ext>
                  </a:extLst>
                </a:gridCol>
                <a:gridCol w="1009650">
                  <a:extLst>
                    <a:ext uri="{9D8B030D-6E8A-4147-A177-3AD203B41FA5}">
                      <a16:colId xmlns:a16="http://schemas.microsoft.com/office/drawing/2014/main" val="20001"/>
                    </a:ext>
                  </a:extLst>
                </a:gridCol>
                <a:gridCol w="1009650">
                  <a:extLst>
                    <a:ext uri="{9D8B030D-6E8A-4147-A177-3AD203B41FA5}">
                      <a16:colId xmlns:a16="http://schemas.microsoft.com/office/drawing/2014/main" val="20002"/>
                    </a:ext>
                  </a:extLst>
                </a:gridCol>
                <a:gridCol w="1009650">
                  <a:extLst>
                    <a:ext uri="{9D8B030D-6E8A-4147-A177-3AD203B41FA5}">
                      <a16:colId xmlns:a16="http://schemas.microsoft.com/office/drawing/2014/main" val="20003"/>
                    </a:ext>
                  </a:extLst>
                </a:gridCol>
              </a:tblGrid>
              <a:tr h="782572">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2000" b="0" i="0" u="none" strike="noStrike" cap="none" normalizeH="0" baseline="0">
                        <a:ln>
                          <a:noFill/>
                        </a:ln>
                        <a:solidFill>
                          <a:schemeClr val="tx1"/>
                        </a:solidFill>
                        <a:effectLst/>
                        <a:latin typeface="Arial" charset="0"/>
                      </a:endParaRPr>
                    </a:p>
                  </a:txBody>
                  <a:tcPr marT="45735" marB="4573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2000" b="0" i="0" u="none" strike="noStrike" cap="none" normalizeH="0" baseline="0">
                        <a:ln>
                          <a:noFill/>
                        </a:ln>
                        <a:solidFill>
                          <a:schemeClr val="tx1"/>
                        </a:solidFill>
                        <a:effectLst/>
                        <a:latin typeface="Arial" charset="0"/>
                      </a:endParaRPr>
                    </a:p>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a:ln>
                            <a:noFill/>
                          </a:ln>
                          <a:solidFill>
                            <a:schemeClr val="tx1"/>
                          </a:solidFill>
                          <a:effectLst/>
                          <a:latin typeface="Arial" charset="0"/>
                        </a:rPr>
                        <a:t>Coffee</a:t>
                      </a:r>
                    </a:p>
                  </a:txBody>
                  <a:tcPr marT="45735" marB="4573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2000" b="0" i="0" u="none" strike="noStrike" cap="none" normalizeH="0" baseline="0">
                        <a:ln>
                          <a:noFill/>
                        </a:ln>
                        <a:solidFill>
                          <a:schemeClr val="tx1"/>
                        </a:solidFill>
                        <a:effectLst/>
                        <a:latin typeface="Arial" charset="0"/>
                      </a:endParaRPr>
                    </a:p>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a:ln>
                            <a:noFill/>
                          </a:ln>
                          <a:solidFill>
                            <a:schemeClr val="tx1"/>
                          </a:solidFill>
                          <a:effectLst/>
                          <a:latin typeface="Arial" charset="0"/>
                        </a:rPr>
                        <a:t>Coffee</a:t>
                      </a:r>
                    </a:p>
                  </a:txBody>
                  <a:tcPr marT="45735" marB="4573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2000" b="0" i="0" u="none" strike="noStrike" cap="none" normalizeH="0" baseline="0">
                        <a:ln>
                          <a:noFill/>
                        </a:ln>
                        <a:solidFill>
                          <a:schemeClr val="tx1"/>
                        </a:solidFill>
                        <a:effectLst/>
                        <a:latin typeface="Arial" charset="0"/>
                      </a:endParaRPr>
                    </a:p>
                  </a:txBody>
                  <a:tcPr marT="45735" marB="4573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368">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a:ln>
                            <a:noFill/>
                          </a:ln>
                          <a:solidFill>
                            <a:schemeClr val="tx1"/>
                          </a:solidFill>
                          <a:effectLst/>
                          <a:latin typeface="Arial" charset="0"/>
                        </a:rPr>
                        <a:t>Tea</a:t>
                      </a:r>
                    </a:p>
                  </a:txBody>
                  <a:tcPr marT="45735" marB="4573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150</a:t>
                      </a:r>
                    </a:p>
                  </a:txBody>
                  <a:tcPr marT="45735" marB="4573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50</a:t>
                      </a:r>
                    </a:p>
                  </a:txBody>
                  <a:tcPr marT="45735" marB="4573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200</a:t>
                      </a:r>
                    </a:p>
                  </a:txBody>
                  <a:tcPr marT="45735" marB="4573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368">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a:ln>
                            <a:noFill/>
                          </a:ln>
                          <a:solidFill>
                            <a:schemeClr val="tx1"/>
                          </a:solidFill>
                          <a:effectLst/>
                          <a:latin typeface="Arial" charset="0"/>
                        </a:rPr>
                        <a:t>Tea</a:t>
                      </a:r>
                    </a:p>
                  </a:txBody>
                  <a:tcPr marT="45735" marB="4573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650</a:t>
                      </a:r>
                    </a:p>
                  </a:txBody>
                  <a:tcPr marT="45735" marB="4573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150</a:t>
                      </a:r>
                    </a:p>
                  </a:txBody>
                  <a:tcPr marT="45735" marB="4573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800</a:t>
                      </a:r>
                    </a:p>
                  </a:txBody>
                  <a:tcPr marT="45735" marB="4573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368">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2000" b="0" i="0" u="none" strike="noStrike" cap="none" normalizeH="0" baseline="0">
                        <a:ln>
                          <a:noFill/>
                        </a:ln>
                        <a:solidFill>
                          <a:schemeClr val="tx1"/>
                        </a:solidFill>
                        <a:effectLst/>
                        <a:latin typeface="Arial" charset="0"/>
                      </a:endParaRPr>
                    </a:p>
                  </a:txBody>
                  <a:tcPr marT="45735" marB="4573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800</a:t>
                      </a:r>
                    </a:p>
                  </a:txBody>
                  <a:tcPr marT="45735" marB="4573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200</a:t>
                      </a:r>
                    </a:p>
                  </a:txBody>
                  <a:tcPr marT="45735" marB="4573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1000</a:t>
                      </a:r>
                    </a:p>
                  </a:txBody>
                  <a:tcPr marT="45735" marB="4573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80926" name="Line 30"/>
          <p:cNvSpPr>
            <a:spLocks noChangeShapeType="1"/>
          </p:cNvSpPr>
          <p:nvPr/>
        </p:nvSpPr>
        <p:spPr bwMode="auto">
          <a:xfrm>
            <a:off x="4724400" y="1600200"/>
            <a:ext cx="762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927" name="Line 31"/>
          <p:cNvSpPr>
            <a:spLocks noChangeShapeType="1"/>
          </p:cNvSpPr>
          <p:nvPr/>
        </p:nvSpPr>
        <p:spPr bwMode="auto">
          <a:xfrm>
            <a:off x="2895600" y="2438400"/>
            <a:ext cx="381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928" name="Text Box 32"/>
          <p:cNvSpPr txBox="1">
            <a:spLocks noChangeArrowheads="1"/>
          </p:cNvSpPr>
          <p:nvPr/>
        </p:nvSpPr>
        <p:spPr bwMode="auto">
          <a:xfrm>
            <a:off x="2209800" y="3444875"/>
            <a:ext cx="7391400"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50000"/>
              </a:spcBef>
              <a:spcAft>
                <a:spcPct val="0"/>
              </a:spcAft>
              <a:buClrTx/>
              <a:buSzTx/>
              <a:buFontTx/>
              <a:buNone/>
            </a:pPr>
            <a:r>
              <a:rPr lang="en-US" altLang="en-US" sz="2000" b="0" dirty="0">
                <a:latin typeface="Tahoma" pitchFamily="34" charset="0"/>
              </a:rPr>
              <a:t>           </a:t>
            </a:r>
            <a:r>
              <a:rPr lang="en-US" altLang="en-US" sz="2400" b="0" dirty="0">
                <a:solidFill>
                  <a:srgbClr val="CC3300"/>
                </a:solidFill>
                <a:latin typeface="Tahoma" pitchFamily="34" charset="0"/>
              </a:rPr>
              <a:t>Association Rule: Tea </a:t>
            </a:r>
            <a:r>
              <a:rPr lang="en-US" altLang="en-US" sz="2400" b="0" dirty="0">
                <a:solidFill>
                  <a:srgbClr val="CC3300"/>
                </a:solidFill>
                <a:latin typeface="Tahoma" pitchFamily="34" charset="0"/>
                <a:sym typeface="Symbol" pitchFamily="18" charset="2"/>
              </a:rPr>
              <a:t> Coffee</a:t>
            </a:r>
            <a:br>
              <a:rPr lang="en-US" altLang="en-US" sz="2400" b="0" dirty="0">
                <a:solidFill>
                  <a:srgbClr val="CC3300"/>
                </a:solidFill>
                <a:latin typeface="Tahoma" pitchFamily="34" charset="0"/>
                <a:sym typeface="Symbol" pitchFamily="18" charset="2"/>
              </a:rPr>
            </a:br>
            <a:endParaRPr lang="en-US" altLang="en-US" sz="2400" b="0" dirty="0">
              <a:solidFill>
                <a:srgbClr val="CC3300"/>
              </a:solidFill>
              <a:latin typeface="Tahoma" pitchFamily="34" charset="0"/>
            </a:endParaRPr>
          </a:p>
          <a:p>
            <a:pPr eaLnBrk="1" hangingPunct="1">
              <a:spcBef>
                <a:spcPct val="50000"/>
              </a:spcBef>
              <a:spcAft>
                <a:spcPct val="0"/>
              </a:spcAft>
              <a:buClrTx/>
              <a:buSzTx/>
              <a:buFontTx/>
              <a:buNone/>
            </a:pPr>
            <a:r>
              <a:rPr lang="en-US" altLang="en-US" sz="2000" b="0" dirty="0">
                <a:latin typeface="Tahoma" pitchFamily="34" charset="0"/>
              </a:rPr>
              <a:t>Confidence= P(</a:t>
            </a:r>
            <a:r>
              <a:rPr lang="en-US" altLang="en-US" sz="2000" b="0" dirty="0" err="1">
                <a:latin typeface="Tahoma" pitchFamily="34" charset="0"/>
              </a:rPr>
              <a:t>Coffee|Tea</a:t>
            </a:r>
            <a:r>
              <a:rPr lang="en-US" altLang="en-US" sz="2000" b="0" dirty="0">
                <a:latin typeface="Tahoma" pitchFamily="34" charset="0"/>
              </a:rPr>
              <a:t>) = 150/200 = </a:t>
            </a:r>
            <a:r>
              <a:rPr lang="en-US" altLang="en-US" sz="2000" b="0" dirty="0">
                <a:solidFill>
                  <a:srgbClr val="FF0000"/>
                </a:solidFill>
                <a:latin typeface="Tahoma" pitchFamily="34" charset="0"/>
              </a:rPr>
              <a:t>0.75</a:t>
            </a:r>
          </a:p>
        </p:txBody>
      </p:sp>
      <p:sp>
        <p:nvSpPr>
          <p:cNvPr id="80929" name="Line 33"/>
          <p:cNvSpPr>
            <a:spLocks noChangeShapeType="1"/>
          </p:cNvSpPr>
          <p:nvPr/>
        </p:nvSpPr>
        <p:spPr bwMode="auto">
          <a:xfrm>
            <a:off x="5029200" y="5638800"/>
            <a:ext cx="304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930" name="Text Box 34"/>
          <p:cNvSpPr txBox="1">
            <a:spLocks noChangeArrowheads="1"/>
          </p:cNvSpPr>
          <p:nvPr/>
        </p:nvSpPr>
        <p:spPr bwMode="auto">
          <a:xfrm>
            <a:off x="2362200" y="4876801"/>
            <a:ext cx="7391400"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50000"/>
              </a:spcBef>
              <a:spcAft>
                <a:spcPct val="0"/>
              </a:spcAft>
              <a:buClrTx/>
              <a:buSzTx/>
              <a:buFontTx/>
              <a:buNone/>
            </a:pPr>
            <a:r>
              <a:rPr lang="en-US" altLang="en-US" sz="2000" b="0" dirty="0">
                <a:latin typeface="Tahoma" pitchFamily="34" charset="0"/>
              </a:rPr>
              <a:t>but P(Coffee) = </a:t>
            </a:r>
            <a:r>
              <a:rPr lang="en-US" altLang="en-US" sz="2000" b="0" dirty="0">
                <a:solidFill>
                  <a:srgbClr val="FF0000"/>
                </a:solidFill>
                <a:latin typeface="Tahoma" pitchFamily="34" charset="0"/>
              </a:rPr>
              <a:t>0.8</a:t>
            </a:r>
            <a:r>
              <a:rPr lang="en-US" altLang="en-US" sz="2000" b="0" dirty="0">
                <a:latin typeface="Tahoma" pitchFamily="34" charset="0"/>
              </a:rPr>
              <a:t>, which means knowing </a:t>
            </a:r>
            <a:r>
              <a:rPr lang="en-US" altLang="en-US" sz="2000" b="0" dirty="0">
                <a:latin typeface="Tahoma" pitchFamily="34" charset="0"/>
                <a:sym typeface="Symbol" pitchFamily="18" charset="2"/>
              </a:rPr>
              <a:t>that a person drinks tea reduces the probability that the person drinks coffee!</a:t>
            </a:r>
          </a:p>
          <a:p>
            <a:pPr eaLnBrk="1" hangingPunct="1">
              <a:spcBef>
                <a:spcPct val="50000"/>
              </a:spcBef>
              <a:spcAft>
                <a:spcPct val="0"/>
              </a:spcAft>
              <a:buClrTx/>
              <a:buSzTx/>
              <a:buFont typeface="Symbol" pitchFamily="18" charset="2"/>
              <a:buChar char="Þ"/>
            </a:pPr>
            <a:r>
              <a:rPr lang="en-US" altLang="en-US" sz="2000" b="0" dirty="0">
                <a:latin typeface="Tahoma" pitchFamily="34" charset="0"/>
              </a:rPr>
              <a:t> Note that P(</a:t>
            </a:r>
            <a:r>
              <a:rPr lang="en-US" altLang="en-US" sz="2000" b="0" dirty="0" err="1">
                <a:latin typeface="Tahoma" pitchFamily="34" charset="0"/>
              </a:rPr>
              <a:t>Coffee|Tea</a:t>
            </a:r>
            <a:r>
              <a:rPr lang="en-US" altLang="en-US" sz="2000" b="0" dirty="0">
                <a:latin typeface="Tahoma" pitchFamily="34" charset="0"/>
              </a:rPr>
              <a:t>) = 650/800 = 0.8125</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normAutofit fontScale="90000"/>
          </a:bodyPr>
          <a:lstStyle/>
          <a:p>
            <a:r>
              <a:rPr lang="en-US" altLang="en-US"/>
              <a:t>Drawback of Confidence</a:t>
            </a:r>
          </a:p>
        </p:txBody>
      </p:sp>
      <p:sp>
        <p:nvSpPr>
          <p:cNvPr id="2" name="Content Placeholder 1">
            <a:extLst>
              <a:ext uri="{FF2B5EF4-FFF2-40B4-BE49-F238E27FC236}">
                <a16:creationId xmlns:a16="http://schemas.microsoft.com/office/drawing/2014/main" id="{3AE950EA-81B9-1293-7F99-D09015C6561C}"/>
              </a:ext>
            </a:extLst>
          </p:cNvPr>
          <p:cNvSpPr>
            <a:spLocks noGrp="1"/>
          </p:cNvSpPr>
          <p:nvPr>
            <p:ph idx="1"/>
          </p:nvPr>
        </p:nvSpPr>
        <p:spPr/>
        <p:txBody>
          <a:bodyPr/>
          <a:lstStyle/>
          <a:p>
            <a:endParaRPr lang="en-IN"/>
          </a:p>
        </p:txBody>
      </p:sp>
      <p:sp>
        <p:nvSpPr>
          <p:cNvPr id="1339424" name="Text Box 32"/>
          <p:cNvSpPr txBox="1">
            <a:spLocks noChangeArrowheads="1"/>
          </p:cNvSpPr>
          <p:nvPr/>
        </p:nvSpPr>
        <p:spPr bwMode="auto">
          <a:xfrm>
            <a:off x="2438400" y="3825876"/>
            <a:ext cx="7391400" cy="2769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50000"/>
              </a:spcBef>
              <a:spcAft>
                <a:spcPct val="0"/>
              </a:spcAft>
              <a:buClrTx/>
              <a:buSzTx/>
              <a:buFontTx/>
              <a:buNone/>
            </a:pPr>
            <a:r>
              <a:rPr lang="en-US" altLang="en-US" sz="2000" b="0" dirty="0">
                <a:latin typeface="Tahoma" pitchFamily="34" charset="0"/>
              </a:rPr>
              <a:t>           </a:t>
            </a:r>
            <a:r>
              <a:rPr lang="en-US" altLang="en-US" sz="2400" b="0" dirty="0">
                <a:solidFill>
                  <a:srgbClr val="CC3300"/>
                </a:solidFill>
                <a:latin typeface="Tahoma" pitchFamily="34" charset="0"/>
              </a:rPr>
              <a:t>Association Rule: Tea </a:t>
            </a:r>
            <a:r>
              <a:rPr lang="en-US" altLang="en-US" sz="2400" b="0" dirty="0">
                <a:solidFill>
                  <a:srgbClr val="CC3300"/>
                </a:solidFill>
                <a:latin typeface="Tahoma" pitchFamily="34" charset="0"/>
                <a:sym typeface="Symbol" pitchFamily="18" charset="2"/>
              </a:rPr>
              <a:t> Honey</a:t>
            </a:r>
            <a:br>
              <a:rPr lang="en-US" altLang="en-US" sz="2400" b="0" dirty="0">
                <a:solidFill>
                  <a:srgbClr val="CC3300"/>
                </a:solidFill>
                <a:latin typeface="Tahoma" pitchFamily="34" charset="0"/>
                <a:sym typeface="Symbol" pitchFamily="18" charset="2"/>
              </a:rPr>
            </a:br>
            <a:r>
              <a:rPr lang="en-US" altLang="en-US" sz="2000" b="0" dirty="0">
                <a:latin typeface="Tahoma" pitchFamily="34" charset="0"/>
              </a:rPr>
              <a:t>Confidence </a:t>
            </a:r>
            <a:r>
              <a:rPr lang="en-US" altLang="en-US" sz="2000" b="0" dirty="0">
                <a:latin typeface="Tahoma" pitchFamily="34" charset="0"/>
                <a:sym typeface="Symbol" pitchFamily="18" charset="2"/>
              </a:rPr>
              <a:t></a:t>
            </a:r>
            <a:r>
              <a:rPr lang="en-US" altLang="en-US" sz="2000" b="0" dirty="0">
                <a:latin typeface="Tahoma" pitchFamily="34" charset="0"/>
              </a:rPr>
              <a:t> P(</a:t>
            </a:r>
            <a:r>
              <a:rPr lang="en-US" altLang="en-US" sz="2000" b="0" dirty="0" err="1">
                <a:latin typeface="Tahoma" pitchFamily="34" charset="0"/>
              </a:rPr>
              <a:t>Honey|Tea</a:t>
            </a:r>
            <a:r>
              <a:rPr lang="en-US" altLang="en-US" sz="2000" b="0" dirty="0">
                <a:latin typeface="Tahoma" pitchFamily="34" charset="0"/>
              </a:rPr>
              <a:t>) = 100/200 = </a:t>
            </a:r>
            <a:r>
              <a:rPr lang="en-US" altLang="en-US" sz="2000" b="0" dirty="0">
                <a:solidFill>
                  <a:srgbClr val="FF0000"/>
                </a:solidFill>
                <a:latin typeface="Tahoma" pitchFamily="34" charset="0"/>
              </a:rPr>
              <a:t>0.50</a:t>
            </a:r>
          </a:p>
          <a:p>
            <a:pPr eaLnBrk="1" hangingPunct="1">
              <a:spcBef>
                <a:spcPct val="50000"/>
              </a:spcBef>
              <a:spcAft>
                <a:spcPct val="0"/>
              </a:spcAft>
              <a:buClrTx/>
              <a:buSzTx/>
              <a:buFontTx/>
              <a:buNone/>
            </a:pPr>
            <a:r>
              <a:rPr lang="en-US" altLang="en-US" sz="2000" b="0" dirty="0">
                <a:latin typeface="Tahoma" pitchFamily="34" charset="0"/>
              </a:rPr>
              <a:t>Confidence = 50%, which may mean that drinking tea has little influence whether honey is used or not</a:t>
            </a:r>
          </a:p>
          <a:p>
            <a:pPr eaLnBrk="1" hangingPunct="1">
              <a:spcBef>
                <a:spcPct val="50000"/>
              </a:spcBef>
              <a:spcAft>
                <a:spcPct val="0"/>
              </a:spcAft>
              <a:buClrTx/>
              <a:buSzTx/>
              <a:buFontTx/>
              <a:buNone/>
            </a:pPr>
            <a:r>
              <a:rPr lang="en-US" altLang="en-US" sz="2000" b="0" dirty="0">
                <a:latin typeface="Tahoma" pitchFamily="34" charset="0"/>
              </a:rPr>
              <a:t>So rule seems uninteresting</a:t>
            </a:r>
          </a:p>
          <a:p>
            <a:pPr eaLnBrk="1" hangingPunct="1">
              <a:spcBef>
                <a:spcPct val="50000"/>
              </a:spcBef>
              <a:spcAft>
                <a:spcPct val="0"/>
              </a:spcAft>
              <a:buClrTx/>
              <a:buSzTx/>
              <a:buFontTx/>
              <a:buNone/>
            </a:pPr>
            <a:r>
              <a:rPr lang="en-US" altLang="en-US" sz="2000" b="0" dirty="0">
                <a:latin typeface="Tahoma" pitchFamily="34" charset="0"/>
              </a:rPr>
              <a:t>But P(Honey) = 120/1000 = .12 (hence tea drinkers are far more likely to have honey</a:t>
            </a:r>
          </a:p>
        </p:txBody>
      </p:sp>
      <p:graphicFrame>
        <p:nvGraphicFramePr>
          <p:cNvPr id="7" name="Group 3"/>
          <p:cNvGraphicFramePr>
            <a:graphicFrameLocks noGrp="1"/>
          </p:cNvGraphicFramePr>
          <p:nvPr/>
        </p:nvGraphicFramePr>
        <p:xfrm>
          <a:off x="1828800" y="1077913"/>
          <a:ext cx="3836988" cy="2682874"/>
        </p:xfrm>
        <a:graphic>
          <a:graphicData uri="http://schemas.openxmlformats.org/drawingml/2006/table">
            <a:tbl>
              <a:tblPr/>
              <a:tblGrid>
                <a:gridCol w="959247">
                  <a:extLst>
                    <a:ext uri="{9D8B030D-6E8A-4147-A177-3AD203B41FA5}">
                      <a16:colId xmlns:a16="http://schemas.microsoft.com/office/drawing/2014/main" val="20000"/>
                    </a:ext>
                  </a:extLst>
                </a:gridCol>
                <a:gridCol w="959247">
                  <a:extLst>
                    <a:ext uri="{9D8B030D-6E8A-4147-A177-3AD203B41FA5}">
                      <a16:colId xmlns:a16="http://schemas.microsoft.com/office/drawing/2014/main" val="20001"/>
                    </a:ext>
                  </a:extLst>
                </a:gridCol>
                <a:gridCol w="959247">
                  <a:extLst>
                    <a:ext uri="{9D8B030D-6E8A-4147-A177-3AD203B41FA5}">
                      <a16:colId xmlns:a16="http://schemas.microsoft.com/office/drawing/2014/main" val="20002"/>
                    </a:ext>
                  </a:extLst>
                </a:gridCol>
                <a:gridCol w="959247">
                  <a:extLst>
                    <a:ext uri="{9D8B030D-6E8A-4147-A177-3AD203B41FA5}">
                      <a16:colId xmlns:a16="http://schemas.microsoft.com/office/drawing/2014/main" val="20003"/>
                    </a:ext>
                  </a:extLst>
                </a:gridCol>
              </a:tblGrid>
              <a:tr h="701189">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Customers</a:t>
                      </a:r>
                    </a:p>
                  </a:txBody>
                  <a:tcPr marL="91435" marR="91435" marT="45743" marB="4574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Tea</a:t>
                      </a:r>
                    </a:p>
                  </a:txBody>
                  <a:tcPr marL="91435" marR="91435" marT="45743" marB="4574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Honey</a:t>
                      </a:r>
                    </a:p>
                  </a:txBody>
                  <a:tcPr marL="91435" marR="91435" marT="45743" marB="4574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a:t>
                      </a:r>
                    </a:p>
                  </a:txBody>
                  <a:tcPr marL="91435" marR="91435" marT="45743" marB="4574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337">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C1</a:t>
                      </a:r>
                    </a:p>
                  </a:txBody>
                  <a:tcPr marL="91435" marR="91435" marT="45743" marB="4574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0</a:t>
                      </a:r>
                    </a:p>
                  </a:txBody>
                  <a:tcPr marL="91435" marR="91435" marT="45743" marB="4574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1</a:t>
                      </a:r>
                    </a:p>
                  </a:txBody>
                  <a:tcPr marL="91435" marR="91435" marT="45743" marB="4574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a:t>
                      </a:r>
                    </a:p>
                  </a:txBody>
                  <a:tcPr marL="91435" marR="91435" marT="45743" marB="4574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337">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C2</a:t>
                      </a:r>
                    </a:p>
                  </a:txBody>
                  <a:tcPr marL="91435" marR="91435" marT="45743" marB="4574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1</a:t>
                      </a:r>
                    </a:p>
                  </a:txBody>
                  <a:tcPr marL="91435" marR="91435" marT="45743" marB="4574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0</a:t>
                      </a:r>
                    </a:p>
                  </a:txBody>
                  <a:tcPr marL="91435" marR="91435" marT="45743" marB="4574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a:t>
                      </a:r>
                    </a:p>
                  </a:txBody>
                  <a:tcPr marL="91435" marR="91435" marT="45743" marB="4574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337">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C3</a:t>
                      </a:r>
                    </a:p>
                  </a:txBody>
                  <a:tcPr marL="91435" marR="91435" marT="45743" marB="4574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1</a:t>
                      </a:r>
                    </a:p>
                  </a:txBody>
                  <a:tcPr marL="91435" marR="91435" marT="45743" marB="4574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1</a:t>
                      </a:r>
                    </a:p>
                  </a:txBody>
                  <a:tcPr marL="91435" marR="91435" marT="45743" marB="4574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a:t>
                      </a:r>
                    </a:p>
                  </a:txBody>
                  <a:tcPr marL="91435" marR="91435" marT="45743" marB="4574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337">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C4</a:t>
                      </a:r>
                    </a:p>
                  </a:txBody>
                  <a:tcPr marL="91435" marR="91435" marT="45743" marB="4574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1</a:t>
                      </a:r>
                    </a:p>
                  </a:txBody>
                  <a:tcPr marL="91435" marR="91435" marT="45743" marB="4574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0</a:t>
                      </a:r>
                    </a:p>
                  </a:txBody>
                  <a:tcPr marL="91435" marR="91435" marT="45743" marB="4574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a:t>
                      </a:r>
                    </a:p>
                  </a:txBody>
                  <a:tcPr marL="91435" marR="91435" marT="45743" marB="4574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6337">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a:t>
                      </a:r>
                    </a:p>
                  </a:txBody>
                  <a:tcPr marL="91435" marR="91435" marT="45743" marB="4574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2000" b="0" i="0" u="none" strike="noStrike" cap="none" normalizeH="0" baseline="0" dirty="0">
                        <a:ln>
                          <a:noFill/>
                        </a:ln>
                        <a:solidFill>
                          <a:schemeClr val="tx1"/>
                        </a:solidFill>
                        <a:effectLst/>
                        <a:latin typeface="Arial" charset="0"/>
                      </a:endParaRPr>
                    </a:p>
                  </a:txBody>
                  <a:tcPr marL="91435" marR="91435" marT="45743" marB="4574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2000" b="0" i="0" u="none" strike="noStrike" cap="none" normalizeH="0" baseline="0" dirty="0">
                        <a:ln>
                          <a:noFill/>
                        </a:ln>
                        <a:solidFill>
                          <a:schemeClr val="tx1"/>
                        </a:solidFill>
                        <a:effectLst/>
                        <a:latin typeface="Arial" charset="0"/>
                      </a:endParaRPr>
                    </a:p>
                  </a:txBody>
                  <a:tcPr marL="91435" marR="91435" marT="45743" marB="4574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2000" b="0" i="0" u="none" strike="noStrike" cap="none" normalizeH="0" baseline="0" dirty="0">
                        <a:ln>
                          <a:noFill/>
                        </a:ln>
                        <a:solidFill>
                          <a:schemeClr val="tx1"/>
                        </a:solidFill>
                        <a:effectLst/>
                        <a:latin typeface="Arial" charset="0"/>
                      </a:endParaRPr>
                    </a:p>
                  </a:txBody>
                  <a:tcPr marL="91435" marR="91435" marT="45743" marB="4574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pic>
        <p:nvPicPr>
          <p:cNvPr id="3" name="Picture 2"/>
          <p:cNvPicPr>
            <a:picLocks noChangeAspect="1"/>
          </p:cNvPicPr>
          <p:nvPr/>
        </p:nvPicPr>
        <p:blipFill>
          <a:blip r:embed="rId2"/>
          <a:stretch>
            <a:fillRect/>
          </a:stretch>
        </p:blipFill>
        <p:spPr>
          <a:xfrm>
            <a:off x="6125392" y="1341437"/>
            <a:ext cx="3570171" cy="1828800"/>
          </a:xfrm>
          <a:prstGeom prst="rect">
            <a:avLst/>
          </a:prstGeom>
        </p:spPr>
      </p:pic>
    </p:spTree>
    <p:extLst>
      <p:ext uri="{BB962C8B-B14F-4D97-AF65-F5344CB8AC3E}">
        <p14:creationId xmlns:p14="http://schemas.microsoft.com/office/powerpoint/2010/main" val="22897075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94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9424"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normAutofit fontScale="90000"/>
          </a:bodyPr>
          <a:lstStyle/>
          <a:p>
            <a:r>
              <a:rPr lang="en-US" altLang="en-US"/>
              <a:t>Measure for Association Rules</a:t>
            </a:r>
          </a:p>
        </p:txBody>
      </p:sp>
      <p:sp>
        <p:nvSpPr>
          <p:cNvPr id="81923" name="Rectangle 3"/>
          <p:cNvSpPr>
            <a:spLocks noGrp="1" noChangeArrowheads="1"/>
          </p:cNvSpPr>
          <p:nvPr>
            <p:ph idx="1"/>
          </p:nvPr>
        </p:nvSpPr>
        <p:spPr/>
        <p:txBody>
          <a:bodyPr/>
          <a:lstStyle/>
          <a:p>
            <a:r>
              <a:rPr lang="en-US" altLang="en-US"/>
              <a:t>So, what kind of rules do we really want?</a:t>
            </a:r>
          </a:p>
          <a:p>
            <a:pPr lvl="1"/>
            <a:r>
              <a:rPr lang="en-US" altLang="en-US"/>
              <a:t>Confidence(X </a:t>
            </a:r>
            <a:r>
              <a:rPr lang="en-US" altLang="en-US">
                <a:sym typeface="Symbol" pitchFamily="18" charset="2"/>
              </a:rPr>
              <a:t> Y)</a:t>
            </a:r>
            <a:r>
              <a:rPr lang="en-US" altLang="en-US"/>
              <a:t> should be sufficiently high </a:t>
            </a:r>
          </a:p>
          <a:p>
            <a:pPr lvl="2"/>
            <a:r>
              <a:rPr lang="en-US" altLang="en-US"/>
              <a:t> To ensure that people who buy X will more likely buy Y than not buy Y</a:t>
            </a:r>
          </a:p>
          <a:p>
            <a:pPr lvl="1"/>
            <a:endParaRPr lang="en-US" altLang="en-US"/>
          </a:p>
          <a:p>
            <a:pPr lvl="1"/>
            <a:r>
              <a:rPr lang="en-US" altLang="en-US"/>
              <a:t>Confidence(X </a:t>
            </a:r>
            <a:r>
              <a:rPr lang="en-US" altLang="en-US">
                <a:sym typeface="Symbol" pitchFamily="18" charset="2"/>
              </a:rPr>
              <a:t> Y) &gt; support(Y) </a:t>
            </a:r>
          </a:p>
          <a:p>
            <a:pPr lvl="2"/>
            <a:r>
              <a:rPr lang="en-US" altLang="en-US">
                <a:sym typeface="Symbol" pitchFamily="18" charset="2"/>
              </a:rPr>
              <a:t> Otherwise, rule will be misleading because having item X actually reduces the chance of having item Y in the same transaction</a:t>
            </a:r>
          </a:p>
          <a:p>
            <a:pPr lvl="2"/>
            <a:r>
              <a:rPr lang="en-US" altLang="en-US">
                <a:sym typeface="Symbol" pitchFamily="18" charset="2"/>
              </a:rPr>
              <a:t> Is there any measure that capture this constraint?</a:t>
            </a:r>
          </a:p>
          <a:p>
            <a:pPr lvl="3"/>
            <a:r>
              <a:rPr lang="en-US" altLang="en-US">
                <a:sym typeface="Symbol" pitchFamily="18" charset="2"/>
              </a:rPr>
              <a:t>Answer: Yes. There are many of them. </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normAutofit fontScale="90000"/>
          </a:bodyPr>
          <a:lstStyle/>
          <a:p>
            <a:r>
              <a:rPr lang="en-US" altLang="en-US" dirty="0"/>
              <a:t>Statistical Relationship between X and Y</a:t>
            </a:r>
          </a:p>
        </p:txBody>
      </p:sp>
      <p:sp>
        <p:nvSpPr>
          <p:cNvPr id="82947" name="Rectangle 3"/>
          <p:cNvSpPr>
            <a:spLocks noGrp="1" noChangeArrowheads="1"/>
          </p:cNvSpPr>
          <p:nvPr>
            <p:ph idx="1"/>
          </p:nvPr>
        </p:nvSpPr>
        <p:spPr/>
        <p:txBody>
          <a:bodyPr/>
          <a:lstStyle/>
          <a:p>
            <a:r>
              <a:rPr lang="en-US" altLang="en-US" dirty="0"/>
              <a:t>The criterion </a:t>
            </a:r>
            <a:br>
              <a:rPr lang="en-US" altLang="en-US" dirty="0"/>
            </a:br>
            <a:r>
              <a:rPr lang="en-US" altLang="en-US" dirty="0"/>
              <a:t>	confidence(X </a:t>
            </a:r>
            <a:r>
              <a:rPr lang="en-US" altLang="en-US" dirty="0">
                <a:sym typeface="Symbol" pitchFamily="18" charset="2"/>
              </a:rPr>
              <a:t> Y) = support(Y) </a:t>
            </a:r>
            <a:br>
              <a:rPr lang="en-US" altLang="en-US" dirty="0">
                <a:sym typeface="Symbol" pitchFamily="18" charset="2"/>
              </a:rPr>
            </a:br>
            <a:endParaRPr lang="en-US" altLang="en-US" dirty="0">
              <a:sym typeface="Symbol" pitchFamily="18" charset="2"/>
            </a:endParaRPr>
          </a:p>
          <a:p>
            <a:pPr>
              <a:buFont typeface="Monotype Sorts" pitchFamily="2" charset="2"/>
              <a:buNone/>
            </a:pPr>
            <a:r>
              <a:rPr lang="en-US" altLang="en-US" dirty="0">
                <a:sym typeface="Symbol" pitchFamily="18" charset="2"/>
              </a:rPr>
              <a:t>	is equivalent to:</a:t>
            </a:r>
          </a:p>
          <a:p>
            <a:pPr lvl="1"/>
            <a:r>
              <a:rPr lang="en-US" altLang="en-US" dirty="0">
                <a:sym typeface="Symbol" pitchFamily="18" charset="2"/>
              </a:rPr>
              <a:t>P(Y|X) = P(Y)</a:t>
            </a:r>
          </a:p>
          <a:p>
            <a:pPr lvl="1"/>
            <a:r>
              <a:rPr lang="en-US" altLang="en-US" dirty="0">
                <a:sym typeface="Symbol" pitchFamily="18" charset="2"/>
              </a:rPr>
              <a:t>P(X,Y) = P(X)  P(Y) (X and Y are independent)</a:t>
            </a:r>
          </a:p>
          <a:p>
            <a:pPr lvl="1">
              <a:buFont typeface="Arial" charset="0"/>
              <a:buNone/>
            </a:pPr>
            <a:r>
              <a:rPr lang="en-US" altLang="en-US" dirty="0">
                <a:sym typeface="Symbol" pitchFamily="18" charset="2"/>
              </a:rPr>
              <a:t>	</a:t>
            </a:r>
          </a:p>
          <a:p>
            <a:pPr lvl="1">
              <a:buFont typeface="Arial" charset="0"/>
              <a:buNone/>
            </a:pPr>
            <a:r>
              <a:rPr lang="en-US" altLang="en-US" dirty="0">
                <a:sym typeface="Symbol" pitchFamily="18" charset="2"/>
              </a:rPr>
              <a:t>If P(X,Y) &gt; P(X) </a:t>
            </a:r>
            <a:r>
              <a:rPr lang="en-US" altLang="en-US" sz="2000" dirty="0">
                <a:sym typeface="Symbol" pitchFamily="18" charset="2"/>
              </a:rPr>
              <a:t></a:t>
            </a:r>
            <a:r>
              <a:rPr lang="en-US" altLang="en-US" dirty="0">
                <a:sym typeface="Symbol" pitchFamily="18" charset="2"/>
              </a:rPr>
              <a:t> P(Y) : X &amp; Y are positively correlated</a:t>
            </a:r>
          </a:p>
          <a:p>
            <a:pPr lvl="1">
              <a:buFont typeface="Arial" charset="0"/>
              <a:buNone/>
            </a:pPr>
            <a:endParaRPr lang="en-US" altLang="en-US" dirty="0">
              <a:sym typeface="Symbol" pitchFamily="18" charset="2"/>
            </a:endParaRPr>
          </a:p>
          <a:p>
            <a:pPr lvl="1">
              <a:buFont typeface="Arial" charset="0"/>
              <a:buNone/>
            </a:pPr>
            <a:r>
              <a:rPr lang="en-US" altLang="en-US" dirty="0">
                <a:sym typeface="Symbol" pitchFamily="18" charset="2"/>
              </a:rPr>
              <a:t>If P(X,Y) &lt; P(X)  P(Y) : X &amp; Y are negatively correlated</a:t>
            </a:r>
          </a:p>
          <a:p>
            <a:pPr lvl="1">
              <a:buFont typeface="Arial" charset="0"/>
              <a:buNone/>
            </a:pPr>
            <a:endParaRPr lang="en-US" altLang="en-US" dirty="0">
              <a:sym typeface="Symbol" pitchFamily="18" charset="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altLang="en-US" sz="2000"/>
              <a:t>Measures that take into account statistical dependence</a:t>
            </a:r>
          </a:p>
        </p:txBody>
      </p:sp>
      <p:sp>
        <p:nvSpPr>
          <p:cNvPr id="2" name="Content Placeholder 1">
            <a:extLst>
              <a:ext uri="{FF2B5EF4-FFF2-40B4-BE49-F238E27FC236}">
                <a16:creationId xmlns:a16="http://schemas.microsoft.com/office/drawing/2014/main" id="{219D133A-ACA8-7A04-6C45-AFC0600A6195}"/>
              </a:ext>
            </a:extLst>
          </p:cNvPr>
          <p:cNvSpPr>
            <a:spLocks noGrp="1"/>
          </p:cNvSpPr>
          <p:nvPr>
            <p:ph idx="1"/>
          </p:nvPr>
        </p:nvSpPr>
        <p:spPr/>
        <p:txBody>
          <a:bodyPr/>
          <a:lstStyle/>
          <a:p>
            <a:endParaRPr lang="en-IN"/>
          </a:p>
        </p:txBody>
      </p:sp>
      <p:grpSp>
        <p:nvGrpSpPr>
          <p:cNvPr id="83972" name="Group 1"/>
          <p:cNvGrpSpPr>
            <a:grpSpLocks/>
          </p:cNvGrpSpPr>
          <p:nvPr/>
        </p:nvGrpSpPr>
        <p:grpSpPr bwMode="auto">
          <a:xfrm>
            <a:off x="2276476" y="1644650"/>
            <a:ext cx="7694613" cy="3873500"/>
            <a:chOff x="763587" y="2254250"/>
            <a:chExt cx="7694613" cy="3873500"/>
          </a:xfrm>
        </p:grpSpPr>
        <p:graphicFrame>
          <p:nvGraphicFramePr>
            <p:cNvPr id="83973" name="Object 4"/>
            <p:cNvGraphicFramePr>
              <a:graphicFrameLocks noChangeAspect="1"/>
            </p:cNvGraphicFramePr>
            <p:nvPr/>
          </p:nvGraphicFramePr>
          <p:xfrm>
            <a:off x="763587" y="2254250"/>
            <a:ext cx="7464425" cy="3873500"/>
          </p:xfrm>
          <a:graphic>
            <a:graphicData uri="http://schemas.openxmlformats.org/presentationml/2006/ole">
              <mc:AlternateContent xmlns:mc="http://schemas.openxmlformats.org/markup-compatibility/2006">
                <mc:Choice xmlns:v="urn:schemas-microsoft-com:vml" Requires="v">
                  <p:oleObj name="Equation" r:id="rId2" imgW="3035160" imgH="1574640" progId="Equation.3">
                    <p:embed/>
                  </p:oleObj>
                </mc:Choice>
                <mc:Fallback>
                  <p:oleObj name="Equation" r:id="rId2" imgW="3035160" imgH="1574640" progId="Equation.3">
                    <p:embed/>
                    <p:pic>
                      <p:nvPicPr>
                        <p:cNvPr id="83973" name="Object 4"/>
                        <p:cNvPicPr>
                          <a:picLocks noChangeAspect="1" noChangeArrowheads="1"/>
                        </p:cNvPicPr>
                        <p:nvPr/>
                      </p:nvPicPr>
                      <p:blipFill>
                        <a:blip r:embed="rId3"/>
                        <a:srcRect/>
                        <a:stretch>
                          <a:fillRect/>
                        </a:stretch>
                      </p:blipFill>
                      <p:spPr bwMode="auto">
                        <a:xfrm>
                          <a:off x="763587" y="2254250"/>
                          <a:ext cx="7464425" cy="3873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3974" name="AutoShape 5"/>
            <p:cNvSpPr>
              <a:spLocks/>
            </p:cNvSpPr>
            <p:nvPr/>
          </p:nvSpPr>
          <p:spPr bwMode="auto">
            <a:xfrm>
              <a:off x="4419600" y="2362200"/>
              <a:ext cx="533400" cy="1905000"/>
            </a:xfrm>
            <a:prstGeom prst="rightBrace">
              <a:avLst>
                <a:gd name="adj1" fmla="val 29762"/>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83975" name="Text Box 6"/>
            <p:cNvSpPr txBox="1">
              <a:spLocks noChangeArrowheads="1"/>
            </p:cNvSpPr>
            <p:nvPr/>
          </p:nvSpPr>
          <p:spPr bwMode="auto">
            <a:xfrm>
              <a:off x="5105400" y="2819400"/>
              <a:ext cx="33528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a:t>lift is used for rules while interest is used for itemsets</a:t>
              </a:r>
            </a:p>
          </p:txBody>
        </p:sp>
      </p:gr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normAutofit fontScale="90000"/>
          </a:bodyPr>
          <a:lstStyle/>
          <a:p>
            <a:r>
              <a:rPr lang="en-US" altLang="en-US"/>
              <a:t>Example: Lift/Interest</a:t>
            </a:r>
          </a:p>
        </p:txBody>
      </p:sp>
      <p:sp>
        <p:nvSpPr>
          <p:cNvPr id="2" name="Content Placeholder 1">
            <a:extLst>
              <a:ext uri="{FF2B5EF4-FFF2-40B4-BE49-F238E27FC236}">
                <a16:creationId xmlns:a16="http://schemas.microsoft.com/office/drawing/2014/main" id="{8AB74979-6251-1213-D642-D0A44B6D39A4}"/>
              </a:ext>
            </a:extLst>
          </p:cNvPr>
          <p:cNvSpPr>
            <a:spLocks noGrp="1"/>
          </p:cNvSpPr>
          <p:nvPr>
            <p:ph idx="1"/>
          </p:nvPr>
        </p:nvSpPr>
        <p:spPr/>
        <p:txBody>
          <a:bodyPr/>
          <a:lstStyle/>
          <a:p>
            <a:endParaRPr lang="en-IN"/>
          </a:p>
        </p:txBody>
      </p:sp>
      <p:graphicFrame>
        <p:nvGraphicFramePr>
          <p:cNvPr id="1345539" name="Group 3"/>
          <p:cNvGraphicFramePr>
            <a:graphicFrameLocks noGrp="1"/>
          </p:cNvGraphicFramePr>
          <p:nvPr/>
        </p:nvGraphicFramePr>
        <p:xfrm>
          <a:off x="2590800" y="1219200"/>
          <a:ext cx="4038600" cy="1971676"/>
        </p:xfrm>
        <a:graphic>
          <a:graphicData uri="http://schemas.openxmlformats.org/drawingml/2006/table">
            <a:tbl>
              <a:tblPr/>
              <a:tblGrid>
                <a:gridCol w="1009650">
                  <a:extLst>
                    <a:ext uri="{9D8B030D-6E8A-4147-A177-3AD203B41FA5}">
                      <a16:colId xmlns:a16="http://schemas.microsoft.com/office/drawing/2014/main" val="20000"/>
                    </a:ext>
                  </a:extLst>
                </a:gridCol>
                <a:gridCol w="1009650">
                  <a:extLst>
                    <a:ext uri="{9D8B030D-6E8A-4147-A177-3AD203B41FA5}">
                      <a16:colId xmlns:a16="http://schemas.microsoft.com/office/drawing/2014/main" val="20001"/>
                    </a:ext>
                  </a:extLst>
                </a:gridCol>
                <a:gridCol w="1009650">
                  <a:extLst>
                    <a:ext uri="{9D8B030D-6E8A-4147-A177-3AD203B41FA5}">
                      <a16:colId xmlns:a16="http://schemas.microsoft.com/office/drawing/2014/main" val="20002"/>
                    </a:ext>
                  </a:extLst>
                </a:gridCol>
                <a:gridCol w="1009650">
                  <a:extLst>
                    <a:ext uri="{9D8B030D-6E8A-4147-A177-3AD203B41FA5}">
                      <a16:colId xmlns:a16="http://schemas.microsoft.com/office/drawing/2014/main" val="20003"/>
                    </a:ext>
                  </a:extLst>
                </a:gridCol>
              </a:tblGrid>
              <a:tr h="782572">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2000" b="0" i="0" u="none" strike="noStrike" cap="none" normalizeH="0" baseline="0">
                        <a:ln>
                          <a:noFill/>
                        </a:ln>
                        <a:solidFill>
                          <a:schemeClr val="tx1"/>
                        </a:solidFill>
                        <a:effectLst/>
                        <a:latin typeface="Arial" charset="0"/>
                      </a:endParaRPr>
                    </a:p>
                  </a:txBody>
                  <a:tcPr marT="45735" marB="4573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2000" b="0" i="0" u="none" strike="noStrike" cap="none" normalizeH="0" baseline="0">
                        <a:ln>
                          <a:noFill/>
                        </a:ln>
                        <a:solidFill>
                          <a:schemeClr val="tx1"/>
                        </a:solidFill>
                        <a:effectLst/>
                        <a:latin typeface="Arial" charset="0"/>
                      </a:endParaRPr>
                    </a:p>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a:ln>
                            <a:noFill/>
                          </a:ln>
                          <a:solidFill>
                            <a:schemeClr val="tx1"/>
                          </a:solidFill>
                          <a:effectLst/>
                          <a:latin typeface="Arial" charset="0"/>
                        </a:rPr>
                        <a:t>Coffee</a:t>
                      </a:r>
                    </a:p>
                  </a:txBody>
                  <a:tcPr marT="45735" marB="4573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2000" b="0" i="0" u="none" strike="noStrike" cap="none" normalizeH="0" baseline="0">
                        <a:ln>
                          <a:noFill/>
                        </a:ln>
                        <a:solidFill>
                          <a:schemeClr val="tx1"/>
                        </a:solidFill>
                        <a:effectLst/>
                        <a:latin typeface="Arial" charset="0"/>
                      </a:endParaRPr>
                    </a:p>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a:ln>
                            <a:noFill/>
                          </a:ln>
                          <a:solidFill>
                            <a:schemeClr val="tx1"/>
                          </a:solidFill>
                          <a:effectLst/>
                          <a:latin typeface="Arial" charset="0"/>
                        </a:rPr>
                        <a:t>Coffee</a:t>
                      </a:r>
                    </a:p>
                  </a:txBody>
                  <a:tcPr marT="45735" marB="4573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2000" b="0" i="0" u="none" strike="noStrike" cap="none" normalizeH="0" baseline="0">
                        <a:ln>
                          <a:noFill/>
                        </a:ln>
                        <a:solidFill>
                          <a:schemeClr val="tx1"/>
                        </a:solidFill>
                        <a:effectLst/>
                        <a:latin typeface="Arial" charset="0"/>
                      </a:endParaRPr>
                    </a:p>
                  </a:txBody>
                  <a:tcPr marT="45735" marB="4573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368">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a:ln>
                            <a:noFill/>
                          </a:ln>
                          <a:solidFill>
                            <a:schemeClr val="tx1"/>
                          </a:solidFill>
                          <a:effectLst/>
                          <a:latin typeface="Arial" charset="0"/>
                        </a:rPr>
                        <a:t>Tea</a:t>
                      </a:r>
                    </a:p>
                  </a:txBody>
                  <a:tcPr marT="45735" marB="4573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150</a:t>
                      </a:r>
                    </a:p>
                  </a:txBody>
                  <a:tcPr marT="45735" marB="4573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50</a:t>
                      </a:r>
                    </a:p>
                  </a:txBody>
                  <a:tcPr marT="45735" marB="4573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200</a:t>
                      </a:r>
                    </a:p>
                  </a:txBody>
                  <a:tcPr marT="45735" marB="4573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368">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a:ln>
                            <a:noFill/>
                          </a:ln>
                          <a:solidFill>
                            <a:schemeClr val="tx1"/>
                          </a:solidFill>
                          <a:effectLst/>
                          <a:latin typeface="Arial" charset="0"/>
                        </a:rPr>
                        <a:t>Tea</a:t>
                      </a:r>
                    </a:p>
                  </a:txBody>
                  <a:tcPr marT="45735" marB="4573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650</a:t>
                      </a:r>
                    </a:p>
                  </a:txBody>
                  <a:tcPr marT="45735" marB="4573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150</a:t>
                      </a:r>
                    </a:p>
                  </a:txBody>
                  <a:tcPr marT="45735" marB="4573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800</a:t>
                      </a:r>
                    </a:p>
                  </a:txBody>
                  <a:tcPr marT="45735" marB="4573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368">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2000" b="0" i="0" u="none" strike="noStrike" cap="none" normalizeH="0" baseline="0">
                        <a:ln>
                          <a:noFill/>
                        </a:ln>
                        <a:solidFill>
                          <a:schemeClr val="tx1"/>
                        </a:solidFill>
                        <a:effectLst/>
                        <a:latin typeface="Arial" charset="0"/>
                      </a:endParaRPr>
                    </a:p>
                  </a:txBody>
                  <a:tcPr marT="45735" marB="4573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800</a:t>
                      </a:r>
                    </a:p>
                  </a:txBody>
                  <a:tcPr marT="45735" marB="4573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200</a:t>
                      </a:r>
                    </a:p>
                  </a:txBody>
                  <a:tcPr marT="45735" marB="4573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1000</a:t>
                      </a:r>
                    </a:p>
                  </a:txBody>
                  <a:tcPr marT="45735" marB="4573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85022" name="Line 30"/>
          <p:cNvSpPr>
            <a:spLocks noChangeShapeType="1"/>
          </p:cNvSpPr>
          <p:nvPr/>
        </p:nvSpPr>
        <p:spPr bwMode="auto">
          <a:xfrm>
            <a:off x="4724400" y="1600200"/>
            <a:ext cx="762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5023" name="Line 31"/>
          <p:cNvSpPr>
            <a:spLocks noChangeShapeType="1"/>
          </p:cNvSpPr>
          <p:nvPr/>
        </p:nvSpPr>
        <p:spPr bwMode="auto">
          <a:xfrm>
            <a:off x="2895600" y="2438400"/>
            <a:ext cx="3810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5024" name="Text Box 32"/>
          <p:cNvSpPr txBox="1">
            <a:spLocks noChangeArrowheads="1"/>
          </p:cNvSpPr>
          <p:nvPr/>
        </p:nvSpPr>
        <p:spPr bwMode="auto">
          <a:xfrm>
            <a:off x="2209800" y="3444876"/>
            <a:ext cx="8077200" cy="2985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eaLnBrk="1" hangingPunct="1">
              <a:spcBef>
                <a:spcPct val="50000"/>
              </a:spcBef>
              <a:spcAft>
                <a:spcPct val="0"/>
              </a:spcAft>
              <a:buClrTx/>
              <a:buSzTx/>
              <a:buFontTx/>
              <a:buNone/>
            </a:pPr>
            <a:r>
              <a:rPr lang="en-US" altLang="en-US" sz="2000" b="0" dirty="0">
                <a:latin typeface="Tahoma" pitchFamily="34" charset="0"/>
              </a:rPr>
              <a:t>           </a:t>
            </a:r>
            <a:r>
              <a:rPr lang="en-US" altLang="en-US" sz="2400" b="0" dirty="0">
                <a:solidFill>
                  <a:srgbClr val="CC3300"/>
                </a:solidFill>
                <a:latin typeface="Tahoma" pitchFamily="34" charset="0"/>
              </a:rPr>
              <a:t>Association Rule: Tea </a:t>
            </a:r>
            <a:r>
              <a:rPr lang="en-US" altLang="en-US" sz="2400" b="0" dirty="0">
                <a:solidFill>
                  <a:srgbClr val="CC3300"/>
                </a:solidFill>
                <a:latin typeface="Tahoma" pitchFamily="34" charset="0"/>
                <a:sym typeface="Symbol" pitchFamily="18" charset="2"/>
              </a:rPr>
              <a:t> Coffee</a:t>
            </a:r>
            <a:br>
              <a:rPr lang="en-US" altLang="en-US" sz="2400" b="0" dirty="0">
                <a:solidFill>
                  <a:srgbClr val="CC3300"/>
                </a:solidFill>
                <a:latin typeface="Tahoma" pitchFamily="34" charset="0"/>
                <a:sym typeface="Symbol" pitchFamily="18" charset="2"/>
              </a:rPr>
            </a:br>
            <a:endParaRPr lang="en-US" altLang="en-US" sz="2400" b="0" dirty="0">
              <a:solidFill>
                <a:srgbClr val="CC3300"/>
              </a:solidFill>
              <a:latin typeface="Tahoma" pitchFamily="34" charset="0"/>
            </a:endParaRPr>
          </a:p>
          <a:p>
            <a:pPr eaLnBrk="1" hangingPunct="1">
              <a:spcBef>
                <a:spcPct val="50000"/>
              </a:spcBef>
              <a:spcAft>
                <a:spcPct val="0"/>
              </a:spcAft>
              <a:buClrTx/>
              <a:buSzTx/>
              <a:buFontTx/>
              <a:buNone/>
            </a:pPr>
            <a:r>
              <a:rPr lang="en-US" altLang="en-US" sz="2000" b="0" dirty="0">
                <a:latin typeface="Tahoma" pitchFamily="34" charset="0"/>
              </a:rPr>
              <a:t>Confidence= P(</a:t>
            </a:r>
            <a:r>
              <a:rPr lang="en-US" altLang="en-US" sz="2000" b="0" dirty="0" err="1">
                <a:latin typeface="Tahoma" pitchFamily="34" charset="0"/>
              </a:rPr>
              <a:t>Coffee|Tea</a:t>
            </a:r>
            <a:r>
              <a:rPr lang="en-US" altLang="en-US" sz="2000" b="0" dirty="0">
                <a:latin typeface="Tahoma" pitchFamily="34" charset="0"/>
              </a:rPr>
              <a:t>) = </a:t>
            </a:r>
            <a:r>
              <a:rPr lang="en-US" altLang="en-US" sz="2000" b="0" dirty="0">
                <a:solidFill>
                  <a:srgbClr val="FF0000"/>
                </a:solidFill>
                <a:latin typeface="Tahoma" pitchFamily="34" charset="0"/>
              </a:rPr>
              <a:t>0.75</a:t>
            </a:r>
          </a:p>
          <a:p>
            <a:pPr eaLnBrk="1" hangingPunct="1">
              <a:spcBef>
                <a:spcPct val="50000"/>
              </a:spcBef>
              <a:spcAft>
                <a:spcPct val="0"/>
              </a:spcAft>
              <a:buClrTx/>
              <a:buSzTx/>
              <a:buFontTx/>
              <a:buNone/>
            </a:pPr>
            <a:r>
              <a:rPr lang="en-US" altLang="en-US" sz="2000" b="0" dirty="0">
                <a:latin typeface="Tahoma" pitchFamily="34" charset="0"/>
              </a:rPr>
              <a:t>but P(Coffee) = </a:t>
            </a:r>
            <a:r>
              <a:rPr lang="en-US" altLang="en-US" sz="2000" b="0" dirty="0">
                <a:solidFill>
                  <a:srgbClr val="FF0000"/>
                </a:solidFill>
                <a:latin typeface="Tahoma" pitchFamily="34" charset="0"/>
              </a:rPr>
              <a:t>0.8</a:t>
            </a:r>
          </a:p>
          <a:p>
            <a:pPr eaLnBrk="1" hangingPunct="1">
              <a:spcBef>
                <a:spcPct val="50000"/>
              </a:spcBef>
              <a:spcAft>
                <a:spcPct val="0"/>
              </a:spcAft>
              <a:buClrTx/>
              <a:buSzTx/>
              <a:buFont typeface="Symbol" pitchFamily="18" charset="2"/>
              <a:buChar char="Þ"/>
            </a:pPr>
            <a:r>
              <a:rPr lang="en-US" altLang="en-US" sz="2000" b="0" dirty="0">
                <a:latin typeface="Tahoma" pitchFamily="34" charset="0"/>
                <a:sym typeface="Symbol" pitchFamily="18" charset="2"/>
              </a:rPr>
              <a:t> Interest =</a:t>
            </a:r>
            <a:r>
              <a:rPr lang="en-US" altLang="en-US" sz="2000" b="0" dirty="0">
                <a:latin typeface="Tahoma" pitchFamily="34" charset="0"/>
              </a:rPr>
              <a:t> 0.15 / (0.2×0.8) = 0.9375 (&lt; 1, therefore is negatively associated)</a:t>
            </a:r>
          </a:p>
          <a:p>
            <a:pPr eaLnBrk="1" hangingPunct="1">
              <a:spcBef>
                <a:spcPct val="50000"/>
              </a:spcBef>
              <a:spcAft>
                <a:spcPct val="0"/>
              </a:spcAft>
              <a:buClrTx/>
              <a:buSzTx/>
              <a:buFont typeface="Symbol" pitchFamily="18" charset="2"/>
              <a:buNone/>
            </a:pPr>
            <a:r>
              <a:rPr lang="en-US" altLang="en-US" sz="2000" b="0" dirty="0">
                <a:latin typeface="Tahoma" pitchFamily="34" charset="0"/>
              </a:rPr>
              <a:t>So, is it enough to use confidence/Interest for pruning?</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Text Box 3"/>
          <p:cNvSpPr txBox="1">
            <a:spLocks noChangeArrowheads="1"/>
          </p:cNvSpPr>
          <p:nvPr/>
        </p:nvSpPr>
        <p:spPr bwMode="auto">
          <a:xfrm>
            <a:off x="1524000" y="1371601"/>
            <a:ext cx="2209800" cy="119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4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0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600" dirty="0"/>
              <a:t>There are lots of measures proposed in the literature</a:t>
            </a:r>
          </a:p>
          <a:p>
            <a:pPr>
              <a:spcBef>
                <a:spcPct val="50000"/>
              </a:spcBef>
              <a:spcAft>
                <a:spcPct val="0"/>
              </a:spcAft>
              <a:buClrTx/>
              <a:buSzTx/>
              <a:buFontTx/>
              <a:buNone/>
            </a:pPr>
            <a:endParaRPr lang="en-US" altLang="en-US" sz="1600" dirty="0"/>
          </a:p>
        </p:txBody>
      </p:sp>
      <p:pic>
        <p:nvPicPr>
          <p:cNvPr id="2" name="Picture 1"/>
          <p:cNvPicPr>
            <a:picLocks noChangeAspect="1"/>
          </p:cNvPicPr>
          <p:nvPr/>
        </p:nvPicPr>
        <p:blipFill>
          <a:blip r:embed="rId2">
            <a:lum bright="-20000" contrast="40000"/>
          </a:blip>
          <a:stretch>
            <a:fillRect/>
          </a:stretch>
        </p:blipFill>
        <p:spPr>
          <a:xfrm>
            <a:off x="3733801" y="1343297"/>
            <a:ext cx="6444317" cy="4572000"/>
          </a:xfrm>
          <a:prstGeom prst="rect">
            <a:avLst/>
          </a:prstGeom>
        </p:spPr>
      </p:pic>
      <p:sp>
        <p:nvSpPr>
          <p:cNvPr id="3" name="Title 2">
            <a:extLst>
              <a:ext uri="{FF2B5EF4-FFF2-40B4-BE49-F238E27FC236}">
                <a16:creationId xmlns:a16="http://schemas.microsoft.com/office/drawing/2014/main" id="{6804B0E7-20DC-72B7-9D67-8EFDAD16354B}"/>
              </a:ext>
            </a:extLst>
          </p:cNvPr>
          <p:cNvSpPr>
            <a:spLocks noGrp="1"/>
          </p:cNvSpPr>
          <p:nvPr>
            <p:ph type="title"/>
          </p:nvPr>
        </p:nvSpPr>
        <p:spPr/>
        <p:txBody>
          <a:bodyPr>
            <a:normAutofit fontScale="90000"/>
          </a:bodyPr>
          <a:lstStyle/>
          <a:p>
            <a:r>
              <a:rPr lang="en-US" altLang="en-US" sz="4000" dirty="0"/>
              <a:t>More measures proposed in the literature </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model: data</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270000"/>
                <a:ext cx="7710577" cy="4906963"/>
              </a:xfrm>
            </p:spPr>
            <p:txBody>
              <a:bodyPr/>
              <a:lstStyle/>
              <a:p>
                <a:pPr algn="just"/>
                <a14:m>
                  <m:oMath xmlns:m="http://schemas.openxmlformats.org/officeDocument/2006/math">
                    <m:r>
                      <a:rPr lang="en-US" i="1" dirty="0" smtClean="0">
                        <a:latin typeface="Cambria Math" panose="02040503050406030204" pitchFamily="18" charset="0"/>
                      </a:rPr>
                      <m:t>𝐼</m:t>
                    </m:r>
                    <m:r>
                      <a:rPr lang="en-US" i="1" dirty="0" smtClean="0">
                        <a:latin typeface="Cambria Math" panose="02040503050406030204" pitchFamily="18" charset="0"/>
                      </a:rPr>
                      <m:t>={</m:t>
                    </m:r>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𝑖</m:t>
                        </m:r>
                      </m:e>
                      <m:sub>
                        <m:r>
                          <a:rPr lang="en-US" i="1" dirty="0" smtClean="0">
                            <a:latin typeface="Cambria Math" panose="02040503050406030204" pitchFamily="18" charset="0"/>
                          </a:rPr>
                          <m:t>1</m:t>
                        </m:r>
                      </m:sub>
                    </m:sSub>
                    <m:r>
                      <a:rPr lang="en-US" i="1" dirty="0" smtClean="0">
                        <a:latin typeface="Cambria Math" panose="02040503050406030204" pitchFamily="18" charset="0"/>
                      </a:rPr>
                      <m:t>, </m:t>
                    </m:r>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𝑖</m:t>
                        </m:r>
                      </m:e>
                      <m:sub>
                        <m:r>
                          <a:rPr lang="en-US" i="1" dirty="0" smtClean="0">
                            <a:latin typeface="Cambria Math" panose="02040503050406030204" pitchFamily="18" charset="0"/>
                          </a:rPr>
                          <m:t>2</m:t>
                        </m:r>
                      </m:sub>
                    </m:sSub>
                    <m:r>
                      <a:rPr lang="en-US" i="1" dirty="0" smtClean="0">
                        <a:latin typeface="Cambria Math" panose="02040503050406030204" pitchFamily="18" charset="0"/>
                      </a:rPr>
                      <m:t>, …, </m:t>
                    </m:r>
                    <m:sSub>
                      <m:sSubPr>
                        <m:ctrlPr>
                          <a:rPr lang="en-US" b="1" i="1" dirty="0" smtClean="0">
                            <a:latin typeface="Cambria Math" panose="02040503050406030204" pitchFamily="18" charset="0"/>
                          </a:rPr>
                        </m:ctrlPr>
                      </m:sSubPr>
                      <m:e>
                        <m:r>
                          <a:rPr lang="en-US" i="1" dirty="0" smtClean="0">
                            <a:latin typeface="Cambria Math" panose="02040503050406030204" pitchFamily="18" charset="0"/>
                          </a:rPr>
                          <m:t>𝑖</m:t>
                        </m:r>
                      </m:e>
                      <m:sub>
                        <m:r>
                          <a:rPr lang="en-US" i="1" dirty="0" smtClean="0">
                            <a:latin typeface="Cambria Math" panose="02040503050406030204" pitchFamily="18" charset="0"/>
                          </a:rPr>
                          <m:t>𝑛</m:t>
                        </m:r>
                      </m:sub>
                    </m:sSub>
                    <m:r>
                      <a:rPr lang="en-US" i="1" dirty="0" smtClean="0">
                        <a:latin typeface="Cambria Math" panose="02040503050406030204" pitchFamily="18" charset="0"/>
                      </a:rPr>
                      <m:t>}: </m:t>
                    </m:r>
                  </m:oMath>
                </a14:m>
                <a:r>
                  <a:rPr lang="en-US" dirty="0"/>
                  <a:t>a set of all the items sold in the store</a:t>
                </a:r>
              </a:p>
              <a:p>
                <a:pPr algn="just"/>
                <a:r>
                  <a:rPr lang="en-US" dirty="0"/>
                  <a:t>Transaction t: a set of items such that </a:t>
                </a:r>
                <a14:m>
                  <m:oMath xmlns:m="http://schemas.openxmlformats.org/officeDocument/2006/math">
                    <m:r>
                      <a:rPr lang="en-US" b="1" i="1" dirty="0" smtClean="0">
                        <a:latin typeface="Cambria Math" panose="02040503050406030204" pitchFamily="18" charset="0"/>
                      </a:rPr>
                      <m:t>𝒕</m:t>
                    </m:r>
                    <m:r>
                      <a:rPr lang="en-US" b="1" i="1" dirty="0" smtClean="0">
                        <a:latin typeface="Cambria Math" panose="02040503050406030204" pitchFamily="18" charset="0"/>
                      </a:rPr>
                      <m:t>⊆</m:t>
                    </m:r>
                    <m:r>
                      <a:rPr lang="en-US" i="1" dirty="0" smtClean="0">
                        <a:latin typeface="Cambria Math" panose="02040503050406030204" pitchFamily="18" charset="0"/>
                      </a:rPr>
                      <m:t> </m:t>
                    </m:r>
                    <m:r>
                      <a:rPr lang="en-US" i="1" dirty="0">
                        <a:latin typeface="Cambria Math" panose="02040503050406030204" pitchFamily="18" charset="0"/>
                      </a:rPr>
                      <m:t>𝐼</m:t>
                    </m:r>
                  </m:oMath>
                </a14:m>
                <a:endParaRPr lang="en-US" dirty="0"/>
              </a:p>
              <a:p>
                <a:pPr lvl="1" algn="just"/>
                <a:r>
                  <a:rPr lang="en-GB" i="1" dirty="0"/>
                  <a:t>TID: unique identifier, associated with each t </a:t>
                </a:r>
              </a:p>
              <a:p>
                <a:pPr algn="just"/>
                <a:r>
                  <a:rPr lang="en-US" dirty="0"/>
                  <a:t>Transaction Database T: a set of transactions</a:t>
                </a:r>
              </a:p>
              <a:p>
                <a:pPr lvl="1" algn="just"/>
                <a:r>
                  <a:rPr lang="en-US" dirty="0"/>
                  <a:t>a set of transactions </a:t>
                </a:r>
                <a:r>
                  <a:rPr lang="en-US" i="1" dirty="0"/>
                  <a:t>D</a:t>
                </a:r>
                <a:r>
                  <a:rPr lang="en-US" dirty="0"/>
                  <a:t> = {t</a:t>
                </a:r>
                <a:r>
                  <a:rPr lang="en-US" baseline="-25000" dirty="0"/>
                  <a:t>1</a:t>
                </a:r>
                <a:r>
                  <a:rPr lang="en-US" dirty="0"/>
                  <a:t>, t</a:t>
                </a:r>
                <a:r>
                  <a:rPr lang="en-US" baseline="-25000" dirty="0"/>
                  <a:t>2</a:t>
                </a:r>
                <a:r>
                  <a:rPr lang="en-US" dirty="0"/>
                  <a:t>, …, </a:t>
                </a:r>
                <a:r>
                  <a:rPr lang="en-US" dirty="0" err="1"/>
                  <a:t>t</a:t>
                </a:r>
                <a:r>
                  <a:rPr lang="en-US" baseline="-25000" dirty="0" err="1"/>
                  <a:t>n</a:t>
                </a:r>
                <a:r>
                  <a:rPr lang="en-US" dirty="0"/>
                  <a: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270000"/>
                <a:ext cx="7710577" cy="4906963"/>
              </a:xfrm>
              <a:blipFill>
                <a:blip r:embed="rId2"/>
                <a:stretch>
                  <a:fillRect l="-1424" t="-1988" r="-1661"/>
                </a:stretch>
              </a:blipFill>
            </p:spPr>
            <p:txBody>
              <a:bodyPr/>
              <a:lstStyle/>
              <a:p>
                <a:r>
                  <a:rPr lang="en-IN">
                    <a:noFill/>
                  </a:rPr>
                  <a:t> </a:t>
                </a:r>
              </a:p>
            </p:txBody>
          </p:sp>
        </mc:Fallback>
      </mc:AlternateContent>
      <p:sp>
        <p:nvSpPr>
          <p:cNvPr id="4" name="Footer Placeholder 3"/>
          <p:cNvSpPr>
            <a:spLocks noGrp="1"/>
          </p:cNvSpPr>
          <p:nvPr>
            <p:ph type="ftr" sz="quarter" idx="11"/>
          </p:nvPr>
        </p:nvSpPr>
        <p:spPr/>
        <p:txBody>
          <a:bodyPr/>
          <a:lstStyle/>
          <a:p>
            <a:r>
              <a:rPr lang="en-US"/>
              <a:t>Mining Association Rules</a:t>
            </a:r>
          </a:p>
        </p:txBody>
      </p:sp>
      <p:sp>
        <p:nvSpPr>
          <p:cNvPr id="5" name="Slide Number Placeholder 4"/>
          <p:cNvSpPr>
            <a:spLocks noGrp="1"/>
          </p:cNvSpPr>
          <p:nvPr>
            <p:ph type="sldNum" sz="quarter" idx="12"/>
          </p:nvPr>
        </p:nvSpPr>
        <p:spPr/>
        <p:txBody>
          <a:bodyPr/>
          <a:lstStyle/>
          <a:p>
            <a:fld id="{7A40C488-C8CC-47D5-8871-7D5F905AB6AC}" type="slidenum">
              <a:rPr lang="en-US" smtClean="0"/>
              <a:t>7</a:t>
            </a:fld>
            <a:endParaRPr lang="en-US"/>
          </a:p>
        </p:txBody>
      </p:sp>
    </p:spTree>
    <p:extLst>
      <p:ext uri="{BB962C8B-B14F-4D97-AF65-F5344CB8AC3E}">
        <p14:creationId xmlns:p14="http://schemas.microsoft.com/office/powerpoint/2010/main" val="341392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Transaction data: supermarket data</a:t>
            </a:r>
          </a:p>
        </p:txBody>
      </p:sp>
      <p:sp>
        <p:nvSpPr>
          <p:cNvPr id="3" name="Content Placeholder 2"/>
          <p:cNvSpPr>
            <a:spLocks noGrp="1"/>
          </p:cNvSpPr>
          <p:nvPr>
            <p:ph idx="1"/>
          </p:nvPr>
        </p:nvSpPr>
        <p:spPr/>
        <p:txBody>
          <a:bodyPr/>
          <a:lstStyle/>
          <a:p>
            <a:r>
              <a:rPr lang="en-US" dirty="0"/>
              <a:t>Market basket transactions:</a:t>
            </a:r>
          </a:p>
          <a:p>
            <a:pPr lvl="1">
              <a:buNone/>
            </a:pPr>
            <a:r>
              <a:rPr lang="en-US" dirty="0"/>
              <a:t>	t1: {bread, cheese, milk}</a:t>
            </a:r>
          </a:p>
          <a:p>
            <a:pPr lvl="1">
              <a:buNone/>
            </a:pPr>
            <a:r>
              <a:rPr lang="en-US" dirty="0"/>
              <a:t>	t2: {apple, eggs, salt, yogurt}</a:t>
            </a:r>
          </a:p>
          <a:p>
            <a:pPr lvl="1">
              <a:buNone/>
            </a:pPr>
            <a:r>
              <a:rPr lang="en-US" dirty="0"/>
              <a:t>	… 		…</a:t>
            </a:r>
          </a:p>
          <a:p>
            <a:pPr lvl="1">
              <a:buNone/>
            </a:pPr>
            <a:r>
              <a:rPr lang="en-US" dirty="0"/>
              <a:t>	</a:t>
            </a:r>
            <a:r>
              <a:rPr lang="en-US" dirty="0" err="1"/>
              <a:t>tn</a:t>
            </a:r>
            <a:r>
              <a:rPr lang="en-US" dirty="0"/>
              <a:t>: {biscuit, eggs, milk}</a:t>
            </a:r>
          </a:p>
          <a:p>
            <a:endParaRPr lang="en-US" dirty="0"/>
          </a:p>
        </p:txBody>
      </p:sp>
      <p:sp>
        <p:nvSpPr>
          <p:cNvPr id="4" name="Footer Placeholder 3"/>
          <p:cNvSpPr>
            <a:spLocks noGrp="1"/>
          </p:cNvSpPr>
          <p:nvPr>
            <p:ph type="ftr" sz="quarter" idx="11"/>
          </p:nvPr>
        </p:nvSpPr>
        <p:spPr/>
        <p:txBody>
          <a:bodyPr/>
          <a:lstStyle/>
          <a:p>
            <a:r>
              <a:rPr lang="en-US"/>
              <a:t>Mining Association Rules</a:t>
            </a:r>
          </a:p>
        </p:txBody>
      </p:sp>
      <p:sp>
        <p:nvSpPr>
          <p:cNvPr id="5" name="Slide Number Placeholder 4"/>
          <p:cNvSpPr>
            <a:spLocks noGrp="1"/>
          </p:cNvSpPr>
          <p:nvPr>
            <p:ph type="sldNum" sz="quarter" idx="12"/>
          </p:nvPr>
        </p:nvSpPr>
        <p:spPr/>
        <p:txBody>
          <a:bodyPr/>
          <a:lstStyle/>
          <a:p>
            <a:fld id="{7A40C488-C8CC-47D5-8871-7D5F905AB6AC}" type="slidenum">
              <a:rPr lang="en-US" smtClean="0"/>
              <a:t>8</a:t>
            </a:fld>
            <a:endParaRPr lang="en-US"/>
          </a:p>
        </p:txBody>
      </p:sp>
    </p:spTree>
    <p:extLst>
      <p:ext uri="{BB962C8B-B14F-4D97-AF65-F5344CB8AC3E}">
        <p14:creationId xmlns:p14="http://schemas.microsoft.com/office/powerpoint/2010/main" val="3135273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Transaction data: a set of documents</a:t>
            </a:r>
          </a:p>
        </p:txBody>
      </p:sp>
      <p:sp>
        <p:nvSpPr>
          <p:cNvPr id="3" name="Content Placeholder 2"/>
          <p:cNvSpPr>
            <a:spLocks noGrp="1"/>
          </p:cNvSpPr>
          <p:nvPr>
            <p:ph idx="1"/>
          </p:nvPr>
        </p:nvSpPr>
        <p:spPr/>
        <p:txBody>
          <a:bodyPr/>
          <a:lstStyle/>
          <a:p>
            <a:r>
              <a:rPr lang="en-US" dirty="0"/>
              <a:t>A text document data set. Each document is treated as a “bag” of keywords</a:t>
            </a:r>
          </a:p>
          <a:p>
            <a:pPr marL="457200" lvl="1" indent="0">
              <a:buNone/>
            </a:pPr>
            <a:r>
              <a:rPr lang="en-US" dirty="0"/>
              <a:t>doc1: 	Student, Teach, School 	 </a:t>
            </a:r>
          </a:p>
          <a:p>
            <a:pPr marL="457200" lvl="1" indent="0">
              <a:buNone/>
            </a:pPr>
            <a:r>
              <a:rPr lang="en-US" dirty="0"/>
              <a:t>doc2: 	Student, School 		 </a:t>
            </a:r>
          </a:p>
          <a:p>
            <a:pPr marL="457200" lvl="1" indent="0">
              <a:buNone/>
            </a:pPr>
            <a:r>
              <a:rPr lang="en-US" dirty="0"/>
              <a:t>doc3: 	Teach, School, City, Game 	 </a:t>
            </a:r>
          </a:p>
          <a:p>
            <a:pPr marL="457200" lvl="1" indent="0">
              <a:buNone/>
            </a:pPr>
            <a:r>
              <a:rPr lang="en-US" dirty="0"/>
              <a:t>doc4: 	Baseball, Basketball		</a:t>
            </a:r>
          </a:p>
          <a:p>
            <a:pPr marL="457200" lvl="1" indent="0">
              <a:buNone/>
            </a:pPr>
            <a:r>
              <a:rPr lang="en-US" dirty="0"/>
              <a:t>doc5: 	Basketball, Player, Spectator  	</a:t>
            </a:r>
          </a:p>
          <a:p>
            <a:pPr marL="457200" lvl="1" indent="0">
              <a:buNone/>
            </a:pPr>
            <a:r>
              <a:rPr lang="en-US" dirty="0"/>
              <a:t>doc6: 	Baseball, Coach, Game, Team</a:t>
            </a:r>
          </a:p>
          <a:p>
            <a:pPr marL="457200" lvl="1" indent="0">
              <a:buNone/>
            </a:pPr>
            <a:r>
              <a:rPr lang="en-US" dirty="0"/>
              <a:t>doc7: 	Basketball, Team, City, Game </a:t>
            </a:r>
          </a:p>
        </p:txBody>
      </p:sp>
      <p:sp>
        <p:nvSpPr>
          <p:cNvPr id="4" name="Footer Placeholder 3"/>
          <p:cNvSpPr>
            <a:spLocks noGrp="1"/>
          </p:cNvSpPr>
          <p:nvPr>
            <p:ph type="ftr" sz="quarter" idx="11"/>
          </p:nvPr>
        </p:nvSpPr>
        <p:spPr/>
        <p:txBody>
          <a:bodyPr/>
          <a:lstStyle/>
          <a:p>
            <a:r>
              <a:rPr lang="en-US"/>
              <a:t>Mining Association Rules</a:t>
            </a:r>
          </a:p>
        </p:txBody>
      </p:sp>
      <p:sp>
        <p:nvSpPr>
          <p:cNvPr id="5" name="Slide Number Placeholder 4"/>
          <p:cNvSpPr>
            <a:spLocks noGrp="1"/>
          </p:cNvSpPr>
          <p:nvPr>
            <p:ph type="sldNum" sz="quarter" idx="12"/>
          </p:nvPr>
        </p:nvSpPr>
        <p:spPr/>
        <p:txBody>
          <a:bodyPr/>
          <a:lstStyle/>
          <a:p>
            <a:fld id="{7A40C488-C8CC-47D5-8871-7D5F905AB6AC}" type="slidenum">
              <a:rPr lang="en-US" smtClean="0"/>
              <a:t>9</a:t>
            </a:fld>
            <a:endParaRPr lang="en-US"/>
          </a:p>
        </p:txBody>
      </p:sp>
    </p:spTree>
    <p:extLst>
      <p:ext uri="{BB962C8B-B14F-4D97-AF65-F5344CB8AC3E}">
        <p14:creationId xmlns:p14="http://schemas.microsoft.com/office/powerpoint/2010/main" val="9157438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11179</TotalTime>
  <Words>5554</Words>
  <Application>Microsoft Office PowerPoint</Application>
  <PresentationFormat>Widescreen</PresentationFormat>
  <Paragraphs>1137</Paragraphs>
  <Slides>69</Slides>
  <Notes>1</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2</vt:i4>
      </vt:variant>
      <vt:variant>
        <vt:lpstr>Slide Titles</vt:lpstr>
      </vt:variant>
      <vt:variant>
        <vt:i4>69</vt:i4>
      </vt:variant>
    </vt:vector>
  </HeadingPairs>
  <TitlesOfParts>
    <vt:vector size="83" baseType="lpstr">
      <vt:lpstr>SimSun</vt:lpstr>
      <vt:lpstr>Arial</vt:lpstr>
      <vt:lpstr>Calibri</vt:lpstr>
      <vt:lpstr>Calibri Light</vt:lpstr>
      <vt:lpstr>Cambria Math</vt:lpstr>
      <vt:lpstr>Century</vt:lpstr>
      <vt:lpstr>Monotype Sorts</vt:lpstr>
      <vt:lpstr>Symbol</vt:lpstr>
      <vt:lpstr>Tahoma</vt:lpstr>
      <vt:lpstr>Times New Roman</vt:lpstr>
      <vt:lpstr>Verdana</vt:lpstr>
      <vt:lpstr>Office Theme</vt:lpstr>
      <vt:lpstr>Worksheet</vt:lpstr>
      <vt:lpstr>Equation</vt:lpstr>
      <vt:lpstr>Mining Association Rules</vt:lpstr>
      <vt:lpstr>What are Association Rules?</vt:lpstr>
      <vt:lpstr>Basket Data</vt:lpstr>
      <vt:lpstr>Example Association Rule</vt:lpstr>
      <vt:lpstr>Example Queries</vt:lpstr>
      <vt:lpstr>Applications</vt:lpstr>
      <vt:lpstr>The model: data</vt:lpstr>
      <vt:lpstr>Transaction data: supermarket data</vt:lpstr>
      <vt:lpstr>Transaction data: a set of documents</vt:lpstr>
      <vt:lpstr>The model: rules</vt:lpstr>
      <vt:lpstr>Association Rule Definitions</vt:lpstr>
      <vt:lpstr>Example</vt:lpstr>
      <vt:lpstr>Association Rule Problem</vt:lpstr>
      <vt:lpstr>Problem Decomposition</vt:lpstr>
      <vt:lpstr>Problem Decomposition</vt:lpstr>
      <vt:lpstr>Brute-force algorithm for finding all frequent itemsets?</vt:lpstr>
      <vt:lpstr>Brute-force algorithm for finding all frequent itemsets?</vt:lpstr>
      <vt:lpstr>Speeding-up the brute-force algorithm</vt:lpstr>
      <vt:lpstr>The Apriori Algorithm</vt:lpstr>
      <vt:lpstr>Frequent Itemset Property</vt:lpstr>
      <vt:lpstr>The Apriori Algorithm</vt:lpstr>
      <vt:lpstr>The Apriori Algorithm — Example</vt:lpstr>
      <vt:lpstr>How to Generate Candidates</vt:lpstr>
      <vt:lpstr>The Apriori Algorithm</vt:lpstr>
      <vt:lpstr>Example of Discovering Rules</vt:lpstr>
      <vt:lpstr>Discovering Rules</vt:lpstr>
      <vt:lpstr>Example of Discovering Rules</vt:lpstr>
      <vt:lpstr>Maximal Frequent set, Boarder set</vt:lpstr>
      <vt:lpstr>Challenges of Frequent Pattern Mining</vt:lpstr>
      <vt:lpstr>Partition Algorithm</vt:lpstr>
      <vt:lpstr>Partition: Scan Database Only Twice</vt:lpstr>
      <vt:lpstr>Partition Algorithm</vt:lpstr>
      <vt:lpstr>Partition Algorithm - Example</vt:lpstr>
      <vt:lpstr>Pruning</vt:lpstr>
      <vt:lpstr>FP-tree Growth Algorithm</vt:lpstr>
      <vt:lpstr>FP-tree Growth Algorithm</vt:lpstr>
      <vt:lpstr>Step 1: FP-Tree Construction</vt:lpstr>
      <vt:lpstr>Step 1: FP-Tree Construction</vt:lpstr>
      <vt:lpstr>Step 1: FP-Tree Construction (Example)</vt:lpstr>
      <vt:lpstr>FP-Tree after reading 1st transaction</vt:lpstr>
      <vt:lpstr>FP-Tree after reading 2nd transaction</vt:lpstr>
      <vt:lpstr>FP-Tree after reading 3rd transaction</vt:lpstr>
      <vt:lpstr>FP-Tree after reading 4th transaction</vt:lpstr>
      <vt:lpstr>FP-Tree after reading 5th transaction</vt:lpstr>
      <vt:lpstr>FP-Tree after reading 6th transaction</vt:lpstr>
      <vt:lpstr>FP-Tree after reading 7th transaction</vt:lpstr>
      <vt:lpstr>FP-Tree after reading 8th transaction</vt:lpstr>
      <vt:lpstr>FP-Tree after reading 9th transaction</vt:lpstr>
      <vt:lpstr>FP-Tree after reading 10th transaction</vt:lpstr>
      <vt:lpstr>FP-Tree size</vt:lpstr>
      <vt:lpstr>Step 2: Frequent Itemset Generation</vt:lpstr>
      <vt:lpstr>3 Major Steps</vt:lpstr>
      <vt:lpstr>Step 1: Construct Conditional Pattern Base</vt:lpstr>
      <vt:lpstr>PowerPoint Presentation</vt:lpstr>
      <vt:lpstr>Step 2: Construct Conditional FP Tree</vt:lpstr>
      <vt:lpstr>PowerPoint Presentation</vt:lpstr>
      <vt:lpstr>PowerPoint Presentation</vt:lpstr>
      <vt:lpstr>Sampling for Frequent Patterns</vt:lpstr>
      <vt:lpstr>Sampling for Frequent Patterns</vt:lpstr>
      <vt:lpstr>Pattern Evaluation</vt:lpstr>
      <vt:lpstr>Computing Interestingness Measure</vt:lpstr>
      <vt:lpstr>Drawback of Confidence</vt:lpstr>
      <vt:lpstr>Drawback of Confidence</vt:lpstr>
      <vt:lpstr>Drawback of Confidence</vt:lpstr>
      <vt:lpstr>Measure for Association Rules</vt:lpstr>
      <vt:lpstr>Statistical Relationship between X and Y</vt:lpstr>
      <vt:lpstr>Measures that take into account statistical dependence</vt:lpstr>
      <vt:lpstr>Example: Lift/Interest</vt:lpstr>
      <vt:lpstr>More measures proposed in the literature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vikas kumar</dc:creator>
  <cp:lastModifiedBy>Bharti Rana</cp:lastModifiedBy>
  <cp:revision>180</cp:revision>
  <dcterms:created xsi:type="dcterms:W3CDTF">2018-08-09T05:48:18Z</dcterms:created>
  <dcterms:modified xsi:type="dcterms:W3CDTF">2024-11-12T04:47:55Z</dcterms:modified>
</cp:coreProperties>
</file>