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62" r:id="rId4"/>
    <p:sldId id="259" r:id="rId5"/>
    <p:sldId id="271" r:id="rId6"/>
    <p:sldId id="272" r:id="rId7"/>
    <p:sldId id="273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90" r:id="rId23"/>
    <p:sldId id="289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33950-2564-42EC-83DA-F9E30B6A7021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Text Mining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968F-64B8-41C5-9E8E-97694B211444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D9C7-68C0-4A03-8EC4-71F802D0C9E0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b="1">
                <a:solidFill>
                  <a:srgbClr val="FF0000"/>
                </a:solidFill>
              </a:defRPr>
            </a:lvl2pPr>
            <a:lvl3pPr>
              <a:defRPr b="1">
                <a:solidFill>
                  <a:srgbClr val="00B050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63D2A894-9B12-48BD-B785-26CD680A60B8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1C8F-51EF-40A2-9DBA-F94D8A317D3C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D8792-6D26-4921-AE1D-D07B9655FF2D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6669-6268-46A1-9A27-11BD272220C8}" type="datetime1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0114A-2B2F-444D-8278-8103F99072A8}" type="datetime1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71A8E-886B-406E-AE34-8A74021A4264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CA104-37C9-4274-9D3F-666A1BA0484D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5A979-CCF2-457E-81F2-15C3FC75AF9B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8A10C-679A-4B0A-AB02-A93EAE6ECE95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Text Mining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artarus.org/~martin/PorterStemmer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research.blogspot.com/2006/08/all-our-n-gram-are-belong-to-you.html#link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llc.uva.nl/EuroWordNet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ages?hl=en&amp;q=necktie" TargetMode="External"/><Relationship Id="rId2" Type="http://schemas.openxmlformats.org/officeDocument/2006/relationships/hyperlink" Target="http://www.answers.com/tie&amp;r=6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2556" y="2756848"/>
            <a:ext cx="10567916" cy="712172"/>
          </a:xfrm>
        </p:spPr>
        <p:txBody>
          <a:bodyPr>
            <a:normAutofit/>
          </a:bodyPr>
          <a:lstStyle/>
          <a:p>
            <a:r>
              <a:rPr lang="en-US" sz="4000" dirty="0"/>
              <a:t>Text Mining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4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341E-1D48-410E-A2FF-E28A3B0C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Character level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DA301-6FDA-46A5-8F95-C4E09968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772400" cy="4906963"/>
          </a:xfrm>
        </p:spPr>
        <p:txBody>
          <a:bodyPr/>
          <a:lstStyle/>
          <a:p>
            <a:pPr algn="just"/>
            <a:r>
              <a:rPr lang="en-US" altLang="en-US" dirty="0"/>
              <a:t>Character level representation of a text consists from sequences of characters…</a:t>
            </a:r>
          </a:p>
          <a:p>
            <a:pPr lvl="1" algn="just"/>
            <a:r>
              <a:rPr lang="en-US" altLang="en-US" dirty="0"/>
              <a:t>…a document is represented by a frequency distribution of sequences</a:t>
            </a:r>
          </a:p>
          <a:p>
            <a:pPr lvl="1" algn="just"/>
            <a:r>
              <a:rPr lang="en-US" altLang="en-US" dirty="0"/>
              <a:t>Usually we deal with contiguous strings…</a:t>
            </a:r>
          </a:p>
          <a:p>
            <a:pPr lvl="1" algn="just"/>
            <a:r>
              <a:rPr lang="en-US" altLang="en-US" dirty="0"/>
              <a:t>…each character sequence of length 1, 2, 3, … represent a feature with its frequency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FDF2F-78AA-46EA-BACD-6F64643B4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B3412-72FA-49BA-BEF7-29BEAA88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9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3356F-43D2-41A6-8B15-4A4DFE05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Good and bad sides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2B16E-20A4-4E28-9A68-91046B12B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Representation has several important strengths:</a:t>
            </a:r>
          </a:p>
          <a:p>
            <a:pPr lvl="1"/>
            <a:r>
              <a:rPr lang="en-US" altLang="en-US" sz="2200" dirty="0"/>
              <a:t>…it is very robust since avoids language morphology </a:t>
            </a:r>
          </a:p>
          <a:p>
            <a:pPr lvl="2"/>
            <a:r>
              <a:rPr lang="en-US" altLang="en-US" sz="2100" dirty="0"/>
              <a:t>(useful for e.g. language identification)</a:t>
            </a:r>
          </a:p>
          <a:p>
            <a:pPr lvl="1"/>
            <a:r>
              <a:rPr lang="en-US" altLang="en-US" sz="2200" dirty="0"/>
              <a:t>…it captures simple patterns on character level </a:t>
            </a:r>
          </a:p>
          <a:p>
            <a:pPr lvl="2"/>
            <a:r>
              <a:rPr lang="en-US" altLang="en-US" sz="2100" dirty="0"/>
              <a:t>(useful for e.g. spam detection, copy detection)</a:t>
            </a:r>
          </a:p>
          <a:p>
            <a:pPr lvl="1"/>
            <a:r>
              <a:rPr lang="en-US" altLang="en-US" sz="2200" dirty="0"/>
              <a:t>…because of redundancy in text data it could be used for many analytic tasks </a:t>
            </a:r>
          </a:p>
          <a:p>
            <a:pPr lvl="2"/>
            <a:r>
              <a:rPr lang="en-US" altLang="en-US" sz="2100" dirty="0"/>
              <a:t>(learning, clustering, search)</a:t>
            </a:r>
          </a:p>
          <a:p>
            <a:pPr lvl="2"/>
            <a:r>
              <a:rPr lang="en-US" altLang="en-US" sz="2100" dirty="0"/>
              <a:t>It is used as a basis for “string kernels” in combination with SVM  for capturing complex character sequence patterns</a:t>
            </a:r>
          </a:p>
          <a:p>
            <a:r>
              <a:rPr lang="en-US" altLang="en-US" sz="2600" dirty="0"/>
              <a:t>…for deeper semantic tasks, the representation is too weak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B60F2-B3F2-4005-B1FC-9C70F515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4EF5C-9B1B-4993-948D-83333B3A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8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098C8-D704-4B15-BD92-35D3C7F0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Word level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BEE55-500E-4536-9F0F-B4282BFDB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150100" cy="4906963"/>
          </a:xfrm>
        </p:spPr>
        <p:txBody>
          <a:bodyPr/>
          <a:lstStyle/>
          <a:p>
            <a:pPr algn="just"/>
            <a:r>
              <a:rPr lang="en-US" altLang="en-US" dirty="0"/>
              <a:t>The most common representation of text used for many techniques</a:t>
            </a:r>
          </a:p>
          <a:p>
            <a:pPr lvl="1" algn="just"/>
            <a:r>
              <a:rPr lang="en-US" altLang="en-US" dirty="0"/>
              <a:t>…there are many tokenization software packages which split text into the words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956FD-3352-4F27-90D5-C4202207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205BA-6452-4C6B-A493-7707103E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7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7223-F88B-4A15-BC4F-7B576BA5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Words 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5A866-E8A2-4240-90CC-27F61B4FF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500" dirty="0"/>
              <a:t>Relations among word surface forms and their senses:</a:t>
            </a:r>
          </a:p>
          <a:p>
            <a:pPr lvl="1">
              <a:lnSpc>
                <a:spcPct val="80000"/>
              </a:lnSpc>
            </a:pPr>
            <a:r>
              <a:rPr lang="en-US" altLang="en-US" dirty="0" err="1"/>
              <a:t>Homonomy</a:t>
            </a:r>
            <a:r>
              <a:rPr lang="en-US" altLang="en-US" dirty="0"/>
              <a:t>: same form, but different meaning (e.g. bank: river bank, financial institution)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Polysemy: same form, related meaning (e.g. bank: blood bank, financial institution)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Synonymy: different form, same meaning (e.g. singer, vocalist)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Hyponymy: one word denotes a subclass of an another (e.g. breakfast, meal)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sz="2500" dirty="0"/>
              <a:t>Word frequencies in texts have power distribution: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…small number of very frequent words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…big number of low frequency words</a:t>
            </a:r>
            <a:endParaRPr lang="en-US" altLang="en-US" sz="220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BBAF4-ADA9-415C-AD61-86182A80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3A2BC-91D9-4F5F-B251-1F0C5F13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32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6374-1A1C-4763-8A5C-C13C9100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Stop-words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93714-7461-4CF0-9BCA-5742D8434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454900" cy="4906963"/>
          </a:xfrm>
        </p:spPr>
        <p:txBody>
          <a:bodyPr>
            <a:normAutofit/>
          </a:bodyPr>
          <a:lstStyle/>
          <a:p>
            <a:r>
              <a:rPr lang="en-IN" dirty="0"/>
              <a:t>Stop-words are words that from non-linguistic view do not carry information</a:t>
            </a:r>
          </a:p>
          <a:p>
            <a:pPr lvl="1"/>
            <a:r>
              <a:rPr lang="en-IN" dirty="0"/>
              <a:t>…they have mainly functional role</a:t>
            </a:r>
          </a:p>
          <a:p>
            <a:pPr lvl="1"/>
            <a:r>
              <a:rPr lang="en-IN" dirty="0"/>
              <a:t>…usually we remove them to help the methods to perform better</a:t>
            </a:r>
          </a:p>
          <a:p>
            <a:endParaRPr lang="en-IN" dirty="0"/>
          </a:p>
          <a:p>
            <a:r>
              <a:rPr lang="en-IN" dirty="0"/>
              <a:t>Stop words are language dependent – examples:</a:t>
            </a:r>
          </a:p>
          <a:p>
            <a:pPr lvl="1"/>
            <a:r>
              <a:rPr lang="en-IN" dirty="0"/>
              <a:t>English: A, ABOUT, ABOVE, ACROSS, AFTER, AGAIN, AGAINST, ALL, ALMOST, ALONE, ALONG, ALREADY, ... </a:t>
            </a:r>
          </a:p>
          <a:p>
            <a:pPr lvl="1"/>
            <a:r>
              <a:rPr lang="en-IN" dirty="0"/>
              <a:t>French: </a:t>
            </a:r>
            <a:r>
              <a:rPr lang="en-IN" b="0" dirty="0"/>
              <a:t>la, </a:t>
            </a:r>
            <a:r>
              <a:rPr lang="en-IN" b="0" dirty="0" err="1"/>
              <a:t>été</a:t>
            </a:r>
            <a:r>
              <a:rPr lang="en-IN" b="0" dirty="0"/>
              <a:t>, </a:t>
            </a:r>
            <a:r>
              <a:rPr lang="en-IN" b="0" dirty="0" err="1"/>
              <a:t>tu</a:t>
            </a:r>
            <a:r>
              <a:rPr lang="en-IN" b="0" dirty="0"/>
              <a:t>, </a:t>
            </a:r>
            <a:r>
              <a:rPr lang="en-IN" b="0" dirty="0" err="1"/>
              <a:t>comme</a:t>
            </a:r>
            <a:r>
              <a:rPr lang="en-IN" b="0" dirty="0"/>
              <a:t>, …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48E37-D079-4F38-B6D6-049FAF92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93FEB-95BA-4EB4-9596-8E54A071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81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3ED7-46E8-406A-9B7D-5C6B002B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Word character level normalization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90D5-1D8C-49C3-B331-1A540E131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6883400" cy="3009900"/>
          </a:xfrm>
        </p:spPr>
        <p:txBody>
          <a:bodyPr/>
          <a:lstStyle/>
          <a:p>
            <a:pPr algn="just"/>
            <a:r>
              <a:rPr lang="en-US" altLang="en-US" dirty="0"/>
              <a:t>Hassle which we usually avoid:</a:t>
            </a:r>
          </a:p>
          <a:p>
            <a:pPr lvl="1" algn="just"/>
            <a:r>
              <a:rPr lang="en-US" altLang="en-US" dirty="0"/>
              <a:t>Since we have plenty of character encodings in use, it is often nontrivial to identify a word and write it in unique form</a:t>
            </a:r>
          </a:p>
          <a:p>
            <a:pPr lvl="1" algn="just"/>
            <a:r>
              <a:rPr lang="en-US" altLang="en-US" dirty="0"/>
              <a:t>…e.g. in Unicode the same word could be written in many ways – canonization of words: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5E71F-7A01-4FD6-8B5D-3B6AF287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6ABDF-A53B-4A46-A6D8-7ED6C1DD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4" descr="composition examples">
            <a:extLst>
              <a:ext uri="{FF2B5EF4-FFF2-40B4-BE49-F238E27FC236}">
                <a16:creationId xmlns:a16="http://schemas.microsoft.com/office/drawing/2014/main" id="{F5764CB9-8144-4666-B79D-BC53BD06A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3978274"/>
            <a:ext cx="35147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0E070F-EBB6-A5DD-5FBD-43298848D9D0}"/>
              </a:ext>
            </a:extLst>
          </p:cNvPr>
          <p:cNvSpPr txBox="1"/>
          <p:nvPr/>
        </p:nvSpPr>
        <p:spPr>
          <a:xfrm>
            <a:off x="2618015" y="593463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https://unicode.org/reports/tr15/</a:t>
            </a:r>
          </a:p>
        </p:txBody>
      </p:sp>
    </p:spTree>
    <p:extLst>
      <p:ext uri="{BB962C8B-B14F-4D97-AF65-F5344CB8AC3E}">
        <p14:creationId xmlns:p14="http://schemas.microsoft.com/office/powerpoint/2010/main" val="2862793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13F7-DFBD-48F9-AD86-51D39BBC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Stemming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9459B-0171-4C3A-A3F5-26DBE2E48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70000"/>
            <a:ext cx="5934740" cy="4906963"/>
          </a:xfrm>
        </p:spPr>
        <p:txBody>
          <a:bodyPr/>
          <a:lstStyle/>
          <a:p>
            <a:pPr algn="just"/>
            <a:r>
              <a:rPr lang="en-US" altLang="en-US" dirty="0"/>
              <a:t>Different forms of the same word are usually problematic for text data analysis, because they have </a:t>
            </a:r>
            <a:r>
              <a:rPr lang="en-US" altLang="en-US" dirty="0">
                <a:solidFill>
                  <a:schemeClr val="tx2"/>
                </a:solidFill>
              </a:rPr>
              <a:t>different spelling and similar meaning</a:t>
            </a:r>
            <a:r>
              <a:rPr lang="en-US" altLang="en-US" dirty="0"/>
              <a:t> (e.g. learns, learned, learning,…)</a:t>
            </a:r>
          </a:p>
          <a:p>
            <a:pPr algn="just"/>
            <a:r>
              <a:rPr lang="en-US" altLang="en-US" dirty="0">
                <a:solidFill>
                  <a:schemeClr val="tx2"/>
                </a:solidFill>
              </a:rPr>
              <a:t>Stemming</a:t>
            </a:r>
            <a:r>
              <a:rPr lang="en-US" altLang="en-US" dirty="0"/>
              <a:t> is a process of transforming a word into its stem (normalized form)</a:t>
            </a:r>
          </a:p>
          <a:p>
            <a:pPr lvl="1" algn="just"/>
            <a:r>
              <a:rPr lang="en-US" altLang="en-US" dirty="0"/>
              <a:t>…stemming provides an inexpensive mechanism to merge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69F51-D7C6-41BF-85AE-1BB6204F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6553B-5719-4E69-A2B0-6B89DEC8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37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53C7-A3A8-4A78-90FA-59906BFC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Stemming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FD7C7-21FF-4BA8-8E5C-A313B5CC7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For English we mostly used </a:t>
            </a:r>
            <a:r>
              <a:rPr lang="en-US" altLang="en-US" sz="3200" dirty="0">
                <a:solidFill>
                  <a:schemeClr val="tx2"/>
                </a:solidFill>
              </a:rPr>
              <a:t>Porter stemmer</a:t>
            </a:r>
            <a:r>
              <a:rPr lang="en-US" altLang="en-US" sz="3200" dirty="0"/>
              <a:t> </a:t>
            </a:r>
            <a:r>
              <a:rPr lang="en-US" altLang="en-US" dirty="0">
                <a:hlinkClick r:id="rId2"/>
              </a:rPr>
              <a:t>http://www.tartarus.org/~martin/PorterStemmer/</a:t>
            </a:r>
            <a:endParaRPr lang="en-US" altLang="en-US" dirty="0"/>
          </a:p>
          <a:p>
            <a:r>
              <a:rPr lang="en-US" altLang="en-US" sz="2100" dirty="0"/>
              <a:t>Example cascade rules used in English Porter stemmer</a:t>
            </a:r>
          </a:p>
          <a:p>
            <a:pPr lvl="1"/>
            <a:r>
              <a:rPr lang="sl-SI" altLang="en-US" sz="2000" dirty="0"/>
              <a:t>ATIONAL -&gt;  ATE      </a:t>
            </a:r>
            <a:r>
              <a:rPr lang="en-US" altLang="en-US" sz="2000" dirty="0"/>
              <a:t>		</a:t>
            </a:r>
            <a:r>
              <a:rPr lang="sl-SI" altLang="en-US" sz="2000" dirty="0"/>
              <a:t>relational</a:t>
            </a:r>
            <a:r>
              <a:rPr lang="en-US" altLang="en-US" sz="2000" dirty="0"/>
              <a:t> </a:t>
            </a:r>
            <a:r>
              <a:rPr lang="sl-SI" altLang="en-US" sz="2000" dirty="0"/>
              <a:t>-&gt; relate</a:t>
            </a:r>
          </a:p>
          <a:p>
            <a:pPr lvl="1"/>
            <a:r>
              <a:rPr lang="sl-SI" altLang="en-US" sz="2000" dirty="0"/>
              <a:t>TIONAL </a:t>
            </a:r>
            <a:r>
              <a:rPr lang="en-US" altLang="en-US" sz="2000" dirty="0"/>
              <a:t>	</a:t>
            </a:r>
            <a:r>
              <a:rPr lang="sl-SI" altLang="en-US" sz="2000" dirty="0"/>
              <a:t>-&gt;  TION     </a:t>
            </a:r>
            <a:r>
              <a:rPr lang="en-US" altLang="en-US" sz="2000" dirty="0"/>
              <a:t>	</a:t>
            </a:r>
            <a:r>
              <a:rPr lang="sl-SI" altLang="en-US" sz="2000" dirty="0"/>
              <a:t>conditional</a:t>
            </a:r>
            <a:r>
              <a:rPr lang="en-US" altLang="en-US" sz="2000" dirty="0"/>
              <a:t> </a:t>
            </a:r>
            <a:r>
              <a:rPr lang="sl-SI" altLang="en-US" sz="2000" dirty="0"/>
              <a:t>-&gt;</a:t>
            </a:r>
            <a:r>
              <a:rPr lang="en-US" altLang="en-US" sz="2000" dirty="0"/>
              <a:t> </a:t>
            </a:r>
            <a:r>
              <a:rPr lang="sl-SI" altLang="en-US" sz="2000" dirty="0"/>
              <a:t>condition</a:t>
            </a:r>
          </a:p>
          <a:p>
            <a:pPr lvl="1"/>
            <a:r>
              <a:rPr lang="sl-SI" altLang="en-US" sz="2000" dirty="0"/>
              <a:t>ENCI    </a:t>
            </a:r>
            <a:r>
              <a:rPr lang="en-US" altLang="en-US" sz="2000" dirty="0"/>
              <a:t>	</a:t>
            </a:r>
            <a:r>
              <a:rPr lang="sl-SI" altLang="en-US" sz="2000" dirty="0"/>
              <a:t>-&gt;  ENCE</a:t>
            </a:r>
            <a:r>
              <a:rPr lang="en-US" altLang="en-US" sz="2000" dirty="0"/>
              <a:t>		</a:t>
            </a:r>
            <a:r>
              <a:rPr lang="sl-SI" altLang="en-US" sz="2000" dirty="0"/>
              <a:t>valenci</a:t>
            </a:r>
            <a:r>
              <a:rPr lang="en-US" altLang="en-US" sz="2000" dirty="0"/>
              <a:t> </a:t>
            </a:r>
            <a:r>
              <a:rPr lang="sl-SI" altLang="en-US" sz="2000" dirty="0"/>
              <a:t>-&gt;</a:t>
            </a:r>
            <a:r>
              <a:rPr lang="en-US" altLang="en-US" sz="2000" dirty="0"/>
              <a:t> </a:t>
            </a:r>
            <a:r>
              <a:rPr lang="sl-SI" altLang="en-US" sz="2000" dirty="0"/>
              <a:t>valence</a:t>
            </a:r>
          </a:p>
          <a:p>
            <a:pPr lvl="1"/>
            <a:r>
              <a:rPr lang="sl-SI" altLang="en-US" sz="2000" dirty="0"/>
              <a:t>ANCI    </a:t>
            </a:r>
            <a:r>
              <a:rPr lang="en-US" altLang="en-US" sz="2000" dirty="0"/>
              <a:t>	</a:t>
            </a:r>
            <a:r>
              <a:rPr lang="sl-SI" altLang="en-US" sz="2000" dirty="0"/>
              <a:t>-&gt;  ANCE        </a:t>
            </a:r>
            <a:r>
              <a:rPr lang="en-US" altLang="en-US" sz="2000" dirty="0"/>
              <a:t>	</a:t>
            </a:r>
            <a:r>
              <a:rPr lang="sl-SI" altLang="en-US" sz="2000" dirty="0"/>
              <a:t>hesitanci</a:t>
            </a:r>
            <a:r>
              <a:rPr lang="en-US" altLang="en-US" sz="2000" dirty="0"/>
              <a:t> </a:t>
            </a:r>
            <a:r>
              <a:rPr lang="sl-SI" altLang="en-US" sz="2000" dirty="0"/>
              <a:t>-&gt;</a:t>
            </a:r>
            <a:r>
              <a:rPr lang="en-US" altLang="en-US" sz="2000" dirty="0"/>
              <a:t> </a:t>
            </a:r>
            <a:r>
              <a:rPr lang="sl-SI" altLang="en-US" sz="2000" dirty="0"/>
              <a:t>hesitance</a:t>
            </a:r>
          </a:p>
          <a:p>
            <a:pPr lvl="1"/>
            <a:r>
              <a:rPr lang="sl-SI" altLang="en-US" sz="2000" dirty="0"/>
              <a:t>IZER    </a:t>
            </a:r>
            <a:r>
              <a:rPr lang="en-US" altLang="en-US" sz="2000" dirty="0"/>
              <a:t>	</a:t>
            </a:r>
            <a:r>
              <a:rPr lang="sl-SI" altLang="en-US" sz="2000" dirty="0"/>
              <a:t>-&gt;  IZE           </a:t>
            </a:r>
            <a:r>
              <a:rPr lang="en-US" altLang="en-US" sz="2000" dirty="0"/>
              <a:t> 	</a:t>
            </a:r>
            <a:r>
              <a:rPr lang="sl-SI" altLang="en-US" sz="2000" dirty="0"/>
              <a:t>digitizer</a:t>
            </a:r>
            <a:r>
              <a:rPr lang="en-US" altLang="en-US" sz="2000" dirty="0"/>
              <a:t> </a:t>
            </a:r>
            <a:r>
              <a:rPr lang="sl-SI" altLang="en-US" sz="2000" dirty="0"/>
              <a:t>-&gt; digitize</a:t>
            </a:r>
          </a:p>
          <a:p>
            <a:pPr lvl="1"/>
            <a:r>
              <a:rPr lang="sl-SI" altLang="en-US" sz="2000" dirty="0"/>
              <a:t>ABLI    </a:t>
            </a:r>
            <a:r>
              <a:rPr lang="en-US" altLang="en-US" sz="2000" dirty="0"/>
              <a:t>	</a:t>
            </a:r>
            <a:r>
              <a:rPr lang="sl-SI" altLang="en-US" sz="2000" dirty="0"/>
              <a:t>-&gt;  ABLE         </a:t>
            </a:r>
            <a:r>
              <a:rPr lang="en-US" altLang="en-US" sz="2000" dirty="0"/>
              <a:t> 	</a:t>
            </a:r>
            <a:r>
              <a:rPr lang="sl-SI" altLang="en-US" sz="2000" dirty="0"/>
              <a:t>conformabli -&gt; conformable</a:t>
            </a:r>
          </a:p>
          <a:p>
            <a:pPr lvl="1"/>
            <a:r>
              <a:rPr lang="sl-SI" altLang="en-US" sz="2000" dirty="0"/>
              <a:t>ALLI    </a:t>
            </a:r>
            <a:r>
              <a:rPr lang="en-US" altLang="en-US" sz="2000" dirty="0"/>
              <a:t>	</a:t>
            </a:r>
            <a:r>
              <a:rPr lang="sl-SI" altLang="en-US" sz="2000" dirty="0"/>
              <a:t>-&gt;  AL           </a:t>
            </a:r>
            <a:r>
              <a:rPr lang="en-US" altLang="en-US" sz="2000" dirty="0"/>
              <a:t>  </a:t>
            </a:r>
            <a:r>
              <a:rPr lang="sl-SI" altLang="en-US" sz="2000" dirty="0"/>
              <a:t> </a:t>
            </a:r>
            <a:r>
              <a:rPr lang="en-US" altLang="en-US" sz="2000" dirty="0"/>
              <a:t> 	</a:t>
            </a:r>
            <a:r>
              <a:rPr lang="sl-SI" altLang="en-US" sz="2000" dirty="0"/>
              <a:t>radicalli</a:t>
            </a:r>
            <a:r>
              <a:rPr lang="en-US" altLang="en-US" sz="2000" dirty="0"/>
              <a:t> </a:t>
            </a:r>
            <a:r>
              <a:rPr lang="sl-SI" altLang="en-US" sz="2000" dirty="0"/>
              <a:t>-&gt;</a:t>
            </a:r>
            <a:r>
              <a:rPr lang="en-US" altLang="en-US" sz="2000" dirty="0"/>
              <a:t> </a:t>
            </a:r>
            <a:r>
              <a:rPr lang="sl-SI" altLang="en-US" sz="2000" dirty="0"/>
              <a:t>radical</a:t>
            </a:r>
          </a:p>
          <a:p>
            <a:pPr lvl="1"/>
            <a:r>
              <a:rPr lang="sl-SI" altLang="en-US" sz="2000" dirty="0"/>
              <a:t>ENTLI   </a:t>
            </a:r>
            <a:r>
              <a:rPr lang="en-US" altLang="en-US" sz="2000" dirty="0"/>
              <a:t>	</a:t>
            </a:r>
            <a:r>
              <a:rPr lang="sl-SI" altLang="en-US" sz="2000" dirty="0"/>
              <a:t>-&gt;  ENT          </a:t>
            </a:r>
            <a:r>
              <a:rPr lang="en-US" altLang="en-US" sz="2000" dirty="0"/>
              <a:t>	</a:t>
            </a:r>
            <a:r>
              <a:rPr lang="sl-SI" altLang="en-US" sz="2000" dirty="0"/>
              <a:t>differentli</a:t>
            </a:r>
            <a:r>
              <a:rPr lang="en-US" altLang="en-US" sz="2000" dirty="0"/>
              <a:t> </a:t>
            </a:r>
            <a:r>
              <a:rPr lang="sl-SI" altLang="en-US" sz="2000" dirty="0"/>
              <a:t>-&gt;</a:t>
            </a:r>
            <a:r>
              <a:rPr lang="en-US" altLang="en-US" sz="2000" dirty="0"/>
              <a:t> </a:t>
            </a:r>
            <a:r>
              <a:rPr lang="sl-SI" altLang="en-US" sz="2000" dirty="0"/>
              <a:t>different</a:t>
            </a:r>
          </a:p>
          <a:p>
            <a:pPr lvl="1"/>
            <a:r>
              <a:rPr lang="sl-SI" altLang="en-US" sz="2000" dirty="0"/>
              <a:t>ELI     </a:t>
            </a:r>
            <a:r>
              <a:rPr lang="en-US" altLang="en-US" sz="2000" dirty="0"/>
              <a:t>	</a:t>
            </a:r>
            <a:r>
              <a:rPr lang="sl-SI" altLang="en-US" sz="2000" dirty="0"/>
              <a:t>-&gt;  E             </a:t>
            </a:r>
            <a:r>
              <a:rPr lang="en-US" altLang="en-US" sz="2000"/>
              <a:t>     	</a:t>
            </a:r>
            <a:r>
              <a:rPr lang="sl-SI" altLang="en-US" sz="2000"/>
              <a:t>vileli</a:t>
            </a:r>
            <a:r>
              <a:rPr lang="en-US" altLang="en-US" sz="2000" dirty="0"/>
              <a:t> </a:t>
            </a:r>
            <a:r>
              <a:rPr lang="sl-SI" altLang="en-US" sz="2000" dirty="0"/>
              <a:t>-&gt;</a:t>
            </a:r>
            <a:r>
              <a:rPr lang="en-US" altLang="en-US" sz="2000" dirty="0"/>
              <a:t> </a:t>
            </a:r>
            <a:r>
              <a:rPr lang="sl-SI" altLang="en-US" sz="2000" dirty="0"/>
              <a:t>vile</a:t>
            </a:r>
          </a:p>
          <a:p>
            <a:pPr lvl="1"/>
            <a:r>
              <a:rPr lang="sl-SI" altLang="en-US" sz="2000" dirty="0"/>
              <a:t>OUSLI   </a:t>
            </a:r>
            <a:r>
              <a:rPr lang="en-US" altLang="en-US" sz="2000" dirty="0"/>
              <a:t>	</a:t>
            </a:r>
            <a:r>
              <a:rPr lang="sl-SI" altLang="en-US" sz="2000" dirty="0"/>
              <a:t>-&gt;  OUS        </a:t>
            </a:r>
            <a:r>
              <a:rPr lang="en-US" altLang="en-US" sz="2000" dirty="0"/>
              <a:t> 	</a:t>
            </a:r>
            <a:r>
              <a:rPr lang="sl-SI" altLang="en-US" sz="2000" dirty="0"/>
              <a:t>analogousli -&gt;</a:t>
            </a:r>
            <a:r>
              <a:rPr lang="en-US" altLang="en-US" sz="2000" dirty="0"/>
              <a:t> </a:t>
            </a:r>
            <a:r>
              <a:rPr lang="sl-SI" altLang="en-US" sz="2000" dirty="0"/>
              <a:t>analogous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F65E1-D804-4329-BDBC-D78C7007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F020E-5FEA-4844-AB7E-C3F46848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46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BC42-8F02-4653-A34A-9218AD73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Phrase level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76A6D-4C7C-4570-A305-F0D446034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231912" cy="4906963"/>
          </a:xfrm>
        </p:spPr>
        <p:txBody>
          <a:bodyPr/>
          <a:lstStyle/>
          <a:p>
            <a:pPr algn="just"/>
            <a:r>
              <a:rPr lang="en-US" altLang="en-US" dirty="0"/>
              <a:t>Instead of having just single words we can deal with phrases</a:t>
            </a:r>
          </a:p>
          <a:p>
            <a:pPr algn="just"/>
            <a:r>
              <a:rPr lang="en-US" altLang="en-US" dirty="0"/>
              <a:t>We use two types of phrases:</a:t>
            </a:r>
          </a:p>
          <a:p>
            <a:pPr lvl="1" algn="just"/>
            <a:r>
              <a:rPr lang="en-US" altLang="en-US" dirty="0"/>
              <a:t>Phrases as frequent contiguous word sequences</a:t>
            </a:r>
          </a:p>
          <a:p>
            <a:pPr lvl="1" algn="just"/>
            <a:r>
              <a:rPr lang="en-US" altLang="en-US" dirty="0"/>
              <a:t>Phrases as frequent non-contiguous word sequences</a:t>
            </a:r>
          </a:p>
          <a:p>
            <a:pPr algn="just"/>
            <a:r>
              <a:rPr lang="en-US" altLang="en-US" dirty="0"/>
              <a:t>The main effect of using phrases is to more precisely identify sense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B18DC-1AFD-4269-BC21-4AB8E4D5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54EBC-00BF-4E63-8A5F-605350A67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38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B7AD-6290-42A2-BD88-02CC412F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Google n-gram corpus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E0FB4-30C0-4B83-B77A-622906934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In September 2006 Google announced availability of n-gram corpus:</a:t>
            </a:r>
          </a:p>
          <a:p>
            <a:pPr lvl="1"/>
            <a:r>
              <a:rPr lang="en-US" altLang="en-US" sz="2200" dirty="0">
                <a:hlinkClick r:id="rId2"/>
              </a:rPr>
              <a:t>http://googleresearch.blogspot.com/2006/08/all-our-n-gram-are-belong-to-you.html#links</a:t>
            </a:r>
            <a:endParaRPr lang="en-US" altLang="en-US" sz="2200" dirty="0"/>
          </a:p>
          <a:p>
            <a:pPr lvl="1"/>
            <a:r>
              <a:rPr lang="en-US" altLang="en-US" sz="2200" dirty="0"/>
              <a:t>Some statistics of the corpus:</a:t>
            </a:r>
          </a:p>
          <a:p>
            <a:pPr lvl="2"/>
            <a:r>
              <a:rPr lang="en-US" altLang="en-US" sz="2100" dirty="0"/>
              <a:t>File sizes: approx. 24 GB compressed text files</a:t>
            </a:r>
          </a:p>
          <a:p>
            <a:pPr lvl="2"/>
            <a:r>
              <a:rPr lang="en-US" altLang="en-US" sz="2100" dirty="0"/>
              <a:t>Number of tokens: 1,024,908,267,229</a:t>
            </a:r>
          </a:p>
          <a:p>
            <a:pPr lvl="2"/>
            <a:r>
              <a:rPr lang="en-US" altLang="en-US" sz="2100" dirty="0"/>
              <a:t>Number of sentences: 95,119,665,584</a:t>
            </a:r>
          </a:p>
          <a:p>
            <a:pPr lvl="2"/>
            <a:r>
              <a:rPr lang="en-US" altLang="en-US" sz="2100" dirty="0"/>
              <a:t>Number of unigrams: 13,588,391</a:t>
            </a:r>
          </a:p>
          <a:p>
            <a:pPr lvl="2"/>
            <a:r>
              <a:rPr lang="en-US" altLang="en-US" sz="2100" dirty="0"/>
              <a:t>Number of bigrams: 314,843,401</a:t>
            </a:r>
          </a:p>
          <a:p>
            <a:pPr lvl="2"/>
            <a:r>
              <a:rPr lang="en-US" altLang="en-US" sz="2100" dirty="0"/>
              <a:t>Number of trigrams: 977,069,902</a:t>
            </a:r>
          </a:p>
          <a:p>
            <a:pPr lvl="2"/>
            <a:r>
              <a:rPr lang="en-US" altLang="en-US" sz="2100" dirty="0"/>
              <a:t>Number of </a:t>
            </a:r>
            <a:r>
              <a:rPr lang="en-US" altLang="en-US" sz="2100" dirty="0" err="1"/>
              <a:t>fourgrams</a:t>
            </a:r>
            <a:r>
              <a:rPr lang="en-US" altLang="en-US" sz="2100" dirty="0"/>
              <a:t>: 1,313,818,354</a:t>
            </a:r>
          </a:p>
          <a:p>
            <a:pPr lvl="2"/>
            <a:r>
              <a:rPr lang="en-US" altLang="en-US" sz="2100" dirty="0"/>
              <a:t>Number of fivegrams: 1,176,470,663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C843D-E47D-4CD7-8BEF-299914D2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34E8C-EC89-4CD4-89D4-5BE7C284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0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A4648-A8AE-4B97-9D99-4D3420D79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Text Mining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FCA9-1F64-4671-BF39-5F02B47E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061200" cy="4906963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/>
              <a:t>Text mining is about looking for patterns in natural language text</a:t>
            </a:r>
          </a:p>
          <a:p>
            <a:pPr algn="just"/>
            <a:r>
              <a:rPr lang="en-US" altLang="zh-CN" dirty="0"/>
              <a:t>A process of </a:t>
            </a:r>
            <a:r>
              <a:rPr lang="en-US" altLang="en-US" dirty="0"/>
              <a:t>finding interesting </a:t>
            </a:r>
            <a:r>
              <a:rPr lang="en-GB" altLang="en-US" dirty="0"/>
              <a:t>regularities in large textual datasets.</a:t>
            </a:r>
          </a:p>
          <a:p>
            <a:pPr lvl="1" algn="just"/>
            <a:r>
              <a:rPr lang="en-GB" altLang="en-US" dirty="0"/>
              <a:t>Where interesting means: </a:t>
            </a:r>
            <a:r>
              <a:rPr lang="en-US" altLang="en-US" dirty="0"/>
              <a:t>non-trivial</a:t>
            </a:r>
            <a:r>
              <a:rPr lang="en-GB" altLang="en-US" dirty="0"/>
              <a:t>, hidden, previously unknown and potentially useful</a:t>
            </a:r>
          </a:p>
          <a:p>
            <a:pPr algn="just"/>
            <a:endParaRPr lang="en-US" altLang="zh-TW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9979F-D465-46EB-A5E2-F967746C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7AE72-9D7D-4727-BE60-5097452AB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66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1F42-7AD1-412D-BD95-C7E2BB9B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Part-of-Speech level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498F2-8F70-404C-B26C-F588AC700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615223" cy="4906963"/>
          </a:xfrm>
        </p:spPr>
        <p:txBody>
          <a:bodyPr/>
          <a:lstStyle/>
          <a:p>
            <a:pPr algn="just"/>
            <a:r>
              <a:rPr lang="en-US" altLang="en-US" sz="2600" dirty="0"/>
              <a:t>By introducing part-of-speech tags we introduce word-types enabling to differentiate words functions</a:t>
            </a:r>
          </a:p>
          <a:p>
            <a:pPr lvl="1" algn="just"/>
            <a:r>
              <a:rPr lang="en-US" altLang="en-US" sz="2200" dirty="0"/>
              <a:t>For text-analysis part-of-speech information is used mainly for “information extraction” where we are interested in e.g. named entities which are “noun phrases”</a:t>
            </a:r>
          </a:p>
          <a:p>
            <a:pPr lvl="1" algn="just"/>
            <a:r>
              <a:rPr lang="en-US" altLang="en-US" sz="2200" dirty="0"/>
              <a:t>Another possible use is reduction of the vocabulary (features)</a:t>
            </a:r>
          </a:p>
          <a:p>
            <a:pPr lvl="2" algn="just"/>
            <a:r>
              <a:rPr lang="en-US" altLang="en-US" sz="2100" dirty="0"/>
              <a:t>…it is known that nouns carry most of the information in text documents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501EE-D1E9-4091-86E2-2747A9E7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9A312-B698-41A7-833B-E4DEF76B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81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BAFB3-5F83-4C69-A8D2-5699CAB29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Part-of-Speech 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E2A81-1D17-4C56-AB0E-5D12277CB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5897B-D79B-4F5F-B322-833F8089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2E0CA9CA-C125-4C6F-8DBE-A52E8D742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135" y="1288312"/>
            <a:ext cx="6980238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069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DB6E5-DFA2-4BD0-806F-96931E56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Part-of-Speech examples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C1FEA-2D62-4FF6-BBCE-1BFBC6B5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9F1F-5FAD-40B3-A4A2-128686CBF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A2AB4D3-ADA4-460E-A17D-74C5E1DD8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1166887"/>
            <a:ext cx="5362575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605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B74D-DE91-476A-B5C1-9204850F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Taxonomies/thesaurus level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FFFAC-40FF-473F-BBE7-352A8B958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562060" cy="4906963"/>
          </a:xfrm>
        </p:spPr>
        <p:txBody>
          <a:bodyPr/>
          <a:lstStyle/>
          <a:p>
            <a:pPr algn="just"/>
            <a:r>
              <a:rPr lang="en-US" altLang="en-US" sz="2600" dirty="0"/>
              <a:t>Thesaurus has a main function to connect different surface word forms with the same meaning into one sense (synonyms)</a:t>
            </a:r>
          </a:p>
          <a:p>
            <a:pPr lvl="1" algn="just"/>
            <a:r>
              <a:rPr lang="en-US" altLang="en-US" sz="2200" dirty="0"/>
              <a:t>…additionally we often use hypernym relation to relate general-to-specific word senses</a:t>
            </a:r>
          </a:p>
          <a:p>
            <a:pPr lvl="1" algn="just"/>
            <a:r>
              <a:rPr lang="en-US" altLang="en-US" sz="2200" dirty="0"/>
              <a:t>…by using synonyms and hypernym relation we compact the feature vectors</a:t>
            </a:r>
          </a:p>
          <a:p>
            <a:pPr algn="just"/>
            <a:r>
              <a:rPr lang="en-US" altLang="en-US" sz="2600" dirty="0"/>
              <a:t>The most commonly used general thesaurus is WordNet which exists in many other languages (e.g. </a:t>
            </a:r>
            <a:r>
              <a:rPr lang="en-US" altLang="en-US" sz="2600" dirty="0" err="1"/>
              <a:t>EuroWordNet</a:t>
            </a:r>
            <a:r>
              <a:rPr lang="en-US" altLang="en-US" sz="2600" dirty="0"/>
              <a:t>)</a:t>
            </a:r>
          </a:p>
          <a:p>
            <a:pPr lvl="1" algn="just"/>
            <a:r>
              <a:rPr lang="en-US" altLang="en-US" sz="2200" dirty="0">
                <a:hlinkClick r:id="rId2"/>
              </a:rPr>
              <a:t>http://www.illc.uva.nl/EuroWordNet/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3C77B9-4BE5-4A46-BC68-E1AF646F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0FC86-6FAA-475A-928D-4AD4038D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85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E92F7-58B4-41F0-989D-516C84EB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WordNet – database of lexical relations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34ED1-4546-4F66-8031-B4BCF6DD7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487633" cy="4906963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600" dirty="0"/>
              <a:t>WordNet is the most well developed and widely used lexical database for English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dirty="0"/>
              <a:t>…it consist from 4 databases (nouns, verbs, adjectives, and adverbs)</a:t>
            </a:r>
          </a:p>
          <a:p>
            <a:pPr algn="just">
              <a:lnSpc>
                <a:spcPct val="80000"/>
              </a:lnSpc>
            </a:pPr>
            <a:r>
              <a:rPr lang="en-US" altLang="en-US" sz="2600" dirty="0"/>
              <a:t>Each database consists from sense entries – each sense consists from a set of synonyms, e.g.: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dirty="0">
                <a:solidFill>
                  <a:schemeClr val="tx2"/>
                </a:solidFill>
              </a:rPr>
              <a:t>musician, instrumentalist, player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dirty="0">
                <a:solidFill>
                  <a:schemeClr val="tx2"/>
                </a:solidFill>
              </a:rPr>
              <a:t>person, individual, someone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dirty="0">
                <a:solidFill>
                  <a:schemeClr val="tx2"/>
                </a:solidFill>
              </a:rPr>
              <a:t>life form, organism, being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652DD-F901-47DA-8E3C-73FAA64D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E1F72-1967-479C-BEF0-51572C66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F3C6ACC8-7721-4A29-A868-C5C44D8C45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9891350"/>
              </p:ext>
            </p:extLst>
          </p:nvPr>
        </p:nvGraphicFramePr>
        <p:xfrm>
          <a:off x="8458200" y="1912088"/>
          <a:ext cx="3048000" cy="2309178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36688329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41472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03168461"/>
                    </a:ext>
                  </a:extLst>
                </a:gridCol>
              </a:tblGrid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Unique Forms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Senses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546107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94474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116317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756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22066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94189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Adjective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29881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611588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Adverb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01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741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7A04-DC2B-472C-8254-B95BE3E4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altLang="en-US" b="0" dirty="0">
                <a:latin typeface="Palatino Linotype" panose="02040502050505030304" pitchFamily="18" charset="0"/>
              </a:rPr>
              <a:t>WordNet</a:t>
            </a:r>
            <a:r>
              <a:rPr lang="en-US" altLang="en-US" b="0" dirty="0">
                <a:latin typeface="Palatino Linotype" panose="02040502050505030304" pitchFamily="18" charset="0"/>
              </a:rPr>
              <a:t> – excerpt from the graph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97B17-7094-4B3D-8499-DAA18B281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12797-D780-4A1C-BE19-5293D925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25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E1D641-C75B-4E26-ADF4-B4E91000F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506" y="1186166"/>
            <a:ext cx="7358694" cy="5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46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8111-F4DB-4433-8A86-5D570F0B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WordNet relations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9B4C-B032-4341-B385-BA4412F73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072423" cy="1420037"/>
          </a:xfrm>
        </p:spPr>
        <p:txBody>
          <a:bodyPr/>
          <a:lstStyle/>
          <a:p>
            <a:pPr algn="just"/>
            <a:r>
              <a:rPr lang="en-US" altLang="en-US" dirty="0"/>
              <a:t>Each WordNet entry is connected with other entries in the graph through relations</a:t>
            </a:r>
          </a:p>
          <a:p>
            <a:pPr algn="just"/>
            <a:r>
              <a:rPr lang="en-US" altLang="en-US" dirty="0"/>
              <a:t>Relations in the database of nouns: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CF01C-57CA-4A90-AC79-B61939EE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301A7-C253-410E-817D-BA34E1C5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Group 42">
            <a:extLst>
              <a:ext uri="{FF2B5EF4-FFF2-40B4-BE49-F238E27FC236}">
                <a16:creationId xmlns:a16="http://schemas.microsoft.com/office/drawing/2014/main" id="{FBDA5D97-02D6-45A3-BAEC-691BB5365B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5566058"/>
              </p:ext>
            </p:extLst>
          </p:nvPr>
        </p:nvGraphicFramePr>
        <p:xfrm>
          <a:off x="2519915" y="2619701"/>
          <a:ext cx="9335386" cy="3706776"/>
        </p:xfrm>
        <a:graphic>
          <a:graphicData uri="http://schemas.openxmlformats.org/drawingml/2006/table">
            <a:tbl>
              <a:tblPr/>
              <a:tblGrid>
                <a:gridCol w="2876790">
                  <a:extLst>
                    <a:ext uri="{9D8B030D-6E8A-4147-A177-3AD203B41FA5}">
                      <a16:colId xmlns:a16="http://schemas.microsoft.com/office/drawing/2014/main" val="616003080"/>
                    </a:ext>
                  </a:extLst>
                </a:gridCol>
                <a:gridCol w="2878816">
                  <a:extLst>
                    <a:ext uri="{9D8B030D-6E8A-4147-A177-3AD203B41FA5}">
                      <a16:colId xmlns:a16="http://schemas.microsoft.com/office/drawing/2014/main" val="3454302830"/>
                    </a:ext>
                  </a:extLst>
                </a:gridCol>
                <a:gridCol w="3579780">
                  <a:extLst>
                    <a:ext uri="{9D8B030D-6E8A-4147-A177-3AD203B41FA5}">
                      <a16:colId xmlns:a16="http://schemas.microsoft.com/office/drawing/2014/main" val="1655157039"/>
                    </a:ext>
                  </a:extLst>
                </a:gridCol>
              </a:tblGrid>
              <a:tr h="2981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Definition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547636"/>
                  </a:ext>
                </a:extLst>
              </a:tr>
              <a:tr h="5111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Hypernym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lower to higher concepts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breakfast -&gt; meal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380123"/>
                  </a:ext>
                </a:extLst>
              </a:tr>
              <a:tr h="5111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Hyponym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concepts to subordinates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meal -&gt; lunch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985597"/>
                  </a:ext>
                </a:extLst>
              </a:tr>
              <a:tr h="5111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Has-Member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groups to their members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faculty -&gt; professor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802336"/>
                  </a:ext>
                </a:extLst>
              </a:tr>
              <a:tr h="5111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Member-Of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members to their groups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copilot -&gt; crew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273013"/>
                  </a:ext>
                </a:extLst>
              </a:tr>
              <a:tr h="5111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Has-Part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wholes to parts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-&gt; leg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73683"/>
                  </a:ext>
                </a:extLst>
              </a:tr>
              <a:tr h="5111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Part-Of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parts to wholes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course -&gt; meal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874755"/>
                  </a:ext>
                </a:extLst>
              </a:tr>
              <a:tr h="29815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Antonym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Opposites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leader -&gt; follower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077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290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BAC8-2249-4602-9AC1-F84B0C33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Vector-space model level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09BE3-C0C1-4ED3-A48A-2E2F617AC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497726" cy="4906963"/>
          </a:xfrm>
        </p:spPr>
        <p:txBody>
          <a:bodyPr/>
          <a:lstStyle/>
          <a:p>
            <a:pPr algn="just"/>
            <a:r>
              <a:rPr lang="en-US" altLang="en-US" sz="2600" dirty="0"/>
              <a:t>The most common way to deal with documents is first to transform them into sparse numeric vectors and then deal with them with linear algebra operations</a:t>
            </a:r>
          </a:p>
          <a:p>
            <a:pPr lvl="1" algn="just"/>
            <a:r>
              <a:rPr lang="en-US" altLang="en-US" sz="2200" dirty="0"/>
              <a:t>…by this, we forget everything about the linguistic structure within the text</a:t>
            </a:r>
          </a:p>
          <a:p>
            <a:pPr lvl="1" algn="just"/>
            <a:r>
              <a:rPr lang="en-US" altLang="en-US" sz="2200" dirty="0"/>
              <a:t>…this is sometimes called “structural curse” because this way of forgetting about the structure doesn’t harm efficiency of solving many relevant problems</a:t>
            </a:r>
          </a:p>
          <a:p>
            <a:pPr lvl="1" algn="just"/>
            <a:r>
              <a:rPr lang="en-US" altLang="en-US" sz="2200" dirty="0"/>
              <a:t>This representation is referred to also as “Bag-of-Words” or “Vector-Space-Model”</a:t>
            </a:r>
          </a:p>
          <a:p>
            <a:pPr lvl="1" algn="just"/>
            <a:r>
              <a:rPr lang="en-US" altLang="en-US" sz="2200" dirty="0"/>
              <a:t>Typical tasks on vector-space-model are classification, clustering, visualization etc.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82965-B899-4EBA-87D7-3249C29E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29DCD-7F86-4E5E-9FE1-F44C65DE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20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A104-DCE7-4F41-B647-04092C5E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Bag-of-words document representation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A3D73-A2FB-4606-ACD4-8831965A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618B8-5A8A-445F-9DA0-9912D7F8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511EB0C4-1AF7-4ED1-92C2-3DADBC595CE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650719"/>
              </p:ext>
            </p:extLst>
          </p:nvPr>
        </p:nvGraphicFramePr>
        <p:xfrm>
          <a:off x="1920956" y="1132369"/>
          <a:ext cx="8534400" cy="494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014395" imgH="2903472" progId="Paint.Picture">
                  <p:embed/>
                </p:oleObj>
              </mc:Choice>
              <mc:Fallback>
                <p:oleObj name="Bitmap Image" r:id="rId2" imgW="5014395" imgH="2903472" progId="Paint.Picture">
                  <p:embed/>
                  <p:pic>
                    <p:nvPicPr>
                      <p:cNvPr id="587779" name="Object 3">
                        <a:extLst>
                          <a:ext uri="{FF2B5EF4-FFF2-40B4-BE49-F238E27FC236}">
                            <a16:creationId xmlns:a16="http://schemas.microsoft.com/office/drawing/2014/main" id="{FC3371EE-FD8E-4E91-BB64-9BC9BB092A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10000" contrast="6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956" y="1132369"/>
                        <a:ext cx="8534400" cy="494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6244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3694-D631-4970-9231-2537663E7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Word weighting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7BCF7-E89A-4F83-A270-19A8A807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0156C-3EAF-451F-B838-3445CEA6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29</a:t>
            </a:fld>
            <a:endParaRPr 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8EF3761-56AE-4E1F-8CF0-F8927AA6B6F8}"/>
              </a:ext>
            </a:extLst>
          </p:cNvPr>
          <p:cNvSpPr txBox="1">
            <a:spLocks noChangeArrowheads="1"/>
          </p:cNvSpPr>
          <p:nvPr/>
        </p:nvSpPr>
        <p:spPr>
          <a:xfrm>
            <a:off x="1050126" y="1219200"/>
            <a:ext cx="7772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600" dirty="0"/>
              <a:t>In the bag-of-words representation each word is represented as a separate variable having numeric weight (importance)</a:t>
            </a:r>
          </a:p>
          <a:p>
            <a:pPr>
              <a:lnSpc>
                <a:spcPct val="80000"/>
              </a:lnSpc>
            </a:pPr>
            <a:r>
              <a:rPr lang="en-US" altLang="en-US" sz="2600" dirty="0"/>
              <a:t>The most popular weighting schema is normalized word frequency TFIDF:</a:t>
            </a:r>
          </a:p>
          <a:p>
            <a:pPr>
              <a:lnSpc>
                <a:spcPct val="80000"/>
              </a:lnSpc>
            </a:pPr>
            <a:endParaRPr lang="en-US" altLang="en-US" sz="2600" dirty="0"/>
          </a:p>
          <a:p>
            <a:pPr>
              <a:lnSpc>
                <a:spcPct val="80000"/>
              </a:lnSpc>
            </a:pPr>
            <a:endParaRPr lang="en-US" altLang="en-US" sz="2600" dirty="0"/>
          </a:p>
          <a:p>
            <a:pPr>
              <a:lnSpc>
                <a:spcPct val="80000"/>
              </a:lnSpc>
            </a:pPr>
            <a:endParaRPr lang="en-US" altLang="en-US" sz="2600" dirty="0"/>
          </a:p>
          <a:p>
            <a:pPr>
              <a:lnSpc>
                <a:spcPct val="80000"/>
              </a:lnSpc>
            </a:pPr>
            <a:r>
              <a:rPr lang="en-US" altLang="en-US" sz="1500" dirty="0" err="1"/>
              <a:t>Tf</a:t>
            </a:r>
            <a:r>
              <a:rPr lang="en-US" altLang="en-US" sz="1500" dirty="0"/>
              <a:t>(w) – term frequency (number of word occurrences in a document)</a:t>
            </a:r>
          </a:p>
          <a:p>
            <a:pPr>
              <a:lnSpc>
                <a:spcPct val="80000"/>
              </a:lnSpc>
            </a:pPr>
            <a:r>
              <a:rPr lang="en-US" altLang="en-US" sz="1500" dirty="0"/>
              <a:t>Df(w) – document frequency (number of documents containing the word)</a:t>
            </a:r>
          </a:p>
          <a:p>
            <a:pPr>
              <a:lnSpc>
                <a:spcPct val="80000"/>
              </a:lnSpc>
            </a:pPr>
            <a:r>
              <a:rPr lang="en-US" altLang="en-US" sz="1500" dirty="0"/>
              <a:t>N – number of all documents</a:t>
            </a:r>
          </a:p>
          <a:p>
            <a:pPr>
              <a:lnSpc>
                <a:spcPct val="80000"/>
              </a:lnSpc>
            </a:pPr>
            <a:r>
              <a:rPr lang="en-US" altLang="en-US" sz="1500" dirty="0" err="1"/>
              <a:t>TfIdf</a:t>
            </a:r>
            <a:r>
              <a:rPr lang="en-US" altLang="en-US" sz="1500" dirty="0"/>
              <a:t>(w) – relative importance of the word in the document</a:t>
            </a:r>
            <a:endParaRPr lang="sl-SI" altLang="en-US" sz="1500" dirty="0"/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8C7D59C0-4002-4644-9716-F84D6E68F0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02726" y="3886200"/>
            <a:ext cx="15240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1A21AB83-698A-4EC1-8B4C-2296DB80D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926" y="3124200"/>
            <a:ext cx="4343400" cy="116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6">
            <a:extLst>
              <a:ext uri="{FF2B5EF4-FFF2-40B4-BE49-F238E27FC236}">
                <a16:creationId xmlns:a16="http://schemas.microsoft.com/office/drawing/2014/main" id="{49194751-C0B4-4352-8CA5-E4E138B1E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43" y="5562600"/>
            <a:ext cx="43449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>
                <a:latin typeface="Tahoma" panose="020B0604030504040204" pitchFamily="34" charset="0"/>
              </a:rPr>
              <a:t>The word is more important if it appears </a:t>
            </a:r>
          </a:p>
          <a:p>
            <a:pPr eaLnBrk="0" hangingPunct="0"/>
            <a:r>
              <a:rPr lang="en-GB" altLang="en-US">
                <a:latin typeface="Tahoma" panose="020B0604030504040204" pitchFamily="34" charset="0"/>
              </a:rPr>
              <a:t>several times in a target document</a:t>
            </a:r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15" name="Line 7">
            <a:extLst>
              <a:ext uri="{FF2B5EF4-FFF2-40B4-BE49-F238E27FC236}">
                <a16:creationId xmlns:a16="http://schemas.microsoft.com/office/drawing/2014/main" id="{55145741-5CBB-44F0-A564-ACABC1A9FE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07926" y="4191000"/>
            <a:ext cx="838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4004AEE7-A615-44C3-BF84-2F6991D1E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114" y="5592763"/>
            <a:ext cx="37004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GB" altLang="en-US" dirty="0">
                <a:latin typeface="Tahoma" panose="020B0604030504040204" pitchFamily="34" charset="0"/>
              </a:rPr>
              <a:t>The word is more important if it appears in less documents</a:t>
            </a:r>
            <a:endParaRPr lang="en-US" altLang="en-US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739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2FFC8-A64C-488A-AA5B-224CBF8D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Data Mining vs. Text Mining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8123F-F726-4B9F-82FD-B6E3773F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F72BE-EBB0-4BDF-A204-CCFFC354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38D6617-ED4F-4501-BA9F-7742627A6992}"/>
              </a:ext>
            </a:extLst>
          </p:cNvPr>
          <p:cNvSpPr txBox="1">
            <a:spLocks noChangeArrowheads="1"/>
          </p:cNvSpPr>
          <p:nvPr/>
        </p:nvSpPr>
        <p:spPr>
          <a:xfrm>
            <a:off x="1212112" y="1334381"/>
            <a:ext cx="504869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u="sng" dirty="0"/>
              <a:t>Data Mining</a:t>
            </a:r>
          </a:p>
          <a:p>
            <a:pPr lvl="1"/>
            <a:r>
              <a:rPr lang="en-US" altLang="en-US" dirty="0"/>
              <a:t>Identify data sets</a:t>
            </a:r>
          </a:p>
          <a:p>
            <a:pPr lvl="1"/>
            <a:r>
              <a:rPr lang="en-US" altLang="en-US" dirty="0"/>
              <a:t>Select features</a:t>
            </a:r>
          </a:p>
          <a:p>
            <a:pPr lvl="1"/>
            <a:r>
              <a:rPr lang="en-US" altLang="en-US" dirty="0"/>
              <a:t>Prepare data</a:t>
            </a:r>
          </a:p>
          <a:p>
            <a:pPr lvl="1"/>
            <a:r>
              <a:rPr lang="en-US" altLang="en-US" dirty="0"/>
              <a:t>Analyze distribution</a:t>
            </a:r>
          </a:p>
          <a:p>
            <a:pPr lvl="1">
              <a:buFontTx/>
              <a:buNone/>
            </a:pPr>
            <a:endParaRPr lang="en-US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223E258-A6E9-4D0C-83B6-BFF1DFCEB501}"/>
              </a:ext>
            </a:extLst>
          </p:cNvPr>
          <p:cNvSpPr txBox="1">
            <a:spLocks noChangeArrowheads="1"/>
          </p:cNvSpPr>
          <p:nvPr/>
        </p:nvSpPr>
        <p:spPr>
          <a:xfrm>
            <a:off x="6413205" y="1334381"/>
            <a:ext cx="4836041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u="sng" dirty="0"/>
              <a:t>Text Mining</a:t>
            </a:r>
          </a:p>
          <a:p>
            <a:pPr lvl="1"/>
            <a:r>
              <a:rPr lang="en-US" altLang="en-US" dirty="0"/>
              <a:t>Identify documents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Extract features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</a:rPr>
              <a:t>Select features by algorithm</a:t>
            </a:r>
          </a:p>
          <a:p>
            <a:pPr lvl="1"/>
            <a:r>
              <a:rPr lang="en-US" altLang="en-US" dirty="0"/>
              <a:t>Prepare data</a:t>
            </a:r>
          </a:p>
          <a:p>
            <a:pPr lvl="1"/>
            <a:r>
              <a:rPr lang="en-US" altLang="en-US" dirty="0"/>
              <a:t>Analyze distribution</a:t>
            </a:r>
          </a:p>
          <a:p>
            <a:pPr lvl="1"/>
            <a:endParaRPr lang="en-US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584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C111-5F55-4C7B-A2D7-68EAB78B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Language model level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50EFD-E6ED-42B9-8B23-9ABCA35E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B1C43-D68A-4658-81AE-51FF7400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0DD9CA-F670-496E-B8DD-2169E1E5E63A}"/>
              </a:ext>
            </a:extLst>
          </p:cNvPr>
          <p:cNvSpPr txBox="1">
            <a:spLocks noChangeArrowheads="1"/>
          </p:cNvSpPr>
          <p:nvPr/>
        </p:nvSpPr>
        <p:spPr>
          <a:xfrm>
            <a:off x="967563" y="1538287"/>
            <a:ext cx="8229600" cy="44116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Language modeling is about determining probability of a sequence of words</a:t>
            </a:r>
          </a:p>
          <a:p>
            <a:pPr lvl="1"/>
            <a:r>
              <a:rPr lang="en-US" altLang="en-US" dirty="0"/>
              <a:t>The task typically gets reduced to the estimating probabilities of a next word given two previous words (trigram model):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It has many applications including speech recognition, OCR, handwriting recognition, machine translation and spelling correction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22E88FE-E455-45F1-AE98-A56433A71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563" y="3302977"/>
            <a:ext cx="3962400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Line 5">
            <a:extLst>
              <a:ext uri="{FF2B5EF4-FFF2-40B4-BE49-F238E27FC236}">
                <a16:creationId xmlns:a16="http://schemas.microsoft.com/office/drawing/2014/main" id="{D083FC49-5495-42D9-8F53-58A0F2D1FC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77763" y="3646967"/>
            <a:ext cx="990600" cy="1344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0105E7DD-EF03-410F-9B8D-07CD2A1F3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4888" y="3436937"/>
            <a:ext cx="15049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Frequencies </a:t>
            </a:r>
          </a:p>
          <a:p>
            <a:r>
              <a:rPr lang="en-US" altLang="en-US"/>
              <a:t>of word</a:t>
            </a:r>
          </a:p>
          <a:p>
            <a:r>
              <a:rPr lang="en-US" altLang="en-US"/>
              <a:t>sequences</a:t>
            </a: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16CD84C8-F0CC-4A1C-B07E-F044F00938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7763" y="3933824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876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E4B1-D319-454B-AAB2-DE2B7F1DE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Full-parsing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594CE-B905-4A5C-BDD7-45531FF4E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6306879" cy="4906963"/>
          </a:xfrm>
        </p:spPr>
        <p:txBody>
          <a:bodyPr/>
          <a:lstStyle/>
          <a:p>
            <a:r>
              <a:rPr lang="en-US" altLang="en-US" dirty="0"/>
              <a:t>Parsing provides maximum structural information per sentence</a:t>
            </a:r>
          </a:p>
          <a:p>
            <a:r>
              <a:rPr lang="en-US" altLang="en-US" dirty="0"/>
              <a:t>On the input we get a sentence, on the output we generate a parse tree</a:t>
            </a:r>
          </a:p>
          <a:p>
            <a:r>
              <a:rPr lang="en-US" altLang="en-US" dirty="0"/>
              <a:t>For most of the methods dealing with the text data the information in parse trees is too complex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83496-ED74-48E4-BB72-81EFFE5A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5A442-E512-47FF-B168-7157FE97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4" descr="ParseTree">
            <a:extLst>
              <a:ext uri="{FF2B5EF4-FFF2-40B4-BE49-F238E27FC236}">
                <a16:creationId xmlns:a16="http://schemas.microsoft.com/office/drawing/2014/main" id="{2429F36C-0586-4003-BDB4-218061134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103" y="356545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996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3F81-F2E5-444B-9DDD-3ACD535A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Cross-modality level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11139-9BA5-4624-BE05-302DEA026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550888" cy="4906963"/>
          </a:xfrm>
        </p:spPr>
        <p:txBody>
          <a:bodyPr/>
          <a:lstStyle/>
          <a:p>
            <a:pPr algn="just"/>
            <a:r>
              <a:rPr lang="en-US" altLang="en-US" sz="2500" dirty="0"/>
              <a:t>It is very often the case that objects are represented with different data types:</a:t>
            </a:r>
          </a:p>
          <a:p>
            <a:pPr lvl="1" algn="just"/>
            <a:r>
              <a:rPr lang="en-US" altLang="en-US" dirty="0"/>
              <a:t>Text documents</a:t>
            </a:r>
          </a:p>
          <a:p>
            <a:pPr lvl="1" algn="just"/>
            <a:r>
              <a:rPr lang="en-US" altLang="en-US" dirty="0"/>
              <a:t>Multilingual texts documents</a:t>
            </a:r>
          </a:p>
          <a:p>
            <a:pPr lvl="1" algn="just"/>
            <a:r>
              <a:rPr lang="en-US" altLang="en-US" dirty="0"/>
              <a:t>Images</a:t>
            </a:r>
          </a:p>
          <a:p>
            <a:pPr lvl="1" algn="just"/>
            <a:r>
              <a:rPr lang="en-US" altLang="en-US" dirty="0"/>
              <a:t>Video</a:t>
            </a:r>
          </a:p>
          <a:p>
            <a:pPr lvl="1" algn="just"/>
            <a:r>
              <a:rPr lang="en-US" altLang="en-US" dirty="0"/>
              <a:t>Social networks</a:t>
            </a:r>
          </a:p>
          <a:p>
            <a:pPr lvl="1" algn="just"/>
            <a:r>
              <a:rPr lang="en-US" altLang="en-US" dirty="0"/>
              <a:t>Sensor networks</a:t>
            </a:r>
          </a:p>
          <a:p>
            <a:pPr algn="just"/>
            <a:r>
              <a:rPr lang="en-US" altLang="en-US" sz="2500" dirty="0"/>
              <a:t>…the question is how to create mappings between different representation so that we can benefit using more information about the same objects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4B63C-3BD6-4CAB-9BBB-9FCE427F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CE4AA-3510-4A44-90CB-66D51613A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367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7B36-E222-4100-8721-FD5636C7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6898762" cy="928687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Example: Aligning text with audio,</a:t>
            </a:r>
            <a:br>
              <a:rPr lang="en-US" altLang="en-US" dirty="0"/>
            </a:br>
            <a:r>
              <a:rPr lang="en-US" altLang="en-US" dirty="0"/>
              <a:t>images and video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6EC44-6275-4085-8BFA-BBE9B2A7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9AA0B-2976-4E38-9125-5EB2E5D4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B3AD11F-1D0F-423D-86AB-EB472742D7E2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493874"/>
            <a:ext cx="5334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800" dirty="0"/>
              <a:t>The word “tie” has several representations (</a:t>
            </a:r>
            <a:r>
              <a:rPr lang="en-US" altLang="en-US" sz="1800" dirty="0">
                <a:hlinkClick r:id="rId2"/>
              </a:rPr>
              <a:t>http://www.answers.com/tie&amp;r=67</a:t>
            </a:r>
            <a:r>
              <a:rPr lang="en-US" altLang="en-US" sz="1800" dirty="0"/>
              <a:t>)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Textual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Multilingual text</a:t>
            </a:r>
          </a:p>
          <a:p>
            <a:pPr lvl="2">
              <a:lnSpc>
                <a:spcPct val="80000"/>
              </a:lnSpc>
            </a:pPr>
            <a:r>
              <a:rPr lang="en-US" altLang="en-US" sz="1700" dirty="0"/>
              <a:t>(tie, </a:t>
            </a:r>
            <a:r>
              <a:rPr lang="en-US" altLang="en-US" sz="1700" dirty="0" err="1"/>
              <a:t>kravata</a:t>
            </a:r>
            <a:r>
              <a:rPr lang="en-US" altLang="en-US" sz="1700" dirty="0"/>
              <a:t>, </a:t>
            </a:r>
            <a:r>
              <a:rPr lang="en-US" altLang="en-US" sz="1700" dirty="0" err="1"/>
              <a:t>krawatte</a:t>
            </a:r>
            <a:r>
              <a:rPr lang="en-US" altLang="en-US" sz="1700" dirty="0"/>
              <a:t>, …)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Audio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Image:</a:t>
            </a:r>
          </a:p>
          <a:p>
            <a:pPr lvl="2">
              <a:lnSpc>
                <a:spcPct val="80000"/>
              </a:lnSpc>
            </a:pPr>
            <a:r>
              <a:rPr lang="en-US" altLang="en-US" sz="1300" dirty="0">
                <a:hlinkClick r:id="rId3"/>
              </a:rPr>
              <a:t>http://images.google.com/images?hl=en&amp;q=necktie</a:t>
            </a:r>
            <a:endParaRPr lang="en-US" altLang="en-US" sz="1300" dirty="0"/>
          </a:p>
          <a:p>
            <a:pPr lvl="1">
              <a:lnSpc>
                <a:spcPct val="80000"/>
              </a:lnSpc>
            </a:pPr>
            <a:r>
              <a:rPr lang="en-US" altLang="en-US" sz="1800" dirty="0"/>
              <a:t>Video (movie on the right)</a:t>
            </a:r>
          </a:p>
          <a:p>
            <a:pPr lvl="1">
              <a:lnSpc>
                <a:spcPct val="80000"/>
              </a:lnSpc>
            </a:pPr>
            <a:endParaRPr lang="en-US" altLang="en-US" sz="1800" dirty="0"/>
          </a:p>
          <a:p>
            <a:pPr>
              <a:lnSpc>
                <a:spcPct val="80000"/>
              </a:lnSpc>
            </a:pPr>
            <a:r>
              <a:rPr lang="en-US" altLang="en-US" sz="1800" dirty="0"/>
              <a:t>Out of each representation we can get set of features and the idea is to correlate them 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/>
              <a:t>KCCA (Kernel Correlation Analysis) method generates mappings between different representations into “modality neutral” data representation</a:t>
            </a:r>
            <a:endParaRPr lang="en-US" alt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8169D6-7688-49F9-8BE9-B930C13CC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7312" y="85725"/>
            <a:ext cx="3664687" cy="632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40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BA1A3-0D42-4761-BAE7-0CB9EC91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Typical tasks on text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4ADB4-FAE7-465C-AE4F-3BF57786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Document Categorization Task</a:t>
            </a:r>
          </a:p>
          <a:p>
            <a:r>
              <a:rPr lang="en-GB" altLang="en-US" dirty="0"/>
              <a:t>Document Clustering</a:t>
            </a:r>
          </a:p>
          <a:p>
            <a:r>
              <a:rPr lang="en-GB" altLang="en-US" dirty="0"/>
              <a:t>Latent Semantic Indexing</a:t>
            </a:r>
          </a:p>
          <a:p>
            <a:r>
              <a:rPr lang="en-US" altLang="en-US" dirty="0"/>
              <a:t>Visualization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1733C-8E2F-41C0-9281-728560EA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AC770-EA7A-435F-A651-C349CDEDE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29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C286-462E-4D1D-923D-1B51D664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Text Mining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659F9-AF96-4552-BBAF-7DE1D679C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Customer profile analysis</a:t>
            </a:r>
          </a:p>
          <a:p>
            <a:pPr lvl="1"/>
            <a:r>
              <a:rPr lang="en-US" altLang="zh-TW" dirty="0"/>
              <a:t>mining incoming emails for customers' complaint and feedback.  </a:t>
            </a:r>
          </a:p>
          <a:p>
            <a:r>
              <a:rPr lang="en-US" altLang="zh-TW" dirty="0"/>
              <a:t>Patent analysis</a:t>
            </a:r>
          </a:p>
          <a:p>
            <a:pPr lvl="1"/>
            <a:r>
              <a:rPr lang="en-US" altLang="zh-TW" dirty="0"/>
              <a:t>analyzing patent databases for major technology players, trends, and opportunities.  </a:t>
            </a:r>
          </a:p>
          <a:p>
            <a:r>
              <a:rPr lang="en-US" altLang="zh-TW" dirty="0"/>
              <a:t>Information dissemination</a:t>
            </a:r>
          </a:p>
          <a:p>
            <a:pPr lvl="1"/>
            <a:r>
              <a:rPr lang="en-US" altLang="zh-TW" dirty="0"/>
              <a:t>organizing and summarizing trade news and reports for personalized information services. </a:t>
            </a:r>
          </a:p>
          <a:p>
            <a:r>
              <a:rPr lang="en-US" altLang="zh-TW" dirty="0"/>
              <a:t>Company resource planning</a:t>
            </a:r>
          </a:p>
          <a:p>
            <a:pPr lvl="1"/>
            <a:r>
              <a:rPr lang="en-US" altLang="zh-TW" dirty="0"/>
              <a:t> mining a company's reports and correspondences for activities, status, and problems reported.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A57D7-45D9-4C49-B3C6-F48D3C82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06D1C-740B-4CF1-AED3-8FC60F24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5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E62D-7C42-476E-ACAF-2E6CAC5E3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Why dealing with Text is Tough?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AFA66-7B8B-46F0-8A67-109DBB597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315200" cy="4906963"/>
          </a:xfrm>
        </p:spPr>
        <p:txBody>
          <a:bodyPr/>
          <a:lstStyle/>
          <a:p>
            <a:r>
              <a:rPr lang="en-US" altLang="en-US" sz="2600" dirty="0"/>
              <a:t>Abstract concepts are difficult to represent </a:t>
            </a:r>
          </a:p>
          <a:p>
            <a:r>
              <a:rPr lang="en-US" altLang="en-US" sz="2600" dirty="0"/>
              <a:t>“Countless” combinations of subtle, abstract relationships among concepts </a:t>
            </a:r>
          </a:p>
          <a:p>
            <a:r>
              <a:rPr lang="en-US" altLang="en-US" sz="2600" dirty="0"/>
              <a:t>Many ways to represent similar concepts </a:t>
            </a:r>
          </a:p>
          <a:p>
            <a:pPr lvl="1"/>
            <a:r>
              <a:rPr lang="en-US" altLang="en-US" sz="2200" dirty="0"/>
              <a:t>E.g. space ship, flying saucer, UFO</a:t>
            </a:r>
          </a:p>
          <a:p>
            <a:r>
              <a:rPr lang="en-US" altLang="en-US" sz="2600" dirty="0"/>
              <a:t>Concepts are difficult to visualize </a:t>
            </a:r>
          </a:p>
          <a:p>
            <a:r>
              <a:rPr lang="en-US" altLang="en-US" sz="2600" dirty="0"/>
              <a:t>High dimensionality </a:t>
            </a:r>
          </a:p>
          <a:p>
            <a:r>
              <a:rPr lang="en-US" altLang="en-US" sz="2600" dirty="0"/>
              <a:t>Tens or hundreds of thousands of features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FC107-25D8-43DA-A5C8-55969D81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533C4-DD2C-473B-821E-D94D525E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55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F0CF-E610-4A55-B447-731B6261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Why dealing with Text is Easy?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F2A6-50FF-4507-AE7A-664145698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620000" cy="4906963"/>
          </a:xfrm>
        </p:spPr>
        <p:txBody>
          <a:bodyPr/>
          <a:lstStyle/>
          <a:p>
            <a:pPr algn="just"/>
            <a:r>
              <a:rPr lang="en-US" dirty="0"/>
              <a:t>Highly redundant data</a:t>
            </a:r>
          </a:p>
          <a:p>
            <a:pPr lvl="1" algn="just"/>
            <a:r>
              <a:rPr lang="en-US" dirty="0"/>
              <a:t>…most of the methods count on this property</a:t>
            </a:r>
          </a:p>
          <a:p>
            <a:pPr algn="just"/>
            <a:r>
              <a:rPr lang="en-US" dirty="0"/>
              <a:t>Just about any simple algorithm can get “good” results for simple tasks: </a:t>
            </a:r>
          </a:p>
          <a:p>
            <a:pPr lvl="1" algn="just"/>
            <a:r>
              <a:rPr lang="en-US" dirty="0"/>
              <a:t>Pull out “important” phrases </a:t>
            </a:r>
          </a:p>
          <a:p>
            <a:pPr lvl="1" algn="just"/>
            <a:r>
              <a:rPr lang="en-US" dirty="0"/>
              <a:t>Find “meaningfully” related words </a:t>
            </a:r>
          </a:p>
          <a:p>
            <a:pPr lvl="1" algn="just"/>
            <a:r>
              <a:rPr lang="en-US" dirty="0"/>
              <a:t>Create some sort of summary from documents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257E1-8553-4A9E-9962-2BB31A570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12273-DB61-42E8-B66E-3DFCCE6D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0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09D8-B724-4515-AB70-87E2883A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Who is in the text analysis arena?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D1E02-FEA6-4569-A707-977D09D8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088AF-4A6C-4B19-A1D1-EA6D4B2F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7</a:t>
            </a:fld>
            <a:endParaRPr lang="en-US"/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62E2FC49-16A8-4261-AB59-FD4132B29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3263900"/>
            <a:ext cx="4114800" cy="3124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Oval 4">
            <a:extLst>
              <a:ext uri="{FF2B5EF4-FFF2-40B4-BE49-F238E27FC236}">
                <a16:creationId xmlns:a16="http://schemas.microsoft.com/office/drawing/2014/main" id="{F840514F-8ADA-44C2-83DB-30490998F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600" y="2120900"/>
            <a:ext cx="4114800" cy="3124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F48E0CB3-A24F-4599-8CC7-C270E7C38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2044700"/>
            <a:ext cx="4114800" cy="3124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Oval 6">
            <a:extLst>
              <a:ext uri="{FF2B5EF4-FFF2-40B4-BE49-F238E27FC236}">
                <a16:creationId xmlns:a16="http://schemas.microsoft.com/office/drawing/2014/main" id="{4277F4E9-F30D-4EEB-B41E-F4BB42BD1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0" y="3111500"/>
            <a:ext cx="4114800" cy="3124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WordArt 7">
            <a:extLst>
              <a:ext uri="{FF2B5EF4-FFF2-40B4-BE49-F238E27FC236}">
                <a16:creationId xmlns:a16="http://schemas.microsoft.com/office/drawing/2014/main" id="{9611D98C-AA52-4880-9DF3-BB33FB04A3A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159000" y="4940300"/>
            <a:ext cx="3267075" cy="16621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99" lon="19439998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 panose="020B0806030902050204" pitchFamily="34" charset="0"/>
              </a:rPr>
              <a:t>Natural Language</a:t>
            </a:r>
          </a:p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 panose="020B0806030902050204" pitchFamily="34" charset="0"/>
              </a:rPr>
              <a:t>Processing</a:t>
            </a:r>
          </a:p>
        </p:txBody>
      </p:sp>
      <p:sp>
        <p:nvSpPr>
          <p:cNvPr id="28" name="WordArt 8">
            <a:extLst>
              <a:ext uri="{FF2B5EF4-FFF2-40B4-BE49-F238E27FC236}">
                <a16:creationId xmlns:a16="http://schemas.microsoft.com/office/drawing/2014/main" id="{21D0698C-59C9-4159-B243-63D574F5403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844800" y="1739900"/>
            <a:ext cx="2590800" cy="1295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Triangle">
              <a:avLst>
                <a:gd name="adj" fmla="val 50000"/>
              </a:avLst>
            </a:prstTxWarp>
            <a:scene3d>
              <a:camera prst="legacyObliqueTopLeft"/>
              <a:lightRig rig="legacyNormal3" dir="r"/>
            </a:scene3d>
            <a:sp3d extrusionH="201600" prstMaterial="legacyMatte">
              <a:extrusionClr>
                <a:srgbClr val="0066CC"/>
              </a:extrusionClr>
              <a:contourClr>
                <a:srgbClr val="FFFFCC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Web</a:t>
            </a:r>
          </a:p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FFCC"/>
                    </a:gs>
                    <a:gs pos="100000">
                      <a:srgbClr val="FF9999"/>
                    </a:gs>
                  </a:gsLst>
                  <a:lin ang="5400000" scaled="1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Web2.0</a:t>
            </a:r>
          </a:p>
        </p:txBody>
      </p:sp>
      <p:sp>
        <p:nvSpPr>
          <p:cNvPr id="29" name="WordArt 9">
            <a:extLst>
              <a:ext uri="{FF2B5EF4-FFF2-40B4-BE49-F238E27FC236}">
                <a16:creationId xmlns:a16="http://schemas.microsoft.com/office/drawing/2014/main" id="{787DB7A7-A612-4BD2-9123-0018DAA75709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569200" y="2044700"/>
            <a:ext cx="29527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Information</a:t>
            </a:r>
          </a:p>
          <a:p>
            <a:pPr algn="ctr"/>
            <a:r>
              <a:rPr lang="en-IN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Retrieval</a:t>
            </a:r>
          </a:p>
        </p:txBody>
      </p:sp>
      <p:sp>
        <p:nvSpPr>
          <p:cNvPr id="30" name="Oval 10">
            <a:extLst>
              <a:ext uri="{FF2B5EF4-FFF2-40B4-BE49-F238E27FC236}">
                <a16:creationId xmlns:a16="http://schemas.microsoft.com/office/drawing/2014/main" id="{67D389F7-25DE-4137-9CB6-E2A0E9E27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200" y="3035300"/>
            <a:ext cx="3733800" cy="2133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WordArt 11">
            <a:extLst>
              <a:ext uri="{FF2B5EF4-FFF2-40B4-BE49-F238E27FC236}">
                <a16:creationId xmlns:a16="http://schemas.microsoft.com/office/drawing/2014/main" id="{81CCA8B5-5242-4D60-9BED-5F8D3774AAA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283200" y="3797300"/>
            <a:ext cx="2895600" cy="5238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3600" kern="10"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Text Analytics</a:t>
            </a:r>
          </a:p>
        </p:txBody>
      </p:sp>
      <p:sp>
        <p:nvSpPr>
          <p:cNvPr id="32" name="WordArt 12">
            <a:extLst>
              <a:ext uri="{FF2B5EF4-FFF2-40B4-BE49-F238E27FC236}">
                <a16:creationId xmlns:a16="http://schemas.microsoft.com/office/drawing/2014/main" id="{B875C432-A9A2-438B-AFE0-242BFAADD5C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112000" y="5473700"/>
            <a:ext cx="3562350" cy="1447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Machine Learning</a:t>
            </a:r>
          </a:p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Text Mining</a:t>
            </a:r>
          </a:p>
        </p:txBody>
      </p:sp>
      <p:sp>
        <p:nvSpPr>
          <p:cNvPr id="33" name="Text Box 13">
            <a:extLst>
              <a:ext uri="{FF2B5EF4-FFF2-40B4-BE49-F238E27FC236}">
                <a16:creationId xmlns:a16="http://schemas.microsoft.com/office/drawing/2014/main" id="{ADD2C4CB-D106-4AB1-85A9-237B3E780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8000" y="4635500"/>
            <a:ext cx="1535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ahoma" panose="020B0604030504040204" pitchFamily="34" charset="0"/>
              </a:rPr>
              <a:t>Data Analysis</a:t>
            </a:r>
          </a:p>
        </p:txBody>
      </p:sp>
      <p:sp>
        <p:nvSpPr>
          <p:cNvPr id="34" name="Line 14">
            <a:extLst>
              <a:ext uri="{FF2B5EF4-FFF2-40B4-BE49-F238E27FC236}">
                <a16:creationId xmlns:a16="http://schemas.microsoft.com/office/drawing/2014/main" id="{FC38F5A4-AC28-4FDF-9132-A02A8A2DD0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02800" y="49403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" name="Text Box 15">
            <a:extLst>
              <a:ext uri="{FF2B5EF4-FFF2-40B4-BE49-F238E27FC236}">
                <a16:creationId xmlns:a16="http://schemas.microsoft.com/office/drawing/2014/main" id="{29F1982C-5226-40E1-88DE-ACD569BA2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00" y="3416300"/>
            <a:ext cx="1711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ahoma" panose="020B0604030504040204" pitchFamily="34" charset="0"/>
              </a:rPr>
              <a:t>Computational </a:t>
            </a:r>
          </a:p>
          <a:p>
            <a:pPr eaLnBrk="0" hangingPunct="0"/>
            <a:r>
              <a:rPr lang="en-US" altLang="en-US">
                <a:latin typeface="Tahoma" panose="020B0604030504040204" pitchFamily="34" charset="0"/>
              </a:rPr>
              <a:t>Linguistics</a:t>
            </a:r>
          </a:p>
        </p:txBody>
      </p:sp>
      <p:sp>
        <p:nvSpPr>
          <p:cNvPr id="36" name="Line 16">
            <a:extLst>
              <a:ext uri="{FF2B5EF4-FFF2-40B4-BE49-F238E27FC236}">
                <a16:creationId xmlns:a16="http://schemas.microsoft.com/office/drawing/2014/main" id="{B0B2314A-1ABA-4D58-84C5-B855FF340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2400" y="40259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Text Box 17">
            <a:extLst>
              <a:ext uri="{FF2B5EF4-FFF2-40B4-BE49-F238E27FC236}">
                <a16:creationId xmlns:a16="http://schemas.microsoft.com/office/drawing/2014/main" id="{67102E91-3271-4DCD-B55A-3EA4BC981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5600" y="1130300"/>
            <a:ext cx="145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ahoma" panose="020B0604030504040204" pitchFamily="34" charset="0"/>
              </a:rPr>
              <a:t>Search &amp; DB</a:t>
            </a:r>
          </a:p>
        </p:txBody>
      </p:sp>
      <p:sp>
        <p:nvSpPr>
          <p:cNvPr id="38" name="Line 18">
            <a:extLst>
              <a:ext uri="{FF2B5EF4-FFF2-40B4-BE49-F238E27FC236}">
                <a16:creationId xmlns:a16="http://schemas.microsoft.com/office/drawing/2014/main" id="{3D377386-7C2E-4F76-B744-A2524AB58D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50400" y="14351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769DC1A2-8B53-4ED1-B676-2561C55FE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1130300"/>
            <a:ext cx="2270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>
                <a:latin typeface="Tahoma" panose="020B0604030504040204" pitchFamily="34" charset="0"/>
              </a:rPr>
              <a:t>Knowledge Rep. &amp; </a:t>
            </a:r>
          </a:p>
          <a:p>
            <a:pPr eaLnBrk="0" hangingPunct="0"/>
            <a:r>
              <a:rPr lang="en-US" altLang="en-US">
                <a:latin typeface="Tahoma" panose="020B0604030504040204" pitchFamily="34" charset="0"/>
              </a:rPr>
              <a:t>Reasoning / Tagging</a:t>
            </a: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9DF497B1-4829-4E2F-8B14-9B63FDABB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17399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64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7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FBB9-3D8F-46BD-AB22-12ED0080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What dimensions are in text analytics?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6B6C-5446-4878-AB26-0B0710FCC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315200" cy="4906963"/>
          </a:xfrm>
        </p:spPr>
        <p:txBody>
          <a:bodyPr/>
          <a:lstStyle/>
          <a:p>
            <a:pPr algn="just"/>
            <a:r>
              <a:rPr lang="en-US" altLang="en-US" dirty="0"/>
              <a:t>Three major dimensions of text analytics:</a:t>
            </a:r>
          </a:p>
          <a:p>
            <a:pPr lvl="1" algn="just"/>
            <a:r>
              <a:rPr lang="en-US" altLang="en-US" dirty="0"/>
              <a:t>Representations</a:t>
            </a:r>
          </a:p>
          <a:p>
            <a:pPr lvl="2" algn="just"/>
            <a:r>
              <a:rPr lang="en-US" altLang="en-US" dirty="0"/>
              <a:t>…from character-level to first-order theories</a:t>
            </a:r>
          </a:p>
          <a:p>
            <a:pPr lvl="1" algn="just"/>
            <a:r>
              <a:rPr lang="en-US" altLang="en-US" dirty="0"/>
              <a:t>Techniques</a:t>
            </a:r>
          </a:p>
          <a:p>
            <a:pPr lvl="2" algn="just"/>
            <a:r>
              <a:rPr lang="en-US" altLang="en-US" dirty="0"/>
              <a:t>…from manual work, over learning to reasoning</a:t>
            </a:r>
          </a:p>
          <a:p>
            <a:pPr lvl="1" algn="just"/>
            <a:r>
              <a:rPr lang="en-US" altLang="en-US" dirty="0"/>
              <a:t>Tasks</a:t>
            </a:r>
          </a:p>
          <a:p>
            <a:pPr lvl="2" algn="just"/>
            <a:r>
              <a:rPr lang="en-US" altLang="en-US" dirty="0"/>
              <a:t>…from search, over (un-, semi-) supervised learning, to visualization, summarization, translation …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BB847-7E3B-465D-A403-9431BF0E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06DB2-73EA-4340-92AA-B3E84CC8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9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9402-7885-42FC-BE05-574DA13B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How do we represent text?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5F757-4454-4394-9733-268FC604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Text Mining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25D84-5B84-4ADA-805A-715E7FF3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t>9</a:t>
            </a:fld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189591E-32BC-4340-BCA8-C1735E6C52E4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543050"/>
            <a:ext cx="8229600" cy="354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00B0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Levels of text representations</a:t>
            </a:r>
            <a:endParaRPr lang="en-US" altLang="en-US" sz="2100" dirty="0"/>
          </a:p>
          <a:p>
            <a:pPr lvl="1"/>
            <a:r>
              <a:rPr lang="en-US" altLang="en-US" sz="1700" dirty="0"/>
              <a:t>Character (character n-grams and sequences)</a:t>
            </a:r>
          </a:p>
          <a:p>
            <a:pPr lvl="1"/>
            <a:r>
              <a:rPr lang="en-US" altLang="en-US" sz="1700" dirty="0"/>
              <a:t>Words (stop-words, stemming, lemmatization)</a:t>
            </a:r>
          </a:p>
          <a:p>
            <a:pPr lvl="1"/>
            <a:r>
              <a:rPr lang="en-US" altLang="en-US" sz="1700" dirty="0"/>
              <a:t>Phrases (word n-grams, proximity features)</a:t>
            </a:r>
          </a:p>
          <a:p>
            <a:pPr lvl="1"/>
            <a:r>
              <a:rPr lang="en-US" altLang="en-US" sz="1700" dirty="0"/>
              <a:t>Part-of-speech tags</a:t>
            </a:r>
          </a:p>
          <a:p>
            <a:pPr lvl="1"/>
            <a:endParaRPr lang="en-US" altLang="en-US" sz="1700" dirty="0"/>
          </a:p>
          <a:p>
            <a:pPr lvl="1"/>
            <a:r>
              <a:rPr lang="en-US" altLang="en-US" sz="1700" dirty="0"/>
              <a:t>Taxonomies / thesauri</a:t>
            </a:r>
          </a:p>
          <a:p>
            <a:pPr lvl="1"/>
            <a:r>
              <a:rPr lang="en-US" altLang="en-US" sz="1700" dirty="0"/>
              <a:t>Vector-space model</a:t>
            </a:r>
          </a:p>
          <a:p>
            <a:pPr lvl="1"/>
            <a:r>
              <a:rPr lang="en-US" altLang="en-US" sz="1700" dirty="0"/>
              <a:t>Language models</a:t>
            </a:r>
          </a:p>
          <a:p>
            <a:pPr lvl="1"/>
            <a:r>
              <a:rPr lang="en-US" altLang="en-US" sz="1700" dirty="0"/>
              <a:t>Full-parsing</a:t>
            </a:r>
          </a:p>
          <a:p>
            <a:pPr lvl="1"/>
            <a:r>
              <a:rPr lang="en-US" altLang="en-US" sz="1700" dirty="0"/>
              <a:t>Cross-modality</a:t>
            </a:r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54A5D587-DAFE-4C96-ADFC-86F68E993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4300" y="3276600"/>
            <a:ext cx="655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" name="WordArt 6">
            <a:extLst>
              <a:ext uri="{FF2B5EF4-FFF2-40B4-BE49-F238E27FC236}">
                <a16:creationId xmlns:a16="http://schemas.microsoft.com/office/drawing/2014/main" id="{A66E08A5-A5B4-404F-8C12-33524567FC2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010400" y="1742281"/>
            <a:ext cx="1600200" cy="874713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IN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Lexical</a:t>
            </a:r>
          </a:p>
        </p:txBody>
      </p:sp>
      <p:sp>
        <p:nvSpPr>
          <p:cNvPr id="13" name="WordArt 7">
            <a:extLst>
              <a:ext uri="{FF2B5EF4-FFF2-40B4-BE49-F238E27FC236}">
                <a16:creationId xmlns:a16="http://schemas.microsoft.com/office/drawing/2014/main" id="{229569F9-E489-4BC9-B7EC-5652CEADF47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448425" y="3611563"/>
            <a:ext cx="2162175" cy="657225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IN" sz="3600" kern="10" spc="-360" dirty="0">
                <a:ln w="12700">
                  <a:solidFill>
                    <a:srgbClr val="000099"/>
                  </a:solidFill>
                  <a:round/>
                  <a:headEnd/>
                  <a:tailEnd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Impact" panose="020B0806030902050204" pitchFamily="34" charset="0"/>
              </a:rPr>
              <a:t>Syntactic</a:t>
            </a:r>
          </a:p>
        </p:txBody>
      </p:sp>
    </p:spTree>
    <p:extLst>
      <p:ext uri="{BB962C8B-B14F-4D97-AF65-F5344CB8AC3E}">
        <p14:creationId xmlns:p14="http://schemas.microsoft.com/office/powerpoint/2010/main" val="55503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16984</TotalTime>
  <Words>2001</Words>
  <Application>Microsoft Office PowerPoint</Application>
  <PresentationFormat>Widescreen</PresentationFormat>
  <Paragraphs>348</Paragraphs>
  <Slides>34</Slides>
  <Notes>0</Notes>
  <HiddenSlides>3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宋体</vt:lpstr>
      <vt:lpstr>Arial</vt:lpstr>
      <vt:lpstr>Arial Black</vt:lpstr>
      <vt:lpstr>Calibri</vt:lpstr>
      <vt:lpstr>Calibri Light</vt:lpstr>
      <vt:lpstr>Impact</vt:lpstr>
      <vt:lpstr>Palatino Linotype</vt:lpstr>
      <vt:lpstr>Tahoma</vt:lpstr>
      <vt:lpstr>Times New Roman</vt:lpstr>
      <vt:lpstr>Wingdings</vt:lpstr>
      <vt:lpstr>Office Theme</vt:lpstr>
      <vt:lpstr>Bitmap Image</vt:lpstr>
      <vt:lpstr>Text Mining</vt:lpstr>
      <vt:lpstr>Text Mining</vt:lpstr>
      <vt:lpstr>Data Mining vs. Text Mining</vt:lpstr>
      <vt:lpstr>Text Mining Applications</vt:lpstr>
      <vt:lpstr>Why dealing with Text is Tough?</vt:lpstr>
      <vt:lpstr>Why dealing with Text is Easy?</vt:lpstr>
      <vt:lpstr>Who is in the text analysis arena?</vt:lpstr>
      <vt:lpstr>What dimensions are in text analytics?</vt:lpstr>
      <vt:lpstr>How do we represent text?</vt:lpstr>
      <vt:lpstr>Character level</vt:lpstr>
      <vt:lpstr>Good and bad sides</vt:lpstr>
      <vt:lpstr>Word level</vt:lpstr>
      <vt:lpstr>Words Properties</vt:lpstr>
      <vt:lpstr>Stop-words</vt:lpstr>
      <vt:lpstr>Word character level normalization</vt:lpstr>
      <vt:lpstr>Stemming</vt:lpstr>
      <vt:lpstr>Stemming</vt:lpstr>
      <vt:lpstr>Phrase level</vt:lpstr>
      <vt:lpstr>Google n-gram corpus</vt:lpstr>
      <vt:lpstr>Part-of-Speech level</vt:lpstr>
      <vt:lpstr>Part-of-Speech Table</vt:lpstr>
      <vt:lpstr>Part-of-Speech examples</vt:lpstr>
      <vt:lpstr>Taxonomies/thesaurus level</vt:lpstr>
      <vt:lpstr>WordNet – database of lexical relations</vt:lpstr>
      <vt:lpstr>WordNet – excerpt from the graph</vt:lpstr>
      <vt:lpstr>WordNet relations</vt:lpstr>
      <vt:lpstr>Vector-space model level</vt:lpstr>
      <vt:lpstr>Bag-of-words document representation</vt:lpstr>
      <vt:lpstr>Word weighting</vt:lpstr>
      <vt:lpstr>Language model level</vt:lpstr>
      <vt:lpstr>Full-parsing</vt:lpstr>
      <vt:lpstr>Cross-modality level</vt:lpstr>
      <vt:lpstr>Example: Aligning text with audio, images and video</vt:lpstr>
      <vt:lpstr>Typical tasks on 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Bharti Rana</cp:lastModifiedBy>
  <cp:revision>498</cp:revision>
  <dcterms:created xsi:type="dcterms:W3CDTF">2018-08-09T05:48:18Z</dcterms:created>
  <dcterms:modified xsi:type="dcterms:W3CDTF">2024-11-20T03:20:25Z</dcterms:modified>
</cp:coreProperties>
</file>