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4E01B02-F187-406B-95E0-1EF74B50A528}" type="datetimeFigureOut">
              <a:rPr lang="en-IN" smtClean="0"/>
              <a:pPr/>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A9C8B-F8DF-4702-B521-CF63E24D03A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E01B02-F187-406B-95E0-1EF74B50A528}" type="datetimeFigureOut">
              <a:rPr lang="en-IN" smtClean="0"/>
              <a:pPr/>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A9C8B-F8DF-4702-B521-CF63E24D03A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E01B02-F187-406B-95E0-1EF74B50A528}" type="datetimeFigureOut">
              <a:rPr lang="en-IN" smtClean="0"/>
              <a:pPr/>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A9C8B-F8DF-4702-B521-CF63E24D03A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E01B02-F187-406B-95E0-1EF74B50A528}" type="datetimeFigureOut">
              <a:rPr lang="en-IN" smtClean="0"/>
              <a:pPr/>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A9C8B-F8DF-4702-B521-CF63E24D03A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E01B02-F187-406B-95E0-1EF74B50A528}" type="datetimeFigureOut">
              <a:rPr lang="en-IN" smtClean="0"/>
              <a:pPr/>
              <a:t>23-02-2022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EA9C8B-F8DF-4702-B521-CF63E24D03A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4E01B02-F187-406B-95E0-1EF74B50A528}" type="datetimeFigureOut">
              <a:rPr lang="en-IN" smtClean="0"/>
              <a:pPr/>
              <a:t>23-02-2022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A9C8B-F8DF-4702-B521-CF63E24D03A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4E01B02-F187-406B-95E0-1EF74B50A528}" type="datetimeFigureOut">
              <a:rPr lang="en-IN" smtClean="0"/>
              <a:pPr/>
              <a:t>23-02-2022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EA9C8B-F8DF-4702-B521-CF63E24D03A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4E01B02-F187-406B-95E0-1EF74B50A528}" type="datetimeFigureOut">
              <a:rPr lang="en-IN" smtClean="0"/>
              <a:pPr/>
              <a:t>23-02-2022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EA9C8B-F8DF-4702-B521-CF63E24D03A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E01B02-F187-406B-95E0-1EF74B50A528}" type="datetimeFigureOut">
              <a:rPr lang="en-IN" smtClean="0"/>
              <a:pPr/>
              <a:t>23-02-2022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EA9C8B-F8DF-4702-B521-CF63E24D03A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E01B02-F187-406B-95E0-1EF74B50A528}" type="datetimeFigureOut">
              <a:rPr lang="en-IN" smtClean="0"/>
              <a:pPr/>
              <a:t>23-02-2022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A9C8B-F8DF-4702-B521-CF63E24D03A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E01B02-F187-406B-95E0-1EF74B50A528}" type="datetimeFigureOut">
              <a:rPr lang="en-IN" smtClean="0"/>
              <a:pPr/>
              <a:t>23-02-2022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EA9C8B-F8DF-4702-B521-CF63E24D03A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01B02-F187-406B-95E0-1EF74B50A528}" type="datetimeFigureOut">
              <a:rPr lang="en-IN" smtClean="0"/>
              <a:pPr/>
              <a:t>23-02-2022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A9C8B-F8DF-4702-B521-CF63E24D03A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Transfer Modes</a:t>
            </a:r>
            <a:endParaRPr lang="en-IN" dirty="0"/>
          </a:p>
        </p:txBody>
      </p:sp>
      <p:sp>
        <p:nvSpPr>
          <p:cNvPr id="3" name="Subtitle 2"/>
          <p:cNvSpPr>
            <a:spLocks noGrp="1"/>
          </p:cNvSpPr>
          <p:nvPr>
            <p:ph type="subTitle" idx="1"/>
          </p:nvPr>
        </p:nvSpPr>
        <p:spPr/>
        <p:txBody>
          <a:bodyPr>
            <a:normAutofit fontScale="92500"/>
          </a:bodyPr>
          <a:lstStyle/>
          <a:p>
            <a:r>
              <a:rPr lang="en-US" dirty="0"/>
              <a:t>Programmed I/O, Interrupt-initiated I/O</a:t>
            </a:r>
          </a:p>
          <a:p>
            <a:r>
              <a:rPr lang="en-US" dirty="0"/>
              <a:t>&amp;</a:t>
            </a:r>
          </a:p>
          <a:p>
            <a:r>
              <a:rPr lang="en-US" dirty="0"/>
              <a:t>Direct memory access (DMA</a:t>
            </a:r>
            <a:r>
              <a:rPr lang="en-US" dirty="0" smtClean="0"/>
              <a: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Direct Memory Access </a:t>
            </a:r>
            <a:endParaRPr lang="en-IN" sz="4000" dirty="0"/>
          </a:p>
        </p:txBody>
      </p:sp>
      <p:sp>
        <p:nvSpPr>
          <p:cNvPr id="3" name="Content Placeholder 2"/>
          <p:cNvSpPr>
            <a:spLocks noGrp="1"/>
          </p:cNvSpPr>
          <p:nvPr>
            <p:ph idx="1"/>
          </p:nvPr>
        </p:nvSpPr>
        <p:spPr>
          <a:xfrm>
            <a:off x="500034" y="709607"/>
            <a:ext cx="8143932" cy="5505475"/>
          </a:xfrm>
        </p:spPr>
        <p:txBody>
          <a:bodyPr>
            <a:normAutofit/>
          </a:bodyPr>
          <a:lstStyle/>
          <a:p>
            <a:pPr algn="just"/>
            <a:r>
              <a:rPr lang="en-US" sz="2800" dirty="0" smtClean="0"/>
              <a:t>Transfer of data under programmed I/O is between CPU and peripheral. </a:t>
            </a:r>
          </a:p>
          <a:p>
            <a:pPr algn="just"/>
            <a:r>
              <a:rPr lang="en-US" sz="2800" dirty="0" smtClean="0"/>
              <a:t>In direct memory access (DMA), the interface transfers data into and out of the memory unit through the memory bus.</a:t>
            </a:r>
          </a:p>
          <a:p>
            <a:pPr algn="just"/>
            <a:r>
              <a:rPr lang="en-US" sz="2800" dirty="0" smtClean="0"/>
              <a:t>The transfer of data between a fast storage device such as magnetic disk and memory is often limited by the speed of the CPU. </a:t>
            </a:r>
          </a:p>
          <a:p>
            <a:pPr algn="just"/>
            <a:r>
              <a:rPr lang="en-US" sz="2800" dirty="0" smtClean="0"/>
              <a:t>Removing the CPU from the path and letting the peripheral device manage the memory buses directly would improve the speed of transfer. </a:t>
            </a:r>
            <a:endParaRPr lang="en-IN" sz="2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Direct Memory Access </a:t>
            </a:r>
            <a:endParaRPr lang="en-IN" sz="4000" dirty="0"/>
          </a:p>
        </p:txBody>
      </p:sp>
      <p:sp>
        <p:nvSpPr>
          <p:cNvPr id="3" name="Content Placeholder 2"/>
          <p:cNvSpPr>
            <a:spLocks noGrp="1"/>
          </p:cNvSpPr>
          <p:nvPr>
            <p:ph idx="1"/>
          </p:nvPr>
        </p:nvSpPr>
        <p:spPr>
          <a:xfrm>
            <a:off x="500034" y="709607"/>
            <a:ext cx="8143932" cy="5505475"/>
          </a:xfrm>
        </p:spPr>
        <p:txBody>
          <a:bodyPr>
            <a:normAutofit/>
          </a:bodyPr>
          <a:lstStyle/>
          <a:p>
            <a:pPr algn="just"/>
            <a:r>
              <a:rPr lang="en-US" sz="2800" dirty="0" smtClean="0"/>
              <a:t>During the DMA transfer, the CPU is idle and has no control of the memory buses. </a:t>
            </a:r>
          </a:p>
          <a:p>
            <a:pPr algn="just"/>
            <a:r>
              <a:rPr lang="en-US" sz="2800" dirty="0" smtClean="0"/>
              <a:t>A DMA Controller takes over the buses to manage the transfer directly between the I/O device and memory.</a:t>
            </a:r>
          </a:p>
          <a:p>
            <a:pPr algn="just"/>
            <a:r>
              <a:rPr lang="en-US" sz="2800" dirty="0" smtClean="0"/>
              <a:t>Two control signals in the CPU that facilitates the DMA transfer. </a:t>
            </a:r>
          </a:p>
          <a:p>
            <a:pPr algn="just"/>
            <a:r>
              <a:rPr lang="en-US" sz="2800" dirty="0" smtClean="0"/>
              <a:t>The Bus Request (BR) input is used by the DMA controller to request the CPU.</a:t>
            </a:r>
          </a:p>
          <a:p>
            <a:pPr algn="just"/>
            <a:endParaRPr lang="en-US" sz="2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Direct Memory Access </a:t>
            </a:r>
            <a:endParaRPr lang="en-IN" sz="4000" dirty="0"/>
          </a:p>
        </p:txBody>
      </p:sp>
      <p:sp>
        <p:nvSpPr>
          <p:cNvPr id="3" name="Content Placeholder 2"/>
          <p:cNvSpPr>
            <a:spLocks noGrp="1"/>
          </p:cNvSpPr>
          <p:nvPr>
            <p:ph idx="1"/>
          </p:nvPr>
        </p:nvSpPr>
        <p:spPr>
          <a:xfrm>
            <a:off x="500034" y="709607"/>
            <a:ext cx="8143932" cy="5505475"/>
          </a:xfrm>
        </p:spPr>
        <p:txBody>
          <a:bodyPr>
            <a:normAutofit/>
          </a:bodyPr>
          <a:lstStyle/>
          <a:p>
            <a:pPr algn="just"/>
            <a:r>
              <a:rPr lang="en-US" sz="2800" dirty="0" smtClean="0"/>
              <a:t>When BR input is active, the CPU terminates the execution of the current instruction and places the address bus, data bus and read write lines into a high Impedance state. </a:t>
            </a:r>
          </a:p>
          <a:p>
            <a:pPr algn="just"/>
            <a:r>
              <a:rPr lang="en-US" sz="2800" dirty="0" smtClean="0"/>
              <a:t>High Impedance state means that the output is disconnected. </a:t>
            </a:r>
            <a:endParaRPr lang="en-IN" sz="2800" dirty="0" smtClean="0"/>
          </a:p>
        </p:txBody>
      </p:sp>
      <p:pic>
        <p:nvPicPr>
          <p:cNvPr id="1026" name="Picture 2"/>
          <p:cNvPicPr>
            <a:picLocks noChangeAspect="1" noChangeArrowheads="1"/>
          </p:cNvPicPr>
          <p:nvPr/>
        </p:nvPicPr>
        <p:blipFill>
          <a:blip r:embed="rId2"/>
          <a:srcRect/>
          <a:stretch>
            <a:fillRect/>
          </a:stretch>
        </p:blipFill>
        <p:spPr bwMode="auto">
          <a:xfrm>
            <a:off x="1643042" y="3786190"/>
            <a:ext cx="5943611" cy="2699876"/>
          </a:xfrm>
          <a:prstGeom prst="rect">
            <a:avLst/>
          </a:prstGeom>
          <a:noFill/>
          <a:ln w="9525">
            <a:noFill/>
            <a:miter lim="800000"/>
            <a:headEnd/>
            <a:tailEnd/>
          </a:ln>
          <a:effectLst/>
        </p:spPr>
      </p:pic>
      <p:sp>
        <p:nvSpPr>
          <p:cNvPr id="5" name="TextBox 4"/>
          <p:cNvSpPr txBox="1"/>
          <p:nvPr/>
        </p:nvSpPr>
        <p:spPr>
          <a:xfrm>
            <a:off x="2786050" y="6500834"/>
            <a:ext cx="3714776" cy="369332"/>
          </a:xfrm>
          <a:prstGeom prst="rect">
            <a:avLst/>
          </a:prstGeom>
          <a:noFill/>
        </p:spPr>
        <p:txBody>
          <a:bodyPr wrap="square" rtlCol="0">
            <a:spAutoFit/>
          </a:bodyPr>
          <a:lstStyle/>
          <a:p>
            <a:r>
              <a:rPr lang="en-US" dirty="0" smtClean="0"/>
              <a:t>Fig: CPU bus signals for DMA transfer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Direct Memory Access </a:t>
            </a:r>
            <a:endParaRPr lang="en-IN" sz="4000" dirty="0"/>
          </a:p>
        </p:txBody>
      </p:sp>
      <p:sp>
        <p:nvSpPr>
          <p:cNvPr id="3" name="Content Placeholder 2"/>
          <p:cNvSpPr>
            <a:spLocks noGrp="1"/>
          </p:cNvSpPr>
          <p:nvPr>
            <p:ph idx="1"/>
          </p:nvPr>
        </p:nvSpPr>
        <p:spPr>
          <a:xfrm>
            <a:off x="357158" y="642918"/>
            <a:ext cx="8429684" cy="5505475"/>
          </a:xfrm>
        </p:spPr>
        <p:txBody>
          <a:bodyPr>
            <a:normAutofit/>
          </a:bodyPr>
          <a:lstStyle/>
          <a:p>
            <a:pPr algn="just"/>
            <a:r>
              <a:rPr lang="en-US" sz="2600" dirty="0" smtClean="0"/>
              <a:t>The CPU activates the Bus Grant (BG) output to inform the external DMA that the Bus Request (BR) can now take control of the buses to conduct memory transfer without processor.</a:t>
            </a:r>
          </a:p>
          <a:p>
            <a:pPr algn="just"/>
            <a:r>
              <a:rPr lang="en-US" sz="2600" dirty="0" smtClean="0"/>
              <a:t>When the DMA terminates the transfer, it disables the Bus Request (BR) line. </a:t>
            </a:r>
          </a:p>
          <a:p>
            <a:pPr algn="just"/>
            <a:r>
              <a:rPr lang="en-US" sz="2600" dirty="0" smtClean="0"/>
              <a:t>The CPU disables the Bus Grant (BG), takes control of the buses and return to its normal operation.</a:t>
            </a:r>
            <a:endParaRPr lang="en-IN" sz="2600" dirty="0" smtClean="0"/>
          </a:p>
        </p:txBody>
      </p:sp>
      <p:pic>
        <p:nvPicPr>
          <p:cNvPr id="1026" name="Picture 2"/>
          <p:cNvPicPr>
            <a:picLocks noChangeAspect="1" noChangeArrowheads="1"/>
          </p:cNvPicPr>
          <p:nvPr/>
        </p:nvPicPr>
        <p:blipFill>
          <a:blip r:embed="rId2"/>
          <a:srcRect/>
          <a:stretch>
            <a:fillRect/>
          </a:stretch>
        </p:blipFill>
        <p:spPr bwMode="auto">
          <a:xfrm>
            <a:off x="1500166" y="4000504"/>
            <a:ext cx="5943611" cy="2571768"/>
          </a:xfrm>
          <a:prstGeom prst="rect">
            <a:avLst/>
          </a:prstGeom>
          <a:noFill/>
          <a:ln w="9525">
            <a:noFill/>
            <a:miter lim="800000"/>
            <a:headEnd/>
            <a:tailEnd/>
          </a:ln>
          <a:effectLst/>
        </p:spPr>
      </p:pic>
      <p:sp>
        <p:nvSpPr>
          <p:cNvPr id="5" name="TextBox 4"/>
          <p:cNvSpPr txBox="1"/>
          <p:nvPr/>
        </p:nvSpPr>
        <p:spPr>
          <a:xfrm>
            <a:off x="2786050" y="6500834"/>
            <a:ext cx="3714776" cy="369332"/>
          </a:xfrm>
          <a:prstGeom prst="rect">
            <a:avLst/>
          </a:prstGeom>
          <a:noFill/>
        </p:spPr>
        <p:txBody>
          <a:bodyPr wrap="square" rtlCol="0">
            <a:spAutoFit/>
          </a:bodyPr>
          <a:lstStyle/>
          <a:p>
            <a:r>
              <a:rPr lang="en-US" dirty="0" smtClean="0"/>
              <a:t>Fig: CPU bus signals for DMA transfer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Direct Memory Access </a:t>
            </a:r>
            <a:endParaRPr lang="en-IN" sz="4000" dirty="0"/>
          </a:p>
        </p:txBody>
      </p:sp>
      <p:sp>
        <p:nvSpPr>
          <p:cNvPr id="3" name="Content Placeholder 2"/>
          <p:cNvSpPr>
            <a:spLocks noGrp="1"/>
          </p:cNvSpPr>
          <p:nvPr>
            <p:ph idx="1"/>
          </p:nvPr>
        </p:nvSpPr>
        <p:spPr>
          <a:xfrm>
            <a:off x="500034" y="709607"/>
            <a:ext cx="8143932" cy="5505475"/>
          </a:xfrm>
        </p:spPr>
        <p:txBody>
          <a:bodyPr>
            <a:normAutofit/>
          </a:bodyPr>
          <a:lstStyle/>
          <a:p>
            <a:pPr algn="just">
              <a:buNone/>
            </a:pPr>
            <a:r>
              <a:rPr lang="en-US" sz="2800" dirty="0" smtClean="0"/>
              <a:t>The transfer can be made in several ways that are:</a:t>
            </a:r>
          </a:p>
          <a:p>
            <a:pPr lvl="3" algn="just">
              <a:buNone/>
            </a:pPr>
            <a:r>
              <a:rPr lang="en-US" sz="2800" dirty="0" err="1" smtClean="0"/>
              <a:t>i</a:t>
            </a:r>
            <a:r>
              <a:rPr lang="en-US" sz="2800" dirty="0" smtClean="0"/>
              <a:t>. DMA Burst</a:t>
            </a:r>
          </a:p>
          <a:p>
            <a:pPr lvl="3" algn="just">
              <a:buNone/>
            </a:pPr>
            <a:r>
              <a:rPr lang="en-US" sz="2800" dirty="0" smtClean="0"/>
              <a:t>ii. Cycle Stealing</a:t>
            </a:r>
          </a:p>
          <a:p>
            <a:pPr algn="just">
              <a:buNone/>
            </a:pPr>
            <a:r>
              <a:rPr lang="en-US" sz="2800" dirty="0" err="1" smtClean="0"/>
              <a:t>i</a:t>
            </a:r>
            <a:r>
              <a:rPr lang="en-US" sz="2800" dirty="0" smtClean="0"/>
              <a:t>) DMA Burst :- In DMA Burst transfer, a block sequence consisting of a number of memory words is transferred in continuous burst while the DMA controller is master of the memory buses.</a:t>
            </a:r>
          </a:p>
          <a:p>
            <a:pPr algn="just">
              <a:buNone/>
            </a:pPr>
            <a:r>
              <a:rPr lang="en-US" sz="2800" dirty="0" smtClean="0"/>
              <a:t>ii) Cycle Stealing :- Cycle stealing allows the DMA controller to transfer one data word at a time, after which it must returns control of the buses to the CPU.</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Direct Memory Access Controller</a:t>
            </a:r>
            <a:endParaRPr lang="en-IN" sz="4000" dirty="0"/>
          </a:p>
        </p:txBody>
      </p:sp>
      <p:sp>
        <p:nvSpPr>
          <p:cNvPr id="3" name="Content Placeholder 2"/>
          <p:cNvSpPr>
            <a:spLocks noGrp="1"/>
          </p:cNvSpPr>
          <p:nvPr>
            <p:ph idx="1"/>
          </p:nvPr>
        </p:nvSpPr>
        <p:spPr>
          <a:xfrm>
            <a:off x="500034" y="709607"/>
            <a:ext cx="8143932" cy="6148393"/>
          </a:xfrm>
        </p:spPr>
        <p:txBody>
          <a:bodyPr>
            <a:normAutofit lnSpcReduction="10000"/>
          </a:bodyPr>
          <a:lstStyle/>
          <a:p>
            <a:pPr algn="just"/>
            <a:r>
              <a:rPr lang="en-US" sz="2800" dirty="0" smtClean="0"/>
              <a:t>The DMA controller has three registers:</a:t>
            </a:r>
          </a:p>
          <a:p>
            <a:pPr marL="509588" lvl="3" indent="-284163" algn="just">
              <a:buAutoNum type="romanLcPeriod"/>
            </a:pPr>
            <a:r>
              <a:rPr lang="en-US" sz="2800" dirty="0" smtClean="0"/>
              <a:t>Address Register: contains an address to specify the desired location in memory.</a:t>
            </a:r>
          </a:p>
          <a:p>
            <a:pPr marL="509588" lvl="3" indent="-284163" algn="just">
              <a:buNone/>
            </a:pPr>
            <a:r>
              <a:rPr lang="en-US" sz="2800" dirty="0" smtClean="0"/>
              <a:t>ii. Word Count Register: holds the number of words to be transferred. The register is increment/decrement by one after each word transfer and internally tested for zero.</a:t>
            </a:r>
          </a:p>
          <a:p>
            <a:pPr marL="509588" lvl="3" indent="-284163" algn="just">
              <a:buNone/>
            </a:pPr>
            <a:r>
              <a:rPr lang="en-US" sz="2800" dirty="0" smtClean="0"/>
              <a:t>iii. Control Register: specifies the mode of transfer</a:t>
            </a:r>
          </a:p>
          <a:p>
            <a:pPr marL="342900" lvl="3" indent="-342900" algn="just">
              <a:buFont typeface="Arial" pitchFamily="34" charset="0"/>
              <a:buChar char="•"/>
            </a:pPr>
            <a:r>
              <a:rPr lang="en-US" sz="2800" dirty="0" smtClean="0"/>
              <a:t>When the BG (Bus Grant) input is 0, the CPU can communicate with the DMA registers through the data bus to read from or write to the DMA registers. </a:t>
            </a:r>
          </a:p>
          <a:p>
            <a:pPr marL="342900" lvl="3" indent="-342900" algn="just">
              <a:buFont typeface="Arial" pitchFamily="34" charset="0"/>
              <a:buChar char="•"/>
            </a:pPr>
            <a:r>
              <a:rPr lang="en-US" sz="2800" dirty="0" smtClean="0"/>
              <a:t>When BG =1, the DMA can communicate directly with the memory by specifying an address in the address bus and activating the RD or WR control.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Direct Memory Access Controller</a:t>
            </a:r>
            <a:endParaRPr lang="en-IN" sz="4000" dirty="0"/>
          </a:p>
        </p:txBody>
      </p:sp>
      <p:sp>
        <p:nvSpPr>
          <p:cNvPr id="3" name="Content Placeholder 2"/>
          <p:cNvSpPr>
            <a:spLocks noGrp="1"/>
          </p:cNvSpPr>
          <p:nvPr>
            <p:ph idx="1"/>
          </p:nvPr>
        </p:nvSpPr>
        <p:spPr>
          <a:xfrm>
            <a:off x="357158" y="709607"/>
            <a:ext cx="8286808" cy="5505475"/>
          </a:xfrm>
        </p:spPr>
        <p:txBody>
          <a:bodyPr>
            <a:normAutofit/>
          </a:bodyPr>
          <a:lstStyle/>
          <a:p>
            <a:pPr algn="just"/>
            <a:r>
              <a:rPr lang="en-US" sz="2800" dirty="0" smtClean="0"/>
              <a:t>The CPU communicates with the DMA through the address and data buses as with any interface unit. The DMA has its own address, which activates the DS and RS lines. </a:t>
            </a:r>
          </a:p>
        </p:txBody>
      </p:sp>
      <p:pic>
        <p:nvPicPr>
          <p:cNvPr id="2050" name="Picture 2"/>
          <p:cNvPicPr>
            <a:picLocks noChangeAspect="1" noChangeArrowheads="1"/>
          </p:cNvPicPr>
          <p:nvPr/>
        </p:nvPicPr>
        <p:blipFill>
          <a:blip r:embed="rId2"/>
          <a:srcRect/>
          <a:stretch>
            <a:fillRect/>
          </a:stretch>
        </p:blipFill>
        <p:spPr bwMode="auto">
          <a:xfrm>
            <a:off x="2509850" y="2428868"/>
            <a:ext cx="6348430" cy="4139935"/>
          </a:xfrm>
          <a:prstGeom prst="rect">
            <a:avLst/>
          </a:prstGeom>
          <a:noFill/>
          <a:ln w="9525">
            <a:noFill/>
            <a:miter lim="800000"/>
            <a:headEnd/>
            <a:tailEnd/>
          </a:ln>
          <a:effectLst/>
        </p:spPr>
      </p:pic>
      <p:sp>
        <p:nvSpPr>
          <p:cNvPr id="5" name="TextBox 4"/>
          <p:cNvSpPr txBox="1"/>
          <p:nvPr/>
        </p:nvSpPr>
        <p:spPr>
          <a:xfrm>
            <a:off x="3357554" y="6500834"/>
            <a:ext cx="4714908" cy="369332"/>
          </a:xfrm>
          <a:prstGeom prst="rect">
            <a:avLst/>
          </a:prstGeom>
          <a:noFill/>
        </p:spPr>
        <p:txBody>
          <a:bodyPr wrap="square" rtlCol="0">
            <a:spAutoFit/>
          </a:bodyPr>
          <a:lstStyle/>
          <a:p>
            <a:r>
              <a:rPr lang="en-US" dirty="0" smtClean="0"/>
              <a:t>Fig:  Block diagram of DMA Controller</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Direct Memory Access Controller</a:t>
            </a:r>
            <a:endParaRPr lang="en-IN" sz="4000" dirty="0"/>
          </a:p>
        </p:txBody>
      </p:sp>
      <p:sp>
        <p:nvSpPr>
          <p:cNvPr id="3" name="Content Placeholder 2"/>
          <p:cNvSpPr>
            <a:spLocks noGrp="1"/>
          </p:cNvSpPr>
          <p:nvPr>
            <p:ph idx="1"/>
          </p:nvPr>
        </p:nvSpPr>
        <p:spPr>
          <a:xfrm>
            <a:off x="357158" y="709607"/>
            <a:ext cx="8286808" cy="5505475"/>
          </a:xfrm>
        </p:spPr>
        <p:txBody>
          <a:bodyPr>
            <a:normAutofit/>
          </a:bodyPr>
          <a:lstStyle/>
          <a:p>
            <a:pPr algn="just"/>
            <a:r>
              <a:rPr lang="en-US" sz="2800" dirty="0" smtClean="0"/>
              <a:t>The CPU initializes the DMA through the data bus. </a:t>
            </a:r>
          </a:p>
          <a:p>
            <a:pPr algn="just"/>
            <a:r>
              <a:rPr lang="en-US" sz="2800" dirty="0" smtClean="0"/>
              <a:t>Once the DMA receives the start control command, it can transfer between the peripheral and the memory.</a:t>
            </a:r>
          </a:p>
        </p:txBody>
      </p:sp>
      <p:sp>
        <p:nvSpPr>
          <p:cNvPr id="5" name="TextBox 4"/>
          <p:cNvSpPr txBox="1"/>
          <p:nvPr/>
        </p:nvSpPr>
        <p:spPr>
          <a:xfrm>
            <a:off x="3357554" y="6500834"/>
            <a:ext cx="4714908" cy="369332"/>
          </a:xfrm>
          <a:prstGeom prst="rect">
            <a:avLst/>
          </a:prstGeom>
          <a:noFill/>
        </p:spPr>
        <p:txBody>
          <a:bodyPr wrap="square" rtlCol="0">
            <a:spAutoFit/>
          </a:bodyPr>
          <a:lstStyle/>
          <a:p>
            <a:r>
              <a:rPr lang="en-US" dirty="0" smtClean="0"/>
              <a:t>Fig:  Block diagram of DMA Controller</a:t>
            </a:r>
            <a:endParaRPr lang="en-US" dirty="0"/>
          </a:p>
        </p:txBody>
      </p:sp>
      <p:pic>
        <p:nvPicPr>
          <p:cNvPr id="6" name="Picture 2"/>
          <p:cNvPicPr>
            <a:picLocks noChangeAspect="1" noChangeArrowheads="1"/>
          </p:cNvPicPr>
          <p:nvPr/>
        </p:nvPicPr>
        <p:blipFill>
          <a:blip r:embed="rId2"/>
          <a:srcRect/>
          <a:stretch>
            <a:fillRect/>
          </a:stretch>
        </p:blipFill>
        <p:spPr bwMode="auto">
          <a:xfrm>
            <a:off x="2509850" y="2428868"/>
            <a:ext cx="6348430" cy="413993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Data Transfer Modes</a:t>
            </a:r>
            <a:endParaRPr lang="en-IN" sz="4000" dirty="0"/>
          </a:p>
        </p:txBody>
      </p:sp>
      <p:sp>
        <p:nvSpPr>
          <p:cNvPr id="3" name="Content Placeholder 2"/>
          <p:cNvSpPr>
            <a:spLocks noGrp="1"/>
          </p:cNvSpPr>
          <p:nvPr>
            <p:ph idx="1"/>
          </p:nvPr>
        </p:nvSpPr>
        <p:spPr>
          <a:xfrm>
            <a:off x="457200" y="620688"/>
            <a:ext cx="8229600" cy="5505475"/>
          </a:xfrm>
        </p:spPr>
        <p:txBody>
          <a:bodyPr>
            <a:normAutofit/>
          </a:bodyPr>
          <a:lstStyle/>
          <a:p>
            <a:pPr algn="just"/>
            <a:r>
              <a:rPr lang="en-IN" sz="2800" dirty="0" smtClean="0"/>
              <a:t>Data </a:t>
            </a:r>
            <a:r>
              <a:rPr lang="en-IN" sz="2800" dirty="0" smtClean="0"/>
              <a:t>transfer between the central computer and I/O devices may be handled in a variety of modes.</a:t>
            </a:r>
          </a:p>
          <a:p>
            <a:pPr marL="809625" indent="-449263" algn="just">
              <a:buFont typeface="+mj-lt"/>
              <a:buAutoNum type="arabicParenR"/>
            </a:pPr>
            <a:r>
              <a:rPr lang="en-IN" sz="2800" dirty="0" smtClean="0"/>
              <a:t>Programmed I/O</a:t>
            </a:r>
          </a:p>
          <a:p>
            <a:pPr marL="809625" indent="-449263" algn="just">
              <a:buFont typeface="+mj-lt"/>
              <a:buAutoNum type="arabicParenR"/>
            </a:pPr>
            <a:r>
              <a:rPr lang="en-IN" sz="2800" dirty="0" smtClean="0"/>
              <a:t>Interrupt-initiated I/O</a:t>
            </a:r>
          </a:p>
          <a:p>
            <a:pPr marL="809625" indent="-449263" algn="just">
              <a:buFont typeface="+mj-lt"/>
              <a:buAutoNum type="arabicParenR"/>
            </a:pPr>
            <a:r>
              <a:rPr lang="en-IN" sz="2800" dirty="0" smtClean="0"/>
              <a:t>Direct memory access (DMA)</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Programmed I/O</a:t>
            </a:r>
            <a:endParaRPr lang="en-IN" sz="4000" dirty="0"/>
          </a:p>
        </p:txBody>
      </p:sp>
      <p:sp>
        <p:nvSpPr>
          <p:cNvPr id="3" name="Content Placeholder 2"/>
          <p:cNvSpPr>
            <a:spLocks noGrp="1"/>
          </p:cNvSpPr>
          <p:nvPr>
            <p:ph idx="1"/>
          </p:nvPr>
        </p:nvSpPr>
        <p:spPr>
          <a:xfrm>
            <a:off x="457200" y="620688"/>
            <a:ext cx="8229600" cy="5505475"/>
          </a:xfrm>
        </p:spPr>
        <p:txBody>
          <a:bodyPr>
            <a:normAutofit/>
          </a:bodyPr>
          <a:lstStyle/>
          <a:p>
            <a:pPr algn="just"/>
            <a:r>
              <a:rPr lang="en-US" sz="2800" dirty="0" smtClean="0"/>
              <a:t>In the programmed I/O method, the I/O device does not have direct access to memory. </a:t>
            </a:r>
          </a:p>
          <a:p>
            <a:pPr algn="just"/>
            <a:r>
              <a:rPr lang="en-US" sz="2800" dirty="0" smtClean="0"/>
              <a:t>Each data item transfer is initiated by an instruction in the program. </a:t>
            </a:r>
          </a:p>
          <a:p>
            <a:pPr algn="just"/>
            <a:r>
              <a:rPr lang="en-US" sz="2800" dirty="0" smtClean="0"/>
              <a:t>Usually, the transfer is to and from a CPU register and peripheral. </a:t>
            </a:r>
          </a:p>
          <a:p>
            <a:pPr algn="just"/>
            <a:r>
              <a:rPr lang="en-US" sz="2800" dirty="0" smtClean="0"/>
              <a:t>Transferring data under program control requires constant monitoring of the peripheral by the CPU. </a:t>
            </a:r>
          </a:p>
          <a:p>
            <a:pPr algn="just"/>
            <a:r>
              <a:rPr lang="en-US" sz="2800" dirty="0" smtClean="0"/>
              <a:t>Once a data transfer is initiated, the CPU is required to monitor the interface to see when a transfer can again be made. </a:t>
            </a:r>
            <a:endParaRPr lang="en-IN" sz="2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Programmed I/O</a:t>
            </a:r>
            <a:endParaRPr lang="en-IN" sz="4000" dirty="0"/>
          </a:p>
        </p:txBody>
      </p:sp>
      <p:sp>
        <p:nvSpPr>
          <p:cNvPr id="3" name="Content Placeholder 2"/>
          <p:cNvSpPr>
            <a:spLocks noGrp="1"/>
          </p:cNvSpPr>
          <p:nvPr>
            <p:ph idx="1"/>
          </p:nvPr>
        </p:nvSpPr>
        <p:spPr>
          <a:xfrm>
            <a:off x="457200" y="620688"/>
            <a:ext cx="8229600" cy="5505475"/>
          </a:xfrm>
        </p:spPr>
        <p:txBody>
          <a:bodyPr>
            <a:normAutofit/>
          </a:bodyPr>
          <a:lstStyle/>
          <a:p>
            <a:pPr algn="just"/>
            <a:r>
              <a:rPr lang="en-US" sz="2800" dirty="0" smtClean="0"/>
              <a:t>The device transfers bytes of data one at a time as they are available. </a:t>
            </a:r>
          </a:p>
          <a:p>
            <a:pPr algn="just"/>
            <a:r>
              <a:rPr lang="en-US" sz="2800" dirty="0" smtClean="0"/>
              <a:t>When a byte of data is available, the device places it in the I/O bus and enables its data valid line. </a:t>
            </a:r>
          </a:p>
          <a:p>
            <a:pPr algn="just"/>
            <a:r>
              <a:rPr lang="en-US" sz="2800" dirty="0" smtClean="0"/>
              <a:t>The interface accepts the byte into its data register and enables the data accepted line. </a:t>
            </a:r>
          </a:p>
          <a:p>
            <a:pPr algn="just"/>
            <a:r>
              <a:rPr lang="en-US" sz="2800" dirty="0" smtClean="0"/>
              <a:t>The interface sets a bit in the status register that we will refer to as an F or "flag" bit.</a:t>
            </a:r>
            <a:endParaRPr lang="en-IN" sz="2800" dirty="0" smtClean="0"/>
          </a:p>
        </p:txBody>
      </p:sp>
      <p:pic>
        <p:nvPicPr>
          <p:cNvPr id="1026" name="Picture 2"/>
          <p:cNvPicPr>
            <a:picLocks noChangeAspect="1" noChangeArrowheads="1"/>
          </p:cNvPicPr>
          <p:nvPr/>
        </p:nvPicPr>
        <p:blipFill>
          <a:blip r:embed="rId2" cstate="print"/>
          <a:srcRect/>
          <a:stretch>
            <a:fillRect/>
          </a:stretch>
        </p:blipFill>
        <p:spPr bwMode="auto">
          <a:xfrm>
            <a:off x="1259632" y="4371997"/>
            <a:ext cx="7162800" cy="2200275"/>
          </a:xfrm>
          <a:prstGeom prst="rect">
            <a:avLst/>
          </a:prstGeom>
          <a:noFill/>
          <a:ln w="9525">
            <a:noFill/>
            <a:miter lim="800000"/>
            <a:headEnd/>
            <a:tailEnd/>
          </a:ln>
        </p:spPr>
      </p:pic>
      <p:sp>
        <p:nvSpPr>
          <p:cNvPr id="5" name="TextBox 4"/>
          <p:cNvSpPr txBox="1"/>
          <p:nvPr/>
        </p:nvSpPr>
        <p:spPr>
          <a:xfrm>
            <a:off x="1547664" y="6525344"/>
            <a:ext cx="6984776" cy="369332"/>
          </a:xfrm>
          <a:prstGeom prst="rect">
            <a:avLst/>
          </a:prstGeom>
          <a:noFill/>
        </p:spPr>
        <p:txBody>
          <a:bodyPr wrap="square" rtlCol="0">
            <a:spAutoFit/>
          </a:bodyPr>
          <a:lstStyle/>
          <a:p>
            <a:r>
              <a:rPr lang="en-US" dirty="0" smtClean="0"/>
              <a:t>Fig: </a:t>
            </a:r>
            <a:r>
              <a:rPr lang="en-IN" dirty="0" smtClean="0"/>
              <a:t>Data transfer from I/O device to CPU</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Programmed I/O</a:t>
            </a:r>
            <a:endParaRPr lang="en-IN" sz="4000" dirty="0"/>
          </a:p>
        </p:txBody>
      </p:sp>
      <p:sp>
        <p:nvSpPr>
          <p:cNvPr id="3" name="Content Placeholder 2"/>
          <p:cNvSpPr>
            <a:spLocks noGrp="1"/>
          </p:cNvSpPr>
          <p:nvPr>
            <p:ph idx="1"/>
          </p:nvPr>
        </p:nvSpPr>
        <p:spPr>
          <a:xfrm>
            <a:off x="457200" y="620688"/>
            <a:ext cx="8229600" cy="5505475"/>
          </a:xfrm>
        </p:spPr>
        <p:txBody>
          <a:bodyPr>
            <a:normAutofit/>
          </a:bodyPr>
          <a:lstStyle/>
          <a:p>
            <a:pPr algn="just"/>
            <a:r>
              <a:rPr lang="en-US" sz="2800" dirty="0" smtClean="0"/>
              <a:t>The I/O device can now disable the data valid line, but it will not transfer another byte until the data accepted line is disabled by the interface.</a:t>
            </a:r>
          </a:p>
          <a:p>
            <a:pPr algn="just"/>
            <a:r>
              <a:rPr lang="en-US" sz="2800" dirty="0" smtClean="0"/>
              <a:t>CPU checks the flag in the status register to determine if a byte has been placed in the data register by the I/O device. </a:t>
            </a:r>
          </a:p>
          <a:p>
            <a:pPr algn="just"/>
            <a:r>
              <a:rPr lang="en-US" sz="2800" dirty="0" smtClean="0"/>
              <a:t>This is done by reading the status register into a CPU register and checking the value of the flag bit.</a:t>
            </a:r>
            <a:endParaRPr lang="en-IN" sz="2800" dirty="0" smtClean="0"/>
          </a:p>
        </p:txBody>
      </p:sp>
      <p:pic>
        <p:nvPicPr>
          <p:cNvPr id="1026" name="Picture 2"/>
          <p:cNvPicPr>
            <a:picLocks noChangeAspect="1" noChangeArrowheads="1"/>
          </p:cNvPicPr>
          <p:nvPr/>
        </p:nvPicPr>
        <p:blipFill>
          <a:blip r:embed="rId2" cstate="print"/>
          <a:srcRect/>
          <a:stretch>
            <a:fillRect/>
          </a:stretch>
        </p:blipFill>
        <p:spPr bwMode="auto">
          <a:xfrm>
            <a:off x="1259632" y="4371997"/>
            <a:ext cx="7162800" cy="2200275"/>
          </a:xfrm>
          <a:prstGeom prst="rect">
            <a:avLst/>
          </a:prstGeom>
          <a:noFill/>
          <a:ln w="9525">
            <a:noFill/>
            <a:miter lim="800000"/>
            <a:headEnd/>
            <a:tailEnd/>
          </a:ln>
        </p:spPr>
      </p:pic>
      <p:sp>
        <p:nvSpPr>
          <p:cNvPr id="5" name="TextBox 4"/>
          <p:cNvSpPr txBox="1"/>
          <p:nvPr/>
        </p:nvSpPr>
        <p:spPr>
          <a:xfrm>
            <a:off x="1547664" y="6525344"/>
            <a:ext cx="6984776" cy="369332"/>
          </a:xfrm>
          <a:prstGeom prst="rect">
            <a:avLst/>
          </a:prstGeom>
          <a:noFill/>
        </p:spPr>
        <p:txBody>
          <a:bodyPr wrap="square" rtlCol="0">
            <a:spAutoFit/>
          </a:bodyPr>
          <a:lstStyle/>
          <a:p>
            <a:r>
              <a:rPr lang="en-US" dirty="0" smtClean="0"/>
              <a:t>Fig: </a:t>
            </a:r>
            <a:r>
              <a:rPr lang="en-IN" dirty="0" smtClean="0"/>
              <a:t>Data transfer from I/O device to CPU</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Programmed I/O</a:t>
            </a:r>
            <a:endParaRPr lang="en-IN" sz="4000" dirty="0"/>
          </a:p>
        </p:txBody>
      </p:sp>
      <p:sp>
        <p:nvSpPr>
          <p:cNvPr id="3" name="Content Placeholder 2"/>
          <p:cNvSpPr>
            <a:spLocks noGrp="1"/>
          </p:cNvSpPr>
          <p:nvPr>
            <p:ph idx="1"/>
          </p:nvPr>
        </p:nvSpPr>
        <p:spPr>
          <a:xfrm>
            <a:off x="457200" y="620688"/>
            <a:ext cx="8229600" cy="5505475"/>
          </a:xfrm>
        </p:spPr>
        <p:txBody>
          <a:bodyPr>
            <a:normAutofit/>
          </a:bodyPr>
          <a:lstStyle/>
          <a:p>
            <a:pPr algn="just"/>
            <a:r>
              <a:rPr lang="en-US" sz="2800" dirty="0" smtClean="0"/>
              <a:t>If the flag is equal to 1, the CPU reads the data from the data register.</a:t>
            </a:r>
          </a:p>
          <a:p>
            <a:pPr algn="just"/>
            <a:r>
              <a:rPr lang="en-US" sz="2800" dirty="0" smtClean="0"/>
              <a:t>When the flag is cleared, the interface disables the data accepted line and the device can then transfer the next data byte.</a:t>
            </a:r>
          </a:p>
          <a:p>
            <a:pPr algn="just"/>
            <a:r>
              <a:rPr lang="en-US" sz="2800" dirty="0" smtClean="0"/>
              <a:t>The programmed I/O method is particularly useful in small low-speed computers or in systems that are dedicated to monitor a device continuously.</a:t>
            </a:r>
            <a:endParaRPr lang="en-IN" sz="2800" dirty="0" smtClean="0"/>
          </a:p>
        </p:txBody>
      </p:sp>
      <p:pic>
        <p:nvPicPr>
          <p:cNvPr id="1026" name="Picture 2"/>
          <p:cNvPicPr>
            <a:picLocks noChangeAspect="1" noChangeArrowheads="1"/>
          </p:cNvPicPr>
          <p:nvPr/>
        </p:nvPicPr>
        <p:blipFill>
          <a:blip r:embed="rId2" cstate="print"/>
          <a:srcRect/>
          <a:stretch>
            <a:fillRect/>
          </a:stretch>
        </p:blipFill>
        <p:spPr bwMode="auto">
          <a:xfrm>
            <a:off x="1259632" y="4371997"/>
            <a:ext cx="7162800" cy="2200275"/>
          </a:xfrm>
          <a:prstGeom prst="rect">
            <a:avLst/>
          </a:prstGeom>
          <a:noFill/>
          <a:ln w="9525">
            <a:noFill/>
            <a:miter lim="800000"/>
            <a:headEnd/>
            <a:tailEnd/>
          </a:ln>
        </p:spPr>
      </p:pic>
      <p:sp>
        <p:nvSpPr>
          <p:cNvPr id="5" name="TextBox 4"/>
          <p:cNvSpPr txBox="1"/>
          <p:nvPr/>
        </p:nvSpPr>
        <p:spPr>
          <a:xfrm>
            <a:off x="1547664" y="6525344"/>
            <a:ext cx="6984776" cy="369332"/>
          </a:xfrm>
          <a:prstGeom prst="rect">
            <a:avLst/>
          </a:prstGeom>
          <a:noFill/>
        </p:spPr>
        <p:txBody>
          <a:bodyPr wrap="square" rtlCol="0">
            <a:spAutoFit/>
          </a:bodyPr>
          <a:lstStyle/>
          <a:p>
            <a:r>
              <a:rPr lang="en-US" dirty="0" smtClean="0"/>
              <a:t>Fig: </a:t>
            </a:r>
            <a:r>
              <a:rPr lang="en-IN" dirty="0" smtClean="0"/>
              <a:t>Data transfer from I/O device to CPU</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Programmed I/O</a:t>
            </a:r>
            <a:endParaRPr lang="en-IN" sz="4000" dirty="0"/>
          </a:p>
        </p:txBody>
      </p:sp>
      <p:sp>
        <p:nvSpPr>
          <p:cNvPr id="3" name="Content Placeholder 2"/>
          <p:cNvSpPr>
            <a:spLocks noGrp="1"/>
          </p:cNvSpPr>
          <p:nvPr>
            <p:ph idx="1"/>
          </p:nvPr>
        </p:nvSpPr>
        <p:spPr>
          <a:xfrm>
            <a:off x="285720" y="620688"/>
            <a:ext cx="4857784" cy="5505475"/>
          </a:xfrm>
        </p:spPr>
        <p:txBody>
          <a:bodyPr>
            <a:normAutofit/>
          </a:bodyPr>
          <a:lstStyle/>
          <a:p>
            <a:pPr algn="just"/>
            <a:r>
              <a:rPr lang="en-US" sz="2800" dirty="0" smtClean="0"/>
              <a:t>The transfer of each byte requires three instructions:</a:t>
            </a:r>
          </a:p>
          <a:p>
            <a:pPr marL="514350" indent="-288925" algn="just">
              <a:buFont typeface="+mj-lt"/>
              <a:buAutoNum type="arabicPeriod"/>
            </a:pPr>
            <a:r>
              <a:rPr lang="en-US" sz="2800" dirty="0" smtClean="0"/>
              <a:t>Read the status register.</a:t>
            </a:r>
          </a:p>
          <a:p>
            <a:pPr marL="514350" indent="-288925" algn="just">
              <a:buFont typeface="+mj-lt"/>
              <a:buAutoNum type="arabicPeriod"/>
            </a:pPr>
            <a:r>
              <a:rPr lang="en-US" sz="2800" dirty="0" smtClean="0"/>
              <a:t>Check the status of the flag bit and branch to step 1 if </a:t>
            </a:r>
            <a:r>
              <a:rPr lang="en-US" sz="2800" b="1" dirty="0" smtClean="0"/>
              <a:t>not set </a:t>
            </a:r>
            <a:r>
              <a:rPr lang="en-US" sz="2800" dirty="0" smtClean="0"/>
              <a:t>or to step 3 if </a:t>
            </a:r>
            <a:r>
              <a:rPr lang="en-US" sz="2800" b="1" dirty="0" smtClean="0"/>
              <a:t>set</a:t>
            </a:r>
            <a:r>
              <a:rPr lang="en-US" sz="2800" dirty="0" smtClean="0"/>
              <a:t>.</a:t>
            </a:r>
          </a:p>
          <a:p>
            <a:pPr marL="514350" indent="-288925" algn="just">
              <a:buFont typeface="+mj-lt"/>
              <a:buAutoNum type="arabicPeriod"/>
            </a:pPr>
            <a:r>
              <a:rPr lang="en-US" sz="2800" dirty="0" smtClean="0"/>
              <a:t>Read the data register</a:t>
            </a:r>
          </a:p>
          <a:p>
            <a:pPr algn="just"/>
            <a:r>
              <a:rPr lang="en-US" sz="2800" dirty="0" smtClean="0"/>
              <a:t>Each byte is read into a CPU register and then transferred to memory with a </a:t>
            </a:r>
            <a:r>
              <a:rPr lang="en-US" sz="2800" smtClean="0"/>
              <a:t>store instructions.</a:t>
            </a:r>
            <a:endParaRPr lang="en-IN" sz="2800" dirty="0" smtClean="0"/>
          </a:p>
        </p:txBody>
      </p:sp>
      <p:pic>
        <p:nvPicPr>
          <p:cNvPr id="4" name="Picture 2"/>
          <p:cNvPicPr>
            <a:picLocks noChangeAspect="1" noChangeArrowheads="1"/>
          </p:cNvPicPr>
          <p:nvPr/>
        </p:nvPicPr>
        <p:blipFill>
          <a:blip r:embed="rId2"/>
          <a:srcRect/>
          <a:stretch>
            <a:fillRect/>
          </a:stretch>
        </p:blipFill>
        <p:spPr bwMode="auto">
          <a:xfrm>
            <a:off x="5252628" y="642918"/>
            <a:ext cx="3819966" cy="6000768"/>
          </a:xfrm>
          <a:prstGeom prst="rect">
            <a:avLst/>
          </a:prstGeom>
          <a:noFill/>
          <a:ln w="9525">
            <a:noFill/>
            <a:miter lim="800000"/>
            <a:headEnd/>
            <a:tailEnd/>
          </a:ln>
          <a:effectLst/>
        </p:spPr>
      </p:pic>
      <p:sp>
        <p:nvSpPr>
          <p:cNvPr id="7" name="TextBox 6"/>
          <p:cNvSpPr txBox="1"/>
          <p:nvPr/>
        </p:nvSpPr>
        <p:spPr>
          <a:xfrm>
            <a:off x="5333878" y="6525344"/>
            <a:ext cx="4095906" cy="338554"/>
          </a:xfrm>
          <a:prstGeom prst="rect">
            <a:avLst/>
          </a:prstGeom>
          <a:noFill/>
        </p:spPr>
        <p:txBody>
          <a:bodyPr wrap="square" rtlCol="0">
            <a:spAutoFit/>
          </a:bodyPr>
          <a:lstStyle/>
          <a:p>
            <a:r>
              <a:rPr lang="en-US" sz="1600" dirty="0" smtClean="0"/>
              <a:t>Fig: Flowchart for CPU program to input data</a:t>
            </a:r>
            <a:endParaRPr lang="en-IN"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Programmed I/O</a:t>
            </a:r>
            <a:endParaRPr lang="en-IN" sz="4000" dirty="0"/>
          </a:p>
        </p:txBody>
      </p:sp>
      <p:sp>
        <p:nvSpPr>
          <p:cNvPr id="3" name="Content Placeholder 2"/>
          <p:cNvSpPr>
            <a:spLocks noGrp="1"/>
          </p:cNvSpPr>
          <p:nvPr>
            <p:ph idx="1"/>
          </p:nvPr>
        </p:nvSpPr>
        <p:spPr>
          <a:xfrm>
            <a:off x="500034" y="709607"/>
            <a:ext cx="8143932" cy="5505475"/>
          </a:xfrm>
        </p:spPr>
        <p:txBody>
          <a:bodyPr>
            <a:normAutofit/>
          </a:bodyPr>
          <a:lstStyle/>
          <a:p>
            <a:pPr algn="just"/>
            <a:r>
              <a:rPr lang="en-US" sz="2800" dirty="0" smtClean="0"/>
              <a:t>This type of transfer is inefficient because of the difference in information transfer rate between the CPU and the I/O device. </a:t>
            </a:r>
          </a:p>
          <a:p>
            <a:pPr algn="just"/>
            <a:r>
              <a:rPr lang="en-US" sz="2800" dirty="0" smtClean="0"/>
              <a:t>CPU stays in a program loop until the I/O unit indicates that it is ready for data transfer. </a:t>
            </a:r>
            <a:endParaRPr lang="en-US" sz="2800" smtClean="0"/>
          </a:p>
          <a:p>
            <a:pPr algn="just"/>
            <a:r>
              <a:rPr lang="en-US" sz="2800" smtClean="0"/>
              <a:t>This is a time-consuming process since it keeps the processor busy needlessly.</a:t>
            </a:r>
            <a:endParaRPr lang="en-IN"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792088"/>
          </a:xfrm>
        </p:spPr>
        <p:txBody>
          <a:bodyPr>
            <a:normAutofit/>
          </a:bodyPr>
          <a:lstStyle/>
          <a:p>
            <a:r>
              <a:rPr lang="en-US" sz="4000" dirty="0" smtClean="0"/>
              <a:t>Interrupt-initiated I/O</a:t>
            </a:r>
            <a:endParaRPr lang="en-IN" sz="4000" dirty="0"/>
          </a:p>
        </p:txBody>
      </p:sp>
      <p:sp>
        <p:nvSpPr>
          <p:cNvPr id="3" name="Content Placeholder 2"/>
          <p:cNvSpPr>
            <a:spLocks noGrp="1"/>
          </p:cNvSpPr>
          <p:nvPr>
            <p:ph idx="1"/>
          </p:nvPr>
        </p:nvSpPr>
        <p:spPr>
          <a:xfrm>
            <a:off x="500034" y="709607"/>
            <a:ext cx="8143932" cy="5505475"/>
          </a:xfrm>
        </p:spPr>
        <p:txBody>
          <a:bodyPr>
            <a:normAutofit lnSpcReduction="10000"/>
          </a:bodyPr>
          <a:lstStyle/>
          <a:p>
            <a:pPr algn="just"/>
            <a:r>
              <a:rPr lang="en-US" sz="2800" dirty="0" smtClean="0"/>
              <a:t>Interrupt-initiated I/O can overcome the limitations of Programmed I/O. </a:t>
            </a:r>
          </a:p>
          <a:p>
            <a:pPr algn="just"/>
            <a:r>
              <a:rPr lang="en-US" sz="2800" dirty="0" smtClean="0"/>
              <a:t>It uses an interrupt facility and special commands to inform the interface to issue an interrupt request signal when the data are available from the device.</a:t>
            </a:r>
          </a:p>
          <a:p>
            <a:pPr algn="just"/>
            <a:r>
              <a:rPr lang="en-US" sz="2800" dirty="0" smtClean="0"/>
              <a:t>In the meantime the CPU can proceed to execute another program. </a:t>
            </a:r>
          </a:p>
          <a:p>
            <a:pPr algn="just"/>
            <a:r>
              <a:rPr lang="en-US" sz="2800" dirty="0" smtClean="0"/>
              <a:t>The interface meanwhile keeps monitoring the device. </a:t>
            </a:r>
          </a:p>
          <a:p>
            <a:pPr algn="just"/>
            <a:r>
              <a:rPr lang="en-US" sz="2800" dirty="0" smtClean="0"/>
              <a:t>When the interface determines that the device is ready for data transfer, it generates an interrupt request to the CPU.</a:t>
            </a:r>
            <a:endParaRPr lang="en-IN" sz="28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1506</TotalTime>
  <Words>1186</Words>
  <Application>Microsoft Office PowerPoint</Application>
  <PresentationFormat>On-screen Show (4:3)</PresentationFormat>
  <Paragraphs>87</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Data Transfer Modes</vt:lpstr>
      <vt:lpstr>Data Transfer Modes</vt:lpstr>
      <vt:lpstr>Programmed I/O</vt:lpstr>
      <vt:lpstr>Programmed I/O</vt:lpstr>
      <vt:lpstr>Programmed I/O</vt:lpstr>
      <vt:lpstr>Programmed I/O</vt:lpstr>
      <vt:lpstr>Programmed I/O</vt:lpstr>
      <vt:lpstr>Programmed I/O</vt:lpstr>
      <vt:lpstr>Interrupt-initiated I/O</vt:lpstr>
      <vt:lpstr>Direct Memory Access </vt:lpstr>
      <vt:lpstr>Direct Memory Access </vt:lpstr>
      <vt:lpstr>Direct Memory Access </vt:lpstr>
      <vt:lpstr>Direct Memory Access </vt:lpstr>
      <vt:lpstr>Direct Memory Access </vt:lpstr>
      <vt:lpstr>Direct Memory Access Controller</vt:lpstr>
      <vt:lpstr>Direct Memory Access Controller</vt:lpstr>
      <vt:lpstr>Direct Memory Access Controller</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Transfer Modes</dc:title>
  <dc:creator>hp</dc:creator>
  <cp:lastModifiedBy>Windows User</cp:lastModifiedBy>
  <cp:revision>50</cp:revision>
  <dcterms:created xsi:type="dcterms:W3CDTF">2021-03-14T12:38:42Z</dcterms:created>
  <dcterms:modified xsi:type="dcterms:W3CDTF">2022-02-24T02:49:54Z</dcterms:modified>
</cp:coreProperties>
</file>