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2" r:id="rId2"/>
    <p:sldId id="257" r:id="rId3"/>
    <p:sldId id="303" r:id="rId4"/>
    <p:sldId id="268" r:id="rId5"/>
    <p:sldId id="269" r:id="rId6"/>
    <p:sldId id="270" r:id="rId7"/>
    <p:sldId id="271" r:id="rId8"/>
    <p:sldId id="272" r:id="rId9"/>
    <p:sldId id="273" r:id="rId10"/>
    <p:sldId id="276" r:id="rId11"/>
    <p:sldId id="296" r:id="rId12"/>
    <p:sldId id="297" r:id="rId13"/>
    <p:sldId id="299" r:id="rId14"/>
    <p:sldId id="301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0F12C-2FA5-4A92-894A-CB7B5EF9D7B9}" type="datetimeFigureOut">
              <a:rPr lang="en-IN" smtClean="0"/>
              <a:pPr/>
              <a:t>08-12-2020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0C81D-E237-41DD-835A-2CF857550C9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1D1EDDC-502C-4FF0-8047-9917AAFBD225}" type="datetime5">
              <a:rPr lang="zh-CN" altLang="en-US" smtClean="0"/>
              <a:pPr/>
              <a:t>2020/12/8</a:t>
            </a:fld>
            <a:endParaRPr lang="en-US" altLang="zh-CN" smtClean="0"/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9E32D2-FF8B-40F2-956B-324FEF5853FD}" type="slidenum">
              <a:rPr lang="zh-CN" altLang="en-US" smtClean="0"/>
              <a:pPr/>
              <a:t>12</a:t>
            </a:fld>
            <a:endParaRPr lang="zh-CN" altLang="en-US" smtClean="0"/>
          </a:p>
        </p:txBody>
      </p:sp>
      <p:sp>
        <p:nvSpPr>
          <p:cNvPr id="4915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7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81452" y="2447925"/>
            <a:ext cx="4181094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4</a:t>
            </a:r>
            <a:r>
              <a:rPr spc="5" dirty="0"/>
              <a:t>/</a:t>
            </a:r>
            <a:r>
              <a:rPr dirty="0"/>
              <a:t>3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Pavithran Puthiyapurayil </a:t>
            </a:r>
            <a:r>
              <a:rPr dirty="0"/>
              <a:t>,</a:t>
            </a:r>
            <a:r>
              <a:rPr spc="-65" dirty="0"/>
              <a:t> </a:t>
            </a:r>
            <a:r>
              <a:rPr spc="-5" dirty="0"/>
              <a:t>Maldives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National</a:t>
            </a:r>
            <a:r>
              <a:rPr spc="-25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4</a:t>
            </a:r>
            <a:r>
              <a:rPr spc="5" dirty="0"/>
              <a:t>/</a:t>
            </a:r>
            <a:r>
              <a:rPr dirty="0"/>
              <a:t>3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Pavithran Puthiyapurayil </a:t>
            </a:r>
            <a:r>
              <a:rPr dirty="0"/>
              <a:t>,</a:t>
            </a:r>
            <a:r>
              <a:rPr spc="-65" dirty="0"/>
              <a:t> </a:t>
            </a:r>
            <a:r>
              <a:rPr spc="-5" dirty="0"/>
              <a:t>Maldives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National</a:t>
            </a:r>
            <a:r>
              <a:rPr spc="-25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4</a:t>
            </a:r>
            <a:r>
              <a:rPr spc="5" dirty="0"/>
              <a:t>/</a:t>
            </a:r>
            <a:r>
              <a:rPr dirty="0"/>
              <a:t>3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18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Pavithran Puthiyapurayil </a:t>
            </a:r>
            <a:r>
              <a:rPr dirty="0"/>
              <a:t>,</a:t>
            </a:r>
            <a:r>
              <a:rPr spc="-65" dirty="0"/>
              <a:t> </a:t>
            </a:r>
            <a:r>
              <a:rPr spc="-5" dirty="0"/>
              <a:t>Maldives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National</a:t>
            </a:r>
            <a:r>
              <a:rPr spc="-25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4</a:t>
            </a:r>
            <a:r>
              <a:rPr spc="5" dirty="0"/>
              <a:t>/</a:t>
            </a:r>
            <a:r>
              <a:rPr dirty="0"/>
              <a:t>3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18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Pavithran Puthiyapurayil </a:t>
            </a:r>
            <a:r>
              <a:rPr dirty="0"/>
              <a:t>,</a:t>
            </a:r>
            <a:r>
              <a:rPr spc="-65" dirty="0"/>
              <a:t> </a:t>
            </a:r>
            <a:r>
              <a:rPr spc="-5" dirty="0"/>
              <a:t>Maldives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National</a:t>
            </a:r>
            <a:r>
              <a:rPr spc="-25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4</a:t>
            </a:r>
            <a:r>
              <a:rPr spc="5" dirty="0"/>
              <a:t>/</a:t>
            </a:r>
            <a:r>
              <a:rPr dirty="0"/>
              <a:t>3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18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Pavithran Puthiyapurayil </a:t>
            </a:r>
            <a:r>
              <a:rPr dirty="0"/>
              <a:t>,</a:t>
            </a:r>
            <a:r>
              <a:rPr spc="-65" dirty="0"/>
              <a:t> </a:t>
            </a:r>
            <a:r>
              <a:rPr spc="-5" dirty="0"/>
              <a:t>Maldives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National</a:t>
            </a:r>
            <a:r>
              <a:rPr spc="-25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2429" y="530478"/>
            <a:ext cx="795914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34413"/>
            <a:ext cx="7872095" cy="4502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242931"/>
            <a:ext cx="687069" cy="400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4</a:t>
            </a:r>
            <a:r>
              <a:rPr spc="5" dirty="0"/>
              <a:t>/</a:t>
            </a:r>
            <a:r>
              <a:rPr dirty="0"/>
              <a:t>3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78529" y="6373469"/>
            <a:ext cx="2185670" cy="361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Pavithran Puthiyapurayil </a:t>
            </a:r>
            <a:r>
              <a:rPr dirty="0"/>
              <a:t>,</a:t>
            </a:r>
            <a:r>
              <a:rPr spc="-65" dirty="0"/>
              <a:t> </a:t>
            </a:r>
            <a:r>
              <a:rPr spc="-5" dirty="0"/>
              <a:t>Maldives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National</a:t>
            </a:r>
            <a:r>
              <a:rPr spc="-25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4257" y="6464909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1452" y="2447925"/>
            <a:ext cx="4181094" cy="738664"/>
          </a:xfrm>
        </p:spPr>
        <p:txBody>
          <a:bodyPr/>
          <a:lstStyle/>
          <a:p>
            <a:pPr algn="ctr"/>
            <a:r>
              <a:rPr lang="en-IN" sz="4800" dirty="0" smtClean="0"/>
              <a:t>Logic Gates</a:t>
            </a:r>
            <a:endParaRPr lang="en-IN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5882" y="461899"/>
            <a:ext cx="3411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5" dirty="0">
                <a:latin typeface="Calibri"/>
                <a:cs typeface="Calibri"/>
              </a:rPr>
              <a:t>Circuit </a:t>
            </a:r>
            <a:r>
              <a:rPr sz="4400" b="1" spc="-25" dirty="0">
                <a:latin typeface="Calibri"/>
                <a:cs typeface="Calibri"/>
              </a:rPr>
              <a:t>for</a:t>
            </a:r>
            <a:r>
              <a:rPr sz="4400" b="1" spc="-85" dirty="0">
                <a:latin typeface="Calibri"/>
                <a:cs typeface="Calibri"/>
              </a:rPr>
              <a:t> </a:t>
            </a:r>
            <a:r>
              <a:rPr sz="4400" b="1" spc="-55" dirty="0">
                <a:latin typeface="Calibri"/>
                <a:cs typeface="Calibri"/>
              </a:rPr>
              <a:t>XOR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0" y="1676400"/>
            <a:ext cx="5943600" cy="3051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54170" y="4885578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4">
                <a:moveTo>
                  <a:pt x="0" y="0"/>
                </a:moveTo>
                <a:lnTo>
                  <a:pt x="262135" y="0"/>
                </a:lnTo>
              </a:path>
            </a:pathLst>
          </a:custGeom>
          <a:ln w="14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77637" y="4891393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>
                <a:moveTo>
                  <a:pt x="0" y="0"/>
                </a:moveTo>
                <a:lnTo>
                  <a:pt x="244503" y="0"/>
                </a:lnTo>
              </a:path>
            </a:pathLst>
          </a:custGeom>
          <a:ln w="14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11249" y="4818422"/>
            <a:ext cx="6363970" cy="46230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83565" algn="ctr">
              <a:lnSpc>
                <a:spcPct val="100000"/>
              </a:lnSpc>
              <a:spcBef>
                <a:spcPts val="125"/>
              </a:spcBef>
            </a:pPr>
            <a:r>
              <a:rPr sz="2900" spc="114" dirty="0">
                <a:latin typeface="Times New Roman"/>
                <a:cs typeface="Times New Roman"/>
              </a:rPr>
              <a:t>A</a:t>
            </a:r>
            <a:r>
              <a:rPr sz="2900" spc="-335" dirty="0">
                <a:latin typeface="Times New Roman"/>
                <a:cs typeface="Times New Roman"/>
              </a:rPr>
              <a:t> </a:t>
            </a:r>
            <a:r>
              <a:rPr sz="2900" spc="125" dirty="0">
                <a:latin typeface="Symbol"/>
                <a:cs typeface="Symbol"/>
              </a:rPr>
              <a:t></a:t>
            </a:r>
            <a:r>
              <a:rPr sz="2900" spc="-335" dirty="0">
                <a:latin typeface="Times New Roman"/>
                <a:cs typeface="Times New Roman"/>
              </a:rPr>
              <a:t> </a:t>
            </a:r>
            <a:r>
              <a:rPr sz="2900" spc="105" dirty="0">
                <a:latin typeface="Times New Roman"/>
                <a:cs typeface="Times New Roman"/>
              </a:rPr>
              <a:t>B</a:t>
            </a:r>
            <a:r>
              <a:rPr sz="2900" spc="-210" dirty="0">
                <a:latin typeface="Times New Roman"/>
                <a:cs typeface="Times New Roman"/>
              </a:rPr>
              <a:t> </a:t>
            </a:r>
            <a:r>
              <a:rPr sz="2900" spc="85" dirty="0">
                <a:latin typeface="Symbol"/>
                <a:cs typeface="Symbol"/>
              </a:rPr>
              <a:t></a:t>
            </a:r>
            <a:r>
              <a:rPr sz="2900" spc="-105" dirty="0">
                <a:latin typeface="Times New Roman"/>
                <a:cs typeface="Times New Roman"/>
              </a:rPr>
              <a:t> </a:t>
            </a:r>
            <a:r>
              <a:rPr sz="2900" spc="310" dirty="0">
                <a:latin typeface="Times New Roman"/>
                <a:cs typeface="Times New Roman"/>
              </a:rPr>
              <a:t>A</a:t>
            </a:r>
            <a:r>
              <a:rPr sz="2900" spc="310" dirty="0">
                <a:latin typeface="Symbol"/>
                <a:cs typeface="Symbol"/>
              </a:rPr>
              <a:t></a:t>
            </a:r>
            <a:r>
              <a:rPr sz="2900" spc="310" dirty="0">
                <a:latin typeface="Times New Roman"/>
                <a:cs typeface="Times New Roman"/>
              </a:rPr>
              <a:t>B</a:t>
            </a:r>
            <a:r>
              <a:rPr sz="2900" spc="-300" dirty="0">
                <a:latin typeface="Times New Roman"/>
                <a:cs typeface="Times New Roman"/>
              </a:rPr>
              <a:t> </a:t>
            </a:r>
            <a:r>
              <a:rPr sz="2900" spc="85" dirty="0">
                <a:latin typeface="Symbol"/>
                <a:cs typeface="Symbol"/>
              </a:rPr>
              <a:t></a:t>
            </a:r>
            <a:r>
              <a:rPr sz="2900" spc="-170" dirty="0">
                <a:latin typeface="Times New Roman"/>
                <a:cs typeface="Times New Roman"/>
              </a:rPr>
              <a:t> </a:t>
            </a:r>
            <a:r>
              <a:rPr sz="2900" spc="229" dirty="0">
                <a:latin typeface="Times New Roman"/>
                <a:cs typeface="Times New Roman"/>
              </a:rPr>
              <a:t>A</a:t>
            </a:r>
            <a:r>
              <a:rPr sz="2900" spc="229" dirty="0">
                <a:latin typeface="Symbol"/>
                <a:cs typeface="Symbol"/>
              </a:rPr>
              <a:t></a:t>
            </a:r>
            <a:r>
              <a:rPr sz="2900" spc="-305" dirty="0">
                <a:latin typeface="Times New Roman"/>
                <a:cs typeface="Times New Roman"/>
              </a:rPr>
              <a:t> </a:t>
            </a:r>
            <a:r>
              <a:rPr sz="2900" spc="105" dirty="0" smtClean="0">
                <a:latin typeface="Times New Roman"/>
                <a:cs typeface="Times New Roman"/>
              </a:rPr>
              <a:t>B</a:t>
            </a:r>
            <a:endParaRPr sz="29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29" y="228600"/>
            <a:ext cx="7959140" cy="677108"/>
          </a:xfrm>
        </p:spPr>
        <p:txBody>
          <a:bodyPr/>
          <a:lstStyle/>
          <a:p>
            <a:pPr algn="ctr"/>
            <a:r>
              <a:rPr lang="en-IN" sz="4400" b="1" dirty="0" smtClean="0"/>
              <a:t>Circuits</a:t>
            </a:r>
            <a:endParaRPr lang="en-IN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066801"/>
            <a:ext cx="7872095" cy="4955203"/>
          </a:xfrm>
        </p:spPr>
        <p:txBody>
          <a:bodyPr/>
          <a:lstStyle/>
          <a:p>
            <a:pPr marL="360363" indent="-360363">
              <a:lnSpc>
                <a:spcPct val="150000"/>
              </a:lnSpc>
              <a:buFont typeface="Arial" pitchFamily="34" charset="0"/>
              <a:buChar char="•"/>
            </a:pPr>
            <a:r>
              <a:rPr lang="en-IN" b="1" dirty="0" smtClean="0"/>
              <a:t>Combinational Circuit:</a:t>
            </a:r>
          </a:p>
          <a:p>
            <a:pPr marL="36000" algn="just"/>
            <a:r>
              <a:rPr lang="en-IN" dirty="0" smtClean="0"/>
              <a:t>	A combinational circuit consists of logic gates whose outputs, at any time, are determined by combining the values of the inputs.</a:t>
            </a:r>
          </a:p>
          <a:p>
            <a:pPr marL="360363" indent="-360363">
              <a:lnSpc>
                <a:spcPct val="150000"/>
              </a:lnSpc>
              <a:buFont typeface="Arial" pitchFamily="34" charset="0"/>
              <a:buChar char="•"/>
            </a:pPr>
            <a:r>
              <a:rPr lang="en-IN" b="1" dirty="0" smtClean="0"/>
              <a:t>Sequential Circuit:</a:t>
            </a:r>
          </a:p>
          <a:p>
            <a:pPr marL="36000"/>
            <a:r>
              <a:rPr lang="en-IN" dirty="0" smtClean="0"/>
              <a:t>	Sequential circuit is the type of circuit where output not only relies on the current input but also depends on the previous output.</a:t>
            </a:r>
          </a:p>
          <a:p>
            <a:pPr marL="269875" indent="-2349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The combinational circuit does not use any memory.</a:t>
            </a:r>
          </a:p>
          <a:p>
            <a:pPr marL="269875" indent="-234950">
              <a:buFont typeface="Arial" pitchFamily="34" charset="0"/>
              <a:buChar char="•"/>
            </a:pPr>
            <a:r>
              <a:rPr lang="en-IN" dirty="0" smtClean="0"/>
              <a:t>Sequential circuit has memory.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52400"/>
            <a:ext cx="9144000" cy="615553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4000" b="0" dirty="0" smtClean="0">
                <a:ea typeface="宋体" pitchFamily="2" charset="-122"/>
              </a:rPr>
              <a:t>Combinational vs. Sequential Circuits</a:t>
            </a:r>
          </a:p>
        </p:txBody>
      </p:sp>
      <p:sp>
        <p:nvSpPr>
          <p:cNvPr id="19462" name="Rectangle 3"/>
          <p:cNvSpPr>
            <a:spLocks noChangeArrowheads="1"/>
          </p:cNvSpPr>
          <p:nvPr/>
        </p:nvSpPr>
        <p:spPr bwMode="auto">
          <a:xfrm>
            <a:off x="2590800" y="1671638"/>
            <a:ext cx="19812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/>
            <a:r>
              <a:rPr lang="en-US" altLang="zh-CN" sz="2400" dirty="0">
                <a:ea typeface="宋体" pitchFamily="2" charset="-122"/>
              </a:rPr>
              <a:t>Combinational</a:t>
            </a:r>
          </a:p>
          <a:p>
            <a:pPr algn="ctr" eaLnBrk="1" hangingPunct="1"/>
            <a:r>
              <a:rPr lang="en-US" altLang="zh-CN" sz="2400" dirty="0">
                <a:ea typeface="宋体" pitchFamily="2" charset="-122"/>
              </a:rPr>
              <a:t>Circuit</a:t>
            </a:r>
          </a:p>
        </p:txBody>
      </p:sp>
      <p:sp>
        <p:nvSpPr>
          <p:cNvPr id="19463" name="Line 4"/>
          <p:cNvSpPr>
            <a:spLocks noChangeShapeType="1"/>
          </p:cNvSpPr>
          <p:nvPr/>
        </p:nvSpPr>
        <p:spPr bwMode="auto">
          <a:xfrm>
            <a:off x="1905000" y="220503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9464" name="Line 5"/>
          <p:cNvSpPr>
            <a:spLocks noChangeShapeType="1"/>
          </p:cNvSpPr>
          <p:nvPr/>
        </p:nvSpPr>
        <p:spPr bwMode="auto">
          <a:xfrm>
            <a:off x="4572000" y="212883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9465" name="Line 6"/>
          <p:cNvSpPr>
            <a:spLocks noChangeShapeType="1"/>
          </p:cNvSpPr>
          <p:nvPr/>
        </p:nvSpPr>
        <p:spPr bwMode="auto">
          <a:xfrm flipH="1">
            <a:off x="2120900" y="2128838"/>
            <a:ext cx="889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9466" name="Line 7"/>
          <p:cNvSpPr>
            <a:spLocks noChangeShapeType="1"/>
          </p:cNvSpPr>
          <p:nvPr/>
        </p:nvSpPr>
        <p:spPr bwMode="auto">
          <a:xfrm flipH="1">
            <a:off x="4864100" y="2052638"/>
            <a:ext cx="889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9467" name="Text Box 8"/>
          <p:cNvSpPr txBox="1">
            <a:spLocks noChangeArrowheads="1"/>
          </p:cNvSpPr>
          <p:nvPr/>
        </p:nvSpPr>
        <p:spPr bwMode="auto">
          <a:xfrm>
            <a:off x="838200" y="1752600"/>
            <a:ext cx="13303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>
                <a:ea typeface="宋体" pitchFamily="2" charset="-122"/>
              </a:rPr>
              <a:t>n-inputs</a:t>
            </a:r>
          </a:p>
        </p:txBody>
      </p:sp>
      <p:sp>
        <p:nvSpPr>
          <p:cNvPr id="19468" name="Text Box 9"/>
          <p:cNvSpPr txBox="1">
            <a:spLocks noChangeArrowheads="1"/>
          </p:cNvSpPr>
          <p:nvPr/>
        </p:nvSpPr>
        <p:spPr bwMode="auto">
          <a:xfrm>
            <a:off x="5181600" y="1752600"/>
            <a:ext cx="16224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>
                <a:ea typeface="宋体" pitchFamily="2" charset="-122"/>
              </a:rPr>
              <a:t>m-outputs</a:t>
            </a:r>
          </a:p>
        </p:txBody>
      </p:sp>
      <p:sp>
        <p:nvSpPr>
          <p:cNvPr id="19469" name="Text Box 10"/>
          <p:cNvSpPr txBox="1">
            <a:spLocks noChangeArrowheads="1"/>
          </p:cNvSpPr>
          <p:nvPr/>
        </p:nvSpPr>
        <p:spPr bwMode="auto">
          <a:xfrm>
            <a:off x="4876800" y="2133600"/>
            <a:ext cx="34782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>
                <a:ea typeface="宋体" pitchFamily="2" charset="-122"/>
              </a:rPr>
              <a:t>(</a:t>
            </a:r>
            <a:r>
              <a:rPr lang="en-US" altLang="zh-CN" sz="2400">
                <a:ea typeface="宋体" pitchFamily="2" charset="-122"/>
              </a:rPr>
              <a:t>Depend only on inputs)</a:t>
            </a:r>
          </a:p>
        </p:txBody>
      </p:sp>
      <p:sp>
        <p:nvSpPr>
          <p:cNvPr id="19470" name="Rectangle 11"/>
          <p:cNvSpPr>
            <a:spLocks noChangeArrowheads="1"/>
          </p:cNvSpPr>
          <p:nvPr/>
        </p:nvSpPr>
        <p:spPr bwMode="auto">
          <a:xfrm>
            <a:off x="1966913" y="3881438"/>
            <a:ext cx="19812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/>
            <a:r>
              <a:rPr lang="en-US" altLang="zh-CN" sz="2400" dirty="0">
                <a:ea typeface="宋体" pitchFamily="2" charset="-122"/>
              </a:rPr>
              <a:t>Combinational</a:t>
            </a:r>
          </a:p>
          <a:p>
            <a:pPr algn="ctr" eaLnBrk="1" hangingPunct="1"/>
            <a:r>
              <a:rPr lang="en-US" altLang="zh-CN" sz="2400" dirty="0">
                <a:ea typeface="宋体" pitchFamily="2" charset="-122"/>
              </a:rPr>
              <a:t>Circuit</a:t>
            </a:r>
          </a:p>
        </p:txBody>
      </p:sp>
      <p:sp>
        <p:nvSpPr>
          <p:cNvPr id="19471" name="Line 12"/>
          <p:cNvSpPr>
            <a:spLocks noChangeShapeType="1"/>
          </p:cNvSpPr>
          <p:nvPr/>
        </p:nvSpPr>
        <p:spPr bwMode="auto">
          <a:xfrm>
            <a:off x="1281113" y="411003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9472" name="Line 13"/>
          <p:cNvSpPr>
            <a:spLocks noChangeShapeType="1"/>
          </p:cNvSpPr>
          <p:nvPr/>
        </p:nvSpPr>
        <p:spPr bwMode="auto">
          <a:xfrm>
            <a:off x="3948113" y="4110038"/>
            <a:ext cx="388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9473" name="Line 14"/>
          <p:cNvSpPr>
            <a:spLocks noChangeShapeType="1"/>
          </p:cNvSpPr>
          <p:nvPr/>
        </p:nvSpPr>
        <p:spPr bwMode="auto">
          <a:xfrm flipH="1">
            <a:off x="1497013" y="4033838"/>
            <a:ext cx="889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9474" name="Line 15"/>
          <p:cNvSpPr>
            <a:spLocks noChangeShapeType="1"/>
          </p:cNvSpPr>
          <p:nvPr/>
        </p:nvSpPr>
        <p:spPr bwMode="auto">
          <a:xfrm flipH="1">
            <a:off x="4240213" y="4033838"/>
            <a:ext cx="889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9475" name="Text Box 16"/>
          <p:cNvSpPr txBox="1">
            <a:spLocks noChangeArrowheads="1"/>
          </p:cNvSpPr>
          <p:nvPr/>
        </p:nvSpPr>
        <p:spPr bwMode="auto">
          <a:xfrm>
            <a:off x="228600" y="3657600"/>
            <a:ext cx="1371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>
                <a:ea typeface="宋体" pitchFamily="2" charset="-122"/>
              </a:rPr>
              <a:t>n-inputs</a:t>
            </a:r>
          </a:p>
        </p:txBody>
      </p:sp>
      <p:sp>
        <p:nvSpPr>
          <p:cNvPr id="19476" name="Text Box 17"/>
          <p:cNvSpPr txBox="1">
            <a:spLocks noChangeArrowheads="1"/>
          </p:cNvSpPr>
          <p:nvPr/>
        </p:nvSpPr>
        <p:spPr bwMode="auto">
          <a:xfrm>
            <a:off x="6477000" y="3657600"/>
            <a:ext cx="16224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>
                <a:ea typeface="宋体" pitchFamily="2" charset="-122"/>
              </a:rPr>
              <a:t>m-outputs</a:t>
            </a:r>
          </a:p>
        </p:txBody>
      </p:sp>
      <p:sp>
        <p:nvSpPr>
          <p:cNvPr id="19477" name="Rectangle 18"/>
          <p:cNvSpPr>
            <a:spLocks noChangeArrowheads="1"/>
          </p:cNvSpPr>
          <p:nvPr/>
        </p:nvSpPr>
        <p:spPr bwMode="auto">
          <a:xfrm>
            <a:off x="5548313" y="4338638"/>
            <a:ext cx="15240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lnSpc>
                <a:spcPct val="70000"/>
              </a:lnSpc>
            </a:pPr>
            <a:r>
              <a:rPr lang="en-US" altLang="zh-CN" sz="2400" dirty="0">
                <a:ea typeface="宋体" pitchFamily="2" charset="-122"/>
              </a:rPr>
              <a:t>Storage</a:t>
            </a:r>
          </a:p>
          <a:p>
            <a:pPr algn="ctr" eaLnBrk="1" hangingPunct="1">
              <a:lnSpc>
                <a:spcPct val="70000"/>
              </a:lnSpc>
            </a:pPr>
            <a:r>
              <a:rPr lang="en-US" altLang="zh-CN" sz="2400" dirty="0">
                <a:ea typeface="宋体" pitchFamily="2" charset="-122"/>
              </a:rPr>
              <a:t>Elements</a:t>
            </a:r>
          </a:p>
        </p:txBody>
      </p:sp>
      <p:sp>
        <p:nvSpPr>
          <p:cNvPr id="19478" name="Line 19"/>
          <p:cNvSpPr>
            <a:spLocks noChangeShapeType="1"/>
          </p:cNvSpPr>
          <p:nvPr/>
        </p:nvSpPr>
        <p:spPr bwMode="auto">
          <a:xfrm>
            <a:off x="3948113" y="4643438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9479" name="Line 20"/>
          <p:cNvSpPr>
            <a:spLocks noChangeShapeType="1"/>
          </p:cNvSpPr>
          <p:nvPr/>
        </p:nvSpPr>
        <p:spPr bwMode="auto">
          <a:xfrm>
            <a:off x="7072313" y="4643438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9480" name="Line 21"/>
          <p:cNvSpPr>
            <a:spLocks noChangeShapeType="1"/>
          </p:cNvSpPr>
          <p:nvPr/>
        </p:nvSpPr>
        <p:spPr bwMode="auto">
          <a:xfrm>
            <a:off x="7529513" y="4643438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9481" name="Line 22"/>
          <p:cNvSpPr>
            <a:spLocks noChangeShapeType="1"/>
          </p:cNvSpPr>
          <p:nvPr/>
        </p:nvSpPr>
        <p:spPr bwMode="auto">
          <a:xfrm flipH="1">
            <a:off x="1204913" y="5405438"/>
            <a:ext cx="632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9482" name="Line 23"/>
          <p:cNvSpPr>
            <a:spLocks noChangeShapeType="1"/>
          </p:cNvSpPr>
          <p:nvPr/>
        </p:nvSpPr>
        <p:spPr bwMode="auto">
          <a:xfrm flipV="1">
            <a:off x="1204913" y="4643438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9483" name="Line 24"/>
          <p:cNvSpPr>
            <a:spLocks noChangeShapeType="1"/>
          </p:cNvSpPr>
          <p:nvPr/>
        </p:nvSpPr>
        <p:spPr bwMode="auto">
          <a:xfrm>
            <a:off x="1204913" y="4643438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9484" name="Text Box 25"/>
          <p:cNvSpPr txBox="1">
            <a:spLocks noChangeArrowheads="1"/>
          </p:cNvSpPr>
          <p:nvPr/>
        </p:nvSpPr>
        <p:spPr bwMode="auto">
          <a:xfrm>
            <a:off x="4313238" y="4652963"/>
            <a:ext cx="9398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60000"/>
              </a:lnSpc>
            </a:pPr>
            <a:r>
              <a:rPr lang="en-US" altLang="zh-CN" sz="2400">
                <a:ea typeface="宋体" pitchFamily="2" charset="-122"/>
              </a:rPr>
              <a:t>Next</a:t>
            </a:r>
          </a:p>
          <a:p>
            <a:pPr eaLnBrk="1" hangingPunct="1">
              <a:lnSpc>
                <a:spcPct val="60000"/>
              </a:lnSpc>
            </a:pPr>
            <a:r>
              <a:rPr lang="en-US" altLang="zh-CN" sz="2400">
                <a:ea typeface="宋体" pitchFamily="2" charset="-122"/>
              </a:rPr>
              <a:t>state</a:t>
            </a:r>
          </a:p>
        </p:txBody>
      </p:sp>
      <p:sp>
        <p:nvSpPr>
          <p:cNvPr id="19485" name="Text Box 26"/>
          <p:cNvSpPr txBox="1">
            <a:spLocks noChangeArrowheads="1"/>
          </p:cNvSpPr>
          <p:nvPr/>
        </p:nvSpPr>
        <p:spPr bwMode="auto">
          <a:xfrm>
            <a:off x="7529513" y="4567238"/>
            <a:ext cx="138588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</a:pPr>
            <a:r>
              <a:rPr lang="en-US" altLang="zh-CN" sz="2400">
                <a:ea typeface="宋体" pitchFamily="2" charset="-122"/>
              </a:rPr>
              <a:t>Present</a:t>
            </a:r>
          </a:p>
          <a:p>
            <a:pPr eaLnBrk="1" hangingPunct="1">
              <a:lnSpc>
                <a:spcPct val="60000"/>
              </a:lnSpc>
            </a:pPr>
            <a:r>
              <a:rPr lang="en-US" altLang="zh-CN" sz="2400">
                <a:ea typeface="宋体" pitchFamily="2" charset="-122"/>
              </a:rPr>
              <a:t>state</a:t>
            </a:r>
          </a:p>
        </p:txBody>
      </p:sp>
      <p:sp>
        <p:nvSpPr>
          <p:cNvPr id="19486" name="Text Box 27"/>
          <p:cNvSpPr txBox="1">
            <a:spLocks noChangeArrowheads="1"/>
          </p:cNvSpPr>
          <p:nvPr/>
        </p:nvSpPr>
        <p:spPr bwMode="auto">
          <a:xfrm>
            <a:off x="3109913" y="5486400"/>
            <a:ext cx="27924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>
                <a:ea typeface="宋体" pitchFamily="2" charset="-122"/>
              </a:rPr>
              <a:t>Sequential Circuit</a:t>
            </a:r>
          </a:p>
        </p:txBody>
      </p:sp>
      <p:sp>
        <p:nvSpPr>
          <p:cNvPr id="19487" name="Text Box 28"/>
          <p:cNvSpPr txBox="1">
            <a:spLocks noChangeArrowheads="1"/>
          </p:cNvSpPr>
          <p:nvPr/>
        </p:nvSpPr>
        <p:spPr bwMode="auto">
          <a:xfrm>
            <a:off x="1981200" y="2667000"/>
            <a:ext cx="32670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dirty="0">
                <a:ea typeface="宋体" pitchFamily="2" charset="-122"/>
              </a:rPr>
              <a:t>Combinational Circuit</a:t>
            </a:r>
          </a:p>
        </p:txBody>
      </p:sp>
      <p:sp>
        <p:nvSpPr>
          <p:cNvPr id="19488" name="Line 29"/>
          <p:cNvSpPr>
            <a:spLocks noChangeShapeType="1"/>
          </p:cNvSpPr>
          <p:nvPr/>
        </p:nvSpPr>
        <p:spPr bwMode="auto">
          <a:xfrm flipH="1">
            <a:off x="2120900" y="2133600"/>
            <a:ext cx="889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9489" name="Line 30"/>
          <p:cNvSpPr>
            <a:spLocks noChangeShapeType="1"/>
          </p:cNvSpPr>
          <p:nvPr/>
        </p:nvSpPr>
        <p:spPr bwMode="auto">
          <a:xfrm flipH="1">
            <a:off x="1511300" y="4038600"/>
            <a:ext cx="889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9490" name="Line 31"/>
          <p:cNvSpPr>
            <a:spLocks noChangeShapeType="1"/>
          </p:cNvSpPr>
          <p:nvPr/>
        </p:nvSpPr>
        <p:spPr bwMode="auto">
          <a:xfrm flipH="1">
            <a:off x="4254500" y="4038600"/>
            <a:ext cx="889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9491" name="Line 32"/>
          <p:cNvSpPr>
            <a:spLocks noChangeShapeType="1"/>
          </p:cNvSpPr>
          <p:nvPr/>
        </p:nvSpPr>
        <p:spPr bwMode="auto">
          <a:xfrm flipH="1">
            <a:off x="4419600" y="5334000"/>
            <a:ext cx="889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237" y="359410"/>
            <a:ext cx="7729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Calibri"/>
                <a:cs typeface="Calibri"/>
              </a:rPr>
              <a:t>Classification </a:t>
            </a:r>
            <a:r>
              <a:rPr sz="4000" b="1" spc="-5" dirty="0">
                <a:latin typeface="Calibri"/>
                <a:cs typeface="Calibri"/>
              </a:rPr>
              <a:t>of </a:t>
            </a:r>
            <a:r>
              <a:rPr sz="4000" b="1" spc="-10" dirty="0">
                <a:latin typeface="Calibri"/>
                <a:cs typeface="Calibri"/>
              </a:rPr>
              <a:t>Combinational</a:t>
            </a:r>
            <a:r>
              <a:rPr sz="4000" b="1" spc="5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Logic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0200" y="1752600"/>
            <a:ext cx="6096000" cy="434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237" y="359410"/>
            <a:ext cx="7729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Calibri"/>
                <a:cs typeface="Calibri"/>
              </a:rPr>
              <a:t>Classification </a:t>
            </a:r>
            <a:r>
              <a:rPr sz="4000" b="1" spc="-5" dirty="0">
                <a:latin typeface="Calibri"/>
                <a:cs typeface="Calibri"/>
              </a:rPr>
              <a:t>of </a:t>
            </a:r>
            <a:r>
              <a:rPr lang="en-IN" sz="4000" b="1" spc="-10" dirty="0" smtClean="0"/>
              <a:t>Sequential </a:t>
            </a:r>
            <a:r>
              <a:rPr sz="4000" b="1" spc="-5" dirty="0" smtClean="0">
                <a:latin typeface="Calibri"/>
                <a:cs typeface="Calibri"/>
              </a:rPr>
              <a:t>Logic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535940" y="1066801"/>
            <a:ext cx="7872095" cy="39623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IN" sz="2800" kern="0" dirty="0">
                <a:solidFill>
                  <a:sysClr val="windowText" lastClr="000000"/>
                </a:solidFill>
              </a:rPr>
              <a:t>There are two main types of sequential circuits: </a:t>
            </a:r>
            <a:endParaRPr lang="en-IN" sz="2800" kern="0" dirty="0" smtClean="0">
              <a:solidFill>
                <a:sysClr val="windowText" lastClr="000000"/>
              </a:solidFill>
            </a:endParaRPr>
          </a:p>
          <a:p>
            <a:pPr marL="514350" lvl="0" indent="-514350">
              <a:buFont typeface="Arial" pitchFamily="34" charset="0"/>
              <a:buChar char="•"/>
            </a:pPr>
            <a:r>
              <a:rPr lang="en-IN" sz="2800" kern="0" dirty="0" smtClean="0">
                <a:solidFill>
                  <a:sysClr val="windowText" lastClr="000000"/>
                </a:solidFill>
              </a:rPr>
              <a:t>Synchronous</a:t>
            </a:r>
          </a:p>
          <a:p>
            <a:pPr marL="514350" lvl="0" indent="-514350">
              <a:buFont typeface="Arial" pitchFamily="34" charset="0"/>
              <a:buChar char="•"/>
            </a:pPr>
            <a:r>
              <a:rPr lang="en-IN" sz="2800" kern="0" dirty="0" smtClean="0">
                <a:solidFill>
                  <a:sysClr val="windowText" lastClr="000000"/>
                </a:solidFill>
              </a:rPr>
              <a:t>Asynchronous</a:t>
            </a:r>
          </a:p>
          <a:p>
            <a:pPr marL="514350" lvl="0" indent="-514350">
              <a:buFont typeface="Arial" pitchFamily="34" charset="0"/>
              <a:buChar char="•"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lvl="0" indent="-514350">
              <a:buFont typeface="Arial" pitchFamily="34" charset="0"/>
              <a:buChar char="•"/>
            </a:pPr>
            <a:r>
              <a:rPr lang="en-US" sz="2800" kern="0" dirty="0" smtClean="0">
                <a:solidFill>
                  <a:sysClr val="windowText" lastClr="000000"/>
                </a:solidFill>
              </a:rPr>
              <a:t>Example of </a:t>
            </a:r>
            <a:r>
              <a:rPr lang="en-IN" sz="2800" kern="0" dirty="0" smtClean="0">
                <a:solidFill>
                  <a:sysClr val="windowText" lastClr="000000"/>
                </a:solidFill>
              </a:rPr>
              <a:t>sequential circuits: </a:t>
            </a:r>
          </a:p>
          <a:p>
            <a:pPr marL="809625" lvl="0" indent="-449263">
              <a:buFont typeface="Courier New" pitchFamily="49" charset="0"/>
              <a:buChar char="o"/>
            </a:pPr>
            <a:r>
              <a:rPr lang="en-IN" sz="2800" kern="0" dirty="0" smtClean="0">
                <a:solidFill>
                  <a:sysClr val="windowText" lastClr="000000"/>
                </a:solidFill>
              </a:rPr>
              <a:t>Flip-Flops</a:t>
            </a:r>
          </a:p>
          <a:p>
            <a:pPr marL="809625" lvl="0" indent="-449263">
              <a:buFont typeface="Courier New" pitchFamily="49" charset="0"/>
              <a:buChar char="o"/>
            </a:pPr>
            <a:r>
              <a:rPr lang="en-IN" sz="2800" kern="0" dirty="0" smtClean="0">
                <a:solidFill>
                  <a:sysClr val="windowText" lastClr="000000"/>
                </a:solidFill>
              </a:rPr>
              <a:t>Counters</a:t>
            </a:r>
          </a:p>
          <a:p>
            <a:pPr marL="809625" lvl="0" indent="-449263">
              <a:buFont typeface="Courier New" pitchFamily="49" charset="0"/>
              <a:buChar char="o"/>
            </a:pPr>
            <a:r>
              <a:rPr kumimoji="0" lang="en-I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Shift registers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6336" y="461899"/>
            <a:ext cx="37572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Calibri"/>
                <a:cs typeface="Calibri"/>
              </a:rPr>
              <a:t>Basic logic</a:t>
            </a:r>
            <a:r>
              <a:rPr sz="4400" b="1" spc="-80" dirty="0">
                <a:latin typeface="Calibri"/>
                <a:cs typeface="Calibri"/>
              </a:rPr>
              <a:t> </a:t>
            </a:r>
            <a:r>
              <a:rPr sz="4400" b="1" spc="-40" dirty="0">
                <a:latin typeface="Calibri"/>
                <a:cs typeface="Calibri"/>
              </a:rPr>
              <a:t>gates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58016"/>
            <a:ext cx="1274445" cy="4416425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0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solidFill>
                  <a:srgbClr val="92D050"/>
                </a:solidFill>
                <a:latin typeface="Calibri"/>
                <a:cs typeface="Calibri"/>
              </a:rPr>
              <a:t>Not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9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solidFill>
                  <a:srgbClr val="92D050"/>
                </a:solidFill>
                <a:latin typeface="Calibri"/>
                <a:cs typeface="Calibri"/>
              </a:rPr>
              <a:t>And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9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5" dirty="0">
                <a:solidFill>
                  <a:srgbClr val="92D050"/>
                </a:solidFill>
                <a:latin typeface="Calibri"/>
                <a:cs typeface="Calibri"/>
              </a:rPr>
              <a:t>Or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9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solidFill>
                  <a:srgbClr val="92D050"/>
                </a:solidFill>
                <a:latin typeface="Calibri"/>
                <a:cs typeface="Calibri"/>
              </a:rPr>
              <a:t>Nand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9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solidFill>
                  <a:srgbClr val="92D050"/>
                </a:solidFill>
                <a:latin typeface="Calibri"/>
                <a:cs typeface="Calibri"/>
              </a:rPr>
              <a:t>Nor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9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20" dirty="0">
                <a:solidFill>
                  <a:srgbClr val="92D050"/>
                </a:solidFill>
                <a:latin typeface="Calibri"/>
                <a:cs typeface="Calibri"/>
              </a:rPr>
              <a:t>Xor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26829" y="2074296"/>
            <a:ext cx="53340" cy="52705"/>
          </a:xfrm>
          <a:custGeom>
            <a:avLst/>
            <a:gdLst/>
            <a:ahLst/>
            <a:cxnLst/>
            <a:rect l="l" t="t" r="r" b="b"/>
            <a:pathLst>
              <a:path w="53339" h="52705">
                <a:moveTo>
                  <a:pt x="0" y="26205"/>
                </a:moveTo>
                <a:lnTo>
                  <a:pt x="2092" y="36399"/>
                </a:lnTo>
                <a:lnTo>
                  <a:pt x="7799" y="44725"/>
                </a:lnTo>
                <a:lnTo>
                  <a:pt x="16263" y="50339"/>
                </a:lnTo>
                <a:lnTo>
                  <a:pt x="26627" y="52397"/>
                </a:lnTo>
                <a:lnTo>
                  <a:pt x="36991" y="50339"/>
                </a:lnTo>
                <a:lnTo>
                  <a:pt x="45455" y="44725"/>
                </a:lnTo>
                <a:lnTo>
                  <a:pt x="51162" y="36399"/>
                </a:lnTo>
                <a:lnTo>
                  <a:pt x="53255" y="26205"/>
                </a:lnTo>
                <a:lnTo>
                  <a:pt x="51162" y="16007"/>
                </a:lnTo>
                <a:lnTo>
                  <a:pt x="45455" y="7677"/>
                </a:lnTo>
                <a:lnTo>
                  <a:pt x="36991" y="2060"/>
                </a:lnTo>
                <a:lnTo>
                  <a:pt x="26627" y="0"/>
                </a:lnTo>
                <a:lnTo>
                  <a:pt x="16263" y="2060"/>
                </a:lnTo>
                <a:lnTo>
                  <a:pt x="7799" y="7677"/>
                </a:lnTo>
                <a:lnTo>
                  <a:pt x="2092" y="16007"/>
                </a:lnTo>
                <a:lnTo>
                  <a:pt x="0" y="26205"/>
                </a:lnTo>
                <a:close/>
              </a:path>
            </a:pathLst>
          </a:custGeom>
          <a:ln w="5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97200" y="1925887"/>
            <a:ext cx="355600" cy="349250"/>
          </a:xfrm>
          <a:custGeom>
            <a:avLst/>
            <a:gdLst/>
            <a:ahLst/>
            <a:cxnLst/>
            <a:rect l="l" t="t" r="r" b="b"/>
            <a:pathLst>
              <a:path w="355600" h="349250">
                <a:moveTo>
                  <a:pt x="0" y="0"/>
                </a:moveTo>
                <a:lnTo>
                  <a:pt x="355028" y="174614"/>
                </a:lnTo>
                <a:lnTo>
                  <a:pt x="0" y="349230"/>
                </a:lnTo>
                <a:lnTo>
                  <a:pt x="0" y="0"/>
                </a:lnTo>
                <a:close/>
              </a:path>
            </a:pathLst>
          </a:custGeom>
          <a:ln w="59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52800" y="1752600"/>
            <a:ext cx="593725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i="1" u="sng" spc="-19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i="1" u="sng" spc="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03600" y="1828800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526" y="0"/>
                </a:lnTo>
              </a:path>
            </a:pathLst>
          </a:custGeom>
          <a:ln w="177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67000" y="2098558"/>
            <a:ext cx="335915" cy="45719"/>
          </a:xfrm>
          <a:custGeom>
            <a:avLst/>
            <a:gdLst/>
            <a:ahLst/>
            <a:cxnLst/>
            <a:rect l="l" t="t" r="r" b="b"/>
            <a:pathLst>
              <a:path w="259714" h="2539">
                <a:moveTo>
                  <a:pt x="-2956" y="970"/>
                </a:moveTo>
                <a:lnTo>
                  <a:pt x="262546" y="970"/>
                </a:lnTo>
              </a:path>
            </a:pathLst>
          </a:custGeom>
          <a:ln w="78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74712" y="2719097"/>
            <a:ext cx="427355" cy="0"/>
          </a:xfrm>
          <a:custGeom>
            <a:avLst/>
            <a:gdLst/>
            <a:ahLst/>
            <a:cxnLst/>
            <a:rect l="l" t="t" r="r" b="b"/>
            <a:pathLst>
              <a:path w="427355">
                <a:moveTo>
                  <a:pt x="0" y="0"/>
                </a:moveTo>
                <a:lnTo>
                  <a:pt x="427219" y="0"/>
                </a:lnTo>
              </a:path>
            </a:pathLst>
          </a:custGeom>
          <a:ln w="59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74712" y="2930202"/>
            <a:ext cx="427355" cy="0"/>
          </a:xfrm>
          <a:custGeom>
            <a:avLst/>
            <a:gdLst/>
            <a:ahLst/>
            <a:cxnLst/>
            <a:rect l="l" t="t" r="r" b="b"/>
            <a:pathLst>
              <a:path w="427355">
                <a:moveTo>
                  <a:pt x="0" y="0"/>
                </a:moveTo>
                <a:lnTo>
                  <a:pt x="427219" y="0"/>
                </a:lnTo>
              </a:path>
            </a:pathLst>
          </a:custGeom>
          <a:ln w="59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01932" y="2824652"/>
            <a:ext cx="427355" cy="0"/>
          </a:xfrm>
          <a:custGeom>
            <a:avLst/>
            <a:gdLst/>
            <a:ahLst/>
            <a:cxnLst/>
            <a:rect l="l" t="t" r="r" b="b"/>
            <a:pathLst>
              <a:path w="427354">
                <a:moveTo>
                  <a:pt x="427219" y="0"/>
                </a:moveTo>
                <a:lnTo>
                  <a:pt x="0" y="0"/>
                </a:lnTo>
              </a:path>
            </a:pathLst>
          </a:custGeom>
          <a:ln w="59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24244" y="2613541"/>
            <a:ext cx="555625" cy="422275"/>
          </a:xfrm>
          <a:custGeom>
            <a:avLst/>
            <a:gdLst/>
            <a:ahLst/>
            <a:cxnLst/>
            <a:rect l="l" t="t" r="r" b="b"/>
            <a:pathLst>
              <a:path w="555625" h="422275">
                <a:moveTo>
                  <a:pt x="166612" y="0"/>
                </a:moveTo>
                <a:lnTo>
                  <a:pt x="0" y="0"/>
                </a:lnTo>
                <a:lnTo>
                  <a:pt x="27853" y="40724"/>
                </a:lnTo>
                <a:lnTo>
                  <a:pt x="49518" y="82447"/>
                </a:lnTo>
                <a:lnTo>
                  <a:pt x="64992" y="124918"/>
                </a:lnTo>
                <a:lnTo>
                  <a:pt x="74277" y="167889"/>
                </a:lnTo>
                <a:lnTo>
                  <a:pt x="77370" y="211135"/>
                </a:lnTo>
                <a:lnTo>
                  <a:pt x="74277" y="254330"/>
                </a:lnTo>
                <a:lnTo>
                  <a:pt x="64992" y="297300"/>
                </a:lnTo>
                <a:lnTo>
                  <a:pt x="49518" y="339770"/>
                </a:lnTo>
                <a:lnTo>
                  <a:pt x="27854" y="381492"/>
                </a:lnTo>
                <a:lnTo>
                  <a:pt x="0" y="422214"/>
                </a:lnTo>
                <a:lnTo>
                  <a:pt x="166612" y="422214"/>
                </a:lnTo>
                <a:lnTo>
                  <a:pt x="224619" y="410853"/>
                </a:lnTo>
                <a:lnTo>
                  <a:pt x="279783" y="396003"/>
                </a:lnTo>
                <a:lnTo>
                  <a:pt x="331735" y="377862"/>
                </a:lnTo>
                <a:lnTo>
                  <a:pt x="380107" y="356631"/>
                </a:lnTo>
                <a:lnTo>
                  <a:pt x="424531" y="332510"/>
                </a:lnTo>
                <a:lnTo>
                  <a:pt x="464638" y="305700"/>
                </a:lnTo>
                <a:lnTo>
                  <a:pt x="500060" y="276401"/>
                </a:lnTo>
                <a:lnTo>
                  <a:pt x="530429" y="244812"/>
                </a:lnTo>
                <a:lnTo>
                  <a:pt x="555375" y="211135"/>
                </a:lnTo>
                <a:lnTo>
                  <a:pt x="530740" y="177309"/>
                </a:lnTo>
                <a:lnTo>
                  <a:pt x="500578" y="145592"/>
                </a:lnTo>
                <a:lnTo>
                  <a:pt x="465269" y="116191"/>
                </a:lnTo>
                <a:lnTo>
                  <a:pt x="425192" y="89314"/>
                </a:lnTo>
                <a:lnTo>
                  <a:pt x="380729" y="65165"/>
                </a:lnTo>
                <a:lnTo>
                  <a:pt x="332259" y="43953"/>
                </a:lnTo>
                <a:lnTo>
                  <a:pt x="280163" y="25884"/>
                </a:lnTo>
                <a:lnTo>
                  <a:pt x="224821" y="11164"/>
                </a:lnTo>
                <a:lnTo>
                  <a:pt x="1666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24244" y="2613541"/>
            <a:ext cx="555625" cy="422275"/>
          </a:xfrm>
          <a:custGeom>
            <a:avLst/>
            <a:gdLst/>
            <a:ahLst/>
            <a:cxnLst/>
            <a:rect l="l" t="t" r="r" b="b"/>
            <a:pathLst>
              <a:path w="555625" h="422275">
                <a:moveTo>
                  <a:pt x="555375" y="211135"/>
                </a:moveTo>
                <a:lnTo>
                  <a:pt x="530429" y="244812"/>
                </a:lnTo>
                <a:lnTo>
                  <a:pt x="500060" y="276401"/>
                </a:lnTo>
                <a:lnTo>
                  <a:pt x="464638" y="305700"/>
                </a:lnTo>
                <a:lnTo>
                  <a:pt x="424531" y="332510"/>
                </a:lnTo>
                <a:lnTo>
                  <a:pt x="380107" y="356631"/>
                </a:lnTo>
                <a:lnTo>
                  <a:pt x="331735" y="377862"/>
                </a:lnTo>
                <a:lnTo>
                  <a:pt x="279783" y="396003"/>
                </a:lnTo>
                <a:lnTo>
                  <a:pt x="224619" y="410853"/>
                </a:lnTo>
                <a:lnTo>
                  <a:pt x="166612" y="422214"/>
                </a:lnTo>
                <a:lnTo>
                  <a:pt x="0" y="422214"/>
                </a:lnTo>
                <a:lnTo>
                  <a:pt x="27854" y="381492"/>
                </a:lnTo>
                <a:lnTo>
                  <a:pt x="49518" y="339770"/>
                </a:lnTo>
                <a:lnTo>
                  <a:pt x="64992" y="297300"/>
                </a:lnTo>
                <a:lnTo>
                  <a:pt x="74277" y="254330"/>
                </a:lnTo>
                <a:lnTo>
                  <a:pt x="77372" y="211109"/>
                </a:lnTo>
                <a:lnTo>
                  <a:pt x="74277" y="167889"/>
                </a:lnTo>
                <a:lnTo>
                  <a:pt x="64992" y="124918"/>
                </a:lnTo>
                <a:lnTo>
                  <a:pt x="49518" y="82447"/>
                </a:lnTo>
                <a:lnTo>
                  <a:pt x="27853" y="40724"/>
                </a:lnTo>
                <a:lnTo>
                  <a:pt x="0" y="0"/>
                </a:lnTo>
                <a:lnTo>
                  <a:pt x="166612" y="0"/>
                </a:lnTo>
                <a:lnTo>
                  <a:pt x="224821" y="11164"/>
                </a:lnTo>
                <a:lnTo>
                  <a:pt x="280163" y="25884"/>
                </a:lnTo>
                <a:lnTo>
                  <a:pt x="332259" y="43953"/>
                </a:lnTo>
                <a:lnTo>
                  <a:pt x="380729" y="65165"/>
                </a:lnTo>
                <a:lnTo>
                  <a:pt x="425192" y="89314"/>
                </a:lnTo>
                <a:lnTo>
                  <a:pt x="465269" y="116191"/>
                </a:lnTo>
                <a:lnTo>
                  <a:pt x="500578" y="145592"/>
                </a:lnTo>
                <a:lnTo>
                  <a:pt x="530740" y="177309"/>
                </a:lnTo>
                <a:lnTo>
                  <a:pt x="555375" y="211135"/>
                </a:lnTo>
                <a:close/>
              </a:path>
            </a:pathLst>
          </a:custGeom>
          <a:ln w="59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24244" y="2613541"/>
            <a:ext cx="555625" cy="422275"/>
          </a:xfrm>
          <a:custGeom>
            <a:avLst/>
            <a:gdLst/>
            <a:ahLst/>
            <a:cxnLst/>
            <a:rect l="l" t="t" r="r" b="b"/>
            <a:pathLst>
              <a:path w="555625" h="422275">
                <a:moveTo>
                  <a:pt x="341765" y="0"/>
                </a:moveTo>
                <a:lnTo>
                  <a:pt x="0" y="0"/>
                </a:lnTo>
                <a:lnTo>
                  <a:pt x="0" y="422214"/>
                </a:lnTo>
                <a:lnTo>
                  <a:pt x="341765" y="422214"/>
                </a:lnTo>
                <a:lnTo>
                  <a:pt x="390747" y="416638"/>
                </a:lnTo>
                <a:lnTo>
                  <a:pt x="435710" y="400757"/>
                </a:lnTo>
                <a:lnTo>
                  <a:pt x="475371" y="375836"/>
                </a:lnTo>
                <a:lnTo>
                  <a:pt x="508450" y="343144"/>
                </a:lnTo>
                <a:lnTo>
                  <a:pt x="533665" y="303948"/>
                </a:lnTo>
                <a:lnTo>
                  <a:pt x="549734" y="259514"/>
                </a:lnTo>
                <a:lnTo>
                  <a:pt x="555375" y="211110"/>
                </a:lnTo>
                <a:lnTo>
                  <a:pt x="549734" y="162702"/>
                </a:lnTo>
                <a:lnTo>
                  <a:pt x="533665" y="118265"/>
                </a:lnTo>
                <a:lnTo>
                  <a:pt x="508450" y="79068"/>
                </a:lnTo>
                <a:lnTo>
                  <a:pt x="475371" y="46375"/>
                </a:lnTo>
                <a:lnTo>
                  <a:pt x="435710" y="21456"/>
                </a:lnTo>
                <a:lnTo>
                  <a:pt x="390747" y="5575"/>
                </a:lnTo>
                <a:lnTo>
                  <a:pt x="3417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24244" y="2613541"/>
            <a:ext cx="555625" cy="422275"/>
          </a:xfrm>
          <a:custGeom>
            <a:avLst/>
            <a:gdLst/>
            <a:ahLst/>
            <a:cxnLst/>
            <a:rect l="l" t="t" r="r" b="b"/>
            <a:pathLst>
              <a:path w="555625" h="422275">
                <a:moveTo>
                  <a:pt x="341765" y="422214"/>
                </a:moveTo>
                <a:lnTo>
                  <a:pt x="0" y="422214"/>
                </a:lnTo>
                <a:lnTo>
                  <a:pt x="0" y="0"/>
                </a:lnTo>
                <a:lnTo>
                  <a:pt x="341765" y="0"/>
                </a:lnTo>
                <a:lnTo>
                  <a:pt x="390747" y="5575"/>
                </a:lnTo>
                <a:lnTo>
                  <a:pt x="435710" y="21456"/>
                </a:lnTo>
                <a:lnTo>
                  <a:pt x="475371" y="46375"/>
                </a:lnTo>
                <a:lnTo>
                  <a:pt x="508450" y="79068"/>
                </a:lnTo>
                <a:lnTo>
                  <a:pt x="533665" y="118265"/>
                </a:lnTo>
                <a:lnTo>
                  <a:pt x="549734" y="162702"/>
                </a:lnTo>
                <a:lnTo>
                  <a:pt x="555375" y="211110"/>
                </a:lnTo>
                <a:lnTo>
                  <a:pt x="549734" y="259514"/>
                </a:lnTo>
                <a:lnTo>
                  <a:pt x="533665" y="303948"/>
                </a:lnTo>
                <a:lnTo>
                  <a:pt x="508451" y="343144"/>
                </a:lnTo>
                <a:lnTo>
                  <a:pt x="475371" y="375836"/>
                </a:lnTo>
                <a:lnTo>
                  <a:pt x="435710" y="400757"/>
                </a:lnTo>
                <a:lnTo>
                  <a:pt x="390747" y="416638"/>
                </a:lnTo>
                <a:lnTo>
                  <a:pt x="341765" y="422214"/>
                </a:lnTo>
                <a:close/>
              </a:path>
            </a:pathLst>
          </a:custGeom>
          <a:ln w="59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32316" y="2719097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142395" y="0"/>
                </a:moveTo>
                <a:lnTo>
                  <a:pt x="0" y="0"/>
                </a:lnTo>
              </a:path>
            </a:pathLst>
          </a:custGeom>
          <a:ln w="59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32316" y="2930202"/>
            <a:ext cx="142875" cy="2540"/>
          </a:xfrm>
          <a:custGeom>
            <a:avLst/>
            <a:gdLst/>
            <a:ahLst/>
            <a:cxnLst/>
            <a:rect l="l" t="t" r="r" b="b"/>
            <a:pathLst>
              <a:path w="142875" h="2539">
                <a:moveTo>
                  <a:pt x="-2978" y="976"/>
                </a:moveTo>
                <a:lnTo>
                  <a:pt x="145374" y="976"/>
                </a:lnTo>
              </a:path>
            </a:pathLst>
          </a:custGeom>
          <a:ln w="79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29152" y="2824652"/>
            <a:ext cx="427355" cy="0"/>
          </a:xfrm>
          <a:custGeom>
            <a:avLst/>
            <a:gdLst/>
            <a:ahLst/>
            <a:cxnLst/>
            <a:rect l="l" t="t" r="r" b="b"/>
            <a:pathLst>
              <a:path w="427354">
                <a:moveTo>
                  <a:pt x="0" y="0"/>
                </a:moveTo>
                <a:lnTo>
                  <a:pt x="427219" y="0"/>
                </a:lnTo>
              </a:path>
            </a:pathLst>
          </a:custGeom>
          <a:ln w="59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07836" y="2392306"/>
            <a:ext cx="327025" cy="38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i="1" spc="10" dirty="0">
                <a:latin typeface="Arial"/>
                <a:cs typeface="Arial"/>
              </a:rPr>
              <a:t>xy</a:t>
            </a:r>
            <a:endParaRPr sz="23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25120" y="3154255"/>
            <a:ext cx="492759" cy="38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i="1" spc="10" dirty="0">
                <a:latin typeface="Arial"/>
                <a:cs typeface="Arial"/>
              </a:rPr>
              <a:t>x</a:t>
            </a:r>
            <a:r>
              <a:rPr sz="2350" spc="10" dirty="0">
                <a:latin typeface="Symbol"/>
                <a:cs typeface="Symbol"/>
              </a:rPr>
              <a:t></a:t>
            </a:r>
            <a:r>
              <a:rPr sz="2350" i="1" spc="10" dirty="0">
                <a:latin typeface="Arial"/>
                <a:cs typeface="Arial"/>
              </a:rPr>
              <a:t>y</a:t>
            </a:r>
            <a:endParaRPr sz="23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674712" y="3479151"/>
            <a:ext cx="427355" cy="0"/>
          </a:xfrm>
          <a:custGeom>
            <a:avLst/>
            <a:gdLst/>
            <a:ahLst/>
            <a:cxnLst/>
            <a:rect l="l" t="t" r="r" b="b"/>
            <a:pathLst>
              <a:path w="427355">
                <a:moveTo>
                  <a:pt x="0" y="0"/>
                </a:moveTo>
                <a:lnTo>
                  <a:pt x="427219" y="0"/>
                </a:lnTo>
              </a:path>
            </a:pathLst>
          </a:custGeom>
          <a:ln w="59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74712" y="3689915"/>
            <a:ext cx="427355" cy="0"/>
          </a:xfrm>
          <a:custGeom>
            <a:avLst/>
            <a:gdLst/>
            <a:ahLst/>
            <a:cxnLst/>
            <a:rect l="l" t="t" r="r" b="b"/>
            <a:pathLst>
              <a:path w="427355">
                <a:moveTo>
                  <a:pt x="0" y="0"/>
                </a:moveTo>
                <a:lnTo>
                  <a:pt x="427219" y="0"/>
                </a:lnTo>
              </a:path>
            </a:pathLst>
          </a:custGeom>
          <a:ln w="59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01932" y="3584537"/>
            <a:ext cx="427355" cy="0"/>
          </a:xfrm>
          <a:custGeom>
            <a:avLst/>
            <a:gdLst/>
            <a:ahLst/>
            <a:cxnLst/>
            <a:rect l="l" t="t" r="r" b="b"/>
            <a:pathLst>
              <a:path w="427354">
                <a:moveTo>
                  <a:pt x="427219" y="0"/>
                </a:moveTo>
                <a:lnTo>
                  <a:pt x="0" y="0"/>
                </a:lnTo>
              </a:path>
            </a:pathLst>
          </a:custGeom>
          <a:ln w="59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24244" y="3373766"/>
            <a:ext cx="555625" cy="421640"/>
          </a:xfrm>
          <a:custGeom>
            <a:avLst/>
            <a:gdLst/>
            <a:ahLst/>
            <a:cxnLst/>
            <a:rect l="l" t="t" r="r" b="b"/>
            <a:pathLst>
              <a:path w="555625" h="421639">
                <a:moveTo>
                  <a:pt x="166612" y="0"/>
                </a:moveTo>
                <a:lnTo>
                  <a:pt x="0" y="0"/>
                </a:lnTo>
                <a:lnTo>
                  <a:pt x="27853" y="40658"/>
                </a:lnTo>
                <a:lnTo>
                  <a:pt x="49518" y="82314"/>
                </a:lnTo>
                <a:lnTo>
                  <a:pt x="64992" y="124717"/>
                </a:lnTo>
                <a:lnTo>
                  <a:pt x="74277" y="167619"/>
                </a:lnTo>
                <a:lnTo>
                  <a:pt x="77370" y="210795"/>
                </a:lnTo>
                <a:lnTo>
                  <a:pt x="74277" y="253920"/>
                </a:lnTo>
                <a:lnTo>
                  <a:pt x="64992" y="296821"/>
                </a:lnTo>
                <a:lnTo>
                  <a:pt x="49518" y="339223"/>
                </a:lnTo>
                <a:lnTo>
                  <a:pt x="27854" y="380877"/>
                </a:lnTo>
                <a:lnTo>
                  <a:pt x="0" y="421534"/>
                </a:lnTo>
                <a:lnTo>
                  <a:pt x="166612" y="421534"/>
                </a:lnTo>
                <a:lnTo>
                  <a:pt x="224619" y="410192"/>
                </a:lnTo>
                <a:lnTo>
                  <a:pt x="279783" y="395365"/>
                </a:lnTo>
                <a:lnTo>
                  <a:pt x="331735" y="377253"/>
                </a:lnTo>
                <a:lnTo>
                  <a:pt x="380107" y="356056"/>
                </a:lnTo>
                <a:lnTo>
                  <a:pt x="424531" y="331975"/>
                </a:lnTo>
                <a:lnTo>
                  <a:pt x="464638" y="305208"/>
                </a:lnTo>
                <a:lnTo>
                  <a:pt x="500060" y="275956"/>
                </a:lnTo>
                <a:lnTo>
                  <a:pt x="530429" y="244418"/>
                </a:lnTo>
                <a:lnTo>
                  <a:pt x="555375" y="210795"/>
                </a:lnTo>
                <a:lnTo>
                  <a:pt x="530740" y="177023"/>
                </a:lnTo>
                <a:lnTo>
                  <a:pt x="500578" y="145357"/>
                </a:lnTo>
                <a:lnTo>
                  <a:pt x="465269" y="116004"/>
                </a:lnTo>
                <a:lnTo>
                  <a:pt x="425192" y="89170"/>
                </a:lnTo>
                <a:lnTo>
                  <a:pt x="380729" y="65060"/>
                </a:lnTo>
                <a:lnTo>
                  <a:pt x="332259" y="43883"/>
                </a:lnTo>
                <a:lnTo>
                  <a:pt x="280163" y="25842"/>
                </a:lnTo>
                <a:lnTo>
                  <a:pt x="224821" y="11146"/>
                </a:lnTo>
                <a:lnTo>
                  <a:pt x="1666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24244" y="3373766"/>
            <a:ext cx="555625" cy="421640"/>
          </a:xfrm>
          <a:custGeom>
            <a:avLst/>
            <a:gdLst/>
            <a:ahLst/>
            <a:cxnLst/>
            <a:rect l="l" t="t" r="r" b="b"/>
            <a:pathLst>
              <a:path w="555625" h="421639">
                <a:moveTo>
                  <a:pt x="555375" y="210795"/>
                </a:moveTo>
                <a:lnTo>
                  <a:pt x="530429" y="244418"/>
                </a:lnTo>
                <a:lnTo>
                  <a:pt x="500060" y="275956"/>
                </a:lnTo>
                <a:lnTo>
                  <a:pt x="464638" y="305208"/>
                </a:lnTo>
                <a:lnTo>
                  <a:pt x="424531" y="331975"/>
                </a:lnTo>
                <a:lnTo>
                  <a:pt x="380107" y="356056"/>
                </a:lnTo>
                <a:lnTo>
                  <a:pt x="331735" y="377253"/>
                </a:lnTo>
                <a:lnTo>
                  <a:pt x="279783" y="395365"/>
                </a:lnTo>
                <a:lnTo>
                  <a:pt x="224619" y="410192"/>
                </a:lnTo>
                <a:lnTo>
                  <a:pt x="166612" y="421534"/>
                </a:lnTo>
                <a:lnTo>
                  <a:pt x="0" y="421534"/>
                </a:lnTo>
                <a:lnTo>
                  <a:pt x="27854" y="380877"/>
                </a:lnTo>
                <a:lnTo>
                  <a:pt x="49518" y="339223"/>
                </a:lnTo>
                <a:lnTo>
                  <a:pt x="64992" y="296821"/>
                </a:lnTo>
                <a:lnTo>
                  <a:pt x="74277" y="253920"/>
                </a:lnTo>
                <a:lnTo>
                  <a:pt x="77372" y="210769"/>
                </a:lnTo>
                <a:lnTo>
                  <a:pt x="74277" y="167619"/>
                </a:lnTo>
                <a:lnTo>
                  <a:pt x="64992" y="124717"/>
                </a:lnTo>
                <a:lnTo>
                  <a:pt x="49518" y="82314"/>
                </a:lnTo>
                <a:lnTo>
                  <a:pt x="27853" y="40658"/>
                </a:lnTo>
                <a:lnTo>
                  <a:pt x="0" y="0"/>
                </a:lnTo>
                <a:lnTo>
                  <a:pt x="166612" y="0"/>
                </a:lnTo>
                <a:lnTo>
                  <a:pt x="224821" y="11146"/>
                </a:lnTo>
                <a:lnTo>
                  <a:pt x="280163" y="25842"/>
                </a:lnTo>
                <a:lnTo>
                  <a:pt x="332259" y="43883"/>
                </a:lnTo>
                <a:lnTo>
                  <a:pt x="380729" y="65060"/>
                </a:lnTo>
                <a:lnTo>
                  <a:pt x="425192" y="89170"/>
                </a:lnTo>
                <a:lnTo>
                  <a:pt x="465269" y="116004"/>
                </a:lnTo>
                <a:lnTo>
                  <a:pt x="500578" y="145357"/>
                </a:lnTo>
                <a:lnTo>
                  <a:pt x="530740" y="177023"/>
                </a:lnTo>
                <a:lnTo>
                  <a:pt x="555375" y="210795"/>
                </a:lnTo>
                <a:close/>
              </a:path>
            </a:pathLst>
          </a:custGeom>
          <a:ln w="5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32316" y="3479151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142395" y="0"/>
                </a:moveTo>
                <a:lnTo>
                  <a:pt x="0" y="0"/>
                </a:lnTo>
              </a:path>
            </a:pathLst>
          </a:custGeom>
          <a:ln w="59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32316" y="3689915"/>
            <a:ext cx="142875" cy="2540"/>
          </a:xfrm>
          <a:custGeom>
            <a:avLst/>
            <a:gdLst/>
            <a:ahLst/>
            <a:cxnLst/>
            <a:rect l="l" t="t" r="r" b="b"/>
            <a:pathLst>
              <a:path w="142875" h="2539">
                <a:moveTo>
                  <a:pt x="-2974" y="976"/>
                </a:moveTo>
                <a:lnTo>
                  <a:pt x="145369" y="976"/>
                </a:lnTo>
              </a:path>
            </a:pathLst>
          </a:custGeom>
          <a:ln w="7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29152" y="3584537"/>
            <a:ext cx="427355" cy="0"/>
          </a:xfrm>
          <a:custGeom>
            <a:avLst/>
            <a:gdLst/>
            <a:ahLst/>
            <a:cxnLst/>
            <a:rect l="l" t="t" r="r" b="b"/>
            <a:pathLst>
              <a:path w="427354">
                <a:moveTo>
                  <a:pt x="0" y="0"/>
                </a:moveTo>
                <a:lnTo>
                  <a:pt x="427219" y="0"/>
                </a:lnTo>
              </a:path>
            </a:pathLst>
          </a:custGeom>
          <a:ln w="59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301480" y="1878881"/>
            <a:ext cx="176530" cy="1974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i="1" spc="30" dirty="0">
                <a:latin typeface="Arial"/>
                <a:cs typeface="Arial"/>
              </a:rPr>
              <a:t>x</a:t>
            </a:r>
            <a:endParaRPr sz="2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 marR="5080">
              <a:lnSpc>
                <a:spcPct val="69300"/>
              </a:lnSpc>
            </a:pPr>
            <a:r>
              <a:rPr sz="2350" i="1" spc="5" dirty="0">
                <a:latin typeface="Arial"/>
                <a:cs typeface="Arial"/>
              </a:rPr>
              <a:t>x  y</a:t>
            </a:r>
            <a:endParaRPr sz="2350" dirty="0">
              <a:latin typeface="Arial"/>
              <a:cs typeface="Arial"/>
            </a:endParaRPr>
          </a:p>
          <a:p>
            <a:pPr marL="12700" marR="5080">
              <a:lnSpc>
                <a:spcPct val="69200"/>
              </a:lnSpc>
              <a:spcBef>
                <a:spcPts val="2080"/>
              </a:spcBef>
            </a:pPr>
            <a:r>
              <a:rPr sz="2350" i="1" spc="5" dirty="0">
                <a:latin typeface="Arial"/>
                <a:cs typeface="Arial"/>
              </a:rPr>
              <a:t>x  y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674712" y="4243096"/>
            <a:ext cx="427355" cy="0"/>
          </a:xfrm>
          <a:custGeom>
            <a:avLst/>
            <a:gdLst/>
            <a:ahLst/>
            <a:cxnLst/>
            <a:rect l="l" t="t" r="r" b="b"/>
            <a:pathLst>
              <a:path w="427355">
                <a:moveTo>
                  <a:pt x="0" y="0"/>
                </a:moveTo>
                <a:lnTo>
                  <a:pt x="427219" y="0"/>
                </a:lnTo>
              </a:path>
            </a:pathLst>
          </a:custGeom>
          <a:ln w="59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01932" y="4348652"/>
            <a:ext cx="427355" cy="0"/>
          </a:xfrm>
          <a:custGeom>
            <a:avLst/>
            <a:gdLst/>
            <a:ahLst/>
            <a:cxnLst/>
            <a:rect l="l" t="t" r="r" b="b"/>
            <a:pathLst>
              <a:path w="427354">
                <a:moveTo>
                  <a:pt x="427219" y="0"/>
                </a:moveTo>
                <a:lnTo>
                  <a:pt x="0" y="0"/>
                </a:lnTo>
              </a:path>
            </a:pathLst>
          </a:custGeom>
          <a:ln w="59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824244" y="4137541"/>
            <a:ext cx="555625" cy="422275"/>
          </a:xfrm>
          <a:custGeom>
            <a:avLst/>
            <a:gdLst/>
            <a:ahLst/>
            <a:cxnLst/>
            <a:rect l="l" t="t" r="r" b="b"/>
            <a:pathLst>
              <a:path w="555625" h="422275">
                <a:moveTo>
                  <a:pt x="166612" y="0"/>
                </a:moveTo>
                <a:lnTo>
                  <a:pt x="0" y="0"/>
                </a:lnTo>
                <a:lnTo>
                  <a:pt x="27853" y="40724"/>
                </a:lnTo>
                <a:lnTo>
                  <a:pt x="49518" y="82447"/>
                </a:lnTo>
                <a:lnTo>
                  <a:pt x="64992" y="124918"/>
                </a:lnTo>
                <a:lnTo>
                  <a:pt x="74277" y="167889"/>
                </a:lnTo>
                <a:lnTo>
                  <a:pt x="77370" y="211135"/>
                </a:lnTo>
                <a:lnTo>
                  <a:pt x="74277" y="254330"/>
                </a:lnTo>
                <a:lnTo>
                  <a:pt x="64992" y="297300"/>
                </a:lnTo>
                <a:lnTo>
                  <a:pt x="49518" y="339770"/>
                </a:lnTo>
                <a:lnTo>
                  <a:pt x="27854" y="381492"/>
                </a:lnTo>
                <a:lnTo>
                  <a:pt x="0" y="422214"/>
                </a:lnTo>
                <a:lnTo>
                  <a:pt x="166612" y="422214"/>
                </a:lnTo>
                <a:lnTo>
                  <a:pt x="224619" y="410853"/>
                </a:lnTo>
                <a:lnTo>
                  <a:pt x="279783" y="396003"/>
                </a:lnTo>
                <a:lnTo>
                  <a:pt x="331735" y="377862"/>
                </a:lnTo>
                <a:lnTo>
                  <a:pt x="380107" y="356631"/>
                </a:lnTo>
                <a:lnTo>
                  <a:pt x="424531" y="332510"/>
                </a:lnTo>
                <a:lnTo>
                  <a:pt x="464638" y="305700"/>
                </a:lnTo>
                <a:lnTo>
                  <a:pt x="500060" y="276401"/>
                </a:lnTo>
                <a:lnTo>
                  <a:pt x="530429" y="244812"/>
                </a:lnTo>
                <a:lnTo>
                  <a:pt x="555375" y="211135"/>
                </a:lnTo>
                <a:lnTo>
                  <a:pt x="530740" y="177309"/>
                </a:lnTo>
                <a:lnTo>
                  <a:pt x="500578" y="145592"/>
                </a:lnTo>
                <a:lnTo>
                  <a:pt x="465269" y="116191"/>
                </a:lnTo>
                <a:lnTo>
                  <a:pt x="425192" y="89313"/>
                </a:lnTo>
                <a:lnTo>
                  <a:pt x="380729" y="65165"/>
                </a:lnTo>
                <a:lnTo>
                  <a:pt x="332259" y="43953"/>
                </a:lnTo>
                <a:lnTo>
                  <a:pt x="280163" y="25884"/>
                </a:lnTo>
                <a:lnTo>
                  <a:pt x="224821" y="11164"/>
                </a:lnTo>
                <a:lnTo>
                  <a:pt x="1666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824244" y="4137541"/>
            <a:ext cx="555625" cy="422275"/>
          </a:xfrm>
          <a:custGeom>
            <a:avLst/>
            <a:gdLst/>
            <a:ahLst/>
            <a:cxnLst/>
            <a:rect l="l" t="t" r="r" b="b"/>
            <a:pathLst>
              <a:path w="555625" h="422275">
                <a:moveTo>
                  <a:pt x="555375" y="211135"/>
                </a:moveTo>
                <a:lnTo>
                  <a:pt x="530429" y="244812"/>
                </a:lnTo>
                <a:lnTo>
                  <a:pt x="500060" y="276401"/>
                </a:lnTo>
                <a:lnTo>
                  <a:pt x="464638" y="305700"/>
                </a:lnTo>
                <a:lnTo>
                  <a:pt x="424531" y="332510"/>
                </a:lnTo>
                <a:lnTo>
                  <a:pt x="380107" y="356631"/>
                </a:lnTo>
                <a:lnTo>
                  <a:pt x="331735" y="377862"/>
                </a:lnTo>
                <a:lnTo>
                  <a:pt x="279783" y="396003"/>
                </a:lnTo>
                <a:lnTo>
                  <a:pt x="224619" y="410853"/>
                </a:lnTo>
                <a:lnTo>
                  <a:pt x="166612" y="422214"/>
                </a:lnTo>
                <a:lnTo>
                  <a:pt x="0" y="422214"/>
                </a:lnTo>
                <a:lnTo>
                  <a:pt x="27854" y="381492"/>
                </a:lnTo>
                <a:lnTo>
                  <a:pt x="49518" y="339770"/>
                </a:lnTo>
                <a:lnTo>
                  <a:pt x="64992" y="297300"/>
                </a:lnTo>
                <a:lnTo>
                  <a:pt x="74277" y="254330"/>
                </a:lnTo>
                <a:lnTo>
                  <a:pt x="77372" y="211109"/>
                </a:lnTo>
                <a:lnTo>
                  <a:pt x="74277" y="167889"/>
                </a:lnTo>
                <a:lnTo>
                  <a:pt x="64992" y="124918"/>
                </a:lnTo>
                <a:lnTo>
                  <a:pt x="49518" y="82447"/>
                </a:lnTo>
                <a:lnTo>
                  <a:pt x="27853" y="40724"/>
                </a:lnTo>
                <a:lnTo>
                  <a:pt x="0" y="0"/>
                </a:lnTo>
                <a:lnTo>
                  <a:pt x="166612" y="0"/>
                </a:lnTo>
                <a:lnTo>
                  <a:pt x="224821" y="11164"/>
                </a:lnTo>
                <a:lnTo>
                  <a:pt x="280163" y="25884"/>
                </a:lnTo>
                <a:lnTo>
                  <a:pt x="332259" y="43953"/>
                </a:lnTo>
                <a:lnTo>
                  <a:pt x="380729" y="65165"/>
                </a:lnTo>
                <a:lnTo>
                  <a:pt x="425192" y="89313"/>
                </a:lnTo>
                <a:lnTo>
                  <a:pt x="465269" y="116191"/>
                </a:lnTo>
                <a:lnTo>
                  <a:pt x="500578" y="145592"/>
                </a:lnTo>
                <a:lnTo>
                  <a:pt x="530740" y="177309"/>
                </a:lnTo>
                <a:lnTo>
                  <a:pt x="555375" y="211135"/>
                </a:lnTo>
                <a:close/>
              </a:path>
            </a:pathLst>
          </a:custGeom>
          <a:ln w="59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74965" y="4314028"/>
            <a:ext cx="69970" cy="69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24244" y="4137541"/>
            <a:ext cx="555625" cy="422275"/>
          </a:xfrm>
          <a:custGeom>
            <a:avLst/>
            <a:gdLst/>
            <a:ahLst/>
            <a:cxnLst/>
            <a:rect l="l" t="t" r="r" b="b"/>
            <a:pathLst>
              <a:path w="555625" h="422275">
                <a:moveTo>
                  <a:pt x="341765" y="0"/>
                </a:moveTo>
                <a:lnTo>
                  <a:pt x="0" y="0"/>
                </a:lnTo>
                <a:lnTo>
                  <a:pt x="0" y="422214"/>
                </a:lnTo>
                <a:lnTo>
                  <a:pt x="341765" y="422214"/>
                </a:lnTo>
                <a:lnTo>
                  <a:pt x="390747" y="416638"/>
                </a:lnTo>
                <a:lnTo>
                  <a:pt x="435710" y="400757"/>
                </a:lnTo>
                <a:lnTo>
                  <a:pt x="475371" y="375836"/>
                </a:lnTo>
                <a:lnTo>
                  <a:pt x="508450" y="343144"/>
                </a:lnTo>
                <a:lnTo>
                  <a:pt x="533665" y="303948"/>
                </a:lnTo>
                <a:lnTo>
                  <a:pt x="549734" y="259514"/>
                </a:lnTo>
                <a:lnTo>
                  <a:pt x="555375" y="211110"/>
                </a:lnTo>
                <a:lnTo>
                  <a:pt x="549734" y="162702"/>
                </a:lnTo>
                <a:lnTo>
                  <a:pt x="533665" y="118265"/>
                </a:lnTo>
                <a:lnTo>
                  <a:pt x="508450" y="79067"/>
                </a:lnTo>
                <a:lnTo>
                  <a:pt x="475371" y="46375"/>
                </a:lnTo>
                <a:lnTo>
                  <a:pt x="435710" y="21455"/>
                </a:lnTo>
                <a:lnTo>
                  <a:pt x="390747" y="5575"/>
                </a:lnTo>
                <a:lnTo>
                  <a:pt x="3417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24244" y="4137541"/>
            <a:ext cx="555625" cy="422275"/>
          </a:xfrm>
          <a:custGeom>
            <a:avLst/>
            <a:gdLst/>
            <a:ahLst/>
            <a:cxnLst/>
            <a:rect l="l" t="t" r="r" b="b"/>
            <a:pathLst>
              <a:path w="555625" h="422275">
                <a:moveTo>
                  <a:pt x="341765" y="422214"/>
                </a:moveTo>
                <a:lnTo>
                  <a:pt x="0" y="422214"/>
                </a:lnTo>
                <a:lnTo>
                  <a:pt x="0" y="0"/>
                </a:lnTo>
                <a:lnTo>
                  <a:pt x="341765" y="0"/>
                </a:lnTo>
                <a:lnTo>
                  <a:pt x="390747" y="5575"/>
                </a:lnTo>
                <a:lnTo>
                  <a:pt x="435710" y="21455"/>
                </a:lnTo>
                <a:lnTo>
                  <a:pt x="475371" y="46375"/>
                </a:lnTo>
                <a:lnTo>
                  <a:pt x="508450" y="79067"/>
                </a:lnTo>
                <a:lnTo>
                  <a:pt x="533665" y="118265"/>
                </a:lnTo>
                <a:lnTo>
                  <a:pt x="549734" y="162702"/>
                </a:lnTo>
                <a:lnTo>
                  <a:pt x="555375" y="211110"/>
                </a:lnTo>
                <a:lnTo>
                  <a:pt x="549734" y="259514"/>
                </a:lnTo>
                <a:lnTo>
                  <a:pt x="533665" y="303948"/>
                </a:lnTo>
                <a:lnTo>
                  <a:pt x="508451" y="343144"/>
                </a:lnTo>
                <a:lnTo>
                  <a:pt x="475371" y="375836"/>
                </a:lnTo>
                <a:lnTo>
                  <a:pt x="435710" y="400757"/>
                </a:lnTo>
                <a:lnTo>
                  <a:pt x="390747" y="416638"/>
                </a:lnTo>
                <a:lnTo>
                  <a:pt x="341765" y="422214"/>
                </a:lnTo>
                <a:close/>
              </a:path>
            </a:pathLst>
          </a:custGeom>
          <a:ln w="59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32316" y="4243096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142395" y="0"/>
                </a:moveTo>
                <a:lnTo>
                  <a:pt x="0" y="0"/>
                </a:lnTo>
              </a:path>
            </a:pathLst>
          </a:custGeom>
          <a:ln w="59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29152" y="4348652"/>
            <a:ext cx="427355" cy="0"/>
          </a:xfrm>
          <a:custGeom>
            <a:avLst/>
            <a:gdLst/>
            <a:ahLst/>
            <a:cxnLst/>
            <a:rect l="l" t="t" r="r" b="b"/>
            <a:pathLst>
              <a:path w="427354">
                <a:moveTo>
                  <a:pt x="0" y="0"/>
                </a:moveTo>
                <a:lnTo>
                  <a:pt x="427219" y="0"/>
                </a:lnTo>
              </a:path>
            </a:pathLst>
          </a:custGeom>
          <a:ln w="59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2301558" y="3986684"/>
            <a:ext cx="394970" cy="63119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 marR="5080">
              <a:lnSpc>
                <a:spcPct val="69300"/>
              </a:lnSpc>
              <a:spcBef>
                <a:spcPts val="960"/>
              </a:spcBef>
            </a:pPr>
            <a:r>
              <a:rPr sz="2350" i="1" spc="10" dirty="0">
                <a:latin typeface="Arial"/>
                <a:cs typeface="Arial"/>
              </a:rPr>
              <a:t>x  y</a:t>
            </a:r>
            <a:endParaRPr sz="23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507836" y="3916306"/>
            <a:ext cx="327025" cy="38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i="1" spc="10" dirty="0">
                <a:latin typeface="Arial"/>
                <a:cs typeface="Arial"/>
              </a:rPr>
              <a:t>xy</a:t>
            </a:r>
            <a:endParaRPr sz="235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529152" y="4030024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0" y="0"/>
                </a:moveTo>
                <a:lnTo>
                  <a:pt x="178016" y="0"/>
                </a:lnTo>
              </a:path>
            </a:pathLst>
          </a:custGeom>
          <a:ln w="178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71550" y="4030024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0" y="0"/>
                </a:moveTo>
                <a:lnTo>
                  <a:pt x="178016" y="0"/>
                </a:lnTo>
              </a:path>
            </a:pathLst>
          </a:custGeom>
          <a:ln w="178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3425120" y="4754455"/>
            <a:ext cx="492759" cy="38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i="1" spc="10" dirty="0">
                <a:latin typeface="Arial"/>
                <a:cs typeface="Arial"/>
              </a:rPr>
              <a:t>x</a:t>
            </a:r>
            <a:r>
              <a:rPr sz="2350" spc="10" dirty="0">
                <a:latin typeface="Symbol"/>
                <a:cs typeface="Symbol"/>
              </a:rPr>
              <a:t></a:t>
            </a:r>
            <a:r>
              <a:rPr sz="2350" i="1" spc="10" dirty="0">
                <a:latin typeface="Arial"/>
                <a:cs typeface="Arial"/>
              </a:rPr>
              <a:t>y</a:t>
            </a:r>
            <a:endParaRPr sz="235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674712" y="5079351"/>
            <a:ext cx="427355" cy="0"/>
          </a:xfrm>
          <a:custGeom>
            <a:avLst/>
            <a:gdLst/>
            <a:ahLst/>
            <a:cxnLst/>
            <a:rect l="l" t="t" r="r" b="b"/>
            <a:pathLst>
              <a:path w="427355">
                <a:moveTo>
                  <a:pt x="0" y="0"/>
                </a:moveTo>
                <a:lnTo>
                  <a:pt x="427219" y="0"/>
                </a:lnTo>
              </a:path>
            </a:pathLst>
          </a:custGeom>
          <a:ln w="59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74712" y="5290115"/>
            <a:ext cx="427355" cy="0"/>
          </a:xfrm>
          <a:custGeom>
            <a:avLst/>
            <a:gdLst/>
            <a:ahLst/>
            <a:cxnLst/>
            <a:rect l="l" t="t" r="r" b="b"/>
            <a:pathLst>
              <a:path w="427355">
                <a:moveTo>
                  <a:pt x="0" y="0"/>
                </a:moveTo>
                <a:lnTo>
                  <a:pt x="427219" y="0"/>
                </a:lnTo>
              </a:path>
            </a:pathLst>
          </a:custGeom>
          <a:ln w="59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101932" y="5184737"/>
            <a:ext cx="427355" cy="0"/>
          </a:xfrm>
          <a:custGeom>
            <a:avLst/>
            <a:gdLst/>
            <a:ahLst/>
            <a:cxnLst/>
            <a:rect l="l" t="t" r="r" b="b"/>
            <a:pathLst>
              <a:path w="427354">
                <a:moveTo>
                  <a:pt x="427219" y="0"/>
                </a:moveTo>
                <a:lnTo>
                  <a:pt x="0" y="0"/>
                </a:lnTo>
              </a:path>
            </a:pathLst>
          </a:custGeom>
          <a:ln w="59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24244" y="4973966"/>
            <a:ext cx="555625" cy="421640"/>
          </a:xfrm>
          <a:custGeom>
            <a:avLst/>
            <a:gdLst/>
            <a:ahLst/>
            <a:cxnLst/>
            <a:rect l="l" t="t" r="r" b="b"/>
            <a:pathLst>
              <a:path w="555625" h="421639">
                <a:moveTo>
                  <a:pt x="166612" y="0"/>
                </a:moveTo>
                <a:lnTo>
                  <a:pt x="0" y="0"/>
                </a:lnTo>
                <a:lnTo>
                  <a:pt x="27853" y="40658"/>
                </a:lnTo>
                <a:lnTo>
                  <a:pt x="49518" y="82314"/>
                </a:lnTo>
                <a:lnTo>
                  <a:pt x="64992" y="124717"/>
                </a:lnTo>
                <a:lnTo>
                  <a:pt x="74277" y="167619"/>
                </a:lnTo>
                <a:lnTo>
                  <a:pt x="77370" y="210795"/>
                </a:lnTo>
                <a:lnTo>
                  <a:pt x="74277" y="253920"/>
                </a:lnTo>
                <a:lnTo>
                  <a:pt x="64992" y="296821"/>
                </a:lnTo>
                <a:lnTo>
                  <a:pt x="49518" y="339223"/>
                </a:lnTo>
                <a:lnTo>
                  <a:pt x="27854" y="380877"/>
                </a:lnTo>
                <a:lnTo>
                  <a:pt x="0" y="421534"/>
                </a:lnTo>
                <a:lnTo>
                  <a:pt x="166612" y="421534"/>
                </a:lnTo>
                <a:lnTo>
                  <a:pt x="224619" y="410192"/>
                </a:lnTo>
                <a:lnTo>
                  <a:pt x="279783" y="395365"/>
                </a:lnTo>
                <a:lnTo>
                  <a:pt x="331735" y="377253"/>
                </a:lnTo>
                <a:lnTo>
                  <a:pt x="380107" y="356056"/>
                </a:lnTo>
                <a:lnTo>
                  <a:pt x="424531" y="331974"/>
                </a:lnTo>
                <a:lnTo>
                  <a:pt x="464638" y="305208"/>
                </a:lnTo>
                <a:lnTo>
                  <a:pt x="500060" y="275955"/>
                </a:lnTo>
                <a:lnTo>
                  <a:pt x="530429" y="244418"/>
                </a:lnTo>
                <a:lnTo>
                  <a:pt x="555375" y="210795"/>
                </a:lnTo>
                <a:lnTo>
                  <a:pt x="530740" y="177023"/>
                </a:lnTo>
                <a:lnTo>
                  <a:pt x="500578" y="145357"/>
                </a:lnTo>
                <a:lnTo>
                  <a:pt x="465269" y="116004"/>
                </a:lnTo>
                <a:lnTo>
                  <a:pt x="425192" y="89170"/>
                </a:lnTo>
                <a:lnTo>
                  <a:pt x="380729" y="65060"/>
                </a:lnTo>
                <a:lnTo>
                  <a:pt x="332259" y="43883"/>
                </a:lnTo>
                <a:lnTo>
                  <a:pt x="280163" y="25842"/>
                </a:lnTo>
                <a:lnTo>
                  <a:pt x="224821" y="11146"/>
                </a:lnTo>
                <a:lnTo>
                  <a:pt x="1666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824244" y="4973966"/>
            <a:ext cx="555625" cy="421640"/>
          </a:xfrm>
          <a:custGeom>
            <a:avLst/>
            <a:gdLst/>
            <a:ahLst/>
            <a:cxnLst/>
            <a:rect l="l" t="t" r="r" b="b"/>
            <a:pathLst>
              <a:path w="555625" h="421639">
                <a:moveTo>
                  <a:pt x="555375" y="210795"/>
                </a:moveTo>
                <a:lnTo>
                  <a:pt x="530429" y="244418"/>
                </a:lnTo>
                <a:lnTo>
                  <a:pt x="500060" y="275955"/>
                </a:lnTo>
                <a:lnTo>
                  <a:pt x="464638" y="305208"/>
                </a:lnTo>
                <a:lnTo>
                  <a:pt x="424531" y="331974"/>
                </a:lnTo>
                <a:lnTo>
                  <a:pt x="380107" y="356056"/>
                </a:lnTo>
                <a:lnTo>
                  <a:pt x="331735" y="377253"/>
                </a:lnTo>
                <a:lnTo>
                  <a:pt x="279783" y="395365"/>
                </a:lnTo>
                <a:lnTo>
                  <a:pt x="224619" y="410192"/>
                </a:lnTo>
                <a:lnTo>
                  <a:pt x="166612" y="421534"/>
                </a:lnTo>
                <a:lnTo>
                  <a:pt x="0" y="421534"/>
                </a:lnTo>
                <a:lnTo>
                  <a:pt x="27854" y="380877"/>
                </a:lnTo>
                <a:lnTo>
                  <a:pt x="49518" y="339223"/>
                </a:lnTo>
                <a:lnTo>
                  <a:pt x="64992" y="296821"/>
                </a:lnTo>
                <a:lnTo>
                  <a:pt x="74277" y="253920"/>
                </a:lnTo>
                <a:lnTo>
                  <a:pt x="77372" y="210769"/>
                </a:lnTo>
                <a:lnTo>
                  <a:pt x="74277" y="167619"/>
                </a:lnTo>
                <a:lnTo>
                  <a:pt x="64992" y="124717"/>
                </a:lnTo>
                <a:lnTo>
                  <a:pt x="49518" y="82314"/>
                </a:lnTo>
                <a:lnTo>
                  <a:pt x="27853" y="40658"/>
                </a:lnTo>
                <a:lnTo>
                  <a:pt x="0" y="0"/>
                </a:lnTo>
                <a:lnTo>
                  <a:pt x="166612" y="0"/>
                </a:lnTo>
                <a:lnTo>
                  <a:pt x="224821" y="11146"/>
                </a:lnTo>
                <a:lnTo>
                  <a:pt x="280163" y="25842"/>
                </a:lnTo>
                <a:lnTo>
                  <a:pt x="332259" y="43883"/>
                </a:lnTo>
                <a:lnTo>
                  <a:pt x="380729" y="65060"/>
                </a:lnTo>
                <a:lnTo>
                  <a:pt x="425192" y="89170"/>
                </a:lnTo>
                <a:lnTo>
                  <a:pt x="465269" y="116004"/>
                </a:lnTo>
                <a:lnTo>
                  <a:pt x="500578" y="145357"/>
                </a:lnTo>
                <a:lnTo>
                  <a:pt x="530740" y="177023"/>
                </a:lnTo>
                <a:lnTo>
                  <a:pt x="555375" y="210795"/>
                </a:lnTo>
                <a:close/>
              </a:path>
            </a:pathLst>
          </a:custGeom>
          <a:ln w="5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374968" y="5150167"/>
            <a:ext cx="69965" cy="691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532316" y="5079351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142395" y="0"/>
                </a:moveTo>
                <a:lnTo>
                  <a:pt x="0" y="0"/>
                </a:lnTo>
              </a:path>
            </a:pathLst>
          </a:custGeom>
          <a:ln w="59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532316" y="5290115"/>
            <a:ext cx="142875" cy="2540"/>
          </a:xfrm>
          <a:custGeom>
            <a:avLst/>
            <a:gdLst/>
            <a:ahLst/>
            <a:cxnLst/>
            <a:rect l="l" t="t" r="r" b="b"/>
            <a:pathLst>
              <a:path w="142875" h="2539">
                <a:moveTo>
                  <a:pt x="-2974" y="976"/>
                </a:moveTo>
                <a:lnTo>
                  <a:pt x="145369" y="976"/>
                </a:lnTo>
              </a:path>
            </a:pathLst>
          </a:custGeom>
          <a:ln w="7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529152" y="5184737"/>
            <a:ext cx="427355" cy="0"/>
          </a:xfrm>
          <a:custGeom>
            <a:avLst/>
            <a:gdLst/>
            <a:ahLst/>
            <a:cxnLst/>
            <a:rect l="l" t="t" r="r" b="b"/>
            <a:pathLst>
              <a:path w="427354">
                <a:moveTo>
                  <a:pt x="0" y="0"/>
                </a:moveTo>
                <a:lnTo>
                  <a:pt x="427219" y="0"/>
                </a:lnTo>
              </a:path>
            </a:pathLst>
          </a:custGeom>
          <a:ln w="59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738818" y="4870539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0" y="0"/>
                </a:moveTo>
                <a:lnTo>
                  <a:pt x="177991" y="0"/>
                </a:lnTo>
              </a:path>
            </a:pathLst>
          </a:custGeom>
          <a:ln w="178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453996" y="4870539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0" y="0"/>
                </a:moveTo>
                <a:lnTo>
                  <a:pt x="178016" y="0"/>
                </a:lnTo>
              </a:path>
            </a:pathLst>
          </a:custGeom>
          <a:ln w="178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596395" y="4870539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0" y="0"/>
                </a:moveTo>
                <a:lnTo>
                  <a:pt x="178016" y="0"/>
                </a:lnTo>
              </a:path>
            </a:pathLst>
          </a:custGeom>
          <a:ln w="178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3392089" y="5592655"/>
            <a:ext cx="558800" cy="38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i="1" spc="10" dirty="0">
                <a:latin typeface="Arial"/>
                <a:cs typeface="Arial"/>
              </a:rPr>
              <a:t>x</a:t>
            </a:r>
            <a:r>
              <a:rPr sz="2350" spc="15" dirty="0">
                <a:latin typeface="Symbol"/>
                <a:cs typeface="Symbol"/>
              </a:rPr>
              <a:t></a:t>
            </a:r>
            <a:r>
              <a:rPr sz="2350" i="1" spc="10" dirty="0">
                <a:latin typeface="Arial"/>
                <a:cs typeface="Arial"/>
              </a:rPr>
              <a:t>y</a:t>
            </a:r>
            <a:endParaRPr sz="235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674712" y="5917551"/>
            <a:ext cx="427355" cy="0"/>
          </a:xfrm>
          <a:custGeom>
            <a:avLst/>
            <a:gdLst/>
            <a:ahLst/>
            <a:cxnLst/>
            <a:rect l="l" t="t" r="r" b="b"/>
            <a:pathLst>
              <a:path w="427355">
                <a:moveTo>
                  <a:pt x="0" y="0"/>
                </a:moveTo>
                <a:lnTo>
                  <a:pt x="427219" y="0"/>
                </a:lnTo>
              </a:path>
            </a:pathLst>
          </a:custGeom>
          <a:ln w="59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674712" y="6128315"/>
            <a:ext cx="427355" cy="0"/>
          </a:xfrm>
          <a:custGeom>
            <a:avLst/>
            <a:gdLst/>
            <a:ahLst/>
            <a:cxnLst/>
            <a:rect l="l" t="t" r="r" b="b"/>
            <a:pathLst>
              <a:path w="427355">
                <a:moveTo>
                  <a:pt x="0" y="0"/>
                </a:moveTo>
                <a:lnTo>
                  <a:pt x="427219" y="0"/>
                </a:lnTo>
              </a:path>
            </a:pathLst>
          </a:custGeom>
          <a:ln w="59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101932" y="6022937"/>
            <a:ext cx="427355" cy="0"/>
          </a:xfrm>
          <a:custGeom>
            <a:avLst/>
            <a:gdLst/>
            <a:ahLst/>
            <a:cxnLst/>
            <a:rect l="l" t="t" r="r" b="b"/>
            <a:pathLst>
              <a:path w="427354">
                <a:moveTo>
                  <a:pt x="427219" y="0"/>
                </a:moveTo>
                <a:lnTo>
                  <a:pt x="0" y="0"/>
                </a:lnTo>
              </a:path>
            </a:pathLst>
          </a:custGeom>
          <a:ln w="59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824244" y="5812166"/>
            <a:ext cx="555625" cy="421640"/>
          </a:xfrm>
          <a:custGeom>
            <a:avLst/>
            <a:gdLst/>
            <a:ahLst/>
            <a:cxnLst/>
            <a:rect l="l" t="t" r="r" b="b"/>
            <a:pathLst>
              <a:path w="555625" h="421639">
                <a:moveTo>
                  <a:pt x="166612" y="0"/>
                </a:moveTo>
                <a:lnTo>
                  <a:pt x="0" y="0"/>
                </a:lnTo>
                <a:lnTo>
                  <a:pt x="27853" y="40658"/>
                </a:lnTo>
                <a:lnTo>
                  <a:pt x="49518" y="82314"/>
                </a:lnTo>
                <a:lnTo>
                  <a:pt x="64992" y="124717"/>
                </a:lnTo>
                <a:lnTo>
                  <a:pt x="74277" y="167619"/>
                </a:lnTo>
                <a:lnTo>
                  <a:pt x="77370" y="210795"/>
                </a:lnTo>
                <a:lnTo>
                  <a:pt x="74277" y="253920"/>
                </a:lnTo>
                <a:lnTo>
                  <a:pt x="64992" y="296821"/>
                </a:lnTo>
                <a:lnTo>
                  <a:pt x="49518" y="339223"/>
                </a:lnTo>
                <a:lnTo>
                  <a:pt x="27854" y="380877"/>
                </a:lnTo>
                <a:lnTo>
                  <a:pt x="0" y="421534"/>
                </a:lnTo>
                <a:lnTo>
                  <a:pt x="166612" y="421534"/>
                </a:lnTo>
                <a:lnTo>
                  <a:pt x="224619" y="410192"/>
                </a:lnTo>
                <a:lnTo>
                  <a:pt x="279783" y="395365"/>
                </a:lnTo>
                <a:lnTo>
                  <a:pt x="331735" y="377253"/>
                </a:lnTo>
                <a:lnTo>
                  <a:pt x="380107" y="356056"/>
                </a:lnTo>
                <a:lnTo>
                  <a:pt x="424531" y="331974"/>
                </a:lnTo>
                <a:lnTo>
                  <a:pt x="464638" y="305208"/>
                </a:lnTo>
                <a:lnTo>
                  <a:pt x="500060" y="275955"/>
                </a:lnTo>
                <a:lnTo>
                  <a:pt x="530429" y="244418"/>
                </a:lnTo>
                <a:lnTo>
                  <a:pt x="555375" y="210795"/>
                </a:lnTo>
                <a:lnTo>
                  <a:pt x="530740" y="177023"/>
                </a:lnTo>
                <a:lnTo>
                  <a:pt x="500578" y="145357"/>
                </a:lnTo>
                <a:lnTo>
                  <a:pt x="465269" y="116004"/>
                </a:lnTo>
                <a:lnTo>
                  <a:pt x="425192" y="89170"/>
                </a:lnTo>
                <a:lnTo>
                  <a:pt x="380729" y="65060"/>
                </a:lnTo>
                <a:lnTo>
                  <a:pt x="332259" y="43883"/>
                </a:lnTo>
                <a:lnTo>
                  <a:pt x="280163" y="25842"/>
                </a:lnTo>
                <a:lnTo>
                  <a:pt x="224821" y="11146"/>
                </a:lnTo>
                <a:lnTo>
                  <a:pt x="1666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24244" y="5812166"/>
            <a:ext cx="555625" cy="421640"/>
          </a:xfrm>
          <a:custGeom>
            <a:avLst/>
            <a:gdLst/>
            <a:ahLst/>
            <a:cxnLst/>
            <a:rect l="l" t="t" r="r" b="b"/>
            <a:pathLst>
              <a:path w="555625" h="421639">
                <a:moveTo>
                  <a:pt x="555375" y="210795"/>
                </a:moveTo>
                <a:lnTo>
                  <a:pt x="530429" y="244418"/>
                </a:lnTo>
                <a:lnTo>
                  <a:pt x="500060" y="275955"/>
                </a:lnTo>
                <a:lnTo>
                  <a:pt x="464638" y="305208"/>
                </a:lnTo>
                <a:lnTo>
                  <a:pt x="424531" y="331974"/>
                </a:lnTo>
                <a:lnTo>
                  <a:pt x="380107" y="356056"/>
                </a:lnTo>
                <a:lnTo>
                  <a:pt x="331735" y="377253"/>
                </a:lnTo>
                <a:lnTo>
                  <a:pt x="279783" y="395365"/>
                </a:lnTo>
                <a:lnTo>
                  <a:pt x="224619" y="410192"/>
                </a:lnTo>
                <a:lnTo>
                  <a:pt x="166612" y="421534"/>
                </a:lnTo>
                <a:lnTo>
                  <a:pt x="0" y="421534"/>
                </a:lnTo>
                <a:lnTo>
                  <a:pt x="27854" y="380877"/>
                </a:lnTo>
                <a:lnTo>
                  <a:pt x="49518" y="339223"/>
                </a:lnTo>
                <a:lnTo>
                  <a:pt x="64992" y="296821"/>
                </a:lnTo>
                <a:lnTo>
                  <a:pt x="74277" y="253920"/>
                </a:lnTo>
                <a:lnTo>
                  <a:pt x="77372" y="210769"/>
                </a:lnTo>
                <a:lnTo>
                  <a:pt x="74277" y="167619"/>
                </a:lnTo>
                <a:lnTo>
                  <a:pt x="64992" y="124717"/>
                </a:lnTo>
                <a:lnTo>
                  <a:pt x="49518" y="82314"/>
                </a:lnTo>
                <a:lnTo>
                  <a:pt x="27853" y="40658"/>
                </a:lnTo>
                <a:lnTo>
                  <a:pt x="0" y="0"/>
                </a:lnTo>
                <a:lnTo>
                  <a:pt x="166612" y="0"/>
                </a:lnTo>
                <a:lnTo>
                  <a:pt x="224821" y="11146"/>
                </a:lnTo>
                <a:lnTo>
                  <a:pt x="280163" y="25842"/>
                </a:lnTo>
                <a:lnTo>
                  <a:pt x="332259" y="43883"/>
                </a:lnTo>
                <a:lnTo>
                  <a:pt x="380729" y="65060"/>
                </a:lnTo>
                <a:lnTo>
                  <a:pt x="425192" y="89170"/>
                </a:lnTo>
                <a:lnTo>
                  <a:pt x="465269" y="116004"/>
                </a:lnTo>
                <a:lnTo>
                  <a:pt x="500578" y="145357"/>
                </a:lnTo>
                <a:lnTo>
                  <a:pt x="530740" y="177023"/>
                </a:lnTo>
                <a:lnTo>
                  <a:pt x="555375" y="210795"/>
                </a:lnTo>
                <a:close/>
              </a:path>
            </a:pathLst>
          </a:custGeom>
          <a:ln w="5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768706" y="5812166"/>
            <a:ext cx="77470" cy="421640"/>
          </a:xfrm>
          <a:custGeom>
            <a:avLst/>
            <a:gdLst/>
            <a:ahLst/>
            <a:cxnLst/>
            <a:rect l="l" t="t" r="r" b="b"/>
            <a:pathLst>
              <a:path w="77469" h="421639">
                <a:moveTo>
                  <a:pt x="0" y="421534"/>
                </a:moveTo>
                <a:lnTo>
                  <a:pt x="27854" y="380877"/>
                </a:lnTo>
                <a:lnTo>
                  <a:pt x="49518" y="339223"/>
                </a:lnTo>
                <a:lnTo>
                  <a:pt x="64992" y="296821"/>
                </a:lnTo>
                <a:lnTo>
                  <a:pt x="74277" y="253920"/>
                </a:lnTo>
                <a:lnTo>
                  <a:pt x="77372" y="210769"/>
                </a:lnTo>
                <a:lnTo>
                  <a:pt x="74277" y="167619"/>
                </a:lnTo>
                <a:lnTo>
                  <a:pt x="64992" y="124717"/>
                </a:lnTo>
                <a:lnTo>
                  <a:pt x="49518" y="82314"/>
                </a:lnTo>
                <a:lnTo>
                  <a:pt x="27853" y="40658"/>
                </a:lnTo>
                <a:lnTo>
                  <a:pt x="0" y="0"/>
                </a:lnTo>
              </a:path>
            </a:pathLst>
          </a:custGeom>
          <a:ln w="6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532316" y="5917551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142395" y="0"/>
                </a:moveTo>
                <a:lnTo>
                  <a:pt x="0" y="0"/>
                </a:lnTo>
              </a:path>
            </a:pathLst>
          </a:custGeom>
          <a:ln w="59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532316" y="6128315"/>
            <a:ext cx="142875" cy="2540"/>
          </a:xfrm>
          <a:custGeom>
            <a:avLst/>
            <a:gdLst/>
            <a:ahLst/>
            <a:cxnLst/>
            <a:rect l="l" t="t" r="r" b="b"/>
            <a:pathLst>
              <a:path w="142875" h="2539">
                <a:moveTo>
                  <a:pt x="-2974" y="976"/>
                </a:moveTo>
                <a:lnTo>
                  <a:pt x="145369" y="976"/>
                </a:lnTo>
              </a:path>
            </a:pathLst>
          </a:custGeom>
          <a:ln w="7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529152" y="6022937"/>
            <a:ext cx="427355" cy="0"/>
          </a:xfrm>
          <a:custGeom>
            <a:avLst/>
            <a:gdLst/>
            <a:ahLst/>
            <a:cxnLst/>
            <a:rect l="l" t="t" r="r" b="b"/>
            <a:pathLst>
              <a:path w="427354">
                <a:moveTo>
                  <a:pt x="0" y="0"/>
                </a:moveTo>
                <a:lnTo>
                  <a:pt x="427219" y="0"/>
                </a:lnTo>
              </a:path>
            </a:pathLst>
          </a:custGeom>
          <a:ln w="59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2301558" y="4823332"/>
            <a:ext cx="176530" cy="146875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 marR="5080">
              <a:lnSpc>
                <a:spcPct val="69200"/>
              </a:lnSpc>
              <a:spcBef>
                <a:spcPts val="960"/>
              </a:spcBef>
            </a:pPr>
            <a:r>
              <a:rPr sz="2350" i="1" spc="5" dirty="0">
                <a:latin typeface="Arial"/>
                <a:cs typeface="Arial"/>
              </a:rPr>
              <a:t>x  y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5080">
              <a:lnSpc>
                <a:spcPct val="69200"/>
              </a:lnSpc>
            </a:pPr>
            <a:r>
              <a:rPr sz="2350" i="1" spc="5" dirty="0">
                <a:latin typeface="Arial"/>
                <a:cs typeface="Arial"/>
              </a:rPr>
              <a:t>x  y</a:t>
            </a:r>
            <a:endParaRPr sz="2350">
              <a:latin typeface="Arial"/>
              <a:cs typeface="Arial"/>
            </a:endParaRPr>
          </a:p>
        </p:txBody>
      </p:sp>
      <p:sp>
        <p:nvSpPr>
          <p:cNvPr id="88" name="object 58"/>
          <p:cNvSpPr/>
          <p:nvPr/>
        </p:nvSpPr>
        <p:spPr>
          <a:xfrm flipV="1">
            <a:off x="2514600" y="4395495"/>
            <a:ext cx="312991" cy="45719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142395" y="0"/>
                </a:moveTo>
                <a:lnTo>
                  <a:pt x="0" y="0"/>
                </a:lnTo>
              </a:path>
            </a:pathLst>
          </a:custGeom>
          <a:ln w="59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0057" y="461899"/>
            <a:ext cx="36449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20" dirty="0">
                <a:latin typeface="Calibri"/>
                <a:cs typeface="Calibri"/>
              </a:rPr>
              <a:t>Inversion</a:t>
            </a:r>
            <a:r>
              <a:rPr sz="4400" b="1" spc="-95" dirty="0">
                <a:latin typeface="Calibri"/>
                <a:cs typeface="Calibri"/>
              </a:rPr>
              <a:t> </a:t>
            </a:r>
            <a:r>
              <a:rPr sz="4400" b="1" spc="-20" dirty="0">
                <a:latin typeface="Calibri"/>
                <a:cs typeface="Calibri"/>
              </a:rPr>
              <a:t>(NOT)</a:t>
            </a:r>
            <a:endParaRPr sz="4400" dirty="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14912" y="1738312"/>
          <a:ext cx="2133600" cy="2316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  <a:gridCol w="1066800"/>
              </a:tblGrid>
              <a:tr h="771525">
                <a:tc>
                  <a:txBody>
                    <a:bodyPr/>
                    <a:lstStyle/>
                    <a:p>
                      <a:pPr marL="41592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28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63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28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631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73049">
                <a:tc>
                  <a:txBody>
                    <a:bodyPr/>
                    <a:lstStyle/>
                    <a:p>
                      <a:pPr marL="43370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28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28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71525">
                <a:tc>
                  <a:txBody>
                    <a:bodyPr/>
                    <a:lstStyle/>
                    <a:p>
                      <a:pPr marL="43370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28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63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28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631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990600" y="1676400"/>
            <a:ext cx="3048000" cy="1040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444" y="3148711"/>
            <a:ext cx="974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c: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89607" y="3162222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4">
                <a:moveTo>
                  <a:pt x="0" y="0"/>
                </a:moveTo>
                <a:lnTo>
                  <a:pt x="262173" y="0"/>
                </a:lnTo>
              </a:path>
            </a:pathLst>
          </a:custGeom>
          <a:ln w="149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24209" y="3094928"/>
            <a:ext cx="94805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spc="50" dirty="0">
                <a:latin typeface="Times New Roman"/>
                <a:cs typeface="Times New Roman"/>
              </a:rPr>
              <a:t>Q </a:t>
            </a:r>
            <a:r>
              <a:rPr sz="2900" spc="40" dirty="0">
                <a:latin typeface="Symbol"/>
                <a:cs typeface="Symbol"/>
              </a:rPr>
              <a:t></a:t>
            </a:r>
            <a:r>
              <a:rPr sz="2900" spc="-260" dirty="0">
                <a:latin typeface="Times New Roman"/>
                <a:cs typeface="Times New Roman"/>
              </a:rPr>
              <a:t> </a:t>
            </a:r>
            <a:r>
              <a:rPr sz="2900" spc="50" dirty="0">
                <a:latin typeface="Times New Roman"/>
                <a:cs typeface="Times New Roman"/>
              </a:rPr>
              <a:t>A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1690116"/>
            <a:ext cx="3349752" cy="1092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1973" y="461899"/>
            <a:ext cx="19405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Calibri"/>
                <a:cs typeface="Calibri"/>
              </a:rPr>
              <a:t>OR</a:t>
            </a:r>
            <a:r>
              <a:rPr sz="4400" b="1" spc="-95" dirty="0">
                <a:latin typeface="Calibri"/>
                <a:cs typeface="Calibri"/>
              </a:rPr>
              <a:t> </a:t>
            </a:r>
            <a:r>
              <a:rPr sz="4400" b="1" spc="-25" dirty="0">
                <a:latin typeface="Calibri"/>
                <a:cs typeface="Calibri"/>
              </a:rPr>
              <a:t>Gate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20686"/>
            <a:ext cx="5845810" cy="98488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Font typeface="Wingdings"/>
              <a:buChar char=""/>
              <a:tabLst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Current flows </a:t>
            </a:r>
            <a:r>
              <a:rPr sz="2800" spc="-5" dirty="0">
                <a:latin typeface="Calibri"/>
                <a:cs typeface="Calibri"/>
              </a:rPr>
              <a:t>if either </a:t>
            </a:r>
            <a:r>
              <a:rPr sz="2800" spc="-15" dirty="0">
                <a:latin typeface="Calibri"/>
                <a:cs typeface="Calibri"/>
              </a:rPr>
              <a:t>switch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closed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Calibri"/>
                <a:cs typeface="Calibri"/>
              </a:rPr>
              <a:t>Logic </a:t>
            </a:r>
            <a:r>
              <a:rPr sz="2400" spc="-10" dirty="0">
                <a:latin typeface="Calibri"/>
                <a:cs typeface="Calibri"/>
              </a:rPr>
              <a:t>notation </a:t>
            </a:r>
            <a:r>
              <a:rPr sz="2400" dirty="0">
                <a:latin typeface="Calibri"/>
                <a:cs typeface="Calibri"/>
              </a:rPr>
              <a:t>A + B =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67312" y="3567112"/>
          <a:ext cx="3200400" cy="25447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  <a:gridCol w="1066800"/>
                <a:gridCol w="1066800"/>
              </a:tblGrid>
              <a:tr h="50952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4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4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4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965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4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54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4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4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958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4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54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4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4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029200" y="2209800"/>
            <a:ext cx="3200400" cy="976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6800" y="2971800"/>
            <a:ext cx="2743200" cy="1898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3478" y="461899"/>
            <a:ext cx="333832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/>
              <a:t>AND</a:t>
            </a:r>
            <a:r>
              <a:rPr sz="4400" b="1" spc="-85" dirty="0"/>
              <a:t> </a:t>
            </a:r>
            <a:r>
              <a:rPr sz="4400" b="1" spc="-20" dirty="0"/>
              <a:t>Gate</a:t>
            </a:r>
            <a:endParaRPr sz="4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10613"/>
            <a:ext cx="7195820" cy="1760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order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5" dirty="0">
                <a:latin typeface="Calibri"/>
                <a:cs typeface="Calibri"/>
              </a:rPr>
              <a:t>current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5" dirty="0">
                <a:latin typeface="Calibri"/>
                <a:cs typeface="Calibri"/>
              </a:rPr>
              <a:t>flow, </a:t>
            </a:r>
            <a:r>
              <a:rPr sz="2800" spc="-10" dirty="0">
                <a:latin typeface="Calibri"/>
                <a:cs typeface="Calibri"/>
              </a:rPr>
              <a:t>both switches </a:t>
            </a:r>
            <a:r>
              <a:rPr sz="2800" spc="-15" dirty="0">
                <a:latin typeface="Calibri"/>
                <a:cs typeface="Calibri"/>
              </a:rPr>
              <a:t>must 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closed</a:t>
            </a:r>
            <a:endParaRPr sz="2800">
              <a:latin typeface="Calibri"/>
              <a:cs typeface="Calibri"/>
            </a:endParaRPr>
          </a:p>
          <a:p>
            <a:pPr marL="880110" marR="3677920" indent="-410209">
              <a:lnSpc>
                <a:spcPct val="119200"/>
              </a:lnSpc>
              <a:spcBef>
                <a:spcPts val="8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Calibri"/>
                <a:cs typeface="Calibri"/>
              </a:rPr>
              <a:t>Logic </a:t>
            </a:r>
            <a:r>
              <a:rPr sz="2400" spc="-10" dirty="0">
                <a:latin typeface="Calibri"/>
                <a:cs typeface="Calibri"/>
              </a:rPr>
              <a:t>notation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dirty="0">
                <a:latin typeface="Wingdings"/>
                <a:cs typeface="Wingdings"/>
              </a:rPr>
              <a:t></a:t>
            </a:r>
            <a:r>
              <a:rPr sz="2400" dirty="0">
                <a:latin typeface="Calibri"/>
                <a:cs typeface="Calibri"/>
              </a:rPr>
              <a:t>B = C  </a:t>
            </a:r>
            <a:r>
              <a:rPr sz="2400" spc="-5" dirty="0">
                <a:latin typeface="Calibri"/>
                <a:cs typeface="Calibri"/>
              </a:rPr>
              <a:t>(Sometimes </a:t>
            </a:r>
            <a:r>
              <a:rPr sz="2400" dirty="0">
                <a:latin typeface="Calibri"/>
                <a:cs typeface="Calibri"/>
              </a:rPr>
              <a:t>AB =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C)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938712" y="3719512"/>
          <a:ext cx="28194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9800"/>
                <a:gridCol w="939800"/>
                <a:gridCol w="939800"/>
              </a:tblGrid>
              <a:tr h="457200">
                <a:tc>
                  <a:txBody>
                    <a:bodyPr/>
                    <a:lstStyle/>
                    <a:p>
                      <a:pPr marL="3683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3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648200" y="2133600"/>
            <a:ext cx="3636579" cy="1178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6800" y="3657600"/>
            <a:ext cx="2895600" cy="946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1813" y="461899"/>
            <a:ext cx="6039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solidFill>
                  <a:srgbClr val="00AF50"/>
                </a:solidFill>
                <a:latin typeface="Calibri"/>
                <a:cs typeface="Calibri"/>
              </a:rPr>
              <a:t>Properties </a:t>
            </a:r>
            <a:r>
              <a:rPr sz="4400" b="1" dirty="0">
                <a:solidFill>
                  <a:srgbClr val="00AF50"/>
                </a:solidFill>
                <a:latin typeface="Calibri"/>
                <a:cs typeface="Calibri"/>
              </a:rPr>
              <a:t>of AND and</a:t>
            </a:r>
            <a:r>
              <a:rPr sz="4400" b="1" spc="-1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00AF50"/>
                </a:solidFill>
                <a:latin typeface="Calibri"/>
                <a:cs typeface="Calibri"/>
              </a:rPr>
              <a:t>OR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06226"/>
            <a:ext cx="2646045" cy="164465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Commutation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Courier New"/>
              <a:buChar char="o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A + B = B +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5"/>
              </a:spcBef>
              <a:buFont typeface="Courier New"/>
              <a:buChar char="o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5" dirty="0">
                <a:latin typeface="Wingdings"/>
                <a:cs typeface="Wingdings"/>
              </a:rPr>
              <a:t>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B = B </a:t>
            </a:r>
            <a:r>
              <a:rPr sz="2800" spc="-5" dirty="0">
                <a:latin typeface="Wingdings"/>
                <a:cs typeface="Wingdings"/>
              </a:rPr>
              <a:t>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52696" y="3761613"/>
            <a:ext cx="927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Same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17975" y="4980508"/>
            <a:ext cx="9271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Same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5800" y="4648200"/>
            <a:ext cx="2971800" cy="902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4000" y="4637532"/>
            <a:ext cx="3124200" cy="970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800" y="3363467"/>
            <a:ext cx="2971800" cy="9799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34000" y="3311652"/>
            <a:ext cx="3048000" cy="10576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1036" y="461899"/>
            <a:ext cx="47402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Commutation</a:t>
            </a:r>
            <a:r>
              <a:rPr sz="4400" spc="-80" dirty="0"/>
              <a:t> </a:t>
            </a:r>
            <a:r>
              <a:rPr sz="4400" spc="-10" dirty="0"/>
              <a:t>Circuit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066800" y="1905000"/>
            <a:ext cx="2798064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36394" y="5581599"/>
            <a:ext cx="500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 +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07635" y="1921764"/>
            <a:ext cx="2781300" cy="876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63005" y="5519115"/>
            <a:ext cx="578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 +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52727" y="3657600"/>
            <a:ext cx="2415540" cy="16718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11852" y="3691128"/>
            <a:ext cx="2371344" cy="1638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36394" y="2896361"/>
            <a:ext cx="491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dirty="0">
                <a:latin typeface="Wingdings"/>
                <a:cs typeface="Wingdings"/>
              </a:rPr>
              <a:t>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65952" y="2914015"/>
            <a:ext cx="492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 </a:t>
            </a:r>
            <a:r>
              <a:rPr sz="1800" dirty="0">
                <a:latin typeface="Wingdings"/>
                <a:cs typeface="Wingdings"/>
              </a:rPr>
              <a:t>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8869" y="461899"/>
            <a:ext cx="59080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Properties </a:t>
            </a:r>
            <a:r>
              <a:rPr sz="4400" spc="-5" dirty="0"/>
              <a:t>of </a:t>
            </a:r>
            <a:r>
              <a:rPr sz="4400" dirty="0"/>
              <a:t>AND and</a:t>
            </a:r>
            <a:r>
              <a:rPr sz="4400" spc="-30" dirty="0"/>
              <a:t> </a:t>
            </a:r>
            <a:r>
              <a:rPr sz="4400" spc="-5" dirty="0"/>
              <a:t>OR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06226"/>
            <a:ext cx="4105910" cy="112966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Associative Property</a:t>
            </a:r>
            <a:endParaRPr sz="3200">
              <a:latin typeface="Calibri"/>
              <a:cs typeface="Calibri"/>
            </a:endParaRPr>
          </a:p>
          <a:p>
            <a:pPr marL="786765" lvl="1" indent="-317500">
              <a:lnSpc>
                <a:spcPct val="100000"/>
              </a:lnSpc>
              <a:spcBef>
                <a:spcPts val="690"/>
              </a:spcBef>
              <a:buSzPct val="96428"/>
              <a:buFont typeface="Wingdings"/>
              <a:buChar char=""/>
              <a:tabLst>
                <a:tab pos="787400" algn="l"/>
              </a:tabLst>
            </a:pPr>
            <a:r>
              <a:rPr sz="2800" spc="-5" dirty="0">
                <a:latin typeface="Calibri"/>
                <a:cs typeface="Calibri"/>
              </a:rPr>
              <a:t>A + </a:t>
            </a:r>
            <a:r>
              <a:rPr sz="2800" dirty="0">
                <a:latin typeface="Calibri"/>
                <a:cs typeface="Calibri"/>
              </a:rPr>
              <a:t>(B </a:t>
            </a:r>
            <a:r>
              <a:rPr sz="2800" spc="-5" dirty="0">
                <a:latin typeface="Calibri"/>
                <a:cs typeface="Calibri"/>
              </a:rPr>
              <a:t>+ C) = (A + B) +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5260035"/>
            <a:ext cx="3587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"/>
              <a:tabLst>
                <a:tab pos="33020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5" dirty="0">
                <a:latin typeface="Wingdings"/>
                <a:cs typeface="Wingdings"/>
              </a:rPr>
              <a:t>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(B </a:t>
            </a:r>
            <a:r>
              <a:rPr sz="2800" spc="-5" dirty="0">
                <a:latin typeface="Wingdings"/>
                <a:cs typeface="Wingdings"/>
              </a:rPr>
              <a:t>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C) = (A </a:t>
            </a:r>
            <a:r>
              <a:rPr sz="2800" spc="-5" dirty="0">
                <a:latin typeface="Wingdings"/>
                <a:cs typeface="Wingdings"/>
              </a:rPr>
              <a:t>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B) </a:t>
            </a:r>
            <a:r>
              <a:rPr sz="2800" spc="-5" dirty="0">
                <a:latin typeface="Wingdings"/>
                <a:cs typeface="Wingdings"/>
              </a:rPr>
              <a:t></a:t>
            </a:r>
            <a:r>
              <a:rPr sz="2800" spc="-2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1375" y="3683889"/>
            <a:ext cx="20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2000" y="2819400"/>
            <a:ext cx="3200400" cy="2004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5400" y="2895600"/>
            <a:ext cx="3200400" cy="1970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81200" y="5715000"/>
            <a:ext cx="3657600" cy="880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3417" y="461899"/>
            <a:ext cx="47567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Distributive</a:t>
            </a:r>
            <a:r>
              <a:rPr sz="4400" spc="-45" dirty="0"/>
              <a:t> </a:t>
            </a:r>
            <a:r>
              <a:rPr sz="4400" spc="-10" dirty="0"/>
              <a:t>Property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13661"/>
            <a:ext cx="22561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(A + B) </a:t>
            </a:r>
            <a:r>
              <a:rPr sz="2800" spc="-5" dirty="0">
                <a:latin typeface="Wingdings"/>
                <a:cs typeface="Wingdings"/>
              </a:rPr>
              <a:t>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(A +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4568" y="2633472"/>
            <a:ext cx="3009900" cy="1456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876800" y="1752600"/>
          <a:ext cx="3505200" cy="37195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/>
                <a:gridCol w="876300"/>
                <a:gridCol w="876300"/>
                <a:gridCol w="876300"/>
              </a:tblGrid>
              <a:tr h="412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480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9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42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9410" algn="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941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4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9410" algn="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941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941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941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4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20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88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9410" algn="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20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20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20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889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algn="ctr">
                        <a:lnSpc>
                          <a:spcPts val="2205"/>
                        </a:lnSpc>
                        <a:spcBef>
                          <a:spcPts val="944"/>
                        </a:spcBef>
                      </a:pPr>
                      <a:r>
                        <a:rPr sz="3000" spc="-810" baseline="15277" dirty="0" smtClean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200" spc="-540" dirty="0" smtClean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,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1200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9410" algn="r">
                        <a:lnSpc>
                          <a:spcPts val="2205"/>
                        </a:lnSpc>
                        <a:spcBef>
                          <a:spcPts val="944"/>
                        </a:spcBef>
                        <a:tabLst>
                          <a:tab pos="367030" algn="l"/>
                        </a:tabLst>
                      </a:pPr>
                      <a:r>
                        <a:rPr sz="1200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3000" baseline="15277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000" baseline="15277" dirty="0">
                        <a:latin typeface="Arial"/>
                        <a:cs typeface="Arial"/>
                      </a:endParaRPr>
                    </a:p>
                  </a:txBody>
                  <a:tcPr marL="0" marR="0" marT="1200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327</Words>
  <Application>Microsoft Office PowerPoint</Application>
  <PresentationFormat>On-screen Show (4:3)</PresentationFormat>
  <Paragraphs>160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Logic Gates</vt:lpstr>
      <vt:lpstr>Basic logic gates</vt:lpstr>
      <vt:lpstr>Inversion (NOT)</vt:lpstr>
      <vt:lpstr>OR Gate</vt:lpstr>
      <vt:lpstr>AND Gate</vt:lpstr>
      <vt:lpstr>Properties of AND and OR</vt:lpstr>
      <vt:lpstr>Commutation Circuit</vt:lpstr>
      <vt:lpstr>Properties of AND and OR</vt:lpstr>
      <vt:lpstr>Distributive Property</vt:lpstr>
      <vt:lpstr>Circuit for XOR</vt:lpstr>
      <vt:lpstr>Circuits</vt:lpstr>
      <vt:lpstr>Combinational vs. Sequential Circuits</vt:lpstr>
      <vt:lpstr>Classification of Combinational Logic</vt:lpstr>
      <vt:lpstr>Classification of Sequential Logic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hp</cp:lastModifiedBy>
  <cp:revision>37</cp:revision>
  <dcterms:created xsi:type="dcterms:W3CDTF">2020-12-08T02:03:02Z</dcterms:created>
  <dcterms:modified xsi:type="dcterms:W3CDTF">2020-12-08T05:05:10Z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2020-12-08T00:00:00Z</vt:filetime>
  </property>
</Properties>
</file>