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2" r:id="rId2"/>
    <p:sldId id="296" r:id="rId3"/>
    <p:sldId id="301" r:id="rId4"/>
    <p:sldId id="303" r:id="rId5"/>
    <p:sldId id="304" r:id="rId6"/>
    <p:sldId id="314" r:id="rId7"/>
    <p:sldId id="306" r:id="rId8"/>
    <p:sldId id="308" r:id="rId9"/>
    <p:sldId id="315" r:id="rId10"/>
    <p:sldId id="311" r:id="rId11"/>
    <p:sldId id="309" r:id="rId12"/>
    <p:sldId id="310" r:id="rId13"/>
    <p:sldId id="316" r:id="rId14"/>
    <p:sldId id="312" r:id="rId15"/>
    <p:sldId id="313" r:id="rId16"/>
    <p:sldId id="317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0F12C-2FA5-4A92-894A-CB7B5EF9D7B9}" type="datetimeFigureOut">
              <a:rPr lang="en-IN" smtClean="0"/>
              <a:pPr/>
              <a:t>15-12-2020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0C81D-E237-41DD-835A-2CF857550C9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81452" y="2447925"/>
            <a:ext cx="4181094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2429" y="530478"/>
            <a:ext cx="79591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34413"/>
            <a:ext cx="7872095" cy="4502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242931"/>
            <a:ext cx="687069" cy="400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78529" y="6373469"/>
            <a:ext cx="2185670" cy="36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4257" y="6464909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47925"/>
            <a:ext cx="8001000" cy="738664"/>
          </a:xfrm>
        </p:spPr>
        <p:txBody>
          <a:bodyPr/>
          <a:lstStyle/>
          <a:p>
            <a:pPr algn="ctr"/>
            <a:r>
              <a:rPr lang="en-IN" sz="4800" dirty="0" smtClean="0"/>
              <a:t>Combinational Circuits</a:t>
            </a:r>
            <a:endParaRPr lang="en-IN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292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10" dirty="0" smtClean="0"/>
              <a:t>Subtractor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33400" y="1219200"/>
            <a:ext cx="8100695" cy="5029200"/>
          </a:xfrm>
          <a:prstGeom prst="rect">
            <a:avLst/>
          </a:prstGeom>
        </p:spPr>
        <p:txBody>
          <a:bodyPr/>
          <a:lstStyle/>
          <a:p>
            <a:pPr lvl="0" algn="just"/>
            <a:r>
              <a:rPr lang="en-IN" sz="3200" b="1" kern="0" dirty="0" smtClean="0">
                <a:solidFill>
                  <a:sysClr val="windowText" lastClr="000000"/>
                </a:solidFill>
              </a:rPr>
              <a:t>Subtractor: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 each subtrahend bit of the number is subtracted from its corresponding significant minuend bit to form a </a:t>
            </a:r>
            <a:r>
              <a:rPr lang="en-IN" sz="3200" b="1" kern="0" dirty="0" smtClean="0">
                <a:solidFill>
                  <a:sysClr val="windowText" lastClr="000000"/>
                </a:solidFill>
              </a:rPr>
              <a:t>difference bit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. </a:t>
            </a:r>
          </a:p>
          <a:p>
            <a:pPr marL="268288" lvl="0" indent="-268288" algn="just">
              <a:buFont typeface="Arial" pitchFamily="34" charset="0"/>
              <a:buChar char="•"/>
            </a:pPr>
            <a:r>
              <a:rPr lang="en-IN" sz="3200" kern="0" dirty="0" smtClean="0">
                <a:solidFill>
                  <a:sysClr val="windowText" lastClr="000000"/>
                </a:solidFill>
              </a:rPr>
              <a:t>If the minuend bit is smaller than the subtrahend bit, a 1 is borrowed from the next significant position. </a:t>
            </a:r>
            <a:endParaRPr lang="en-IN" sz="3200" kern="0" dirty="0" smtClean="0">
              <a:solidFill>
                <a:sysClr val="windowText" lastClr="000000"/>
              </a:solidFill>
            </a:endParaRPr>
          </a:p>
          <a:p>
            <a:pPr lvl="0" algn="just"/>
            <a:endParaRPr lang="en-IN" sz="2800" kern="0" dirty="0" smtClean="0">
              <a:solidFill>
                <a:sysClr val="windowText" lastClr="000000"/>
              </a:solidFill>
            </a:endParaRPr>
          </a:p>
          <a:p>
            <a:pPr marL="514350" lvl="0" indent="-514350">
              <a:buFont typeface="Arial" pitchFamily="34" charset="0"/>
              <a:buChar char="•"/>
            </a:pPr>
            <a:r>
              <a:rPr lang="en-IN" sz="3200" kern="0" dirty="0" smtClean="0">
                <a:solidFill>
                  <a:sysClr val="windowText" lastClr="000000"/>
                </a:solidFill>
              </a:rPr>
              <a:t>Half-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Subtractor</a:t>
            </a:r>
            <a:endParaRPr lang="en-IN" sz="3200" kern="0" dirty="0" smtClean="0">
              <a:solidFill>
                <a:sysClr val="windowText" lastClr="000000"/>
              </a:solidFill>
            </a:endParaRPr>
          </a:p>
          <a:p>
            <a:pPr marL="514350" lvl="0" indent="-514350">
              <a:buFont typeface="Arial" pitchFamily="34" charset="0"/>
              <a:buChar char="•"/>
            </a:pPr>
            <a:r>
              <a:rPr lang="en-IN" sz="3200" kern="0" dirty="0" smtClean="0">
                <a:solidFill>
                  <a:sysClr val="windowText" lastClr="000000"/>
                </a:solidFill>
              </a:rPr>
              <a:t>Full-</a:t>
            </a:r>
            <a:r>
              <a:rPr lang="en-US" sz="3200" kern="0" dirty="0" smtClean="0">
                <a:solidFill>
                  <a:sysClr val="windowText" lastClr="000000"/>
                </a:solidFill>
              </a:rPr>
              <a:t>Subtractor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76200"/>
            <a:ext cx="77292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10" dirty="0" smtClean="0"/>
              <a:t>Half-Subtractor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62000" y="685800"/>
            <a:ext cx="8077200" cy="5562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IN" sz="3200" kern="0" dirty="0" smtClean="0">
                <a:solidFill>
                  <a:sysClr val="windowText" lastClr="000000"/>
                </a:solidFill>
              </a:rPr>
              <a:t>A half-</a:t>
            </a:r>
            <a:r>
              <a:rPr lang="en-IN" sz="3200" kern="0" dirty="0" err="1" smtClean="0">
                <a:solidFill>
                  <a:sysClr val="windowText" lastClr="000000"/>
                </a:solidFill>
              </a:rPr>
              <a:t>subtractor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 is a circuit that subtracts two bits and produces their difference.</a:t>
            </a:r>
          </a:p>
          <a:p>
            <a:pPr marL="514350" lvl="0" indent="-514350">
              <a:buFont typeface="Arial" pitchFamily="34" charset="0"/>
              <a:buChar char="•"/>
            </a:pPr>
            <a:r>
              <a:rPr lang="en-IN" sz="3200" kern="0" dirty="0" smtClean="0">
                <a:solidFill>
                  <a:sysClr val="windowText" lastClr="000000"/>
                </a:solidFill>
              </a:rPr>
              <a:t>The half-</a:t>
            </a:r>
            <a:r>
              <a:rPr lang="en-IN" sz="3200" kern="0" dirty="0" err="1" smtClean="0">
                <a:solidFill>
                  <a:sysClr val="windowText" lastClr="000000"/>
                </a:solidFill>
              </a:rPr>
              <a:t>subtractor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 needs two outputs.</a:t>
            </a:r>
          </a:p>
          <a:p>
            <a:pPr marL="803275" lvl="0" indent="-173038">
              <a:buFont typeface="Wingdings" pitchFamily="2" charset="2"/>
              <a:buChar char="Ø"/>
            </a:pPr>
            <a:r>
              <a:rPr lang="en-IN" sz="3200" kern="0" dirty="0" smtClean="0">
                <a:solidFill>
                  <a:sysClr val="windowText" lastClr="000000"/>
                </a:solidFill>
              </a:rPr>
              <a:t>One output generates the difference (</a:t>
            </a:r>
            <a:r>
              <a:rPr lang="en-IN" sz="3200" b="1" i="1" kern="0" dirty="0" smtClean="0">
                <a:solidFill>
                  <a:sysClr val="windowText" lastClr="000000"/>
                </a:solidFill>
              </a:rPr>
              <a:t>D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).</a:t>
            </a:r>
          </a:p>
          <a:p>
            <a:pPr marL="803275" lvl="0" indent="-173038">
              <a:buFont typeface="Wingdings" pitchFamily="2" charset="2"/>
              <a:buChar char="Ø"/>
            </a:pPr>
            <a:r>
              <a:rPr lang="en-IN" sz="3200" kern="0" dirty="0" smtClean="0">
                <a:solidFill>
                  <a:sysClr val="windowText" lastClr="000000"/>
                </a:solidFill>
              </a:rPr>
              <a:t>The second output for borrow (</a:t>
            </a:r>
            <a:r>
              <a:rPr lang="en-IN" sz="3200" b="1" i="1" kern="0" dirty="0" smtClean="0">
                <a:solidFill>
                  <a:sysClr val="windowText" lastClr="000000"/>
                </a:solidFill>
              </a:rPr>
              <a:t>B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).</a:t>
            </a:r>
          </a:p>
          <a:p>
            <a:pPr marL="514350" lvl="0" indent="-514350">
              <a:buFont typeface="Arial" pitchFamily="34" charset="0"/>
              <a:buChar char="•"/>
            </a:pPr>
            <a:r>
              <a:rPr lang="en-IN" sz="3200" kern="0" dirty="0" smtClean="0">
                <a:solidFill>
                  <a:sysClr val="windowText" lastClr="000000"/>
                </a:solidFill>
              </a:rPr>
              <a:t>To perform </a:t>
            </a:r>
            <a:r>
              <a:rPr lang="en-IN" sz="3200" b="1" i="1" kern="0" dirty="0" smtClean="0">
                <a:solidFill>
                  <a:sysClr val="windowText" lastClr="000000"/>
                </a:solidFill>
              </a:rPr>
              <a:t>x-y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, we have to check the relative magnitudes of </a:t>
            </a:r>
            <a:r>
              <a:rPr lang="en-IN" sz="3200" b="1" i="1" kern="0" dirty="0" smtClean="0">
                <a:solidFill>
                  <a:sysClr val="windowText" lastClr="000000"/>
                </a:solidFill>
              </a:rPr>
              <a:t>x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 and </a:t>
            </a:r>
            <a:r>
              <a:rPr lang="en-IN" sz="3200" b="1" i="1" kern="0" dirty="0" smtClean="0">
                <a:solidFill>
                  <a:sysClr val="windowText" lastClr="000000"/>
                </a:solidFill>
              </a:rPr>
              <a:t>y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. If </a:t>
            </a:r>
            <a:r>
              <a:rPr lang="en-IN" sz="3200" b="1" i="1" kern="0" dirty="0" smtClean="0">
                <a:solidFill>
                  <a:sysClr val="windowText" lastClr="000000"/>
                </a:solidFill>
              </a:rPr>
              <a:t>x&gt;= y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, we have three possibilities: </a:t>
            </a:r>
          </a:p>
          <a:p>
            <a:pPr marL="1608138" lvl="0" indent="-347663"/>
            <a:r>
              <a:rPr lang="en-IN" sz="3200" b="1" i="1" kern="0" dirty="0" smtClean="0">
                <a:solidFill>
                  <a:sysClr val="windowText" lastClr="000000"/>
                </a:solidFill>
              </a:rPr>
              <a:t>0-0=0, 1-0=1  and  1-1=0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.</a:t>
            </a:r>
          </a:p>
          <a:p>
            <a:pPr marL="514350" lvl="0" indent="-514350">
              <a:buFont typeface="Arial" pitchFamily="34" charset="0"/>
              <a:buChar char="•"/>
            </a:pPr>
            <a:r>
              <a:rPr lang="en-IN" sz="3200" kern="0" dirty="0" smtClean="0">
                <a:solidFill>
                  <a:sysClr val="windowText" lastClr="000000"/>
                </a:solidFill>
              </a:rPr>
              <a:t>If </a:t>
            </a:r>
            <a:r>
              <a:rPr lang="en-IN" sz="3200" b="1" i="1" kern="0" dirty="0" smtClean="0">
                <a:solidFill>
                  <a:sysClr val="windowText" lastClr="000000"/>
                </a:solidFill>
              </a:rPr>
              <a:t>x&lt;y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, we have </a:t>
            </a:r>
            <a:r>
              <a:rPr lang="en-IN" sz="3200" b="1" i="1" kern="0" dirty="0" smtClean="0">
                <a:solidFill>
                  <a:sysClr val="windowText" lastClr="000000"/>
                </a:solidFill>
              </a:rPr>
              <a:t>0-1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 and it is necessary to borrow a </a:t>
            </a:r>
            <a:r>
              <a:rPr lang="en-IN" sz="3200" b="1" i="1" kern="0" dirty="0" smtClean="0">
                <a:solidFill>
                  <a:sysClr val="windowText" lastClr="000000"/>
                </a:solidFill>
              </a:rPr>
              <a:t>1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 from the next higher stage.</a:t>
            </a:r>
          </a:p>
          <a:p>
            <a:pPr marL="514350" lvl="0" indent="-514350">
              <a:buFont typeface="Arial" pitchFamily="34" charset="0"/>
              <a:buChar char="•"/>
            </a:pPr>
            <a:endParaRPr kumimoji="0" lang="en-IN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292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10" dirty="0" smtClean="0">
                <a:latin typeface="Calibri"/>
                <a:cs typeface="Calibri"/>
              </a:rPr>
              <a:t>Half-</a:t>
            </a:r>
            <a:r>
              <a:rPr lang="en-US" sz="4000" b="1" spc="-10" dirty="0" smtClean="0"/>
              <a:t> Subtractor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62000" y="1219200"/>
            <a:ext cx="7872095" cy="510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IN" sz="3200" kern="0" dirty="0" smtClean="0">
                <a:solidFill>
                  <a:sysClr val="windowText" lastClr="000000"/>
                </a:solidFill>
              </a:rPr>
              <a:t>Logical Expression of Half-Subtractor: </a:t>
            </a:r>
          </a:p>
          <a:p>
            <a:r>
              <a:rPr lang="en-IN" sz="3200" kern="0" dirty="0" smtClean="0">
                <a:solidFill>
                  <a:sysClr val="windowText" lastClr="000000"/>
                </a:solidFill>
              </a:rPr>
              <a:t>Difference (D) = </a:t>
            </a:r>
            <a:r>
              <a:rPr lang="en-IN" sz="3200" spc="310" dirty="0" err="1" smtClean="0">
                <a:latin typeface="Times New Roman"/>
                <a:cs typeface="Times New Roman"/>
              </a:rPr>
              <a:t>x</a:t>
            </a:r>
            <a:r>
              <a:rPr lang="en-IN" sz="3200" spc="310" dirty="0" err="1" smtClean="0">
                <a:latin typeface="Symbol"/>
                <a:cs typeface="Symbol"/>
              </a:rPr>
              <a:t></a:t>
            </a:r>
            <a:r>
              <a:rPr lang="en-IN" sz="3200" spc="310" dirty="0" err="1" smtClean="0">
                <a:latin typeface="Times New Roman"/>
                <a:cs typeface="Times New Roman"/>
              </a:rPr>
              <a:t>y</a:t>
            </a:r>
            <a:r>
              <a:rPr lang="en-IN" sz="3200" spc="-300" dirty="0" smtClean="0">
                <a:latin typeface="Times New Roman"/>
                <a:cs typeface="Times New Roman"/>
              </a:rPr>
              <a:t>  + </a:t>
            </a:r>
            <a:r>
              <a:rPr lang="en-IN" sz="3200" spc="-300" dirty="0" err="1" smtClean="0">
                <a:latin typeface="Times New Roman"/>
                <a:cs typeface="Times New Roman"/>
              </a:rPr>
              <a:t>x</a:t>
            </a:r>
            <a:r>
              <a:rPr lang="en-IN" sz="3200" spc="310" dirty="0" err="1" smtClean="0">
                <a:latin typeface="Symbol"/>
                <a:cs typeface="Symbol"/>
              </a:rPr>
              <a:t></a:t>
            </a:r>
            <a:r>
              <a:rPr lang="en-IN" sz="3200" spc="310" dirty="0" err="1" smtClean="0">
                <a:latin typeface="Times New Roman"/>
                <a:cs typeface="Times New Roman"/>
              </a:rPr>
              <a:t>y</a:t>
            </a:r>
            <a:r>
              <a:rPr lang="en-IN" sz="3200" spc="-300" dirty="0" smtClean="0">
                <a:latin typeface="Times New Roman"/>
                <a:cs typeface="Times New Roman"/>
              </a:rPr>
              <a:t> </a:t>
            </a:r>
            <a:r>
              <a:rPr lang="en-IN" sz="3200" spc="-105" dirty="0" smtClean="0">
                <a:latin typeface="Times New Roman"/>
                <a:cs typeface="Times New Roman"/>
              </a:rPr>
              <a:t> 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= </a:t>
            </a:r>
            <a:r>
              <a:rPr lang="en-IN" sz="3200" spc="114" dirty="0" smtClean="0">
                <a:latin typeface="Times New Roman"/>
                <a:cs typeface="Times New Roman"/>
              </a:rPr>
              <a:t>A</a:t>
            </a:r>
            <a:r>
              <a:rPr lang="en-IN" sz="3200" spc="-335" dirty="0" smtClean="0">
                <a:latin typeface="Times New Roman"/>
                <a:cs typeface="Times New Roman"/>
              </a:rPr>
              <a:t> </a:t>
            </a:r>
            <a:r>
              <a:rPr lang="en-IN" sz="3200" spc="125" dirty="0" smtClean="0">
                <a:latin typeface="Symbol"/>
                <a:cs typeface="Symbol"/>
              </a:rPr>
              <a:t></a:t>
            </a:r>
            <a:r>
              <a:rPr lang="en-IN" sz="3200" spc="-335" dirty="0" smtClean="0">
                <a:latin typeface="Times New Roman"/>
                <a:cs typeface="Times New Roman"/>
              </a:rPr>
              <a:t> </a:t>
            </a:r>
            <a:r>
              <a:rPr lang="en-IN" sz="3200" spc="105" dirty="0" smtClean="0">
                <a:latin typeface="Times New Roman"/>
                <a:cs typeface="Times New Roman"/>
              </a:rPr>
              <a:t>B</a:t>
            </a:r>
            <a:r>
              <a:rPr lang="en-IN" sz="3200" spc="-210" dirty="0" smtClean="0">
                <a:latin typeface="Times New Roman"/>
                <a:cs typeface="Times New Roman"/>
              </a:rPr>
              <a:t> </a:t>
            </a:r>
            <a:endParaRPr lang="en-IN" sz="3200" dirty="0" smtClean="0">
              <a:latin typeface="Times New Roman"/>
              <a:cs typeface="Times New Roman"/>
            </a:endParaRPr>
          </a:p>
          <a:p>
            <a:pPr lvl="0"/>
            <a:r>
              <a:rPr lang="en-IN" sz="3200" kern="0" dirty="0" smtClean="0">
                <a:solidFill>
                  <a:sysClr val="windowText" lastClr="000000"/>
                </a:solidFill>
              </a:rPr>
              <a:t>Borrow (B) = </a:t>
            </a:r>
            <a:r>
              <a:rPr lang="en-IN" sz="3200" spc="310" dirty="0" err="1" smtClean="0">
                <a:latin typeface="Times New Roman"/>
                <a:cs typeface="Times New Roman"/>
              </a:rPr>
              <a:t>x</a:t>
            </a:r>
            <a:r>
              <a:rPr lang="en-IN" sz="3200" spc="310" dirty="0" err="1" smtClean="0">
                <a:latin typeface="Symbol"/>
                <a:cs typeface="Symbol"/>
              </a:rPr>
              <a:t></a:t>
            </a:r>
            <a:r>
              <a:rPr lang="en-IN" sz="3200" spc="310" dirty="0" err="1" smtClean="0">
                <a:latin typeface="Times New Roman"/>
                <a:cs typeface="Times New Roman"/>
              </a:rPr>
              <a:t>y</a:t>
            </a:r>
            <a:r>
              <a:rPr lang="en-IN" sz="3200" spc="310" dirty="0" smtClean="0">
                <a:latin typeface="Times New Roman"/>
                <a:cs typeface="Times New Roman"/>
              </a:rPr>
              <a:t> 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= x AND y </a:t>
            </a:r>
          </a:p>
          <a:p>
            <a:pPr lvl="0"/>
            <a:endParaRPr lang="en-IN" sz="3200" kern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3200400"/>
          <a:ext cx="304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IN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IN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i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2400" b="1" i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i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2400" b="1" i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58028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Table: Truth Table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5943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Block diagram of Half-Subtractor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505200" y="1905000"/>
            <a:ext cx="3048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76800" y="1905000"/>
            <a:ext cx="2286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4191000"/>
            <a:ext cx="46005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2971800" y="2362200"/>
            <a:ext cx="3048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38600" y="2362200"/>
            <a:ext cx="2286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292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10" dirty="0" smtClean="0">
                <a:latin typeface="Calibri"/>
                <a:cs typeface="Calibri"/>
              </a:rPr>
              <a:t>Half-</a:t>
            </a:r>
            <a:r>
              <a:rPr lang="en-US" sz="4000" b="1" spc="-10" dirty="0" smtClean="0"/>
              <a:t> Subtractor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62000" y="1219200"/>
            <a:ext cx="7872095" cy="510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IN" sz="3200" kern="0" dirty="0" smtClean="0">
                <a:solidFill>
                  <a:sysClr val="windowText" lastClr="000000"/>
                </a:solidFill>
              </a:rPr>
              <a:t>Logical Expression of Half-Subtractor: </a:t>
            </a:r>
          </a:p>
          <a:p>
            <a:r>
              <a:rPr lang="en-IN" sz="3200" kern="0" dirty="0" smtClean="0">
                <a:solidFill>
                  <a:sysClr val="windowText" lastClr="000000"/>
                </a:solidFill>
              </a:rPr>
              <a:t>Difference (D) = </a:t>
            </a:r>
            <a:r>
              <a:rPr lang="en-IN" sz="3200" spc="310" dirty="0" err="1" smtClean="0">
                <a:latin typeface="Times New Roman"/>
                <a:cs typeface="Times New Roman"/>
              </a:rPr>
              <a:t>x</a:t>
            </a:r>
            <a:r>
              <a:rPr lang="en-IN" sz="3200" spc="310" dirty="0" err="1" smtClean="0">
                <a:latin typeface="Symbol"/>
                <a:cs typeface="Symbol"/>
              </a:rPr>
              <a:t></a:t>
            </a:r>
            <a:r>
              <a:rPr lang="en-IN" sz="3200" spc="310" dirty="0" err="1" smtClean="0">
                <a:latin typeface="Times New Roman"/>
                <a:cs typeface="Times New Roman"/>
              </a:rPr>
              <a:t>y</a:t>
            </a:r>
            <a:r>
              <a:rPr lang="en-IN" sz="3200" spc="-300" dirty="0" smtClean="0">
                <a:latin typeface="Times New Roman"/>
                <a:cs typeface="Times New Roman"/>
              </a:rPr>
              <a:t>  + </a:t>
            </a:r>
            <a:r>
              <a:rPr lang="en-IN" sz="3200" spc="-300" dirty="0" err="1" smtClean="0">
                <a:latin typeface="Times New Roman"/>
                <a:cs typeface="Times New Roman"/>
              </a:rPr>
              <a:t>x</a:t>
            </a:r>
            <a:r>
              <a:rPr lang="en-IN" sz="3200" spc="310" dirty="0" err="1" smtClean="0">
                <a:latin typeface="Symbol"/>
                <a:cs typeface="Symbol"/>
              </a:rPr>
              <a:t></a:t>
            </a:r>
            <a:r>
              <a:rPr lang="en-IN" sz="3200" spc="310" dirty="0" err="1" smtClean="0">
                <a:latin typeface="Times New Roman"/>
                <a:cs typeface="Times New Roman"/>
              </a:rPr>
              <a:t>y</a:t>
            </a:r>
            <a:r>
              <a:rPr lang="en-IN" sz="3200" spc="-300" dirty="0" smtClean="0">
                <a:latin typeface="Times New Roman"/>
                <a:cs typeface="Times New Roman"/>
              </a:rPr>
              <a:t> </a:t>
            </a:r>
            <a:r>
              <a:rPr lang="en-IN" sz="3200" spc="-105" dirty="0" smtClean="0">
                <a:latin typeface="Times New Roman"/>
                <a:cs typeface="Times New Roman"/>
              </a:rPr>
              <a:t> 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= </a:t>
            </a:r>
            <a:r>
              <a:rPr lang="en-IN" sz="3200" spc="114" dirty="0" smtClean="0">
                <a:latin typeface="Times New Roman"/>
                <a:cs typeface="Times New Roman"/>
              </a:rPr>
              <a:t>A</a:t>
            </a:r>
            <a:r>
              <a:rPr lang="en-IN" sz="3200" spc="-335" dirty="0" smtClean="0">
                <a:latin typeface="Times New Roman"/>
                <a:cs typeface="Times New Roman"/>
              </a:rPr>
              <a:t> </a:t>
            </a:r>
            <a:r>
              <a:rPr lang="en-IN" sz="3200" spc="125" dirty="0" smtClean="0">
                <a:latin typeface="Symbol"/>
                <a:cs typeface="Symbol"/>
              </a:rPr>
              <a:t></a:t>
            </a:r>
            <a:r>
              <a:rPr lang="en-IN" sz="3200" spc="-335" dirty="0" smtClean="0">
                <a:latin typeface="Times New Roman"/>
                <a:cs typeface="Times New Roman"/>
              </a:rPr>
              <a:t> </a:t>
            </a:r>
            <a:r>
              <a:rPr lang="en-IN" sz="3200" spc="105" dirty="0" smtClean="0">
                <a:latin typeface="Times New Roman"/>
                <a:cs typeface="Times New Roman"/>
              </a:rPr>
              <a:t>B</a:t>
            </a:r>
            <a:r>
              <a:rPr lang="en-IN" sz="3200" spc="-210" dirty="0" smtClean="0">
                <a:latin typeface="Times New Roman"/>
                <a:cs typeface="Times New Roman"/>
              </a:rPr>
              <a:t> </a:t>
            </a:r>
            <a:endParaRPr lang="en-IN" sz="3200" dirty="0" smtClean="0">
              <a:latin typeface="Times New Roman"/>
              <a:cs typeface="Times New Roman"/>
            </a:endParaRPr>
          </a:p>
          <a:p>
            <a:pPr lvl="0"/>
            <a:r>
              <a:rPr lang="en-IN" sz="3200" kern="0" dirty="0" smtClean="0">
                <a:solidFill>
                  <a:sysClr val="windowText" lastClr="000000"/>
                </a:solidFill>
              </a:rPr>
              <a:t>Borrow (B) = </a:t>
            </a:r>
            <a:r>
              <a:rPr lang="en-IN" sz="3200" spc="310" dirty="0" err="1" smtClean="0">
                <a:latin typeface="Times New Roman"/>
                <a:cs typeface="Times New Roman"/>
              </a:rPr>
              <a:t>x</a:t>
            </a:r>
            <a:r>
              <a:rPr lang="en-IN" sz="3200" spc="310" dirty="0" err="1" smtClean="0">
                <a:latin typeface="Symbol"/>
                <a:cs typeface="Symbol"/>
              </a:rPr>
              <a:t></a:t>
            </a:r>
            <a:r>
              <a:rPr lang="en-IN" sz="3200" spc="310" dirty="0" err="1" smtClean="0">
                <a:latin typeface="Times New Roman"/>
                <a:cs typeface="Times New Roman"/>
              </a:rPr>
              <a:t>y</a:t>
            </a:r>
            <a:r>
              <a:rPr lang="en-IN" sz="3200" spc="310" dirty="0" smtClean="0">
                <a:latin typeface="Times New Roman"/>
                <a:cs typeface="Times New Roman"/>
              </a:rPr>
              <a:t> 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= x AND y </a:t>
            </a:r>
          </a:p>
          <a:p>
            <a:pPr lvl="0"/>
            <a:endParaRPr lang="en-IN" sz="3200" kern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3200400"/>
          <a:ext cx="304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IN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IN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i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2400" b="1" i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i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2400" b="1" i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58028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Table: Truth Table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58674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</a:t>
            </a:r>
            <a:r>
              <a:rPr lang="en-US" dirty="0" smtClean="0"/>
              <a:t>Logic diagram </a:t>
            </a:r>
            <a:r>
              <a:rPr lang="en-US" dirty="0" smtClean="0"/>
              <a:t>of Half-Subtractor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505200" y="1905000"/>
            <a:ext cx="3048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76800" y="1905000"/>
            <a:ext cx="2286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71800" y="2362200"/>
            <a:ext cx="3048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38600" y="2362200"/>
            <a:ext cx="2286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886200"/>
            <a:ext cx="350597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76200"/>
            <a:ext cx="77292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10" dirty="0" smtClean="0"/>
              <a:t>Full-Subtractor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62000" y="685800"/>
            <a:ext cx="8077200" cy="5562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IN" sz="3200" kern="0" dirty="0" smtClean="0">
                <a:solidFill>
                  <a:sysClr val="windowText" lastClr="000000"/>
                </a:solidFill>
              </a:rPr>
              <a:t>A Full-</a:t>
            </a:r>
            <a:r>
              <a:rPr lang="en-IN" sz="3200" kern="0" dirty="0" err="1" smtClean="0">
                <a:solidFill>
                  <a:sysClr val="windowText" lastClr="000000"/>
                </a:solidFill>
              </a:rPr>
              <a:t>subtractor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 performs a subtraction between two bits and taking into account the borrow bit.</a:t>
            </a:r>
          </a:p>
          <a:p>
            <a:pPr marL="514350" lvl="0" indent="-514350" algn="just">
              <a:buFont typeface="Arial" pitchFamily="34" charset="0"/>
              <a:buChar char="•"/>
            </a:pPr>
            <a:r>
              <a:rPr lang="en-IN" sz="3200" kern="0" dirty="0" smtClean="0">
                <a:solidFill>
                  <a:sysClr val="windowText" lastClr="000000"/>
                </a:solidFill>
              </a:rPr>
              <a:t>This circuit has three inputs and two outputs</a:t>
            </a:r>
          </a:p>
          <a:p>
            <a:pPr marL="514350" lvl="0" indent="-514350" algn="just">
              <a:buFont typeface="Arial" pitchFamily="34" charset="0"/>
              <a:buChar char="•"/>
            </a:pPr>
            <a:r>
              <a:rPr lang="en-IN" sz="3200" kern="0" dirty="0" smtClean="0">
                <a:solidFill>
                  <a:sysClr val="windowText" lastClr="000000"/>
                </a:solidFill>
              </a:rPr>
              <a:t>The three inputs x, y and B</a:t>
            </a:r>
            <a:r>
              <a:rPr lang="en-IN" sz="3200" kern="0" baseline="-16000" dirty="0" smtClean="0">
                <a:solidFill>
                  <a:sysClr val="windowText" lastClr="000000"/>
                </a:solidFill>
              </a:rPr>
              <a:t>in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, where B</a:t>
            </a:r>
            <a:r>
              <a:rPr lang="en-IN" sz="3200" kern="0" baseline="-16000" dirty="0" smtClean="0">
                <a:solidFill>
                  <a:sysClr val="windowText" lastClr="000000"/>
                </a:solidFill>
              </a:rPr>
              <a:t>in  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is previous borrow. </a:t>
            </a:r>
          </a:p>
          <a:p>
            <a:pPr marL="514350" lvl="0" indent="-514350" algn="just">
              <a:buFont typeface="Arial" pitchFamily="34" charset="0"/>
              <a:buChar char="•"/>
            </a:pPr>
            <a:r>
              <a:rPr lang="en-IN" sz="3200" kern="0" dirty="0" smtClean="0">
                <a:solidFill>
                  <a:sysClr val="windowText" lastClr="000000"/>
                </a:solidFill>
              </a:rPr>
              <a:t>The two outputs, D and B</a:t>
            </a:r>
            <a:r>
              <a:rPr lang="en-IN" sz="3200" kern="0" baseline="-18000" dirty="0" smtClean="0">
                <a:solidFill>
                  <a:sysClr val="windowText" lastClr="000000"/>
                </a:solidFill>
              </a:rPr>
              <a:t>out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 represent the difference and output borrow, respectively.</a:t>
            </a:r>
            <a:endParaRPr kumimoji="0" lang="en-IN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77292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10" dirty="0" smtClean="0"/>
              <a:t>Full-Subtractor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62001" y="609600"/>
            <a:ext cx="7620000" cy="1905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IN" sz="2800" kern="0" dirty="0" smtClean="0">
                <a:solidFill>
                  <a:sysClr val="windowText" lastClr="000000"/>
                </a:solidFill>
              </a:rPr>
              <a:t>Logical Expression of Full-Subtractor: </a:t>
            </a:r>
          </a:p>
          <a:p>
            <a:r>
              <a:rPr lang="en-IN" sz="2800" kern="0" dirty="0" smtClean="0">
                <a:solidFill>
                  <a:sysClr val="windowText" lastClr="000000"/>
                </a:solidFill>
              </a:rPr>
              <a:t>Difference (D) = </a:t>
            </a:r>
            <a:r>
              <a:rPr lang="en-IN" sz="2800" spc="310" dirty="0" err="1" smtClean="0">
                <a:latin typeface="Times New Roman"/>
                <a:cs typeface="Times New Roman"/>
              </a:rPr>
              <a:t>x</a:t>
            </a:r>
            <a:r>
              <a:rPr lang="en-IN" sz="2800" spc="310" dirty="0" err="1" smtClean="0">
                <a:latin typeface="Symbol"/>
                <a:cs typeface="Symbol"/>
              </a:rPr>
              <a:t></a:t>
            </a:r>
            <a:r>
              <a:rPr lang="en-IN" sz="2800" spc="310" dirty="0" err="1" smtClean="0">
                <a:latin typeface="Times New Roman"/>
                <a:cs typeface="Times New Roman"/>
              </a:rPr>
              <a:t>y</a:t>
            </a:r>
            <a:r>
              <a:rPr lang="en-IN" sz="2800" spc="310" dirty="0" smtClean="0">
                <a:latin typeface="Symbol"/>
                <a:cs typeface="Symbol"/>
              </a:rPr>
              <a:t></a:t>
            </a:r>
            <a:r>
              <a:rPr lang="en-US" sz="2800" dirty="0" smtClean="0"/>
              <a:t> B</a:t>
            </a:r>
            <a:r>
              <a:rPr lang="en-US" sz="2800" baseline="-16000" dirty="0" smtClean="0"/>
              <a:t>in</a:t>
            </a:r>
            <a:r>
              <a:rPr lang="en-IN" sz="2800" spc="-300" dirty="0" smtClean="0">
                <a:latin typeface="Times New Roman"/>
                <a:cs typeface="Times New Roman"/>
              </a:rPr>
              <a:t>  + </a:t>
            </a:r>
            <a:r>
              <a:rPr lang="en-IN" sz="2800" spc="310" dirty="0" err="1" smtClean="0">
                <a:latin typeface="Times New Roman"/>
                <a:cs typeface="Times New Roman"/>
              </a:rPr>
              <a:t>x</a:t>
            </a:r>
            <a:r>
              <a:rPr lang="en-IN" sz="2800" spc="310" dirty="0" err="1" smtClean="0">
                <a:latin typeface="Symbol"/>
                <a:cs typeface="Symbol"/>
              </a:rPr>
              <a:t></a:t>
            </a:r>
            <a:r>
              <a:rPr lang="en-IN" sz="2800" spc="310" dirty="0" err="1" smtClean="0">
                <a:latin typeface="Times New Roman"/>
                <a:cs typeface="Times New Roman"/>
              </a:rPr>
              <a:t>y</a:t>
            </a:r>
            <a:r>
              <a:rPr lang="en-IN" sz="2800" spc="310" dirty="0" smtClean="0">
                <a:latin typeface="Symbol"/>
                <a:cs typeface="Symbol"/>
              </a:rPr>
              <a:t></a:t>
            </a:r>
            <a:r>
              <a:rPr lang="en-IN" sz="2800" spc="31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/>
              <a:t>B</a:t>
            </a:r>
            <a:r>
              <a:rPr lang="en-US" sz="2800" baseline="-16000" dirty="0" smtClean="0"/>
              <a:t>in</a:t>
            </a:r>
            <a:r>
              <a:rPr lang="en-IN" sz="2800" spc="-300" dirty="0" smtClean="0">
                <a:latin typeface="Times New Roman"/>
                <a:cs typeface="Times New Roman"/>
              </a:rPr>
              <a:t> </a:t>
            </a:r>
            <a:r>
              <a:rPr lang="en-IN" sz="2800" spc="-105" dirty="0" smtClean="0">
                <a:latin typeface="Times New Roman"/>
                <a:cs typeface="Times New Roman"/>
              </a:rPr>
              <a:t> </a:t>
            </a:r>
            <a:r>
              <a:rPr lang="en-IN" sz="2800" spc="85" dirty="0" smtClean="0">
                <a:latin typeface="Symbol"/>
                <a:cs typeface="Symbol"/>
              </a:rPr>
              <a:t></a:t>
            </a:r>
            <a:r>
              <a:rPr lang="en-IN" sz="2800" spc="310" dirty="0" smtClean="0">
                <a:latin typeface="Times New Roman"/>
                <a:cs typeface="Times New Roman"/>
              </a:rPr>
              <a:t> </a:t>
            </a:r>
            <a:r>
              <a:rPr lang="en-IN" sz="2800" spc="310" dirty="0" err="1" smtClean="0">
                <a:latin typeface="Times New Roman"/>
                <a:cs typeface="Times New Roman"/>
              </a:rPr>
              <a:t>x</a:t>
            </a:r>
            <a:r>
              <a:rPr lang="en-IN" sz="2800" spc="310" dirty="0" err="1" smtClean="0">
                <a:latin typeface="Symbol"/>
                <a:cs typeface="Symbol"/>
              </a:rPr>
              <a:t></a:t>
            </a:r>
            <a:r>
              <a:rPr lang="en-IN" sz="2800" spc="310" dirty="0" err="1" smtClean="0">
                <a:latin typeface="Times New Roman"/>
                <a:cs typeface="Times New Roman"/>
              </a:rPr>
              <a:t>y</a:t>
            </a:r>
            <a:r>
              <a:rPr lang="en-IN" sz="2800" spc="310" dirty="0" smtClean="0">
                <a:latin typeface="Symbol"/>
                <a:cs typeface="Symbol"/>
              </a:rPr>
              <a:t></a:t>
            </a:r>
            <a:r>
              <a:rPr lang="en-IN" sz="2800" spc="31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/>
              <a:t>B</a:t>
            </a:r>
            <a:r>
              <a:rPr lang="en-US" sz="2800" baseline="-16000" dirty="0" smtClean="0"/>
              <a:t>in</a:t>
            </a:r>
            <a:r>
              <a:rPr lang="en-IN" sz="2800" spc="310" dirty="0" smtClean="0">
                <a:latin typeface="Times New Roman"/>
                <a:cs typeface="Times New Roman"/>
              </a:rPr>
              <a:t> + 			</a:t>
            </a:r>
            <a:r>
              <a:rPr lang="en-IN" sz="2800" spc="310" dirty="0" err="1" smtClean="0">
                <a:latin typeface="Times New Roman"/>
                <a:cs typeface="Times New Roman"/>
              </a:rPr>
              <a:t>x</a:t>
            </a:r>
            <a:r>
              <a:rPr lang="en-IN" sz="2800" spc="310" dirty="0" err="1" smtClean="0">
                <a:latin typeface="Symbol"/>
                <a:cs typeface="Symbol"/>
              </a:rPr>
              <a:t></a:t>
            </a:r>
            <a:r>
              <a:rPr lang="en-IN" sz="2800" spc="310" dirty="0" err="1" smtClean="0">
                <a:latin typeface="Times New Roman"/>
                <a:cs typeface="Times New Roman"/>
              </a:rPr>
              <a:t>y</a:t>
            </a:r>
            <a:r>
              <a:rPr lang="en-IN" sz="2800" spc="310" dirty="0" smtClean="0">
                <a:latin typeface="Symbol"/>
                <a:cs typeface="Symbol"/>
              </a:rPr>
              <a:t></a:t>
            </a:r>
            <a:r>
              <a:rPr lang="en-IN" sz="2800" spc="31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/>
              <a:t>B</a:t>
            </a:r>
            <a:r>
              <a:rPr lang="en-US" sz="2800" baseline="-16000" dirty="0" smtClean="0"/>
              <a:t>in</a:t>
            </a:r>
            <a:r>
              <a:rPr lang="en-IN" sz="2800" spc="310" dirty="0" smtClean="0">
                <a:latin typeface="Times New Roman"/>
                <a:cs typeface="Times New Roman"/>
              </a:rPr>
              <a:t> </a:t>
            </a:r>
            <a:r>
              <a:rPr lang="en-IN" sz="2800" kern="0" dirty="0" smtClean="0">
                <a:solidFill>
                  <a:sysClr val="windowText" lastClr="000000"/>
                </a:solidFill>
              </a:rPr>
              <a:t>= </a:t>
            </a:r>
            <a:r>
              <a:rPr lang="en-IN" sz="2800" spc="114" dirty="0" smtClean="0">
                <a:latin typeface="Times New Roman"/>
                <a:cs typeface="Times New Roman"/>
              </a:rPr>
              <a:t>x</a:t>
            </a:r>
            <a:r>
              <a:rPr lang="en-IN" sz="2800" spc="-335" dirty="0" smtClean="0">
                <a:latin typeface="Times New Roman"/>
                <a:cs typeface="Times New Roman"/>
              </a:rPr>
              <a:t> </a:t>
            </a:r>
            <a:r>
              <a:rPr lang="en-IN" sz="2800" spc="125" dirty="0" smtClean="0">
                <a:latin typeface="Symbol"/>
                <a:cs typeface="Symbol"/>
              </a:rPr>
              <a:t></a:t>
            </a:r>
            <a:r>
              <a:rPr lang="en-IN" sz="2800" spc="-335" dirty="0" smtClean="0">
                <a:latin typeface="Times New Roman"/>
                <a:cs typeface="Times New Roman"/>
              </a:rPr>
              <a:t> </a:t>
            </a:r>
            <a:r>
              <a:rPr lang="en-IN" sz="2800" spc="105" dirty="0" smtClean="0">
                <a:latin typeface="Times New Roman"/>
                <a:cs typeface="Times New Roman"/>
              </a:rPr>
              <a:t>y</a:t>
            </a:r>
            <a:r>
              <a:rPr lang="en-IN" sz="2800" spc="-210" dirty="0" smtClean="0">
                <a:latin typeface="Times New Roman"/>
                <a:cs typeface="Times New Roman"/>
              </a:rPr>
              <a:t> </a:t>
            </a:r>
            <a:r>
              <a:rPr lang="en-IN" sz="2800" spc="125" dirty="0" smtClean="0">
                <a:latin typeface="Symbol"/>
                <a:cs typeface="Symbol"/>
              </a:rPr>
              <a:t> </a:t>
            </a:r>
            <a:r>
              <a:rPr lang="en-US" sz="2800" dirty="0" smtClean="0"/>
              <a:t>B</a:t>
            </a:r>
            <a:r>
              <a:rPr lang="en-US" sz="2800" baseline="-16000" dirty="0" smtClean="0"/>
              <a:t>in</a:t>
            </a:r>
            <a:endParaRPr lang="en-IN" sz="2800" dirty="0" smtClean="0">
              <a:latin typeface="Times New Roman"/>
              <a:cs typeface="Times New Roman"/>
            </a:endParaRPr>
          </a:p>
          <a:p>
            <a:r>
              <a:rPr lang="en-IN" sz="2800" kern="0" dirty="0" smtClean="0">
                <a:solidFill>
                  <a:sysClr val="windowText" lastClr="000000"/>
                </a:solidFill>
              </a:rPr>
              <a:t>Borrow (B</a:t>
            </a:r>
            <a:r>
              <a:rPr lang="en-IN" sz="2800" kern="0" baseline="-16000" dirty="0" smtClean="0">
                <a:solidFill>
                  <a:sysClr val="windowText" lastClr="000000"/>
                </a:solidFill>
              </a:rPr>
              <a:t>out</a:t>
            </a:r>
            <a:r>
              <a:rPr lang="en-IN" sz="2800" kern="0" dirty="0" smtClean="0">
                <a:solidFill>
                  <a:sysClr val="windowText" lastClr="000000"/>
                </a:solidFill>
              </a:rPr>
              <a:t>) = </a:t>
            </a:r>
            <a:r>
              <a:rPr lang="en-IN" sz="2800" spc="229" dirty="0" smtClean="0">
                <a:latin typeface="Times New Roman"/>
                <a:cs typeface="Times New Roman"/>
              </a:rPr>
              <a:t>x</a:t>
            </a:r>
            <a:r>
              <a:rPr lang="en-IN" sz="2800" spc="229" dirty="0" smtClean="0">
                <a:latin typeface="Symbol"/>
                <a:cs typeface="Symbol"/>
              </a:rPr>
              <a:t></a:t>
            </a:r>
            <a:r>
              <a:rPr lang="en-IN" sz="2800" spc="-305" dirty="0" smtClean="0">
                <a:latin typeface="Times New Roman"/>
                <a:cs typeface="Times New Roman"/>
              </a:rPr>
              <a:t> </a:t>
            </a:r>
            <a:r>
              <a:rPr lang="en-IN" sz="2800" spc="105" dirty="0" smtClean="0">
                <a:latin typeface="Times New Roman"/>
                <a:cs typeface="Times New Roman"/>
              </a:rPr>
              <a:t>y </a:t>
            </a:r>
            <a:r>
              <a:rPr lang="en-IN" sz="2800" kern="0" dirty="0" smtClean="0">
                <a:solidFill>
                  <a:sysClr val="windowText" lastClr="000000"/>
                </a:solidFill>
              </a:rPr>
              <a:t>+</a:t>
            </a:r>
            <a:r>
              <a:rPr lang="en-IN" sz="2800" spc="229" dirty="0" smtClean="0">
                <a:latin typeface="Times New Roman"/>
                <a:cs typeface="Times New Roman"/>
              </a:rPr>
              <a:t>x</a:t>
            </a:r>
            <a:r>
              <a:rPr lang="en-IN" sz="2800" spc="229" dirty="0" smtClean="0">
                <a:latin typeface="Symbol"/>
                <a:cs typeface="Symbol"/>
              </a:rPr>
              <a:t></a:t>
            </a:r>
            <a:r>
              <a:rPr lang="en-IN" sz="2800" spc="-305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/>
              <a:t>B</a:t>
            </a:r>
            <a:r>
              <a:rPr lang="en-US" sz="2800" baseline="-16000" dirty="0" smtClean="0"/>
              <a:t>in</a:t>
            </a:r>
            <a:r>
              <a:rPr lang="en-IN" sz="2800" spc="310" baseline="-25000" dirty="0" smtClean="0">
                <a:latin typeface="Times New Roman"/>
                <a:cs typeface="Times New Roman"/>
              </a:rPr>
              <a:t> </a:t>
            </a:r>
            <a:r>
              <a:rPr lang="en-IN" sz="2800" spc="105" dirty="0" smtClean="0">
                <a:latin typeface="Times New Roman"/>
                <a:cs typeface="Times New Roman"/>
              </a:rPr>
              <a:t>+</a:t>
            </a:r>
            <a:r>
              <a:rPr lang="en-IN" sz="2800" spc="229" dirty="0" smtClean="0">
                <a:latin typeface="Times New Roman"/>
                <a:cs typeface="Times New Roman"/>
              </a:rPr>
              <a:t> y</a:t>
            </a:r>
            <a:r>
              <a:rPr lang="en-IN" sz="2800" spc="229" dirty="0" smtClean="0">
                <a:latin typeface="Symbol"/>
                <a:cs typeface="Symbol"/>
              </a:rPr>
              <a:t></a:t>
            </a:r>
            <a:r>
              <a:rPr lang="en-US" sz="2800" dirty="0" smtClean="0"/>
              <a:t> B</a:t>
            </a:r>
            <a:r>
              <a:rPr lang="en-US" sz="2800" baseline="-16000" dirty="0" smtClean="0"/>
              <a:t>in</a:t>
            </a:r>
            <a:endParaRPr lang="en-IN" sz="2800" baseline="-16000" dirty="0" smtClean="0"/>
          </a:p>
          <a:p>
            <a:endParaRPr lang="en-IN" sz="2800" kern="0" dirty="0" smtClean="0">
              <a:solidFill>
                <a:sysClr val="windowText" lastClr="000000"/>
              </a:solidFill>
            </a:endParaRPr>
          </a:p>
          <a:p>
            <a:pPr lvl="0"/>
            <a:endParaRPr lang="en-IN" sz="28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4886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Table: Truth Table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60198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Fig: Block diagram of Full-Subtractor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81400" y="1219200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990600" y="2438400"/>
          <a:ext cx="3200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838200"/>
                <a:gridCol w="533400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aseline="-1600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IN" sz="2400" baseline="-1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1" baseline="-16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endParaRPr lang="en-IN" sz="2400" b="1" baseline="-16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24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3124200" y="1219200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24400" y="1219200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86400" y="1143000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29400" y="1219200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162800" y="1143000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048000" y="2057400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86200" y="2057400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962400"/>
            <a:ext cx="397493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77292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10" dirty="0" smtClean="0"/>
              <a:t>Full-Subtractor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62000" y="609600"/>
            <a:ext cx="8382000" cy="1905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IN" sz="2800" kern="0" dirty="0" smtClean="0">
                <a:solidFill>
                  <a:sysClr val="windowText" lastClr="000000"/>
                </a:solidFill>
              </a:rPr>
              <a:t>Logical Expression of Full-Subtractor: </a:t>
            </a:r>
          </a:p>
          <a:p>
            <a:r>
              <a:rPr lang="en-IN" sz="2800" kern="0" dirty="0" smtClean="0">
                <a:solidFill>
                  <a:sysClr val="windowText" lastClr="000000"/>
                </a:solidFill>
              </a:rPr>
              <a:t>Difference (D) = </a:t>
            </a:r>
            <a:r>
              <a:rPr lang="en-IN" sz="2800" spc="310" dirty="0" err="1" smtClean="0">
                <a:latin typeface="Times New Roman"/>
                <a:cs typeface="Times New Roman"/>
              </a:rPr>
              <a:t>x</a:t>
            </a:r>
            <a:r>
              <a:rPr lang="en-IN" sz="2800" spc="310" dirty="0" err="1" smtClean="0">
                <a:latin typeface="Symbol"/>
                <a:cs typeface="Symbol"/>
              </a:rPr>
              <a:t></a:t>
            </a:r>
            <a:r>
              <a:rPr lang="en-IN" sz="2800" spc="310" dirty="0" err="1" smtClean="0">
                <a:latin typeface="Times New Roman"/>
                <a:cs typeface="Times New Roman"/>
              </a:rPr>
              <a:t>y</a:t>
            </a:r>
            <a:r>
              <a:rPr lang="en-IN" sz="2800" spc="310" dirty="0" smtClean="0">
                <a:latin typeface="Symbol"/>
                <a:cs typeface="Symbol"/>
              </a:rPr>
              <a:t></a:t>
            </a:r>
            <a:r>
              <a:rPr lang="en-US" sz="2800" dirty="0" smtClean="0"/>
              <a:t> B</a:t>
            </a:r>
            <a:r>
              <a:rPr lang="en-US" sz="2800" baseline="-16000" dirty="0" smtClean="0"/>
              <a:t>in</a:t>
            </a:r>
            <a:r>
              <a:rPr lang="en-IN" sz="2800" spc="-300" dirty="0" smtClean="0">
                <a:latin typeface="Times New Roman"/>
                <a:cs typeface="Times New Roman"/>
              </a:rPr>
              <a:t>  + </a:t>
            </a:r>
            <a:r>
              <a:rPr lang="en-IN" sz="2800" spc="310" dirty="0" err="1" smtClean="0">
                <a:latin typeface="Times New Roman"/>
                <a:cs typeface="Times New Roman"/>
              </a:rPr>
              <a:t>x</a:t>
            </a:r>
            <a:r>
              <a:rPr lang="en-IN" sz="2800" spc="310" dirty="0" err="1" smtClean="0">
                <a:latin typeface="Symbol"/>
                <a:cs typeface="Symbol"/>
              </a:rPr>
              <a:t></a:t>
            </a:r>
            <a:r>
              <a:rPr lang="en-IN" sz="2800" spc="310" dirty="0" err="1" smtClean="0">
                <a:latin typeface="Times New Roman"/>
                <a:cs typeface="Times New Roman"/>
              </a:rPr>
              <a:t>y</a:t>
            </a:r>
            <a:r>
              <a:rPr lang="en-IN" sz="2800" spc="310" dirty="0" smtClean="0">
                <a:latin typeface="Symbol"/>
                <a:cs typeface="Symbol"/>
              </a:rPr>
              <a:t></a:t>
            </a:r>
            <a:r>
              <a:rPr lang="en-IN" sz="2800" spc="31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/>
              <a:t>B</a:t>
            </a:r>
            <a:r>
              <a:rPr lang="en-US" sz="2800" baseline="-16000" dirty="0" smtClean="0"/>
              <a:t>in</a:t>
            </a:r>
            <a:r>
              <a:rPr lang="en-IN" sz="2800" spc="-300" dirty="0" smtClean="0">
                <a:latin typeface="Times New Roman"/>
                <a:cs typeface="Times New Roman"/>
              </a:rPr>
              <a:t> </a:t>
            </a:r>
            <a:r>
              <a:rPr lang="en-IN" sz="2800" spc="-105" dirty="0" smtClean="0">
                <a:latin typeface="Times New Roman"/>
                <a:cs typeface="Times New Roman"/>
              </a:rPr>
              <a:t> </a:t>
            </a:r>
            <a:r>
              <a:rPr lang="en-IN" sz="2800" spc="85" dirty="0" smtClean="0">
                <a:latin typeface="Symbol"/>
                <a:cs typeface="Symbol"/>
              </a:rPr>
              <a:t></a:t>
            </a:r>
            <a:r>
              <a:rPr lang="en-IN" sz="2800" spc="310" dirty="0" smtClean="0">
                <a:latin typeface="Times New Roman"/>
                <a:cs typeface="Times New Roman"/>
              </a:rPr>
              <a:t> </a:t>
            </a:r>
            <a:r>
              <a:rPr lang="en-IN" sz="2800" spc="310" dirty="0" err="1" smtClean="0">
                <a:latin typeface="Times New Roman"/>
                <a:cs typeface="Times New Roman"/>
              </a:rPr>
              <a:t>x</a:t>
            </a:r>
            <a:r>
              <a:rPr lang="en-IN" sz="2800" spc="310" dirty="0" err="1" smtClean="0">
                <a:latin typeface="Symbol"/>
                <a:cs typeface="Symbol"/>
              </a:rPr>
              <a:t></a:t>
            </a:r>
            <a:r>
              <a:rPr lang="en-IN" sz="2800" spc="310" dirty="0" err="1" smtClean="0">
                <a:latin typeface="Times New Roman"/>
                <a:cs typeface="Times New Roman"/>
              </a:rPr>
              <a:t>y</a:t>
            </a:r>
            <a:r>
              <a:rPr lang="en-IN" sz="2800" spc="310" dirty="0" smtClean="0">
                <a:latin typeface="Symbol"/>
                <a:cs typeface="Symbol"/>
              </a:rPr>
              <a:t></a:t>
            </a:r>
            <a:r>
              <a:rPr lang="en-IN" sz="2800" spc="31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/>
              <a:t>B</a:t>
            </a:r>
            <a:r>
              <a:rPr lang="en-US" sz="2800" baseline="-16000" dirty="0" smtClean="0"/>
              <a:t>in</a:t>
            </a:r>
            <a:r>
              <a:rPr lang="en-IN" sz="2800" spc="310" dirty="0" smtClean="0">
                <a:latin typeface="Times New Roman"/>
                <a:cs typeface="Times New Roman"/>
              </a:rPr>
              <a:t> + 			</a:t>
            </a:r>
            <a:r>
              <a:rPr lang="en-IN" sz="2800" spc="310" dirty="0" err="1" smtClean="0">
                <a:latin typeface="Times New Roman"/>
                <a:cs typeface="Times New Roman"/>
              </a:rPr>
              <a:t>x</a:t>
            </a:r>
            <a:r>
              <a:rPr lang="en-IN" sz="2800" spc="310" dirty="0" err="1" smtClean="0">
                <a:latin typeface="Symbol"/>
                <a:cs typeface="Symbol"/>
              </a:rPr>
              <a:t></a:t>
            </a:r>
            <a:r>
              <a:rPr lang="en-IN" sz="2800" spc="310" dirty="0" err="1" smtClean="0">
                <a:latin typeface="Times New Roman"/>
                <a:cs typeface="Times New Roman"/>
              </a:rPr>
              <a:t>y</a:t>
            </a:r>
            <a:r>
              <a:rPr lang="en-IN" sz="2800" spc="310" dirty="0" smtClean="0">
                <a:latin typeface="Symbol"/>
                <a:cs typeface="Symbol"/>
              </a:rPr>
              <a:t></a:t>
            </a:r>
            <a:r>
              <a:rPr lang="en-IN" sz="2800" spc="31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/>
              <a:t>B</a:t>
            </a:r>
            <a:r>
              <a:rPr lang="en-US" sz="2800" baseline="-16000" dirty="0" smtClean="0"/>
              <a:t>in</a:t>
            </a:r>
            <a:r>
              <a:rPr lang="en-IN" sz="2800" spc="310" dirty="0" smtClean="0">
                <a:latin typeface="Times New Roman"/>
                <a:cs typeface="Times New Roman"/>
              </a:rPr>
              <a:t> </a:t>
            </a:r>
            <a:r>
              <a:rPr lang="en-IN" sz="2800" kern="0" dirty="0" smtClean="0">
                <a:solidFill>
                  <a:sysClr val="windowText" lastClr="000000"/>
                </a:solidFill>
              </a:rPr>
              <a:t>= </a:t>
            </a:r>
            <a:r>
              <a:rPr lang="en-IN" sz="2800" spc="114" dirty="0" smtClean="0">
                <a:latin typeface="Times New Roman"/>
                <a:cs typeface="Times New Roman"/>
              </a:rPr>
              <a:t>x</a:t>
            </a:r>
            <a:r>
              <a:rPr lang="en-IN" sz="2800" spc="-335" dirty="0" smtClean="0">
                <a:latin typeface="Times New Roman"/>
                <a:cs typeface="Times New Roman"/>
              </a:rPr>
              <a:t> </a:t>
            </a:r>
            <a:r>
              <a:rPr lang="en-IN" sz="2800" spc="125" dirty="0" smtClean="0">
                <a:latin typeface="Symbol"/>
                <a:cs typeface="Symbol"/>
              </a:rPr>
              <a:t></a:t>
            </a:r>
            <a:r>
              <a:rPr lang="en-IN" sz="2800" spc="-335" dirty="0" smtClean="0">
                <a:latin typeface="Times New Roman"/>
                <a:cs typeface="Times New Roman"/>
              </a:rPr>
              <a:t> </a:t>
            </a:r>
            <a:r>
              <a:rPr lang="en-IN" sz="2800" spc="105" dirty="0" smtClean="0">
                <a:latin typeface="Times New Roman"/>
                <a:cs typeface="Times New Roman"/>
              </a:rPr>
              <a:t>y</a:t>
            </a:r>
            <a:r>
              <a:rPr lang="en-IN" sz="2800" spc="-210" dirty="0" smtClean="0">
                <a:latin typeface="Times New Roman"/>
                <a:cs typeface="Times New Roman"/>
              </a:rPr>
              <a:t> </a:t>
            </a:r>
            <a:r>
              <a:rPr lang="en-IN" sz="2800" spc="125" dirty="0" smtClean="0">
                <a:latin typeface="Symbol"/>
                <a:cs typeface="Symbol"/>
              </a:rPr>
              <a:t> </a:t>
            </a:r>
            <a:r>
              <a:rPr lang="en-US" sz="2800" dirty="0" smtClean="0"/>
              <a:t>B</a:t>
            </a:r>
            <a:r>
              <a:rPr lang="en-US" sz="2800" baseline="-16000" dirty="0" smtClean="0"/>
              <a:t>in</a:t>
            </a:r>
            <a:endParaRPr lang="en-IN" sz="2800" dirty="0" smtClean="0">
              <a:latin typeface="Times New Roman"/>
              <a:cs typeface="Times New Roman"/>
            </a:endParaRPr>
          </a:p>
          <a:p>
            <a:r>
              <a:rPr lang="en-IN" sz="2800" kern="0" dirty="0" smtClean="0">
                <a:solidFill>
                  <a:sysClr val="windowText" lastClr="000000"/>
                </a:solidFill>
              </a:rPr>
              <a:t>Borrow (B</a:t>
            </a:r>
            <a:r>
              <a:rPr lang="en-IN" sz="2800" kern="0" baseline="-16000" dirty="0" smtClean="0">
                <a:solidFill>
                  <a:sysClr val="windowText" lastClr="000000"/>
                </a:solidFill>
              </a:rPr>
              <a:t>out</a:t>
            </a:r>
            <a:r>
              <a:rPr lang="en-IN" sz="2800" kern="0" dirty="0" smtClean="0">
                <a:solidFill>
                  <a:sysClr val="windowText" lastClr="000000"/>
                </a:solidFill>
              </a:rPr>
              <a:t>) </a:t>
            </a:r>
            <a:r>
              <a:rPr lang="en-US" sz="2800" kern="0" dirty="0" smtClean="0">
                <a:solidFill>
                  <a:sysClr val="windowText" lastClr="000000"/>
                </a:solidFill>
              </a:rPr>
              <a:t>=</a:t>
            </a:r>
            <a:r>
              <a:rPr lang="en-IN" sz="2800" spc="229" dirty="0" smtClean="0">
                <a:latin typeface="Times New Roman"/>
                <a:cs typeface="Times New Roman"/>
              </a:rPr>
              <a:t> </a:t>
            </a:r>
            <a:r>
              <a:rPr lang="en-US" sz="2800" spc="229" dirty="0" smtClean="0">
                <a:latin typeface="Times New Roman"/>
                <a:cs typeface="Times New Roman"/>
              </a:rPr>
              <a:t>x</a:t>
            </a:r>
            <a:r>
              <a:rPr lang="en-IN" sz="2800" spc="229" dirty="0" smtClean="0">
                <a:latin typeface="Symbol"/>
                <a:cs typeface="Symbol"/>
              </a:rPr>
              <a:t></a:t>
            </a:r>
            <a:r>
              <a:rPr lang="en-IN" sz="2800" spc="105" dirty="0" smtClean="0">
                <a:latin typeface="Times New Roman"/>
                <a:cs typeface="Times New Roman"/>
              </a:rPr>
              <a:t> </a:t>
            </a:r>
            <a:r>
              <a:rPr lang="en-IN" sz="2800" spc="105" dirty="0" smtClean="0">
                <a:latin typeface="Times New Roman"/>
                <a:cs typeface="Times New Roman"/>
              </a:rPr>
              <a:t>y+(</a:t>
            </a:r>
            <a:r>
              <a:rPr lang="en-IN" sz="2800" spc="114" dirty="0" smtClean="0">
                <a:latin typeface="Times New Roman"/>
                <a:cs typeface="Times New Roman"/>
              </a:rPr>
              <a:t> </a:t>
            </a:r>
            <a:r>
              <a:rPr lang="en-IN" sz="2800" spc="114" dirty="0" smtClean="0">
                <a:latin typeface="Times New Roman"/>
                <a:cs typeface="Times New Roman"/>
              </a:rPr>
              <a:t>x</a:t>
            </a:r>
            <a:r>
              <a:rPr lang="en-IN" sz="2800" spc="-335" dirty="0" smtClean="0">
                <a:latin typeface="Times New Roman"/>
                <a:cs typeface="Times New Roman"/>
              </a:rPr>
              <a:t> </a:t>
            </a:r>
            <a:r>
              <a:rPr lang="en-IN" sz="2800" spc="125" dirty="0" smtClean="0">
                <a:latin typeface="Symbol"/>
                <a:cs typeface="Symbol"/>
              </a:rPr>
              <a:t></a:t>
            </a:r>
            <a:r>
              <a:rPr lang="en-IN" sz="2800" spc="-335" dirty="0" smtClean="0">
                <a:latin typeface="Times New Roman"/>
                <a:cs typeface="Times New Roman"/>
              </a:rPr>
              <a:t> </a:t>
            </a:r>
            <a:r>
              <a:rPr lang="en-IN" sz="2800" spc="105" dirty="0" smtClean="0">
                <a:latin typeface="Times New Roman"/>
                <a:cs typeface="Times New Roman"/>
              </a:rPr>
              <a:t>y)</a:t>
            </a:r>
            <a:r>
              <a:rPr lang="en-IN" sz="2800" spc="229" dirty="0" smtClean="0">
                <a:latin typeface="Symbol"/>
                <a:cs typeface="Symbol"/>
              </a:rPr>
              <a:t></a:t>
            </a:r>
            <a:r>
              <a:rPr lang="en-US" sz="2800" spc="229" dirty="0" smtClean="0">
                <a:latin typeface="Times New Roman"/>
                <a:cs typeface="Times New Roman"/>
              </a:rPr>
              <a:t>B</a:t>
            </a:r>
            <a:r>
              <a:rPr lang="en-US" sz="2800" spc="229" baseline="-25000" dirty="0" smtClean="0">
                <a:latin typeface="Times New Roman"/>
                <a:cs typeface="Times New Roman"/>
              </a:rPr>
              <a:t>in</a:t>
            </a:r>
            <a:r>
              <a:rPr lang="en-IN" sz="2800" spc="-210" dirty="0" smtClean="0">
                <a:latin typeface="Times New Roman"/>
                <a:cs typeface="Times New Roman"/>
              </a:rPr>
              <a:t> </a:t>
            </a:r>
            <a:endParaRPr lang="en-IN" sz="2800" dirty="0" smtClean="0"/>
          </a:p>
          <a:p>
            <a:endParaRPr lang="en-IN" sz="2800" kern="0" dirty="0" smtClean="0">
              <a:solidFill>
                <a:sysClr val="windowText" lastClr="000000"/>
              </a:solidFill>
            </a:endParaRPr>
          </a:p>
          <a:p>
            <a:pPr lvl="0"/>
            <a:endParaRPr lang="en-IN" sz="28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4886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Table: Truth Table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62600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Fig: </a:t>
            </a:r>
            <a:r>
              <a:rPr lang="en-US" dirty="0" smtClean="0"/>
              <a:t>Logic diagram </a:t>
            </a:r>
            <a:r>
              <a:rPr lang="en-US" dirty="0" smtClean="0"/>
              <a:t>of Full-Subtractor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81400" y="1219200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6200" y="2438400"/>
          <a:ext cx="312420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6"/>
                <a:gridCol w="595086"/>
                <a:gridCol w="595086"/>
                <a:gridCol w="818243"/>
                <a:gridCol w="520700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aseline="-1600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IN" sz="2400" baseline="-1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1" baseline="-16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endParaRPr lang="en-IN" sz="2400" b="1" baseline="-16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24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3124200" y="1219200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24400" y="1219200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86400" y="1143000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29400" y="1219200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162800" y="1143000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048000" y="2057400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114800" y="1981200"/>
            <a:ext cx="7620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r="516"/>
          <a:stretch>
            <a:fillRect/>
          </a:stretch>
        </p:blipFill>
        <p:spPr bwMode="auto">
          <a:xfrm>
            <a:off x="3276600" y="3962400"/>
            <a:ext cx="58674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29" y="228600"/>
            <a:ext cx="7959140" cy="677108"/>
          </a:xfrm>
        </p:spPr>
        <p:txBody>
          <a:bodyPr/>
          <a:lstStyle/>
          <a:p>
            <a:pPr algn="ctr"/>
            <a:r>
              <a:rPr lang="en-IN" sz="4400" b="1" dirty="0" smtClean="0"/>
              <a:t>Circuits</a:t>
            </a:r>
            <a:endParaRPr lang="en-IN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066801"/>
            <a:ext cx="7872095" cy="2800767"/>
          </a:xfrm>
        </p:spPr>
        <p:txBody>
          <a:bodyPr/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smtClean="0"/>
              <a:t>Combinational Circuit:</a:t>
            </a:r>
          </a:p>
          <a:p>
            <a:pPr marL="36000" algn="just"/>
            <a:r>
              <a:rPr lang="en-IN" dirty="0" smtClean="0"/>
              <a:t>	output of this circuit mainly depends on the input terminals at any time.</a:t>
            </a:r>
          </a:p>
          <a:p>
            <a:pPr marL="36000" algn="just">
              <a:buFont typeface="Arial" pitchFamily="34" charset="0"/>
              <a:buChar char="•"/>
            </a:pPr>
            <a:r>
              <a:rPr lang="en-US" i="1" dirty="0" smtClean="0"/>
              <a:t> n</a:t>
            </a:r>
            <a:r>
              <a:rPr lang="en-US" dirty="0" smtClean="0"/>
              <a:t> binary input variables come and </a:t>
            </a:r>
            <a:r>
              <a:rPr lang="en-US" i="1" dirty="0" smtClean="0"/>
              <a:t>m</a:t>
            </a:r>
            <a:r>
              <a:rPr lang="en-US" dirty="0" smtClean="0"/>
              <a:t> binary output variables go out.</a:t>
            </a:r>
          </a:p>
          <a:p>
            <a:pPr marL="36000" algn="just">
              <a:buFont typeface="Arial" pitchFamily="34" charset="0"/>
              <a:buChar char="•"/>
            </a:pPr>
            <a:r>
              <a:rPr lang="en-IN" dirty="0" smtClean="0"/>
              <a:t> This circuit doesn’t include any memory.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267200"/>
            <a:ext cx="7338172" cy="210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292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10" dirty="0" smtClean="0">
                <a:latin typeface="Calibri"/>
                <a:cs typeface="Calibri"/>
              </a:rPr>
              <a:t>Adder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62000" y="1219200"/>
            <a:ext cx="7872095" cy="3962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IN" sz="3200" kern="0" dirty="0" smtClean="0">
                <a:solidFill>
                  <a:sysClr val="windowText" lastClr="000000"/>
                </a:solidFill>
              </a:rPr>
              <a:t>An adder is a digital logic circuit that is used for the </a:t>
            </a:r>
            <a:r>
              <a:rPr lang="en-IN" sz="3200" b="1" kern="0" dirty="0" smtClean="0">
                <a:solidFill>
                  <a:sysClr val="windowText" lastClr="000000"/>
                </a:solidFill>
              </a:rPr>
              <a:t>addition of numbers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/>
            <a:r>
              <a:rPr lang="en-IN" sz="3200" kern="0" dirty="0" smtClean="0">
                <a:solidFill>
                  <a:sysClr val="windowText" lastClr="000000"/>
                </a:solidFill>
              </a:rPr>
              <a:t>	Adders are basically classified into two types: </a:t>
            </a:r>
          </a:p>
          <a:p>
            <a:pPr marL="514350" lvl="0" indent="-514350">
              <a:buFont typeface="Arial" pitchFamily="34" charset="0"/>
              <a:buChar char="•"/>
            </a:pPr>
            <a:r>
              <a:rPr lang="en-IN" sz="3200" kern="0" dirty="0" smtClean="0">
                <a:solidFill>
                  <a:sysClr val="windowText" lastClr="000000"/>
                </a:solidFill>
              </a:rPr>
              <a:t>Half-Adder </a:t>
            </a:r>
          </a:p>
          <a:p>
            <a:pPr marL="514350" lvl="0" indent="-514350">
              <a:buFont typeface="Arial" pitchFamily="34" charset="0"/>
              <a:buChar char="•"/>
            </a:pPr>
            <a:r>
              <a:rPr lang="en-IN" sz="3200" kern="0" dirty="0" smtClean="0">
                <a:solidFill>
                  <a:sysClr val="windowText" lastClr="000000"/>
                </a:solidFill>
              </a:rPr>
              <a:t>Full-Adder.</a:t>
            </a:r>
            <a:endParaRPr kumimoji="0" lang="en-IN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292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10" dirty="0" smtClean="0">
                <a:latin typeface="Calibri"/>
                <a:cs typeface="Calibri"/>
              </a:rPr>
              <a:t>Half-Adder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62000" y="1219200"/>
            <a:ext cx="7872095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IN" sz="3200" kern="0" dirty="0" smtClean="0">
                <a:solidFill>
                  <a:sysClr val="windowText" lastClr="000000"/>
                </a:solidFill>
              </a:rPr>
              <a:t>Half Adder performs the arithmetic addition of two bits.</a:t>
            </a:r>
          </a:p>
          <a:p>
            <a:pPr marL="514350" lvl="0" indent="-514350">
              <a:buFont typeface="Arial" pitchFamily="34" charset="0"/>
              <a:buChar char="•"/>
            </a:pPr>
            <a:r>
              <a:rPr lang="en-IN" sz="3200" kern="0" dirty="0" smtClean="0">
                <a:solidFill>
                  <a:sysClr val="windowText" lastClr="000000"/>
                </a:solidFill>
              </a:rPr>
              <a:t>The half adder accepts two binary digits  on its inputs and produce two binary digits outputs, sum (S) and carry (C) bit.</a:t>
            </a:r>
          </a:p>
          <a:p>
            <a:pPr marL="514350" lvl="0" indent="-514350">
              <a:buFont typeface="Arial" pitchFamily="34" charset="0"/>
              <a:buChar char="•"/>
            </a:pPr>
            <a:r>
              <a:rPr lang="en-IN" sz="3200" kern="0" dirty="0" smtClean="0">
                <a:solidFill>
                  <a:sysClr val="windowText" lastClr="000000"/>
                </a:solidFill>
              </a:rPr>
              <a:t>The carry (C) output is </a:t>
            </a:r>
            <a:r>
              <a:rPr lang="en-IN" sz="3200" b="1" kern="0" dirty="0" smtClean="0">
                <a:solidFill>
                  <a:sysClr val="windowText" lastClr="000000"/>
                </a:solidFill>
              </a:rPr>
              <a:t>0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 unless both the inputs are </a:t>
            </a:r>
            <a:r>
              <a:rPr lang="en-IN" sz="3200" b="1" kern="0" dirty="0" smtClean="0">
                <a:solidFill>
                  <a:sysClr val="windowText" lastClr="000000"/>
                </a:solidFill>
              </a:rPr>
              <a:t>1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.</a:t>
            </a:r>
          </a:p>
          <a:p>
            <a:pPr marL="514350" lvl="0" indent="-514350">
              <a:buFont typeface="Arial" pitchFamily="34" charset="0"/>
              <a:buChar char="•"/>
            </a:pPr>
            <a:r>
              <a:rPr lang="en-IN" sz="3200" b="1" kern="0" dirty="0" smtClean="0">
                <a:solidFill>
                  <a:sysClr val="windowText" lastClr="000000"/>
                </a:solidFill>
              </a:rPr>
              <a:t>S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 represents the least significant bit of the sum.</a:t>
            </a:r>
            <a:endParaRPr kumimoji="0" lang="en-IN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292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10" dirty="0" smtClean="0">
                <a:latin typeface="Calibri"/>
                <a:cs typeface="Calibri"/>
              </a:rPr>
              <a:t>Half-Adder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62000" y="1219200"/>
            <a:ext cx="7872095" cy="510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IN" sz="3200" kern="0" dirty="0" smtClean="0">
                <a:solidFill>
                  <a:sysClr val="windowText" lastClr="000000"/>
                </a:solidFill>
              </a:rPr>
              <a:t>Logical Expression of Half-Adder: </a:t>
            </a:r>
          </a:p>
          <a:p>
            <a:r>
              <a:rPr lang="en-IN" sz="3200" kern="0" dirty="0" smtClean="0">
                <a:solidFill>
                  <a:sysClr val="windowText" lastClr="000000"/>
                </a:solidFill>
              </a:rPr>
              <a:t>Sum (S) = </a:t>
            </a:r>
            <a:r>
              <a:rPr lang="en-IN" sz="3200" spc="310" dirty="0" smtClean="0">
                <a:latin typeface="Times New Roman"/>
                <a:cs typeface="Times New Roman"/>
              </a:rPr>
              <a:t>A</a:t>
            </a:r>
            <a:r>
              <a:rPr lang="en-IN" sz="3200" spc="310" dirty="0" smtClean="0">
                <a:latin typeface="Symbol"/>
                <a:cs typeface="Symbol"/>
              </a:rPr>
              <a:t></a:t>
            </a:r>
            <a:r>
              <a:rPr lang="en-IN" sz="3200" spc="310" dirty="0" smtClean="0">
                <a:latin typeface="Times New Roman"/>
                <a:cs typeface="Times New Roman"/>
              </a:rPr>
              <a:t>B</a:t>
            </a:r>
            <a:r>
              <a:rPr lang="en-IN" sz="3200" spc="-300" dirty="0" smtClean="0">
                <a:latin typeface="Times New Roman"/>
                <a:cs typeface="Times New Roman"/>
              </a:rPr>
              <a:t>  + </a:t>
            </a:r>
            <a:r>
              <a:rPr lang="en-IN" sz="3200" spc="310" dirty="0" smtClean="0">
                <a:latin typeface="Times New Roman"/>
                <a:cs typeface="Times New Roman"/>
              </a:rPr>
              <a:t>A</a:t>
            </a:r>
            <a:r>
              <a:rPr lang="en-IN" sz="3200" spc="310" dirty="0" smtClean="0">
                <a:latin typeface="Symbol"/>
                <a:cs typeface="Symbol"/>
              </a:rPr>
              <a:t></a:t>
            </a:r>
            <a:r>
              <a:rPr lang="en-IN" sz="3200" spc="310" dirty="0" smtClean="0">
                <a:latin typeface="Times New Roman"/>
                <a:cs typeface="Times New Roman"/>
              </a:rPr>
              <a:t>B</a:t>
            </a:r>
            <a:r>
              <a:rPr lang="en-IN" sz="3200" spc="-300" dirty="0" smtClean="0">
                <a:latin typeface="Times New Roman"/>
                <a:cs typeface="Times New Roman"/>
              </a:rPr>
              <a:t> </a:t>
            </a:r>
            <a:r>
              <a:rPr lang="en-IN" sz="3200" spc="-105" dirty="0" smtClean="0">
                <a:latin typeface="Times New Roman"/>
                <a:cs typeface="Times New Roman"/>
              </a:rPr>
              <a:t> 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= </a:t>
            </a:r>
            <a:r>
              <a:rPr lang="en-IN" sz="3200" spc="114" dirty="0" smtClean="0">
                <a:latin typeface="Times New Roman"/>
                <a:cs typeface="Times New Roman"/>
              </a:rPr>
              <a:t>A</a:t>
            </a:r>
            <a:r>
              <a:rPr lang="en-IN" sz="3200" spc="-335" dirty="0" smtClean="0">
                <a:latin typeface="Times New Roman"/>
                <a:cs typeface="Times New Roman"/>
              </a:rPr>
              <a:t> </a:t>
            </a:r>
            <a:r>
              <a:rPr lang="en-IN" sz="3200" spc="125" dirty="0" smtClean="0">
                <a:latin typeface="Symbol"/>
                <a:cs typeface="Symbol"/>
              </a:rPr>
              <a:t></a:t>
            </a:r>
            <a:r>
              <a:rPr lang="en-IN" sz="3200" spc="-335" dirty="0" smtClean="0">
                <a:latin typeface="Times New Roman"/>
                <a:cs typeface="Times New Roman"/>
              </a:rPr>
              <a:t> </a:t>
            </a:r>
            <a:r>
              <a:rPr lang="en-IN" sz="3200" spc="105" dirty="0" smtClean="0">
                <a:latin typeface="Times New Roman"/>
                <a:cs typeface="Times New Roman"/>
              </a:rPr>
              <a:t>B</a:t>
            </a:r>
            <a:r>
              <a:rPr lang="en-IN" sz="3200" spc="-210" dirty="0" smtClean="0">
                <a:latin typeface="Times New Roman"/>
                <a:cs typeface="Times New Roman"/>
              </a:rPr>
              <a:t> </a:t>
            </a:r>
            <a:endParaRPr lang="en-IN" sz="3200" dirty="0" smtClean="0">
              <a:latin typeface="Times New Roman"/>
              <a:cs typeface="Times New Roman"/>
            </a:endParaRPr>
          </a:p>
          <a:p>
            <a:pPr lvl="0"/>
            <a:r>
              <a:rPr lang="en-IN" sz="3200" kern="0" dirty="0" smtClean="0">
                <a:solidFill>
                  <a:sysClr val="windowText" lastClr="000000"/>
                </a:solidFill>
              </a:rPr>
              <a:t>Carry (C) = </a:t>
            </a:r>
            <a:r>
              <a:rPr lang="en-IN" sz="3200" spc="229" dirty="0" smtClean="0">
                <a:latin typeface="Times New Roman"/>
                <a:cs typeface="Times New Roman"/>
              </a:rPr>
              <a:t>A</a:t>
            </a:r>
            <a:r>
              <a:rPr lang="en-IN" sz="3200" spc="229" dirty="0" smtClean="0">
                <a:latin typeface="Symbol"/>
                <a:cs typeface="Symbol"/>
              </a:rPr>
              <a:t></a:t>
            </a:r>
            <a:r>
              <a:rPr lang="en-IN" sz="3200" spc="-305" dirty="0" smtClean="0">
                <a:latin typeface="Times New Roman"/>
                <a:cs typeface="Times New Roman"/>
              </a:rPr>
              <a:t> </a:t>
            </a:r>
            <a:r>
              <a:rPr lang="en-IN" sz="3200" spc="105" dirty="0" smtClean="0">
                <a:latin typeface="Times New Roman"/>
                <a:cs typeface="Times New Roman"/>
              </a:rPr>
              <a:t>B 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= A AND B </a:t>
            </a:r>
          </a:p>
          <a:p>
            <a:pPr lvl="0"/>
            <a:endParaRPr lang="en-IN" sz="3200" kern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3212068"/>
          <a:ext cx="304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24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IN" sz="24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3745468"/>
            <a:ext cx="492831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58028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Table: Truth Table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58790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Block diagram of Half-Adder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14600" y="1828800"/>
            <a:ext cx="3048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14800" y="1828800"/>
            <a:ext cx="3048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292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10" dirty="0" smtClean="0">
                <a:latin typeface="Calibri"/>
                <a:cs typeface="Calibri"/>
              </a:rPr>
              <a:t>Half-Adder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62000" y="1219200"/>
            <a:ext cx="7872095" cy="510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IN" sz="3200" kern="0" dirty="0" smtClean="0">
                <a:solidFill>
                  <a:sysClr val="windowText" lastClr="000000"/>
                </a:solidFill>
              </a:rPr>
              <a:t>Logical Expression of Half-Adder: </a:t>
            </a:r>
          </a:p>
          <a:p>
            <a:r>
              <a:rPr lang="en-IN" sz="3200" kern="0" dirty="0" smtClean="0">
                <a:solidFill>
                  <a:sysClr val="windowText" lastClr="000000"/>
                </a:solidFill>
              </a:rPr>
              <a:t>Sum (S) = </a:t>
            </a:r>
            <a:r>
              <a:rPr lang="en-IN" sz="3200" spc="310" dirty="0" smtClean="0">
                <a:latin typeface="Times New Roman"/>
                <a:cs typeface="Times New Roman"/>
              </a:rPr>
              <a:t>A</a:t>
            </a:r>
            <a:r>
              <a:rPr lang="en-IN" sz="3200" spc="310" dirty="0" smtClean="0">
                <a:latin typeface="Symbol"/>
                <a:cs typeface="Symbol"/>
              </a:rPr>
              <a:t></a:t>
            </a:r>
            <a:r>
              <a:rPr lang="en-IN" sz="3200" spc="310" dirty="0" smtClean="0">
                <a:latin typeface="Times New Roman"/>
                <a:cs typeface="Times New Roman"/>
              </a:rPr>
              <a:t>B</a:t>
            </a:r>
            <a:r>
              <a:rPr lang="en-IN" sz="3200" spc="-300" dirty="0" smtClean="0">
                <a:latin typeface="Times New Roman"/>
                <a:cs typeface="Times New Roman"/>
              </a:rPr>
              <a:t>  + </a:t>
            </a:r>
            <a:r>
              <a:rPr lang="en-IN" sz="3200" spc="310" dirty="0" smtClean="0">
                <a:latin typeface="Times New Roman"/>
                <a:cs typeface="Times New Roman"/>
              </a:rPr>
              <a:t>A</a:t>
            </a:r>
            <a:r>
              <a:rPr lang="en-IN" sz="3200" spc="310" dirty="0" smtClean="0">
                <a:latin typeface="Symbol"/>
                <a:cs typeface="Symbol"/>
              </a:rPr>
              <a:t></a:t>
            </a:r>
            <a:r>
              <a:rPr lang="en-IN" sz="3200" spc="310" dirty="0" smtClean="0">
                <a:latin typeface="Times New Roman"/>
                <a:cs typeface="Times New Roman"/>
              </a:rPr>
              <a:t>B</a:t>
            </a:r>
            <a:r>
              <a:rPr lang="en-IN" sz="3200" spc="-300" dirty="0" smtClean="0">
                <a:latin typeface="Times New Roman"/>
                <a:cs typeface="Times New Roman"/>
              </a:rPr>
              <a:t> </a:t>
            </a:r>
            <a:r>
              <a:rPr lang="en-IN" sz="3200" spc="-105" dirty="0" smtClean="0">
                <a:latin typeface="Times New Roman"/>
                <a:cs typeface="Times New Roman"/>
              </a:rPr>
              <a:t> 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= </a:t>
            </a:r>
            <a:r>
              <a:rPr lang="en-IN" sz="3200" spc="114" dirty="0" smtClean="0">
                <a:latin typeface="Times New Roman"/>
                <a:cs typeface="Times New Roman"/>
              </a:rPr>
              <a:t>A</a:t>
            </a:r>
            <a:r>
              <a:rPr lang="en-IN" sz="3200" spc="-335" dirty="0" smtClean="0">
                <a:latin typeface="Times New Roman"/>
                <a:cs typeface="Times New Roman"/>
              </a:rPr>
              <a:t> </a:t>
            </a:r>
            <a:r>
              <a:rPr lang="en-IN" sz="3200" spc="125" dirty="0" smtClean="0">
                <a:latin typeface="Symbol"/>
                <a:cs typeface="Symbol"/>
              </a:rPr>
              <a:t></a:t>
            </a:r>
            <a:r>
              <a:rPr lang="en-IN" sz="3200" spc="-335" dirty="0" smtClean="0">
                <a:latin typeface="Times New Roman"/>
                <a:cs typeface="Times New Roman"/>
              </a:rPr>
              <a:t> </a:t>
            </a:r>
            <a:r>
              <a:rPr lang="en-IN" sz="3200" spc="105" dirty="0" smtClean="0">
                <a:latin typeface="Times New Roman"/>
                <a:cs typeface="Times New Roman"/>
              </a:rPr>
              <a:t>B</a:t>
            </a:r>
            <a:r>
              <a:rPr lang="en-IN" sz="3200" spc="-210" dirty="0" smtClean="0">
                <a:latin typeface="Times New Roman"/>
                <a:cs typeface="Times New Roman"/>
              </a:rPr>
              <a:t> </a:t>
            </a:r>
            <a:endParaRPr lang="en-IN" sz="3200" dirty="0" smtClean="0">
              <a:latin typeface="Times New Roman"/>
              <a:cs typeface="Times New Roman"/>
            </a:endParaRPr>
          </a:p>
          <a:p>
            <a:pPr lvl="0"/>
            <a:r>
              <a:rPr lang="en-IN" sz="3200" kern="0" dirty="0" smtClean="0">
                <a:solidFill>
                  <a:sysClr val="windowText" lastClr="000000"/>
                </a:solidFill>
              </a:rPr>
              <a:t>Carry (C) = </a:t>
            </a:r>
            <a:r>
              <a:rPr lang="en-IN" sz="3200" spc="229" dirty="0" smtClean="0">
                <a:latin typeface="Times New Roman"/>
                <a:cs typeface="Times New Roman"/>
              </a:rPr>
              <a:t>A</a:t>
            </a:r>
            <a:r>
              <a:rPr lang="en-IN" sz="3200" spc="229" dirty="0" smtClean="0">
                <a:latin typeface="Symbol"/>
                <a:cs typeface="Symbol"/>
              </a:rPr>
              <a:t></a:t>
            </a:r>
            <a:r>
              <a:rPr lang="en-IN" sz="3200" spc="-305" dirty="0" smtClean="0">
                <a:latin typeface="Times New Roman"/>
                <a:cs typeface="Times New Roman"/>
              </a:rPr>
              <a:t> </a:t>
            </a:r>
            <a:r>
              <a:rPr lang="en-IN" sz="3200" spc="105" dirty="0" smtClean="0">
                <a:latin typeface="Times New Roman"/>
                <a:cs typeface="Times New Roman"/>
              </a:rPr>
              <a:t>B 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= A AND B </a:t>
            </a:r>
          </a:p>
          <a:p>
            <a:pPr lvl="0"/>
            <a:endParaRPr lang="en-IN" sz="3200" kern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3212068"/>
          <a:ext cx="304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24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IN" sz="24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58028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Table: Truth Table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58790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</a:t>
            </a:r>
            <a:r>
              <a:rPr lang="en-US" dirty="0" smtClean="0"/>
              <a:t>Logic diagram </a:t>
            </a:r>
            <a:r>
              <a:rPr lang="en-US" dirty="0" smtClean="0"/>
              <a:t>of Half-Adder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14600" y="1828800"/>
            <a:ext cx="3048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14800" y="1828800"/>
            <a:ext cx="3048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3742523"/>
            <a:ext cx="4724400" cy="1972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292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10" dirty="0" smtClean="0"/>
              <a:t>Full-Adder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62000" y="1219200"/>
            <a:ext cx="7872095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IN" sz="3200" kern="0" dirty="0" smtClean="0">
                <a:solidFill>
                  <a:sysClr val="windowText" lastClr="000000"/>
                </a:solidFill>
              </a:rPr>
              <a:t>Full Adder performs the arithmetic sum of three bits.</a:t>
            </a:r>
          </a:p>
          <a:p>
            <a:pPr marL="514350" lvl="0" indent="-514350">
              <a:buFont typeface="Arial" pitchFamily="34" charset="0"/>
              <a:buChar char="•"/>
            </a:pPr>
            <a:r>
              <a:rPr lang="en-IN" sz="3200" kern="0" dirty="0" smtClean="0">
                <a:solidFill>
                  <a:sysClr val="windowText" lastClr="000000"/>
                </a:solidFill>
              </a:rPr>
              <a:t>The Full-Adder accepts three inputs and produce two outputs.</a:t>
            </a:r>
          </a:p>
          <a:p>
            <a:pPr marL="514350" lvl="0" indent="-514350">
              <a:buFont typeface="Arial" pitchFamily="34" charset="0"/>
              <a:buChar char="•"/>
            </a:pPr>
            <a:r>
              <a:rPr lang="en-IN" sz="3200" kern="0" dirty="0" smtClean="0">
                <a:solidFill>
                  <a:sysClr val="windowText" lastClr="000000"/>
                </a:solidFill>
              </a:rPr>
              <a:t>The </a:t>
            </a:r>
            <a:r>
              <a:rPr lang="en-IN" sz="3200" b="1" i="1" kern="0" dirty="0" smtClean="0">
                <a:solidFill>
                  <a:sysClr val="windowText" lastClr="000000"/>
                </a:solidFill>
              </a:rPr>
              <a:t>S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 output is equal to 1 when only one input is equal to 1 or when all three inputs are equal to 1. </a:t>
            </a:r>
          </a:p>
          <a:p>
            <a:pPr marL="514350" lvl="0" indent="-514350">
              <a:buFont typeface="Arial" pitchFamily="34" charset="0"/>
              <a:buChar char="•"/>
            </a:pPr>
            <a:r>
              <a:rPr lang="en-IN" sz="3200" kern="0" dirty="0" smtClean="0">
                <a:solidFill>
                  <a:sysClr val="windowText" lastClr="000000"/>
                </a:solidFill>
              </a:rPr>
              <a:t>The </a:t>
            </a:r>
            <a:r>
              <a:rPr lang="en-IN" sz="3200" b="1" i="1" kern="0" dirty="0" smtClean="0">
                <a:solidFill>
                  <a:sysClr val="windowText" lastClr="000000"/>
                </a:solidFill>
              </a:rPr>
              <a:t>C</a:t>
            </a:r>
            <a:r>
              <a:rPr lang="en-IN" sz="3200" kern="0" dirty="0" smtClean="0">
                <a:solidFill>
                  <a:sysClr val="windowText" lastClr="000000"/>
                </a:solidFill>
              </a:rPr>
              <a:t> output has carry of 1 if two or three inputs are equal to 1.</a:t>
            </a:r>
            <a:endParaRPr kumimoji="0" lang="en-IN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77292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10" dirty="0" smtClean="0"/>
              <a:t>Full-Adder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62001" y="609600"/>
            <a:ext cx="7620000" cy="167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IN" sz="2800" kern="0" dirty="0" smtClean="0">
                <a:solidFill>
                  <a:sysClr val="windowText" lastClr="000000"/>
                </a:solidFill>
              </a:rPr>
              <a:t>Logical Expression of Full-Adder: </a:t>
            </a:r>
          </a:p>
          <a:p>
            <a:r>
              <a:rPr lang="en-IN" sz="2800" kern="0" dirty="0" smtClean="0">
                <a:solidFill>
                  <a:sysClr val="windowText" lastClr="000000"/>
                </a:solidFill>
              </a:rPr>
              <a:t>Sum (S) = </a:t>
            </a:r>
            <a:r>
              <a:rPr lang="en-IN" sz="2800" spc="310" dirty="0" err="1" smtClean="0">
                <a:latin typeface="Times New Roman"/>
                <a:cs typeface="Times New Roman"/>
              </a:rPr>
              <a:t>A</a:t>
            </a:r>
            <a:r>
              <a:rPr lang="en-IN" sz="2800" spc="310" dirty="0" err="1" smtClean="0">
                <a:latin typeface="Symbol"/>
                <a:cs typeface="Symbol"/>
              </a:rPr>
              <a:t></a:t>
            </a:r>
            <a:r>
              <a:rPr lang="en-IN" sz="2800" spc="310" dirty="0" err="1" smtClean="0">
                <a:latin typeface="Times New Roman"/>
                <a:cs typeface="Times New Roman"/>
              </a:rPr>
              <a:t>B</a:t>
            </a:r>
            <a:r>
              <a:rPr lang="en-IN" sz="2800" spc="310" dirty="0" err="1" smtClean="0">
                <a:latin typeface="Symbol"/>
                <a:cs typeface="Symbol"/>
              </a:rPr>
              <a:t></a:t>
            </a:r>
            <a:r>
              <a:rPr lang="en-IN" sz="2800" spc="310" dirty="0" err="1" smtClean="0">
                <a:latin typeface="Times New Roman"/>
                <a:cs typeface="Times New Roman"/>
              </a:rPr>
              <a:t>C</a:t>
            </a:r>
            <a:r>
              <a:rPr lang="en-IN" sz="2800" spc="310" baseline="-25000" dirty="0" err="1" smtClean="0">
                <a:latin typeface="Times New Roman"/>
                <a:cs typeface="Times New Roman"/>
              </a:rPr>
              <a:t>in</a:t>
            </a:r>
            <a:r>
              <a:rPr lang="en-IN" sz="2800" spc="-300" dirty="0" smtClean="0">
                <a:latin typeface="Times New Roman"/>
                <a:cs typeface="Times New Roman"/>
              </a:rPr>
              <a:t>  + </a:t>
            </a:r>
            <a:r>
              <a:rPr lang="en-IN" sz="2800" spc="310" dirty="0" smtClean="0">
                <a:latin typeface="Times New Roman"/>
                <a:cs typeface="Times New Roman"/>
              </a:rPr>
              <a:t>A</a:t>
            </a:r>
            <a:r>
              <a:rPr lang="en-IN" sz="2800" spc="310" dirty="0" smtClean="0">
                <a:latin typeface="Symbol"/>
                <a:cs typeface="Symbol"/>
              </a:rPr>
              <a:t></a:t>
            </a:r>
            <a:r>
              <a:rPr lang="en-IN" sz="2800" spc="310" dirty="0" smtClean="0">
                <a:latin typeface="Times New Roman"/>
                <a:cs typeface="Times New Roman"/>
              </a:rPr>
              <a:t>B</a:t>
            </a:r>
            <a:r>
              <a:rPr lang="en-IN" sz="2800" spc="310" dirty="0" smtClean="0">
                <a:latin typeface="Symbol"/>
                <a:cs typeface="Symbol"/>
              </a:rPr>
              <a:t></a:t>
            </a:r>
            <a:r>
              <a:rPr lang="en-IN" sz="2800" spc="310" dirty="0" smtClean="0">
                <a:latin typeface="Times New Roman"/>
                <a:cs typeface="Times New Roman"/>
              </a:rPr>
              <a:t> </a:t>
            </a:r>
            <a:r>
              <a:rPr lang="en-IN" sz="2800" spc="310" dirty="0" err="1" smtClean="0">
                <a:latin typeface="Times New Roman"/>
                <a:cs typeface="Times New Roman"/>
              </a:rPr>
              <a:t>C</a:t>
            </a:r>
            <a:r>
              <a:rPr lang="en-IN" sz="2800" spc="310" baseline="-25000" dirty="0" err="1" smtClean="0">
                <a:latin typeface="Times New Roman"/>
                <a:cs typeface="Times New Roman"/>
              </a:rPr>
              <a:t>in</a:t>
            </a:r>
            <a:r>
              <a:rPr lang="en-IN" sz="2800" spc="-300" dirty="0" smtClean="0">
                <a:latin typeface="Times New Roman"/>
                <a:cs typeface="Times New Roman"/>
              </a:rPr>
              <a:t> </a:t>
            </a:r>
            <a:r>
              <a:rPr lang="en-IN" sz="2800" spc="-105" dirty="0" smtClean="0">
                <a:latin typeface="Times New Roman"/>
                <a:cs typeface="Times New Roman"/>
              </a:rPr>
              <a:t> </a:t>
            </a:r>
            <a:r>
              <a:rPr lang="en-IN" sz="2800" spc="85" dirty="0" smtClean="0">
                <a:latin typeface="Symbol"/>
                <a:cs typeface="Symbol"/>
              </a:rPr>
              <a:t></a:t>
            </a:r>
            <a:r>
              <a:rPr lang="en-IN" sz="2800" spc="310" dirty="0" smtClean="0">
                <a:latin typeface="Times New Roman"/>
                <a:cs typeface="Times New Roman"/>
              </a:rPr>
              <a:t> A</a:t>
            </a:r>
            <a:r>
              <a:rPr lang="en-IN" sz="2800" spc="310" dirty="0" smtClean="0">
                <a:latin typeface="Symbol"/>
                <a:cs typeface="Symbol"/>
              </a:rPr>
              <a:t></a:t>
            </a:r>
            <a:r>
              <a:rPr lang="en-IN" sz="2800" spc="310" dirty="0" smtClean="0">
                <a:latin typeface="Times New Roman"/>
                <a:cs typeface="Times New Roman"/>
              </a:rPr>
              <a:t>B</a:t>
            </a:r>
            <a:r>
              <a:rPr lang="en-IN" sz="2800" spc="310" dirty="0" smtClean="0">
                <a:latin typeface="Symbol"/>
                <a:cs typeface="Symbol"/>
              </a:rPr>
              <a:t></a:t>
            </a:r>
            <a:r>
              <a:rPr lang="en-IN" sz="2800" spc="310" dirty="0" smtClean="0">
                <a:latin typeface="Times New Roman"/>
                <a:cs typeface="Times New Roman"/>
              </a:rPr>
              <a:t> </a:t>
            </a:r>
            <a:r>
              <a:rPr lang="en-IN" sz="2800" spc="310" dirty="0" err="1" smtClean="0">
                <a:latin typeface="Times New Roman"/>
                <a:cs typeface="Times New Roman"/>
              </a:rPr>
              <a:t>C</a:t>
            </a:r>
            <a:r>
              <a:rPr lang="en-IN" sz="2800" spc="310" baseline="-25000" dirty="0" err="1" smtClean="0">
                <a:latin typeface="Times New Roman"/>
                <a:cs typeface="Times New Roman"/>
              </a:rPr>
              <a:t>in</a:t>
            </a:r>
            <a:r>
              <a:rPr lang="en-IN" sz="2800" spc="310" dirty="0" smtClean="0">
                <a:latin typeface="Times New Roman"/>
                <a:cs typeface="Times New Roman"/>
              </a:rPr>
              <a:t> + 			</a:t>
            </a:r>
            <a:r>
              <a:rPr lang="en-IN" sz="2800" spc="310" dirty="0" err="1" smtClean="0">
                <a:latin typeface="Times New Roman"/>
                <a:cs typeface="Times New Roman"/>
              </a:rPr>
              <a:t>A</a:t>
            </a:r>
            <a:r>
              <a:rPr lang="en-IN" sz="2800" spc="310" dirty="0" err="1" smtClean="0">
                <a:latin typeface="Symbol"/>
                <a:cs typeface="Symbol"/>
              </a:rPr>
              <a:t></a:t>
            </a:r>
            <a:r>
              <a:rPr lang="en-IN" sz="2800" spc="310" dirty="0" err="1" smtClean="0">
                <a:latin typeface="Times New Roman"/>
                <a:cs typeface="Times New Roman"/>
              </a:rPr>
              <a:t>B</a:t>
            </a:r>
            <a:r>
              <a:rPr lang="en-IN" sz="2800" spc="310" dirty="0" err="1" smtClean="0">
                <a:latin typeface="Symbol"/>
                <a:cs typeface="Symbol"/>
              </a:rPr>
              <a:t></a:t>
            </a:r>
            <a:r>
              <a:rPr lang="en-IN" sz="2800" spc="310" dirty="0" err="1" smtClean="0">
                <a:latin typeface="Times New Roman"/>
                <a:cs typeface="Times New Roman"/>
              </a:rPr>
              <a:t>C</a:t>
            </a:r>
            <a:r>
              <a:rPr lang="en-IN" sz="2800" spc="310" baseline="-25000" dirty="0" err="1" smtClean="0">
                <a:latin typeface="Times New Roman"/>
                <a:cs typeface="Times New Roman"/>
              </a:rPr>
              <a:t>in</a:t>
            </a:r>
            <a:r>
              <a:rPr lang="en-IN" sz="2800" spc="310" dirty="0" smtClean="0">
                <a:latin typeface="Times New Roman"/>
                <a:cs typeface="Times New Roman"/>
              </a:rPr>
              <a:t> </a:t>
            </a:r>
            <a:r>
              <a:rPr lang="en-IN" sz="2800" kern="0" dirty="0" smtClean="0">
                <a:solidFill>
                  <a:sysClr val="windowText" lastClr="000000"/>
                </a:solidFill>
              </a:rPr>
              <a:t>= </a:t>
            </a:r>
            <a:r>
              <a:rPr lang="en-IN" sz="2800" spc="114" dirty="0" smtClean="0">
                <a:latin typeface="Times New Roman"/>
                <a:cs typeface="Times New Roman"/>
              </a:rPr>
              <a:t>A</a:t>
            </a:r>
            <a:r>
              <a:rPr lang="en-IN" sz="2800" spc="-335" dirty="0" smtClean="0">
                <a:latin typeface="Times New Roman"/>
                <a:cs typeface="Times New Roman"/>
              </a:rPr>
              <a:t> </a:t>
            </a:r>
            <a:r>
              <a:rPr lang="en-IN" sz="2800" spc="125" dirty="0" smtClean="0">
                <a:latin typeface="Symbol"/>
                <a:cs typeface="Symbol"/>
              </a:rPr>
              <a:t></a:t>
            </a:r>
            <a:r>
              <a:rPr lang="en-IN" sz="2800" spc="-335" dirty="0" smtClean="0">
                <a:latin typeface="Times New Roman"/>
                <a:cs typeface="Times New Roman"/>
              </a:rPr>
              <a:t> </a:t>
            </a:r>
            <a:r>
              <a:rPr lang="en-IN" sz="2800" spc="105" dirty="0" smtClean="0">
                <a:latin typeface="Times New Roman"/>
                <a:cs typeface="Times New Roman"/>
              </a:rPr>
              <a:t>B</a:t>
            </a:r>
            <a:r>
              <a:rPr lang="en-IN" sz="2800" spc="-210" dirty="0" smtClean="0">
                <a:latin typeface="Times New Roman"/>
                <a:cs typeface="Times New Roman"/>
              </a:rPr>
              <a:t> </a:t>
            </a:r>
            <a:r>
              <a:rPr lang="en-IN" sz="2800" spc="125" dirty="0" smtClean="0">
                <a:latin typeface="Symbol"/>
                <a:cs typeface="Symbol"/>
              </a:rPr>
              <a:t> </a:t>
            </a:r>
            <a:r>
              <a:rPr lang="en-IN" sz="2800" spc="310" dirty="0" err="1" smtClean="0">
                <a:latin typeface="Times New Roman"/>
                <a:cs typeface="Times New Roman"/>
              </a:rPr>
              <a:t>C</a:t>
            </a:r>
            <a:r>
              <a:rPr lang="en-IN" sz="2800" spc="310" baseline="-25000" dirty="0" err="1" smtClean="0">
                <a:latin typeface="Times New Roman"/>
                <a:cs typeface="Times New Roman"/>
              </a:rPr>
              <a:t>in</a:t>
            </a:r>
            <a:endParaRPr lang="en-IN" sz="2800" dirty="0" smtClean="0">
              <a:latin typeface="Times New Roman"/>
              <a:cs typeface="Times New Roman"/>
            </a:endParaRPr>
          </a:p>
          <a:p>
            <a:pPr lvl="0"/>
            <a:r>
              <a:rPr lang="en-IN" sz="2800" kern="0" dirty="0" smtClean="0">
                <a:solidFill>
                  <a:sysClr val="windowText" lastClr="000000"/>
                </a:solidFill>
              </a:rPr>
              <a:t>Carry (</a:t>
            </a:r>
            <a:r>
              <a:rPr lang="en-IN" sz="2800" kern="0" dirty="0" err="1" smtClean="0">
                <a:solidFill>
                  <a:sysClr val="windowText" lastClr="000000"/>
                </a:solidFill>
              </a:rPr>
              <a:t>C</a:t>
            </a:r>
            <a:r>
              <a:rPr lang="en-IN" sz="2800" kern="0" baseline="-10000" dirty="0" err="1" smtClean="0">
                <a:solidFill>
                  <a:sysClr val="windowText" lastClr="000000"/>
                </a:solidFill>
              </a:rPr>
              <a:t>out</a:t>
            </a:r>
            <a:r>
              <a:rPr lang="en-IN" sz="2800" kern="0" dirty="0" smtClean="0">
                <a:solidFill>
                  <a:sysClr val="windowText" lastClr="000000"/>
                </a:solidFill>
              </a:rPr>
              <a:t>) = </a:t>
            </a:r>
            <a:r>
              <a:rPr lang="en-IN" sz="2800" spc="229" dirty="0" smtClean="0">
                <a:latin typeface="Times New Roman"/>
                <a:cs typeface="Times New Roman"/>
              </a:rPr>
              <a:t>A</a:t>
            </a:r>
            <a:r>
              <a:rPr lang="en-IN" sz="2800" spc="229" dirty="0" smtClean="0">
                <a:latin typeface="Symbol"/>
                <a:cs typeface="Symbol"/>
              </a:rPr>
              <a:t></a:t>
            </a:r>
            <a:r>
              <a:rPr lang="en-IN" sz="2800" spc="-305" dirty="0" smtClean="0">
                <a:latin typeface="Times New Roman"/>
                <a:cs typeface="Times New Roman"/>
              </a:rPr>
              <a:t> </a:t>
            </a:r>
            <a:r>
              <a:rPr lang="en-IN" sz="2800" spc="105" dirty="0" smtClean="0">
                <a:latin typeface="Times New Roman"/>
                <a:cs typeface="Times New Roman"/>
              </a:rPr>
              <a:t>B </a:t>
            </a:r>
            <a:r>
              <a:rPr lang="en-IN" sz="2800" kern="0" dirty="0" smtClean="0">
                <a:solidFill>
                  <a:sysClr val="windowText" lastClr="000000"/>
                </a:solidFill>
              </a:rPr>
              <a:t>+</a:t>
            </a:r>
            <a:r>
              <a:rPr lang="en-IN" sz="2800" spc="229" dirty="0" smtClean="0">
                <a:latin typeface="Times New Roman"/>
                <a:cs typeface="Times New Roman"/>
              </a:rPr>
              <a:t>A</a:t>
            </a:r>
            <a:r>
              <a:rPr lang="en-IN" sz="2800" spc="229" dirty="0" smtClean="0">
                <a:latin typeface="Symbol"/>
                <a:cs typeface="Symbol"/>
              </a:rPr>
              <a:t></a:t>
            </a:r>
            <a:r>
              <a:rPr lang="en-IN" sz="2800" spc="-305" dirty="0" smtClean="0">
                <a:latin typeface="Times New Roman"/>
                <a:cs typeface="Times New Roman"/>
              </a:rPr>
              <a:t> </a:t>
            </a:r>
            <a:r>
              <a:rPr lang="en-IN" sz="2800" spc="310" dirty="0" err="1" smtClean="0">
                <a:latin typeface="Times New Roman"/>
                <a:cs typeface="Times New Roman"/>
              </a:rPr>
              <a:t>C</a:t>
            </a:r>
            <a:r>
              <a:rPr lang="en-IN" sz="2800" spc="310" baseline="-25000" dirty="0" err="1" smtClean="0">
                <a:latin typeface="Times New Roman"/>
                <a:cs typeface="Times New Roman"/>
              </a:rPr>
              <a:t>in</a:t>
            </a:r>
            <a:r>
              <a:rPr lang="en-IN" sz="2800" spc="310" baseline="-25000" dirty="0" smtClean="0">
                <a:latin typeface="Times New Roman"/>
                <a:cs typeface="Times New Roman"/>
              </a:rPr>
              <a:t> </a:t>
            </a:r>
            <a:r>
              <a:rPr lang="en-IN" sz="2800" spc="105" dirty="0" smtClean="0">
                <a:latin typeface="Times New Roman"/>
                <a:cs typeface="Times New Roman"/>
              </a:rPr>
              <a:t>+</a:t>
            </a:r>
            <a:r>
              <a:rPr lang="en-IN" sz="2800" spc="229" dirty="0" smtClean="0">
                <a:latin typeface="Times New Roman"/>
                <a:cs typeface="Times New Roman"/>
              </a:rPr>
              <a:t> B</a:t>
            </a:r>
            <a:r>
              <a:rPr lang="en-IN" sz="2800" spc="229" dirty="0" smtClean="0">
                <a:latin typeface="Symbol"/>
                <a:cs typeface="Symbol"/>
              </a:rPr>
              <a:t></a:t>
            </a:r>
            <a:r>
              <a:rPr lang="en-IN" sz="2800" spc="-305" dirty="0" smtClean="0">
                <a:latin typeface="Times New Roman"/>
                <a:cs typeface="Times New Roman"/>
              </a:rPr>
              <a:t> </a:t>
            </a:r>
            <a:r>
              <a:rPr lang="en-IN" sz="2800" spc="310" dirty="0" err="1" smtClean="0">
                <a:latin typeface="Times New Roman"/>
                <a:cs typeface="Times New Roman"/>
              </a:rPr>
              <a:t>C</a:t>
            </a:r>
            <a:r>
              <a:rPr lang="en-IN" sz="2800" spc="310" baseline="-25000" dirty="0" err="1" smtClean="0">
                <a:latin typeface="Times New Roman"/>
                <a:cs typeface="Times New Roman"/>
              </a:rPr>
              <a:t>in</a:t>
            </a:r>
            <a:endParaRPr lang="en-IN" sz="2800" kern="0" dirty="0" smtClean="0">
              <a:solidFill>
                <a:sysClr val="windowText" lastClr="000000"/>
              </a:solidFill>
            </a:endParaRPr>
          </a:p>
          <a:p>
            <a:pPr lvl="0"/>
            <a:endParaRPr lang="en-IN" sz="28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4886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Table: Truth Table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60314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Fig: Block diagram of Full-Adder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0" y="1143000"/>
            <a:ext cx="2520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19800" y="1143000"/>
            <a:ext cx="2520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62400" y="1143000"/>
            <a:ext cx="2520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53400" y="1143000"/>
            <a:ext cx="2520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48400" y="1143000"/>
            <a:ext cx="2520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58400" y="1143000"/>
            <a:ext cx="2520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4114800"/>
            <a:ext cx="409927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990600" y="2438400"/>
          <a:ext cx="3200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838200"/>
                <a:gridCol w="533400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2400" baseline="-25000" dirty="0" err="1" smtClean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IN" sz="2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400" b="1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endParaRPr lang="en-IN" sz="2400" b="1" baseline="-25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IN" sz="24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77292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10" dirty="0" smtClean="0"/>
              <a:t>Full-Adder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609600"/>
            <a:ext cx="8686800" cy="259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IN" sz="2800" kern="0" dirty="0" smtClean="0">
                <a:solidFill>
                  <a:sysClr val="windowText" lastClr="000000"/>
                </a:solidFill>
              </a:rPr>
              <a:t>Logical Expression of Full-Adder: </a:t>
            </a:r>
          </a:p>
          <a:p>
            <a:r>
              <a:rPr lang="en-IN" sz="2800" kern="0" dirty="0" smtClean="0">
                <a:solidFill>
                  <a:sysClr val="windowText" lastClr="000000"/>
                </a:solidFill>
              </a:rPr>
              <a:t>Sum (S) = </a:t>
            </a:r>
            <a:r>
              <a:rPr lang="en-IN" sz="2800" spc="310" dirty="0" err="1" smtClean="0">
                <a:latin typeface="Times New Roman"/>
                <a:cs typeface="Times New Roman"/>
              </a:rPr>
              <a:t>A</a:t>
            </a:r>
            <a:r>
              <a:rPr lang="en-IN" sz="2800" spc="310" dirty="0" err="1" smtClean="0">
                <a:latin typeface="Symbol"/>
                <a:cs typeface="Symbol"/>
              </a:rPr>
              <a:t></a:t>
            </a:r>
            <a:r>
              <a:rPr lang="en-IN" sz="2800" spc="310" dirty="0" err="1" smtClean="0">
                <a:latin typeface="Times New Roman"/>
                <a:cs typeface="Times New Roman"/>
              </a:rPr>
              <a:t>B</a:t>
            </a:r>
            <a:r>
              <a:rPr lang="en-IN" sz="2800" spc="310" dirty="0" err="1" smtClean="0">
                <a:latin typeface="Symbol"/>
                <a:cs typeface="Symbol"/>
              </a:rPr>
              <a:t></a:t>
            </a:r>
            <a:r>
              <a:rPr lang="en-IN" sz="2800" spc="310" dirty="0" err="1" smtClean="0">
                <a:latin typeface="Times New Roman"/>
                <a:cs typeface="Times New Roman"/>
              </a:rPr>
              <a:t>C</a:t>
            </a:r>
            <a:r>
              <a:rPr lang="en-IN" sz="2800" spc="310" baseline="-25000" dirty="0" err="1" smtClean="0">
                <a:latin typeface="Times New Roman"/>
                <a:cs typeface="Times New Roman"/>
              </a:rPr>
              <a:t>in</a:t>
            </a:r>
            <a:r>
              <a:rPr lang="en-IN" sz="2800" spc="-300" dirty="0" smtClean="0">
                <a:latin typeface="Times New Roman"/>
                <a:cs typeface="Times New Roman"/>
              </a:rPr>
              <a:t>  + </a:t>
            </a:r>
            <a:r>
              <a:rPr lang="en-IN" sz="2800" spc="310" dirty="0" smtClean="0">
                <a:latin typeface="Times New Roman"/>
                <a:cs typeface="Times New Roman"/>
              </a:rPr>
              <a:t>A</a:t>
            </a:r>
            <a:r>
              <a:rPr lang="en-IN" sz="2800" spc="310" dirty="0" smtClean="0">
                <a:latin typeface="Symbol"/>
                <a:cs typeface="Symbol"/>
              </a:rPr>
              <a:t></a:t>
            </a:r>
            <a:r>
              <a:rPr lang="en-IN" sz="2800" spc="310" dirty="0" smtClean="0">
                <a:latin typeface="Times New Roman"/>
                <a:cs typeface="Times New Roman"/>
              </a:rPr>
              <a:t>B</a:t>
            </a:r>
            <a:r>
              <a:rPr lang="en-IN" sz="2800" spc="310" dirty="0" smtClean="0">
                <a:latin typeface="Symbol"/>
                <a:cs typeface="Symbol"/>
              </a:rPr>
              <a:t></a:t>
            </a:r>
            <a:r>
              <a:rPr lang="en-IN" sz="2800" spc="310" dirty="0" smtClean="0">
                <a:latin typeface="Times New Roman"/>
                <a:cs typeface="Times New Roman"/>
              </a:rPr>
              <a:t> </a:t>
            </a:r>
            <a:r>
              <a:rPr lang="en-IN" sz="2800" spc="310" dirty="0" err="1" smtClean="0">
                <a:latin typeface="Times New Roman"/>
                <a:cs typeface="Times New Roman"/>
              </a:rPr>
              <a:t>C</a:t>
            </a:r>
            <a:r>
              <a:rPr lang="en-IN" sz="2800" spc="310" baseline="-25000" dirty="0" err="1" smtClean="0">
                <a:latin typeface="Times New Roman"/>
                <a:cs typeface="Times New Roman"/>
              </a:rPr>
              <a:t>in</a:t>
            </a:r>
            <a:r>
              <a:rPr lang="en-IN" sz="2800" spc="-300" dirty="0" smtClean="0">
                <a:latin typeface="Times New Roman"/>
                <a:cs typeface="Times New Roman"/>
              </a:rPr>
              <a:t> </a:t>
            </a:r>
            <a:r>
              <a:rPr lang="en-IN" sz="2800" spc="-105" dirty="0" smtClean="0">
                <a:latin typeface="Times New Roman"/>
                <a:cs typeface="Times New Roman"/>
              </a:rPr>
              <a:t> </a:t>
            </a:r>
            <a:r>
              <a:rPr lang="en-IN" sz="2800" spc="85" dirty="0" smtClean="0">
                <a:latin typeface="Symbol"/>
                <a:cs typeface="Symbol"/>
              </a:rPr>
              <a:t></a:t>
            </a:r>
            <a:r>
              <a:rPr lang="en-IN" sz="2800" spc="310" dirty="0" smtClean="0">
                <a:latin typeface="Times New Roman"/>
                <a:cs typeface="Times New Roman"/>
              </a:rPr>
              <a:t> A</a:t>
            </a:r>
            <a:r>
              <a:rPr lang="en-IN" sz="2800" spc="310" dirty="0" smtClean="0">
                <a:latin typeface="Symbol"/>
                <a:cs typeface="Symbol"/>
              </a:rPr>
              <a:t></a:t>
            </a:r>
            <a:r>
              <a:rPr lang="en-IN" sz="2800" spc="310" dirty="0" smtClean="0">
                <a:latin typeface="Times New Roman"/>
                <a:cs typeface="Times New Roman"/>
              </a:rPr>
              <a:t>B</a:t>
            </a:r>
            <a:r>
              <a:rPr lang="en-IN" sz="2800" spc="310" dirty="0" smtClean="0">
                <a:latin typeface="Symbol"/>
                <a:cs typeface="Symbol"/>
              </a:rPr>
              <a:t></a:t>
            </a:r>
            <a:r>
              <a:rPr lang="en-IN" sz="2800" spc="310" dirty="0" smtClean="0">
                <a:latin typeface="Times New Roman"/>
                <a:cs typeface="Times New Roman"/>
              </a:rPr>
              <a:t> </a:t>
            </a:r>
            <a:r>
              <a:rPr lang="en-IN" sz="2800" spc="310" dirty="0" err="1" smtClean="0">
                <a:latin typeface="Times New Roman"/>
                <a:cs typeface="Times New Roman"/>
              </a:rPr>
              <a:t>C</a:t>
            </a:r>
            <a:r>
              <a:rPr lang="en-IN" sz="2800" spc="310" baseline="-25000" dirty="0" err="1" smtClean="0">
                <a:latin typeface="Times New Roman"/>
                <a:cs typeface="Times New Roman"/>
              </a:rPr>
              <a:t>in</a:t>
            </a:r>
            <a:r>
              <a:rPr lang="en-IN" sz="2800" spc="310" dirty="0" smtClean="0">
                <a:latin typeface="Times New Roman"/>
                <a:cs typeface="Times New Roman"/>
              </a:rPr>
              <a:t> + 			</a:t>
            </a:r>
            <a:r>
              <a:rPr lang="en-IN" sz="2800" spc="310" dirty="0" err="1" smtClean="0">
                <a:latin typeface="Times New Roman"/>
                <a:cs typeface="Times New Roman"/>
              </a:rPr>
              <a:t>A</a:t>
            </a:r>
            <a:r>
              <a:rPr lang="en-IN" sz="2800" spc="310" dirty="0" err="1" smtClean="0">
                <a:latin typeface="Symbol"/>
                <a:cs typeface="Symbol"/>
              </a:rPr>
              <a:t></a:t>
            </a:r>
            <a:r>
              <a:rPr lang="en-IN" sz="2800" spc="310" dirty="0" err="1" smtClean="0">
                <a:latin typeface="Times New Roman"/>
                <a:cs typeface="Times New Roman"/>
              </a:rPr>
              <a:t>B</a:t>
            </a:r>
            <a:r>
              <a:rPr lang="en-IN" sz="2800" spc="310" dirty="0" err="1" smtClean="0">
                <a:latin typeface="Symbol"/>
                <a:cs typeface="Symbol"/>
              </a:rPr>
              <a:t></a:t>
            </a:r>
            <a:r>
              <a:rPr lang="en-IN" sz="2800" spc="310" dirty="0" err="1" smtClean="0">
                <a:latin typeface="Times New Roman"/>
                <a:cs typeface="Times New Roman"/>
              </a:rPr>
              <a:t>C</a:t>
            </a:r>
            <a:r>
              <a:rPr lang="en-IN" sz="2800" spc="310" baseline="-25000" dirty="0" err="1" smtClean="0">
                <a:latin typeface="Times New Roman"/>
                <a:cs typeface="Times New Roman"/>
              </a:rPr>
              <a:t>in</a:t>
            </a:r>
            <a:r>
              <a:rPr lang="en-IN" sz="2800" spc="310" dirty="0" smtClean="0">
                <a:latin typeface="Times New Roman"/>
                <a:cs typeface="Times New Roman"/>
              </a:rPr>
              <a:t> </a:t>
            </a:r>
            <a:r>
              <a:rPr lang="en-IN" sz="2800" kern="0" dirty="0" smtClean="0">
                <a:solidFill>
                  <a:sysClr val="windowText" lastClr="000000"/>
                </a:solidFill>
              </a:rPr>
              <a:t>= </a:t>
            </a:r>
            <a:r>
              <a:rPr lang="en-IN" sz="2800" spc="114" dirty="0" smtClean="0">
                <a:latin typeface="Times New Roman"/>
                <a:cs typeface="Times New Roman"/>
              </a:rPr>
              <a:t>A</a:t>
            </a:r>
            <a:r>
              <a:rPr lang="en-IN" sz="2800" spc="-335" dirty="0" smtClean="0">
                <a:latin typeface="Times New Roman"/>
                <a:cs typeface="Times New Roman"/>
              </a:rPr>
              <a:t> </a:t>
            </a:r>
            <a:r>
              <a:rPr lang="en-IN" sz="2800" spc="125" dirty="0" smtClean="0">
                <a:latin typeface="Symbol"/>
                <a:cs typeface="Symbol"/>
              </a:rPr>
              <a:t></a:t>
            </a:r>
            <a:r>
              <a:rPr lang="en-IN" sz="2800" spc="-335" dirty="0" smtClean="0">
                <a:latin typeface="Times New Roman"/>
                <a:cs typeface="Times New Roman"/>
              </a:rPr>
              <a:t> </a:t>
            </a:r>
            <a:r>
              <a:rPr lang="en-IN" sz="2800" spc="105" dirty="0" smtClean="0">
                <a:latin typeface="Times New Roman"/>
                <a:cs typeface="Times New Roman"/>
              </a:rPr>
              <a:t>B</a:t>
            </a:r>
            <a:r>
              <a:rPr lang="en-IN" sz="2800" spc="-210" dirty="0" smtClean="0">
                <a:latin typeface="Times New Roman"/>
                <a:cs typeface="Times New Roman"/>
              </a:rPr>
              <a:t> </a:t>
            </a:r>
            <a:r>
              <a:rPr lang="en-IN" sz="2800" spc="125" dirty="0" smtClean="0">
                <a:latin typeface="Symbol"/>
                <a:cs typeface="Symbol"/>
              </a:rPr>
              <a:t> </a:t>
            </a:r>
            <a:r>
              <a:rPr lang="en-IN" sz="2800" spc="310" dirty="0" err="1" smtClean="0">
                <a:latin typeface="Times New Roman"/>
                <a:cs typeface="Times New Roman"/>
              </a:rPr>
              <a:t>C</a:t>
            </a:r>
            <a:r>
              <a:rPr lang="en-IN" sz="2800" spc="310" baseline="-25000" dirty="0" err="1" smtClean="0">
                <a:latin typeface="Times New Roman"/>
                <a:cs typeface="Times New Roman"/>
              </a:rPr>
              <a:t>in</a:t>
            </a:r>
            <a:endParaRPr lang="en-IN" sz="2800" dirty="0" smtClean="0">
              <a:latin typeface="Times New Roman"/>
              <a:cs typeface="Times New Roman"/>
            </a:endParaRPr>
          </a:p>
          <a:p>
            <a:pPr lvl="0"/>
            <a:r>
              <a:rPr lang="en-IN" sz="2800" kern="0" dirty="0" smtClean="0">
                <a:solidFill>
                  <a:sysClr val="windowText" lastClr="000000"/>
                </a:solidFill>
              </a:rPr>
              <a:t>Carry(</a:t>
            </a:r>
            <a:r>
              <a:rPr lang="en-IN" sz="2800" kern="0" dirty="0" err="1" smtClean="0">
                <a:solidFill>
                  <a:sysClr val="windowText" lastClr="000000"/>
                </a:solidFill>
              </a:rPr>
              <a:t>C</a:t>
            </a:r>
            <a:r>
              <a:rPr lang="en-IN" sz="2800" kern="0" baseline="-10000" dirty="0" err="1" smtClean="0">
                <a:solidFill>
                  <a:sysClr val="windowText" lastClr="000000"/>
                </a:solidFill>
              </a:rPr>
              <a:t>out</a:t>
            </a:r>
            <a:r>
              <a:rPr lang="en-IN" sz="2800" kern="0" dirty="0" smtClean="0">
                <a:solidFill>
                  <a:sysClr val="windowText" lastClr="000000"/>
                </a:solidFill>
              </a:rPr>
              <a:t>)=</a:t>
            </a:r>
            <a:r>
              <a:rPr lang="en-IN" sz="2800" spc="229" dirty="0" err="1" smtClean="0">
                <a:latin typeface="Times New Roman"/>
                <a:cs typeface="Times New Roman"/>
              </a:rPr>
              <a:t>A</a:t>
            </a:r>
            <a:r>
              <a:rPr lang="en-IN" sz="2800" spc="229" dirty="0" err="1" smtClean="0">
                <a:latin typeface="Symbol"/>
                <a:cs typeface="Symbol"/>
              </a:rPr>
              <a:t></a:t>
            </a:r>
            <a:r>
              <a:rPr lang="en-IN" sz="2800" spc="105" dirty="0" err="1" smtClean="0">
                <a:latin typeface="Times New Roman"/>
                <a:cs typeface="Times New Roman"/>
              </a:rPr>
              <a:t>B</a:t>
            </a:r>
            <a:r>
              <a:rPr lang="en-IN" sz="2800" kern="0" dirty="0" err="1" smtClean="0">
                <a:solidFill>
                  <a:sysClr val="windowText" lastClr="000000"/>
                </a:solidFill>
              </a:rPr>
              <a:t>+</a:t>
            </a:r>
            <a:r>
              <a:rPr lang="en-IN" sz="2800" spc="229" dirty="0" err="1" smtClean="0">
                <a:latin typeface="Times New Roman"/>
                <a:cs typeface="Times New Roman"/>
              </a:rPr>
              <a:t>A</a:t>
            </a:r>
            <a:r>
              <a:rPr lang="en-IN" sz="2800" spc="229" dirty="0" err="1" smtClean="0">
                <a:latin typeface="Symbol"/>
                <a:cs typeface="Symbol"/>
              </a:rPr>
              <a:t></a:t>
            </a:r>
            <a:r>
              <a:rPr lang="en-IN" sz="2800" spc="310" dirty="0" err="1" smtClean="0">
                <a:latin typeface="Times New Roman"/>
                <a:cs typeface="Times New Roman"/>
              </a:rPr>
              <a:t>C</a:t>
            </a:r>
            <a:r>
              <a:rPr lang="en-IN" sz="2800" spc="310" baseline="-25000" dirty="0" err="1" smtClean="0">
                <a:latin typeface="Times New Roman"/>
                <a:cs typeface="Times New Roman"/>
              </a:rPr>
              <a:t>in</a:t>
            </a:r>
            <a:r>
              <a:rPr lang="en-IN" sz="2800" spc="105" dirty="0" err="1" smtClean="0">
                <a:latin typeface="Times New Roman"/>
                <a:cs typeface="Times New Roman"/>
              </a:rPr>
              <a:t>+</a:t>
            </a:r>
            <a:r>
              <a:rPr lang="en-IN" sz="2800" spc="229" dirty="0" err="1" smtClean="0">
                <a:latin typeface="Times New Roman"/>
                <a:cs typeface="Times New Roman"/>
              </a:rPr>
              <a:t>B</a:t>
            </a:r>
            <a:r>
              <a:rPr lang="en-IN" sz="2800" spc="229" dirty="0" err="1" smtClean="0">
                <a:latin typeface="Symbol"/>
                <a:cs typeface="Symbol"/>
              </a:rPr>
              <a:t></a:t>
            </a:r>
            <a:r>
              <a:rPr lang="en-IN" sz="2800" spc="310" dirty="0" err="1" smtClean="0">
                <a:latin typeface="Times New Roman"/>
                <a:cs typeface="Times New Roman"/>
              </a:rPr>
              <a:t>C</a:t>
            </a:r>
            <a:r>
              <a:rPr lang="en-IN" sz="2800" spc="310" baseline="-25000" dirty="0" err="1" smtClean="0">
                <a:latin typeface="Times New Roman"/>
                <a:cs typeface="Times New Roman"/>
              </a:rPr>
              <a:t>in</a:t>
            </a:r>
            <a:r>
              <a:rPr lang="en-US" sz="2800" kern="0" dirty="0" smtClean="0">
                <a:solidFill>
                  <a:sysClr val="windowText" lastClr="000000"/>
                </a:solidFill>
              </a:rPr>
              <a:t>=</a:t>
            </a:r>
            <a:r>
              <a:rPr lang="en-US" sz="2800" spc="229" dirty="0" smtClean="0">
                <a:latin typeface="Times New Roman"/>
                <a:cs typeface="Times New Roman"/>
              </a:rPr>
              <a:t>A</a:t>
            </a:r>
            <a:r>
              <a:rPr lang="en-IN" sz="2800" spc="229" dirty="0" smtClean="0">
                <a:latin typeface="Symbol"/>
                <a:cs typeface="Symbol"/>
              </a:rPr>
              <a:t></a:t>
            </a:r>
            <a:r>
              <a:rPr lang="en-IN" sz="2800" spc="-305" dirty="0" smtClean="0">
                <a:latin typeface="Times New Roman"/>
                <a:cs typeface="Times New Roman"/>
              </a:rPr>
              <a:t> </a:t>
            </a:r>
            <a:r>
              <a:rPr lang="en-US" sz="2800" spc="229" dirty="0" smtClean="0">
                <a:latin typeface="Times New Roman"/>
                <a:cs typeface="Times New Roman"/>
              </a:rPr>
              <a:t>B+(A</a:t>
            </a:r>
            <a:r>
              <a:rPr lang="en-IN" sz="2800" spc="229" dirty="0" smtClean="0">
                <a:latin typeface="Symbol"/>
                <a:cs typeface="Symbol"/>
              </a:rPr>
              <a:t></a:t>
            </a:r>
            <a:r>
              <a:rPr lang="en-US" sz="2800" spc="229" dirty="0" smtClean="0">
                <a:latin typeface="Times New Roman"/>
                <a:cs typeface="Times New Roman"/>
              </a:rPr>
              <a:t>B+A</a:t>
            </a:r>
            <a:r>
              <a:rPr lang="en-IN" sz="2800" spc="229" dirty="0" smtClean="0">
                <a:latin typeface="Symbol"/>
                <a:cs typeface="Symbol"/>
              </a:rPr>
              <a:t></a:t>
            </a:r>
            <a:r>
              <a:rPr lang="en-US" sz="2800" spc="229" dirty="0" smtClean="0">
                <a:latin typeface="Times New Roman"/>
                <a:cs typeface="Times New Roman"/>
              </a:rPr>
              <a:t>B)</a:t>
            </a:r>
            <a:r>
              <a:rPr lang="en-IN" sz="2800" spc="229" dirty="0" smtClean="0">
                <a:latin typeface="Symbol"/>
                <a:cs typeface="Symbol"/>
              </a:rPr>
              <a:t></a:t>
            </a:r>
            <a:r>
              <a:rPr lang="en-US" sz="2800" spc="229" dirty="0" err="1" smtClean="0">
                <a:latin typeface="Times New Roman"/>
                <a:cs typeface="Times New Roman"/>
              </a:rPr>
              <a:t>C</a:t>
            </a:r>
            <a:r>
              <a:rPr lang="en-US" sz="2800" spc="229" baseline="-25000" dirty="0" err="1" smtClean="0">
                <a:latin typeface="Times New Roman"/>
                <a:cs typeface="Times New Roman"/>
              </a:rPr>
              <a:t>in</a:t>
            </a:r>
            <a:endParaRPr lang="en-IN" sz="2800" kern="0" baseline="-25000" dirty="0" smtClean="0">
              <a:solidFill>
                <a:sysClr val="windowText" lastClr="000000"/>
              </a:solidFill>
            </a:endParaRPr>
          </a:p>
          <a:p>
            <a:pPr lvl="0"/>
            <a:r>
              <a:rPr lang="en-US" sz="2800" kern="0" dirty="0" smtClean="0">
                <a:solidFill>
                  <a:sysClr val="windowText" lastClr="000000"/>
                </a:solidFill>
              </a:rPr>
              <a:t>				</a:t>
            </a:r>
            <a:endParaRPr lang="en-IN" sz="2800" spc="229" dirty="0" smtClean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4886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Table: Truth Table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61838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Fig: </a:t>
            </a:r>
            <a:r>
              <a:rPr lang="en-US" dirty="0" smtClean="0"/>
              <a:t>Logic diagram </a:t>
            </a:r>
            <a:r>
              <a:rPr lang="en-US" dirty="0" smtClean="0"/>
              <a:t>of Full-Adder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81200" y="1143000"/>
            <a:ext cx="2520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15000" y="1143000"/>
            <a:ext cx="2520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57600" y="1143000"/>
            <a:ext cx="2520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48600" y="1143000"/>
            <a:ext cx="2520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43600" y="1143000"/>
            <a:ext cx="2520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53600" y="1143000"/>
            <a:ext cx="2520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09600" y="2438400"/>
          <a:ext cx="3200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838200"/>
                <a:gridCol w="533400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2400" baseline="-25000" dirty="0" err="1" smtClean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IN" sz="2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400" b="1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endParaRPr lang="en-IN" sz="2400" b="1" baseline="-25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IN" sz="24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0746" y="4343399"/>
            <a:ext cx="5147053" cy="190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Connector 19"/>
          <p:cNvCxnSpPr/>
          <p:nvPr/>
        </p:nvCxnSpPr>
        <p:spPr>
          <a:xfrm>
            <a:off x="6400800" y="1981200"/>
            <a:ext cx="2520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96200" y="1981200"/>
            <a:ext cx="2520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29200" y="2362200"/>
            <a:ext cx="3189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kern="0" dirty="0" smtClean="0">
                <a:solidFill>
                  <a:sysClr val="windowText" lastClr="000000"/>
                </a:solidFill>
              </a:rPr>
              <a:t>=</a:t>
            </a:r>
            <a:r>
              <a:rPr lang="en-US" sz="2800" spc="229" dirty="0" smtClean="0">
                <a:latin typeface="Times New Roman"/>
                <a:cs typeface="Times New Roman"/>
              </a:rPr>
              <a:t>A</a:t>
            </a:r>
            <a:r>
              <a:rPr lang="en-IN" sz="2800" spc="229" dirty="0" smtClean="0">
                <a:latin typeface="Symbol"/>
                <a:cs typeface="Symbol"/>
              </a:rPr>
              <a:t></a:t>
            </a:r>
            <a:r>
              <a:rPr lang="en-IN" sz="2800" spc="-305" dirty="0" smtClean="0">
                <a:latin typeface="Times New Roman"/>
                <a:cs typeface="Times New Roman"/>
              </a:rPr>
              <a:t> </a:t>
            </a:r>
            <a:r>
              <a:rPr lang="en-US" sz="2800" spc="229" dirty="0" smtClean="0">
                <a:latin typeface="Times New Roman"/>
                <a:cs typeface="Times New Roman"/>
              </a:rPr>
              <a:t>B</a:t>
            </a:r>
            <a:r>
              <a:rPr lang="en-US" sz="2800" spc="229" dirty="0" smtClean="0">
                <a:latin typeface="Times New Roman"/>
                <a:cs typeface="Times New Roman"/>
              </a:rPr>
              <a:t>+(</a:t>
            </a:r>
            <a:r>
              <a:rPr lang="en-IN" sz="2800" spc="114" dirty="0" smtClean="0">
                <a:latin typeface="Times New Roman"/>
                <a:cs typeface="Times New Roman"/>
              </a:rPr>
              <a:t>A</a:t>
            </a:r>
            <a:r>
              <a:rPr lang="en-IN" sz="2800" spc="-335" dirty="0" smtClean="0">
                <a:latin typeface="Times New Roman"/>
                <a:cs typeface="Times New Roman"/>
              </a:rPr>
              <a:t> </a:t>
            </a:r>
            <a:r>
              <a:rPr lang="en-IN" sz="2800" spc="125" dirty="0" smtClean="0">
                <a:latin typeface="Symbol"/>
                <a:cs typeface="Symbol"/>
              </a:rPr>
              <a:t></a:t>
            </a:r>
            <a:r>
              <a:rPr lang="en-IN" sz="2800" spc="-335" dirty="0" smtClean="0">
                <a:latin typeface="Times New Roman"/>
                <a:cs typeface="Times New Roman"/>
              </a:rPr>
              <a:t> </a:t>
            </a:r>
            <a:r>
              <a:rPr lang="en-IN" sz="2800" spc="105" dirty="0" smtClean="0">
                <a:latin typeface="Times New Roman"/>
                <a:cs typeface="Times New Roman"/>
              </a:rPr>
              <a:t>B</a:t>
            </a:r>
            <a:r>
              <a:rPr lang="en-IN" sz="2800" spc="-210" dirty="0" smtClean="0">
                <a:latin typeface="Times New Roman"/>
                <a:cs typeface="Times New Roman"/>
              </a:rPr>
              <a:t> </a:t>
            </a:r>
            <a:r>
              <a:rPr lang="en-US" sz="2800" spc="229" dirty="0" smtClean="0">
                <a:latin typeface="Times New Roman"/>
                <a:cs typeface="Times New Roman"/>
              </a:rPr>
              <a:t>)</a:t>
            </a:r>
            <a:r>
              <a:rPr lang="en-IN" sz="2800" spc="229" dirty="0" smtClean="0">
                <a:latin typeface="Symbol"/>
                <a:cs typeface="Symbol"/>
              </a:rPr>
              <a:t></a:t>
            </a:r>
            <a:r>
              <a:rPr lang="en-US" sz="2800" spc="229" dirty="0" err="1" smtClean="0">
                <a:latin typeface="Times New Roman"/>
                <a:cs typeface="Times New Roman"/>
              </a:rPr>
              <a:t>C</a:t>
            </a:r>
            <a:r>
              <a:rPr lang="en-US" sz="2800" spc="229" baseline="-25000" dirty="0" err="1" smtClean="0">
                <a:latin typeface="Times New Roman"/>
                <a:cs typeface="Times New Roman"/>
              </a:rPr>
              <a:t>in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</TotalTime>
  <Words>949</Words>
  <Application>Microsoft Office PowerPoint</Application>
  <PresentationFormat>On-screen Show (4:3)</PresentationFormat>
  <Paragraphs>350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Combinational Circuits</vt:lpstr>
      <vt:lpstr>Circuits</vt:lpstr>
      <vt:lpstr>Adder</vt:lpstr>
      <vt:lpstr>Half-Adder</vt:lpstr>
      <vt:lpstr>Half-Adder</vt:lpstr>
      <vt:lpstr>Half-Adder</vt:lpstr>
      <vt:lpstr>Full-Adder</vt:lpstr>
      <vt:lpstr>Full-Adder</vt:lpstr>
      <vt:lpstr>Full-Adder</vt:lpstr>
      <vt:lpstr>Subtractor</vt:lpstr>
      <vt:lpstr>Half-Subtractor</vt:lpstr>
      <vt:lpstr>Half- Subtractor</vt:lpstr>
      <vt:lpstr>Half- Subtractor</vt:lpstr>
      <vt:lpstr>Full-Subtractor</vt:lpstr>
      <vt:lpstr>Full-Subtractor</vt:lpstr>
      <vt:lpstr>Full-Subtractor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hp</cp:lastModifiedBy>
  <cp:revision>172</cp:revision>
  <dcterms:created xsi:type="dcterms:W3CDTF">2020-12-08T02:03:02Z</dcterms:created>
  <dcterms:modified xsi:type="dcterms:W3CDTF">2020-12-15T04:27:25Z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2020-12-08T00:00:00Z</vt:filetime>
  </property>
</Properties>
</file>