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303" r:id="rId3"/>
    <p:sldId id="304" r:id="rId4"/>
    <p:sldId id="305" r:id="rId5"/>
    <p:sldId id="306" r:id="rId6"/>
    <p:sldId id="317" r:id="rId7"/>
    <p:sldId id="307" r:id="rId8"/>
    <p:sldId id="308" r:id="rId9"/>
    <p:sldId id="309" r:id="rId10"/>
    <p:sldId id="314" r:id="rId11"/>
    <p:sldId id="310" r:id="rId12"/>
    <p:sldId id="311" r:id="rId13"/>
    <p:sldId id="313" r:id="rId14"/>
    <p:sldId id="312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F12C-2FA5-4A92-894A-CB7B5EF9D7B9}" type="datetimeFigureOut">
              <a:rPr lang="en-IN" smtClean="0"/>
              <a:pPr/>
              <a:t>17-12-2020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0C81D-E237-41DD-835A-2CF857550C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1452" y="2447925"/>
            <a:ext cx="418109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429" y="530478"/>
            <a:ext cx="795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450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242931"/>
            <a:ext cx="687069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8529" y="6373469"/>
            <a:ext cx="21856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47925"/>
            <a:ext cx="8001000" cy="1477328"/>
          </a:xfrm>
        </p:spPr>
        <p:txBody>
          <a:bodyPr/>
          <a:lstStyle/>
          <a:p>
            <a:pPr algn="ctr"/>
            <a:r>
              <a:rPr lang="en-IN" sz="4800" dirty="0" smtClean="0"/>
              <a:t>Combinational Circuits</a:t>
            </a:r>
            <a:br>
              <a:rPr lang="en-IN" sz="4800" dirty="0" smtClean="0"/>
            </a:br>
            <a:r>
              <a:rPr lang="en-IN" sz="4800" dirty="0" smtClean="0"/>
              <a:t>(Decoder and Encoder)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59140" cy="574040"/>
          </a:xfrm>
        </p:spPr>
        <p:txBody>
          <a:bodyPr/>
          <a:lstStyle/>
          <a:p>
            <a:pPr algn="ctr"/>
            <a:r>
              <a:rPr lang="en-US" b="1" dirty="0" smtClean="0"/>
              <a:t>8 × 3 Encoder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0"/>
            <a:ext cx="5867400" cy="307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2667000" cy="11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733800"/>
            <a:ext cx="64484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Encoder Design Issues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4308872"/>
          </a:xfrm>
        </p:spPr>
        <p:txBody>
          <a:bodyPr/>
          <a:lstStyle/>
          <a:p>
            <a:pPr marL="361950" indent="-361950"/>
            <a:r>
              <a:rPr lang="en-IN" dirty="0" smtClean="0"/>
              <a:t>There are two ambiguities associated with the design of a simple encoder: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Only one input can be active at any given time. If two inputs are active simultaneously, the output produces an </a:t>
            </a:r>
            <a:r>
              <a:rPr lang="en-IN" b="1" dirty="0" smtClean="0"/>
              <a:t>undefined</a:t>
            </a:r>
            <a:r>
              <a:rPr lang="en-IN" dirty="0" smtClean="0"/>
              <a:t> combination (for example, if D3 and D6 are 1 simultaneously, the output of the encoder will be 111.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An output with all 0's can be generated when all the inputs are 0's,or when D</a:t>
            </a:r>
            <a:r>
              <a:rPr lang="en-IN" baseline="-25000" dirty="0" smtClean="0"/>
              <a:t>0</a:t>
            </a:r>
            <a:r>
              <a:rPr lang="en-IN" dirty="0" smtClean="0"/>
              <a:t> is equal to 1.</a:t>
            </a:r>
          </a:p>
          <a:p>
            <a:pPr marL="361950" indent="-361950"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Priority Encoder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4308872"/>
          </a:xfrm>
        </p:spPr>
        <p:txBody>
          <a:bodyPr/>
          <a:lstStyle/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Multiple asserted inputs are allowed; one has priority over all others.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Separate indication of no asserted inputs.</a:t>
            </a:r>
          </a:p>
          <a:p>
            <a:pPr marL="361950" indent="-361950" algn="just">
              <a:buFont typeface="Arial" pitchFamily="34" charset="0"/>
              <a:buChar char="•"/>
            </a:pPr>
            <a:endParaRPr lang="en-US" dirty="0" smtClean="0"/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A priority encoder is a special type of encoder that includes the </a:t>
            </a:r>
            <a:r>
              <a:rPr lang="en-IN" b="1" dirty="0" smtClean="0"/>
              <a:t>priority function</a:t>
            </a:r>
            <a:r>
              <a:rPr lang="en-IN" dirty="0" smtClean="0"/>
              <a:t>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If two or more inputs are equal to 1 at the same time, the input having the highest priority will take precedence. </a:t>
            </a:r>
          </a:p>
          <a:p>
            <a:pPr marL="361950" indent="-361950" algn="just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Priority Encoder</a:t>
            </a:r>
            <a:endParaRPr lang="en-IN" b="1" dirty="0"/>
          </a:p>
        </p:txBody>
      </p:sp>
      <p:pic>
        <p:nvPicPr>
          <p:cNvPr id="6146" name="Picture 2" descr="C:\Users\hp\Desktop\combination-comb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04" y="1752600"/>
            <a:ext cx="7840014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59140" cy="574040"/>
          </a:xfrm>
        </p:spPr>
        <p:txBody>
          <a:bodyPr/>
          <a:lstStyle/>
          <a:p>
            <a:pPr algn="ctr"/>
            <a:r>
              <a:rPr lang="en-IN" dirty="0" smtClean="0"/>
              <a:t>Valid-output indicator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914400"/>
            <a:ext cx="7872095" cy="1723549"/>
          </a:xfrm>
        </p:spPr>
        <p:txBody>
          <a:bodyPr/>
          <a:lstStyle/>
          <a:p>
            <a:pPr algn="just"/>
            <a:r>
              <a:rPr lang="en-IN" dirty="0" smtClean="0"/>
              <a:t>A valid-output indicator, designed by </a:t>
            </a:r>
            <a:r>
              <a:rPr lang="en-IN" b="1" dirty="0" smtClean="0"/>
              <a:t>V</a:t>
            </a:r>
            <a:r>
              <a:rPr lang="en-IN" dirty="0" smtClean="0"/>
              <a:t>, is set to 1 only when one or more of the inputs are equal to 1. If all inputs are 0, V is equal to 0 and the other outputs of the circuit are not used. 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3252"/>
          <a:stretch>
            <a:fillRect/>
          </a:stretch>
        </p:blipFill>
        <p:spPr bwMode="auto">
          <a:xfrm>
            <a:off x="1371600" y="2895600"/>
            <a:ext cx="5257800" cy="359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304800"/>
            <a:ext cx="7959140" cy="685800"/>
          </a:xfrm>
        </p:spPr>
        <p:txBody>
          <a:bodyPr/>
          <a:lstStyle/>
          <a:p>
            <a:pPr algn="ctr"/>
            <a:r>
              <a:rPr lang="en-IN" b="1" dirty="0" smtClean="0"/>
              <a:t>Decoder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7872095" cy="5555367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The name </a:t>
            </a:r>
            <a:r>
              <a:rPr lang="en-IN" b="1" dirty="0" smtClean="0"/>
              <a:t>Decoder</a:t>
            </a:r>
            <a:r>
              <a:rPr lang="en-IN" dirty="0" smtClean="0"/>
              <a:t> means to translate or decode coded information from one format into another.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A decoder is a </a:t>
            </a:r>
            <a:r>
              <a:rPr lang="en-IN" b="1" dirty="0" smtClean="0"/>
              <a:t>combinational circuit </a:t>
            </a:r>
            <a:r>
              <a:rPr lang="en-IN" dirty="0" smtClean="0"/>
              <a:t>that converts binary information from  </a:t>
            </a:r>
            <a:r>
              <a:rPr lang="en-IN" b="1" dirty="0" smtClean="0"/>
              <a:t>n</a:t>
            </a:r>
            <a:r>
              <a:rPr lang="en-IN" dirty="0" smtClean="0"/>
              <a:t> input lines to a maximum of </a:t>
            </a:r>
            <a:r>
              <a:rPr lang="en-IN" b="1" dirty="0" smtClean="0"/>
              <a:t>2</a:t>
            </a:r>
            <a:r>
              <a:rPr lang="en-IN" b="1" baseline="30000" dirty="0" smtClean="0"/>
              <a:t>n</a:t>
            </a:r>
            <a:r>
              <a:rPr lang="en-IN" dirty="0" smtClean="0"/>
              <a:t> unique output lines.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n inputs 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2</a:t>
            </a:r>
            <a:r>
              <a:rPr lang="en-IN" baseline="30000" dirty="0" smtClean="0"/>
              <a:t>n</a:t>
            </a:r>
            <a:r>
              <a:rPr lang="en-IN" dirty="0" smtClean="0"/>
              <a:t> outputs 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If a binary decoder receives n inputs it activates one and only one of its 2</a:t>
            </a:r>
            <a:r>
              <a:rPr lang="en-IN" baseline="30000" dirty="0" smtClean="0"/>
              <a:t>n</a:t>
            </a:r>
            <a:r>
              <a:rPr lang="en-IN" dirty="0" smtClean="0"/>
              <a:t> outputs based on that input with all other outputs deactivated. 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A decoder has n inputs and m outputs is referred to as an </a:t>
            </a:r>
            <a:r>
              <a:rPr lang="en-IN" b="1" dirty="0" smtClean="0"/>
              <a:t>n × m </a:t>
            </a:r>
            <a:r>
              <a:rPr lang="en-IN" dirty="0" smtClean="0"/>
              <a:t>decoder</a:t>
            </a:r>
            <a:endParaRPr lang="en-IN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959140" cy="574040"/>
          </a:xfrm>
        </p:spPr>
        <p:txBody>
          <a:bodyPr/>
          <a:lstStyle/>
          <a:p>
            <a:pPr algn="ctr"/>
            <a:r>
              <a:rPr lang="en-IN" b="1" dirty="0" smtClean="0"/>
              <a:t>Decoder</a:t>
            </a:r>
            <a:endParaRPr lang="en-IN" dirty="0"/>
          </a:p>
        </p:txBody>
      </p:sp>
      <p:pic>
        <p:nvPicPr>
          <p:cNvPr id="1026" name="Picture 2" descr="C:\Users\hp\Desktop\combination-comb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7067551" cy="2133600"/>
          </a:xfrm>
          <a:prstGeom prst="rect">
            <a:avLst/>
          </a:prstGeom>
          <a:noFill/>
        </p:spPr>
      </p:pic>
      <p:pic>
        <p:nvPicPr>
          <p:cNvPr id="1027" name="Picture 3" descr="C:\Users\hp\Desktop\combination-comb4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495631"/>
            <a:ext cx="7162800" cy="3222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Decoder</a:t>
            </a:r>
            <a:endParaRPr lang="en-IN" dirty="0"/>
          </a:p>
        </p:txBody>
      </p:sp>
      <p:pic>
        <p:nvPicPr>
          <p:cNvPr id="5" name="Picture 2" descr="C:\Users\hp\Desktop\combination-comb43.jpg"/>
          <p:cNvPicPr>
            <a:picLocks noChangeAspect="1" noChangeArrowheads="1"/>
          </p:cNvPicPr>
          <p:nvPr/>
        </p:nvPicPr>
        <p:blipFill>
          <a:blip r:embed="rId2" cstate="print"/>
          <a:srcRect l="49596"/>
          <a:stretch>
            <a:fillRect/>
          </a:stretch>
        </p:blipFill>
        <p:spPr bwMode="auto">
          <a:xfrm>
            <a:off x="4724400" y="1143000"/>
            <a:ext cx="4071258" cy="24384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3962400" cy="40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59140" cy="1107996"/>
          </a:xfrm>
        </p:spPr>
        <p:txBody>
          <a:bodyPr/>
          <a:lstStyle/>
          <a:p>
            <a:pPr algn="ctr"/>
            <a:r>
              <a:rPr lang="en-IN" b="1" dirty="0" smtClean="0"/>
              <a:t>Decoder with Enable input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62451"/>
            <a:ext cx="7872095" cy="1723549"/>
          </a:xfrm>
        </p:spPr>
        <p:txBody>
          <a:bodyPr/>
          <a:lstStyle/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Decoders include one or more enable inputs to control the operation of the circuit. 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The decoder is enabled when E is equal to 1 and disabled when E is equal to 0.</a:t>
            </a:r>
            <a:endParaRPr lang="en-IN" dirty="0"/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2379663" y="4648200"/>
          <a:ext cx="6535737" cy="2057400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5037"/>
                <a:gridCol w="933450"/>
                <a:gridCol w="933450"/>
                <a:gridCol w="9334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En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A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B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W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X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Y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Z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x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x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9" name="Line 142"/>
          <p:cNvSpPr>
            <a:spLocks noChangeShapeType="1"/>
          </p:cNvSpPr>
          <p:nvPr/>
        </p:nvSpPr>
        <p:spPr bwMode="auto">
          <a:xfrm>
            <a:off x="2149475" y="5038725"/>
            <a:ext cx="1588" cy="1279525"/>
          </a:xfrm>
          <a:prstGeom prst="line">
            <a:avLst/>
          </a:prstGeom>
          <a:noFill/>
          <a:ln w="1836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" name="Line 143"/>
          <p:cNvSpPr>
            <a:spLocks noChangeShapeType="1"/>
          </p:cNvSpPr>
          <p:nvPr/>
        </p:nvSpPr>
        <p:spPr bwMode="auto">
          <a:xfrm>
            <a:off x="2149475" y="6405562"/>
            <a:ext cx="1588" cy="27463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Box 144"/>
          <p:cNvSpPr txBox="1">
            <a:spLocks noChangeArrowheads="1"/>
          </p:cNvSpPr>
          <p:nvPr/>
        </p:nvSpPr>
        <p:spPr bwMode="auto">
          <a:xfrm>
            <a:off x="1006475" y="5495925"/>
            <a:ext cx="9906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2" name="Text Box 145"/>
          <p:cNvSpPr txBox="1">
            <a:spLocks noChangeArrowheads="1"/>
          </p:cNvSpPr>
          <p:nvPr/>
        </p:nvSpPr>
        <p:spPr bwMode="auto">
          <a:xfrm>
            <a:off x="971550" y="6359525"/>
            <a:ext cx="10287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FF0000"/>
                </a:solidFill>
              </a:rPr>
              <a:t>disabled</a:t>
            </a:r>
          </a:p>
        </p:txBody>
      </p:sp>
      <p:grpSp>
        <p:nvGrpSpPr>
          <p:cNvPr id="13" name="Group 146"/>
          <p:cNvGrpSpPr>
            <a:grpSpLocks/>
          </p:cNvGrpSpPr>
          <p:nvPr/>
        </p:nvGrpSpPr>
        <p:grpSpPr bwMode="auto">
          <a:xfrm>
            <a:off x="914400" y="2362200"/>
            <a:ext cx="5505450" cy="2055813"/>
            <a:chOff x="727" y="1068"/>
            <a:chExt cx="3468" cy="1295"/>
          </a:xfrm>
        </p:grpSpPr>
        <p:sp>
          <p:nvSpPr>
            <p:cNvPr id="14" name="Text Box 147"/>
            <p:cNvSpPr txBox="1">
              <a:spLocks noChangeArrowheads="1"/>
            </p:cNvSpPr>
            <p:nvPr/>
          </p:nvSpPr>
          <p:spPr bwMode="auto">
            <a:xfrm>
              <a:off x="727" y="1469"/>
              <a:ext cx="727" cy="3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pPr algn="ctr">
                <a:tabLst>
                  <a:tab pos="723900" algn="l"/>
                </a:tabLst>
              </a:pPr>
              <a:r>
                <a:rPr lang="en-US" dirty="0">
                  <a:solidFill>
                    <a:srgbClr val="804C19"/>
                  </a:solidFill>
                </a:rPr>
                <a:t>high-level</a:t>
              </a:r>
            </a:p>
            <a:p>
              <a:pPr algn="ctr">
                <a:tabLst>
                  <a:tab pos="723900" algn="l"/>
                </a:tabLst>
              </a:pPr>
              <a:r>
                <a:rPr lang="en-US" dirty="0">
                  <a:solidFill>
                    <a:srgbClr val="804C19"/>
                  </a:solidFill>
                </a:rPr>
                <a:t>enable</a:t>
              </a:r>
            </a:p>
          </p:txBody>
        </p:sp>
        <p:sp>
          <p:nvSpPr>
            <p:cNvPr id="15" name="Line 148"/>
            <p:cNvSpPr>
              <a:spLocks noChangeShapeType="1"/>
            </p:cNvSpPr>
            <p:nvPr/>
          </p:nvSpPr>
          <p:spPr bwMode="auto">
            <a:xfrm>
              <a:off x="1371" y="1705"/>
              <a:ext cx="1084" cy="432"/>
            </a:xfrm>
            <a:prstGeom prst="line">
              <a:avLst/>
            </a:prstGeom>
            <a:noFill/>
            <a:ln w="9525">
              <a:solidFill>
                <a:srgbClr val="804C1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49"/>
            <p:cNvSpPr>
              <a:spLocks noChangeShapeType="1"/>
            </p:cNvSpPr>
            <p:nvPr/>
          </p:nvSpPr>
          <p:spPr bwMode="auto">
            <a:xfrm>
              <a:off x="2383" y="2174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150"/>
            <p:cNvSpPr txBox="1">
              <a:spLocks noChangeArrowheads="1"/>
            </p:cNvSpPr>
            <p:nvPr/>
          </p:nvSpPr>
          <p:spPr bwMode="auto">
            <a:xfrm>
              <a:off x="1717" y="2031"/>
              <a:ext cx="648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  <a:tabLst>
                  <a:tab pos="72390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Enable</a:t>
              </a:r>
            </a:p>
          </p:txBody>
        </p:sp>
        <p:sp>
          <p:nvSpPr>
            <p:cNvPr id="18" name="Line 151"/>
            <p:cNvSpPr>
              <a:spLocks noChangeShapeType="1"/>
            </p:cNvSpPr>
            <p:nvPr/>
          </p:nvSpPr>
          <p:spPr bwMode="auto">
            <a:xfrm>
              <a:off x="2383" y="1736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52"/>
            <p:cNvSpPr>
              <a:spLocks noChangeShapeType="1"/>
            </p:cNvSpPr>
            <p:nvPr/>
          </p:nvSpPr>
          <p:spPr bwMode="auto">
            <a:xfrm>
              <a:off x="2382" y="1441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153"/>
            <p:cNvSpPr>
              <a:spLocks noChangeShapeType="1"/>
            </p:cNvSpPr>
            <p:nvPr/>
          </p:nvSpPr>
          <p:spPr bwMode="auto">
            <a:xfrm>
              <a:off x="3470" y="1328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154"/>
            <p:cNvSpPr>
              <a:spLocks noChangeShapeType="1"/>
            </p:cNvSpPr>
            <p:nvPr/>
          </p:nvSpPr>
          <p:spPr bwMode="auto">
            <a:xfrm>
              <a:off x="3471" y="1577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55"/>
            <p:cNvSpPr>
              <a:spLocks noChangeShapeType="1"/>
            </p:cNvSpPr>
            <p:nvPr/>
          </p:nvSpPr>
          <p:spPr bwMode="auto">
            <a:xfrm>
              <a:off x="3471" y="1804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156"/>
            <p:cNvSpPr>
              <a:spLocks noChangeShapeType="1"/>
            </p:cNvSpPr>
            <p:nvPr/>
          </p:nvSpPr>
          <p:spPr bwMode="auto">
            <a:xfrm>
              <a:off x="3471" y="2076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157"/>
            <p:cNvSpPr>
              <a:spLocks noChangeArrowheads="1"/>
            </p:cNvSpPr>
            <p:nvPr/>
          </p:nvSpPr>
          <p:spPr bwMode="auto">
            <a:xfrm>
              <a:off x="2651" y="1068"/>
              <a:ext cx="1008" cy="1296"/>
            </a:xfrm>
            <a:prstGeom prst="roundRect">
              <a:avLst>
                <a:gd name="adj" fmla="val 97"/>
              </a:avLst>
            </a:prstGeom>
            <a:solidFill>
              <a:srgbClr val="CCCC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58"/>
            <p:cNvSpPr txBox="1">
              <a:spLocks noChangeArrowheads="1"/>
            </p:cNvSpPr>
            <p:nvPr/>
          </p:nvSpPr>
          <p:spPr bwMode="auto">
            <a:xfrm>
              <a:off x="2154" y="1303"/>
              <a:ext cx="242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6" name="Text Box 159"/>
            <p:cNvSpPr txBox="1">
              <a:spLocks noChangeArrowheads="1"/>
            </p:cNvSpPr>
            <p:nvPr/>
          </p:nvSpPr>
          <p:spPr bwMode="auto">
            <a:xfrm>
              <a:off x="3902" y="1207"/>
              <a:ext cx="293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27" name="Text Box 160"/>
            <p:cNvSpPr txBox="1">
              <a:spLocks noChangeArrowheads="1"/>
            </p:cNvSpPr>
            <p:nvPr/>
          </p:nvSpPr>
          <p:spPr bwMode="auto">
            <a:xfrm>
              <a:off x="3902" y="1433"/>
              <a:ext cx="252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8" name="Text Box 161"/>
            <p:cNvSpPr txBox="1">
              <a:spLocks noChangeArrowheads="1"/>
            </p:cNvSpPr>
            <p:nvPr/>
          </p:nvSpPr>
          <p:spPr bwMode="auto">
            <a:xfrm>
              <a:off x="3902" y="1660"/>
              <a:ext cx="252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9" name="Text Box 162"/>
            <p:cNvSpPr txBox="1">
              <a:spLocks noChangeArrowheads="1"/>
            </p:cNvSpPr>
            <p:nvPr/>
          </p:nvSpPr>
          <p:spPr bwMode="auto">
            <a:xfrm>
              <a:off x="3902" y="1932"/>
              <a:ext cx="231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0" name="Text Box 163"/>
            <p:cNvSpPr txBox="1">
              <a:spLocks noChangeArrowheads="1"/>
            </p:cNvSpPr>
            <p:nvPr/>
          </p:nvSpPr>
          <p:spPr bwMode="auto">
            <a:xfrm>
              <a:off x="2638" y="1315"/>
              <a:ext cx="215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2000" baseline="-2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" name="Text Box 164"/>
            <p:cNvSpPr txBox="1">
              <a:spLocks noChangeArrowheads="1"/>
            </p:cNvSpPr>
            <p:nvPr/>
          </p:nvSpPr>
          <p:spPr bwMode="auto">
            <a:xfrm>
              <a:off x="2638" y="1610"/>
              <a:ext cx="215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2000" baseline="-20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" name="Text Box 165"/>
            <p:cNvSpPr txBox="1">
              <a:spLocks noChangeArrowheads="1"/>
            </p:cNvSpPr>
            <p:nvPr/>
          </p:nvSpPr>
          <p:spPr bwMode="auto">
            <a:xfrm>
              <a:off x="2154" y="1598"/>
              <a:ext cx="252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" name="Text Box 166"/>
            <p:cNvSpPr txBox="1">
              <a:spLocks noChangeArrowheads="1"/>
            </p:cNvSpPr>
            <p:nvPr/>
          </p:nvSpPr>
          <p:spPr bwMode="auto">
            <a:xfrm>
              <a:off x="3288" y="1237"/>
              <a:ext cx="39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Out</a:t>
              </a:r>
              <a:r>
                <a:rPr lang="en-US" baseline="-20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" name="Text Box 167"/>
            <p:cNvSpPr txBox="1">
              <a:spLocks noChangeArrowheads="1"/>
            </p:cNvSpPr>
            <p:nvPr/>
          </p:nvSpPr>
          <p:spPr bwMode="auto">
            <a:xfrm>
              <a:off x="3288" y="1487"/>
              <a:ext cx="39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Out</a:t>
              </a:r>
              <a:r>
                <a:rPr lang="en-US" baseline="-2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Text Box 168"/>
            <p:cNvSpPr txBox="1">
              <a:spLocks noChangeArrowheads="1"/>
            </p:cNvSpPr>
            <p:nvPr/>
          </p:nvSpPr>
          <p:spPr bwMode="auto">
            <a:xfrm>
              <a:off x="3288" y="1714"/>
              <a:ext cx="39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Out</a:t>
              </a:r>
              <a:r>
                <a:rPr lang="en-US" baseline="-20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Text Box 169"/>
            <p:cNvSpPr txBox="1">
              <a:spLocks noChangeArrowheads="1"/>
            </p:cNvSpPr>
            <p:nvPr/>
          </p:nvSpPr>
          <p:spPr bwMode="auto">
            <a:xfrm>
              <a:off x="3289" y="1964"/>
              <a:ext cx="39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Out</a:t>
              </a:r>
              <a:r>
                <a:rPr lang="en-US" baseline="-20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Text Box 170"/>
            <p:cNvSpPr txBox="1">
              <a:spLocks noChangeArrowheads="1"/>
            </p:cNvSpPr>
            <p:nvPr/>
          </p:nvSpPr>
          <p:spPr bwMode="auto">
            <a:xfrm>
              <a:off x="2661" y="2047"/>
              <a:ext cx="292" cy="2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59140" cy="1107996"/>
          </a:xfrm>
        </p:spPr>
        <p:txBody>
          <a:bodyPr/>
          <a:lstStyle/>
          <a:p>
            <a:pPr algn="ctr"/>
            <a:r>
              <a:rPr lang="en-IN" b="1" dirty="0" smtClean="0"/>
              <a:t>Decoder with Enable input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39" name="Group 2"/>
          <p:cNvGraphicFramePr>
            <a:graphicFrameLocks noGrp="1"/>
          </p:cNvGraphicFramePr>
          <p:nvPr/>
        </p:nvGraphicFramePr>
        <p:xfrm>
          <a:off x="2166938" y="4217988"/>
          <a:ext cx="6535737" cy="2057400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5037"/>
                <a:gridCol w="933450"/>
                <a:gridCol w="933450"/>
                <a:gridCol w="9334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En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A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B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W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X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Y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Z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CC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1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x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x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Arial Unicode MS" charset="0"/>
                        </a:rPr>
                        <a:t>0</a:t>
                      </a:r>
                    </a:p>
                  </a:txBody>
                  <a:tcPr marL="90000" marR="90000" marT="56880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40" name="Line 142"/>
          <p:cNvSpPr>
            <a:spLocks noChangeShapeType="1"/>
          </p:cNvSpPr>
          <p:nvPr/>
        </p:nvSpPr>
        <p:spPr bwMode="auto">
          <a:xfrm>
            <a:off x="1936750" y="4608513"/>
            <a:ext cx="1588" cy="1279525"/>
          </a:xfrm>
          <a:prstGeom prst="line">
            <a:avLst/>
          </a:prstGeom>
          <a:noFill/>
          <a:ln w="1836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" name="Line 143"/>
          <p:cNvSpPr>
            <a:spLocks noChangeShapeType="1"/>
          </p:cNvSpPr>
          <p:nvPr/>
        </p:nvSpPr>
        <p:spPr bwMode="auto">
          <a:xfrm>
            <a:off x="1936750" y="5975350"/>
            <a:ext cx="1588" cy="27463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" name="Text Box 144"/>
          <p:cNvSpPr txBox="1">
            <a:spLocks noChangeArrowheads="1"/>
          </p:cNvSpPr>
          <p:nvPr/>
        </p:nvSpPr>
        <p:spPr bwMode="auto">
          <a:xfrm>
            <a:off x="793750" y="5065713"/>
            <a:ext cx="9906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43" name="Text Box 145"/>
          <p:cNvSpPr txBox="1">
            <a:spLocks noChangeArrowheads="1"/>
          </p:cNvSpPr>
          <p:nvPr/>
        </p:nvSpPr>
        <p:spPr bwMode="auto">
          <a:xfrm>
            <a:off x="758825" y="5929313"/>
            <a:ext cx="10287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FF0000"/>
                </a:solidFill>
              </a:rPr>
              <a:t>disabled</a:t>
            </a:r>
          </a:p>
        </p:txBody>
      </p:sp>
      <p:grpSp>
        <p:nvGrpSpPr>
          <p:cNvPr id="44" name="Group 146"/>
          <p:cNvGrpSpPr>
            <a:grpSpLocks/>
          </p:cNvGrpSpPr>
          <p:nvPr/>
        </p:nvGrpSpPr>
        <p:grpSpPr bwMode="auto">
          <a:xfrm>
            <a:off x="1501775" y="1695450"/>
            <a:ext cx="5157788" cy="2055813"/>
            <a:chOff x="946" y="1068"/>
            <a:chExt cx="3249" cy="1295"/>
          </a:xfrm>
        </p:grpSpPr>
        <p:sp>
          <p:nvSpPr>
            <p:cNvPr id="45" name="Line 147"/>
            <p:cNvSpPr>
              <a:spLocks noChangeShapeType="1"/>
            </p:cNvSpPr>
            <p:nvPr/>
          </p:nvSpPr>
          <p:spPr bwMode="auto">
            <a:xfrm>
              <a:off x="2383" y="2174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Text Box 148"/>
            <p:cNvSpPr txBox="1">
              <a:spLocks noChangeArrowheads="1"/>
            </p:cNvSpPr>
            <p:nvPr/>
          </p:nvSpPr>
          <p:spPr bwMode="auto">
            <a:xfrm>
              <a:off x="1717" y="2031"/>
              <a:ext cx="648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  <a:tabLst>
                  <a:tab pos="72390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Enable</a:t>
              </a:r>
            </a:p>
          </p:txBody>
        </p:sp>
        <p:sp>
          <p:nvSpPr>
            <p:cNvPr id="47" name="Line 149"/>
            <p:cNvSpPr>
              <a:spLocks noChangeShapeType="1"/>
            </p:cNvSpPr>
            <p:nvPr/>
          </p:nvSpPr>
          <p:spPr bwMode="auto">
            <a:xfrm>
              <a:off x="2383" y="1736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150"/>
            <p:cNvSpPr>
              <a:spLocks noChangeShapeType="1"/>
            </p:cNvSpPr>
            <p:nvPr/>
          </p:nvSpPr>
          <p:spPr bwMode="auto">
            <a:xfrm>
              <a:off x="2382" y="1441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151"/>
            <p:cNvSpPr>
              <a:spLocks noChangeShapeType="1"/>
            </p:cNvSpPr>
            <p:nvPr/>
          </p:nvSpPr>
          <p:spPr bwMode="auto">
            <a:xfrm>
              <a:off x="3470" y="1328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152"/>
            <p:cNvSpPr>
              <a:spLocks noChangeShapeType="1"/>
            </p:cNvSpPr>
            <p:nvPr/>
          </p:nvSpPr>
          <p:spPr bwMode="auto">
            <a:xfrm>
              <a:off x="3471" y="1577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153"/>
            <p:cNvSpPr>
              <a:spLocks noChangeShapeType="1"/>
            </p:cNvSpPr>
            <p:nvPr/>
          </p:nvSpPr>
          <p:spPr bwMode="auto">
            <a:xfrm>
              <a:off x="3471" y="1804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Line 154"/>
            <p:cNvSpPr>
              <a:spLocks noChangeShapeType="1"/>
            </p:cNvSpPr>
            <p:nvPr/>
          </p:nvSpPr>
          <p:spPr bwMode="auto">
            <a:xfrm>
              <a:off x="3471" y="2076"/>
              <a:ext cx="43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AutoShape 155"/>
            <p:cNvSpPr>
              <a:spLocks noChangeArrowheads="1"/>
            </p:cNvSpPr>
            <p:nvPr/>
          </p:nvSpPr>
          <p:spPr bwMode="auto">
            <a:xfrm>
              <a:off x="2651" y="1068"/>
              <a:ext cx="1008" cy="1296"/>
            </a:xfrm>
            <a:prstGeom prst="roundRect">
              <a:avLst>
                <a:gd name="adj" fmla="val 97"/>
              </a:avLst>
            </a:prstGeom>
            <a:solidFill>
              <a:srgbClr val="CCCC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56"/>
            <p:cNvSpPr txBox="1">
              <a:spLocks noChangeArrowheads="1"/>
            </p:cNvSpPr>
            <p:nvPr/>
          </p:nvSpPr>
          <p:spPr bwMode="auto">
            <a:xfrm>
              <a:off x="2154" y="1303"/>
              <a:ext cx="242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" name="Text Box 157"/>
            <p:cNvSpPr txBox="1">
              <a:spLocks noChangeArrowheads="1"/>
            </p:cNvSpPr>
            <p:nvPr/>
          </p:nvSpPr>
          <p:spPr bwMode="auto">
            <a:xfrm>
              <a:off x="3902" y="1207"/>
              <a:ext cx="293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6" name="Text Box 158"/>
            <p:cNvSpPr txBox="1">
              <a:spLocks noChangeArrowheads="1"/>
            </p:cNvSpPr>
            <p:nvPr/>
          </p:nvSpPr>
          <p:spPr bwMode="auto">
            <a:xfrm>
              <a:off x="3902" y="1433"/>
              <a:ext cx="252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7" name="Text Box 159"/>
            <p:cNvSpPr txBox="1">
              <a:spLocks noChangeArrowheads="1"/>
            </p:cNvSpPr>
            <p:nvPr/>
          </p:nvSpPr>
          <p:spPr bwMode="auto">
            <a:xfrm>
              <a:off x="3902" y="1660"/>
              <a:ext cx="252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8" name="Text Box 160"/>
            <p:cNvSpPr txBox="1">
              <a:spLocks noChangeArrowheads="1"/>
            </p:cNvSpPr>
            <p:nvPr/>
          </p:nvSpPr>
          <p:spPr bwMode="auto">
            <a:xfrm>
              <a:off x="3902" y="1932"/>
              <a:ext cx="231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59" name="Text Box 161"/>
            <p:cNvSpPr txBox="1">
              <a:spLocks noChangeArrowheads="1"/>
            </p:cNvSpPr>
            <p:nvPr/>
          </p:nvSpPr>
          <p:spPr bwMode="auto">
            <a:xfrm>
              <a:off x="2638" y="1315"/>
              <a:ext cx="215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2000" baseline="-2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" name="Text Box 162"/>
            <p:cNvSpPr txBox="1">
              <a:spLocks noChangeArrowheads="1"/>
            </p:cNvSpPr>
            <p:nvPr/>
          </p:nvSpPr>
          <p:spPr bwMode="auto">
            <a:xfrm>
              <a:off x="2638" y="1610"/>
              <a:ext cx="215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2000" baseline="-20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" name="Text Box 163"/>
            <p:cNvSpPr txBox="1">
              <a:spLocks noChangeArrowheads="1"/>
            </p:cNvSpPr>
            <p:nvPr/>
          </p:nvSpPr>
          <p:spPr bwMode="auto">
            <a:xfrm>
              <a:off x="2154" y="1598"/>
              <a:ext cx="252" cy="2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120" rIns="90000" bIns="45000"/>
            <a:lstStyle/>
            <a:p>
              <a:pPr>
                <a:lnSpc>
                  <a:spcPct val="95000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2" name="Text Box 164"/>
            <p:cNvSpPr txBox="1">
              <a:spLocks noChangeArrowheads="1"/>
            </p:cNvSpPr>
            <p:nvPr/>
          </p:nvSpPr>
          <p:spPr bwMode="auto">
            <a:xfrm>
              <a:off x="3288" y="1237"/>
              <a:ext cx="39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Out</a:t>
              </a:r>
              <a:r>
                <a:rPr lang="en-US" baseline="-20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3" name="Text Box 165"/>
            <p:cNvSpPr txBox="1">
              <a:spLocks noChangeArrowheads="1"/>
            </p:cNvSpPr>
            <p:nvPr/>
          </p:nvSpPr>
          <p:spPr bwMode="auto">
            <a:xfrm>
              <a:off x="3288" y="1487"/>
              <a:ext cx="39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Out</a:t>
              </a:r>
              <a:r>
                <a:rPr lang="en-US" baseline="-2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4" name="Text Box 166"/>
            <p:cNvSpPr txBox="1">
              <a:spLocks noChangeArrowheads="1"/>
            </p:cNvSpPr>
            <p:nvPr/>
          </p:nvSpPr>
          <p:spPr bwMode="auto">
            <a:xfrm>
              <a:off x="3288" y="1714"/>
              <a:ext cx="39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Out</a:t>
              </a:r>
              <a:r>
                <a:rPr lang="en-US" baseline="-20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5" name="Text Box 167"/>
            <p:cNvSpPr txBox="1">
              <a:spLocks noChangeArrowheads="1"/>
            </p:cNvSpPr>
            <p:nvPr/>
          </p:nvSpPr>
          <p:spPr bwMode="auto">
            <a:xfrm>
              <a:off x="3289" y="1964"/>
              <a:ext cx="39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Out</a:t>
              </a:r>
              <a:r>
                <a:rPr lang="en-US" baseline="-20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Text Box 168"/>
            <p:cNvSpPr txBox="1">
              <a:spLocks noChangeArrowheads="1"/>
            </p:cNvSpPr>
            <p:nvPr/>
          </p:nvSpPr>
          <p:spPr bwMode="auto">
            <a:xfrm>
              <a:off x="2661" y="2047"/>
              <a:ext cx="292" cy="2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En</a:t>
              </a:r>
            </a:p>
          </p:txBody>
        </p:sp>
        <p:sp>
          <p:nvSpPr>
            <p:cNvPr id="67" name="Oval 169"/>
            <p:cNvSpPr>
              <a:spLocks noChangeArrowheads="1"/>
            </p:cNvSpPr>
            <p:nvPr/>
          </p:nvSpPr>
          <p:spPr bwMode="auto">
            <a:xfrm>
              <a:off x="2562" y="2122"/>
              <a:ext cx="98" cy="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170"/>
            <p:cNvSpPr txBox="1">
              <a:spLocks noChangeArrowheads="1"/>
            </p:cNvSpPr>
            <p:nvPr/>
          </p:nvSpPr>
          <p:spPr bwMode="auto">
            <a:xfrm>
              <a:off x="946" y="1447"/>
              <a:ext cx="669" cy="3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/>
            <a:lstStyle/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804C19"/>
                  </a:solidFill>
                </a:rPr>
                <a:t>low-level</a:t>
              </a:r>
            </a:p>
            <a:p>
              <a:pPr algn="ctr">
                <a:tabLst>
                  <a:tab pos="723900" algn="l"/>
                </a:tabLst>
              </a:pPr>
              <a:r>
                <a:rPr lang="en-US">
                  <a:solidFill>
                    <a:srgbClr val="804C19"/>
                  </a:solidFill>
                </a:rPr>
                <a:t>enable</a:t>
              </a:r>
            </a:p>
          </p:txBody>
        </p:sp>
        <p:sp>
          <p:nvSpPr>
            <p:cNvPr id="69" name="Line 171"/>
            <p:cNvSpPr>
              <a:spLocks noChangeShapeType="1"/>
            </p:cNvSpPr>
            <p:nvPr/>
          </p:nvSpPr>
          <p:spPr bwMode="auto">
            <a:xfrm>
              <a:off x="1547" y="1683"/>
              <a:ext cx="1008" cy="432"/>
            </a:xfrm>
            <a:prstGeom prst="line">
              <a:avLst/>
            </a:prstGeom>
            <a:noFill/>
            <a:ln w="9525">
              <a:solidFill>
                <a:srgbClr val="804C1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59140" cy="574040"/>
          </a:xfrm>
        </p:spPr>
        <p:txBody>
          <a:bodyPr/>
          <a:lstStyle/>
          <a:p>
            <a:pPr algn="ctr"/>
            <a:r>
              <a:rPr lang="en-IN" b="1" dirty="0" smtClean="0"/>
              <a:t>3-to-8 line Decoder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5791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8389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Encoder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2662267"/>
          </a:xfrm>
        </p:spPr>
        <p:txBody>
          <a:bodyPr/>
          <a:lstStyle/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Encoder is a combinational circuit that perform the inverse operation of the decoder. 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An encoder has </a:t>
            </a:r>
            <a:r>
              <a:rPr lang="en-IN" b="1" dirty="0" smtClean="0"/>
              <a:t>2</a:t>
            </a:r>
            <a:r>
              <a:rPr lang="en-IN" b="1" baseline="30000" dirty="0" smtClean="0"/>
              <a:t>n</a:t>
            </a:r>
            <a:r>
              <a:rPr lang="en-IN" b="1" dirty="0" smtClean="0"/>
              <a:t> input </a:t>
            </a:r>
            <a:r>
              <a:rPr lang="en-IN" dirty="0" smtClean="0"/>
              <a:t>lines and </a:t>
            </a:r>
            <a:r>
              <a:rPr lang="en-IN" b="1" dirty="0" smtClean="0"/>
              <a:t>n output </a:t>
            </a:r>
            <a:r>
              <a:rPr lang="en-IN" dirty="0" smtClean="0"/>
              <a:t>lines.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Encoders assume that only one input line is active at a time.</a:t>
            </a:r>
          </a:p>
          <a:p>
            <a:pPr marL="361950" indent="-361950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4 × 2 Encoder</a:t>
            </a:r>
            <a:endParaRPr lang="en-IN" dirty="0"/>
          </a:p>
        </p:txBody>
      </p:sp>
      <p:pic>
        <p:nvPicPr>
          <p:cNvPr id="5122" name="Picture 2" descr="C:\Users\hp\Desktop\combination-comb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65320" cy="2873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498</Words>
  <Application>Microsoft Office PowerPoint</Application>
  <PresentationFormat>On-screen Show (4:3)</PresentationFormat>
  <Paragraphs>154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Combinational Circuits (Decoder and Encoder)</vt:lpstr>
      <vt:lpstr>Decoder</vt:lpstr>
      <vt:lpstr>Decoder</vt:lpstr>
      <vt:lpstr>Decoder</vt:lpstr>
      <vt:lpstr>Decoder with Enable input </vt:lpstr>
      <vt:lpstr>Decoder with Enable input </vt:lpstr>
      <vt:lpstr>3-to-8 line Decoder</vt:lpstr>
      <vt:lpstr>Encoder</vt:lpstr>
      <vt:lpstr>4 × 2 Encoder</vt:lpstr>
      <vt:lpstr>8 × 3 Encoder</vt:lpstr>
      <vt:lpstr>Encoder Design Issues</vt:lpstr>
      <vt:lpstr>Priority Encoder</vt:lpstr>
      <vt:lpstr>Priority Encoder</vt:lpstr>
      <vt:lpstr>Valid-output indicator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233</cp:revision>
  <dcterms:created xsi:type="dcterms:W3CDTF">2020-12-08T02:03:02Z</dcterms:created>
  <dcterms:modified xsi:type="dcterms:W3CDTF">2020-12-17T06:14:00Z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2020-12-08T00:00:00Z</vt:filetime>
  </property>
</Properties>
</file>