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2" r:id="rId2"/>
    <p:sldId id="303" r:id="rId3"/>
    <p:sldId id="314" r:id="rId4"/>
    <p:sldId id="304" r:id="rId5"/>
    <p:sldId id="305" r:id="rId6"/>
    <p:sldId id="315" r:id="rId7"/>
    <p:sldId id="316" r:id="rId8"/>
    <p:sldId id="317" r:id="rId9"/>
    <p:sldId id="308" r:id="rId10"/>
    <p:sldId id="309" r:id="rId11"/>
    <p:sldId id="310" r:id="rId12"/>
    <p:sldId id="311" r:id="rId13"/>
    <p:sldId id="312" r:id="rId14"/>
    <p:sldId id="313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0F12C-2FA5-4A92-894A-CB7B5EF9D7B9}" type="datetimeFigureOut">
              <a:rPr lang="en-IN" smtClean="0"/>
              <a:pPr/>
              <a:t>19-12-2020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0C81D-E237-41DD-835A-2CF857550C9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81452" y="2447925"/>
            <a:ext cx="4181094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4</a:t>
            </a:r>
            <a:r>
              <a:rPr spc="5" dirty="0"/>
              <a:t>/</a:t>
            </a:r>
            <a:r>
              <a:rPr dirty="0"/>
              <a:t>3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Pavithran Puthiyapurayil </a:t>
            </a:r>
            <a:r>
              <a:rPr dirty="0"/>
              <a:t>,</a:t>
            </a:r>
            <a:r>
              <a:rPr spc="-65" dirty="0"/>
              <a:t> </a:t>
            </a:r>
            <a:r>
              <a:rPr spc="-5" dirty="0"/>
              <a:t>Maldives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National</a:t>
            </a:r>
            <a:r>
              <a:rPr spc="-25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4</a:t>
            </a:r>
            <a:r>
              <a:rPr spc="5" dirty="0"/>
              <a:t>/</a:t>
            </a:r>
            <a:r>
              <a:rPr dirty="0"/>
              <a:t>3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Pavithran Puthiyapurayil </a:t>
            </a:r>
            <a:r>
              <a:rPr dirty="0"/>
              <a:t>,</a:t>
            </a:r>
            <a:r>
              <a:rPr spc="-65" dirty="0"/>
              <a:t> </a:t>
            </a:r>
            <a:r>
              <a:rPr spc="-5" dirty="0"/>
              <a:t>Maldives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National</a:t>
            </a:r>
            <a:r>
              <a:rPr spc="-25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4</a:t>
            </a:r>
            <a:r>
              <a:rPr spc="5" dirty="0"/>
              <a:t>/</a:t>
            </a:r>
            <a:r>
              <a:rPr dirty="0"/>
              <a:t>3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Pavithran Puthiyapurayil </a:t>
            </a:r>
            <a:r>
              <a:rPr dirty="0"/>
              <a:t>,</a:t>
            </a:r>
            <a:r>
              <a:rPr spc="-65" dirty="0"/>
              <a:t> </a:t>
            </a:r>
            <a:r>
              <a:rPr spc="-5" dirty="0"/>
              <a:t>Maldives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National</a:t>
            </a:r>
            <a:r>
              <a:rPr spc="-25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4</a:t>
            </a:r>
            <a:r>
              <a:rPr spc="5" dirty="0"/>
              <a:t>/</a:t>
            </a:r>
            <a:r>
              <a:rPr dirty="0"/>
              <a:t>3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Pavithran Puthiyapurayil </a:t>
            </a:r>
            <a:r>
              <a:rPr dirty="0"/>
              <a:t>,</a:t>
            </a:r>
            <a:r>
              <a:rPr spc="-65" dirty="0"/>
              <a:t> </a:t>
            </a:r>
            <a:r>
              <a:rPr spc="-5" dirty="0"/>
              <a:t>Maldives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National</a:t>
            </a:r>
            <a:r>
              <a:rPr spc="-25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4</a:t>
            </a:r>
            <a:r>
              <a:rPr spc="5" dirty="0"/>
              <a:t>/</a:t>
            </a:r>
            <a:r>
              <a:rPr dirty="0"/>
              <a:t>3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Pavithran Puthiyapurayil </a:t>
            </a:r>
            <a:r>
              <a:rPr dirty="0"/>
              <a:t>,</a:t>
            </a:r>
            <a:r>
              <a:rPr spc="-65" dirty="0"/>
              <a:t> </a:t>
            </a:r>
            <a:r>
              <a:rPr spc="-5" dirty="0"/>
              <a:t>Maldives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National</a:t>
            </a:r>
            <a:r>
              <a:rPr spc="-25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2429" y="530478"/>
            <a:ext cx="795914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34413"/>
            <a:ext cx="7872095" cy="4502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242931"/>
            <a:ext cx="687069" cy="400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4</a:t>
            </a:r>
            <a:r>
              <a:rPr spc="5" dirty="0"/>
              <a:t>/</a:t>
            </a:r>
            <a:r>
              <a:rPr dirty="0"/>
              <a:t>3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78529" y="6373469"/>
            <a:ext cx="2185670" cy="361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Pavithran Puthiyapurayil </a:t>
            </a:r>
            <a:r>
              <a:rPr dirty="0"/>
              <a:t>,</a:t>
            </a:r>
            <a:r>
              <a:rPr spc="-65" dirty="0"/>
              <a:t> </a:t>
            </a:r>
            <a:r>
              <a:rPr spc="-5" dirty="0"/>
              <a:t>Maldives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National</a:t>
            </a:r>
            <a:r>
              <a:rPr spc="-25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4257" y="6464909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47925"/>
            <a:ext cx="8001000" cy="1477328"/>
          </a:xfrm>
        </p:spPr>
        <p:txBody>
          <a:bodyPr/>
          <a:lstStyle/>
          <a:p>
            <a:pPr algn="ctr"/>
            <a:r>
              <a:rPr lang="en-IN" sz="4800" dirty="0" smtClean="0"/>
              <a:t>Sequential Logic Circuit </a:t>
            </a:r>
            <a:r>
              <a:rPr lang="en-IN" sz="4800" dirty="0" smtClean="0"/>
              <a:t/>
            </a:r>
            <a:br>
              <a:rPr lang="en-IN" sz="4800" dirty="0" smtClean="0"/>
            </a:br>
            <a:r>
              <a:rPr lang="en-IN" sz="4800" dirty="0" smtClean="0"/>
              <a:t>(Shift Register)</a:t>
            </a:r>
            <a:endParaRPr lang="en-IN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1534412"/>
            <a:ext cx="4419600" cy="3195747"/>
          </a:xfrm>
        </p:spPr>
        <p:txBody>
          <a:bodyPr/>
          <a:lstStyle/>
          <a:p>
            <a:pPr marL="264795" marR="30480" indent="-227329">
              <a:lnSpc>
                <a:spcPct val="100000"/>
              </a:lnSpc>
              <a:spcBef>
                <a:spcPts val="700"/>
              </a:spcBef>
              <a:buChar char="•"/>
              <a:tabLst>
                <a:tab pos="265430" algn="l"/>
              </a:tabLst>
            </a:pPr>
            <a:r>
              <a:rPr lang="en-IN" spc="-10" dirty="0" smtClean="0">
                <a:latin typeface="+mj-lt"/>
                <a:cs typeface="Arial"/>
              </a:rPr>
              <a:t>The 4-bit </a:t>
            </a:r>
            <a:r>
              <a:rPr lang="en-IN" spc="-5" dirty="0" smtClean="0">
                <a:latin typeface="+mj-lt"/>
                <a:cs typeface="Arial"/>
              </a:rPr>
              <a:t>data word  </a:t>
            </a:r>
            <a:r>
              <a:rPr lang="en-IN" spc="-10" dirty="0" smtClean="0">
                <a:latin typeface="+mj-lt"/>
                <a:cs typeface="Arial"/>
              </a:rPr>
              <a:t>“1011” </a:t>
            </a:r>
            <a:r>
              <a:rPr lang="en-IN" spc="-15" dirty="0" smtClean="0">
                <a:latin typeface="+mj-lt"/>
                <a:cs typeface="Arial"/>
              </a:rPr>
              <a:t>is </a:t>
            </a:r>
            <a:r>
              <a:rPr lang="en-IN" spc="5" dirty="0" smtClean="0">
                <a:latin typeface="+mj-lt"/>
                <a:cs typeface="Arial"/>
              </a:rPr>
              <a:t>to </a:t>
            </a:r>
            <a:r>
              <a:rPr lang="en-IN" spc="-5" dirty="0" smtClean="0">
                <a:latin typeface="+mj-lt"/>
                <a:cs typeface="Arial"/>
              </a:rPr>
              <a:t>be </a:t>
            </a:r>
            <a:r>
              <a:rPr lang="en-IN" spc="-10" dirty="0" smtClean="0">
                <a:latin typeface="+mj-lt"/>
                <a:cs typeface="Arial"/>
              </a:rPr>
              <a:t>shifted into  </a:t>
            </a:r>
            <a:r>
              <a:rPr lang="en-IN" dirty="0" smtClean="0">
                <a:latin typeface="+mj-lt"/>
                <a:cs typeface="Arial"/>
              </a:rPr>
              <a:t>a </a:t>
            </a:r>
            <a:r>
              <a:rPr lang="en-IN" spc="-10" dirty="0" smtClean="0">
                <a:latin typeface="+mj-lt"/>
                <a:cs typeface="Arial"/>
              </a:rPr>
              <a:t>4-bit shift</a:t>
            </a:r>
            <a:r>
              <a:rPr lang="en-IN" dirty="0" smtClean="0">
                <a:latin typeface="+mj-lt"/>
                <a:cs typeface="Arial"/>
              </a:rPr>
              <a:t> </a:t>
            </a:r>
            <a:r>
              <a:rPr lang="en-IN" spc="-10" dirty="0" smtClean="0">
                <a:latin typeface="+mj-lt"/>
                <a:cs typeface="Arial"/>
              </a:rPr>
              <a:t>register.</a:t>
            </a:r>
            <a:endParaRPr lang="en-IN" dirty="0" smtClean="0">
              <a:latin typeface="+mj-lt"/>
              <a:cs typeface="Arial"/>
            </a:endParaRPr>
          </a:p>
          <a:p>
            <a:pPr marL="265430" indent="-227329">
              <a:lnSpc>
                <a:spcPct val="100000"/>
              </a:lnSpc>
              <a:spcBef>
                <a:spcPts val="690"/>
              </a:spcBef>
              <a:buChar char="•"/>
              <a:tabLst>
                <a:tab pos="265430" algn="l"/>
              </a:tabLst>
            </a:pPr>
            <a:r>
              <a:rPr lang="en-IN" spc="-10" dirty="0" smtClean="0">
                <a:latin typeface="+mj-lt"/>
                <a:cs typeface="Arial"/>
              </a:rPr>
              <a:t>One shift per </a:t>
            </a:r>
            <a:r>
              <a:rPr lang="en-IN" spc="-15" dirty="0" smtClean="0">
                <a:latin typeface="+mj-lt"/>
                <a:cs typeface="Arial"/>
              </a:rPr>
              <a:t>clock</a:t>
            </a:r>
            <a:r>
              <a:rPr lang="en-IN" spc="-10" dirty="0" smtClean="0">
                <a:latin typeface="+mj-lt"/>
                <a:cs typeface="Arial"/>
              </a:rPr>
              <a:t> </a:t>
            </a:r>
            <a:r>
              <a:rPr lang="en-IN" spc="-10" dirty="0" smtClean="0">
                <a:latin typeface="+mj-lt"/>
                <a:cs typeface="Arial"/>
              </a:rPr>
              <a:t>pulse.</a:t>
            </a:r>
            <a:endParaRPr lang="en-IN" dirty="0" smtClean="0">
              <a:latin typeface="+mj-lt"/>
              <a:cs typeface="Arial"/>
            </a:endParaRPr>
          </a:p>
          <a:p>
            <a:pPr marL="264795" marR="107314" indent="-227329">
              <a:lnSpc>
                <a:spcPct val="100000"/>
              </a:lnSpc>
              <a:spcBef>
                <a:spcPts val="700"/>
              </a:spcBef>
              <a:buChar char="•"/>
              <a:tabLst>
                <a:tab pos="265430" algn="l"/>
              </a:tabLst>
            </a:pPr>
            <a:r>
              <a:rPr lang="en-IN" spc="-5" dirty="0" smtClean="0">
                <a:latin typeface="+mj-lt"/>
                <a:cs typeface="Arial"/>
              </a:rPr>
              <a:t>Data </a:t>
            </a:r>
            <a:r>
              <a:rPr lang="en-IN" spc="-15" dirty="0" smtClean="0">
                <a:latin typeface="+mj-lt"/>
                <a:cs typeface="Arial"/>
              </a:rPr>
              <a:t>is </a:t>
            </a:r>
            <a:r>
              <a:rPr lang="en-IN" spc="-5" dirty="0" smtClean="0">
                <a:latin typeface="+mj-lt"/>
                <a:cs typeface="Arial"/>
              </a:rPr>
              <a:t>shown </a:t>
            </a:r>
            <a:r>
              <a:rPr lang="en-IN" spc="-15" dirty="0" smtClean="0">
                <a:latin typeface="+mj-lt"/>
                <a:cs typeface="Arial"/>
              </a:rPr>
              <a:t>entering </a:t>
            </a:r>
            <a:r>
              <a:rPr lang="en-IN" dirty="0" smtClean="0">
                <a:latin typeface="+mj-lt"/>
                <a:cs typeface="Arial"/>
              </a:rPr>
              <a:t>at  </a:t>
            </a:r>
            <a:r>
              <a:rPr lang="en-IN" spc="-20" dirty="0" smtClean="0">
                <a:latin typeface="+mj-lt"/>
                <a:cs typeface="Arial"/>
              </a:rPr>
              <a:t>left </a:t>
            </a:r>
            <a:r>
              <a:rPr lang="en-IN" spc="-5" dirty="0" smtClean="0">
                <a:latin typeface="+mj-lt"/>
                <a:cs typeface="Arial"/>
              </a:rPr>
              <a:t>and </a:t>
            </a:r>
            <a:r>
              <a:rPr lang="en-IN" spc="-10" dirty="0" smtClean="0">
                <a:latin typeface="+mj-lt"/>
                <a:cs typeface="Arial"/>
              </a:rPr>
              <a:t>shifting </a:t>
            </a:r>
            <a:r>
              <a:rPr lang="en-IN" spc="-10" dirty="0" smtClean="0">
                <a:latin typeface="+mj-lt"/>
                <a:cs typeface="Arial"/>
              </a:rPr>
              <a:t>right.</a:t>
            </a:r>
            <a:endParaRPr lang="en-IN" dirty="0" smtClean="0">
              <a:latin typeface="+mj-lt"/>
              <a:cs typeface="Arial"/>
            </a:endParaRPr>
          </a:p>
          <a:p>
            <a:endParaRPr lang="en-IN" dirty="0">
              <a:latin typeface="+mj-lt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219200"/>
            <a:ext cx="3810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632710" y="322579"/>
            <a:ext cx="55968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Serial-In</a:t>
            </a:r>
            <a:r>
              <a:rPr spc="-75" dirty="0"/>
              <a:t> </a:t>
            </a:r>
            <a:r>
              <a:rPr lang="en-IN" spc="-15" dirty="0" smtClean="0"/>
              <a:t>Parallel </a:t>
            </a:r>
            <a:r>
              <a:rPr spc="-15" dirty="0" smtClean="0"/>
              <a:t>-</a:t>
            </a:r>
            <a:r>
              <a:rPr spc="-15" dirty="0"/>
              <a:t>Out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81000" y="990600"/>
            <a:ext cx="8229600" cy="24237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63525" indent="-263525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+mj-lt"/>
                <a:cs typeface="Arial"/>
              </a:rPr>
              <a:t>Serial-in to Parallel-out (SIPO)  -  the register is loaded with serial data, one bit at a time, with the stored data being available at the output in parallel </a:t>
            </a:r>
            <a:r>
              <a:rPr lang="en-IN" sz="2800" dirty="0" smtClean="0">
                <a:latin typeface="+mj-lt"/>
                <a:cs typeface="Arial"/>
              </a:rPr>
              <a:t>form.</a:t>
            </a:r>
          </a:p>
          <a:p>
            <a:pPr marL="263525" indent="-263525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IN" sz="2800" dirty="0" smtClean="0"/>
              <a:t>Shift the </a:t>
            </a:r>
            <a:r>
              <a:rPr lang="en-IN" sz="2800" dirty="0" smtClean="0"/>
              <a:t>data contents of each stage one </a:t>
            </a:r>
            <a:r>
              <a:rPr lang="en-IN" sz="2800" dirty="0" smtClean="0"/>
              <a:t>place.</a:t>
            </a:r>
          </a:p>
          <a:p>
            <a:pPr marL="263525" indent="-263525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IN" sz="2800" dirty="0" smtClean="0"/>
              <a:t>Data value </a:t>
            </a:r>
            <a:r>
              <a:rPr lang="en-IN" sz="2800" dirty="0" smtClean="0"/>
              <a:t>can now be read directly from the </a:t>
            </a:r>
            <a:r>
              <a:rPr lang="en-IN" sz="2800" dirty="0" smtClean="0"/>
              <a:t>outputs.</a:t>
            </a:r>
            <a:endParaRPr lang="en-IN" sz="2800" dirty="0" smtClean="0">
              <a:latin typeface="+mj-lt"/>
              <a:cs typeface="Arial"/>
            </a:endParaRPr>
          </a:p>
        </p:txBody>
      </p:sp>
      <p:grpSp>
        <p:nvGrpSpPr>
          <p:cNvPr id="16" name="object 54"/>
          <p:cNvGrpSpPr/>
          <p:nvPr/>
        </p:nvGrpSpPr>
        <p:grpSpPr>
          <a:xfrm>
            <a:off x="533400" y="3657600"/>
            <a:ext cx="7848600" cy="2590800"/>
            <a:chOff x="4280534" y="4668520"/>
            <a:chExt cx="4578985" cy="1950720"/>
          </a:xfrm>
        </p:grpSpPr>
        <p:sp>
          <p:nvSpPr>
            <p:cNvPr id="17" name="object 55"/>
            <p:cNvSpPr/>
            <p:nvPr/>
          </p:nvSpPr>
          <p:spPr>
            <a:xfrm>
              <a:off x="4325619" y="4668520"/>
              <a:ext cx="4533900" cy="19507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56"/>
            <p:cNvSpPr/>
            <p:nvPr/>
          </p:nvSpPr>
          <p:spPr>
            <a:xfrm>
              <a:off x="4290059" y="5481320"/>
              <a:ext cx="412750" cy="1270"/>
            </a:xfrm>
            <a:custGeom>
              <a:avLst/>
              <a:gdLst/>
              <a:ahLst/>
              <a:cxnLst/>
              <a:rect l="l" t="t" r="r" b="b"/>
              <a:pathLst>
                <a:path w="412750" h="1270">
                  <a:moveTo>
                    <a:pt x="0" y="0"/>
                  </a:moveTo>
                  <a:lnTo>
                    <a:pt x="412750" y="1269"/>
                  </a:lnTo>
                </a:path>
              </a:pathLst>
            </a:custGeom>
            <a:ln w="19050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57"/>
            <p:cNvSpPr/>
            <p:nvPr/>
          </p:nvSpPr>
          <p:spPr>
            <a:xfrm>
              <a:off x="4697729" y="5445760"/>
              <a:ext cx="125730" cy="74930"/>
            </a:xfrm>
            <a:custGeom>
              <a:avLst/>
              <a:gdLst/>
              <a:ahLst/>
              <a:cxnLst/>
              <a:rect l="l" t="t" r="r" b="b"/>
              <a:pathLst>
                <a:path w="125729" h="74929">
                  <a:moveTo>
                    <a:pt x="0" y="0"/>
                  </a:moveTo>
                  <a:lnTo>
                    <a:pt x="0" y="74929"/>
                  </a:lnTo>
                  <a:lnTo>
                    <a:pt x="12573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057400" y="0"/>
            <a:ext cx="55968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5" dirty="0" smtClean="0"/>
              <a:t>Parallel</a:t>
            </a:r>
            <a:r>
              <a:rPr spc="-20" dirty="0" smtClean="0"/>
              <a:t>-In</a:t>
            </a:r>
            <a:r>
              <a:rPr spc="-75" dirty="0" smtClean="0"/>
              <a:t> </a:t>
            </a:r>
            <a:r>
              <a:rPr lang="en-IN" spc="-20" dirty="0" smtClean="0"/>
              <a:t>Serial</a:t>
            </a:r>
            <a:r>
              <a:rPr spc="-15" dirty="0" smtClean="0"/>
              <a:t>-Out</a:t>
            </a:r>
            <a:endParaRPr spc="-15" dirty="0"/>
          </a:p>
        </p:txBody>
      </p:sp>
      <p:sp>
        <p:nvSpPr>
          <p:cNvPr id="13" name="object 13"/>
          <p:cNvSpPr txBox="1"/>
          <p:nvPr/>
        </p:nvSpPr>
        <p:spPr>
          <a:xfrm>
            <a:off x="381000" y="609600"/>
            <a:ext cx="8229600" cy="38061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63525" indent="-263525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+mj-lt"/>
                <a:cs typeface="Arial"/>
              </a:rPr>
              <a:t>Parallel-in to Serial-out (PISO</a:t>
            </a:r>
            <a:r>
              <a:rPr lang="en-IN" sz="2800" dirty="0" smtClean="0">
                <a:latin typeface="+mj-lt"/>
                <a:cs typeface="Arial"/>
              </a:rPr>
              <a:t>)- </a:t>
            </a:r>
            <a:r>
              <a:rPr lang="en-IN" sz="2800" dirty="0" smtClean="0">
                <a:latin typeface="+mj-lt"/>
                <a:cs typeface="Arial"/>
              </a:rPr>
              <a:t>the parallel data is loaded into the register simultaneously and is shifted out of the register serially one bit at a </a:t>
            </a:r>
            <a:r>
              <a:rPr lang="en-IN" sz="2800" dirty="0" smtClean="0">
                <a:latin typeface="+mj-lt"/>
                <a:cs typeface="Arial"/>
              </a:rPr>
              <a:t>clock pulse.</a:t>
            </a:r>
          </a:p>
          <a:p>
            <a:pPr marL="263525" indent="-263525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IN" sz="2800" dirty="0" smtClean="0"/>
              <a:t>Act in the opposite way </a:t>
            </a:r>
            <a:r>
              <a:rPr lang="en-IN" sz="2800" dirty="0" smtClean="0"/>
              <a:t>to the </a:t>
            </a:r>
            <a:r>
              <a:rPr lang="en-IN" sz="2800" dirty="0" smtClean="0"/>
              <a:t>serial-in </a:t>
            </a:r>
            <a:r>
              <a:rPr lang="en-IN" sz="2800" dirty="0" smtClean="0"/>
              <a:t>parallel-out </a:t>
            </a:r>
            <a:endParaRPr lang="en-IN" sz="2800" dirty="0" smtClean="0"/>
          </a:p>
          <a:p>
            <a:pPr marL="263525" indent="-263525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IN" sz="2800" dirty="0" smtClean="0"/>
              <a:t>D</a:t>
            </a:r>
            <a:r>
              <a:rPr lang="en-IN" sz="2800" dirty="0" smtClean="0"/>
              <a:t>ata </a:t>
            </a:r>
            <a:r>
              <a:rPr lang="en-IN" sz="2800" dirty="0" smtClean="0"/>
              <a:t>is loaded </a:t>
            </a:r>
            <a:r>
              <a:rPr lang="en-IN" sz="2800" dirty="0" smtClean="0"/>
              <a:t>in </a:t>
            </a:r>
            <a:r>
              <a:rPr lang="en-IN" sz="2800" dirty="0" smtClean="0"/>
              <a:t>a parallel format in which all the data bits enter their inputs </a:t>
            </a:r>
            <a:r>
              <a:rPr lang="en-IN" sz="2800" dirty="0" smtClean="0"/>
              <a:t>simultaneously.</a:t>
            </a:r>
          </a:p>
          <a:p>
            <a:pPr marL="263525" indent="-263525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IN" sz="2800" dirty="0" smtClean="0"/>
              <a:t>The data is then read out sequentially in the normal shift-right </a:t>
            </a:r>
            <a:r>
              <a:rPr lang="en-IN" sz="2800" dirty="0" smtClean="0"/>
              <a:t>mode.</a:t>
            </a:r>
            <a:endParaRPr lang="en-IN" sz="2800" dirty="0" smtClean="0">
              <a:latin typeface="+mj-lt"/>
              <a:cs typeface="Arial"/>
            </a:endParaRPr>
          </a:p>
        </p:txBody>
      </p:sp>
      <p:sp>
        <p:nvSpPr>
          <p:cNvPr id="6" name="object 54"/>
          <p:cNvSpPr/>
          <p:nvPr/>
        </p:nvSpPr>
        <p:spPr>
          <a:xfrm>
            <a:off x="1066800" y="4648200"/>
            <a:ext cx="7239000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057400" y="228600"/>
            <a:ext cx="55968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-15" dirty="0" smtClean="0"/>
              <a:t>Parallel </a:t>
            </a:r>
            <a:r>
              <a:rPr spc="-20" dirty="0" smtClean="0"/>
              <a:t>-In</a:t>
            </a:r>
            <a:r>
              <a:rPr spc="-75" dirty="0" smtClean="0"/>
              <a:t> </a:t>
            </a:r>
            <a:r>
              <a:rPr lang="en-IN" spc="-15" dirty="0" smtClean="0"/>
              <a:t>Parallel </a:t>
            </a:r>
            <a:r>
              <a:rPr spc="-15" dirty="0" smtClean="0"/>
              <a:t>-Out</a:t>
            </a:r>
            <a:endParaRPr spc="-15" dirty="0"/>
          </a:p>
        </p:txBody>
      </p:sp>
      <p:sp>
        <p:nvSpPr>
          <p:cNvPr id="13" name="object 13"/>
          <p:cNvSpPr txBox="1"/>
          <p:nvPr/>
        </p:nvSpPr>
        <p:spPr>
          <a:xfrm>
            <a:off x="381000" y="762000"/>
            <a:ext cx="8229600" cy="32855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63525" indent="-263525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+mj-lt"/>
                <a:cs typeface="Arial"/>
              </a:rPr>
              <a:t>Parallel-in to Parallel-out (PIPO</a:t>
            </a:r>
            <a:r>
              <a:rPr lang="en-IN" sz="2800" dirty="0" smtClean="0">
                <a:latin typeface="+mj-lt"/>
                <a:cs typeface="Arial"/>
              </a:rPr>
              <a:t>)- </a:t>
            </a:r>
            <a:r>
              <a:rPr lang="en-IN" sz="2800" dirty="0" smtClean="0">
                <a:latin typeface="+mj-lt"/>
                <a:cs typeface="Arial"/>
              </a:rPr>
              <a:t>the parallel data is loaded simultaneously into the register, and transferred together to their respective outputs by the same clock pulse. </a:t>
            </a:r>
            <a:endParaRPr lang="en-IN" sz="2800" dirty="0" smtClean="0">
              <a:latin typeface="+mj-lt"/>
              <a:cs typeface="Arial"/>
            </a:endParaRPr>
          </a:p>
          <a:p>
            <a:pPr marL="263525" indent="-263525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IN" sz="2800" dirty="0" smtClean="0"/>
              <a:t>One clock </a:t>
            </a:r>
            <a:r>
              <a:rPr lang="en-IN" sz="2800" dirty="0" smtClean="0"/>
              <a:t>pulse loads and unloads the register</a:t>
            </a:r>
            <a:r>
              <a:rPr lang="en-IN" sz="2800" dirty="0" smtClean="0"/>
              <a:t>.</a:t>
            </a:r>
          </a:p>
          <a:p>
            <a:pPr marL="263525" indent="-263525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IN" sz="2800" dirty="0" smtClean="0"/>
              <a:t>No interconnections </a:t>
            </a:r>
            <a:r>
              <a:rPr lang="en-IN" sz="2800" dirty="0" smtClean="0"/>
              <a:t>between the individual flip-flops since no serial shifting of the data is required.</a:t>
            </a:r>
            <a:endParaRPr lang="en-IN" sz="2800" dirty="0" smtClean="0">
              <a:latin typeface="+mj-lt"/>
              <a:cs typeface="Arial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1219200" y="4105896"/>
            <a:ext cx="7152642" cy="2523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7162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-15" dirty="0" smtClean="0"/>
              <a:t>Universal Shift Register</a:t>
            </a:r>
            <a:endParaRPr spc="-15" dirty="0"/>
          </a:p>
        </p:txBody>
      </p:sp>
      <p:sp>
        <p:nvSpPr>
          <p:cNvPr id="13" name="object 13"/>
          <p:cNvSpPr txBox="1"/>
          <p:nvPr/>
        </p:nvSpPr>
        <p:spPr>
          <a:xfrm>
            <a:off x="381000" y="533400"/>
            <a:ext cx="8229600" cy="4237057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63525" indent="-263525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+mj-lt"/>
                <a:cs typeface="Arial"/>
              </a:rPr>
              <a:t>Universal shift </a:t>
            </a:r>
            <a:r>
              <a:rPr lang="en-IN" sz="2800" dirty="0" smtClean="0">
                <a:latin typeface="+mj-lt"/>
                <a:cs typeface="Arial"/>
              </a:rPr>
              <a:t>register can </a:t>
            </a:r>
            <a:r>
              <a:rPr lang="en-IN" sz="2800" dirty="0" smtClean="0">
                <a:latin typeface="+mj-lt"/>
                <a:cs typeface="Arial"/>
              </a:rPr>
              <a:t>do any combination of parallel and serial  input/output </a:t>
            </a:r>
            <a:r>
              <a:rPr lang="en-IN" sz="2800" dirty="0" smtClean="0">
                <a:latin typeface="+mj-lt"/>
                <a:cs typeface="Arial"/>
              </a:rPr>
              <a:t>operations.</a:t>
            </a:r>
          </a:p>
          <a:p>
            <a:pPr marL="263525" indent="-263525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IN" sz="2800" dirty="0" smtClean="0"/>
              <a:t>Can be </a:t>
            </a:r>
            <a:r>
              <a:rPr lang="en-IN" sz="2800" dirty="0" smtClean="0"/>
              <a:t>used in either serial-to-serial, </a:t>
            </a:r>
            <a:r>
              <a:rPr lang="en-IN" sz="2800" dirty="0" smtClean="0"/>
              <a:t>serial-to-parallel</a:t>
            </a:r>
            <a:r>
              <a:rPr lang="en-IN" sz="2800" dirty="0" smtClean="0"/>
              <a:t>, parallel-to-serial, or as a parallel-to-parallel </a:t>
            </a:r>
            <a:r>
              <a:rPr lang="en-IN" sz="2800" dirty="0" smtClean="0"/>
              <a:t>data shifting.</a:t>
            </a:r>
            <a:endParaRPr lang="en-IN" sz="2800" dirty="0" smtClean="0">
              <a:latin typeface="+mj-lt"/>
              <a:cs typeface="Arial"/>
            </a:endParaRPr>
          </a:p>
          <a:p>
            <a:pPr marL="263525" indent="-263525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+mj-lt"/>
                <a:cs typeface="Arial"/>
              </a:rPr>
              <a:t>Requires additional inputs to  specify desired </a:t>
            </a:r>
            <a:r>
              <a:rPr lang="en-IN" sz="2800" dirty="0" smtClean="0">
                <a:latin typeface="+mj-lt"/>
                <a:cs typeface="Arial"/>
              </a:rPr>
              <a:t>function.</a:t>
            </a:r>
          </a:p>
          <a:p>
            <a:pPr marL="263525" indent="-263525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IN" sz="2800" dirty="0" smtClean="0"/>
              <a:t>Universal shift registers are frequently used in arithmetic operations to shift data to the left or right for multiplication or division.</a:t>
            </a:r>
            <a:endParaRPr lang="en-IN" sz="2800" dirty="0" smtClean="0">
              <a:latin typeface="+mj-lt"/>
              <a:cs typeface="Arial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4695825"/>
            <a:ext cx="63246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29" y="304800"/>
            <a:ext cx="7959140" cy="553998"/>
          </a:xfrm>
        </p:spPr>
        <p:txBody>
          <a:bodyPr/>
          <a:lstStyle/>
          <a:p>
            <a:pPr algn="ctr"/>
            <a:r>
              <a:rPr lang="en-IN" b="1" dirty="0" smtClean="0"/>
              <a:t>Register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66800"/>
            <a:ext cx="7872095" cy="4185761"/>
          </a:xfrm>
        </p:spPr>
        <p:txBody>
          <a:bodyPr/>
          <a:lstStyle/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Flip-flop: A flip-flop </a:t>
            </a:r>
            <a:r>
              <a:rPr lang="en-IN" dirty="0" smtClean="0"/>
              <a:t>can store one-bit of information</a:t>
            </a:r>
            <a:r>
              <a:rPr lang="en-IN" dirty="0" smtClean="0"/>
              <a:t>.</a:t>
            </a:r>
          </a:p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Register: Group </a:t>
            </a:r>
            <a:r>
              <a:rPr lang="en-IN" dirty="0" smtClean="0"/>
              <a:t>of </a:t>
            </a:r>
            <a:r>
              <a:rPr lang="en-IN" dirty="0" smtClean="0"/>
              <a:t>flip-flops are </a:t>
            </a:r>
            <a:r>
              <a:rPr lang="en-IN" dirty="0" smtClean="0"/>
              <a:t>used to </a:t>
            </a:r>
            <a:r>
              <a:rPr lang="en-IN" dirty="0" smtClean="0"/>
              <a:t>store </a:t>
            </a:r>
            <a:r>
              <a:rPr lang="en-IN" dirty="0" smtClean="0"/>
              <a:t>the binary </a:t>
            </a:r>
            <a:r>
              <a:rPr lang="en-IN" dirty="0" smtClean="0"/>
              <a:t>data. To </a:t>
            </a:r>
            <a:r>
              <a:rPr lang="en-IN" dirty="0" smtClean="0"/>
              <a:t>store multiple bits of information, we need multiple flip-flops</a:t>
            </a:r>
            <a:r>
              <a:rPr lang="en-IN" dirty="0" smtClean="0"/>
              <a:t>.</a:t>
            </a:r>
          </a:p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b="1" dirty="0" smtClean="0"/>
              <a:t>n</a:t>
            </a:r>
            <a:r>
              <a:rPr lang="en-US" dirty="0" smtClean="0"/>
              <a:t>-bit register has a group of </a:t>
            </a:r>
            <a:r>
              <a:rPr lang="en-US" b="1" dirty="0" smtClean="0"/>
              <a:t>n</a:t>
            </a:r>
            <a:r>
              <a:rPr lang="en-US" dirty="0" smtClean="0"/>
              <a:t> flip-flops and is capable of storing of information of </a:t>
            </a:r>
            <a:r>
              <a:rPr lang="en-US" b="1" dirty="0" smtClean="0"/>
              <a:t>n</a:t>
            </a:r>
            <a:r>
              <a:rPr lang="en-US" dirty="0" smtClean="0"/>
              <a:t> bits.</a:t>
            </a:r>
            <a:endParaRPr lang="en-IN" dirty="0" smtClean="0"/>
          </a:p>
          <a:p>
            <a:pPr marL="725488" indent="-363538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dirty="0" smtClean="0"/>
              <a:t>Storage.</a:t>
            </a:r>
            <a:endParaRPr lang="en-IN" dirty="0" smtClean="0"/>
          </a:p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29" y="228600"/>
            <a:ext cx="7959140" cy="574040"/>
          </a:xfrm>
        </p:spPr>
        <p:txBody>
          <a:bodyPr/>
          <a:lstStyle/>
          <a:p>
            <a:pPr algn="ctr"/>
            <a:r>
              <a:rPr lang="en-IN" b="1" dirty="0" smtClean="0"/>
              <a:t>Register</a:t>
            </a:r>
            <a:endParaRPr lang="en-IN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 b="3866"/>
          <a:stretch>
            <a:fillRect/>
          </a:stretch>
        </p:blipFill>
        <p:spPr bwMode="auto">
          <a:xfrm>
            <a:off x="5360457" y="838200"/>
            <a:ext cx="3402543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638800" y="6248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4-bit Register</a:t>
            </a:r>
            <a:endParaRPr lang="en-IN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33401" y="1066800"/>
            <a:ext cx="4572000" cy="4185761"/>
          </a:xfrm>
        </p:spPr>
        <p:txBody>
          <a:bodyPr/>
          <a:lstStyle/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Load: Transfer of </a:t>
            </a:r>
            <a:r>
              <a:rPr lang="en-IN" dirty="0" smtClean="0"/>
              <a:t>new information into a </a:t>
            </a:r>
            <a:r>
              <a:rPr lang="en-IN" dirty="0" smtClean="0"/>
              <a:t>register.</a:t>
            </a:r>
          </a:p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Clear: Clear the register to all 0’s .</a:t>
            </a:r>
          </a:p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Clock pulse: Applied to all flip-flops</a:t>
            </a:r>
            <a:r>
              <a:rPr lang="en-US" dirty="0" smtClean="0"/>
              <a:t>.</a:t>
            </a:r>
            <a:endParaRPr lang="en-US" dirty="0" smtClean="0"/>
          </a:p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Load all four inputs in parallel.</a:t>
            </a:r>
            <a:endParaRPr lang="en-US" dirty="0" smtClean="0"/>
          </a:p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29" y="76200"/>
            <a:ext cx="7959140" cy="553998"/>
          </a:xfrm>
        </p:spPr>
        <p:txBody>
          <a:bodyPr/>
          <a:lstStyle/>
          <a:p>
            <a:pPr algn="ctr"/>
            <a:r>
              <a:rPr lang="en-IN" b="1" dirty="0" smtClean="0"/>
              <a:t>Shift Register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685800"/>
            <a:ext cx="8229600" cy="5867400"/>
          </a:xfrm>
        </p:spPr>
        <p:txBody>
          <a:bodyPr/>
          <a:lstStyle/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Shift Register</a:t>
            </a:r>
            <a:r>
              <a:rPr lang="en-IN" dirty="0" smtClean="0"/>
              <a:t>: The Shift Register is another type of </a:t>
            </a:r>
            <a:r>
              <a:rPr lang="en-IN" b="1" dirty="0" smtClean="0"/>
              <a:t>sequential logic circuit </a:t>
            </a:r>
            <a:r>
              <a:rPr lang="en-IN" dirty="0" smtClean="0"/>
              <a:t>that can be used for the </a:t>
            </a:r>
            <a:r>
              <a:rPr lang="en-IN" b="1" dirty="0" smtClean="0"/>
              <a:t>storage</a:t>
            </a:r>
            <a:r>
              <a:rPr lang="en-IN" dirty="0" smtClean="0"/>
              <a:t> or the </a:t>
            </a:r>
            <a:r>
              <a:rPr lang="en-IN" b="1" dirty="0" smtClean="0"/>
              <a:t>transfer</a:t>
            </a:r>
            <a:r>
              <a:rPr lang="en-IN" dirty="0" smtClean="0"/>
              <a:t> of binary data</a:t>
            </a:r>
            <a:r>
              <a:rPr lang="en-IN" dirty="0" smtClean="0"/>
              <a:t>.</a:t>
            </a:r>
          </a:p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Shift Register: A register capable of shifting its binary information either to the right or to the left.</a:t>
            </a:r>
          </a:p>
          <a:p>
            <a:pPr marL="725488" indent="-363538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dirty="0" smtClean="0"/>
              <a:t>Storage or </a:t>
            </a:r>
            <a:r>
              <a:rPr lang="en-US" dirty="0" smtClean="0"/>
              <a:t>the transfer </a:t>
            </a:r>
            <a:endParaRPr lang="en-IN" dirty="0" smtClean="0"/>
          </a:p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Shift Register </a:t>
            </a:r>
            <a:r>
              <a:rPr lang="en-IN" dirty="0" smtClean="0"/>
              <a:t>loads </a:t>
            </a:r>
            <a:r>
              <a:rPr lang="en-IN" dirty="0" smtClean="0"/>
              <a:t>the data present on its inputs and then moves or “shifts” it to its output once every clock </a:t>
            </a:r>
            <a:r>
              <a:rPr lang="en-IN" dirty="0" smtClean="0"/>
              <a:t>cycle.</a:t>
            </a:r>
          </a:p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The </a:t>
            </a:r>
            <a:r>
              <a:rPr lang="en-IN" dirty="0" smtClean="0"/>
              <a:t>logical configuration of a shift register consists of a chain of flip-flops connected in cascade, with the output of one flip-flop connected to the input of the next flip-flop.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29" y="304800"/>
            <a:ext cx="7959140" cy="779676"/>
          </a:xfrm>
        </p:spPr>
        <p:txBody>
          <a:bodyPr/>
          <a:lstStyle/>
          <a:p>
            <a:pPr algn="ctr"/>
            <a:r>
              <a:rPr lang="en-IN" dirty="0" smtClean="0"/>
              <a:t>Shift Register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990601"/>
            <a:ext cx="7872095" cy="4421798"/>
          </a:xfrm>
        </p:spPr>
        <p:txBody>
          <a:bodyPr/>
          <a:lstStyle/>
          <a:p>
            <a:pPr marL="361950" indent="-361950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Direction or Date shifting</a:t>
            </a:r>
            <a:endParaRPr lang="en-IN" dirty="0" smtClean="0"/>
          </a:p>
          <a:p>
            <a:pPr marL="725488" indent="-363538"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 smtClean="0"/>
              <a:t>Left shift</a:t>
            </a:r>
          </a:p>
          <a:p>
            <a:pPr marL="725488" indent="-363538"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 smtClean="0"/>
              <a:t>Right shift</a:t>
            </a:r>
          </a:p>
          <a:p>
            <a:pPr marL="725488" indent="-363538"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 smtClean="0"/>
              <a:t>Rotate (right or left)</a:t>
            </a:r>
          </a:p>
          <a:p>
            <a:pPr marL="725488" indent="-363538"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 smtClean="0"/>
              <a:t>Bidirectional</a:t>
            </a:r>
            <a:endParaRPr lang="en-IN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600200"/>
            <a:ext cx="29813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5225" y="2438400"/>
            <a:ext cx="28479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429000"/>
            <a:ext cx="37909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Shift Operation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A single shift is multiplication by 2</a:t>
            </a:r>
          </a:p>
          <a:p>
            <a:pPr marL="361950" indent="-361950"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Consider the operation 6 x 2 = 12</a:t>
            </a:r>
          </a:p>
          <a:p>
            <a:pPr lvl="1">
              <a:defRPr/>
            </a:pPr>
            <a:r>
              <a:rPr lang="en-US" sz="2800" dirty="0" smtClean="0">
                <a:latin typeface="+mj-lt"/>
              </a:rPr>
              <a:t>     0110</a:t>
            </a:r>
          </a:p>
          <a:p>
            <a:pPr lvl="1">
              <a:defRPr/>
            </a:pPr>
            <a:r>
              <a:rPr lang="en-US" sz="2800" dirty="0" smtClean="0">
                <a:latin typeface="+mj-lt"/>
              </a:rPr>
              <a:t>  </a:t>
            </a:r>
            <a:r>
              <a:rPr lang="en-US" sz="2800" u="sng" dirty="0" smtClean="0">
                <a:latin typeface="+mj-lt"/>
              </a:rPr>
              <a:t>x 0010</a:t>
            </a:r>
          </a:p>
          <a:p>
            <a:pPr lvl="1">
              <a:defRPr/>
            </a:pPr>
            <a:r>
              <a:rPr lang="en-US" sz="2800" dirty="0" smtClean="0">
                <a:latin typeface="+mj-lt"/>
              </a:rPr>
              <a:t>     0000</a:t>
            </a:r>
          </a:p>
          <a:p>
            <a:pPr lvl="1">
              <a:defRPr/>
            </a:pPr>
            <a:r>
              <a:rPr lang="en-US" sz="2800" dirty="0" smtClean="0">
                <a:latin typeface="+mj-lt"/>
              </a:rPr>
              <a:t>    </a:t>
            </a:r>
            <a:r>
              <a:rPr lang="en-US" sz="2800" u="sng" dirty="0" smtClean="0">
                <a:latin typeface="+mj-lt"/>
              </a:rPr>
              <a:t>0110  </a:t>
            </a:r>
            <a:r>
              <a:rPr lang="en-US" sz="2800" dirty="0" smtClean="0">
                <a:latin typeface="+mj-lt"/>
              </a:rPr>
              <a:t> 		</a:t>
            </a:r>
            <a:endParaRPr lang="en-US" sz="2800" u="sng" dirty="0" smtClean="0">
              <a:latin typeface="+mj-lt"/>
            </a:endParaRPr>
          </a:p>
          <a:p>
            <a:pPr lvl="1">
              <a:defRPr/>
            </a:pPr>
            <a:r>
              <a:rPr lang="en-US" sz="2800" dirty="0" smtClean="0">
                <a:latin typeface="+mj-lt"/>
              </a:rPr>
              <a:t>    </a:t>
            </a:r>
            <a:r>
              <a:rPr lang="en-US" sz="2800" dirty="0" smtClean="0">
                <a:latin typeface="+mj-lt"/>
              </a:rPr>
              <a:t>01100</a:t>
            </a:r>
            <a:endParaRPr lang="en-US" sz="28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Shift Operation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In binary number we can move or shift the binary </a:t>
            </a:r>
            <a:r>
              <a:rPr lang="en-US" dirty="0" smtClean="0"/>
              <a:t>point:</a:t>
            </a:r>
            <a:endParaRPr lang="en-US" dirty="0" smtClean="0"/>
          </a:p>
          <a:p>
            <a:pPr marL="898525" lvl="1" indent="-441325">
              <a:buFont typeface="Wingdings" pitchFamily="2" charset="2"/>
              <a:buChar char="Ø"/>
              <a:defRPr/>
            </a:pPr>
            <a:r>
              <a:rPr lang="en-US" sz="2800" dirty="0" smtClean="0"/>
              <a:t>Right </a:t>
            </a:r>
            <a:r>
              <a:rPr lang="en-US" sz="2800" dirty="0" smtClean="0"/>
              <a:t>by 1 position to multiply by </a:t>
            </a:r>
            <a:r>
              <a:rPr lang="en-US" sz="2800" dirty="0" smtClean="0"/>
              <a:t>2</a:t>
            </a:r>
          </a:p>
          <a:p>
            <a:pPr marL="898525" lvl="1" indent="-441325">
              <a:buFont typeface="Wingdings" pitchFamily="2" charset="2"/>
              <a:buChar char="Ø"/>
              <a:defRPr/>
            </a:pPr>
            <a:r>
              <a:rPr lang="en-US" sz="2800" dirty="0" smtClean="0"/>
              <a:t>Left </a:t>
            </a:r>
            <a:r>
              <a:rPr lang="en-US" sz="2800" dirty="0" smtClean="0"/>
              <a:t>by 1 position to divide by 2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Move or shift </a:t>
            </a:r>
            <a:r>
              <a:rPr lang="en-US" dirty="0" smtClean="0"/>
              <a:t>the binary </a:t>
            </a:r>
            <a:r>
              <a:rPr lang="en-US" dirty="0" smtClean="0"/>
              <a:t>point:</a:t>
            </a:r>
            <a:endParaRPr lang="en-US" dirty="0" smtClean="0"/>
          </a:p>
          <a:p>
            <a:pPr lvl="1">
              <a:defRPr/>
            </a:pPr>
            <a:r>
              <a:rPr lang="en-US" sz="2800" dirty="0" smtClean="0"/>
              <a:t>Left </a:t>
            </a:r>
            <a:r>
              <a:rPr lang="en-US" sz="2800" dirty="0" smtClean="0"/>
              <a:t>by 1 position to multiply by 2</a:t>
            </a:r>
          </a:p>
          <a:p>
            <a:pPr lvl="2">
              <a:defRPr/>
            </a:pPr>
            <a:r>
              <a:rPr lang="en-US" sz="2800" dirty="0" smtClean="0"/>
              <a:t>1110 </a:t>
            </a:r>
            <a:r>
              <a:rPr lang="en-US" sz="2800" dirty="0" smtClean="0"/>
              <a:t>x 2 </a:t>
            </a:r>
            <a:r>
              <a:rPr lang="en-US" sz="2800" dirty="0" smtClean="0">
                <a:sym typeface="Wingdings" pitchFamily="2" charset="2"/>
              </a:rPr>
              <a:t> 11100.</a:t>
            </a:r>
          </a:p>
          <a:p>
            <a:pPr lvl="1">
              <a:defRPr/>
            </a:pPr>
            <a:r>
              <a:rPr lang="en-US" sz="2800" dirty="0" smtClean="0">
                <a:sym typeface="Wingdings" pitchFamily="2" charset="2"/>
              </a:rPr>
              <a:t>Right by 1 position to divide by 2</a:t>
            </a:r>
          </a:p>
          <a:p>
            <a:pPr lvl="2">
              <a:defRPr/>
            </a:pPr>
            <a:r>
              <a:rPr lang="en-US" sz="2800" dirty="0" smtClean="0">
                <a:sym typeface="Wingdings" pitchFamily="2" charset="2"/>
              </a:rPr>
              <a:t>11100 </a:t>
            </a:r>
            <a:r>
              <a:rPr lang="en-US" sz="2800" dirty="0" smtClean="0">
                <a:latin typeface="Symbol" pitchFamily="18" charset="2"/>
              </a:rPr>
              <a:t>¸</a:t>
            </a:r>
            <a:r>
              <a:rPr lang="en-US" sz="2800" dirty="0" smtClean="0">
                <a:sym typeface="Wingdings" pitchFamily="2" charset="2"/>
              </a:rPr>
              <a:t> 2  1110.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959140" cy="553998"/>
          </a:xfrm>
        </p:spPr>
        <p:txBody>
          <a:bodyPr/>
          <a:lstStyle/>
          <a:p>
            <a:pPr algn="ctr"/>
            <a:r>
              <a:rPr lang="en-IN" dirty="0" smtClean="0"/>
              <a:t>Types of Shift Register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533400"/>
            <a:ext cx="7872095" cy="5170646"/>
          </a:xfrm>
        </p:spPr>
        <p:txBody>
          <a:bodyPr/>
          <a:lstStyle/>
          <a:p>
            <a:pPr marL="361950" indent="-361950" algn="just">
              <a:buFont typeface="Arial" pitchFamily="34" charset="0"/>
              <a:buChar char="•"/>
            </a:pPr>
            <a:r>
              <a:rPr lang="en-IN" dirty="0" smtClean="0"/>
              <a:t>Shift registers </a:t>
            </a:r>
            <a:r>
              <a:rPr lang="en-IN" dirty="0" smtClean="0"/>
              <a:t>operate in one of four different modes with the basic movement </a:t>
            </a:r>
            <a:r>
              <a:rPr lang="en-IN" dirty="0" smtClean="0"/>
              <a:t>of data.</a:t>
            </a:r>
            <a:endParaRPr lang="en-IN" dirty="0" smtClean="0"/>
          </a:p>
          <a:p>
            <a:pPr marL="725488" indent="-363538">
              <a:buFont typeface="Wingdings" pitchFamily="2" charset="2"/>
              <a:buChar char="Ø"/>
            </a:pPr>
            <a:r>
              <a:rPr lang="en-IN" dirty="0" smtClean="0"/>
              <a:t>Serial-in</a:t>
            </a:r>
            <a:r>
              <a:rPr lang="en-IN" dirty="0" smtClean="0"/>
              <a:t>, Serial-out</a:t>
            </a:r>
          </a:p>
          <a:p>
            <a:pPr marL="725488" indent="-363538">
              <a:lnSpc>
                <a:spcPct val="300000"/>
              </a:lnSpc>
              <a:buFont typeface="Wingdings" pitchFamily="2" charset="2"/>
              <a:buChar char="Ø"/>
            </a:pPr>
            <a:r>
              <a:rPr lang="en-IN" dirty="0" smtClean="0"/>
              <a:t>Serial-in, Parallel-out</a:t>
            </a:r>
          </a:p>
          <a:p>
            <a:pPr marL="725488" indent="-363538">
              <a:lnSpc>
                <a:spcPct val="300000"/>
              </a:lnSpc>
              <a:buFont typeface="Wingdings" pitchFamily="2" charset="2"/>
              <a:buChar char="Ø"/>
            </a:pPr>
            <a:r>
              <a:rPr lang="en-IN" dirty="0" smtClean="0"/>
              <a:t>Parallel-in, Serial-out</a:t>
            </a:r>
          </a:p>
          <a:p>
            <a:pPr marL="725488" indent="-363538">
              <a:lnSpc>
                <a:spcPct val="300000"/>
              </a:lnSpc>
              <a:buFont typeface="Wingdings" pitchFamily="2" charset="2"/>
              <a:buChar char="Ø"/>
            </a:pPr>
            <a:r>
              <a:rPr lang="en-IN" dirty="0" smtClean="0"/>
              <a:t>Parallel-in, </a:t>
            </a:r>
            <a:r>
              <a:rPr lang="en-IN" dirty="0" smtClean="0"/>
              <a:t>Parallel-out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371600"/>
            <a:ext cx="3886200" cy="71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362200"/>
            <a:ext cx="29718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810000"/>
            <a:ext cx="30480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5114925"/>
            <a:ext cx="21336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632710" y="322579"/>
            <a:ext cx="3877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Serial-In</a:t>
            </a:r>
            <a:r>
              <a:rPr spc="-75" dirty="0"/>
              <a:t> </a:t>
            </a:r>
            <a:r>
              <a:rPr spc="-15" dirty="0"/>
              <a:t>Serial-Out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81000" y="990600"/>
            <a:ext cx="8229600" cy="2398092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63525" indent="-263525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+mj-lt"/>
                <a:cs typeface="Arial"/>
              </a:rPr>
              <a:t>Data bits come in one at a </a:t>
            </a:r>
            <a:r>
              <a:rPr lang="en-IN" sz="2800" dirty="0" smtClean="0">
                <a:latin typeface="+mj-lt"/>
                <a:cs typeface="Arial"/>
              </a:rPr>
              <a:t>time and leave one at a time</a:t>
            </a:r>
            <a:r>
              <a:rPr lang="en-US" sz="2800" dirty="0" smtClean="0">
                <a:latin typeface="+mj-lt"/>
                <a:cs typeface="Arial"/>
              </a:rPr>
              <a:t>.</a:t>
            </a:r>
            <a:endParaRPr lang="en-IN" sz="2800" dirty="0" smtClean="0">
              <a:latin typeface="+mj-lt"/>
              <a:cs typeface="Arial"/>
            </a:endParaRPr>
          </a:p>
          <a:p>
            <a:pPr marL="263525" marR="74930" indent="-263525" algn="just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264160" algn="l"/>
              </a:tabLst>
            </a:pPr>
            <a:r>
              <a:rPr lang="en-IN" sz="2800" dirty="0" smtClean="0">
                <a:latin typeface="+mj-lt"/>
                <a:cs typeface="Arial"/>
              </a:rPr>
              <a:t>One Flip-Flop is used to handle each bit</a:t>
            </a:r>
            <a:r>
              <a:rPr lang="en-US" sz="2800" dirty="0" smtClean="0">
                <a:latin typeface="+mj-lt"/>
                <a:cs typeface="Arial"/>
              </a:rPr>
              <a:t>.</a:t>
            </a:r>
            <a:endParaRPr lang="en-US" sz="2800" dirty="0" smtClean="0">
              <a:latin typeface="+mj-lt"/>
              <a:cs typeface="Arial"/>
            </a:endParaRPr>
          </a:p>
          <a:p>
            <a:pPr marL="263525" marR="74930" indent="-263525" algn="just">
              <a:spcBef>
                <a:spcPts val="600"/>
              </a:spcBef>
              <a:buFont typeface="Arial" pitchFamily="34" charset="0"/>
              <a:buChar char="•"/>
              <a:tabLst>
                <a:tab pos="264160" algn="l"/>
              </a:tabLst>
            </a:pPr>
            <a:r>
              <a:rPr lang="en-IN" sz="2800" dirty="0" smtClean="0">
                <a:latin typeface="+mj-lt"/>
                <a:cs typeface="Arial"/>
              </a:rPr>
              <a:t>The output of a </a:t>
            </a:r>
            <a:r>
              <a:rPr lang="en-IN" sz="2800" dirty="0" smtClean="0">
                <a:latin typeface="+mj-lt"/>
                <a:cs typeface="Arial"/>
              </a:rPr>
              <a:t>Flip-Flop </a:t>
            </a:r>
            <a:r>
              <a:rPr lang="en-IN" sz="2800" dirty="0" smtClean="0">
                <a:latin typeface="+mj-lt"/>
                <a:cs typeface="Arial"/>
              </a:rPr>
              <a:t>is connected to the D input of the  Flip-Flop at its right</a:t>
            </a:r>
            <a:r>
              <a:rPr lang="en-IN" sz="2800" dirty="0" smtClean="0">
                <a:latin typeface="+mj-lt"/>
                <a:cs typeface="Arial"/>
              </a:rPr>
              <a:t>.</a:t>
            </a:r>
          </a:p>
        </p:txBody>
      </p:sp>
      <p:grpSp>
        <p:nvGrpSpPr>
          <p:cNvPr id="9" name="object 4"/>
          <p:cNvGrpSpPr/>
          <p:nvPr/>
        </p:nvGrpSpPr>
        <p:grpSpPr>
          <a:xfrm>
            <a:off x="990600" y="3733800"/>
            <a:ext cx="6776720" cy="2847339"/>
            <a:chOff x="1299604" y="4315459"/>
            <a:chExt cx="6395720" cy="1932939"/>
          </a:xfrm>
        </p:grpSpPr>
        <p:sp>
          <p:nvSpPr>
            <p:cNvPr id="10" name="object 5"/>
            <p:cNvSpPr/>
            <p:nvPr/>
          </p:nvSpPr>
          <p:spPr>
            <a:xfrm>
              <a:off x="1299604" y="4315459"/>
              <a:ext cx="6395325" cy="19329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"/>
            <p:cNvSpPr/>
            <p:nvPr/>
          </p:nvSpPr>
          <p:spPr>
            <a:xfrm>
              <a:off x="3429000" y="6019799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4601</TotalTime>
  <Words>654</Words>
  <Application>Microsoft Office PowerPoint</Application>
  <PresentationFormat>On-screen Show (4:3)</PresentationFormat>
  <Paragraphs>74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Sequential Logic Circuit  (Shift Register)</vt:lpstr>
      <vt:lpstr>Register</vt:lpstr>
      <vt:lpstr>Register</vt:lpstr>
      <vt:lpstr>Shift Register</vt:lpstr>
      <vt:lpstr>Shift Register</vt:lpstr>
      <vt:lpstr>Shift Operation</vt:lpstr>
      <vt:lpstr>Shift Operation</vt:lpstr>
      <vt:lpstr>Types of Shift Register</vt:lpstr>
      <vt:lpstr>Serial-In Serial-Out</vt:lpstr>
      <vt:lpstr>Example</vt:lpstr>
      <vt:lpstr>Serial-In Parallel -Out</vt:lpstr>
      <vt:lpstr>Parallel-In Serial-Out</vt:lpstr>
      <vt:lpstr>Parallel -In Parallel -Out</vt:lpstr>
      <vt:lpstr>Universal Shift Register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hp</cp:lastModifiedBy>
  <cp:revision>412</cp:revision>
  <dcterms:created xsi:type="dcterms:W3CDTF">2020-12-08T02:03:02Z</dcterms:created>
  <dcterms:modified xsi:type="dcterms:W3CDTF">2020-12-21T05:15:20Z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2020-12-08T00:00:00Z</vt:filetime>
  </property>
</Properties>
</file>