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2" r:id="rId2"/>
    <p:sldId id="303" r:id="rId3"/>
    <p:sldId id="304" r:id="rId4"/>
    <p:sldId id="316" r:id="rId5"/>
    <p:sldId id="305" r:id="rId6"/>
    <p:sldId id="317" r:id="rId7"/>
    <p:sldId id="309" r:id="rId8"/>
    <p:sldId id="306" r:id="rId9"/>
    <p:sldId id="313" r:id="rId10"/>
    <p:sldId id="315" r:id="rId11"/>
    <p:sldId id="31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572" y="-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0F12C-2FA5-4A92-894A-CB7B5EF9D7B9}" type="datetimeFigureOut">
              <a:rPr lang="en-IN" smtClean="0"/>
              <a:pPr/>
              <a:t>22-12-2020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0C81D-E237-41DD-835A-2CF857550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1452" y="2447925"/>
            <a:ext cx="418109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29" y="530478"/>
            <a:ext cx="795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34413"/>
            <a:ext cx="7872095" cy="450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242931"/>
            <a:ext cx="687069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4</a:t>
            </a:r>
            <a:r>
              <a:rPr spc="5" dirty="0"/>
              <a:t>/</a:t>
            </a:r>
            <a:r>
              <a:rPr dirty="0"/>
              <a:t>3</a:t>
            </a:r>
            <a:r>
              <a:rPr spc="5" dirty="0"/>
              <a:t>0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78529" y="6373469"/>
            <a:ext cx="218567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Pavithran Puthiyapurayil </a:t>
            </a:r>
            <a:r>
              <a:rPr dirty="0"/>
              <a:t>,</a:t>
            </a:r>
            <a:r>
              <a:rPr spc="-65" dirty="0"/>
              <a:t> </a:t>
            </a:r>
            <a:r>
              <a:rPr spc="-5" dirty="0"/>
              <a:t>Maldives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National</a:t>
            </a:r>
            <a:r>
              <a:rPr spc="-25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47925"/>
            <a:ext cx="8001000" cy="1477328"/>
          </a:xfrm>
        </p:spPr>
        <p:txBody>
          <a:bodyPr/>
          <a:lstStyle/>
          <a:p>
            <a:pPr algn="ctr"/>
            <a:r>
              <a:rPr lang="en-IN" sz="4800" dirty="0" smtClean="0"/>
              <a:t>Sequential Logic Circuit </a:t>
            </a:r>
            <a:br>
              <a:rPr lang="en-IN" sz="4800" dirty="0" smtClean="0"/>
            </a:br>
            <a:r>
              <a:rPr lang="en-IN" sz="4800" dirty="0" smtClean="0"/>
              <a:t>(Counters)</a:t>
            </a:r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22860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Asynchronous Vs Synchronous Counters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14400"/>
          <a:ext cx="8610600" cy="5823136"/>
        </p:xfrm>
        <a:graphic>
          <a:graphicData uri="http://schemas.openxmlformats.org/drawingml/2006/table">
            <a:tbl>
              <a:tblPr/>
              <a:tblGrid>
                <a:gridCol w="4114800"/>
                <a:gridCol w="44958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SYNCHRONOUS COUNTERS</a:t>
                      </a:r>
                    </a:p>
                  </a:txBody>
                  <a:tcPr marL="6835" marR="6835" marT="6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ASYNCHRONOUS COUNTERS</a:t>
                      </a:r>
                    </a:p>
                  </a:txBody>
                  <a:tcPr marL="6835" marR="6835" marT="68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737363"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All flip-flops are given the same clock simultaneously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 flip-flops are not given the same clock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363"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There is no connection between the output of a flip-flop and the clock input of the next flip-flop.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The output of a flip-flop is given as the clock input to the next flip-flop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These are faster than that of ripple counters.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These are slow in operation.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Large number of logic gates are required to design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Less number of logic gates required.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794"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is known as a parallel counter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It is known as a serial counter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7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Synchronous circuits are easy to design.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Complex to design.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7847"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>
                          <a:solidFill>
                            <a:schemeClr val="tx1"/>
                          </a:solidFill>
                          <a:latin typeface="+mj-lt"/>
                        </a:rPr>
                        <a:t>Standard logic packages available for synchronous.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2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For asynchronous counters, Standard logic packages are not available.</a:t>
                      </a:r>
                    </a:p>
                  </a:txBody>
                  <a:tcPr marL="6835" marR="6835" marT="68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59140" cy="553998"/>
          </a:xfrm>
        </p:spPr>
        <p:txBody>
          <a:bodyPr/>
          <a:lstStyle/>
          <a:p>
            <a:pPr algn="ctr"/>
            <a:r>
              <a:rPr lang="en-IN" dirty="0" smtClean="0"/>
              <a:t>Application of counters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19200"/>
            <a:ext cx="7872095" cy="4339650"/>
          </a:xfrm>
        </p:spPr>
        <p:txBody>
          <a:bodyPr/>
          <a:lstStyle/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Digital clock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Time measurement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Frequency counters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err="1" smtClean="0"/>
              <a:t>Analog</a:t>
            </a:r>
            <a:r>
              <a:rPr lang="en-IN" dirty="0" smtClean="0"/>
              <a:t> to digital convertors.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Frequency divider circuits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Digital triangular wave generator.</a:t>
            </a:r>
          </a:p>
          <a:p>
            <a:pPr marL="361950" indent="-361950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In time measurement. That means calculating time in timers such as electronic devices like </a:t>
            </a:r>
            <a:r>
              <a:rPr lang="en-IN" b="1" dirty="0" smtClean="0"/>
              <a:t>ovens</a:t>
            </a:r>
            <a:r>
              <a:rPr lang="en-IN" dirty="0" smtClean="0"/>
              <a:t> and </a:t>
            </a:r>
            <a:r>
              <a:rPr lang="en-IN" b="1" dirty="0" smtClean="0"/>
              <a:t>washing</a:t>
            </a:r>
            <a:r>
              <a:rPr lang="en-IN" dirty="0" smtClean="0"/>
              <a:t> machines.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802"/>
            <a:ext cx="7959140" cy="553998"/>
          </a:xfrm>
        </p:spPr>
        <p:txBody>
          <a:bodyPr/>
          <a:lstStyle/>
          <a:p>
            <a:pPr algn="ctr"/>
            <a:r>
              <a:rPr lang="en-IN" b="1" dirty="0" smtClean="0"/>
              <a:t>Counters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19120"/>
            <a:ext cx="8024495" cy="5124480"/>
          </a:xfrm>
        </p:spPr>
        <p:txBody>
          <a:bodyPr/>
          <a:lstStyle/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Counter is a </a:t>
            </a:r>
            <a:r>
              <a:rPr lang="en-IN" dirty="0" smtClean="0"/>
              <a:t>sequential </a:t>
            </a:r>
            <a:r>
              <a:rPr lang="en-IN" dirty="0" smtClean="0"/>
              <a:t>circuit. </a:t>
            </a:r>
            <a:endParaRPr lang="en-IN" dirty="0" smtClean="0"/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Counter is a digital circuit used for counting purpose, they can count specific event happening in the circuit.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Counters calculate or note down the number that how many times an event occurred.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Counting means incrementing or decrementing the values of an operator, with respect to its previous state value.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Counters are well known as </a:t>
            </a:r>
            <a:r>
              <a:rPr lang="en-IN" b="1" dirty="0" smtClean="0"/>
              <a:t>Timers</a:t>
            </a:r>
            <a:r>
              <a:rPr lang="en-IN" dirty="0" smtClean="0"/>
              <a:t>.</a:t>
            </a:r>
          </a:p>
          <a:p>
            <a:pPr marL="361950" indent="-3619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IN" dirty="0" smtClean="0"/>
              <a:t>Counter is the widest application of flip-flops.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9" y="22860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Types of counters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66800"/>
            <a:ext cx="7872095" cy="1723549"/>
          </a:xfrm>
        </p:spPr>
        <p:txBody>
          <a:bodyPr/>
          <a:lstStyle/>
          <a:p>
            <a:r>
              <a:rPr lang="en-IN" dirty="0" smtClean="0"/>
              <a:t>Depending on the type of </a:t>
            </a:r>
            <a:r>
              <a:rPr lang="en-IN" b="1" dirty="0" smtClean="0"/>
              <a:t>clock</a:t>
            </a:r>
            <a:r>
              <a:rPr lang="en-IN" dirty="0" smtClean="0"/>
              <a:t> inputs, counters are of two types: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en-IN" dirty="0" smtClean="0"/>
              <a:t>Asynchronous counters</a:t>
            </a:r>
          </a:p>
          <a:p>
            <a:pPr marL="361950" indent="-361950">
              <a:buFont typeface="Wingdings" pitchFamily="2" charset="2"/>
              <a:buChar char="Ø"/>
            </a:pPr>
            <a:r>
              <a:rPr lang="en-IN" dirty="0" smtClean="0"/>
              <a:t>Synchronous counters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33400" y="3581400"/>
            <a:ext cx="7872095" cy="28007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Depending on the way in which the </a:t>
            </a:r>
            <a:r>
              <a:rPr kumimoji="0" lang="en-I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counting progresses</a:t>
            </a: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the synchronous or asynchronous counters are classified as follows −</a:t>
            </a:r>
          </a:p>
          <a:p>
            <a:pPr marL="725488" marR="0" lvl="0" indent="-552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 counters</a:t>
            </a:r>
          </a:p>
          <a:p>
            <a:pPr marL="725488" marR="0" lvl="0" indent="-552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Down counters</a:t>
            </a:r>
          </a:p>
          <a:p>
            <a:pPr marL="725488" indent="-552450">
              <a:buFont typeface="Wingdings" pitchFamily="2" charset="2"/>
              <a:buChar char="Ø"/>
            </a:pPr>
            <a:r>
              <a:rPr kumimoji="0" lang="en-I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Up/Down counters </a:t>
            </a:r>
            <a:r>
              <a:rPr lang="en-IN" sz="2800" kern="0" dirty="0" smtClean="0">
                <a:latin typeface="Calibri"/>
                <a:cs typeface="Calibri"/>
              </a:rPr>
              <a:t>or Bidirectional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1"/>
            <a:ext cx="8305800" cy="5943599"/>
          </a:xfrm>
        </p:spPr>
        <p:txBody>
          <a:bodyPr/>
          <a:lstStyle/>
          <a:p>
            <a:pPr marL="361950" indent="-361950"/>
            <a:r>
              <a:rPr lang="en-US" b="1" dirty="0" smtClean="0"/>
              <a:t>Up-Counter:</a:t>
            </a:r>
            <a:endParaRPr lang="en-IN" b="1" dirty="0" smtClean="0"/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An up-counter counts events in increasing order.</a:t>
            </a:r>
          </a:p>
          <a:p>
            <a:pPr marL="361950" indent="-361950">
              <a:buFont typeface="Arial" pitchFamily="34" charset="0"/>
              <a:buChar char="•"/>
            </a:pPr>
            <a:r>
              <a:rPr lang="en-IN" dirty="0" smtClean="0"/>
              <a:t>The binary count is incremented by 1 with every input clock pulse.</a:t>
            </a:r>
          </a:p>
          <a:p>
            <a:pPr marL="268288" indent="-268288" algn="just">
              <a:spcBef>
                <a:spcPts val="600"/>
              </a:spcBef>
            </a:pPr>
            <a:r>
              <a:rPr lang="en-US" b="1" dirty="0" smtClean="0"/>
              <a:t>Down-Counter:</a:t>
            </a:r>
            <a:endParaRPr lang="en-IN" b="1" dirty="0" smtClean="0"/>
          </a:p>
          <a:p>
            <a:pPr marL="268288" marR="0" lvl="0" indent="-268288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dirty="0" smtClean="0"/>
              <a:t>A down-counter counts events in the decreasing order.</a:t>
            </a:r>
          </a:p>
          <a:p>
            <a:pPr marL="268288" marR="0" lvl="0" indent="-268288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dirty="0" smtClean="0"/>
              <a:t>A binary counter with a reverse count. In a down-counter, the binary count is decremented by 1 with every input clock pulse. </a:t>
            </a:r>
          </a:p>
          <a:p>
            <a:pPr algn="just"/>
            <a:r>
              <a:rPr lang="en-US" b="1" dirty="0" smtClean="0"/>
              <a:t>Up-Down-Counter:</a:t>
            </a:r>
            <a:endParaRPr lang="en-IN" b="1" dirty="0" smtClean="0"/>
          </a:p>
          <a:p>
            <a:pPr marL="361950" lvl="0" indent="-361950" algn="just">
              <a:buFont typeface="Arial" pitchFamily="34" charset="0"/>
              <a:buChar char="•"/>
              <a:defRPr/>
            </a:pPr>
            <a:r>
              <a:rPr lang="en-IN" dirty="0" smtClean="0"/>
              <a:t>An up-down counter is a combination of an up-counter and a down-counter. It can count in both directions, increasing as well as decreasing.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036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Asynchronous Counters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0041"/>
            <a:ext cx="7872095" cy="4739759"/>
          </a:xfrm>
        </p:spPr>
        <p:txBody>
          <a:bodyPr/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Clock input of the flip-flops are not all driven by the same clock signal, therefore called Asynchronous Counters.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The counters in which the change in transition doesn’t depend upon the clock signal input is known as “Asynchronous counters”.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Asynchronous Counters use flip-flops which are serially connected together so that the input clock pulse appears to ripple through the counter.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Asynchronous counters don’t use universal clock, only first flip flop is driven by main clock.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76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Asynchronous Counters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7389" y="685800"/>
            <a:ext cx="302041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59721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0" y="3886200"/>
            <a:ext cx="6553200" cy="3046988"/>
          </a:xfrm>
        </p:spPr>
        <p:txBody>
          <a:bodyPr/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n-IN" sz="2200" dirty="0" smtClean="0"/>
              <a:t>All J and K inputs are equal to 1.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IN" sz="2200" dirty="0" smtClean="0"/>
              <a:t>The lowest-order bit A</a:t>
            </a:r>
            <a:r>
              <a:rPr lang="en-IN" sz="2200" baseline="-25000" dirty="0" smtClean="0"/>
              <a:t>1</a:t>
            </a:r>
            <a:r>
              <a:rPr lang="en-IN" sz="2200" dirty="0" smtClean="0"/>
              <a:t> must be complemented with each count pulse. Every time A</a:t>
            </a:r>
            <a:r>
              <a:rPr lang="en-IN" sz="2200" baseline="-25000" dirty="0" smtClean="0"/>
              <a:t>1</a:t>
            </a:r>
            <a:r>
              <a:rPr lang="en-IN" sz="2200" dirty="0" smtClean="0"/>
              <a:t> goes from 1 to 0, it complements A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. Every time A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 goes from 1 to 0, it complements A</a:t>
            </a:r>
            <a:r>
              <a:rPr lang="en-IN" sz="2200" baseline="-25000" dirty="0" smtClean="0"/>
              <a:t>3</a:t>
            </a:r>
            <a:r>
              <a:rPr lang="en-IN" sz="2200" dirty="0" smtClean="0"/>
              <a:t>, and so on.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IN" sz="2200" dirty="0" smtClean="0"/>
              <a:t>The flip-flops change one at a time in rapid succession, and the signal propagates through the counter in a ripple fashion So asynchronous counters are also called </a:t>
            </a:r>
            <a:r>
              <a:rPr lang="en-IN" sz="2200" b="1" dirty="0" smtClean="0"/>
              <a:t>Ripple</a:t>
            </a:r>
            <a:r>
              <a:rPr lang="en-IN" sz="2200" dirty="0" smtClean="0"/>
              <a:t> counters.</a:t>
            </a:r>
            <a:endParaRPr lang="en-IN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647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4-bit Ripple counter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76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Asynchronous Counters</a:t>
            </a: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83058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 r="8434"/>
          <a:stretch>
            <a:fillRect/>
          </a:stretch>
        </p:blipFill>
        <p:spPr bwMode="auto">
          <a:xfrm>
            <a:off x="533400" y="4114800"/>
            <a:ext cx="74676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52600" y="6400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Timing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036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Synchronous Counters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153954"/>
            <a:ext cx="7872095" cy="5170646"/>
          </a:xfrm>
        </p:spPr>
        <p:txBody>
          <a:bodyPr/>
          <a:lstStyle/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All flip flops in the synchronous counters are triggered by same clock signal.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dirty="0" smtClean="0"/>
              <a:t>Synchronous Counters are so called because the clock input of all the individual flip-flops within the counter are all clocked together at the same time by the same clock signal.</a:t>
            </a:r>
          </a:p>
          <a:p>
            <a:pPr marL="361950" indent="-361950" algn="just">
              <a:buFont typeface="Arial" pitchFamily="34" charset="0"/>
              <a:buChar char="•"/>
            </a:pPr>
            <a:r>
              <a:rPr lang="en-IN" b="1" dirty="0" smtClean="0"/>
              <a:t>Synchronous Counter</a:t>
            </a:r>
            <a:r>
              <a:rPr lang="en-IN" dirty="0" smtClean="0"/>
              <a:t>, the external clock signal is connected to the clock input of EVERY individual flip-flop within the counter so that all of the flip-flops are clocked together simultaneously (in parallel) at the same time giving a fixed time relationship.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760"/>
            <a:ext cx="7959140" cy="574040"/>
          </a:xfrm>
        </p:spPr>
        <p:txBody>
          <a:bodyPr/>
          <a:lstStyle/>
          <a:p>
            <a:pPr algn="ctr"/>
            <a:r>
              <a:rPr lang="en-IN" dirty="0" smtClean="0"/>
              <a:t>Synchronous Counters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5562600" cy="5539978"/>
          </a:xfrm>
        </p:spPr>
        <p:txBody>
          <a:bodyPr/>
          <a:lstStyle/>
          <a:p>
            <a:pPr marL="173038" indent="-173038" algn="just">
              <a:buFont typeface="Arial" pitchFamily="34" charset="0"/>
              <a:buChar char="•"/>
            </a:pPr>
            <a:r>
              <a:rPr lang="en-IN" sz="2400" dirty="0" smtClean="0"/>
              <a:t>The flip-flop in the lowest-order position is complemented with every pulse. 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IN" sz="2400" dirty="0" smtClean="0"/>
              <a:t>A flip-flop in any other position is complemented with a pulse provided all the bits in the lowest-order position are equal to 1, because the lowest-order bits (when all 1's) will change to 0's on the next count pulse. 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IN" sz="2400" dirty="0" smtClean="0"/>
              <a:t>Synchronous binary counters have a regular pattern and can easily be constructed with complementing flip-flops and gates.</a:t>
            </a:r>
          </a:p>
          <a:p>
            <a:pPr marL="173038" indent="-173038" algn="just">
              <a:buFont typeface="Arial" pitchFamily="34" charset="0"/>
              <a:buChar char="•"/>
            </a:pPr>
            <a:r>
              <a:rPr lang="en-IN" sz="2400" dirty="0" smtClean="0"/>
              <a:t>Synchronous Counters are faster and more reliable as they use the same clock signal for all flip-flops.</a:t>
            </a:r>
            <a:endParaRPr lang="en-I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609600"/>
            <a:ext cx="3213371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3600" y="640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4-bit Synchronous Counter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754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Sequential Logic Circuit  (Counters)</vt:lpstr>
      <vt:lpstr>Counters</vt:lpstr>
      <vt:lpstr>Types of counters</vt:lpstr>
      <vt:lpstr>Slide 4</vt:lpstr>
      <vt:lpstr>Asynchronous Counters</vt:lpstr>
      <vt:lpstr>Asynchronous Counters</vt:lpstr>
      <vt:lpstr>Asynchronous Counters</vt:lpstr>
      <vt:lpstr>Synchronous Counters</vt:lpstr>
      <vt:lpstr>Synchronous Counters</vt:lpstr>
      <vt:lpstr>Asynchronous Vs Synchronous Counters</vt:lpstr>
      <vt:lpstr>Application of counters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521</cp:revision>
  <dcterms:created xsi:type="dcterms:W3CDTF">2020-12-08T02:03:02Z</dcterms:created>
  <dcterms:modified xsi:type="dcterms:W3CDTF">2020-12-22T05:34:35Z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2020-12-08T00:00:00Z</vt:filetime>
  </property>
</Properties>
</file>