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59" r:id="rId8"/>
    <p:sldId id="261" r:id="rId9"/>
    <p:sldId id="262" r:id="rId10"/>
    <p:sldId id="267" r:id="rId11"/>
    <p:sldId id="268" r:id="rId12"/>
    <p:sldId id="269" r:id="rId13"/>
    <p:sldId id="271" r:id="rId14"/>
    <p:sldId id="273" r:id="rId15"/>
    <p:sldId id="274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5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3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1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7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9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6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5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0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3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7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E0F9-0176-4AFB-AA6A-8E809C48630B}" type="datetimeFigureOut">
              <a:rPr lang="en-US" smtClean="0"/>
              <a:t>18-Feb-22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BEA7C-8908-4B6B-9E3D-0BF4AFD3D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1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of Accumulator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Adder and logic circuit,</a:t>
            </a:r>
          </a:p>
          <a:p>
            <a:r>
              <a:rPr lang="en-US" dirty="0" smtClean="0"/>
              <a:t>&amp; </a:t>
            </a:r>
          </a:p>
          <a:p>
            <a:r>
              <a:rPr lang="en-US" dirty="0" smtClean="0"/>
              <a:t>Control gates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3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3300" dirty="0"/>
              <a:t>Gate structure for controlling </a:t>
            </a:r>
            <a:r>
              <a:rPr lang="en-US" sz="3300" dirty="0" smtClean="0"/>
              <a:t>LD</a:t>
            </a:r>
            <a:r>
              <a:rPr lang="en-US" sz="3300" dirty="0"/>
              <a:t>, </a:t>
            </a:r>
            <a:r>
              <a:rPr lang="en-US" sz="3300" dirty="0" err="1"/>
              <a:t>lNR</a:t>
            </a:r>
            <a:r>
              <a:rPr lang="en-US" sz="3300" dirty="0"/>
              <a:t>, and </a:t>
            </a:r>
            <a:r>
              <a:rPr lang="en-US" sz="3300" dirty="0" smtClean="0"/>
              <a:t>CLR</a:t>
            </a:r>
            <a:endParaRPr lang="en-US" sz="3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398494"/>
            <a:ext cx="4629150" cy="528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control function for the clear </a:t>
            </a:r>
            <a:r>
              <a:rPr lang="en-US" dirty="0" err="1"/>
              <a:t>microoperation</a:t>
            </a:r>
            <a:r>
              <a:rPr lang="en-US" dirty="0"/>
              <a:t> is </a:t>
            </a:r>
            <a:r>
              <a:rPr lang="en-US" dirty="0" smtClean="0"/>
              <a:t>rB</a:t>
            </a:r>
            <a:r>
              <a:rPr lang="en-US" baseline="-25000" dirty="0" smtClean="0"/>
              <a:t>11</a:t>
            </a:r>
            <a:r>
              <a:rPr lang="en-US" dirty="0" smtClean="0"/>
              <a:t>, where r </a:t>
            </a:r>
            <a:r>
              <a:rPr lang="en-US" dirty="0"/>
              <a:t>= D7l'T3 and </a:t>
            </a:r>
            <a:r>
              <a:rPr lang="en-US" dirty="0" smtClean="0"/>
              <a:t>B</a:t>
            </a:r>
            <a:r>
              <a:rPr lang="en-US" baseline="-25000" dirty="0" smtClean="0"/>
              <a:t>11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IR(11).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output of the AND gate that generates </a:t>
            </a:r>
            <a:r>
              <a:rPr lang="en-US" dirty="0" smtClean="0"/>
              <a:t>this control </a:t>
            </a:r>
            <a:r>
              <a:rPr lang="en-US" dirty="0"/>
              <a:t>function is connected to the CLR input of the register.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12" y="163419"/>
            <a:ext cx="6750143" cy="67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3300" dirty="0"/>
              <a:t>Gate structure for controlling </a:t>
            </a:r>
            <a:r>
              <a:rPr lang="en-US" sz="3300" dirty="0" smtClean="0"/>
              <a:t>LD</a:t>
            </a:r>
            <a:r>
              <a:rPr lang="en-US" sz="3300" dirty="0"/>
              <a:t>, </a:t>
            </a:r>
            <a:r>
              <a:rPr lang="en-US" sz="3300" dirty="0" err="1"/>
              <a:t>lNR</a:t>
            </a:r>
            <a:r>
              <a:rPr lang="en-US" sz="3300" dirty="0"/>
              <a:t>, and </a:t>
            </a:r>
            <a:r>
              <a:rPr lang="en-US" sz="3300" dirty="0" smtClean="0"/>
              <a:t>CLR</a:t>
            </a:r>
            <a:endParaRPr lang="en-US" sz="3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398494"/>
            <a:ext cx="4629150" cy="528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Similarly, the output of the gate that implements the increment </a:t>
            </a:r>
            <a:r>
              <a:rPr lang="en-US" dirty="0" smtClean="0"/>
              <a:t>micro-operation </a:t>
            </a:r>
            <a:r>
              <a:rPr lang="en-US" dirty="0"/>
              <a:t>is connected to the INR input of the register.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other seven </a:t>
            </a:r>
            <a:r>
              <a:rPr lang="en-US" dirty="0" smtClean="0"/>
              <a:t>micro-operations </a:t>
            </a:r>
            <a:r>
              <a:rPr lang="en-US" dirty="0"/>
              <a:t>are generated in the adder and logic circuit and are loaded into AC at the proper time.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12" y="163419"/>
            <a:ext cx="6750143" cy="674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43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Adder and Logic Circuit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5" y="1290918"/>
            <a:ext cx="4629150" cy="52804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One stage of the adder and logic circuit consists of seven AND gates, </a:t>
            </a:r>
            <a:r>
              <a:rPr lang="en-US" dirty="0" smtClean="0"/>
              <a:t>one OR </a:t>
            </a:r>
            <a:r>
              <a:rPr lang="en-US" dirty="0"/>
              <a:t>gate and a full-adder (FA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The inputs of the gates with symbolic names come from the outputs of gates marked with the same symbolic name </a:t>
            </a:r>
            <a:r>
              <a:rPr lang="en-US" dirty="0" smtClean="0"/>
              <a:t>in “</a:t>
            </a:r>
            <a:r>
              <a:rPr lang="en-US" dirty="0"/>
              <a:t>Gate structure for controlling LD, </a:t>
            </a:r>
            <a:r>
              <a:rPr lang="en-US" dirty="0" err="1"/>
              <a:t>lNR</a:t>
            </a:r>
            <a:r>
              <a:rPr lang="en-US" dirty="0"/>
              <a:t>, and </a:t>
            </a:r>
            <a:r>
              <a:rPr lang="en-US" dirty="0" smtClean="0"/>
              <a:t>CLR”.</a:t>
            </a:r>
          </a:p>
          <a:p>
            <a:pPr algn="just"/>
            <a:r>
              <a:rPr lang="en-US" dirty="0"/>
              <a:t>For example, the input marked ADD in </a:t>
            </a:r>
            <a:r>
              <a:rPr lang="en-US" dirty="0" smtClean="0"/>
              <a:t>this Fig</a:t>
            </a:r>
            <a:r>
              <a:rPr lang="en-US" dirty="0"/>
              <a:t>. </a:t>
            </a:r>
            <a:r>
              <a:rPr lang="en-US" dirty="0" smtClean="0"/>
              <a:t>is </a:t>
            </a:r>
            <a:r>
              <a:rPr lang="en-US" dirty="0"/>
              <a:t>connected to the output marked ADD in Fig. </a:t>
            </a:r>
            <a:r>
              <a:rPr lang="en-US" dirty="0" smtClean="0"/>
              <a:t> “Gate…”.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60" y="739585"/>
            <a:ext cx="72009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2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Internal construction of 4-bit register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4" y="1116106"/>
            <a:ext cx="5136775" cy="561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internal construction of </a:t>
            </a:r>
            <a:r>
              <a:rPr lang="en-US" dirty="0" smtClean="0"/>
              <a:t>4-bit register </a:t>
            </a:r>
            <a:r>
              <a:rPr lang="en-US" dirty="0"/>
              <a:t>is </a:t>
            </a:r>
            <a:r>
              <a:rPr lang="en-US" dirty="0" smtClean="0"/>
              <a:t>as shown </a:t>
            </a:r>
            <a:r>
              <a:rPr lang="en-US" dirty="0"/>
              <a:t>in </a:t>
            </a:r>
            <a:r>
              <a:rPr lang="en-US" dirty="0" smtClean="0"/>
              <a:t>Fig. Each </a:t>
            </a:r>
            <a:r>
              <a:rPr lang="en-US" dirty="0"/>
              <a:t>stage has </a:t>
            </a:r>
            <a:r>
              <a:rPr lang="en-US" dirty="0" smtClean="0"/>
              <a:t>a JK </a:t>
            </a:r>
            <a:r>
              <a:rPr lang="en-US" dirty="0"/>
              <a:t>flip-flop, two OR gates, and two AND gates.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load (LD) input is connected to the inputs of the AND gates. </a:t>
            </a:r>
            <a:endParaRPr lang="en-US" dirty="0" smtClean="0"/>
          </a:p>
          <a:p>
            <a:pPr algn="just"/>
            <a:r>
              <a:rPr lang="en-US" dirty="0"/>
              <a:t>When clear equal to I, the clear input sets all the K inputs to I, thus clearing all flip-flops with the next clock transition.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0"/>
            <a:ext cx="577159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4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Internal construction of 4-bit register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4" y="1116106"/>
            <a:ext cx="5136775" cy="561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The </a:t>
            </a:r>
            <a:r>
              <a:rPr lang="en-US" dirty="0"/>
              <a:t>input load control when equal to I, disables the count operation and causes a transfer of data from the four parallel inputs into the four flip-flops (provided that the clear input is 0).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clear and load inputs are both 0 and the increment input is I, the circuit operates as a binary counter.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0"/>
            <a:ext cx="577159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75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Internal construction of 4-bit register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4" y="1116106"/>
            <a:ext cx="5136775" cy="561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input data are loaded into the flip-flops when the load control </a:t>
            </a:r>
            <a:r>
              <a:rPr lang="en-US" dirty="0" smtClean="0"/>
              <a:t>input is </a:t>
            </a:r>
            <a:r>
              <a:rPr lang="en-US" dirty="0"/>
              <a:t>equal to </a:t>
            </a:r>
            <a:r>
              <a:rPr lang="en-US" dirty="0" smtClean="0"/>
              <a:t>1 </a:t>
            </a:r>
            <a:r>
              <a:rPr lang="en-US" dirty="0"/>
              <a:t>provided that the clear is disabled, but the increment input </a:t>
            </a:r>
            <a:r>
              <a:rPr lang="en-US" dirty="0" smtClean="0"/>
              <a:t>can be </a:t>
            </a:r>
            <a:r>
              <a:rPr lang="en-US" dirty="0"/>
              <a:t>0 or </a:t>
            </a:r>
            <a:r>
              <a:rPr lang="en-US" dirty="0" smtClean="0"/>
              <a:t>1.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register is cleared to 0 with the clear control regardless of </a:t>
            </a:r>
            <a:r>
              <a:rPr lang="en-US" dirty="0" smtClean="0"/>
              <a:t>the values </a:t>
            </a:r>
            <a:r>
              <a:rPr lang="en-US" dirty="0"/>
              <a:t>in the load and increment inputs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24" y="0"/>
            <a:ext cx="5771590" cy="6829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4" y="5056376"/>
            <a:ext cx="6019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9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Adder and Logic Circuit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5" y="1290918"/>
            <a:ext cx="4629150" cy="528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AND operation is achieved by </a:t>
            </a:r>
            <a:r>
              <a:rPr lang="en-US" dirty="0" err="1"/>
              <a:t>ANDing</a:t>
            </a:r>
            <a:r>
              <a:rPr lang="en-US" dirty="0"/>
              <a:t> AC(</a:t>
            </a:r>
            <a:r>
              <a:rPr lang="en-US" dirty="0" err="1"/>
              <a:t>i</a:t>
            </a:r>
            <a:r>
              <a:rPr lang="en-US" dirty="0"/>
              <a:t>) with the </a:t>
            </a:r>
            <a:r>
              <a:rPr lang="en-US" dirty="0" smtClean="0"/>
              <a:t>corresponding bit </a:t>
            </a:r>
            <a:r>
              <a:rPr lang="en-US" dirty="0"/>
              <a:t>in the data register DR(</a:t>
            </a:r>
            <a:r>
              <a:rPr lang="en-US" dirty="0" err="1"/>
              <a:t>i</a:t>
            </a:r>
            <a:r>
              <a:rPr lang="en-US" dirty="0"/>
              <a:t>). The ADD operation is obtained using a </a:t>
            </a:r>
            <a:r>
              <a:rPr lang="en-US" dirty="0" smtClean="0"/>
              <a:t>binary adder.</a:t>
            </a:r>
          </a:p>
          <a:p>
            <a:pPr algn="just"/>
            <a:r>
              <a:rPr lang="en-US" dirty="0"/>
              <a:t>One stage of the adder uses a full-adder with the corresponding input and output carries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transfer from INPR to AC is only for bits 0 through 7.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60" y="739585"/>
            <a:ext cx="72009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4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24" y="163419"/>
            <a:ext cx="5082988" cy="934408"/>
          </a:xfrm>
        </p:spPr>
        <p:txBody>
          <a:bodyPr>
            <a:noAutofit/>
          </a:bodyPr>
          <a:lstStyle/>
          <a:p>
            <a:r>
              <a:rPr lang="en-US" sz="4000" dirty="0"/>
              <a:t>Adder and Logic Circuit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625" y="1290918"/>
            <a:ext cx="4629150" cy="528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 The complement </a:t>
            </a:r>
            <a:r>
              <a:rPr lang="en-US" dirty="0" smtClean="0"/>
              <a:t>micro-operation </a:t>
            </a:r>
            <a:r>
              <a:rPr lang="en-US" dirty="0"/>
              <a:t>is obtained by inverting the bit value in AC.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shift-right operation transfers the bit from AC(</a:t>
            </a:r>
            <a:r>
              <a:rPr lang="en-US" dirty="0" err="1"/>
              <a:t>i</a:t>
            </a:r>
            <a:r>
              <a:rPr lang="en-US" dirty="0"/>
              <a:t> + 1), and the shift-left operation transfers the bit from AC(</a:t>
            </a:r>
            <a:r>
              <a:rPr lang="en-US" dirty="0" err="1"/>
              <a:t>i</a:t>
            </a:r>
            <a:r>
              <a:rPr lang="en-US" dirty="0"/>
              <a:t> - 1).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complete adder and logic circuit consists of 16 stages connected together.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60" y="739585"/>
            <a:ext cx="72009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6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6434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Design of Accumulator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370139"/>
          </a:xfrm>
        </p:spPr>
        <p:txBody>
          <a:bodyPr/>
          <a:lstStyle/>
          <a:p>
            <a:pPr algn="just"/>
            <a:r>
              <a:rPr lang="en-US" dirty="0" smtClean="0"/>
              <a:t>Accumulator is the personal register for CPU. </a:t>
            </a:r>
          </a:p>
          <a:p>
            <a:pPr algn="just"/>
            <a:r>
              <a:rPr lang="en-US" smtClean="0"/>
              <a:t>It </a:t>
            </a:r>
            <a:r>
              <a:rPr lang="en-US" dirty="0" smtClean="0"/>
              <a:t>is used to hold </a:t>
            </a:r>
            <a:r>
              <a:rPr lang="en-US" smtClean="0"/>
              <a:t>intermediate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5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6434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Design of Accumulator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271"/>
            <a:ext cx="10896600" cy="53701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circuits associated with the AC register are shown in </a:t>
            </a:r>
            <a:r>
              <a:rPr lang="en-US" dirty="0" smtClean="0"/>
              <a:t>Fig. </a:t>
            </a:r>
          </a:p>
          <a:p>
            <a:pPr algn="just"/>
            <a:r>
              <a:rPr lang="en-US" dirty="0" smtClean="0"/>
              <a:t>The adder and </a:t>
            </a:r>
            <a:r>
              <a:rPr lang="en-US" dirty="0"/>
              <a:t>logic circuit has three sets of inputs.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147048"/>
            <a:ext cx="7105650" cy="4495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775012"/>
            <a:ext cx="4629150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One set of 16 inputs comes from the outputs of AC . </a:t>
            </a:r>
          </a:p>
          <a:p>
            <a:pPr algn="just"/>
            <a:r>
              <a:rPr lang="en-US" dirty="0" smtClean="0"/>
              <a:t>Another set of 16 inputs comes from the data register DR . </a:t>
            </a:r>
          </a:p>
          <a:p>
            <a:pPr algn="just"/>
            <a:r>
              <a:rPr lang="en-US" dirty="0" smtClean="0"/>
              <a:t>A third set of eight inputs comes from the input register INPR . </a:t>
            </a:r>
          </a:p>
        </p:txBody>
      </p:sp>
    </p:spTree>
    <p:extLst>
      <p:ext uri="{BB962C8B-B14F-4D97-AF65-F5344CB8AC3E}">
        <p14:creationId xmlns:p14="http://schemas.microsoft.com/office/powerpoint/2010/main" val="236849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6434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Design of Accumulator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0271"/>
            <a:ext cx="10896600" cy="53701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outputs of the adder and logic circuit provide the data inputs for the register.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2147048"/>
            <a:ext cx="7105650" cy="4495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1" y="1775012"/>
            <a:ext cx="4629150" cy="490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It is </a:t>
            </a:r>
            <a:r>
              <a:rPr lang="en-US" dirty="0"/>
              <a:t>necessary to include logic gates for controlling the LD, INR, and CLR in the register and for controlling the operation of the adder and logic circuit.</a:t>
            </a:r>
          </a:p>
        </p:txBody>
      </p:sp>
    </p:spTree>
    <p:extLst>
      <p:ext uri="{BB962C8B-B14F-4D97-AF65-F5344CB8AC3E}">
        <p14:creationId xmlns:p14="http://schemas.microsoft.com/office/powerpoint/2010/main" val="301098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791" y="317640"/>
            <a:ext cx="69913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16859" y="357981"/>
            <a:ext cx="4366932" cy="2626659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defRPr/>
            </a:pPr>
            <a:r>
              <a:rPr lang="en-IN" sz="2800" kern="0" dirty="0">
                <a:latin typeface="Calibri" pitchFamily="34" charset="0"/>
                <a:ea typeface="+mj-ea"/>
                <a:cs typeface="+mj-cs"/>
              </a:rPr>
              <a:t>Basic computer registers connected to a common bus</a:t>
            </a:r>
            <a:endParaRPr lang="en-US" sz="2800" kern="0" dirty="0">
              <a:latin typeface="Calibri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633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6434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Design of Accumulator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370139"/>
          </a:xfrm>
        </p:spPr>
        <p:txBody>
          <a:bodyPr/>
          <a:lstStyle/>
          <a:p>
            <a:pPr algn="just"/>
            <a:r>
              <a:rPr lang="en-US" dirty="0"/>
              <a:t>In order to design the logic associated with AC, it is necessary to go </a:t>
            </a:r>
            <a:r>
              <a:rPr lang="en-US" dirty="0" smtClean="0"/>
              <a:t>over the </a:t>
            </a:r>
            <a:r>
              <a:rPr lang="en-US" dirty="0"/>
              <a:t>register transfer statements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198"/>
          <a:stretch/>
        </p:blipFill>
        <p:spPr>
          <a:xfrm>
            <a:off x="407894" y="1680882"/>
            <a:ext cx="11376211" cy="51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9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4" y="753268"/>
            <a:ext cx="11406870" cy="58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34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" y="801501"/>
            <a:ext cx="11241741" cy="40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8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19"/>
            <a:ext cx="10515600" cy="64340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Design of Accumulator Logic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0271"/>
            <a:ext cx="10515600" cy="590325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Extracted all </a:t>
            </a:r>
            <a:r>
              <a:rPr lang="en-US" dirty="0"/>
              <a:t>the statements </a:t>
            </a:r>
            <a:r>
              <a:rPr lang="en-US" dirty="0" smtClean="0"/>
              <a:t>that change </a:t>
            </a:r>
            <a:r>
              <a:rPr lang="en-US" dirty="0"/>
              <a:t>the content of AC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From </a:t>
            </a:r>
            <a:r>
              <a:rPr lang="en-US" dirty="0"/>
              <a:t>this list we can derive the control logic gates and the adder and </a:t>
            </a:r>
            <a:r>
              <a:rPr lang="en-US" dirty="0" smtClean="0"/>
              <a:t>logic circuit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54" y="1645304"/>
            <a:ext cx="9268105" cy="367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9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717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Design of Accumulator Logic</vt:lpstr>
      <vt:lpstr>Design of Accumulator Logic</vt:lpstr>
      <vt:lpstr>Design of Accumulator Logic</vt:lpstr>
      <vt:lpstr>Design of Accumulator Logic</vt:lpstr>
      <vt:lpstr>PowerPoint Presentation</vt:lpstr>
      <vt:lpstr>Design of Accumulator Logic</vt:lpstr>
      <vt:lpstr>PowerPoint Presentation</vt:lpstr>
      <vt:lpstr>PowerPoint Presentation</vt:lpstr>
      <vt:lpstr>Design of Accumulator Logic</vt:lpstr>
      <vt:lpstr>Gate structure for controlling LD, lNR, and CLR</vt:lpstr>
      <vt:lpstr>Gate structure for controlling LD, lNR, and CLR</vt:lpstr>
      <vt:lpstr>Adder and Logic Circuit</vt:lpstr>
      <vt:lpstr>Internal construction of 4-bit register</vt:lpstr>
      <vt:lpstr>Internal construction of 4-bit register</vt:lpstr>
      <vt:lpstr>Internal construction of 4-bit register</vt:lpstr>
      <vt:lpstr>Adder and Logic Circuit</vt:lpstr>
      <vt:lpstr>Adder and Logic Circuit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Accumulator Logic</dc:title>
  <dc:creator>Windows User</dc:creator>
  <cp:lastModifiedBy>Windows User</cp:lastModifiedBy>
  <cp:revision>55</cp:revision>
  <dcterms:created xsi:type="dcterms:W3CDTF">2022-02-02T16:55:20Z</dcterms:created>
  <dcterms:modified xsi:type="dcterms:W3CDTF">2022-02-18T03:23:11Z</dcterms:modified>
</cp:coreProperties>
</file>