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3"/>
  </p:notesMasterIdLst>
  <p:handoutMasterIdLst>
    <p:handoutMasterId r:id="rId34"/>
  </p:handoutMasterIdLst>
  <p:sldIdLst>
    <p:sldId id="256" r:id="rId2"/>
    <p:sldId id="311" r:id="rId3"/>
    <p:sldId id="312" r:id="rId4"/>
    <p:sldId id="313" r:id="rId5"/>
    <p:sldId id="314" r:id="rId6"/>
    <p:sldId id="364" r:id="rId7"/>
    <p:sldId id="315" r:id="rId8"/>
    <p:sldId id="316" r:id="rId9"/>
    <p:sldId id="317" r:id="rId10"/>
    <p:sldId id="318" r:id="rId11"/>
    <p:sldId id="319" r:id="rId12"/>
    <p:sldId id="320" r:id="rId13"/>
    <p:sldId id="321" r:id="rId14"/>
    <p:sldId id="323" r:id="rId15"/>
    <p:sldId id="360" r:id="rId16"/>
    <p:sldId id="351" r:id="rId17"/>
    <p:sldId id="322" r:id="rId18"/>
    <p:sldId id="324" r:id="rId19"/>
    <p:sldId id="362" r:id="rId20"/>
    <p:sldId id="325" r:id="rId21"/>
    <p:sldId id="326" r:id="rId22"/>
    <p:sldId id="327" r:id="rId23"/>
    <p:sldId id="363" r:id="rId24"/>
    <p:sldId id="328" r:id="rId25"/>
    <p:sldId id="330" r:id="rId26"/>
    <p:sldId id="348" r:id="rId27"/>
    <p:sldId id="331" r:id="rId28"/>
    <p:sldId id="332" r:id="rId29"/>
    <p:sldId id="352" r:id="rId30"/>
    <p:sldId id="335" r:id="rId31"/>
    <p:sldId id="310" r:id="rId32"/>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charset="0"/>
        <a:ea typeface="+mn-ea"/>
        <a:cs typeface="+mn-cs"/>
      </a:defRPr>
    </a:lvl1pPr>
    <a:lvl2pPr marL="457200" algn="l" rtl="0" fontAlgn="base">
      <a:spcBef>
        <a:spcPct val="0"/>
      </a:spcBef>
      <a:spcAft>
        <a:spcPct val="0"/>
      </a:spcAft>
      <a:defRPr sz="2400" kern="1200">
        <a:solidFill>
          <a:schemeClr val="tx1"/>
        </a:solidFill>
        <a:latin typeface="Tahoma" charset="0"/>
        <a:ea typeface="+mn-ea"/>
        <a:cs typeface="+mn-cs"/>
      </a:defRPr>
    </a:lvl2pPr>
    <a:lvl3pPr marL="914400" algn="l" rtl="0" fontAlgn="base">
      <a:spcBef>
        <a:spcPct val="0"/>
      </a:spcBef>
      <a:spcAft>
        <a:spcPct val="0"/>
      </a:spcAft>
      <a:defRPr sz="2400" kern="1200">
        <a:solidFill>
          <a:schemeClr val="tx1"/>
        </a:solidFill>
        <a:latin typeface="Tahoma" charset="0"/>
        <a:ea typeface="+mn-ea"/>
        <a:cs typeface="+mn-cs"/>
      </a:defRPr>
    </a:lvl3pPr>
    <a:lvl4pPr marL="1371600" algn="l" rtl="0" fontAlgn="base">
      <a:spcBef>
        <a:spcPct val="0"/>
      </a:spcBef>
      <a:spcAft>
        <a:spcPct val="0"/>
      </a:spcAft>
      <a:defRPr sz="2400" kern="1200">
        <a:solidFill>
          <a:schemeClr val="tx1"/>
        </a:solidFill>
        <a:latin typeface="Tahoma" charset="0"/>
        <a:ea typeface="+mn-ea"/>
        <a:cs typeface="+mn-cs"/>
      </a:defRPr>
    </a:lvl4pPr>
    <a:lvl5pPr marL="1828800" algn="l" rtl="0" fontAlgn="base">
      <a:spcBef>
        <a:spcPct val="0"/>
      </a:spcBef>
      <a:spcAft>
        <a:spcPct val="0"/>
      </a:spcAft>
      <a:defRPr sz="2400" kern="1200">
        <a:solidFill>
          <a:schemeClr val="tx1"/>
        </a:solidFill>
        <a:latin typeface="Tahoma" charset="0"/>
        <a:ea typeface="+mn-ea"/>
        <a:cs typeface="+mn-cs"/>
      </a:defRPr>
    </a:lvl5pPr>
    <a:lvl6pPr marL="2286000" algn="l" defTabSz="914400" rtl="0" eaLnBrk="1" latinLnBrk="0" hangingPunct="1">
      <a:defRPr sz="2400" kern="1200">
        <a:solidFill>
          <a:schemeClr val="tx1"/>
        </a:solidFill>
        <a:latin typeface="Tahoma" charset="0"/>
        <a:ea typeface="+mn-ea"/>
        <a:cs typeface="+mn-cs"/>
      </a:defRPr>
    </a:lvl6pPr>
    <a:lvl7pPr marL="2743200" algn="l" defTabSz="914400" rtl="0" eaLnBrk="1" latinLnBrk="0" hangingPunct="1">
      <a:defRPr sz="2400" kern="1200">
        <a:solidFill>
          <a:schemeClr val="tx1"/>
        </a:solidFill>
        <a:latin typeface="Tahoma" charset="0"/>
        <a:ea typeface="+mn-ea"/>
        <a:cs typeface="+mn-cs"/>
      </a:defRPr>
    </a:lvl7pPr>
    <a:lvl8pPr marL="3200400" algn="l" defTabSz="914400" rtl="0" eaLnBrk="1" latinLnBrk="0" hangingPunct="1">
      <a:defRPr sz="2400" kern="1200">
        <a:solidFill>
          <a:schemeClr val="tx1"/>
        </a:solidFill>
        <a:latin typeface="Tahoma" charset="0"/>
        <a:ea typeface="+mn-ea"/>
        <a:cs typeface="+mn-cs"/>
      </a:defRPr>
    </a:lvl8pPr>
    <a:lvl9pPr marL="3657600" algn="l" defTabSz="914400" rtl="0" eaLnBrk="1" latinLnBrk="0" hangingPunct="1">
      <a:defRPr sz="24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674F6"/>
    <a:srgbClr val="6289F8"/>
    <a:srgbClr val="8097F8"/>
    <a:srgbClr val="2C61F6"/>
    <a:srgbClr val="F8F0D0"/>
    <a:srgbClr val="F2E4AA"/>
    <a:srgbClr val="8DA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autoAdjust="0"/>
    <p:restoredTop sz="93609" autoAdjust="0"/>
  </p:normalViewPr>
  <p:slideViewPr>
    <p:cSldViewPr>
      <p:cViewPr varScale="1">
        <p:scale>
          <a:sx n="103" d="100"/>
          <a:sy n="103" d="100"/>
        </p:scale>
        <p:origin x="1968" y="11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7.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defRPr>
            </a:lvl1pPr>
          </a:lstStyle>
          <a:p>
            <a:pPr>
              <a:defRPr/>
            </a:pPr>
            <a:r>
              <a:rPr lang="en-US"/>
              <a:t>Queues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smtClean="0">
                <a:latin typeface="Tahoma" pitchFamily="34" charset="0"/>
              </a:defRPr>
            </a:lvl1pPr>
          </a:lstStyle>
          <a:p>
            <a:pPr>
              <a:defRPr/>
            </a:pPr>
            <a:fld id="{DDA0FEC4-84F6-7D4D-960A-9A6BBA97D1FF}" type="datetime8">
              <a:rPr lang="en-US" smtClean="0"/>
              <a:t>12/18/2023 4:27 PM</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smtClean="0">
                <a:latin typeface="Tahoma" pitchFamily="34" charset="0"/>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77E19AC7-2E27-5E4E-9D5B-AF448A2D8272}" type="slidenum">
              <a:rPr lang="en-US" altLang="en-US"/>
              <a:pPr/>
              <a:t>‹#›</a:t>
            </a:fld>
            <a:endParaRPr lang="en-US" altLang="en-US"/>
          </a:p>
        </p:txBody>
      </p:sp>
    </p:spTree>
    <p:extLst>
      <p:ext uri="{BB962C8B-B14F-4D97-AF65-F5344CB8AC3E}">
        <p14:creationId xmlns:p14="http://schemas.microsoft.com/office/powerpoint/2010/main" val="1264490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defRPr>
            </a:lvl1pPr>
          </a:lstStyle>
          <a:p>
            <a:pPr>
              <a:defRPr/>
            </a:pPr>
            <a:r>
              <a:rPr lang="en-US"/>
              <a:t>Queues</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smtClean="0">
                <a:latin typeface="Tahoma" pitchFamily="34" charset="0"/>
              </a:defRPr>
            </a:lvl1pPr>
          </a:lstStyle>
          <a:p>
            <a:pPr>
              <a:defRPr/>
            </a:pPr>
            <a:fld id="{442B6506-8C76-D14B-9372-76E85BDAE06F}" type="datetime8">
              <a:rPr lang="en-US" smtClean="0"/>
              <a:t>12/18/2023 4:27 PM</a:t>
            </a:fld>
            <a:endParaRPr lang="en-US"/>
          </a:p>
        </p:txBody>
      </p:sp>
      <p:sp>
        <p:nvSpPr>
          <p:cNvPr id="13316"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smtClean="0">
                <a:latin typeface="Tahoma" pitchFamily="34" charset="0"/>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4A4E5343-0F28-F64C-817D-BF07E5CA58C1}" type="slidenum">
              <a:rPr lang="en-US" altLang="en-US"/>
              <a:pPr/>
              <a:t>‹#›</a:t>
            </a:fld>
            <a:endParaRPr lang="en-US" altLang="en-US"/>
          </a:p>
        </p:txBody>
      </p:sp>
    </p:spTree>
    <p:extLst>
      <p:ext uri="{BB962C8B-B14F-4D97-AF65-F5344CB8AC3E}">
        <p14:creationId xmlns:p14="http://schemas.microsoft.com/office/powerpoint/2010/main" val="1514758439"/>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r>
              <a:rPr lang="en-US" altLang="en-US" sz="1300"/>
              <a:t>Queues</a:t>
            </a:r>
          </a:p>
        </p:txBody>
      </p:sp>
      <p:sp>
        <p:nvSpPr>
          <p:cNvPr id="14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fld id="{A27A69D8-7980-254A-B6CC-FAFDD8C96F9E}" type="datetime8">
              <a:rPr lang="en-US" altLang="en-US" sz="1300" smtClean="0"/>
              <a:t>12/18/2023 4:27 PM</a:t>
            </a:fld>
            <a:endParaRPr lang="en-US" altLang="en-US" sz="1300"/>
          </a:p>
        </p:txBody>
      </p:sp>
      <p:sp>
        <p:nvSpPr>
          <p:cNvPr id="14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fld id="{12CB8207-A891-C447-8930-B091E508FA46}" type="slidenum">
              <a:rPr lang="en-US" altLang="en-US" sz="1300"/>
              <a:pPr eaLnBrk="1" hangingPunct="1"/>
              <a:t>1</a:t>
            </a:fld>
            <a:endParaRPr lang="en-US" altLang="en-US" sz="1300"/>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136849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Queues</a:t>
            </a:r>
          </a:p>
        </p:txBody>
      </p:sp>
      <p:sp>
        <p:nvSpPr>
          <p:cNvPr id="5" name="Date Placeholder 4"/>
          <p:cNvSpPr>
            <a:spLocks noGrp="1"/>
          </p:cNvSpPr>
          <p:nvPr>
            <p:ph type="dt" idx="11"/>
          </p:nvPr>
        </p:nvSpPr>
        <p:spPr/>
        <p:txBody>
          <a:bodyPr/>
          <a:lstStyle/>
          <a:p>
            <a:pPr>
              <a:defRPr/>
            </a:pPr>
            <a:fld id="{008DE6CD-33D8-6C4C-9983-E88B93CC3A09}" type="datetime8">
              <a:rPr lang="en-US" smtClean="0"/>
              <a:t>12/18/2023 4:27 PM</a:t>
            </a:fld>
            <a:endParaRPr lang="en-US"/>
          </a:p>
        </p:txBody>
      </p:sp>
      <p:sp>
        <p:nvSpPr>
          <p:cNvPr id="6" name="Slide Number Placeholder 5"/>
          <p:cNvSpPr>
            <a:spLocks noGrp="1"/>
          </p:cNvSpPr>
          <p:nvPr>
            <p:ph type="sldNum" sz="quarter" idx="12"/>
          </p:nvPr>
        </p:nvSpPr>
        <p:spPr/>
        <p:txBody>
          <a:bodyPr/>
          <a:lstStyle/>
          <a:p>
            <a:fld id="{4A4E5343-0F28-F64C-817D-BF07E5CA58C1}" type="slidenum">
              <a:rPr lang="en-US" altLang="en-US" smtClean="0"/>
              <a:pPr/>
              <a:t>2</a:t>
            </a:fld>
            <a:endParaRPr lang="en-US" altLang="en-US"/>
          </a:p>
        </p:txBody>
      </p:sp>
    </p:spTree>
    <p:extLst>
      <p:ext uri="{BB962C8B-B14F-4D97-AF65-F5344CB8AC3E}">
        <p14:creationId xmlns:p14="http://schemas.microsoft.com/office/powerpoint/2010/main" val="188430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r>
              <a:rPr lang="en-US" altLang="en-US" sz="1300"/>
              <a:t>Queues</a:t>
            </a:r>
          </a:p>
        </p:txBody>
      </p:sp>
      <p:sp>
        <p:nvSpPr>
          <p:cNvPr id="14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fld id="{BB6C317B-82CD-3A40-8A9B-211A9632EC88}" type="datetime8">
              <a:rPr lang="en-US" altLang="en-US" sz="1300" smtClean="0"/>
              <a:t>12/18/2023 4:27 PM</a:t>
            </a:fld>
            <a:endParaRPr lang="en-US" altLang="en-US" sz="1300"/>
          </a:p>
        </p:txBody>
      </p:sp>
      <p:sp>
        <p:nvSpPr>
          <p:cNvPr id="14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defRPr>
            </a:lvl1pPr>
            <a:lvl2pPr marL="742950" indent="-285750" defTabSz="965200" eaLnBrk="0" hangingPunct="0">
              <a:defRPr sz="2400">
                <a:solidFill>
                  <a:schemeClr val="tx1"/>
                </a:solidFill>
                <a:latin typeface="Tahoma" charset="0"/>
              </a:defRPr>
            </a:lvl2pPr>
            <a:lvl3pPr marL="1143000" indent="-228600" defTabSz="965200" eaLnBrk="0" hangingPunct="0">
              <a:defRPr sz="2400">
                <a:solidFill>
                  <a:schemeClr val="tx1"/>
                </a:solidFill>
                <a:latin typeface="Tahoma" charset="0"/>
              </a:defRPr>
            </a:lvl3pPr>
            <a:lvl4pPr marL="1600200" indent="-228600" defTabSz="965200" eaLnBrk="0" hangingPunct="0">
              <a:defRPr sz="2400">
                <a:solidFill>
                  <a:schemeClr val="tx1"/>
                </a:solidFill>
                <a:latin typeface="Tahoma" charset="0"/>
              </a:defRPr>
            </a:lvl4pPr>
            <a:lvl5pPr marL="2057400" indent="-228600" defTabSz="965200" eaLnBrk="0" hangingPunct="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pPr eaLnBrk="1" hangingPunct="1"/>
            <a:fld id="{12CB8207-A891-C447-8930-B091E508FA46}" type="slidenum">
              <a:rPr lang="en-US" altLang="en-US" sz="1300"/>
              <a:pPr eaLnBrk="1" hangingPunct="1"/>
              <a:t>12</a:t>
            </a:fld>
            <a:endParaRPr lang="en-US" altLang="en-US" sz="1300"/>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153796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Queues</a:t>
            </a:r>
          </a:p>
        </p:txBody>
      </p:sp>
      <p:sp>
        <p:nvSpPr>
          <p:cNvPr id="5" name="Date Placeholder 4"/>
          <p:cNvSpPr>
            <a:spLocks noGrp="1"/>
          </p:cNvSpPr>
          <p:nvPr>
            <p:ph type="dt" idx="11"/>
          </p:nvPr>
        </p:nvSpPr>
        <p:spPr/>
        <p:txBody>
          <a:bodyPr/>
          <a:lstStyle/>
          <a:p>
            <a:pPr>
              <a:defRPr/>
            </a:pPr>
            <a:fld id="{1E382DD7-1571-DB4B-9E84-A8206B5B8792}" type="datetime8">
              <a:rPr lang="en-US" smtClean="0"/>
              <a:t>12/18/2023 4:27 PM</a:t>
            </a:fld>
            <a:endParaRPr lang="en-US"/>
          </a:p>
        </p:txBody>
      </p:sp>
      <p:sp>
        <p:nvSpPr>
          <p:cNvPr id="6" name="Slide Number Placeholder 5"/>
          <p:cNvSpPr>
            <a:spLocks noGrp="1"/>
          </p:cNvSpPr>
          <p:nvPr>
            <p:ph type="sldNum" sz="quarter" idx="12"/>
          </p:nvPr>
        </p:nvSpPr>
        <p:spPr/>
        <p:txBody>
          <a:bodyPr/>
          <a:lstStyle/>
          <a:p>
            <a:fld id="{4A4E5343-0F28-F64C-817D-BF07E5CA58C1}" type="slidenum">
              <a:rPr lang="en-US" altLang="en-US" smtClean="0"/>
              <a:pPr/>
              <a:t>13</a:t>
            </a:fld>
            <a:endParaRPr lang="en-US" altLang="en-US"/>
          </a:p>
        </p:txBody>
      </p:sp>
    </p:spTree>
    <p:extLst>
      <p:ext uri="{BB962C8B-B14F-4D97-AF65-F5344CB8AC3E}">
        <p14:creationId xmlns:p14="http://schemas.microsoft.com/office/powerpoint/2010/main" val="109079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endParaRPr lang="ko-KR" altLang="en-US">
                  <a:ea typeface="굴림" pitchFamily="50" charset="-127"/>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endParaRPr lang="ko-KR"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endParaRPr lang="ko-KR"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endParaRPr lang="ko-KR"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endParaRPr lang="ko-KR"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endParaRPr lang="ko-KR" alt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9525">
                <a:solidFill>
                  <a:schemeClr val="hlink"/>
                </a:solidFill>
                <a:round/>
                <a:headEnd/>
                <a:tailEnd/>
              </a:ln>
              <a:effectLst/>
            </p:spPr>
            <p:txBody>
              <a:bodyPr wrap="none" anchor="ctr"/>
              <a:lstStyle/>
              <a:p>
                <a:endParaRPr lang="ko-KR"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endParaRPr lang="ko-KR"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endParaRPr lang="ko-KR" altLang="en-US"/>
              </a:p>
            </p:txBody>
          </p:sp>
          <p:sp>
            <p:nvSpPr>
              <p:cNvPr id="10" name="Arc 66"/>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9525">
                <a:solidFill>
                  <a:schemeClr val="hlink"/>
                </a:solidFill>
                <a:round/>
                <a:headEnd/>
                <a:tailEnd/>
              </a:ln>
              <a:effectLst/>
            </p:spPr>
            <p:txBody>
              <a:bodyPr wrap="none" anchor="ctr"/>
              <a:lstStyle/>
              <a:p>
                <a:endParaRPr lang="ko-KR" alt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altLang="ko-KR" noProof="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altLang="ko-KR" noProof="0"/>
              <a:t>Click to edit Master subtitle style</a:t>
            </a:r>
          </a:p>
        </p:txBody>
      </p:sp>
      <p:sp>
        <p:nvSpPr>
          <p:cNvPr id="69" name="Rectangle 70"/>
          <p:cNvSpPr>
            <a:spLocks noGrp="1" noChangeArrowheads="1"/>
          </p:cNvSpPr>
          <p:nvPr>
            <p:ph type="ftr" sz="quarter" idx="10"/>
          </p:nvPr>
        </p:nvSpPr>
        <p:spPr>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r>
              <a:rPr lang="en-US" altLang="ko-KR"/>
              <a:t>Skip Lists</a:t>
            </a:r>
          </a:p>
        </p:txBody>
      </p:sp>
      <p:sp>
        <p:nvSpPr>
          <p:cNvPr id="70" name="Rectangle 71"/>
          <p:cNvSpPr>
            <a:spLocks noGrp="1" noChangeArrowheads="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E86325E3-1ADE-4AF1-B368-CEC577AF2D7F}" type="slidenum">
              <a:rPr lang="ko-KR" altLang="en-US"/>
              <a:pPr>
                <a:defRPr/>
              </a:pPr>
              <a:t>‹#›</a:t>
            </a:fld>
            <a:endParaRPr lang="en-US" altLang="ko-KR"/>
          </a:p>
        </p:txBody>
      </p:sp>
    </p:spTree>
    <p:extLst>
      <p:ext uri="{BB962C8B-B14F-4D97-AF65-F5344CB8AC3E}">
        <p14:creationId xmlns:p14="http://schemas.microsoft.com/office/powerpoint/2010/main" val="100493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5" name="Rectangle 67"/>
          <p:cNvSpPr>
            <a:spLocks noGrp="1" noChangeArrowheads="1"/>
          </p:cNvSpPr>
          <p:nvPr>
            <p:ph type="sldNum" sz="quarter" idx="11"/>
          </p:nvPr>
        </p:nvSpPr>
        <p:spPr>
          <a:ln/>
        </p:spPr>
        <p:txBody>
          <a:bodyPr/>
          <a:lstStyle>
            <a:lvl1pPr>
              <a:defRPr/>
            </a:lvl1pPr>
          </a:lstStyle>
          <a:p>
            <a:pPr>
              <a:defRPr/>
            </a:pPr>
            <a:fld id="{210749E8-416C-4138-A0B8-49FD5E88F63A}" type="slidenum">
              <a:rPr lang="ko-KR" altLang="en-US"/>
              <a:pPr>
                <a:defRPr/>
              </a:pPr>
              <a:t>‹#›</a:t>
            </a:fld>
            <a:endParaRPr lang="en-US" altLang="ko-KR"/>
          </a:p>
        </p:txBody>
      </p:sp>
    </p:spTree>
    <p:extLst>
      <p:ext uri="{BB962C8B-B14F-4D97-AF65-F5344CB8AC3E}">
        <p14:creationId xmlns:p14="http://schemas.microsoft.com/office/powerpoint/2010/main" val="127000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10350" y="304800"/>
            <a:ext cx="2000250" cy="57150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304800"/>
            <a:ext cx="5848350" cy="57150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5" name="Rectangle 67"/>
          <p:cNvSpPr>
            <a:spLocks noGrp="1" noChangeArrowheads="1"/>
          </p:cNvSpPr>
          <p:nvPr>
            <p:ph type="sldNum" sz="quarter" idx="11"/>
          </p:nvPr>
        </p:nvSpPr>
        <p:spPr>
          <a:ln/>
        </p:spPr>
        <p:txBody>
          <a:bodyPr/>
          <a:lstStyle>
            <a:lvl1pPr>
              <a:defRPr/>
            </a:lvl1pPr>
          </a:lstStyle>
          <a:p>
            <a:pPr>
              <a:defRPr/>
            </a:pPr>
            <a:fld id="{CE9F1542-1D99-413D-9E9C-03E705EFEAC5}" type="slidenum">
              <a:rPr lang="ko-KR" altLang="en-US"/>
              <a:pPr>
                <a:defRPr/>
              </a:pPr>
              <a:t>‹#›</a:t>
            </a:fld>
            <a:endParaRPr lang="en-US" altLang="ko-KR"/>
          </a:p>
        </p:txBody>
      </p:sp>
    </p:spTree>
    <p:extLst>
      <p:ext uri="{BB962C8B-B14F-4D97-AF65-F5344CB8AC3E}">
        <p14:creationId xmlns:p14="http://schemas.microsoft.com/office/powerpoint/2010/main" val="1794888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2514600" y="2743200"/>
            <a:ext cx="4648200" cy="1107996"/>
          </a:xfrm>
          <a:prstGeom prst="rect">
            <a:avLst/>
          </a:prstGeom>
          <a:noFill/>
        </p:spPr>
        <p:txBody>
          <a:bodyPr wrap="square" rtlCol="0">
            <a:spAutoFit/>
          </a:bodyPr>
          <a:lstStyle/>
          <a:p>
            <a:r>
              <a:rPr lang="en-US" sz="6600"/>
              <a:t>Questions?</a:t>
            </a:r>
          </a:p>
        </p:txBody>
      </p:sp>
    </p:spTree>
    <p:extLst>
      <p:ext uri="{BB962C8B-B14F-4D97-AF65-F5344CB8AC3E}">
        <p14:creationId xmlns:p14="http://schemas.microsoft.com/office/powerpoint/2010/main" val="22109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04800" y="304800"/>
            <a:ext cx="8686800" cy="717551"/>
          </a:xfrm>
        </p:spPr>
        <p:txBody>
          <a:bodyPr/>
          <a:lstStyle>
            <a:lvl1pPr>
              <a:defRPr>
                <a:latin typeface="Calibri" charset="0"/>
                <a:ea typeface="Calibri" charset="0"/>
                <a:cs typeface="Calibri" charset="0"/>
              </a:defRPr>
            </a:lvl1pPr>
          </a:lstStyle>
          <a:p>
            <a:r>
              <a:rPr lang="ko-KR" altLang="en-US" dirty="0"/>
              <a:t>마스터 제목 스타일 편집</a:t>
            </a:r>
          </a:p>
        </p:txBody>
      </p:sp>
      <p:sp>
        <p:nvSpPr>
          <p:cNvPr id="3" name="내용 개체 틀 2"/>
          <p:cNvSpPr>
            <a:spLocks noGrp="1"/>
          </p:cNvSpPr>
          <p:nvPr>
            <p:ph idx="1"/>
          </p:nvPr>
        </p:nvSpPr>
        <p:spPr>
          <a:xfrm>
            <a:off x="304800" y="1143000"/>
            <a:ext cx="8686800" cy="5181600"/>
          </a:xfrm>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Rectangle 67"/>
          <p:cNvSpPr>
            <a:spLocks noGrp="1" noChangeArrowheads="1"/>
          </p:cNvSpPr>
          <p:nvPr>
            <p:ph type="sldNum" sz="quarter" idx="11"/>
          </p:nvPr>
        </p:nvSpPr>
        <p:spPr>
          <a:ln/>
        </p:spPr>
        <p:txBody>
          <a:bodyPr/>
          <a:lstStyle>
            <a:lvl1pPr>
              <a:defRPr/>
            </a:lvl1pPr>
          </a:lstStyle>
          <a:p>
            <a:pPr>
              <a:defRPr/>
            </a:pPr>
            <a:fld id="{3903749F-3842-4CDA-A45E-FEEB9ACCE00B}" type="slidenum">
              <a:rPr lang="ko-KR" altLang="en-US"/>
              <a:pPr>
                <a:defRPr/>
              </a:pPr>
              <a:t>‹#›</a:t>
            </a:fld>
            <a:endParaRPr lang="en-US" altLang="ko-KR"/>
          </a:p>
        </p:txBody>
      </p:sp>
      <p:cxnSp>
        <p:nvCxnSpPr>
          <p:cNvPr id="6" name="Straight Connector 5"/>
          <p:cNvCxnSpPr/>
          <p:nvPr userDrawn="1"/>
        </p:nvCxnSpPr>
        <p:spPr bwMode="auto">
          <a:xfrm>
            <a:off x="304800" y="1022351"/>
            <a:ext cx="86868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97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5" name="Rectangle 67"/>
          <p:cNvSpPr>
            <a:spLocks noGrp="1" noChangeArrowheads="1"/>
          </p:cNvSpPr>
          <p:nvPr>
            <p:ph type="sldNum" sz="quarter" idx="11"/>
          </p:nvPr>
        </p:nvSpPr>
        <p:spPr>
          <a:ln/>
        </p:spPr>
        <p:txBody>
          <a:bodyPr/>
          <a:lstStyle>
            <a:lvl1pPr>
              <a:defRPr/>
            </a:lvl1pPr>
          </a:lstStyle>
          <a:p>
            <a:pPr>
              <a:defRPr/>
            </a:pPr>
            <a:fld id="{CF965574-BA25-46F2-96A9-4FD8E6A9F6F0}" type="slidenum">
              <a:rPr lang="ko-KR" altLang="en-US"/>
              <a:pPr>
                <a:defRPr/>
              </a:pPr>
              <a:t>‹#›</a:t>
            </a:fld>
            <a:endParaRPr lang="en-US" altLang="ko-KR"/>
          </a:p>
        </p:txBody>
      </p:sp>
    </p:spTree>
    <p:extLst>
      <p:ext uri="{BB962C8B-B14F-4D97-AF65-F5344CB8AC3E}">
        <p14:creationId xmlns:p14="http://schemas.microsoft.com/office/powerpoint/2010/main" val="92717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sz="half" idx="1"/>
          </p:nvPr>
        </p:nvSpPr>
        <p:spPr>
          <a:xfrm>
            <a:off x="380998" y="1212850"/>
            <a:ext cx="4038601" cy="5264149"/>
          </a:xfrm>
        </p:spPr>
        <p:txBody>
          <a:bodyPr/>
          <a:lstStyle>
            <a:lvl1pPr>
              <a:defRPr sz="2600">
                <a:latin typeface="Calibri" charset="0"/>
                <a:ea typeface="Calibri" charset="0"/>
                <a:cs typeface="Calibri"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648200" y="1219200"/>
            <a:ext cx="4267200" cy="5233670"/>
          </a:xfrm>
        </p:spPr>
        <p:txBody>
          <a:bodyPr/>
          <a:lstStyle>
            <a:lvl1pPr>
              <a:defRPr sz="2600">
                <a:latin typeface="Calibri" charset="0"/>
                <a:ea typeface="Calibri" charset="0"/>
                <a:cs typeface="Calibri" charset="0"/>
              </a:defRPr>
            </a:lvl1pPr>
            <a:lvl2pPr>
              <a:defRPr sz="2400">
                <a:latin typeface="Calibri" charset="0"/>
                <a:ea typeface="Calibri" charset="0"/>
                <a:cs typeface="Calibri" charset="0"/>
              </a:defRPr>
            </a:lvl2pPr>
            <a:lvl3pPr>
              <a:defRPr sz="2000">
                <a:latin typeface="Calibri" charset="0"/>
                <a:ea typeface="Calibri" charset="0"/>
                <a:cs typeface="Calibri" charset="0"/>
              </a:defRPr>
            </a:lvl3pPr>
            <a:lvl4pPr>
              <a:defRPr sz="1800">
                <a:latin typeface="Calibri" charset="0"/>
                <a:ea typeface="Calibri" charset="0"/>
                <a:cs typeface="Calibri" charset="0"/>
              </a:defRPr>
            </a:lvl4pPr>
            <a:lvl5pPr>
              <a:defRPr sz="1800">
                <a:latin typeface="Calibri" charset="0"/>
                <a:ea typeface="Calibri" charset="0"/>
                <a:cs typeface="Calibri" charset="0"/>
              </a:defRPr>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Rectangle 67"/>
          <p:cNvSpPr>
            <a:spLocks noGrp="1" noChangeArrowheads="1"/>
          </p:cNvSpPr>
          <p:nvPr>
            <p:ph type="sldNum" sz="quarter" idx="11"/>
          </p:nvPr>
        </p:nvSpPr>
        <p:spPr>
          <a:xfrm>
            <a:off x="7162800" y="6324600"/>
            <a:ext cx="1905000" cy="457200"/>
          </a:xfrm>
          <a:ln/>
        </p:spPr>
        <p:txBody>
          <a:bodyPr/>
          <a:lstStyle>
            <a:lvl1pPr>
              <a:defRPr/>
            </a:lvl1pPr>
          </a:lstStyle>
          <a:p>
            <a:pPr>
              <a:defRPr/>
            </a:pPr>
            <a:fld id="{2F849DB9-758D-4A23-930A-3B6D36D854FF}" type="slidenum">
              <a:rPr lang="ko-KR" altLang="en-US"/>
              <a:pPr>
                <a:defRPr/>
              </a:pPr>
              <a:t>‹#›</a:t>
            </a:fld>
            <a:endParaRPr lang="en-US" altLang="ko-KR"/>
          </a:p>
        </p:txBody>
      </p:sp>
      <p:cxnSp>
        <p:nvCxnSpPr>
          <p:cNvPr id="7" name="Straight Connector 6"/>
          <p:cNvCxnSpPr/>
          <p:nvPr userDrawn="1"/>
        </p:nvCxnSpPr>
        <p:spPr bwMode="auto">
          <a:xfrm>
            <a:off x="304800" y="1022351"/>
            <a:ext cx="86868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73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8" name="Rectangle 67"/>
          <p:cNvSpPr>
            <a:spLocks noGrp="1" noChangeArrowheads="1"/>
          </p:cNvSpPr>
          <p:nvPr>
            <p:ph type="sldNum" sz="quarter" idx="11"/>
          </p:nvPr>
        </p:nvSpPr>
        <p:spPr>
          <a:ln/>
        </p:spPr>
        <p:txBody>
          <a:bodyPr/>
          <a:lstStyle>
            <a:lvl1pPr>
              <a:defRPr/>
            </a:lvl1pPr>
          </a:lstStyle>
          <a:p>
            <a:pPr>
              <a:defRPr/>
            </a:pPr>
            <a:fld id="{E682C084-70A8-4E10-8657-24454BD5529B}" type="slidenum">
              <a:rPr lang="ko-KR" altLang="en-US"/>
              <a:pPr>
                <a:defRPr/>
              </a:pPr>
              <a:t>‹#›</a:t>
            </a:fld>
            <a:endParaRPr lang="en-US" altLang="ko-KR"/>
          </a:p>
        </p:txBody>
      </p:sp>
    </p:spTree>
    <p:extLst>
      <p:ext uri="{BB962C8B-B14F-4D97-AF65-F5344CB8AC3E}">
        <p14:creationId xmlns:p14="http://schemas.microsoft.com/office/powerpoint/2010/main" val="54543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4" name="Rectangle 67"/>
          <p:cNvSpPr>
            <a:spLocks noGrp="1" noChangeArrowheads="1"/>
          </p:cNvSpPr>
          <p:nvPr>
            <p:ph type="sldNum" sz="quarter" idx="11"/>
          </p:nvPr>
        </p:nvSpPr>
        <p:spPr>
          <a:ln/>
        </p:spPr>
        <p:txBody>
          <a:bodyPr/>
          <a:lstStyle>
            <a:lvl1pPr>
              <a:defRPr/>
            </a:lvl1pPr>
          </a:lstStyle>
          <a:p>
            <a:pPr>
              <a:defRPr/>
            </a:pPr>
            <a:fld id="{6DDF39ED-FE8B-4F5F-9E13-4B2F11331710}" type="slidenum">
              <a:rPr lang="ko-KR" altLang="en-US"/>
              <a:pPr>
                <a:defRPr/>
              </a:pPr>
              <a:t>‹#›</a:t>
            </a:fld>
            <a:endParaRPr lang="en-US" altLang="ko-KR"/>
          </a:p>
        </p:txBody>
      </p:sp>
    </p:spTree>
    <p:extLst>
      <p:ext uri="{BB962C8B-B14F-4D97-AF65-F5344CB8AC3E}">
        <p14:creationId xmlns:p14="http://schemas.microsoft.com/office/powerpoint/2010/main" val="142007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3" name="Rectangle 67"/>
          <p:cNvSpPr>
            <a:spLocks noGrp="1" noChangeArrowheads="1"/>
          </p:cNvSpPr>
          <p:nvPr>
            <p:ph type="sldNum" sz="quarter" idx="11"/>
          </p:nvPr>
        </p:nvSpPr>
        <p:spPr>
          <a:ln/>
        </p:spPr>
        <p:txBody>
          <a:bodyPr/>
          <a:lstStyle>
            <a:lvl1pPr>
              <a:defRPr/>
            </a:lvl1pPr>
          </a:lstStyle>
          <a:p>
            <a:pPr>
              <a:defRPr/>
            </a:pPr>
            <a:fld id="{33041FFA-95F2-4CC5-BE63-CABE58D1D820}" type="slidenum">
              <a:rPr lang="ko-KR" altLang="en-US"/>
              <a:pPr>
                <a:defRPr/>
              </a:pPr>
              <a:t>‹#›</a:t>
            </a:fld>
            <a:endParaRPr lang="en-US" altLang="ko-KR"/>
          </a:p>
        </p:txBody>
      </p:sp>
    </p:spTree>
    <p:extLst>
      <p:ext uri="{BB962C8B-B14F-4D97-AF65-F5344CB8AC3E}">
        <p14:creationId xmlns:p14="http://schemas.microsoft.com/office/powerpoint/2010/main" val="86932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6" name="Rectangle 67"/>
          <p:cNvSpPr>
            <a:spLocks noGrp="1" noChangeArrowheads="1"/>
          </p:cNvSpPr>
          <p:nvPr>
            <p:ph type="sldNum" sz="quarter" idx="11"/>
          </p:nvPr>
        </p:nvSpPr>
        <p:spPr>
          <a:ln/>
        </p:spPr>
        <p:txBody>
          <a:bodyPr/>
          <a:lstStyle>
            <a:lvl1pPr>
              <a:defRPr/>
            </a:lvl1pPr>
          </a:lstStyle>
          <a:p>
            <a:pPr>
              <a:defRPr/>
            </a:pPr>
            <a:fld id="{3255EEE7-317F-41EB-9B49-5ED4279C88AD}" type="slidenum">
              <a:rPr lang="ko-KR" altLang="en-US"/>
              <a:pPr>
                <a:defRPr/>
              </a:pPr>
              <a:t>‹#›</a:t>
            </a:fld>
            <a:endParaRPr lang="en-US" altLang="ko-KR"/>
          </a:p>
        </p:txBody>
      </p:sp>
    </p:spTree>
    <p:extLst>
      <p:ext uri="{BB962C8B-B14F-4D97-AF65-F5344CB8AC3E}">
        <p14:creationId xmlns:p14="http://schemas.microsoft.com/office/powerpoint/2010/main" val="95572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66"/>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ltLang="ko-KR"/>
              <a:t>Skip Lists</a:t>
            </a:r>
          </a:p>
        </p:txBody>
      </p:sp>
      <p:sp>
        <p:nvSpPr>
          <p:cNvPr id="6" name="Rectangle 67"/>
          <p:cNvSpPr>
            <a:spLocks noGrp="1" noChangeArrowheads="1"/>
          </p:cNvSpPr>
          <p:nvPr>
            <p:ph type="sldNum" sz="quarter" idx="11"/>
          </p:nvPr>
        </p:nvSpPr>
        <p:spPr>
          <a:ln/>
        </p:spPr>
        <p:txBody>
          <a:bodyPr/>
          <a:lstStyle>
            <a:lvl1pPr>
              <a:defRPr/>
            </a:lvl1pPr>
          </a:lstStyle>
          <a:p>
            <a:pPr>
              <a:defRPr/>
            </a:pPr>
            <a:fld id="{07459C86-9D8A-4930-86BD-3620E8D963F2}" type="slidenum">
              <a:rPr lang="ko-KR" altLang="en-US"/>
              <a:pPr>
                <a:defRPr/>
              </a:pPr>
              <a:t>‹#›</a:t>
            </a:fld>
            <a:endParaRPr lang="en-US" altLang="ko-KR"/>
          </a:p>
        </p:txBody>
      </p:sp>
    </p:spTree>
    <p:extLst>
      <p:ext uri="{BB962C8B-B14F-4D97-AF65-F5344CB8AC3E}">
        <p14:creationId xmlns:p14="http://schemas.microsoft.com/office/powerpoint/2010/main" val="33929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63"/>
          <p:cNvSpPr>
            <a:spLocks noGrp="1" noChangeArrowheads="1"/>
          </p:cNvSpPr>
          <p:nvPr>
            <p:ph type="title"/>
          </p:nvPr>
        </p:nvSpPr>
        <p:spPr bwMode="auto">
          <a:xfrm>
            <a:off x="380999" y="304800"/>
            <a:ext cx="8534399" cy="7175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ko-KR" dirty="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376988" y="1295400"/>
            <a:ext cx="8538411"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p>
        </p:txBody>
      </p:sp>
      <p:sp>
        <p:nvSpPr>
          <p:cNvPr id="4163" name="Rectangle 67"/>
          <p:cNvSpPr>
            <a:spLocks noGrp="1" noChangeArrowheads="1"/>
          </p:cNvSpPr>
          <p:nvPr>
            <p:ph type="sldNum" sz="quarter" idx="4"/>
          </p:nvPr>
        </p:nvSpPr>
        <p:spPr bwMode="auto">
          <a:xfrm>
            <a:off x="7010399"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굴림" pitchFamily="50" charset="-127"/>
              </a:defRPr>
            </a:lvl1pPr>
          </a:lstStyle>
          <a:p>
            <a:pPr>
              <a:defRPr/>
            </a:pPr>
            <a:fld id="{714FB03D-A196-4C2D-91C1-708A7CFF3A80}" type="slidenum">
              <a:rPr lang="ko-KR" altLang="en-US"/>
              <a:pPr>
                <a:defRPr/>
              </a:pPr>
              <a:t>‹#›</a:t>
            </a:fld>
            <a:endParaRPr lang="en-US" altLang="ko-KR"/>
          </a:p>
        </p:txBody>
      </p:sp>
    </p:spTree>
    <p:extLst>
      <p:ext uri="{BB962C8B-B14F-4D97-AF65-F5344CB8AC3E}">
        <p14:creationId xmlns:p14="http://schemas.microsoft.com/office/powerpoint/2010/main" val="129637383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dt="0"/>
  <p:txStyles>
    <p:titleStyle>
      <a:lvl1pPr algn="l" rtl="0" eaLnBrk="0" fontAlgn="base" hangingPunct="0">
        <a:spcBef>
          <a:spcPct val="0"/>
        </a:spcBef>
        <a:spcAft>
          <a:spcPct val="0"/>
        </a:spcAft>
        <a:defRPr sz="3600">
          <a:solidFill>
            <a:schemeClr val="tx2"/>
          </a:solidFill>
          <a:latin typeface="Calibri" charset="0"/>
          <a:ea typeface="Calibri" charset="0"/>
          <a:cs typeface="Calibri" charset="0"/>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4"/>
        </a:buBlip>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18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18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6.bin"/><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7.bin"/><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p:txBody>
          <a:bodyPr/>
          <a:lstStyle/>
          <a:p>
            <a:pPr eaLnBrk="1" hangingPunct="1"/>
            <a:r>
              <a:rPr lang="en-US" altLang="en-US" dirty="0"/>
              <a:t>Maps</a:t>
            </a:r>
          </a:p>
        </p:txBody>
      </p:sp>
      <p:pic>
        <p:nvPicPr>
          <p:cNvPr id="60" name="Picture 383" descr="BS0104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971800"/>
            <a:ext cx="3160713"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1"/>
          </p:nvPr>
        </p:nvSpPr>
        <p:spPr/>
        <p:txBody>
          <a:bodyPr/>
          <a:lstStyle/>
          <a:p>
            <a:pPr>
              <a:defRPr/>
            </a:pPr>
            <a:fld id="{E86325E3-1ADE-4AF1-B368-CEC577AF2D7F}" type="slidenum">
              <a:rPr lang="ko-KR" altLang="en-US" smtClean="0"/>
              <a:pPr>
                <a:defRPr/>
              </a:pPr>
              <a:t>1</a:t>
            </a:fld>
            <a:endParaRPr lang="en-US" altLang="ko-K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The erase Algorithm</a:t>
            </a:r>
          </a:p>
        </p:txBody>
      </p:sp>
      <p:sp>
        <p:nvSpPr>
          <p:cNvPr id="156675" name="Rectangle 3" descr="Rectangle: Click to edit Master text styles&#10;Second level&#10;Third level&#10;Fourth level&#10;Fifth level"/>
          <p:cNvSpPr>
            <a:spLocks noGrp="1" noChangeArrowheads="1"/>
          </p:cNvSpPr>
          <p:nvPr>
            <p:ph type="body" idx="1"/>
          </p:nvPr>
        </p:nvSpPr>
        <p:spPr>
          <a:xfrm>
            <a:off x="609600" y="1905000"/>
            <a:ext cx="8229600" cy="4114800"/>
          </a:xfrm>
        </p:spPr>
        <p:txBody>
          <a:bodyPr/>
          <a:lstStyle/>
          <a:p>
            <a:pPr eaLnBrk="1" hangingPunct="1">
              <a:lnSpc>
                <a:spcPct val="90000"/>
              </a:lnSpc>
              <a:buFont typeface="Wingdings" pitchFamily="2" charset="2"/>
              <a:buNone/>
              <a:defRPr/>
            </a:pPr>
            <a:r>
              <a:rPr lang="en-US" sz="2400" b="1" dirty="0"/>
              <a:t>Algorithm </a:t>
            </a:r>
            <a:r>
              <a:rPr lang="en-US" sz="2400" dirty="0"/>
              <a:t>erase(k):				</a:t>
            </a:r>
          </a:p>
          <a:p>
            <a:pPr eaLnBrk="1" hangingPunct="1">
              <a:lnSpc>
                <a:spcPct val="90000"/>
              </a:lnSpc>
              <a:buFont typeface="Wingdings" pitchFamily="2" charset="2"/>
              <a:buNone/>
              <a:defRPr/>
            </a:pPr>
            <a:r>
              <a:rPr lang="en-US" sz="2400" b="1" dirty="0"/>
              <a:t>	for each </a:t>
            </a:r>
            <a:r>
              <a:rPr lang="en-US" sz="2400" dirty="0"/>
              <a:t>p in [</a:t>
            </a:r>
            <a:r>
              <a:rPr lang="en-US" sz="2400" dirty="0" err="1"/>
              <a:t>S.begin</a:t>
            </a:r>
            <a:r>
              <a:rPr lang="en-US" sz="2400" dirty="0"/>
              <a:t>(), </a:t>
            </a:r>
            <a:r>
              <a:rPr lang="en-US" sz="2400" dirty="0" err="1"/>
              <a:t>S.end</a:t>
            </a:r>
            <a:r>
              <a:rPr lang="en-US" sz="2400" dirty="0"/>
              <a:t>()) </a:t>
            </a:r>
            <a:r>
              <a:rPr lang="en-US" sz="2400" b="1" dirty="0"/>
              <a:t>do 	</a:t>
            </a:r>
          </a:p>
          <a:p>
            <a:pPr eaLnBrk="1" hangingPunct="1">
              <a:lnSpc>
                <a:spcPct val="90000"/>
              </a:lnSpc>
              <a:buFont typeface="Wingdings" pitchFamily="2" charset="2"/>
              <a:buNone/>
              <a:defRPr/>
            </a:pPr>
            <a:r>
              <a:rPr lang="en-US" sz="2400" dirty="0"/>
              <a:t>		</a:t>
            </a:r>
            <a:r>
              <a:rPr lang="en-US" sz="2400" b="1" dirty="0"/>
              <a:t>if </a:t>
            </a:r>
            <a:r>
              <a:rPr lang="en-US" sz="2400" dirty="0" err="1"/>
              <a:t>p.key</a:t>
            </a:r>
            <a:r>
              <a:rPr lang="en-US" sz="2400" dirty="0"/>
              <a:t>() = k  </a:t>
            </a:r>
            <a:r>
              <a:rPr lang="en-US" sz="2400" b="1" dirty="0"/>
              <a:t>then	</a:t>
            </a:r>
            <a:r>
              <a:rPr lang="en-US" sz="2400" dirty="0"/>
              <a:t>			</a:t>
            </a:r>
          </a:p>
          <a:p>
            <a:pPr eaLnBrk="1" hangingPunct="1">
              <a:lnSpc>
                <a:spcPct val="90000"/>
              </a:lnSpc>
              <a:buFont typeface="Wingdings" pitchFamily="2" charset="2"/>
              <a:buNone/>
              <a:defRPr/>
            </a:pPr>
            <a:r>
              <a:rPr lang="en-US" sz="2400" dirty="0"/>
              <a:t>			</a:t>
            </a:r>
            <a:r>
              <a:rPr lang="en-US" sz="2400" dirty="0" err="1"/>
              <a:t>S.erase</a:t>
            </a:r>
            <a:r>
              <a:rPr lang="en-US" sz="2400" dirty="0"/>
              <a:t>(p)		</a:t>
            </a:r>
          </a:p>
          <a:p>
            <a:pPr eaLnBrk="1" hangingPunct="1">
              <a:lnSpc>
                <a:spcPct val="90000"/>
              </a:lnSpc>
              <a:buFont typeface="Wingdings" pitchFamily="2" charset="2"/>
              <a:buNone/>
              <a:defRPr/>
            </a:pPr>
            <a:r>
              <a:rPr lang="en-US" sz="2400" dirty="0"/>
              <a:t>			n = n – 1 	</a:t>
            </a:r>
            <a:r>
              <a:rPr lang="en-US" sz="2400" dirty="0">
                <a:solidFill>
                  <a:schemeClr val="bg2">
                    <a:lumMod val="90000"/>
                  </a:schemeClr>
                </a:solidFill>
              </a:rPr>
              <a:t>{decrement number of entries}</a:t>
            </a: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10</a:t>
            </a:fld>
            <a:endParaRPr lang="en-US" altLang="ko-KR"/>
          </a:p>
        </p:txBody>
      </p:sp>
    </p:spTree>
    <p:extLst>
      <p:ext uri="{BB962C8B-B14F-4D97-AF65-F5344CB8AC3E}">
        <p14:creationId xmlns:p14="http://schemas.microsoft.com/office/powerpoint/2010/main" val="109799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sz="4000"/>
              <a:t>Performance of a List-Based Map</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en-US" sz="2400" dirty="0"/>
              <a:t>Performance:</a:t>
            </a:r>
          </a:p>
          <a:p>
            <a:pPr lvl="1" eaLnBrk="1" hangingPunct="1"/>
            <a:r>
              <a:rPr lang="en-US" altLang="en-US" sz="2000" dirty="0">
                <a:solidFill>
                  <a:schemeClr val="tx2"/>
                </a:solidFill>
              </a:rPr>
              <a:t>put</a:t>
            </a:r>
            <a:r>
              <a:rPr lang="en-US" altLang="en-US" sz="2000" dirty="0"/>
              <a:t> takes </a:t>
            </a:r>
            <a:r>
              <a:rPr lang="en-US" altLang="en-US" sz="2000" b="1" i="1" dirty="0">
                <a:latin typeface="Times New Roman" charset="0"/>
              </a:rPr>
              <a:t>O</a:t>
            </a:r>
            <a:r>
              <a:rPr lang="en-US" altLang="en-US" sz="2000" dirty="0">
                <a:latin typeface="Times New Roman" charset="0"/>
              </a:rPr>
              <a:t>(</a:t>
            </a:r>
            <a:r>
              <a:rPr lang="en-US" altLang="en-US" sz="2000" b="1" i="1" dirty="0">
                <a:latin typeface="Times New Roman" charset="0"/>
              </a:rPr>
              <a:t>n</a:t>
            </a:r>
            <a:r>
              <a:rPr lang="en-US" altLang="en-US" sz="2000" dirty="0">
                <a:latin typeface="Times New Roman" charset="0"/>
              </a:rPr>
              <a:t>)</a:t>
            </a:r>
            <a:r>
              <a:rPr lang="en-US" altLang="en-US" sz="2000" dirty="0"/>
              <a:t> time since we need to determine whether it is already in the sequence</a:t>
            </a:r>
            <a:endParaRPr lang="en-US" altLang="en-US" dirty="0"/>
          </a:p>
          <a:p>
            <a:pPr lvl="1" eaLnBrk="1" hangingPunct="1"/>
            <a:r>
              <a:rPr lang="en-US" altLang="en-US" sz="2000" dirty="0">
                <a:solidFill>
                  <a:schemeClr val="tx2"/>
                </a:solidFill>
              </a:rPr>
              <a:t>find</a:t>
            </a:r>
            <a:r>
              <a:rPr lang="en-US" altLang="en-US" sz="2000" dirty="0"/>
              <a:t> and </a:t>
            </a:r>
            <a:r>
              <a:rPr lang="en-US" altLang="en-US" sz="2000" dirty="0">
                <a:solidFill>
                  <a:schemeClr val="tx2"/>
                </a:solidFill>
              </a:rPr>
              <a:t>erase </a:t>
            </a:r>
            <a:r>
              <a:rPr lang="en-US" altLang="en-US" sz="2000" dirty="0"/>
              <a:t>take </a:t>
            </a:r>
            <a:r>
              <a:rPr lang="en-US" altLang="en-US" sz="2000" b="1" i="1" dirty="0">
                <a:latin typeface="Times New Roman" charset="0"/>
              </a:rPr>
              <a:t>O</a:t>
            </a:r>
            <a:r>
              <a:rPr lang="en-US" altLang="en-US" sz="2000" dirty="0">
                <a:latin typeface="Times New Roman" charset="0"/>
              </a:rPr>
              <a:t>(</a:t>
            </a:r>
            <a:r>
              <a:rPr lang="en-US" altLang="en-US" sz="2000" b="1" i="1" dirty="0">
                <a:latin typeface="Times New Roman" charset="0"/>
              </a:rPr>
              <a:t>n</a:t>
            </a:r>
            <a:r>
              <a:rPr lang="en-US" altLang="en-US" sz="2000" dirty="0">
                <a:latin typeface="Times New Roman" charset="0"/>
              </a:rPr>
              <a:t>)</a:t>
            </a:r>
            <a:r>
              <a:rPr lang="en-US" altLang="en-US" sz="2000" dirty="0"/>
              <a:t> time since in the worst case (the item is not found) we traverse the entire sequence to look for an item with the given key</a:t>
            </a:r>
          </a:p>
          <a:p>
            <a:pPr eaLnBrk="1" hangingPunct="1"/>
            <a:endParaRPr lang="en-US" altLang="en-US" sz="2400" dirty="0"/>
          </a:p>
          <a:p>
            <a:pPr eaLnBrk="1" hangingPunct="1"/>
            <a:r>
              <a:rPr lang="en-US" altLang="en-US" sz="2400" dirty="0"/>
              <a:t>The unsorted list implementation is effective only for maps of small size or for maps in which puts are the most common operations, while searches and removals are rarely performed (e.g., historical record of logins to a workstation)</a:t>
            </a:r>
          </a:p>
          <a:p>
            <a:pPr eaLnBrk="1" hangingPunct="1"/>
            <a:endParaRPr lang="en-US" altLang="en-US" sz="2400" dirty="0"/>
          </a:p>
          <a:p>
            <a:pPr eaLnBrk="1" hangingPunct="1"/>
            <a:r>
              <a:rPr lang="en-US" altLang="en-US" sz="2400" dirty="0"/>
              <a:t>Can we improve?</a:t>
            </a: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11</a:t>
            </a:fld>
            <a:endParaRPr lang="en-US" altLang="ko-KR"/>
          </a:p>
        </p:txBody>
      </p:sp>
    </p:spTree>
    <p:extLst>
      <p:ext uri="{BB962C8B-B14F-4D97-AF65-F5344CB8AC3E}">
        <p14:creationId xmlns:p14="http://schemas.microsoft.com/office/powerpoint/2010/main" val="65318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p:txBody>
          <a:bodyPr/>
          <a:lstStyle/>
          <a:p>
            <a:pPr eaLnBrk="1" hangingPunct="1"/>
            <a:r>
              <a:rPr lang="en-US" altLang="en-US" dirty="0"/>
              <a:t>Hash Tables</a:t>
            </a:r>
          </a:p>
        </p:txBody>
      </p:sp>
      <p:sp>
        <p:nvSpPr>
          <p:cNvPr id="5" name="Rectangle 384"/>
          <p:cNvSpPr>
            <a:spLocks noChangeArrowheads="1"/>
          </p:cNvSpPr>
          <p:nvPr/>
        </p:nvSpPr>
        <p:spPr bwMode="auto">
          <a:xfrm>
            <a:off x="5594350" y="34290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endParaRPr lang="en-US" altLang="en-US" sz="1800"/>
          </a:p>
        </p:txBody>
      </p:sp>
      <p:sp>
        <p:nvSpPr>
          <p:cNvPr id="6" name="Rectangle 385"/>
          <p:cNvSpPr>
            <a:spLocks noChangeArrowheads="1"/>
          </p:cNvSpPr>
          <p:nvPr/>
        </p:nvSpPr>
        <p:spPr bwMode="auto">
          <a:xfrm>
            <a:off x="5594350" y="37338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7" name="Rectangle 386"/>
          <p:cNvSpPr>
            <a:spLocks noChangeArrowheads="1"/>
          </p:cNvSpPr>
          <p:nvPr/>
        </p:nvSpPr>
        <p:spPr bwMode="auto">
          <a:xfrm>
            <a:off x="5594350" y="40386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sz="1800">
              <a:sym typeface="Symbol" charset="2"/>
            </a:endParaRPr>
          </a:p>
        </p:txBody>
      </p:sp>
      <p:sp>
        <p:nvSpPr>
          <p:cNvPr id="8" name="Rectangle 387"/>
          <p:cNvSpPr>
            <a:spLocks noChangeArrowheads="1"/>
          </p:cNvSpPr>
          <p:nvPr/>
        </p:nvSpPr>
        <p:spPr bwMode="auto">
          <a:xfrm>
            <a:off x="5594350" y="43434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9" name="Rectangle 388"/>
          <p:cNvSpPr>
            <a:spLocks noChangeArrowheads="1"/>
          </p:cNvSpPr>
          <p:nvPr/>
        </p:nvSpPr>
        <p:spPr bwMode="auto">
          <a:xfrm>
            <a:off x="5594350" y="46482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0" name="Text Box 392"/>
          <p:cNvSpPr txBox="1">
            <a:spLocks noChangeArrowheads="1"/>
          </p:cNvSpPr>
          <p:nvPr/>
        </p:nvSpPr>
        <p:spPr bwMode="auto">
          <a:xfrm>
            <a:off x="525780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0</a:t>
            </a:r>
          </a:p>
        </p:txBody>
      </p:sp>
      <p:sp>
        <p:nvSpPr>
          <p:cNvPr id="11" name="Text Box 393"/>
          <p:cNvSpPr txBox="1">
            <a:spLocks noChangeArrowheads="1"/>
          </p:cNvSpPr>
          <p:nvPr/>
        </p:nvSpPr>
        <p:spPr bwMode="auto">
          <a:xfrm>
            <a:off x="52578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1</a:t>
            </a:r>
          </a:p>
        </p:txBody>
      </p:sp>
      <p:sp>
        <p:nvSpPr>
          <p:cNvPr id="12" name="Text Box 394"/>
          <p:cNvSpPr txBox="1">
            <a:spLocks noChangeArrowheads="1"/>
          </p:cNvSpPr>
          <p:nvPr/>
        </p:nvSpPr>
        <p:spPr bwMode="auto">
          <a:xfrm>
            <a:off x="525780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2</a:t>
            </a:r>
          </a:p>
        </p:txBody>
      </p:sp>
      <p:sp>
        <p:nvSpPr>
          <p:cNvPr id="13" name="Text Box 395"/>
          <p:cNvSpPr txBox="1">
            <a:spLocks noChangeArrowheads="1"/>
          </p:cNvSpPr>
          <p:nvPr/>
        </p:nvSpPr>
        <p:spPr bwMode="auto">
          <a:xfrm>
            <a:off x="52578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3</a:t>
            </a:r>
          </a:p>
        </p:txBody>
      </p:sp>
      <p:sp>
        <p:nvSpPr>
          <p:cNvPr id="14" name="Text Box 396"/>
          <p:cNvSpPr txBox="1">
            <a:spLocks noChangeArrowheads="1"/>
          </p:cNvSpPr>
          <p:nvPr/>
        </p:nvSpPr>
        <p:spPr bwMode="auto">
          <a:xfrm>
            <a:off x="5257800" y="4572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4</a:t>
            </a:r>
          </a:p>
        </p:txBody>
      </p:sp>
      <p:sp>
        <p:nvSpPr>
          <p:cNvPr id="15" name="AutoShape 401"/>
          <p:cNvSpPr>
            <a:spLocks noChangeArrowheads="1"/>
          </p:cNvSpPr>
          <p:nvPr/>
        </p:nvSpPr>
        <p:spPr bwMode="auto">
          <a:xfrm>
            <a:off x="6172200" y="46482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451-229-0004</a:t>
            </a:r>
          </a:p>
        </p:txBody>
      </p:sp>
      <p:sp>
        <p:nvSpPr>
          <p:cNvPr id="16" name="AutoShape 402"/>
          <p:cNvSpPr>
            <a:spLocks noChangeArrowheads="1"/>
          </p:cNvSpPr>
          <p:nvPr/>
        </p:nvSpPr>
        <p:spPr bwMode="auto">
          <a:xfrm>
            <a:off x="6172200" y="40386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981-101-0002</a:t>
            </a:r>
          </a:p>
        </p:txBody>
      </p:sp>
      <p:sp>
        <p:nvSpPr>
          <p:cNvPr id="17" name="Line 403"/>
          <p:cNvSpPr>
            <a:spLocks noChangeShapeType="1"/>
          </p:cNvSpPr>
          <p:nvPr/>
        </p:nvSpPr>
        <p:spPr bwMode="auto">
          <a:xfrm>
            <a:off x="5746750" y="48006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AutoShape 406"/>
          <p:cNvSpPr>
            <a:spLocks noChangeArrowheads="1"/>
          </p:cNvSpPr>
          <p:nvPr/>
        </p:nvSpPr>
        <p:spPr bwMode="auto">
          <a:xfrm>
            <a:off x="6172200" y="37338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025-612-0001</a:t>
            </a:r>
          </a:p>
        </p:txBody>
      </p:sp>
      <p:sp>
        <p:nvSpPr>
          <p:cNvPr id="19" name="Line 407"/>
          <p:cNvSpPr>
            <a:spLocks noChangeShapeType="1"/>
          </p:cNvSpPr>
          <p:nvPr/>
        </p:nvSpPr>
        <p:spPr bwMode="auto">
          <a:xfrm>
            <a:off x="5746750" y="38862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08"/>
          <p:cNvSpPr>
            <a:spLocks noChangeShapeType="1"/>
          </p:cNvSpPr>
          <p:nvPr/>
        </p:nvSpPr>
        <p:spPr bwMode="auto">
          <a:xfrm>
            <a:off x="5715000" y="41910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 name="Slide Number Placeholder 3"/>
          <p:cNvSpPr>
            <a:spLocks noGrp="1"/>
          </p:cNvSpPr>
          <p:nvPr>
            <p:ph type="sldNum" sz="quarter" idx="11"/>
          </p:nvPr>
        </p:nvSpPr>
        <p:spPr/>
        <p:txBody>
          <a:bodyPr/>
          <a:lstStyle/>
          <a:p>
            <a:pPr>
              <a:defRPr/>
            </a:pPr>
            <a:fld id="{E86325E3-1ADE-4AF1-B368-CEC577AF2D7F}" type="slidenum">
              <a:rPr lang="ko-KR" altLang="en-US" smtClean="0"/>
              <a:pPr>
                <a:defRPr/>
              </a:pPr>
              <a:t>12</a:t>
            </a:fld>
            <a:endParaRPr lang="en-US" altLang="ko-KR"/>
          </a:p>
        </p:txBody>
      </p:sp>
    </p:spTree>
    <p:extLst>
      <p:ext uri="{BB962C8B-B14F-4D97-AF65-F5344CB8AC3E}">
        <p14:creationId xmlns:p14="http://schemas.microsoft.com/office/powerpoint/2010/main" val="166791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Recall the Map ADT</a:t>
            </a:r>
            <a:endParaRPr lang="en-US" altLang="en-US">
              <a:ea typeface="Tahoma" charset="0"/>
              <a:cs typeface="Tahoma" charset="0"/>
            </a:endParaRPr>
          </a:p>
        </p:txBody>
      </p:sp>
      <p:sp>
        <p:nvSpPr>
          <p:cNvPr id="13317" name="Rectangle 3" descr="Rectangle: Click to edit Master text styles&#10;Second level&#10;Third level&#10;Fourth level&#10;Fifth level"/>
          <p:cNvSpPr>
            <a:spLocks noGrp="1" noChangeArrowheads="1"/>
          </p:cNvSpPr>
          <p:nvPr>
            <p:ph type="body" idx="1"/>
          </p:nvPr>
        </p:nvSpPr>
        <p:spPr>
          <a:xfrm>
            <a:off x="297543" y="1270001"/>
            <a:ext cx="7772400" cy="4800600"/>
          </a:xfrm>
        </p:spPr>
        <p:txBody>
          <a:bodyPr/>
          <a:lstStyle/>
          <a:p>
            <a:pPr eaLnBrk="1" hangingPunct="1"/>
            <a:r>
              <a:rPr lang="en-US" altLang="en-US" sz="2200">
                <a:solidFill>
                  <a:schemeClr val="tx2"/>
                </a:solidFill>
              </a:rPr>
              <a:t>find</a:t>
            </a:r>
            <a:r>
              <a:rPr lang="en-US" altLang="en-US" sz="2200"/>
              <a:t>(k): if the map M has an entry with key k, return its associated value; else, return null </a:t>
            </a:r>
          </a:p>
          <a:p>
            <a:pPr eaLnBrk="1" hangingPunct="1"/>
            <a:r>
              <a:rPr lang="en-US" altLang="en-US" sz="2200" dirty="0">
                <a:solidFill>
                  <a:schemeClr val="tx2"/>
                </a:solidFill>
              </a:rPr>
              <a:t>put</a:t>
            </a:r>
            <a:r>
              <a:rPr lang="en-US" altLang="en-US" sz="2200" dirty="0"/>
              <a:t>(k, v): insert entry (k, v) into the map M; if key k is not already in M, then return </a:t>
            </a:r>
            <a:r>
              <a:rPr lang="en-US" altLang="en-US" sz="2200" dirty="0">
                <a:solidFill>
                  <a:srgbClr val="000000"/>
                </a:solidFill>
              </a:rPr>
              <a:t>null</a:t>
            </a:r>
            <a:r>
              <a:rPr lang="en-US" altLang="en-US" sz="2200" dirty="0"/>
              <a:t>; else, return old value associated with k</a:t>
            </a:r>
          </a:p>
          <a:p>
            <a:pPr eaLnBrk="1" hangingPunct="1"/>
            <a:r>
              <a:rPr lang="en-US" altLang="en-US" sz="2200" dirty="0">
                <a:solidFill>
                  <a:schemeClr val="tx2"/>
                </a:solidFill>
              </a:rPr>
              <a:t>erase</a:t>
            </a:r>
            <a:r>
              <a:rPr lang="en-US" altLang="en-US" sz="2200" dirty="0"/>
              <a:t>(k): if the map M has an entry with key k, remove it from M and return its associated value; else, return null </a:t>
            </a:r>
          </a:p>
          <a:p>
            <a:pPr eaLnBrk="1" hangingPunct="1"/>
            <a:r>
              <a:rPr lang="en-US" altLang="en-US" sz="2200" dirty="0">
                <a:solidFill>
                  <a:schemeClr val="tx2"/>
                </a:solidFill>
              </a:rPr>
              <a:t>size</a:t>
            </a:r>
            <a:r>
              <a:rPr lang="en-US" altLang="en-US" sz="2200" dirty="0"/>
              <a:t>(), </a:t>
            </a:r>
            <a:r>
              <a:rPr lang="en-US" altLang="en-US" sz="2200" dirty="0">
                <a:solidFill>
                  <a:schemeClr val="tx2"/>
                </a:solidFill>
              </a:rPr>
              <a:t>empty</a:t>
            </a:r>
            <a:r>
              <a:rPr lang="en-US" altLang="en-US" sz="2200" dirty="0"/>
              <a:t>()</a:t>
            </a:r>
          </a:p>
          <a:p>
            <a:pPr eaLnBrk="1" hangingPunct="1"/>
            <a:r>
              <a:rPr lang="en-US" altLang="en-US" sz="2200" dirty="0" err="1">
                <a:solidFill>
                  <a:schemeClr val="tx2"/>
                </a:solidFill>
              </a:rPr>
              <a:t>entrySet</a:t>
            </a:r>
            <a:r>
              <a:rPr lang="en-US" altLang="en-US" sz="2200" dirty="0"/>
              <a:t>(): return a list of the entries in M</a:t>
            </a:r>
            <a:endParaRPr lang="en-US" altLang="en-US" sz="2200" dirty="0">
              <a:solidFill>
                <a:schemeClr val="tx2"/>
              </a:solidFill>
            </a:endParaRPr>
          </a:p>
          <a:p>
            <a:pPr eaLnBrk="1" hangingPunct="1"/>
            <a:r>
              <a:rPr lang="en-US" altLang="en-US" sz="2200" dirty="0" err="1">
                <a:solidFill>
                  <a:schemeClr val="tx2"/>
                </a:solidFill>
              </a:rPr>
              <a:t>keySet</a:t>
            </a:r>
            <a:r>
              <a:rPr lang="en-US" altLang="en-US" sz="2200" dirty="0"/>
              <a:t>(): return a list of the keys in M</a:t>
            </a:r>
          </a:p>
          <a:p>
            <a:pPr eaLnBrk="1" hangingPunct="1"/>
            <a:r>
              <a:rPr lang="en-US" altLang="en-US" sz="2200" dirty="0">
                <a:solidFill>
                  <a:schemeClr val="tx2"/>
                </a:solidFill>
              </a:rPr>
              <a:t>values</a:t>
            </a:r>
            <a:r>
              <a:rPr lang="en-US" altLang="en-US" sz="2200" dirty="0"/>
              <a:t>(): return a list of the values in M</a:t>
            </a:r>
          </a:p>
        </p:txBody>
      </p:sp>
      <p:pic>
        <p:nvPicPr>
          <p:cNvPr id="13318" name="Picture 4" descr="BS00039A"/>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677150" y="57150"/>
            <a:ext cx="1466850" cy="1466850"/>
          </a:xfrm>
          <a:noFill/>
        </p:spPr>
      </p:pic>
      <p:sp>
        <p:nvSpPr>
          <p:cNvPr id="3" name="Slide Number Placeholder 2"/>
          <p:cNvSpPr>
            <a:spLocks noGrp="1"/>
          </p:cNvSpPr>
          <p:nvPr>
            <p:ph type="sldNum" sz="quarter" idx="11"/>
          </p:nvPr>
        </p:nvSpPr>
        <p:spPr/>
        <p:txBody>
          <a:bodyPr/>
          <a:lstStyle/>
          <a:p>
            <a:pPr>
              <a:defRPr/>
            </a:pPr>
            <a:fld id="{3903749F-3842-4CDA-A45E-FEEB9ACCE00B}" type="slidenum">
              <a:rPr lang="ko-KR" altLang="en-US" smtClean="0"/>
              <a:pPr>
                <a:defRPr/>
              </a:pPr>
              <a:t>13</a:t>
            </a:fld>
            <a:endParaRPr lang="en-US" altLang="ko-KR"/>
          </a:p>
        </p:txBody>
      </p:sp>
    </p:spTree>
    <p:extLst>
      <p:ext uri="{BB962C8B-B14F-4D97-AF65-F5344CB8AC3E}">
        <p14:creationId xmlns:p14="http://schemas.microsoft.com/office/powerpoint/2010/main" val="153494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dirty="0"/>
              <a:t>What about this idea?</a:t>
            </a:r>
          </a:p>
        </p:txBody>
      </p:sp>
      <p:sp>
        <p:nvSpPr>
          <p:cNvPr id="14341"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en-US" sz="2200" dirty="0"/>
              <a:t>We design a table for a map storing entries as (SSN, Name), where SSN (social security number) is a nine-digit positive integer</a:t>
            </a:r>
          </a:p>
          <a:p>
            <a:pPr eaLnBrk="1" hangingPunct="1"/>
            <a:endParaRPr lang="en-US" altLang="en-US" sz="2200" dirty="0"/>
          </a:p>
          <a:p>
            <a:pPr eaLnBrk="1" hangingPunct="1"/>
            <a:r>
              <a:rPr lang="en-US" altLang="en-US" sz="2200" dirty="0"/>
              <a:t>Our table uses an array of size</a:t>
            </a:r>
            <a:r>
              <a:rPr lang="en-US" altLang="en-US" sz="2200" dirty="0">
                <a:latin typeface="Times New Roman" charset="0"/>
              </a:rPr>
              <a:t> </a:t>
            </a:r>
            <a:r>
              <a:rPr lang="en-US" altLang="en-US" sz="2200" b="1" i="1" dirty="0">
                <a:latin typeface="Times New Roman" charset="0"/>
              </a:rPr>
              <a:t>N</a:t>
            </a:r>
            <a:r>
              <a:rPr lang="en-US" altLang="en-US" sz="2200" b="1" i="1" dirty="0">
                <a:latin typeface="Symbol" charset="2"/>
              </a:rPr>
              <a:t> </a:t>
            </a:r>
            <a:r>
              <a:rPr lang="en-US" altLang="en-US" sz="2200" dirty="0">
                <a:latin typeface="Symbol" charset="2"/>
              </a:rPr>
              <a:t>= </a:t>
            </a:r>
            <a:r>
              <a:rPr lang="en-US" altLang="en-US" sz="2200" dirty="0">
                <a:latin typeface="Times New Roman" charset="0"/>
              </a:rPr>
              <a:t>10,000</a:t>
            </a:r>
            <a:r>
              <a:rPr lang="en-US" altLang="en-US" sz="2200" dirty="0"/>
              <a:t> and classify each person based on the last four digits of his/her SSN</a:t>
            </a:r>
          </a:p>
          <a:p>
            <a:pPr eaLnBrk="1" hangingPunct="1"/>
            <a:endParaRPr lang="en-US" altLang="en-US" sz="2200" b="1" i="1" dirty="0">
              <a:latin typeface="Times New Roman" charset="0"/>
            </a:endParaRPr>
          </a:p>
          <a:p>
            <a:pPr eaLnBrk="1" hangingPunct="1"/>
            <a:r>
              <a:rPr lang="en-US" altLang="en-US" sz="2200" b="1" i="1" dirty="0">
                <a:latin typeface="Times New Roman" charset="0"/>
              </a:rPr>
              <a:t>Do you think that we can speed up searching using this method?</a:t>
            </a:r>
          </a:p>
        </p:txBody>
      </p:sp>
      <p:sp>
        <p:nvSpPr>
          <p:cNvPr id="3" name="Content Placeholder 2"/>
          <p:cNvSpPr>
            <a:spLocks noGrp="1"/>
          </p:cNvSpPr>
          <p:nvPr>
            <p:ph sz="half" idx="2"/>
          </p:nvPr>
        </p:nvSpPr>
        <p:spPr/>
        <p:txBody>
          <a:bodyPr/>
          <a:lstStyle/>
          <a:p>
            <a:endParaRPr lang="en-US" dirty="0"/>
          </a:p>
        </p:txBody>
      </p:sp>
      <p:grpSp>
        <p:nvGrpSpPr>
          <p:cNvPr id="14342" name="Group 30"/>
          <p:cNvGrpSpPr>
            <a:grpSpLocks/>
          </p:cNvGrpSpPr>
          <p:nvPr/>
        </p:nvGrpSpPr>
        <p:grpSpPr bwMode="auto">
          <a:xfrm>
            <a:off x="5257800" y="1828800"/>
            <a:ext cx="2978150" cy="3200400"/>
            <a:chOff x="2496" y="1488"/>
            <a:chExt cx="1876" cy="2016"/>
          </a:xfrm>
        </p:grpSpPr>
        <p:sp>
          <p:nvSpPr>
            <p:cNvPr id="14344" name="Rectangle 4"/>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endParaRPr lang="en-US" altLang="en-US" sz="1800"/>
            </a:p>
          </p:txBody>
        </p:sp>
        <p:sp>
          <p:nvSpPr>
            <p:cNvPr id="14345" name="Rectangle 5"/>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4346" name="Rectangle 6"/>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sz="1800">
                <a:sym typeface="Symbol" charset="2"/>
              </a:endParaRPr>
            </a:p>
          </p:txBody>
        </p:sp>
        <p:sp>
          <p:nvSpPr>
            <p:cNvPr id="14347" name="Rectangle 7"/>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4348" name="Rectangle 8"/>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4349" name="Rectangle 9"/>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4350" name="Rectangle 10"/>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4351" name="Rectangle 11"/>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4352" name="Text Box 12"/>
            <p:cNvSpPr txBox="1">
              <a:spLocks noChangeArrowheads="1"/>
            </p:cNvSpPr>
            <p:nvPr/>
          </p:nvSpPr>
          <p:spPr bwMode="auto">
            <a:xfrm>
              <a:off x="2784"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0</a:t>
              </a:r>
            </a:p>
          </p:txBody>
        </p:sp>
        <p:sp>
          <p:nvSpPr>
            <p:cNvPr id="14353" name="Text Box 13"/>
            <p:cNvSpPr txBox="1">
              <a:spLocks noChangeArrowheads="1"/>
            </p:cNvSpPr>
            <p:nvPr/>
          </p:nvSpPr>
          <p:spPr bwMode="auto">
            <a:xfrm>
              <a:off x="278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1</a:t>
              </a:r>
            </a:p>
          </p:txBody>
        </p:sp>
        <p:sp>
          <p:nvSpPr>
            <p:cNvPr id="14354" name="Text Box 14"/>
            <p:cNvSpPr txBox="1">
              <a:spLocks noChangeArrowheads="1"/>
            </p:cNvSpPr>
            <p:nvPr/>
          </p:nvSpPr>
          <p:spPr bwMode="auto">
            <a:xfrm>
              <a:off x="2784"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2</a:t>
              </a:r>
            </a:p>
          </p:txBody>
        </p:sp>
        <p:sp>
          <p:nvSpPr>
            <p:cNvPr id="14355" name="Text Box 15"/>
            <p:cNvSpPr txBox="1">
              <a:spLocks noChangeArrowheads="1"/>
            </p:cNvSpPr>
            <p:nvPr/>
          </p:nvSpPr>
          <p:spPr bwMode="auto">
            <a:xfrm>
              <a:off x="2784"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3</a:t>
              </a:r>
            </a:p>
          </p:txBody>
        </p:sp>
        <p:sp>
          <p:nvSpPr>
            <p:cNvPr id="14356" name="Text Box 16"/>
            <p:cNvSpPr txBox="1">
              <a:spLocks noChangeArrowheads="1"/>
            </p:cNvSpPr>
            <p:nvPr/>
          </p:nvSpPr>
          <p:spPr bwMode="auto">
            <a:xfrm>
              <a:off x="2784"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4</a:t>
              </a:r>
            </a:p>
          </p:txBody>
        </p:sp>
        <p:sp>
          <p:nvSpPr>
            <p:cNvPr id="14357" name="Text Box 17"/>
            <p:cNvSpPr txBox="1">
              <a:spLocks noChangeArrowheads="1"/>
            </p:cNvSpPr>
            <p:nvPr/>
          </p:nvSpPr>
          <p:spPr bwMode="auto">
            <a:xfrm>
              <a:off x="2496" y="28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algn="r" eaLnBrk="1" hangingPunct="1"/>
              <a:r>
                <a:rPr lang="en-US" altLang="en-US">
                  <a:latin typeface="Times New Roman" charset="0"/>
                </a:rPr>
                <a:t>9997</a:t>
              </a:r>
            </a:p>
          </p:txBody>
        </p:sp>
        <p:sp>
          <p:nvSpPr>
            <p:cNvPr id="14358" name="Text Box 18"/>
            <p:cNvSpPr txBox="1">
              <a:spLocks noChangeArrowheads="1"/>
            </p:cNvSpPr>
            <p:nvPr/>
          </p:nvSpPr>
          <p:spPr bwMode="auto">
            <a:xfrm>
              <a:off x="2496"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9998</a:t>
              </a:r>
            </a:p>
          </p:txBody>
        </p:sp>
        <p:sp>
          <p:nvSpPr>
            <p:cNvPr id="14359" name="Text Box 19"/>
            <p:cNvSpPr txBox="1">
              <a:spLocks noChangeArrowheads="1"/>
            </p:cNvSpPr>
            <p:nvPr/>
          </p:nvSpPr>
          <p:spPr bwMode="auto">
            <a:xfrm>
              <a:off x="2496" y="32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9999</a:t>
              </a:r>
            </a:p>
          </p:txBody>
        </p:sp>
        <p:sp>
          <p:nvSpPr>
            <p:cNvPr id="14360" name="Text Box 20"/>
            <p:cNvSpPr txBox="1">
              <a:spLocks noChangeArrowheads="1"/>
            </p:cNvSpPr>
            <p:nvPr/>
          </p:nvSpPr>
          <p:spPr bwMode="auto">
            <a:xfrm rot="5400000">
              <a:off x="2986" y="25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a:t>
              </a:r>
            </a:p>
          </p:txBody>
        </p:sp>
        <p:sp>
          <p:nvSpPr>
            <p:cNvPr id="14361" name="AutoShape 21"/>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451-229-0004</a:t>
              </a:r>
            </a:p>
          </p:txBody>
        </p:sp>
        <p:sp>
          <p:nvSpPr>
            <p:cNvPr id="14362" name="AutoShape 22"/>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981-101-0002</a:t>
              </a:r>
            </a:p>
          </p:txBody>
        </p:sp>
        <p:sp>
          <p:nvSpPr>
            <p:cNvPr id="14363"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64"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200-751-9998</a:t>
              </a:r>
            </a:p>
          </p:txBody>
        </p:sp>
        <p:sp>
          <p:nvSpPr>
            <p:cNvPr id="14365"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66"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025-612-0001</a:t>
              </a:r>
            </a:p>
          </p:txBody>
        </p:sp>
        <p:sp>
          <p:nvSpPr>
            <p:cNvPr id="14367"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68"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 name="Slide Number Placeholder 3"/>
          <p:cNvSpPr>
            <a:spLocks noGrp="1"/>
          </p:cNvSpPr>
          <p:nvPr>
            <p:ph type="sldNum" sz="quarter" idx="11"/>
          </p:nvPr>
        </p:nvSpPr>
        <p:spPr/>
        <p:txBody>
          <a:bodyPr/>
          <a:lstStyle/>
          <a:p>
            <a:pPr>
              <a:defRPr/>
            </a:pPr>
            <a:fld id="{2F849DB9-758D-4A23-930A-3B6D36D854FF}" type="slidenum">
              <a:rPr lang="ko-KR" altLang="en-US" smtClean="0"/>
              <a:pPr>
                <a:defRPr/>
              </a:pPr>
              <a:t>14</a:t>
            </a:fld>
            <a:endParaRPr lang="en-US" altLang="ko-KR"/>
          </a:p>
        </p:txBody>
      </p:sp>
    </p:spTree>
    <p:extLst>
      <p:ext uri="{BB962C8B-B14F-4D97-AF65-F5344CB8AC3E}">
        <p14:creationId xmlns:p14="http://schemas.microsoft.com/office/powerpoint/2010/main" val="214198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F2-0F66-194E-ABEE-74B71E267D61}"/>
              </a:ext>
            </a:extLst>
          </p:cNvPr>
          <p:cNvSpPr>
            <a:spLocks noGrp="1"/>
          </p:cNvSpPr>
          <p:nvPr>
            <p:ph type="title"/>
          </p:nvPr>
        </p:nvSpPr>
        <p:spPr/>
        <p:txBody>
          <a:bodyPr/>
          <a:lstStyle/>
          <a:p>
            <a:r>
              <a:rPr lang="en-US" dirty="0"/>
              <a:t>Hash Table: Overview</a:t>
            </a:r>
          </a:p>
        </p:txBody>
      </p:sp>
      <p:sp>
        <p:nvSpPr>
          <p:cNvPr id="3" name="Content Placeholder 2">
            <a:extLst>
              <a:ext uri="{FF2B5EF4-FFF2-40B4-BE49-F238E27FC236}">
                <a16:creationId xmlns:a16="http://schemas.microsoft.com/office/drawing/2014/main" id="{658792B0-CE26-2344-8A0E-BE0E39550AE0}"/>
              </a:ext>
            </a:extLst>
          </p:cNvPr>
          <p:cNvSpPr>
            <a:spLocks noGrp="1"/>
          </p:cNvSpPr>
          <p:nvPr>
            <p:ph idx="1"/>
          </p:nvPr>
        </p:nvSpPr>
        <p:spPr/>
        <p:txBody>
          <a:bodyPr/>
          <a:lstStyle/>
          <a:p>
            <a:r>
              <a:rPr lang="en-US" dirty="0"/>
              <a:t>Use key as an “address” for a value</a:t>
            </a:r>
          </a:p>
          <a:p>
            <a:endParaRPr lang="en-US" dirty="0"/>
          </a:p>
          <a:p>
            <a:r>
              <a:rPr lang="en-US" dirty="0"/>
              <a:t>Worst-case performance: still O(n)</a:t>
            </a:r>
          </a:p>
          <a:p>
            <a:r>
              <a:rPr lang="en-US" dirty="0"/>
              <a:t>But, usually expected performance: O(1)</a:t>
            </a:r>
          </a:p>
          <a:p>
            <a:pPr lvl="1"/>
            <a:r>
              <a:rPr lang="en-US" dirty="0"/>
              <a:t>Practically very fast</a:t>
            </a:r>
          </a:p>
          <a:p>
            <a:pPr lvl="1"/>
            <a:endParaRPr lang="en-US" dirty="0"/>
          </a:p>
          <a:p>
            <a:r>
              <a:rPr lang="en-US" dirty="0"/>
              <a:t>Consists of two major components</a:t>
            </a:r>
          </a:p>
          <a:p>
            <a:pPr lvl="1"/>
            <a:r>
              <a:rPr lang="en-US" dirty="0"/>
              <a:t>1. Bucket array</a:t>
            </a:r>
          </a:p>
          <a:p>
            <a:pPr lvl="1"/>
            <a:r>
              <a:rPr lang="en-US" dirty="0"/>
              <a:t>2. Hash function</a:t>
            </a:r>
          </a:p>
          <a:p>
            <a:pPr lvl="1"/>
            <a:endParaRPr lang="en-US" dirty="0"/>
          </a:p>
        </p:txBody>
      </p:sp>
      <p:sp>
        <p:nvSpPr>
          <p:cNvPr id="4" name="Slide Number Placeholder 3">
            <a:extLst>
              <a:ext uri="{FF2B5EF4-FFF2-40B4-BE49-F238E27FC236}">
                <a16:creationId xmlns:a16="http://schemas.microsoft.com/office/drawing/2014/main" id="{54CAC7A6-1383-9D44-A5FE-7872AD32FEB9}"/>
              </a:ext>
            </a:extLst>
          </p:cNvPr>
          <p:cNvSpPr>
            <a:spLocks noGrp="1"/>
          </p:cNvSpPr>
          <p:nvPr>
            <p:ph type="sldNum" sz="quarter" idx="11"/>
          </p:nvPr>
        </p:nvSpPr>
        <p:spPr/>
        <p:txBody>
          <a:bodyPr/>
          <a:lstStyle/>
          <a:p>
            <a:pPr>
              <a:defRPr/>
            </a:pPr>
            <a:fld id="{3903749F-3842-4CDA-A45E-FEEB9ACCE00B}" type="slidenum">
              <a:rPr lang="ko-KR" altLang="en-US" smtClean="0"/>
              <a:pPr>
                <a:defRPr/>
              </a:pPr>
              <a:t>15</a:t>
            </a:fld>
            <a:endParaRPr lang="en-US" altLang="ko-KR"/>
          </a:p>
        </p:txBody>
      </p:sp>
    </p:spTree>
    <p:extLst>
      <p:ext uri="{BB962C8B-B14F-4D97-AF65-F5344CB8AC3E}">
        <p14:creationId xmlns:p14="http://schemas.microsoft.com/office/powerpoint/2010/main" val="225361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 Array</a:t>
            </a:r>
          </a:p>
        </p:txBody>
      </p:sp>
      <p:sp>
        <p:nvSpPr>
          <p:cNvPr id="3" name="Content Placeholder 2"/>
          <p:cNvSpPr>
            <a:spLocks noGrp="1"/>
          </p:cNvSpPr>
          <p:nvPr>
            <p:ph idx="1"/>
          </p:nvPr>
        </p:nvSpPr>
        <p:spPr>
          <a:xfrm>
            <a:off x="304800" y="1143000"/>
            <a:ext cx="5198170" cy="5181600"/>
          </a:xfrm>
        </p:spPr>
        <p:txBody>
          <a:bodyPr/>
          <a:lstStyle/>
          <a:p>
            <a:r>
              <a:rPr lang="en-US" dirty="0"/>
              <a:t>An array of size N, where each cell of A is “bucket”</a:t>
            </a:r>
          </a:p>
          <a:p>
            <a:endParaRPr lang="en-US" dirty="0"/>
          </a:p>
          <a:p>
            <a:r>
              <a:rPr lang="en-US" dirty="0">
                <a:sym typeface="Wingdings"/>
              </a:rPr>
              <a:t>Two Issues</a:t>
            </a:r>
          </a:p>
          <a:p>
            <a:pPr lvl="1"/>
            <a:r>
              <a:rPr lang="en-US" dirty="0">
                <a:sym typeface="Wingdings"/>
              </a:rPr>
              <a:t>How to choose the bucket size N?</a:t>
            </a:r>
          </a:p>
          <a:p>
            <a:pPr lvl="2"/>
            <a:r>
              <a:rPr lang="en-US" dirty="0">
                <a:sym typeface="Wingdings"/>
              </a:rPr>
              <a:t>Large N?</a:t>
            </a:r>
          </a:p>
          <a:p>
            <a:pPr lvl="2"/>
            <a:r>
              <a:rPr lang="en-US" dirty="0">
                <a:sym typeface="Wingdings"/>
              </a:rPr>
              <a:t>Small N?</a:t>
            </a:r>
          </a:p>
          <a:p>
            <a:pPr lvl="1"/>
            <a:r>
              <a:rPr lang="en-US" dirty="0">
                <a:sym typeface="Wingdings"/>
              </a:rPr>
              <a:t>Keys should be integers, but in practice, not always.</a:t>
            </a:r>
          </a:p>
          <a:p>
            <a:pPr lvl="2"/>
            <a:r>
              <a:rPr lang="en-US" dirty="0">
                <a:sym typeface="Wingdings"/>
              </a:rPr>
              <a:t>Key: string “</a:t>
            </a:r>
            <a:r>
              <a:rPr lang="en-US" dirty="0" err="1">
                <a:sym typeface="Wingdings"/>
              </a:rPr>
              <a:t>yiyung</a:t>
            </a:r>
            <a:r>
              <a:rPr lang="en-US" dirty="0">
                <a:sym typeface="Wingdings"/>
              </a:rPr>
              <a:t>”</a:t>
            </a:r>
            <a:endParaRPr lang="en-US" dirty="0"/>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16</a:t>
            </a:fld>
            <a:endParaRPr lang="en-US" altLang="ko-KR"/>
          </a:p>
        </p:txBody>
      </p:sp>
      <p:grpSp>
        <p:nvGrpSpPr>
          <p:cNvPr id="6" name="Group 30">
            <a:extLst>
              <a:ext uri="{FF2B5EF4-FFF2-40B4-BE49-F238E27FC236}">
                <a16:creationId xmlns:a16="http://schemas.microsoft.com/office/drawing/2014/main" id="{A09A014B-F684-C34D-B53C-1190EE8564AA}"/>
              </a:ext>
            </a:extLst>
          </p:cNvPr>
          <p:cNvGrpSpPr>
            <a:grpSpLocks/>
          </p:cNvGrpSpPr>
          <p:nvPr/>
        </p:nvGrpSpPr>
        <p:grpSpPr bwMode="auto">
          <a:xfrm>
            <a:off x="5715000" y="1981200"/>
            <a:ext cx="2978150" cy="3200400"/>
            <a:chOff x="2496" y="1488"/>
            <a:chExt cx="1876" cy="2016"/>
          </a:xfrm>
        </p:grpSpPr>
        <p:sp>
          <p:nvSpPr>
            <p:cNvPr id="7" name="Rectangle 4">
              <a:extLst>
                <a:ext uri="{FF2B5EF4-FFF2-40B4-BE49-F238E27FC236}">
                  <a16:creationId xmlns:a16="http://schemas.microsoft.com/office/drawing/2014/main" id="{343B6C0C-35CC-F443-A489-8CF84DEAAD6F}"/>
                </a:ext>
              </a:extLst>
            </p:cNvPr>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endParaRPr lang="en-US" altLang="en-US" sz="1800"/>
            </a:p>
          </p:txBody>
        </p:sp>
        <p:sp>
          <p:nvSpPr>
            <p:cNvPr id="8" name="Rectangle 5">
              <a:extLst>
                <a:ext uri="{FF2B5EF4-FFF2-40B4-BE49-F238E27FC236}">
                  <a16:creationId xmlns:a16="http://schemas.microsoft.com/office/drawing/2014/main" id="{92826CA9-4B1C-124E-AFF2-C7E74B3BE75C}"/>
                </a:ext>
              </a:extLst>
            </p:cNvPr>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9" name="Rectangle 6">
              <a:extLst>
                <a:ext uri="{FF2B5EF4-FFF2-40B4-BE49-F238E27FC236}">
                  <a16:creationId xmlns:a16="http://schemas.microsoft.com/office/drawing/2014/main" id="{F98A106A-F5E5-0143-9D05-65ABB6FE4642}"/>
                </a:ext>
              </a:extLst>
            </p:cNvPr>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sz="1800">
                <a:sym typeface="Symbol" charset="2"/>
              </a:endParaRPr>
            </a:p>
          </p:txBody>
        </p:sp>
        <p:sp>
          <p:nvSpPr>
            <p:cNvPr id="10" name="Rectangle 7">
              <a:extLst>
                <a:ext uri="{FF2B5EF4-FFF2-40B4-BE49-F238E27FC236}">
                  <a16:creationId xmlns:a16="http://schemas.microsoft.com/office/drawing/2014/main" id="{20765D16-8BFD-3D48-9453-1B53FB42A474}"/>
                </a:ext>
              </a:extLst>
            </p:cNvPr>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1" name="Rectangle 8">
              <a:extLst>
                <a:ext uri="{FF2B5EF4-FFF2-40B4-BE49-F238E27FC236}">
                  <a16:creationId xmlns:a16="http://schemas.microsoft.com/office/drawing/2014/main" id="{9B23DB79-9095-F244-AAAE-8AEBF06AE463}"/>
                </a:ext>
              </a:extLst>
            </p:cNvPr>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2" name="Rectangle 9">
              <a:extLst>
                <a:ext uri="{FF2B5EF4-FFF2-40B4-BE49-F238E27FC236}">
                  <a16:creationId xmlns:a16="http://schemas.microsoft.com/office/drawing/2014/main" id="{4B681C8C-6391-024E-A159-1227AF7AC59B}"/>
                </a:ext>
              </a:extLst>
            </p:cNvPr>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3" name="Rectangle 10">
              <a:extLst>
                <a:ext uri="{FF2B5EF4-FFF2-40B4-BE49-F238E27FC236}">
                  <a16:creationId xmlns:a16="http://schemas.microsoft.com/office/drawing/2014/main" id="{34589071-C2A1-9545-B197-C506A60D3E05}"/>
                </a:ext>
              </a:extLst>
            </p:cNvPr>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4" name="Rectangle 11">
              <a:extLst>
                <a:ext uri="{FF2B5EF4-FFF2-40B4-BE49-F238E27FC236}">
                  <a16:creationId xmlns:a16="http://schemas.microsoft.com/office/drawing/2014/main" id="{114B3A9B-3A08-8F4B-BAF0-D92023B0F5CE}"/>
                </a:ext>
              </a:extLst>
            </p:cNvPr>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5" name="Text Box 12">
              <a:extLst>
                <a:ext uri="{FF2B5EF4-FFF2-40B4-BE49-F238E27FC236}">
                  <a16:creationId xmlns:a16="http://schemas.microsoft.com/office/drawing/2014/main" id="{7C34EB49-EB57-C349-A4FB-706A769FD20E}"/>
                </a:ext>
              </a:extLst>
            </p:cNvPr>
            <p:cNvSpPr txBox="1">
              <a:spLocks noChangeArrowheads="1"/>
            </p:cNvSpPr>
            <p:nvPr/>
          </p:nvSpPr>
          <p:spPr bwMode="auto">
            <a:xfrm>
              <a:off x="2784"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0</a:t>
              </a:r>
            </a:p>
          </p:txBody>
        </p:sp>
        <p:sp>
          <p:nvSpPr>
            <p:cNvPr id="16" name="Text Box 13">
              <a:extLst>
                <a:ext uri="{FF2B5EF4-FFF2-40B4-BE49-F238E27FC236}">
                  <a16:creationId xmlns:a16="http://schemas.microsoft.com/office/drawing/2014/main" id="{A7DC5073-E6AE-B74C-B61C-80573A67A67A}"/>
                </a:ext>
              </a:extLst>
            </p:cNvPr>
            <p:cNvSpPr txBox="1">
              <a:spLocks noChangeArrowheads="1"/>
            </p:cNvSpPr>
            <p:nvPr/>
          </p:nvSpPr>
          <p:spPr bwMode="auto">
            <a:xfrm>
              <a:off x="278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1</a:t>
              </a:r>
            </a:p>
          </p:txBody>
        </p:sp>
        <p:sp>
          <p:nvSpPr>
            <p:cNvPr id="17" name="Text Box 14">
              <a:extLst>
                <a:ext uri="{FF2B5EF4-FFF2-40B4-BE49-F238E27FC236}">
                  <a16:creationId xmlns:a16="http://schemas.microsoft.com/office/drawing/2014/main" id="{14710258-6980-1742-ADF4-48CDA663911F}"/>
                </a:ext>
              </a:extLst>
            </p:cNvPr>
            <p:cNvSpPr txBox="1">
              <a:spLocks noChangeArrowheads="1"/>
            </p:cNvSpPr>
            <p:nvPr/>
          </p:nvSpPr>
          <p:spPr bwMode="auto">
            <a:xfrm>
              <a:off x="2784"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2</a:t>
              </a:r>
            </a:p>
          </p:txBody>
        </p:sp>
        <p:sp>
          <p:nvSpPr>
            <p:cNvPr id="18" name="Text Box 15">
              <a:extLst>
                <a:ext uri="{FF2B5EF4-FFF2-40B4-BE49-F238E27FC236}">
                  <a16:creationId xmlns:a16="http://schemas.microsoft.com/office/drawing/2014/main" id="{643844C9-A0C5-894B-91BC-4BDE8F1154BA}"/>
                </a:ext>
              </a:extLst>
            </p:cNvPr>
            <p:cNvSpPr txBox="1">
              <a:spLocks noChangeArrowheads="1"/>
            </p:cNvSpPr>
            <p:nvPr/>
          </p:nvSpPr>
          <p:spPr bwMode="auto">
            <a:xfrm>
              <a:off x="2784"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3</a:t>
              </a:r>
            </a:p>
          </p:txBody>
        </p:sp>
        <p:sp>
          <p:nvSpPr>
            <p:cNvPr id="19" name="Text Box 16">
              <a:extLst>
                <a:ext uri="{FF2B5EF4-FFF2-40B4-BE49-F238E27FC236}">
                  <a16:creationId xmlns:a16="http://schemas.microsoft.com/office/drawing/2014/main" id="{4DDB6A57-1874-F64E-965C-F086FB0EB83D}"/>
                </a:ext>
              </a:extLst>
            </p:cNvPr>
            <p:cNvSpPr txBox="1">
              <a:spLocks noChangeArrowheads="1"/>
            </p:cNvSpPr>
            <p:nvPr/>
          </p:nvSpPr>
          <p:spPr bwMode="auto">
            <a:xfrm>
              <a:off x="2784"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4</a:t>
              </a:r>
            </a:p>
          </p:txBody>
        </p:sp>
        <p:sp>
          <p:nvSpPr>
            <p:cNvPr id="20" name="Text Box 17">
              <a:extLst>
                <a:ext uri="{FF2B5EF4-FFF2-40B4-BE49-F238E27FC236}">
                  <a16:creationId xmlns:a16="http://schemas.microsoft.com/office/drawing/2014/main" id="{8A513347-C36A-8E43-847F-901D1780DF7B}"/>
                </a:ext>
              </a:extLst>
            </p:cNvPr>
            <p:cNvSpPr txBox="1">
              <a:spLocks noChangeArrowheads="1"/>
            </p:cNvSpPr>
            <p:nvPr/>
          </p:nvSpPr>
          <p:spPr bwMode="auto">
            <a:xfrm>
              <a:off x="2496" y="28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algn="r" eaLnBrk="1" hangingPunct="1"/>
              <a:r>
                <a:rPr lang="en-US" altLang="en-US">
                  <a:latin typeface="Times New Roman" charset="0"/>
                </a:rPr>
                <a:t>9997</a:t>
              </a:r>
            </a:p>
          </p:txBody>
        </p:sp>
        <p:sp>
          <p:nvSpPr>
            <p:cNvPr id="21" name="Text Box 18">
              <a:extLst>
                <a:ext uri="{FF2B5EF4-FFF2-40B4-BE49-F238E27FC236}">
                  <a16:creationId xmlns:a16="http://schemas.microsoft.com/office/drawing/2014/main" id="{2EFEA591-A078-AB41-A1CD-E0C6051AD349}"/>
                </a:ext>
              </a:extLst>
            </p:cNvPr>
            <p:cNvSpPr txBox="1">
              <a:spLocks noChangeArrowheads="1"/>
            </p:cNvSpPr>
            <p:nvPr/>
          </p:nvSpPr>
          <p:spPr bwMode="auto">
            <a:xfrm>
              <a:off x="2496"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9998</a:t>
              </a:r>
            </a:p>
          </p:txBody>
        </p:sp>
        <p:sp>
          <p:nvSpPr>
            <p:cNvPr id="22" name="Text Box 19">
              <a:extLst>
                <a:ext uri="{FF2B5EF4-FFF2-40B4-BE49-F238E27FC236}">
                  <a16:creationId xmlns:a16="http://schemas.microsoft.com/office/drawing/2014/main" id="{EAE6C17F-C70C-CE4C-B112-48EB0E573B8A}"/>
                </a:ext>
              </a:extLst>
            </p:cNvPr>
            <p:cNvSpPr txBox="1">
              <a:spLocks noChangeArrowheads="1"/>
            </p:cNvSpPr>
            <p:nvPr/>
          </p:nvSpPr>
          <p:spPr bwMode="auto">
            <a:xfrm>
              <a:off x="2496" y="32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9999</a:t>
              </a:r>
            </a:p>
          </p:txBody>
        </p:sp>
        <p:sp>
          <p:nvSpPr>
            <p:cNvPr id="23" name="Text Box 20">
              <a:extLst>
                <a:ext uri="{FF2B5EF4-FFF2-40B4-BE49-F238E27FC236}">
                  <a16:creationId xmlns:a16="http://schemas.microsoft.com/office/drawing/2014/main" id="{C12B8D64-7910-5249-836C-A54010DA59D4}"/>
                </a:ext>
              </a:extLst>
            </p:cNvPr>
            <p:cNvSpPr txBox="1">
              <a:spLocks noChangeArrowheads="1"/>
            </p:cNvSpPr>
            <p:nvPr/>
          </p:nvSpPr>
          <p:spPr bwMode="auto">
            <a:xfrm rot="5400000">
              <a:off x="2986" y="25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a:t>
              </a:r>
            </a:p>
          </p:txBody>
        </p:sp>
        <p:sp>
          <p:nvSpPr>
            <p:cNvPr id="24" name="AutoShape 21">
              <a:extLst>
                <a:ext uri="{FF2B5EF4-FFF2-40B4-BE49-F238E27FC236}">
                  <a16:creationId xmlns:a16="http://schemas.microsoft.com/office/drawing/2014/main" id="{DA21069B-D4D0-BB40-9086-A6183C502189}"/>
                </a:ext>
              </a:extLst>
            </p:cNvPr>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451-229-0004</a:t>
              </a:r>
            </a:p>
          </p:txBody>
        </p:sp>
        <p:sp>
          <p:nvSpPr>
            <p:cNvPr id="25" name="AutoShape 22">
              <a:extLst>
                <a:ext uri="{FF2B5EF4-FFF2-40B4-BE49-F238E27FC236}">
                  <a16:creationId xmlns:a16="http://schemas.microsoft.com/office/drawing/2014/main" id="{6AAAF05A-E40E-DC4F-B7B8-B3EC1C63487B}"/>
                </a:ext>
              </a:extLst>
            </p:cNvPr>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981-101-0002</a:t>
              </a:r>
            </a:p>
          </p:txBody>
        </p:sp>
        <p:sp>
          <p:nvSpPr>
            <p:cNvPr id="26" name="Line 24">
              <a:extLst>
                <a:ext uri="{FF2B5EF4-FFF2-40B4-BE49-F238E27FC236}">
                  <a16:creationId xmlns:a16="http://schemas.microsoft.com/office/drawing/2014/main" id="{2CDF1AA3-2E26-5641-8932-CD9F3368D6FC}"/>
                </a:ext>
              </a:extLst>
            </p:cNvPr>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AutoShape 25">
              <a:extLst>
                <a:ext uri="{FF2B5EF4-FFF2-40B4-BE49-F238E27FC236}">
                  <a16:creationId xmlns:a16="http://schemas.microsoft.com/office/drawing/2014/main" id="{0FB27627-55BE-DA43-93AD-3F2E2588B86A}"/>
                </a:ext>
              </a:extLst>
            </p:cNvPr>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200-751-9998</a:t>
              </a:r>
            </a:p>
          </p:txBody>
        </p:sp>
        <p:sp>
          <p:nvSpPr>
            <p:cNvPr id="28" name="Line 26">
              <a:extLst>
                <a:ext uri="{FF2B5EF4-FFF2-40B4-BE49-F238E27FC236}">
                  <a16:creationId xmlns:a16="http://schemas.microsoft.com/office/drawing/2014/main" id="{ACE9CC0B-6CE6-374D-8CE9-D2F2F814241C}"/>
                </a:ext>
              </a:extLst>
            </p:cNvPr>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AutoShape 27">
              <a:extLst>
                <a:ext uri="{FF2B5EF4-FFF2-40B4-BE49-F238E27FC236}">
                  <a16:creationId xmlns:a16="http://schemas.microsoft.com/office/drawing/2014/main" id="{E0A473A6-B95D-7446-90CE-BEC027F7BD1F}"/>
                </a:ext>
              </a:extLst>
            </p:cNvPr>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025-612-0001</a:t>
              </a:r>
            </a:p>
          </p:txBody>
        </p:sp>
        <p:sp>
          <p:nvSpPr>
            <p:cNvPr id="30" name="Line 28">
              <a:extLst>
                <a:ext uri="{FF2B5EF4-FFF2-40B4-BE49-F238E27FC236}">
                  <a16:creationId xmlns:a16="http://schemas.microsoft.com/office/drawing/2014/main" id="{8D0BB489-4E27-A042-A13B-090486F21764}"/>
                </a:ext>
              </a:extLst>
            </p:cNvPr>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9">
              <a:extLst>
                <a:ext uri="{FF2B5EF4-FFF2-40B4-BE49-F238E27FC236}">
                  <a16:creationId xmlns:a16="http://schemas.microsoft.com/office/drawing/2014/main" id="{32297E91-D622-054A-889F-AC676EBF3EA1}"/>
                </a:ext>
              </a:extLst>
            </p:cNvPr>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cxnSp>
        <p:nvCxnSpPr>
          <p:cNvPr id="33" name="Straight Arrow Connector 32">
            <a:extLst>
              <a:ext uri="{FF2B5EF4-FFF2-40B4-BE49-F238E27FC236}">
                <a16:creationId xmlns:a16="http://schemas.microsoft.com/office/drawing/2014/main" id="{47864D64-05FC-A84A-867E-CF1648A99631}"/>
              </a:ext>
            </a:extLst>
          </p:cNvPr>
          <p:cNvCxnSpPr/>
          <p:nvPr/>
        </p:nvCxnSpPr>
        <p:spPr bwMode="auto">
          <a:xfrm flipV="1">
            <a:off x="6629400" y="1676400"/>
            <a:ext cx="0" cy="30480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a:extLst>
              <a:ext uri="{FF2B5EF4-FFF2-40B4-BE49-F238E27FC236}">
                <a16:creationId xmlns:a16="http://schemas.microsoft.com/office/drawing/2014/main" id="{10745359-42DD-0740-B49E-AB0E4F5B050B}"/>
              </a:ext>
            </a:extLst>
          </p:cNvPr>
          <p:cNvSpPr txBox="1"/>
          <p:nvPr/>
        </p:nvSpPr>
        <p:spPr>
          <a:xfrm>
            <a:off x="6080820" y="1198674"/>
            <a:ext cx="1097160" cy="461665"/>
          </a:xfrm>
          <a:prstGeom prst="rect">
            <a:avLst/>
          </a:prstGeom>
          <a:noFill/>
        </p:spPr>
        <p:txBody>
          <a:bodyPr wrap="none" rtlCol="0">
            <a:spAutoFit/>
          </a:bodyPr>
          <a:lstStyle/>
          <a:p>
            <a:r>
              <a:rPr lang="en-US" dirty="0"/>
              <a:t>Bucket</a:t>
            </a:r>
          </a:p>
        </p:txBody>
      </p:sp>
    </p:spTree>
    <p:extLst>
      <p:ext uri="{BB962C8B-B14F-4D97-AF65-F5344CB8AC3E}">
        <p14:creationId xmlns:p14="http://schemas.microsoft.com/office/powerpoint/2010/main" val="139891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normAutofit/>
          </a:bodyPr>
          <a:lstStyle/>
          <a:p>
            <a:pPr eaLnBrk="1" hangingPunct="1">
              <a:defRPr/>
            </a:pPr>
            <a:r>
              <a:rPr lang="en-US" dirty="0"/>
              <a:t>Hash Functions and Hash Tables</a:t>
            </a:r>
          </a:p>
        </p:txBody>
      </p:sp>
      <p:sp>
        <p:nvSpPr>
          <p:cNvPr id="1030" name="Rectangle 1027" descr="Rectangle: Click to edit Master text styles&#10;Second level&#10;Third level&#10;Fourth level&#10;Fifth level"/>
          <p:cNvSpPr>
            <a:spLocks noGrp="1" noChangeArrowheads="1"/>
          </p:cNvSpPr>
          <p:nvPr>
            <p:ph idx="1"/>
          </p:nvPr>
        </p:nvSpPr>
        <p:spPr/>
        <p:txBody>
          <a:bodyPr/>
          <a:lstStyle/>
          <a:p>
            <a:pPr eaLnBrk="1" hangingPunct="1"/>
            <a:r>
              <a:rPr lang="en-US" altLang="en-US" sz="2400" dirty="0"/>
              <a:t>A </a:t>
            </a:r>
            <a:r>
              <a:rPr lang="en-US" altLang="en-US" sz="2400" dirty="0">
                <a:solidFill>
                  <a:schemeClr val="tx2"/>
                </a:solidFill>
              </a:rPr>
              <a:t>hash function</a:t>
            </a:r>
            <a:r>
              <a:rPr lang="en-US" altLang="en-US" sz="2400" dirty="0"/>
              <a:t> </a:t>
            </a:r>
            <a:r>
              <a:rPr lang="en-US" altLang="en-US" sz="2400" b="1" i="1" dirty="0"/>
              <a:t>h</a:t>
            </a:r>
            <a:r>
              <a:rPr lang="en-US" altLang="en-US" sz="2400" dirty="0"/>
              <a:t> maps </a:t>
            </a:r>
            <a:r>
              <a:rPr lang="en-US" altLang="en-US" sz="2400" dirty="0">
                <a:solidFill>
                  <a:schemeClr val="tx2"/>
                </a:solidFill>
              </a:rPr>
              <a:t>keys of a given type </a:t>
            </a:r>
            <a:r>
              <a:rPr lang="en-US" altLang="en-US" sz="2400" dirty="0"/>
              <a:t>to </a:t>
            </a:r>
            <a:r>
              <a:rPr lang="en-US" altLang="en-US" sz="2400" dirty="0">
                <a:solidFill>
                  <a:schemeClr val="tx2"/>
                </a:solidFill>
              </a:rPr>
              <a:t>integers</a:t>
            </a:r>
            <a:r>
              <a:rPr lang="en-US" altLang="en-US" sz="2400" dirty="0"/>
              <a:t> in a fixed interval [0, </a:t>
            </a:r>
            <a:r>
              <a:rPr lang="en-US" altLang="en-US" sz="2400" b="1" i="1" dirty="0"/>
              <a:t>N </a:t>
            </a:r>
            <a:r>
              <a:rPr lang="en-US" altLang="en-US" sz="2400" dirty="0"/>
              <a:t>- 1]</a:t>
            </a:r>
          </a:p>
          <a:p>
            <a:pPr eaLnBrk="1" hangingPunct="1"/>
            <a:r>
              <a:rPr lang="en-US" altLang="en-US" sz="2400" dirty="0"/>
              <a:t>Example:</a:t>
            </a:r>
            <a:br>
              <a:rPr lang="en-US" altLang="en-US" sz="2400" dirty="0"/>
            </a:br>
            <a:r>
              <a:rPr lang="en-US" altLang="en-US" sz="2400" dirty="0"/>
              <a:t>	</a:t>
            </a:r>
            <a:r>
              <a:rPr lang="en-US" altLang="en-US" sz="2400" b="1" i="1" dirty="0"/>
              <a:t>h</a:t>
            </a:r>
            <a:r>
              <a:rPr lang="en-US" altLang="en-US" sz="2400" dirty="0"/>
              <a:t>(</a:t>
            </a:r>
            <a:r>
              <a:rPr lang="en-US" altLang="en-US" sz="2400" b="1" i="1" dirty="0"/>
              <a:t>x</a:t>
            </a:r>
            <a:r>
              <a:rPr lang="en-US" altLang="en-US" sz="2400" dirty="0"/>
              <a:t>) = </a:t>
            </a:r>
            <a:r>
              <a:rPr lang="en-US" altLang="en-US" sz="2400" b="1" i="1" dirty="0"/>
              <a:t>x</a:t>
            </a:r>
            <a:r>
              <a:rPr lang="en-US" altLang="en-US" sz="2400" dirty="0"/>
              <a:t> mod </a:t>
            </a:r>
            <a:r>
              <a:rPr lang="en-US" altLang="en-US" sz="2400" b="1" i="1" dirty="0"/>
              <a:t>N</a:t>
            </a:r>
            <a:br>
              <a:rPr lang="en-US" altLang="en-US" sz="2400" b="1" i="1" dirty="0"/>
            </a:br>
            <a:r>
              <a:rPr lang="en-US" altLang="en-US" sz="2400" dirty="0"/>
              <a:t>is a hash function for integer keys</a:t>
            </a:r>
          </a:p>
          <a:p>
            <a:pPr eaLnBrk="1" hangingPunct="1"/>
            <a:r>
              <a:rPr lang="en-US" altLang="en-US" sz="2400" dirty="0"/>
              <a:t>The integer </a:t>
            </a:r>
            <a:r>
              <a:rPr lang="en-US" altLang="en-US" sz="2400" b="1" i="1" dirty="0"/>
              <a:t>h</a:t>
            </a:r>
            <a:r>
              <a:rPr lang="en-US" altLang="en-US" sz="2400" dirty="0"/>
              <a:t>(</a:t>
            </a:r>
            <a:r>
              <a:rPr lang="en-US" altLang="en-US" sz="2400" b="1" i="1" dirty="0"/>
              <a:t>x</a:t>
            </a:r>
            <a:r>
              <a:rPr lang="en-US" altLang="en-US" sz="2400" dirty="0"/>
              <a:t>) is called the </a:t>
            </a:r>
            <a:r>
              <a:rPr lang="en-US" altLang="en-US" sz="2400" dirty="0">
                <a:solidFill>
                  <a:schemeClr val="tx2"/>
                </a:solidFill>
              </a:rPr>
              <a:t>hash value</a:t>
            </a:r>
            <a:r>
              <a:rPr lang="en-US" altLang="en-US" sz="2400" dirty="0"/>
              <a:t> of key </a:t>
            </a:r>
            <a:r>
              <a:rPr lang="en-US" altLang="en-US" sz="2400" b="1" i="1" dirty="0"/>
              <a:t>x</a:t>
            </a:r>
          </a:p>
          <a:p>
            <a:pPr eaLnBrk="1" hangingPunct="1"/>
            <a:endParaRPr lang="en-US" altLang="en-US" sz="2400" dirty="0"/>
          </a:p>
          <a:p>
            <a:pPr eaLnBrk="1" hangingPunct="1"/>
            <a:r>
              <a:rPr lang="en-US" altLang="en-US" sz="2400" dirty="0"/>
              <a:t>A </a:t>
            </a:r>
            <a:r>
              <a:rPr lang="en-US" altLang="en-US" sz="2400" dirty="0">
                <a:solidFill>
                  <a:schemeClr val="tx2"/>
                </a:solidFill>
              </a:rPr>
              <a:t>hash table</a:t>
            </a:r>
            <a:r>
              <a:rPr lang="en-US" altLang="en-US" sz="2400" dirty="0"/>
              <a:t> for a given key type consists of</a:t>
            </a:r>
          </a:p>
          <a:p>
            <a:pPr lvl="1" eaLnBrk="1" hangingPunct="1"/>
            <a:r>
              <a:rPr lang="en-US" altLang="en-US" dirty="0"/>
              <a:t>Hash function </a:t>
            </a:r>
            <a:r>
              <a:rPr lang="en-US" altLang="en-US" b="1" i="1" dirty="0"/>
              <a:t>h</a:t>
            </a:r>
            <a:endParaRPr lang="en-US" altLang="en-US" dirty="0"/>
          </a:p>
          <a:p>
            <a:pPr lvl="1" eaLnBrk="1" hangingPunct="1"/>
            <a:r>
              <a:rPr lang="en-US" altLang="en-US" dirty="0"/>
              <a:t>Array (called table or bucket array) of size </a:t>
            </a:r>
            <a:r>
              <a:rPr lang="en-US" altLang="en-US" b="1" i="1" dirty="0"/>
              <a:t>N</a:t>
            </a:r>
          </a:p>
          <a:p>
            <a:pPr eaLnBrk="1" hangingPunct="1"/>
            <a:r>
              <a:rPr lang="en-US" altLang="en-US" sz="2400" dirty="0"/>
              <a:t>When implementing a map with a hash table, the goal is to store item (</a:t>
            </a:r>
            <a:r>
              <a:rPr lang="en-US" altLang="en-US" sz="2400" b="1" i="1" dirty="0"/>
              <a:t>k</a:t>
            </a:r>
            <a:r>
              <a:rPr lang="en-US" altLang="en-US" sz="2400" dirty="0"/>
              <a:t>, </a:t>
            </a:r>
            <a:r>
              <a:rPr lang="en-US" altLang="en-US" sz="2400" b="1" i="1" dirty="0"/>
              <a:t>o</a:t>
            </a:r>
            <a:r>
              <a:rPr lang="en-US" altLang="en-US" sz="2400" dirty="0"/>
              <a:t>) at index </a:t>
            </a:r>
            <a:r>
              <a:rPr lang="en-US" altLang="en-US" sz="2400" b="1" i="1" dirty="0" err="1"/>
              <a:t>i</a:t>
            </a:r>
            <a:r>
              <a:rPr lang="en-US" altLang="en-US" sz="2400" dirty="0"/>
              <a:t> = </a:t>
            </a:r>
            <a:r>
              <a:rPr lang="en-US" altLang="en-US" sz="2400" b="1" i="1" dirty="0"/>
              <a:t>h</a:t>
            </a:r>
            <a:r>
              <a:rPr lang="en-US" altLang="en-US" sz="2400" dirty="0"/>
              <a:t>(</a:t>
            </a:r>
            <a:r>
              <a:rPr lang="en-US" altLang="en-US" sz="2400" b="1" i="1" dirty="0"/>
              <a:t>k</a:t>
            </a:r>
            <a:r>
              <a:rPr lang="en-US" altLang="en-US" sz="2400" dirty="0"/>
              <a:t>)</a:t>
            </a:r>
          </a:p>
          <a:p>
            <a:pPr eaLnBrk="1" hangingPunct="1"/>
            <a:endParaRPr lang="en-US" altLang="en-US" sz="2400" b="1" i="1" dirty="0"/>
          </a:p>
        </p:txBody>
      </p:sp>
      <p:graphicFrame>
        <p:nvGraphicFramePr>
          <p:cNvPr id="1026" name="Object 1030"/>
          <p:cNvGraphicFramePr>
            <a:graphicFrameLocks noChangeAspect="1"/>
          </p:cNvGraphicFramePr>
          <p:nvPr>
            <p:extLst>
              <p:ext uri="{D42A27DB-BD31-4B8C-83A1-F6EECF244321}">
                <p14:modId xmlns:p14="http://schemas.microsoft.com/office/powerpoint/2010/main" val="876665152"/>
              </p:ext>
            </p:extLst>
          </p:nvPr>
        </p:nvGraphicFramePr>
        <p:xfrm>
          <a:off x="7715930" y="161533"/>
          <a:ext cx="1166812" cy="981467"/>
        </p:xfrm>
        <a:graphic>
          <a:graphicData uri="http://schemas.openxmlformats.org/presentationml/2006/ole">
            <mc:AlternateContent xmlns:mc="http://schemas.openxmlformats.org/markup-compatibility/2006">
              <mc:Choice xmlns:v="urn:schemas-microsoft-com:vml" Requires="v">
                <p:oleObj name="Clip" r:id="rId2" imgW="4674960" imgH="3934080" progId="MS_ClipArt_Gallery.2">
                  <p:embed/>
                </p:oleObj>
              </mc:Choice>
              <mc:Fallback>
                <p:oleObj name="Clip" r:id="rId2" imgW="4674960" imgH="3934080"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930" y="161533"/>
                        <a:ext cx="1166812" cy="981467"/>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3903749F-3842-4CDA-A45E-FEEB9ACCE00B}" type="slidenum">
              <a:rPr lang="ko-KR" altLang="en-US" smtClean="0"/>
              <a:pPr>
                <a:defRPr/>
              </a:pPr>
              <a:t>17</a:t>
            </a:fld>
            <a:endParaRPr lang="en-US" altLang="ko-KR"/>
          </a:p>
        </p:txBody>
      </p:sp>
    </p:spTree>
    <p:extLst>
      <p:ext uri="{BB962C8B-B14F-4D97-AF65-F5344CB8AC3E}">
        <p14:creationId xmlns:p14="http://schemas.microsoft.com/office/powerpoint/2010/main" val="8356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en-US"/>
              <a:t>Hash Functions</a:t>
            </a:r>
          </a:p>
        </p:txBody>
      </p:sp>
      <p:sp>
        <p:nvSpPr>
          <p:cNvPr id="2054" name="Rectangle 3" descr="Rectangle: Click to edit Master text styles&#10;Second level&#10;Third level&#10;Fourth level&#10;Fifth level"/>
          <p:cNvSpPr>
            <a:spLocks noGrp="1" noChangeArrowheads="1"/>
          </p:cNvSpPr>
          <p:nvPr>
            <p:ph sz="half" idx="1"/>
          </p:nvPr>
        </p:nvSpPr>
        <p:spPr>
          <a:xfrm>
            <a:off x="380998" y="1212851"/>
            <a:ext cx="4038601" cy="2368550"/>
          </a:xfrm>
        </p:spPr>
        <p:txBody>
          <a:bodyPr/>
          <a:lstStyle/>
          <a:p>
            <a:pPr eaLnBrk="1" hangingPunct="1"/>
            <a:r>
              <a:rPr lang="en-US" altLang="en-US" sz="1800" dirty="0"/>
              <a:t>A hash function is usually specified as the composition of two functions:</a:t>
            </a:r>
          </a:p>
          <a:p>
            <a:pPr eaLnBrk="1" hangingPunct="1">
              <a:buFont typeface="Wingdings" charset="2"/>
              <a:buNone/>
            </a:pPr>
            <a:r>
              <a:rPr lang="en-US" altLang="en-US" sz="1800" dirty="0"/>
              <a:t>	</a:t>
            </a:r>
            <a:r>
              <a:rPr lang="en-US" altLang="en-US" sz="1800" dirty="0">
                <a:solidFill>
                  <a:schemeClr val="tx2"/>
                </a:solidFill>
              </a:rPr>
              <a:t>Hash code</a:t>
            </a:r>
            <a:r>
              <a:rPr lang="en-US" altLang="en-US" sz="1800" dirty="0"/>
              <a:t>:</a:t>
            </a:r>
            <a:br>
              <a:rPr lang="en-US" altLang="en-US" sz="1800" dirty="0"/>
            </a:br>
            <a:r>
              <a:rPr lang="en-US" altLang="en-US" sz="1800" dirty="0"/>
              <a:t>  </a:t>
            </a:r>
            <a:r>
              <a:rPr lang="en-US" altLang="en-US" sz="1800" b="1" i="1" dirty="0"/>
              <a:t>h</a:t>
            </a:r>
            <a:r>
              <a:rPr lang="en-US" altLang="en-US" sz="1800" baseline="-25000" dirty="0"/>
              <a:t>1</a:t>
            </a:r>
            <a:r>
              <a:rPr lang="en-US" altLang="en-US" sz="1800" dirty="0"/>
              <a:t>: keys </a:t>
            </a:r>
            <a:r>
              <a:rPr lang="en-US" altLang="en-US" sz="1800" dirty="0">
                <a:sym typeface="Symbol" charset="2"/>
              </a:rPr>
              <a:t></a:t>
            </a:r>
            <a:r>
              <a:rPr lang="en-US" altLang="en-US" sz="1800" dirty="0"/>
              <a:t> integers</a:t>
            </a:r>
          </a:p>
          <a:p>
            <a:pPr eaLnBrk="1" hangingPunct="1">
              <a:buFont typeface="Wingdings" charset="2"/>
              <a:buNone/>
            </a:pPr>
            <a:r>
              <a:rPr lang="en-US" altLang="en-US" sz="1800" dirty="0">
                <a:solidFill>
                  <a:schemeClr val="tx2"/>
                </a:solidFill>
              </a:rPr>
              <a:t>	Compression function</a:t>
            </a:r>
            <a:r>
              <a:rPr lang="en-US" altLang="en-US" sz="1800" dirty="0"/>
              <a:t>:</a:t>
            </a:r>
            <a:br>
              <a:rPr lang="en-US" altLang="en-US" sz="1800" dirty="0"/>
            </a:br>
            <a:r>
              <a:rPr lang="en-US" altLang="en-US" sz="1800" dirty="0"/>
              <a:t>  </a:t>
            </a:r>
            <a:r>
              <a:rPr lang="en-US" altLang="en-US" sz="1800" b="1" i="1" dirty="0"/>
              <a:t>h</a:t>
            </a:r>
            <a:r>
              <a:rPr lang="en-US" altLang="en-US" sz="1800" baseline="-25000" dirty="0"/>
              <a:t>2</a:t>
            </a:r>
            <a:r>
              <a:rPr lang="en-US" altLang="en-US" sz="1800" dirty="0"/>
              <a:t>: integers </a:t>
            </a:r>
            <a:r>
              <a:rPr lang="en-US" altLang="en-US" sz="1800" dirty="0">
                <a:sym typeface="Symbol" charset="2"/>
              </a:rPr>
              <a:t></a:t>
            </a:r>
            <a:r>
              <a:rPr lang="en-US" altLang="en-US" sz="1800" dirty="0"/>
              <a:t> [0, </a:t>
            </a:r>
            <a:r>
              <a:rPr lang="en-US" altLang="en-US" sz="1800" b="1" i="1" dirty="0"/>
              <a:t>N </a:t>
            </a:r>
            <a:r>
              <a:rPr lang="en-US" altLang="en-US" sz="1800" dirty="0"/>
              <a:t>- 1]</a:t>
            </a:r>
          </a:p>
          <a:p>
            <a:pPr eaLnBrk="1" hangingPunct="1">
              <a:buFont typeface="Wingdings" charset="2"/>
              <a:buNone/>
            </a:pPr>
            <a:endParaRPr lang="en-US" altLang="en-US" sz="1800" dirty="0"/>
          </a:p>
          <a:p>
            <a:pPr eaLnBrk="1" hangingPunct="1">
              <a:buFont typeface="Wingdings" charset="2"/>
              <a:buNone/>
            </a:pPr>
            <a:r>
              <a:rPr lang="en-US" altLang="en-US" sz="1800" dirty="0"/>
              <a:t>(Note) Keys can be arbitrary objects, e.g., string “</a:t>
            </a:r>
            <a:r>
              <a:rPr lang="en-US" altLang="en-US" sz="1800" dirty="0" err="1"/>
              <a:t>yiyung</a:t>
            </a:r>
            <a:r>
              <a:rPr lang="en-US" altLang="en-US" sz="1800" dirty="0"/>
              <a:t>”</a:t>
            </a:r>
          </a:p>
        </p:txBody>
      </p:sp>
      <p:sp>
        <p:nvSpPr>
          <p:cNvPr id="2055" name="Rectangle 4" descr="Rectangle: Click to edit Master text styles&#10;Second level&#10;Third level&#10;Fourth level&#10;Fifth level"/>
          <p:cNvSpPr>
            <a:spLocks noGrp="1" noChangeArrowheads="1"/>
          </p:cNvSpPr>
          <p:nvPr>
            <p:ph sz="half" idx="2"/>
          </p:nvPr>
        </p:nvSpPr>
        <p:spPr/>
        <p:txBody>
          <a:bodyPr/>
          <a:lstStyle/>
          <a:p>
            <a:pPr eaLnBrk="1" hangingPunct="1"/>
            <a:r>
              <a:rPr lang="en-US" altLang="en-US" sz="1800" dirty="0"/>
              <a:t>The hash code is applied first, and the compression function is applied next on the result, i.e., </a:t>
            </a:r>
            <a:br>
              <a:rPr lang="en-US" altLang="en-US" sz="1800" dirty="0"/>
            </a:br>
            <a:r>
              <a:rPr lang="en-US" altLang="en-US" sz="1800" dirty="0"/>
              <a:t>	</a:t>
            </a:r>
            <a:r>
              <a:rPr lang="en-US" altLang="en-US" sz="1800" b="1" i="1" dirty="0">
                <a:latin typeface="Times New Roman" charset="0"/>
              </a:rPr>
              <a:t>h</a:t>
            </a:r>
            <a:r>
              <a:rPr lang="en-US" altLang="en-US" sz="1800" dirty="0">
                <a:latin typeface="Times New Roman" charset="0"/>
              </a:rPr>
              <a:t>(</a:t>
            </a:r>
            <a:r>
              <a:rPr lang="en-US" altLang="en-US" sz="1800" b="1" i="1" dirty="0">
                <a:latin typeface="Times New Roman" charset="0"/>
              </a:rPr>
              <a:t>x</a:t>
            </a:r>
            <a:r>
              <a:rPr lang="en-US" altLang="en-US" sz="1800" dirty="0">
                <a:latin typeface="Times New Roman" charset="0"/>
              </a:rPr>
              <a:t>) = </a:t>
            </a:r>
            <a:r>
              <a:rPr lang="en-US" altLang="en-US" sz="1800" b="1" i="1" dirty="0">
                <a:latin typeface="Times New Roman" charset="0"/>
              </a:rPr>
              <a:t>h</a:t>
            </a:r>
            <a:r>
              <a:rPr lang="en-US" altLang="en-US" sz="1800" baseline="-25000" dirty="0">
                <a:latin typeface="Times New Roman" charset="0"/>
              </a:rPr>
              <a:t>2</a:t>
            </a:r>
            <a:r>
              <a:rPr lang="en-US" altLang="en-US" sz="1800" dirty="0">
                <a:latin typeface="Times New Roman" charset="0"/>
              </a:rPr>
              <a:t>(</a:t>
            </a:r>
            <a:r>
              <a:rPr lang="en-US" altLang="en-US" sz="1800" b="1" i="1" dirty="0">
                <a:latin typeface="Times New Roman" charset="0"/>
              </a:rPr>
              <a:t>h</a:t>
            </a:r>
            <a:r>
              <a:rPr lang="en-US" altLang="en-US" sz="1800" baseline="-25000" dirty="0">
                <a:latin typeface="Times New Roman" charset="0"/>
              </a:rPr>
              <a:t>1</a:t>
            </a:r>
            <a:r>
              <a:rPr lang="en-US" altLang="en-US" sz="1800" dirty="0">
                <a:latin typeface="Times New Roman" charset="0"/>
              </a:rPr>
              <a:t>(</a:t>
            </a:r>
            <a:r>
              <a:rPr lang="en-US" altLang="en-US" sz="1800" b="1" i="1" dirty="0">
                <a:latin typeface="Times New Roman" charset="0"/>
              </a:rPr>
              <a:t>x</a:t>
            </a:r>
            <a:r>
              <a:rPr lang="en-US" altLang="en-US" sz="1800" dirty="0">
                <a:latin typeface="Times New Roman" charset="0"/>
              </a:rPr>
              <a:t>))</a:t>
            </a:r>
          </a:p>
          <a:p>
            <a:pPr eaLnBrk="1" hangingPunct="1"/>
            <a:endParaRPr lang="en-US" altLang="en-US" sz="1800" dirty="0"/>
          </a:p>
          <a:p>
            <a:pPr eaLnBrk="1" hangingPunct="1"/>
            <a:r>
              <a:rPr lang="en-US" altLang="en-US" sz="1800" dirty="0"/>
              <a:t>The goal of the hash function is to  “disperse” the keys in an apparently random way</a:t>
            </a:r>
          </a:p>
        </p:txBody>
      </p:sp>
      <p:graphicFrame>
        <p:nvGraphicFramePr>
          <p:cNvPr id="2050" name="Object 5"/>
          <p:cNvGraphicFramePr>
            <a:graphicFrameLocks noChangeAspect="1"/>
          </p:cNvGraphicFramePr>
          <p:nvPr>
            <p:extLst>
              <p:ext uri="{D42A27DB-BD31-4B8C-83A1-F6EECF244321}">
                <p14:modId xmlns:p14="http://schemas.microsoft.com/office/powerpoint/2010/main" val="1326051227"/>
              </p:ext>
            </p:extLst>
          </p:nvPr>
        </p:nvGraphicFramePr>
        <p:xfrm>
          <a:off x="7924800" y="128860"/>
          <a:ext cx="914400" cy="1069430"/>
        </p:xfrm>
        <a:graphic>
          <a:graphicData uri="http://schemas.openxmlformats.org/presentationml/2006/ole">
            <mc:AlternateContent xmlns:mc="http://schemas.openxmlformats.org/markup-compatibility/2006">
              <mc:Choice xmlns:v="urn:schemas-microsoft-com:vml" Requires="v">
                <p:oleObj name="Clip" r:id="rId2" imgW="1585440" imgH="1854720" progId="MS_ClipArt_Gallery.2">
                  <p:embed/>
                </p:oleObj>
              </mc:Choice>
              <mc:Fallback>
                <p:oleObj name="Clip" r:id="rId2" imgW="1585440" imgH="1854720"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28860"/>
                        <a:ext cx="914400" cy="1069430"/>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18</a:t>
            </a:fld>
            <a:endParaRPr lang="en-US" altLang="ko-KR"/>
          </a:p>
        </p:txBody>
      </p:sp>
      <p:pic>
        <p:nvPicPr>
          <p:cNvPr id="2" name="Picture 1"/>
          <p:cNvPicPr>
            <a:picLocks noChangeAspect="1"/>
          </p:cNvPicPr>
          <p:nvPr/>
        </p:nvPicPr>
        <p:blipFill>
          <a:blip r:embed="rId4"/>
          <a:stretch>
            <a:fillRect/>
          </a:stretch>
        </p:blipFill>
        <p:spPr>
          <a:xfrm>
            <a:off x="2590800" y="3815620"/>
            <a:ext cx="4800600" cy="2801715"/>
          </a:xfrm>
          <a:prstGeom prst="rect">
            <a:avLst/>
          </a:prstGeom>
        </p:spPr>
      </p:pic>
    </p:spTree>
    <p:extLst>
      <p:ext uri="{BB962C8B-B14F-4D97-AF65-F5344CB8AC3E}">
        <p14:creationId xmlns:p14="http://schemas.microsoft.com/office/powerpoint/2010/main" val="201946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98AB-ADA8-2943-B1CE-DDFC0190EFFE}"/>
              </a:ext>
            </a:extLst>
          </p:cNvPr>
          <p:cNvSpPr>
            <a:spLocks noGrp="1"/>
          </p:cNvSpPr>
          <p:nvPr>
            <p:ph type="title"/>
          </p:nvPr>
        </p:nvSpPr>
        <p:spPr/>
        <p:txBody>
          <a:bodyPr/>
          <a:lstStyle/>
          <a:p>
            <a:r>
              <a:rPr lang="en-US" dirty="0"/>
              <a:t>Hash Code and Compress Function</a:t>
            </a:r>
          </a:p>
        </p:txBody>
      </p:sp>
      <p:sp>
        <p:nvSpPr>
          <p:cNvPr id="3" name="Content Placeholder 2">
            <a:extLst>
              <a:ext uri="{FF2B5EF4-FFF2-40B4-BE49-F238E27FC236}">
                <a16:creationId xmlns:a16="http://schemas.microsoft.com/office/drawing/2014/main" id="{247B902A-FE87-3841-A904-148391D6E821}"/>
              </a:ext>
            </a:extLst>
          </p:cNvPr>
          <p:cNvSpPr>
            <a:spLocks noGrp="1"/>
          </p:cNvSpPr>
          <p:nvPr>
            <p:ph idx="1"/>
          </p:nvPr>
        </p:nvSpPr>
        <p:spPr/>
        <p:txBody>
          <a:bodyPr/>
          <a:lstStyle/>
          <a:p>
            <a:r>
              <a:rPr lang="en-US" dirty="0"/>
              <a:t>There are extensive theoretical and experiment research about “good” hash code and compress functions</a:t>
            </a:r>
          </a:p>
          <a:p>
            <a:endParaRPr lang="en-US" dirty="0"/>
          </a:p>
          <a:p>
            <a:r>
              <a:rPr lang="en-US" dirty="0"/>
              <a:t>In the next 3 slides, </a:t>
            </a:r>
          </a:p>
          <a:p>
            <a:pPr lvl="1"/>
            <a:r>
              <a:rPr lang="en-US" dirty="0"/>
              <a:t>We will discuss some basic hash codes and compress functions. </a:t>
            </a:r>
          </a:p>
          <a:p>
            <a:pPr lvl="1"/>
            <a:r>
              <a:rPr lang="en-US" dirty="0"/>
              <a:t>Looking at their more details is not the beyond of our scope.</a:t>
            </a:r>
          </a:p>
        </p:txBody>
      </p:sp>
      <p:sp>
        <p:nvSpPr>
          <p:cNvPr id="4" name="Slide Number Placeholder 3">
            <a:extLst>
              <a:ext uri="{FF2B5EF4-FFF2-40B4-BE49-F238E27FC236}">
                <a16:creationId xmlns:a16="http://schemas.microsoft.com/office/drawing/2014/main" id="{6239E872-E9CD-8042-AFDA-D6218559B453}"/>
              </a:ext>
            </a:extLst>
          </p:cNvPr>
          <p:cNvSpPr>
            <a:spLocks noGrp="1"/>
          </p:cNvSpPr>
          <p:nvPr>
            <p:ph type="sldNum" sz="quarter" idx="11"/>
          </p:nvPr>
        </p:nvSpPr>
        <p:spPr/>
        <p:txBody>
          <a:bodyPr/>
          <a:lstStyle/>
          <a:p>
            <a:pPr>
              <a:defRPr/>
            </a:pPr>
            <a:fld id="{3903749F-3842-4CDA-A45E-FEEB9ACCE00B}" type="slidenum">
              <a:rPr lang="ko-KR" altLang="en-US" smtClean="0"/>
              <a:pPr>
                <a:defRPr/>
              </a:pPr>
              <a:t>19</a:t>
            </a:fld>
            <a:endParaRPr lang="en-US" altLang="ko-KR"/>
          </a:p>
        </p:txBody>
      </p:sp>
    </p:spTree>
    <p:extLst>
      <p:ext uri="{BB962C8B-B14F-4D97-AF65-F5344CB8AC3E}">
        <p14:creationId xmlns:p14="http://schemas.microsoft.com/office/powerpoint/2010/main" val="390894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en-US"/>
              <a:t>Maps</a:t>
            </a:r>
            <a:endParaRPr lang="en-US" altLang="en-US">
              <a:ea typeface="Tahoma" charset="0"/>
              <a:cs typeface="Tahoma" charset="0"/>
            </a:endParaRPr>
          </a:p>
        </p:txBody>
      </p:sp>
      <p:pic>
        <p:nvPicPr>
          <p:cNvPr id="4102" name="Picture 2060" descr="j031217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7721598" y="268514"/>
            <a:ext cx="1193801" cy="1210615"/>
          </a:xfrm>
          <a:noFill/>
        </p:spPr>
      </p:pic>
      <p:sp>
        <p:nvSpPr>
          <p:cNvPr id="130051" name="Rectangle 2051" descr="Rectangle: Click to edit Master text styles&#10;Second level&#10;Third level&#10;Fourth level&#10;Fifth level"/>
          <p:cNvSpPr>
            <a:spLocks noGrp="1" noChangeArrowheads="1"/>
          </p:cNvSpPr>
          <p:nvPr>
            <p:ph type="body" idx="4294967295"/>
          </p:nvPr>
        </p:nvSpPr>
        <p:spPr>
          <a:xfrm>
            <a:off x="304800" y="1349375"/>
            <a:ext cx="7772400" cy="4648200"/>
          </a:xfrm>
        </p:spPr>
        <p:txBody>
          <a:bodyPr>
            <a:normAutofit lnSpcReduction="10000"/>
          </a:bodyPr>
          <a:lstStyle/>
          <a:p>
            <a:pPr eaLnBrk="1" hangingPunct="1">
              <a:buFont typeface="Wingdings" charset="2"/>
              <a:buChar char="§"/>
              <a:defRPr/>
            </a:pPr>
            <a:r>
              <a:rPr lang="en-US" dirty="0">
                <a:latin typeface="Calibri" charset="0"/>
                <a:ea typeface="Calibri" charset="0"/>
                <a:cs typeface="Calibri" charset="0"/>
              </a:rPr>
              <a:t>A map models a </a:t>
            </a:r>
            <a:r>
              <a:rPr lang="en-US" dirty="0">
                <a:solidFill>
                  <a:schemeClr val="tx2"/>
                </a:solidFill>
                <a:latin typeface="Calibri" charset="0"/>
                <a:ea typeface="Calibri" charset="0"/>
                <a:cs typeface="Calibri" charset="0"/>
              </a:rPr>
              <a:t>searchable</a:t>
            </a:r>
            <a:r>
              <a:rPr lang="en-US" dirty="0">
                <a:latin typeface="Calibri" charset="0"/>
                <a:ea typeface="Calibri" charset="0"/>
                <a:cs typeface="Calibri" charset="0"/>
              </a:rPr>
              <a:t> collection of key-value entries</a:t>
            </a:r>
          </a:p>
          <a:p>
            <a:pPr eaLnBrk="1" hangingPunct="1">
              <a:buFont typeface="Wingdings" charset="2"/>
              <a:buChar char="§"/>
              <a:defRPr/>
            </a:pPr>
            <a:endParaRPr lang="en-US" dirty="0">
              <a:latin typeface="Calibri" charset="0"/>
              <a:ea typeface="Calibri" charset="0"/>
              <a:cs typeface="Calibri" charset="0"/>
            </a:endParaRPr>
          </a:p>
          <a:p>
            <a:pPr eaLnBrk="1" hangingPunct="1">
              <a:buFont typeface="Wingdings" charset="2"/>
              <a:buChar char="§"/>
              <a:defRPr/>
            </a:pPr>
            <a:r>
              <a:rPr lang="en-US" dirty="0">
                <a:latin typeface="Calibri" charset="0"/>
                <a:ea typeface="Calibri" charset="0"/>
                <a:cs typeface="Calibri" charset="0"/>
              </a:rPr>
              <a:t>The main operations of a map are for searching, inserting, and deleting items</a:t>
            </a:r>
          </a:p>
          <a:p>
            <a:pPr eaLnBrk="1" hangingPunct="1">
              <a:buFont typeface="Wingdings" charset="2"/>
              <a:buChar char="§"/>
              <a:defRPr/>
            </a:pPr>
            <a:endParaRPr lang="en-US" dirty="0">
              <a:latin typeface="Calibri" charset="0"/>
              <a:ea typeface="Calibri" charset="0"/>
              <a:cs typeface="Calibri" charset="0"/>
            </a:endParaRPr>
          </a:p>
          <a:p>
            <a:pPr eaLnBrk="1" hangingPunct="1">
              <a:buFont typeface="Wingdings" charset="2"/>
              <a:buChar char="§"/>
              <a:defRPr/>
            </a:pPr>
            <a:r>
              <a:rPr lang="en-US" dirty="0">
                <a:latin typeface="Calibri" charset="0"/>
                <a:ea typeface="Calibri" charset="0"/>
                <a:cs typeface="Calibri" charset="0"/>
              </a:rPr>
              <a:t>Multiple entries with the same key are </a:t>
            </a:r>
            <a:r>
              <a:rPr lang="en-US" dirty="0">
                <a:solidFill>
                  <a:schemeClr val="tx2"/>
                </a:solidFill>
                <a:latin typeface="Calibri" charset="0"/>
                <a:ea typeface="Calibri" charset="0"/>
                <a:cs typeface="Calibri" charset="0"/>
              </a:rPr>
              <a:t>not</a:t>
            </a:r>
            <a:r>
              <a:rPr lang="en-US" dirty="0">
                <a:latin typeface="Calibri" charset="0"/>
                <a:ea typeface="Calibri" charset="0"/>
                <a:cs typeface="Calibri" charset="0"/>
              </a:rPr>
              <a:t> allowed</a:t>
            </a:r>
          </a:p>
          <a:p>
            <a:pPr eaLnBrk="1" hangingPunct="1">
              <a:buFont typeface="Wingdings" charset="2"/>
              <a:buChar char="§"/>
              <a:defRPr/>
            </a:pPr>
            <a:endParaRPr lang="en-US" dirty="0">
              <a:latin typeface="Calibri" charset="0"/>
              <a:ea typeface="Calibri" charset="0"/>
              <a:cs typeface="Calibri" charset="0"/>
            </a:endParaRPr>
          </a:p>
          <a:p>
            <a:pPr eaLnBrk="1" hangingPunct="1">
              <a:buFont typeface="Wingdings" charset="2"/>
              <a:buChar char="§"/>
              <a:defRPr/>
            </a:pPr>
            <a:r>
              <a:rPr lang="en-US" dirty="0">
                <a:latin typeface="Calibri" charset="0"/>
                <a:ea typeface="Calibri" charset="0"/>
                <a:cs typeface="Calibri" charset="0"/>
              </a:rPr>
              <a:t>Applications:</a:t>
            </a:r>
          </a:p>
          <a:p>
            <a:pPr lvl="1" eaLnBrk="1" hangingPunct="1">
              <a:buFont typeface="Wingdings" charset="2"/>
              <a:buChar char="§"/>
              <a:defRPr/>
            </a:pPr>
            <a:r>
              <a:rPr lang="en-US" dirty="0">
                <a:latin typeface="Calibri" charset="0"/>
                <a:ea typeface="Calibri" charset="0"/>
                <a:cs typeface="Calibri" charset="0"/>
              </a:rPr>
              <a:t>address book (</a:t>
            </a:r>
            <a:r>
              <a:rPr lang="en-US" dirty="0" err="1">
                <a:latin typeface="Calibri" charset="0"/>
                <a:ea typeface="Calibri" charset="0"/>
                <a:cs typeface="Calibri" charset="0"/>
              </a:rPr>
              <a:t>yellowpage</a:t>
            </a:r>
            <a:r>
              <a:rPr lang="en-US" dirty="0">
                <a:latin typeface="Calibri" charset="0"/>
                <a:ea typeface="Calibri" charset="0"/>
                <a:cs typeface="Calibri" charset="0"/>
              </a:rPr>
              <a:t>)</a:t>
            </a:r>
          </a:p>
          <a:p>
            <a:pPr lvl="1" eaLnBrk="1" hangingPunct="1">
              <a:buFont typeface="Wingdings" charset="2"/>
              <a:buChar char="§"/>
              <a:defRPr/>
            </a:pPr>
            <a:r>
              <a:rPr lang="en-US" dirty="0">
                <a:latin typeface="Calibri" charset="0"/>
                <a:ea typeface="Calibri" charset="0"/>
                <a:cs typeface="Calibri" charset="0"/>
              </a:rPr>
              <a:t>student-record database</a:t>
            </a: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2</a:t>
            </a:fld>
            <a:endParaRPr lang="en-US" altLang="ko-KR"/>
          </a:p>
        </p:txBody>
      </p:sp>
      <p:pic>
        <p:nvPicPr>
          <p:cNvPr id="2" name="Picture 1">
            <a:extLst>
              <a:ext uri="{FF2B5EF4-FFF2-40B4-BE49-F238E27FC236}">
                <a16:creationId xmlns:a16="http://schemas.microsoft.com/office/drawing/2014/main" id="{599BCC90-494E-E845-9B69-16C37B737F20}"/>
              </a:ext>
            </a:extLst>
          </p:cNvPr>
          <p:cNvPicPr>
            <a:picLocks noChangeAspect="1"/>
          </p:cNvPicPr>
          <p:nvPr/>
        </p:nvPicPr>
        <p:blipFill>
          <a:blip r:embed="rId4"/>
          <a:stretch>
            <a:fillRect/>
          </a:stretch>
        </p:blipFill>
        <p:spPr>
          <a:xfrm>
            <a:off x="4876800" y="4343400"/>
            <a:ext cx="3456692" cy="2298700"/>
          </a:xfrm>
          <a:prstGeom prst="rect">
            <a:avLst/>
          </a:prstGeom>
        </p:spPr>
      </p:pic>
    </p:spTree>
    <p:extLst>
      <p:ext uri="{BB962C8B-B14F-4D97-AF65-F5344CB8AC3E}">
        <p14:creationId xmlns:p14="http://schemas.microsoft.com/office/powerpoint/2010/main" val="602752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en-US" dirty="0"/>
              <a:t>(1) Hash Codes</a:t>
            </a:r>
            <a:endParaRPr lang="en-US" altLang="en-US" dirty="0">
              <a:ea typeface="Tahoma" charset="0"/>
              <a:cs typeface="Tahoma" charset="0"/>
            </a:endParaRPr>
          </a:p>
        </p:txBody>
      </p:sp>
      <p:sp>
        <p:nvSpPr>
          <p:cNvPr id="147459" name="Rectangle 3" descr="Rectangle: Click to edit Master text styles&#10;Second level&#10;Third level&#10;Fourth level&#10;Fifth level"/>
          <p:cNvSpPr>
            <a:spLocks noGrp="1" noChangeArrowheads="1"/>
          </p:cNvSpPr>
          <p:nvPr>
            <p:ph sz="half" idx="1"/>
          </p:nvPr>
        </p:nvSpPr>
        <p:spPr/>
        <p:txBody>
          <a:bodyPr>
            <a:normAutofit/>
          </a:bodyPr>
          <a:lstStyle/>
          <a:p>
            <a:pPr eaLnBrk="1" hangingPunct="1">
              <a:lnSpc>
                <a:spcPct val="110000"/>
              </a:lnSpc>
              <a:buFont typeface="Wingdings" charset="2"/>
              <a:buChar char="§"/>
              <a:defRPr/>
            </a:pPr>
            <a:r>
              <a:rPr lang="en-US" sz="2400" dirty="0">
                <a:solidFill>
                  <a:schemeClr val="tx2"/>
                </a:solidFill>
              </a:rPr>
              <a:t>Memory address</a:t>
            </a:r>
            <a:r>
              <a:rPr lang="en-US" sz="2400" dirty="0"/>
              <a:t>:</a:t>
            </a:r>
          </a:p>
          <a:p>
            <a:pPr lvl="1" eaLnBrk="1" hangingPunct="1">
              <a:lnSpc>
                <a:spcPct val="110000"/>
              </a:lnSpc>
              <a:buFont typeface="Wingdings" pitchFamily="2" charset="2"/>
              <a:buChar char="n"/>
              <a:defRPr/>
            </a:pPr>
            <a:r>
              <a:rPr lang="en-US" sz="2000" dirty="0">
                <a:latin typeface="Calibri" charset="0"/>
                <a:ea typeface="Calibri" charset="0"/>
                <a:cs typeface="Calibri" charset="0"/>
              </a:rPr>
              <a:t>We reinterpret the memory address of the key object as an integer</a:t>
            </a:r>
          </a:p>
          <a:p>
            <a:pPr eaLnBrk="1" hangingPunct="1">
              <a:lnSpc>
                <a:spcPct val="110000"/>
              </a:lnSpc>
              <a:buFont typeface="Wingdings" charset="2"/>
              <a:buChar char="§"/>
              <a:defRPr/>
            </a:pPr>
            <a:endParaRPr lang="en-US" sz="2400" dirty="0">
              <a:solidFill>
                <a:schemeClr val="tx2"/>
              </a:solidFill>
            </a:endParaRPr>
          </a:p>
          <a:p>
            <a:pPr eaLnBrk="1" hangingPunct="1">
              <a:lnSpc>
                <a:spcPct val="110000"/>
              </a:lnSpc>
              <a:buFont typeface="Wingdings" charset="2"/>
              <a:buChar char="§"/>
              <a:defRPr/>
            </a:pPr>
            <a:r>
              <a:rPr lang="en-US" sz="2400" dirty="0">
                <a:solidFill>
                  <a:schemeClr val="tx2"/>
                </a:solidFill>
              </a:rPr>
              <a:t>Integer cast</a:t>
            </a:r>
            <a:r>
              <a:rPr lang="en-US" sz="2400" dirty="0"/>
              <a:t>:</a:t>
            </a:r>
          </a:p>
          <a:p>
            <a:pPr lvl="1" eaLnBrk="1" hangingPunct="1">
              <a:lnSpc>
                <a:spcPct val="110000"/>
              </a:lnSpc>
              <a:buFont typeface="Wingdings" pitchFamily="2" charset="2"/>
              <a:buChar char="n"/>
              <a:defRPr/>
            </a:pPr>
            <a:r>
              <a:rPr lang="en-US" sz="2000" dirty="0">
                <a:latin typeface="Calibri" charset="0"/>
                <a:ea typeface="Calibri" charset="0"/>
                <a:cs typeface="Calibri" charset="0"/>
              </a:rPr>
              <a:t>We reinterpret the bits of the key as an integer</a:t>
            </a:r>
          </a:p>
          <a:p>
            <a:pPr lvl="1" eaLnBrk="1" hangingPunct="1">
              <a:lnSpc>
                <a:spcPct val="110000"/>
              </a:lnSpc>
              <a:buFont typeface="Wingdings" pitchFamily="2" charset="2"/>
              <a:buChar char="n"/>
              <a:defRPr/>
            </a:pPr>
            <a:r>
              <a:rPr lang="en-US" sz="2000" dirty="0">
                <a:latin typeface="Calibri" charset="0"/>
                <a:ea typeface="Calibri" charset="0"/>
                <a:cs typeface="Calibri" charset="0"/>
              </a:rPr>
              <a:t>Suitable for keys of length less than or equal to the number of bits of the integer type (e.g., byte, short, </a:t>
            </a:r>
            <a:r>
              <a:rPr lang="en-US" sz="2000" dirty="0" err="1">
                <a:latin typeface="Calibri" charset="0"/>
                <a:ea typeface="Calibri" charset="0"/>
                <a:cs typeface="Calibri" charset="0"/>
              </a:rPr>
              <a:t>int</a:t>
            </a:r>
            <a:r>
              <a:rPr lang="en-US" sz="2000" dirty="0">
                <a:latin typeface="Calibri" charset="0"/>
                <a:ea typeface="Calibri" charset="0"/>
                <a:cs typeface="Calibri" charset="0"/>
              </a:rPr>
              <a:t> and float in C++)</a:t>
            </a:r>
          </a:p>
        </p:txBody>
      </p:sp>
      <p:sp>
        <p:nvSpPr>
          <p:cNvPr id="3079" name="Rectangle 4" descr="Rectangle: Click to edit Master text styles&#10;Second level&#10;Third level&#10;Fourth level&#10;Fifth level"/>
          <p:cNvSpPr>
            <a:spLocks noGrp="1" noChangeArrowheads="1"/>
          </p:cNvSpPr>
          <p:nvPr>
            <p:ph sz="half" idx="2"/>
          </p:nvPr>
        </p:nvSpPr>
        <p:spPr/>
        <p:txBody>
          <a:bodyPr/>
          <a:lstStyle/>
          <a:p>
            <a:pPr eaLnBrk="1" hangingPunct="1"/>
            <a:endParaRPr lang="en-US" altLang="en-US" sz="2400" dirty="0">
              <a:solidFill>
                <a:schemeClr val="tx2"/>
              </a:solidFill>
            </a:endParaRPr>
          </a:p>
          <a:p>
            <a:pPr eaLnBrk="1" hangingPunct="1">
              <a:buFont typeface="Wingdings" charset="2"/>
              <a:buChar char="§"/>
            </a:pPr>
            <a:r>
              <a:rPr lang="en-US" altLang="en-US" sz="2400" dirty="0">
                <a:solidFill>
                  <a:schemeClr val="tx2"/>
                </a:solidFill>
              </a:rPr>
              <a:t>Component sum</a:t>
            </a:r>
            <a:r>
              <a:rPr lang="en-US" altLang="en-US" sz="2400" dirty="0"/>
              <a:t>:</a:t>
            </a:r>
          </a:p>
          <a:p>
            <a:pPr lvl="1" eaLnBrk="1" hangingPunct="1"/>
            <a:r>
              <a:rPr lang="en-US" altLang="en-US" sz="2000" dirty="0"/>
              <a:t>We partition the bits of the key into components of fixed length (e.g., 16 or 32 bits) and we sum the components (ignoring overflows)</a:t>
            </a:r>
          </a:p>
          <a:p>
            <a:pPr lvl="1" eaLnBrk="1" hangingPunct="1"/>
            <a:endParaRPr lang="en-US" altLang="en-US" sz="2000" dirty="0"/>
          </a:p>
          <a:p>
            <a:pPr lvl="1" eaLnBrk="1" hangingPunct="1"/>
            <a:r>
              <a:rPr lang="en-US" altLang="en-US" sz="2000" dirty="0"/>
              <a:t>Suitable for numeric keys of fixed length greater than or equal to the number of bits of the integer type (e.g., long and double in C++)</a:t>
            </a:r>
          </a:p>
          <a:p>
            <a:pPr lvl="1" eaLnBrk="1" hangingPunct="1"/>
            <a:r>
              <a:rPr lang="en-US" altLang="en-US" sz="2000" dirty="0"/>
              <a:t>But, not good for strings</a:t>
            </a:r>
          </a:p>
          <a:p>
            <a:pPr lvl="2" eaLnBrk="1" hangingPunct="1"/>
            <a:r>
              <a:rPr lang="en-US" altLang="en-US" sz="1600" dirty="0"/>
              <a:t>“temp01” and “temp10”</a:t>
            </a:r>
          </a:p>
          <a:p>
            <a:pPr lvl="2" eaLnBrk="1" hangingPunct="1"/>
            <a:r>
              <a:rPr lang="en-US" altLang="en-US" sz="1600" dirty="0"/>
              <a:t>“stop”, “tops”, “pots”, “spot”</a:t>
            </a:r>
          </a:p>
        </p:txBody>
      </p:sp>
      <p:graphicFrame>
        <p:nvGraphicFramePr>
          <p:cNvPr id="3074" name="Object 5"/>
          <p:cNvGraphicFramePr>
            <a:graphicFrameLocks noChangeAspect="1"/>
          </p:cNvGraphicFramePr>
          <p:nvPr/>
        </p:nvGraphicFramePr>
        <p:xfrm>
          <a:off x="6934200" y="228600"/>
          <a:ext cx="1819275" cy="1216025"/>
        </p:xfrm>
        <a:graphic>
          <a:graphicData uri="http://schemas.openxmlformats.org/presentationml/2006/ole">
            <mc:AlternateContent xmlns:mc="http://schemas.openxmlformats.org/markup-compatibility/2006">
              <mc:Choice xmlns:v="urn:schemas-microsoft-com:vml" Requires="v">
                <p:oleObj name="Clip" r:id="rId2" imgW="1818720" imgH="1216080" progId="MS_ClipArt_Gallery.2">
                  <p:embed/>
                </p:oleObj>
              </mc:Choice>
              <mc:Fallback>
                <p:oleObj name="Clip" r:id="rId2" imgW="1818720" imgH="1216080"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28600"/>
                        <a:ext cx="1819275"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20</a:t>
            </a:fld>
            <a:endParaRPr lang="en-US" altLang="ko-KR"/>
          </a:p>
        </p:txBody>
      </p:sp>
    </p:spTree>
    <p:extLst>
      <p:ext uri="{BB962C8B-B14F-4D97-AF65-F5344CB8AC3E}">
        <p14:creationId xmlns:p14="http://schemas.microsoft.com/office/powerpoint/2010/main" val="23689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4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74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45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4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9">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9">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9">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dirty="0"/>
              <a:t>Polynomial Hash Code</a:t>
            </a:r>
          </a:p>
        </p:txBody>
      </p:sp>
      <p:sp>
        <p:nvSpPr>
          <p:cNvPr id="15365"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en-US" sz="2400" dirty="0">
                <a:solidFill>
                  <a:schemeClr val="tx2"/>
                </a:solidFill>
              </a:rPr>
              <a:t>Polynomial accumulation</a:t>
            </a:r>
            <a:r>
              <a:rPr lang="en-US" altLang="en-US" sz="2400" dirty="0"/>
              <a:t>:</a:t>
            </a:r>
          </a:p>
          <a:p>
            <a:pPr lvl="1" eaLnBrk="1" hangingPunct="1">
              <a:lnSpc>
                <a:spcPct val="90000"/>
              </a:lnSpc>
            </a:pPr>
            <a:r>
              <a:rPr lang="en-US" altLang="en-US" sz="2000" dirty="0">
                <a:latin typeface="Calibri" charset="0"/>
                <a:ea typeface="Calibri" charset="0"/>
                <a:cs typeface="Calibri" charset="0"/>
              </a:rPr>
              <a:t>We partition the bits of the key into a sequence of components of fixed length (e.g., 8, 16 or 32 bits)</a:t>
            </a:r>
            <a:br>
              <a:rPr lang="en-US" altLang="en-US" sz="2000" dirty="0">
                <a:latin typeface="Calibri" charset="0"/>
                <a:ea typeface="Calibri" charset="0"/>
                <a:cs typeface="Calibri" charset="0"/>
              </a:rPr>
            </a:br>
            <a:r>
              <a:rPr lang="en-US" altLang="en-US" sz="2000" dirty="0">
                <a:latin typeface="Calibri" charset="0"/>
                <a:ea typeface="Calibri" charset="0"/>
                <a:cs typeface="Calibri" charset="0"/>
              </a:rPr>
              <a:t> 		</a:t>
            </a:r>
            <a:r>
              <a:rPr lang="en-US" altLang="en-US" sz="2000" b="1" i="1" dirty="0">
                <a:latin typeface="Calibri" charset="0"/>
                <a:ea typeface="Calibri" charset="0"/>
                <a:cs typeface="Calibri" charset="0"/>
              </a:rPr>
              <a:t>a</a:t>
            </a:r>
            <a:r>
              <a:rPr lang="en-US" altLang="en-US" sz="2000" baseline="-25000" dirty="0">
                <a:latin typeface="Calibri" charset="0"/>
                <a:ea typeface="Calibri" charset="0"/>
                <a:cs typeface="Calibri" charset="0"/>
              </a:rPr>
              <a:t>0 </a:t>
            </a:r>
            <a:r>
              <a:rPr lang="en-US" altLang="en-US" sz="2000" b="1" i="1" dirty="0">
                <a:latin typeface="Calibri" charset="0"/>
                <a:ea typeface="Calibri" charset="0"/>
                <a:cs typeface="Calibri" charset="0"/>
              </a:rPr>
              <a:t>a</a:t>
            </a:r>
            <a:r>
              <a:rPr lang="en-US" altLang="en-US" sz="2000" baseline="-25000" dirty="0">
                <a:latin typeface="Calibri" charset="0"/>
                <a:ea typeface="Calibri" charset="0"/>
                <a:cs typeface="Calibri" charset="0"/>
              </a:rPr>
              <a:t>1</a:t>
            </a:r>
            <a:r>
              <a:rPr lang="en-US" altLang="en-US" sz="2000" dirty="0">
                <a:latin typeface="Calibri" charset="0"/>
                <a:ea typeface="Calibri" charset="0"/>
                <a:cs typeface="Calibri" charset="0"/>
              </a:rPr>
              <a:t> … </a:t>
            </a:r>
            <a:r>
              <a:rPr lang="en-US" altLang="en-US" sz="2000" b="1" i="1" dirty="0">
                <a:latin typeface="Calibri" charset="0"/>
                <a:ea typeface="Calibri" charset="0"/>
                <a:cs typeface="Calibri" charset="0"/>
              </a:rPr>
              <a:t>a</a:t>
            </a:r>
            <a:r>
              <a:rPr lang="en-US" altLang="en-US" sz="2000" b="1" i="1" baseline="-25000" dirty="0">
                <a:latin typeface="Calibri" charset="0"/>
                <a:ea typeface="Calibri" charset="0"/>
                <a:cs typeface="Calibri" charset="0"/>
              </a:rPr>
              <a:t>n</a:t>
            </a:r>
            <a:r>
              <a:rPr lang="en-US" altLang="en-US" sz="2000" baseline="-25000" dirty="0">
                <a:latin typeface="Calibri" charset="0"/>
                <a:ea typeface="Calibri" charset="0"/>
                <a:cs typeface="Calibri" charset="0"/>
              </a:rPr>
              <a:t>-1</a:t>
            </a:r>
            <a:endParaRPr lang="en-US" altLang="en-US" sz="2000" dirty="0">
              <a:latin typeface="Calibri" charset="0"/>
              <a:ea typeface="Calibri" charset="0"/>
              <a:cs typeface="Calibri" charset="0"/>
            </a:endParaRPr>
          </a:p>
          <a:p>
            <a:pPr lvl="1" eaLnBrk="1" hangingPunct="1">
              <a:lnSpc>
                <a:spcPct val="90000"/>
              </a:lnSpc>
            </a:pPr>
            <a:r>
              <a:rPr lang="en-US" altLang="en-US" sz="2000" dirty="0">
                <a:latin typeface="Calibri" charset="0"/>
                <a:ea typeface="Calibri" charset="0"/>
                <a:cs typeface="Calibri" charset="0"/>
              </a:rPr>
              <a:t>We evaluate the polynomial</a:t>
            </a:r>
          </a:p>
          <a:p>
            <a:pPr lvl="1" eaLnBrk="1" hangingPunct="1">
              <a:lnSpc>
                <a:spcPct val="90000"/>
              </a:lnSpc>
              <a:buFont typeface="Wingdings" charset="2"/>
              <a:buNone/>
            </a:pPr>
            <a:r>
              <a:rPr lang="en-US" altLang="en-US" sz="2000" b="1" i="1" dirty="0">
                <a:latin typeface="Calibri" charset="0"/>
                <a:ea typeface="Calibri" charset="0"/>
                <a:cs typeface="Calibri" charset="0"/>
              </a:rPr>
              <a:t>	p</a:t>
            </a:r>
            <a:r>
              <a:rPr lang="en-US" altLang="en-US" sz="2000" dirty="0">
                <a:latin typeface="Calibri" charset="0"/>
                <a:ea typeface="Calibri" charset="0"/>
                <a:cs typeface="Calibri" charset="0"/>
              </a:rPr>
              <a:t>(</a:t>
            </a:r>
            <a:r>
              <a:rPr lang="en-US" altLang="en-US" sz="2000" b="1" i="1" dirty="0">
                <a:latin typeface="Calibri" charset="0"/>
                <a:ea typeface="Calibri" charset="0"/>
                <a:cs typeface="Calibri" charset="0"/>
              </a:rPr>
              <a:t>z</a:t>
            </a:r>
            <a:r>
              <a:rPr lang="en-US" altLang="en-US" sz="2000" dirty="0">
                <a:latin typeface="Calibri" charset="0"/>
                <a:ea typeface="Calibri" charset="0"/>
                <a:cs typeface="Calibri" charset="0"/>
              </a:rPr>
              <a:t>)</a:t>
            </a:r>
            <a:r>
              <a:rPr lang="en-US" altLang="en-US" sz="2000" b="1" i="1" dirty="0">
                <a:latin typeface="Calibri" charset="0"/>
                <a:ea typeface="Calibri" charset="0"/>
                <a:cs typeface="Calibri" charset="0"/>
              </a:rPr>
              <a:t> </a:t>
            </a:r>
            <a:r>
              <a:rPr lang="en-US" altLang="en-US" sz="2000" dirty="0">
                <a:latin typeface="Calibri" charset="0"/>
                <a:ea typeface="Calibri" charset="0"/>
                <a:cs typeface="Calibri" charset="0"/>
              </a:rPr>
              <a:t>=</a:t>
            </a:r>
            <a:r>
              <a:rPr lang="en-US" altLang="en-US" sz="2000" b="1" i="1" dirty="0">
                <a:latin typeface="Calibri" charset="0"/>
                <a:ea typeface="Calibri" charset="0"/>
                <a:cs typeface="Calibri" charset="0"/>
              </a:rPr>
              <a:t> a</a:t>
            </a:r>
            <a:r>
              <a:rPr lang="en-US" altLang="en-US" sz="2000" baseline="-25000" dirty="0">
                <a:latin typeface="Calibri" charset="0"/>
                <a:ea typeface="Calibri" charset="0"/>
                <a:cs typeface="Calibri" charset="0"/>
              </a:rPr>
              <a:t>0</a:t>
            </a:r>
            <a:r>
              <a:rPr lang="en-US" altLang="en-US" sz="2000" dirty="0">
                <a:latin typeface="Calibri" charset="0"/>
                <a:ea typeface="Calibri" charset="0"/>
                <a:cs typeface="Calibri" charset="0"/>
              </a:rPr>
              <a:t> + </a:t>
            </a:r>
            <a:r>
              <a:rPr lang="en-US" altLang="en-US" sz="2000" b="1" i="1" dirty="0">
                <a:latin typeface="Calibri" charset="0"/>
                <a:ea typeface="Calibri" charset="0"/>
                <a:cs typeface="Calibri" charset="0"/>
              </a:rPr>
              <a:t>a</a:t>
            </a:r>
            <a:r>
              <a:rPr lang="en-US" altLang="en-US" sz="2000" baseline="-25000" dirty="0">
                <a:latin typeface="Calibri" charset="0"/>
                <a:ea typeface="Calibri" charset="0"/>
                <a:cs typeface="Calibri" charset="0"/>
              </a:rPr>
              <a:t>1 </a:t>
            </a:r>
            <a:r>
              <a:rPr lang="en-US" altLang="en-US" sz="2000" b="1" i="1" dirty="0">
                <a:latin typeface="Calibri" charset="0"/>
                <a:ea typeface="Calibri" charset="0"/>
                <a:cs typeface="Calibri" charset="0"/>
              </a:rPr>
              <a:t>z</a:t>
            </a:r>
            <a:r>
              <a:rPr lang="en-US" altLang="en-US" sz="2000" baseline="-25000" dirty="0">
                <a:latin typeface="Calibri" charset="0"/>
                <a:ea typeface="Calibri" charset="0"/>
                <a:cs typeface="Calibri" charset="0"/>
              </a:rPr>
              <a:t> </a:t>
            </a:r>
            <a:r>
              <a:rPr lang="en-US" altLang="en-US" sz="2000" dirty="0">
                <a:latin typeface="Calibri" charset="0"/>
                <a:ea typeface="Calibri" charset="0"/>
                <a:cs typeface="Calibri" charset="0"/>
              </a:rPr>
              <a:t> + </a:t>
            </a:r>
            <a:r>
              <a:rPr lang="en-US" altLang="en-US" sz="2000" b="1" i="1" dirty="0">
                <a:latin typeface="Calibri" charset="0"/>
                <a:ea typeface="Calibri" charset="0"/>
                <a:cs typeface="Calibri" charset="0"/>
              </a:rPr>
              <a:t>a</a:t>
            </a:r>
            <a:r>
              <a:rPr lang="en-US" altLang="en-US" sz="2000" baseline="-25000" dirty="0">
                <a:latin typeface="Calibri" charset="0"/>
                <a:ea typeface="Calibri" charset="0"/>
                <a:cs typeface="Calibri" charset="0"/>
              </a:rPr>
              <a:t>2 </a:t>
            </a:r>
            <a:r>
              <a:rPr lang="en-US" altLang="en-US" sz="2000" b="1" i="1" dirty="0">
                <a:latin typeface="Calibri" charset="0"/>
                <a:ea typeface="Calibri" charset="0"/>
                <a:cs typeface="Calibri" charset="0"/>
              </a:rPr>
              <a:t>z</a:t>
            </a:r>
            <a:r>
              <a:rPr lang="en-US" altLang="en-US" sz="2000" baseline="30000" dirty="0">
                <a:latin typeface="Calibri" charset="0"/>
                <a:ea typeface="Calibri" charset="0"/>
                <a:cs typeface="Calibri" charset="0"/>
              </a:rPr>
              <a:t>2</a:t>
            </a:r>
            <a:r>
              <a:rPr lang="en-US" altLang="en-US" sz="2000" dirty="0">
                <a:latin typeface="Calibri" charset="0"/>
                <a:ea typeface="Calibri" charset="0"/>
                <a:cs typeface="Calibri" charset="0"/>
              </a:rPr>
              <a:t> + … </a:t>
            </a:r>
            <a:br>
              <a:rPr lang="en-US" altLang="en-US" sz="2000" dirty="0">
                <a:latin typeface="Calibri" charset="0"/>
                <a:ea typeface="Calibri" charset="0"/>
                <a:cs typeface="Calibri" charset="0"/>
              </a:rPr>
            </a:br>
            <a:r>
              <a:rPr lang="en-US" altLang="en-US" sz="2000" dirty="0">
                <a:latin typeface="Calibri" charset="0"/>
                <a:ea typeface="Calibri" charset="0"/>
                <a:cs typeface="Calibri" charset="0"/>
              </a:rPr>
              <a:t>		 … + </a:t>
            </a:r>
            <a:r>
              <a:rPr lang="en-US" altLang="en-US" sz="2000" b="1" i="1" dirty="0">
                <a:latin typeface="Calibri" charset="0"/>
                <a:ea typeface="Calibri" charset="0"/>
                <a:cs typeface="Calibri" charset="0"/>
              </a:rPr>
              <a:t>a</a:t>
            </a:r>
            <a:r>
              <a:rPr lang="en-US" altLang="en-US" sz="2000" b="1" i="1" baseline="-25000" dirty="0">
                <a:latin typeface="Calibri" charset="0"/>
                <a:ea typeface="Calibri" charset="0"/>
                <a:cs typeface="Calibri" charset="0"/>
              </a:rPr>
              <a:t>n</a:t>
            </a:r>
            <a:r>
              <a:rPr lang="en-US" altLang="en-US" sz="2000" baseline="-25000" dirty="0">
                <a:latin typeface="Calibri" charset="0"/>
                <a:ea typeface="Calibri" charset="0"/>
                <a:cs typeface="Calibri" charset="0"/>
              </a:rPr>
              <a:t>-1</a:t>
            </a:r>
            <a:r>
              <a:rPr lang="en-US" altLang="en-US" sz="2000" b="1" i="1" dirty="0">
                <a:latin typeface="Calibri" charset="0"/>
                <a:ea typeface="Calibri" charset="0"/>
                <a:cs typeface="Calibri" charset="0"/>
              </a:rPr>
              <a:t>z</a:t>
            </a:r>
            <a:r>
              <a:rPr lang="en-US" altLang="en-US" sz="2000" b="1" i="1" baseline="30000" dirty="0">
                <a:latin typeface="Calibri" charset="0"/>
                <a:ea typeface="Calibri" charset="0"/>
                <a:cs typeface="Calibri" charset="0"/>
              </a:rPr>
              <a:t>n</a:t>
            </a:r>
            <a:r>
              <a:rPr lang="en-US" altLang="en-US" sz="2000" baseline="30000" dirty="0">
                <a:latin typeface="Calibri" charset="0"/>
                <a:ea typeface="Calibri" charset="0"/>
                <a:cs typeface="Calibri" charset="0"/>
              </a:rPr>
              <a:t>-1</a:t>
            </a:r>
          </a:p>
          <a:p>
            <a:pPr lvl="1" eaLnBrk="1" hangingPunct="1">
              <a:lnSpc>
                <a:spcPct val="90000"/>
              </a:lnSpc>
              <a:buFont typeface="Wingdings" charset="2"/>
              <a:buNone/>
            </a:pPr>
            <a:r>
              <a:rPr lang="en-US" altLang="en-US" sz="2000" dirty="0">
                <a:latin typeface="Calibri" charset="0"/>
                <a:ea typeface="Calibri" charset="0"/>
                <a:cs typeface="Calibri" charset="0"/>
              </a:rPr>
              <a:t>	at a fixed value </a:t>
            </a:r>
            <a:r>
              <a:rPr lang="en-US" altLang="en-US" sz="2000" b="1" i="1" dirty="0">
                <a:latin typeface="Calibri" charset="0"/>
                <a:ea typeface="Calibri" charset="0"/>
                <a:cs typeface="Calibri" charset="0"/>
              </a:rPr>
              <a:t>z</a:t>
            </a:r>
            <a:r>
              <a:rPr lang="en-US" altLang="en-US" sz="2000" dirty="0">
                <a:latin typeface="Calibri" charset="0"/>
                <a:ea typeface="Calibri" charset="0"/>
                <a:cs typeface="Calibri" charset="0"/>
              </a:rPr>
              <a:t>, ignoring overflows</a:t>
            </a:r>
          </a:p>
          <a:p>
            <a:pPr lvl="1" eaLnBrk="1" hangingPunct="1">
              <a:lnSpc>
                <a:spcPct val="90000"/>
              </a:lnSpc>
              <a:buFont typeface="Wingdings" charset="2"/>
              <a:buNone/>
            </a:pPr>
            <a:endParaRPr lang="en-US" altLang="en-US" sz="2000" dirty="0">
              <a:latin typeface="Calibri" charset="0"/>
              <a:ea typeface="Calibri" charset="0"/>
              <a:cs typeface="Calibri" charset="0"/>
            </a:endParaRPr>
          </a:p>
          <a:p>
            <a:pPr lvl="1" eaLnBrk="1" hangingPunct="1">
              <a:lnSpc>
                <a:spcPct val="90000"/>
              </a:lnSpc>
            </a:pPr>
            <a:r>
              <a:rPr lang="en-US" altLang="en-US" sz="2000" dirty="0">
                <a:latin typeface="Calibri" charset="0"/>
                <a:ea typeface="Calibri" charset="0"/>
                <a:cs typeface="Calibri" charset="0"/>
              </a:rPr>
              <a:t>Especially suitable for strings (e.g., the choice </a:t>
            </a:r>
            <a:r>
              <a:rPr lang="en-US" altLang="en-US" sz="2000" b="1" i="1" dirty="0">
                <a:latin typeface="Calibri" charset="0"/>
                <a:ea typeface="Calibri" charset="0"/>
                <a:cs typeface="Calibri" charset="0"/>
              </a:rPr>
              <a:t>z </a:t>
            </a:r>
            <a:r>
              <a:rPr lang="en-US" altLang="en-US" sz="2000" dirty="0">
                <a:latin typeface="Calibri" charset="0"/>
                <a:ea typeface="Calibri" charset="0"/>
                <a:cs typeface="Calibri" charset="0"/>
              </a:rPr>
              <a:t>= 33 gives at most 6 collisions on a set of 50,000 English words)</a:t>
            </a:r>
          </a:p>
        </p:txBody>
      </p:sp>
      <p:sp>
        <p:nvSpPr>
          <p:cNvPr id="15366" name="Rectangle 4" descr="Rectangle: Click to edit Master text styles&#10;Second level&#10;Third level&#10;Fourth level&#10;Fifth level"/>
          <p:cNvSpPr>
            <a:spLocks noGrp="1" noChangeArrowheads="1"/>
          </p:cNvSpPr>
          <p:nvPr>
            <p:ph sz="half" idx="2"/>
          </p:nvPr>
        </p:nvSpPr>
        <p:spPr/>
        <p:txBody>
          <a:bodyPr/>
          <a:lstStyle/>
          <a:p>
            <a:pPr eaLnBrk="1" hangingPunct="1"/>
            <a:r>
              <a:rPr lang="en-US" altLang="en-US" sz="2400" dirty="0"/>
              <a:t>Polynomial </a:t>
            </a:r>
            <a:r>
              <a:rPr lang="en-US" altLang="en-US" sz="2400" b="1" i="1" dirty="0"/>
              <a:t>p</a:t>
            </a:r>
            <a:r>
              <a:rPr lang="en-US" altLang="en-US" sz="2400" dirty="0"/>
              <a:t>(</a:t>
            </a:r>
            <a:r>
              <a:rPr lang="en-US" altLang="en-US" sz="2400" b="1" i="1" dirty="0"/>
              <a:t>z</a:t>
            </a:r>
            <a:r>
              <a:rPr lang="en-US" altLang="en-US" sz="2400" dirty="0"/>
              <a:t>) can be evaluated in </a:t>
            </a:r>
            <a:r>
              <a:rPr lang="en-US" altLang="en-US" sz="2400" b="1" i="1" dirty="0"/>
              <a:t>O</a:t>
            </a:r>
            <a:r>
              <a:rPr lang="en-US" altLang="en-US" sz="2400" dirty="0"/>
              <a:t>(</a:t>
            </a:r>
            <a:r>
              <a:rPr lang="en-US" altLang="en-US" sz="2400" b="1" i="1" dirty="0"/>
              <a:t>n</a:t>
            </a:r>
            <a:r>
              <a:rPr lang="en-US" altLang="en-US" sz="2400" dirty="0"/>
              <a:t>) time using Horner’s rule:</a:t>
            </a:r>
          </a:p>
          <a:p>
            <a:pPr lvl="1" eaLnBrk="1" hangingPunct="1"/>
            <a:r>
              <a:rPr lang="en-US" altLang="en-US" sz="2000" dirty="0"/>
              <a:t>The following polynomials are successively computed, each from the previous one in </a:t>
            </a:r>
            <a:r>
              <a:rPr lang="en-US" altLang="en-US" sz="2000" b="1" i="1" dirty="0"/>
              <a:t>O</a:t>
            </a:r>
            <a:r>
              <a:rPr lang="en-US" altLang="en-US" sz="2000" dirty="0"/>
              <a:t>(1) time</a:t>
            </a:r>
          </a:p>
          <a:p>
            <a:pPr lvl="1" eaLnBrk="1" hangingPunct="1">
              <a:buFont typeface="Wingdings" charset="2"/>
              <a:buNone/>
            </a:pPr>
            <a:r>
              <a:rPr lang="en-US" altLang="en-US" sz="2000" b="1" i="1" dirty="0"/>
              <a:t>		p</a:t>
            </a:r>
            <a:r>
              <a:rPr lang="en-US" altLang="en-US" sz="2000" baseline="-25000" dirty="0"/>
              <a:t>0</a:t>
            </a:r>
            <a:r>
              <a:rPr lang="en-US" altLang="en-US" sz="2000" dirty="0"/>
              <a:t>(</a:t>
            </a:r>
            <a:r>
              <a:rPr lang="en-US" altLang="en-US" sz="2000" b="1" i="1" dirty="0"/>
              <a:t>z</a:t>
            </a:r>
            <a:r>
              <a:rPr lang="en-US" altLang="en-US" sz="2000" dirty="0"/>
              <a:t>)</a:t>
            </a:r>
            <a:r>
              <a:rPr lang="en-US" altLang="en-US" sz="2000" b="1" i="1" dirty="0"/>
              <a:t> </a:t>
            </a:r>
            <a:r>
              <a:rPr lang="en-US" altLang="en-US" sz="2000" dirty="0"/>
              <a:t>=</a:t>
            </a:r>
            <a:r>
              <a:rPr lang="en-US" altLang="en-US" sz="2000" b="1" i="1" dirty="0"/>
              <a:t> a</a:t>
            </a:r>
            <a:r>
              <a:rPr lang="en-US" altLang="en-US" sz="2000" b="1" i="1" baseline="-25000" dirty="0"/>
              <a:t>n</a:t>
            </a:r>
            <a:r>
              <a:rPr lang="en-US" altLang="en-US" sz="2000" baseline="-25000" dirty="0"/>
              <a:t>-1</a:t>
            </a:r>
          </a:p>
          <a:p>
            <a:pPr lvl="1" eaLnBrk="1" hangingPunct="1">
              <a:buFont typeface="Wingdings" charset="2"/>
              <a:buNone/>
            </a:pPr>
            <a:r>
              <a:rPr lang="en-US" altLang="en-US" sz="2000" b="1" i="1" dirty="0"/>
              <a:t>		p</a:t>
            </a:r>
            <a:r>
              <a:rPr lang="en-US" altLang="en-US" sz="2000" b="1" i="1" baseline="-25000" dirty="0"/>
              <a:t>i</a:t>
            </a:r>
            <a:r>
              <a:rPr lang="en-US" altLang="en-US" sz="2000" baseline="-25000" dirty="0"/>
              <a:t> </a:t>
            </a:r>
            <a:r>
              <a:rPr lang="en-US" altLang="en-US" sz="2000" dirty="0"/>
              <a:t>(</a:t>
            </a:r>
            <a:r>
              <a:rPr lang="en-US" altLang="en-US" sz="2000" b="1" i="1" dirty="0"/>
              <a:t>z</a:t>
            </a:r>
            <a:r>
              <a:rPr lang="en-US" altLang="en-US" sz="2000" dirty="0"/>
              <a:t>)</a:t>
            </a:r>
            <a:r>
              <a:rPr lang="en-US" altLang="en-US" sz="2000" b="1" i="1" dirty="0"/>
              <a:t> </a:t>
            </a:r>
            <a:r>
              <a:rPr lang="en-US" altLang="en-US" sz="2000" dirty="0"/>
              <a:t>=</a:t>
            </a:r>
            <a:r>
              <a:rPr lang="en-US" altLang="en-US" sz="2000" b="1" i="1" dirty="0"/>
              <a:t> a</a:t>
            </a:r>
            <a:r>
              <a:rPr lang="en-US" altLang="en-US" sz="2000" b="1" i="1" baseline="-25000" dirty="0"/>
              <a:t>n</a:t>
            </a:r>
            <a:r>
              <a:rPr lang="en-US" altLang="en-US" sz="2000" baseline="-25000" dirty="0"/>
              <a:t>-</a:t>
            </a:r>
            <a:r>
              <a:rPr lang="en-US" altLang="en-US" sz="2000" b="1" i="1" baseline="-25000" dirty="0"/>
              <a:t>i</a:t>
            </a:r>
            <a:r>
              <a:rPr lang="en-US" altLang="en-US" sz="2000" baseline="-25000" dirty="0"/>
              <a:t>-1 </a:t>
            </a:r>
            <a:r>
              <a:rPr lang="en-US" altLang="en-US" sz="2000" dirty="0"/>
              <a:t>+ </a:t>
            </a:r>
            <a:r>
              <a:rPr lang="en-US" altLang="en-US" sz="2000" b="1" i="1" dirty="0"/>
              <a:t>zp</a:t>
            </a:r>
            <a:r>
              <a:rPr lang="en-US" altLang="en-US" sz="2000" b="1" i="1" baseline="-25000" dirty="0"/>
              <a:t>i</a:t>
            </a:r>
            <a:r>
              <a:rPr lang="en-US" altLang="en-US" sz="2000" baseline="-25000" dirty="0"/>
              <a:t>-1</a:t>
            </a:r>
            <a:r>
              <a:rPr lang="en-US" altLang="en-US" sz="2000" dirty="0"/>
              <a:t>(</a:t>
            </a:r>
            <a:r>
              <a:rPr lang="en-US" altLang="en-US" sz="2000" b="1" i="1" dirty="0"/>
              <a:t>z</a:t>
            </a:r>
            <a:r>
              <a:rPr lang="en-US" altLang="en-US" sz="2000" dirty="0"/>
              <a:t>)</a:t>
            </a:r>
            <a:br>
              <a:rPr lang="en-US" altLang="en-US" sz="2000" dirty="0"/>
            </a:br>
            <a:r>
              <a:rPr lang="en-US" altLang="en-US" sz="2000" dirty="0"/>
              <a:t> 	(</a:t>
            </a:r>
            <a:r>
              <a:rPr lang="en-US" altLang="en-US" sz="2000" b="1" i="1" dirty="0" err="1"/>
              <a:t>i</a:t>
            </a:r>
            <a:r>
              <a:rPr lang="en-US" altLang="en-US" sz="2000" b="1" i="1" dirty="0"/>
              <a:t> </a:t>
            </a:r>
            <a:r>
              <a:rPr lang="en-US" altLang="en-US" sz="2000" dirty="0"/>
              <a:t>=</a:t>
            </a:r>
            <a:r>
              <a:rPr lang="en-US" altLang="en-US" sz="2000" b="1" i="1" dirty="0"/>
              <a:t> </a:t>
            </a:r>
            <a:r>
              <a:rPr lang="en-US" altLang="en-US" sz="2000" dirty="0"/>
              <a:t>1, 2, …, </a:t>
            </a:r>
            <a:r>
              <a:rPr lang="en-US" altLang="en-US" sz="2000" b="1" i="1" dirty="0"/>
              <a:t>n </a:t>
            </a:r>
            <a:r>
              <a:rPr lang="en-US" altLang="en-US" sz="2000" dirty="0"/>
              <a:t>-1)</a:t>
            </a:r>
          </a:p>
          <a:p>
            <a:pPr eaLnBrk="1" hangingPunct="1"/>
            <a:r>
              <a:rPr lang="en-US" altLang="en-US" sz="2400" dirty="0"/>
              <a:t>We have </a:t>
            </a:r>
            <a:r>
              <a:rPr lang="en-US" altLang="en-US" sz="2400" b="1" i="1" dirty="0"/>
              <a:t>p</a:t>
            </a:r>
            <a:r>
              <a:rPr lang="en-US" altLang="en-US" sz="2400" dirty="0"/>
              <a:t>(</a:t>
            </a:r>
            <a:r>
              <a:rPr lang="en-US" altLang="en-US" sz="2400" b="1" i="1" dirty="0"/>
              <a:t>z</a:t>
            </a:r>
            <a:r>
              <a:rPr lang="en-US" altLang="en-US" sz="2400" dirty="0"/>
              <a:t>) =</a:t>
            </a:r>
            <a:r>
              <a:rPr lang="en-US" altLang="en-US" sz="2400" b="1" i="1" dirty="0"/>
              <a:t> p</a:t>
            </a:r>
            <a:r>
              <a:rPr lang="en-US" altLang="en-US" sz="2400" b="1" i="1" baseline="-25000" dirty="0"/>
              <a:t>n</a:t>
            </a:r>
            <a:r>
              <a:rPr lang="en-US" altLang="en-US" sz="2400" baseline="-25000" dirty="0"/>
              <a:t>-1</a:t>
            </a:r>
            <a:r>
              <a:rPr lang="en-US" altLang="en-US" sz="2400" dirty="0"/>
              <a:t>(</a:t>
            </a:r>
            <a:r>
              <a:rPr lang="en-US" altLang="en-US" sz="2400" b="1" i="1" dirty="0"/>
              <a:t>z</a:t>
            </a:r>
            <a:r>
              <a:rPr lang="en-US" altLang="en-US" sz="2400" dirty="0"/>
              <a:t>) </a:t>
            </a:r>
          </a:p>
          <a:p>
            <a:pPr eaLnBrk="1" hangingPunct="1"/>
            <a:endParaRPr lang="en-US" altLang="en-US" sz="2400" dirty="0"/>
          </a:p>
          <a:p>
            <a:pPr eaLnBrk="1" hangingPunct="1"/>
            <a:r>
              <a:rPr lang="en-US" altLang="en-US" sz="2400" dirty="0"/>
              <a:t>Lots of research about “good hash code”</a:t>
            </a:r>
          </a:p>
        </p:txBody>
      </p:sp>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21</a:t>
            </a:fld>
            <a:endParaRPr lang="en-US" altLang="ko-KR"/>
          </a:p>
        </p:txBody>
      </p:sp>
    </p:spTree>
    <p:extLst>
      <p:ext uri="{BB962C8B-B14F-4D97-AF65-F5344CB8AC3E}">
        <p14:creationId xmlns:p14="http://schemas.microsoft.com/office/powerpoint/2010/main" val="7561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en-US" dirty="0"/>
              <a:t>(2) Compression Functions</a:t>
            </a:r>
          </a:p>
        </p:txBody>
      </p:sp>
      <p:sp>
        <p:nvSpPr>
          <p:cNvPr id="4102"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en-US" sz="2800" dirty="0">
                <a:solidFill>
                  <a:schemeClr val="tx2"/>
                </a:solidFill>
              </a:rPr>
              <a:t>Division</a:t>
            </a:r>
            <a:r>
              <a:rPr lang="en-US" altLang="en-US" sz="2800" dirty="0"/>
              <a:t>:</a:t>
            </a:r>
          </a:p>
          <a:p>
            <a:pPr lvl="1" eaLnBrk="1" hangingPunct="1"/>
            <a:r>
              <a:rPr lang="en-US" altLang="en-US" b="1" i="1" dirty="0">
                <a:latin typeface="Calibri" charset="0"/>
                <a:ea typeface="Calibri" charset="0"/>
                <a:cs typeface="Calibri" charset="0"/>
              </a:rPr>
              <a:t>h</a:t>
            </a:r>
            <a:r>
              <a:rPr lang="en-US" altLang="en-US" baseline="-25000" dirty="0">
                <a:latin typeface="Calibri" charset="0"/>
                <a:ea typeface="Calibri" charset="0"/>
                <a:cs typeface="Calibri" charset="0"/>
              </a:rPr>
              <a:t>2 </a:t>
            </a:r>
            <a:r>
              <a:rPr lang="en-US" altLang="en-US" dirty="0">
                <a:latin typeface="Calibri" charset="0"/>
                <a:ea typeface="Calibri" charset="0"/>
                <a:cs typeface="Calibri" charset="0"/>
              </a:rPr>
              <a:t>(</a:t>
            </a:r>
            <a:r>
              <a:rPr lang="en-US" altLang="en-US" b="1" i="1" dirty="0">
                <a:latin typeface="Calibri" charset="0"/>
                <a:ea typeface="Calibri" charset="0"/>
                <a:cs typeface="Calibri" charset="0"/>
              </a:rPr>
              <a:t>y</a:t>
            </a:r>
            <a:r>
              <a:rPr lang="en-US" altLang="en-US" dirty="0">
                <a:latin typeface="Calibri" charset="0"/>
                <a:ea typeface="Calibri" charset="0"/>
                <a:cs typeface="Calibri" charset="0"/>
              </a:rPr>
              <a:t>) =</a:t>
            </a:r>
            <a:r>
              <a:rPr lang="en-US" altLang="en-US" b="1" i="1" dirty="0">
                <a:latin typeface="Calibri" charset="0"/>
                <a:ea typeface="Calibri" charset="0"/>
                <a:cs typeface="Calibri" charset="0"/>
              </a:rPr>
              <a:t> |y| </a:t>
            </a:r>
            <a:r>
              <a:rPr lang="en-US" altLang="en-US" dirty="0">
                <a:latin typeface="Calibri" charset="0"/>
                <a:ea typeface="Calibri" charset="0"/>
                <a:cs typeface="Calibri" charset="0"/>
              </a:rPr>
              <a:t>mod</a:t>
            </a:r>
            <a:r>
              <a:rPr lang="en-US" altLang="en-US" b="1" i="1" dirty="0">
                <a:latin typeface="Calibri" charset="0"/>
                <a:ea typeface="Calibri" charset="0"/>
                <a:cs typeface="Calibri" charset="0"/>
              </a:rPr>
              <a:t> N</a:t>
            </a:r>
            <a:endParaRPr lang="en-US" altLang="en-US" dirty="0">
              <a:latin typeface="Calibri" charset="0"/>
              <a:ea typeface="Calibri" charset="0"/>
              <a:cs typeface="Calibri" charset="0"/>
            </a:endParaRPr>
          </a:p>
          <a:p>
            <a:pPr lvl="1" eaLnBrk="1" hangingPunct="1"/>
            <a:r>
              <a:rPr lang="en-US" altLang="en-US" dirty="0">
                <a:latin typeface="Calibri" charset="0"/>
                <a:ea typeface="Calibri" charset="0"/>
                <a:cs typeface="Calibri" charset="0"/>
              </a:rPr>
              <a:t>The size </a:t>
            </a:r>
            <a:r>
              <a:rPr lang="en-US" altLang="en-US" b="1" i="1" dirty="0">
                <a:latin typeface="Calibri" charset="0"/>
                <a:ea typeface="Calibri" charset="0"/>
                <a:cs typeface="Calibri" charset="0"/>
              </a:rPr>
              <a:t>N</a:t>
            </a:r>
            <a:r>
              <a:rPr lang="en-US" altLang="en-US" dirty="0">
                <a:latin typeface="Calibri" charset="0"/>
                <a:ea typeface="Calibri" charset="0"/>
                <a:cs typeface="Calibri" charset="0"/>
              </a:rPr>
              <a:t> of the hash table is usually chosen to be a prime </a:t>
            </a:r>
          </a:p>
          <a:p>
            <a:pPr lvl="1" eaLnBrk="1" hangingPunct="1"/>
            <a:endParaRPr lang="en-US" altLang="en-US" dirty="0">
              <a:latin typeface="Calibri" charset="0"/>
              <a:ea typeface="Calibri" charset="0"/>
              <a:cs typeface="Calibri" charset="0"/>
            </a:endParaRPr>
          </a:p>
          <a:p>
            <a:pPr lvl="1" eaLnBrk="1" hangingPunct="1"/>
            <a:r>
              <a:rPr lang="en-US" altLang="en-US" dirty="0">
                <a:latin typeface="Calibri" charset="0"/>
                <a:ea typeface="Calibri" charset="0"/>
                <a:cs typeface="Calibri" charset="0"/>
              </a:rPr>
              <a:t>The reason has to do with number theory and is beyond the scope of this course</a:t>
            </a:r>
          </a:p>
        </p:txBody>
      </p:sp>
      <p:sp>
        <p:nvSpPr>
          <p:cNvPr id="4103" name="Rectangle 4" descr="Rectangle: Click to edit Master text styles&#10;Second level&#10;Third level&#10;Fourth level&#10;Fifth level"/>
          <p:cNvSpPr>
            <a:spLocks noGrp="1" noChangeArrowheads="1"/>
          </p:cNvSpPr>
          <p:nvPr>
            <p:ph sz="half" idx="2"/>
          </p:nvPr>
        </p:nvSpPr>
        <p:spPr/>
        <p:txBody>
          <a:bodyPr/>
          <a:lstStyle/>
          <a:p>
            <a:pPr eaLnBrk="1" hangingPunct="1"/>
            <a:r>
              <a:rPr lang="en-US" altLang="en-US" dirty="0">
                <a:solidFill>
                  <a:schemeClr val="tx2"/>
                </a:solidFill>
              </a:rPr>
              <a:t>Multiply, Add and Divide (MAD)</a:t>
            </a:r>
            <a:r>
              <a:rPr lang="en-US" altLang="en-US" dirty="0"/>
              <a:t>:</a:t>
            </a:r>
          </a:p>
          <a:p>
            <a:pPr lvl="1" eaLnBrk="1" hangingPunct="1"/>
            <a:r>
              <a:rPr lang="en-US" altLang="en-US" b="1" i="1" dirty="0">
                <a:latin typeface="Times New Roman" charset="0"/>
              </a:rPr>
              <a:t>h</a:t>
            </a:r>
            <a:r>
              <a:rPr lang="en-US" altLang="en-US" baseline="-25000" dirty="0">
                <a:latin typeface="Times New Roman" charset="0"/>
              </a:rPr>
              <a:t>2 </a:t>
            </a:r>
            <a:r>
              <a:rPr lang="en-US" altLang="en-US" dirty="0">
                <a:latin typeface="Times New Roman" charset="0"/>
              </a:rPr>
              <a:t>(</a:t>
            </a:r>
            <a:r>
              <a:rPr lang="en-US" altLang="en-US" b="1" i="1" dirty="0">
                <a:latin typeface="Times New Roman" charset="0"/>
              </a:rPr>
              <a:t>y</a:t>
            </a:r>
            <a:r>
              <a:rPr lang="en-US" altLang="en-US" dirty="0">
                <a:latin typeface="Times New Roman" charset="0"/>
              </a:rPr>
              <a:t>) </a:t>
            </a:r>
            <a:r>
              <a:rPr lang="en-US" altLang="en-US" dirty="0">
                <a:latin typeface="Symbol" charset="2"/>
              </a:rPr>
              <a:t>=</a:t>
            </a:r>
            <a:r>
              <a:rPr lang="en-US" altLang="en-US" b="1" i="1" dirty="0">
                <a:latin typeface="Times New Roman" charset="0"/>
              </a:rPr>
              <a:t> </a:t>
            </a:r>
            <a:r>
              <a:rPr lang="en-US" altLang="en-US" dirty="0">
                <a:latin typeface="Times New Roman" charset="0"/>
              </a:rPr>
              <a:t>|</a:t>
            </a:r>
            <a:r>
              <a:rPr lang="en-US" altLang="en-US" b="1" i="1" dirty="0">
                <a:latin typeface="Times New Roman" charset="0"/>
              </a:rPr>
              <a:t>ay </a:t>
            </a:r>
            <a:r>
              <a:rPr lang="en-US" altLang="en-US" dirty="0">
                <a:latin typeface="Symbol" charset="2"/>
              </a:rPr>
              <a:t>+</a:t>
            </a:r>
            <a:r>
              <a:rPr lang="en-US" altLang="en-US" b="1" i="1" dirty="0">
                <a:latin typeface="Times New Roman" charset="0"/>
              </a:rPr>
              <a:t> b</a:t>
            </a:r>
            <a:r>
              <a:rPr lang="en-US" altLang="en-US" dirty="0">
                <a:latin typeface="Times New Roman" charset="0"/>
              </a:rPr>
              <a:t>|</a:t>
            </a:r>
            <a:r>
              <a:rPr lang="en-US" altLang="en-US" b="1" i="1" dirty="0">
                <a:latin typeface="Times New Roman" charset="0"/>
              </a:rPr>
              <a:t> </a:t>
            </a:r>
            <a:r>
              <a:rPr lang="en-US" altLang="en-US" dirty="0">
                <a:latin typeface="Times New Roman" charset="0"/>
              </a:rPr>
              <a:t>mod</a:t>
            </a:r>
            <a:r>
              <a:rPr lang="en-US" altLang="en-US" b="1" i="1" dirty="0">
                <a:latin typeface="Times New Roman" charset="0"/>
              </a:rPr>
              <a:t> N</a:t>
            </a:r>
          </a:p>
          <a:p>
            <a:pPr lvl="1" eaLnBrk="1" hangingPunct="1"/>
            <a:r>
              <a:rPr lang="en-US" altLang="en-US" b="1" i="1" dirty="0">
                <a:latin typeface="Times New Roman" charset="0"/>
              </a:rPr>
              <a:t>a</a:t>
            </a:r>
            <a:r>
              <a:rPr lang="en-US" altLang="en-US" dirty="0"/>
              <a:t> and </a:t>
            </a:r>
            <a:r>
              <a:rPr lang="en-US" altLang="en-US" b="1" i="1" dirty="0">
                <a:latin typeface="Times New Roman" charset="0"/>
              </a:rPr>
              <a:t>b</a:t>
            </a:r>
            <a:r>
              <a:rPr lang="en-US" altLang="en-US" dirty="0"/>
              <a:t> are nonnegative integers such that</a:t>
            </a:r>
            <a:br>
              <a:rPr lang="en-US" altLang="en-US" dirty="0"/>
            </a:br>
            <a:r>
              <a:rPr lang="en-US" altLang="en-US" dirty="0"/>
              <a:t>	 </a:t>
            </a:r>
            <a:r>
              <a:rPr lang="en-US" altLang="en-US" b="1" i="1" dirty="0">
                <a:latin typeface="Times New Roman" charset="0"/>
              </a:rPr>
              <a:t>a </a:t>
            </a:r>
            <a:r>
              <a:rPr lang="en-US" altLang="en-US" dirty="0">
                <a:latin typeface="Times New Roman" charset="0"/>
              </a:rPr>
              <a:t>mod</a:t>
            </a:r>
            <a:r>
              <a:rPr lang="en-US" altLang="en-US" b="1" i="1" dirty="0">
                <a:latin typeface="Times New Roman" charset="0"/>
              </a:rPr>
              <a:t> N</a:t>
            </a:r>
            <a:r>
              <a:rPr lang="en-US" altLang="en-US" i="1" dirty="0">
                <a:latin typeface="Times New Roman" charset="0"/>
              </a:rPr>
              <a:t> </a:t>
            </a:r>
            <a:r>
              <a:rPr lang="en-US" altLang="en-US" dirty="0">
                <a:latin typeface="Symbol" charset="2"/>
                <a:sym typeface="Symbol" charset="2"/>
              </a:rPr>
              <a:t></a:t>
            </a:r>
            <a:r>
              <a:rPr lang="en-US" altLang="en-US" dirty="0">
                <a:latin typeface="Times New Roman" charset="0"/>
                <a:sym typeface="Symbol" charset="2"/>
              </a:rPr>
              <a:t> 0</a:t>
            </a:r>
          </a:p>
          <a:p>
            <a:pPr lvl="2" eaLnBrk="1" hangingPunct="1"/>
            <a:r>
              <a:rPr lang="en-US" altLang="en-US" dirty="0">
                <a:sym typeface="Symbol" charset="2"/>
              </a:rPr>
              <a:t>Otherwise, every integer would map to the same value </a:t>
            </a:r>
            <a:r>
              <a:rPr lang="en-US" altLang="en-US" b="1" i="1" dirty="0">
                <a:latin typeface="Times New Roman" charset="0"/>
              </a:rPr>
              <a:t>b</a:t>
            </a:r>
            <a:r>
              <a:rPr lang="en-US" altLang="en-US" dirty="0">
                <a:sym typeface="Symbol" charset="2"/>
              </a:rPr>
              <a:t> </a:t>
            </a:r>
          </a:p>
        </p:txBody>
      </p:sp>
      <p:graphicFrame>
        <p:nvGraphicFramePr>
          <p:cNvPr id="4098" name="Object 5"/>
          <p:cNvGraphicFramePr>
            <a:graphicFrameLocks noChangeAspect="1"/>
          </p:cNvGraphicFramePr>
          <p:nvPr>
            <p:extLst>
              <p:ext uri="{D42A27DB-BD31-4B8C-83A1-F6EECF244321}">
                <p14:modId xmlns:p14="http://schemas.microsoft.com/office/powerpoint/2010/main" val="49051535"/>
              </p:ext>
            </p:extLst>
          </p:nvPr>
        </p:nvGraphicFramePr>
        <p:xfrm>
          <a:off x="7804378" y="92075"/>
          <a:ext cx="1085620" cy="1143000"/>
        </p:xfrm>
        <a:graphic>
          <a:graphicData uri="http://schemas.openxmlformats.org/presentationml/2006/ole">
            <mc:AlternateContent xmlns:mc="http://schemas.openxmlformats.org/markup-compatibility/2006">
              <mc:Choice xmlns:v="urn:schemas-microsoft-com:vml" Requires="v">
                <p:oleObj name="Clip" r:id="rId2" imgW="1212840" imgH="1276560" progId="MS_ClipArt_Gallery.2">
                  <p:embed/>
                </p:oleObj>
              </mc:Choice>
              <mc:Fallback>
                <p:oleObj name="Clip" r:id="rId2" imgW="1212840" imgH="1276560"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378" y="92075"/>
                        <a:ext cx="1085620" cy="1143000"/>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22</a:t>
            </a:fld>
            <a:endParaRPr lang="en-US" altLang="ko-KR"/>
          </a:p>
        </p:txBody>
      </p:sp>
    </p:spTree>
    <p:extLst>
      <p:ext uri="{BB962C8B-B14F-4D97-AF65-F5344CB8AC3E}">
        <p14:creationId xmlns:p14="http://schemas.microsoft.com/office/powerpoint/2010/main" val="173779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9F30D-5A97-9449-A989-E495685CB381}"/>
              </a:ext>
            </a:extLst>
          </p:cNvPr>
          <p:cNvSpPr txBox="1"/>
          <p:nvPr/>
        </p:nvSpPr>
        <p:spPr>
          <a:xfrm>
            <a:off x="685800" y="569584"/>
            <a:ext cx="4183453" cy="707886"/>
          </a:xfrm>
          <a:prstGeom prst="rect">
            <a:avLst/>
          </a:prstGeom>
          <a:noFill/>
        </p:spPr>
        <p:txBody>
          <a:bodyPr wrap="none" rtlCol="0">
            <a:spAutoFit/>
          </a:bodyPr>
          <a:lstStyle/>
          <a:p>
            <a:r>
              <a:rPr lang="en-US" sz="4000" dirty="0"/>
              <a:t>Collision Handling</a:t>
            </a:r>
          </a:p>
        </p:txBody>
      </p:sp>
      <p:sp>
        <p:nvSpPr>
          <p:cNvPr id="4" name="Rectangle 4">
            <a:extLst>
              <a:ext uri="{FF2B5EF4-FFF2-40B4-BE49-F238E27FC236}">
                <a16:creationId xmlns:a16="http://schemas.microsoft.com/office/drawing/2014/main" id="{AAF8CB5B-2A73-2A40-A7EA-25508241019D}"/>
              </a:ext>
            </a:extLst>
          </p:cNvPr>
          <p:cNvSpPr>
            <a:spLocks noChangeArrowheads="1"/>
          </p:cNvSpPr>
          <p:nvPr/>
        </p:nvSpPr>
        <p:spPr bwMode="auto">
          <a:xfrm>
            <a:off x="1403350" y="20379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endParaRPr lang="en-US" altLang="en-US" sz="1800"/>
          </a:p>
        </p:txBody>
      </p:sp>
      <p:sp>
        <p:nvSpPr>
          <p:cNvPr id="5" name="Rectangle 5">
            <a:extLst>
              <a:ext uri="{FF2B5EF4-FFF2-40B4-BE49-F238E27FC236}">
                <a16:creationId xmlns:a16="http://schemas.microsoft.com/office/drawing/2014/main" id="{431464EE-3EC6-8D4F-8BEE-DA8315A97CA2}"/>
              </a:ext>
            </a:extLst>
          </p:cNvPr>
          <p:cNvSpPr>
            <a:spLocks noChangeArrowheads="1"/>
          </p:cNvSpPr>
          <p:nvPr/>
        </p:nvSpPr>
        <p:spPr bwMode="auto">
          <a:xfrm>
            <a:off x="1403350" y="23427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6" name="Rectangle 6">
            <a:extLst>
              <a:ext uri="{FF2B5EF4-FFF2-40B4-BE49-F238E27FC236}">
                <a16:creationId xmlns:a16="http://schemas.microsoft.com/office/drawing/2014/main" id="{F617F2F0-9CF0-A64C-9405-D8C67F8E44A9}"/>
              </a:ext>
            </a:extLst>
          </p:cNvPr>
          <p:cNvSpPr>
            <a:spLocks noChangeArrowheads="1"/>
          </p:cNvSpPr>
          <p:nvPr/>
        </p:nvSpPr>
        <p:spPr bwMode="auto">
          <a:xfrm>
            <a:off x="1403350" y="26475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sz="1800">
              <a:sym typeface="Symbol" charset="2"/>
            </a:endParaRPr>
          </a:p>
        </p:txBody>
      </p:sp>
      <p:sp>
        <p:nvSpPr>
          <p:cNvPr id="7" name="Rectangle 7">
            <a:extLst>
              <a:ext uri="{FF2B5EF4-FFF2-40B4-BE49-F238E27FC236}">
                <a16:creationId xmlns:a16="http://schemas.microsoft.com/office/drawing/2014/main" id="{BF8D1558-225C-854D-8918-8E035079BCD1}"/>
              </a:ext>
            </a:extLst>
          </p:cNvPr>
          <p:cNvSpPr>
            <a:spLocks noChangeArrowheads="1"/>
          </p:cNvSpPr>
          <p:nvPr/>
        </p:nvSpPr>
        <p:spPr bwMode="auto">
          <a:xfrm>
            <a:off x="1403350" y="29523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8" name="Rectangle 8">
            <a:extLst>
              <a:ext uri="{FF2B5EF4-FFF2-40B4-BE49-F238E27FC236}">
                <a16:creationId xmlns:a16="http://schemas.microsoft.com/office/drawing/2014/main" id="{E261661F-DA3B-1842-846C-E82049495FC5}"/>
              </a:ext>
            </a:extLst>
          </p:cNvPr>
          <p:cNvSpPr>
            <a:spLocks noChangeArrowheads="1"/>
          </p:cNvSpPr>
          <p:nvPr/>
        </p:nvSpPr>
        <p:spPr bwMode="auto">
          <a:xfrm>
            <a:off x="1403350" y="32571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9" name="Rectangle 9">
            <a:extLst>
              <a:ext uri="{FF2B5EF4-FFF2-40B4-BE49-F238E27FC236}">
                <a16:creationId xmlns:a16="http://schemas.microsoft.com/office/drawing/2014/main" id="{EFD99B54-C171-0F4C-8698-DA65351BE27A}"/>
              </a:ext>
            </a:extLst>
          </p:cNvPr>
          <p:cNvSpPr>
            <a:spLocks noChangeArrowheads="1"/>
          </p:cNvSpPr>
          <p:nvPr/>
        </p:nvSpPr>
        <p:spPr bwMode="auto">
          <a:xfrm>
            <a:off x="1403350" y="44763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10" name="Rectangle 10">
            <a:extLst>
              <a:ext uri="{FF2B5EF4-FFF2-40B4-BE49-F238E27FC236}">
                <a16:creationId xmlns:a16="http://schemas.microsoft.com/office/drawing/2014/main" id="{C7250B14-4316-E848-B227-2E713E3973F1}"/>
              </a:ext>
            </a:extLst>
          </p:cNvPr>
          <p:cNvSpPr>
            <a:spLocks noChangeArrowheads="1"/>
          </p:cNvSpPr>
          <p:nvPr/>
        </p:nvSpPr>
        <p:spPr bwMode="auto">
          <a:xfrm>
            <a:off x="1403350" y="41715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1" name="Rectangle 11">
            <a:extLst>
              <a:ext uri="{FF2B5EF4-FFF2-40B4-BE49-F238E27FC236}">
                <a16:creationId xmlns:a16="http://schemas.microsoft.com/office/drawing/2014/main" id="{CBAEE224-6C0F-AC49-84B6-46B037CB069C}"/>
              </a:ext>
            </a:extLst>
          </p:cNvPr>
          <p:cNvSpPr>
            <a:spLocks noChangeArrowheads="1"/>
          </p:cNvSpPr>
          <p:nvPr/>
        </p:nvSpPr>
        <p:spPr bwMode="auto">
          <a:xfrm>
            <a:off x="1403350" y="4781176"/>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sym typeface="Symbol" charset="2"/>
              </a:rPr>
              <a:t></a:t>
            </a:r>
          </a:p>
        </p:txBody>
      </p:sp>
      <p:sp>
        <p:nvSpPr>
          <p:cNvPr id="12" name="Text Box 12">
            <a:extLst>
              <a:ext uri="{FF2B5EF4-FFF2-40B4-BE49-F238E27FC236}">
                <a16:creationId xmlns:a16="http://schemas.microsoft.com/office/drawing/2014/main" id="{8D7E4DA3-135A-6540-895C-7DAA135B50F5}"/>
              </a:ext>
            </a:extLst>
          </p:cNvPr>
          <p:cNvSpPr txBox="1">
            <a:spLocks noChangeArrowheads="1"/>
          </p:cNvSpPr>
          <p:nvPr/>
        </p:nvSpPr>
        <p:spPr bwMode="auto">
          <a:xfrm>
            <a:off x="1066800" y="196177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0</a:t>
            </a:r>
          </a:p>
        </p:txBody>
      </p:sp>
      <p:sp>
        <p:nvSpPr>
          <p:cNvPr id="13" name="Text Box 13">
            <a:extLst>
              <a:ext uri="{FF2B5EF4-FFF2-40B4-BE49-F238E27FC236}">
                <a16:creationId xmlns:a16="http://schemas.microsoft.com/office/drawing/2014/main" id="{6466D825-ADA3-9A46-8499-15498D39ECE7}"/>
              </a:ext>
            </a:extLst>
          </p:cNvPr>
          <p:cNvSpPr txBox="1">
            <a:spLocks noChangeArrowheads="1"/>
          </p:cNvSpPr>
          <p:nvPr/>
        </p:nvSpPr>
        <p:spPr bwMode="auto">
          <a:xfrm>
            <a:off x="1066800" y="226657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1</a:t>
            </a:r>
          </a:p>
        </p:txBody>
      </p:sp>
      <p:sp>
        <p:nvSpPr>
          <p:cNvPr id="14" name="Text Box 14">
            <a:extLst>
              <a:ext uri="{FF2B5EF4-FFF2-40B4-BE49-F238E27FC236}">
                <a16:creationId xmlns:a16="http://schemas.microsoft.com/office/drawing/2014/main" id="{94F0A8C2-A0E3-134C-B282-9CE58B5254CD}"/>
              </a:ext>
            </a:extLst>
          </p:cNvPr>
          <p:cNvSpPr txBox="1">
            <a:spLocks noChangeArrowheads="1"/>
          </p:cNvSpPr>
          <p:nvPr/>
        </p:nvSpPr>
        <p:spPr bwMode="auto">
          <a:xfrm>
            <a:off x="1066800" y="257137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2</a:t>
            </a:r>
          </a:p>
        </p:txBody>
      </p:sp>
      <p:sp>
        <p:nvSpPr>
          <p:cNvPr id="15" name="Text Box 15">
            <a:extLst>
              <a:ext uri="{FF2B5EF4-FFF2-40B4-BE49-F238E27FC236}">
                <a16:creationId xmlns:a16="http://schemas.microsoft.com/office/drawing/2014/main" id="{E0D44C1A-25F9-974A-8ADF-00E2C03328A0}"/>
              </a:ext>
            </a:extLst>
          </p:cNvPr>
          <p:cNvSpPr txBox="1">
            <a:spLocks noChangeArrowheads="1"/>
          </p:cNvSpPr>
          <p:nvPr/>
        </p:nvSpPr>
        <p:spPr bwMode="auto">
          <a:xfrm>
            <a:off x="1066800" y="287617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3</a:t>
            </a:r>
          </a:p>
        </p:txBody>
      </p:sp>
      <p:sp>
        <p:nvSpPr>
          <p:cNvPr id="16" name="Text Box 16">
            <a:extLst>
              <a:ext uri="{FF2B5EF4-FFF2-40B4-BE49-F238E27FC236}">
                <a16:creationId xmlns:a16="http://schemas.microsoft.com/office/drawing/2014/main" id="{E597E8B6-F214-BF4B-ABBE-417877497F4D}"/>
              </a:ext>
            </a:extLst>
          </p:cNvPr>
          <p:cNvSpPr txBox="1">
            <a:spLocks noChangeArrowheads="1"/>
          </p:cNvSpPr>
          <p:nvPr/>
        </p:nvSpPr>
        <p:spPr bwMode="auto">
          <a:xfrm>
            <a:off x="1066800" y="318097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4</a:t>
            </a:r>
          </a:p>
        </p:txBody>
      </p:sp>
      <p:sp>
        <p:nvSpPr>
          <p:cNvPr id="17" name="Text Box 17">
            <a:extLst>
              <a:ext uri="{FF2B5EF4-FFF2-40B4-BE49-F238E27FC236}">
                <a16:creationId xmlns:a16="http://schemas.microsoft.com/office/drawing/2014/main" id="{D53318E0-7486-BD4C-B05C-382FBD51DCF0}"/>
              </a:ext>
            </a:extLst>
          </p:cNvPr>
          <p:cNvSpPr txBox="1">
            <a:spLocks noChangeArrowheads="1"/>
          </p:cNvSpPr>
          <p:nvPr/>
        </p:nvSpPr>
        <p:spPr bwMode="auto">
          <a:xfrm>
            <a:off x="609600" y="4095376"/>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algn="r" eaLnBrk="1" hangingPunct="1"/>
            <a:r>
              <a:rPr lang="en-US" altLang="en-US">
                <a:latin typeface="Times New Roman" charset="0"/>
              </a:rPr>
              <a:t>9997</a:t>
            </a:r>
          </a:p>
        </p:txBody>
      </p:sp>
      <p:sp>
        <p:nvSpPr>
          <p:cNvPr id="18" name="Text Box 18">
            <a:extLst>
              <a:ext uri="{FF2B5EF4-FFF2-40B4-BE49-F238E27FC236}">
                <a16:creationId xmlns:a16="http://schemas.microsoft.com/office/drawing/2014/main" id="{8C6EB0A0-B2AE-494E-B104-4DDF5D5C6778}"/>
              </a:ext>
            </a:extLst>
          </p:cNvPr>
          <p:cNvSpPr txBox="1">
            <a:spLocks noChangeArrowheads="1"/>
          </p:cNvSpPr>
          <p:nvPr/>
        </p:nvSpPr>
        <p:spPr bwMode="auto">
          <a:xfrm>
            <a:off x="609600" y="4400176"/>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9998</a:t>
            </a:r>
          </a:p>
        </p:txBody>
      </p:sp>
      <p:sp>
        <p:nvSpPr>
          <p:cNvPr id="19" name="Text Box 19">
            <a:extLst>
              <a:ext uri="{FF2B5EF4-FFF2-40B4-BE49-F238E27FC236}">
                <a16:creationId xmlns:a16="http://schemas.microsoft.com/office/drawing/2014/main" id="{FC4C383C-51D9-3148-A84B-0F94EA35B8B5}"/>
              </a:ext>
            </a:extLst>
          </p:cNvPr>
          <p:cNvSpPr txBox="1">
            <a:spLocks noChangeArrowheads="1"/>
          </p:cNvSpPr>
          <p:nvPr/>
        </p:nvSpPr>
        <p:spPr bwMode="auto">
          <a:xfrm>
            <a:off x="609600" y="4704976"/>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9999</a:t>
            </a:r>
          </a:p>
        </p:txBody>
      </p:sp>
      <p:sp>
        <p:nvSpPr>
          <p:cNvPr id="20" name="Text Box 20">
            <a:extLst>
              <a:ext uri="{FF2B5EF4-FFF2-40B4-BE49-F238E27FC236}">
                <a16:creationId xmlns:a16="http://schemas.microsoft.com/office/drawing/2014/main" id="{6EDF1A2B-BB21-E24C-9FF2-8CA06B3A0E7F}"/>
              </a:ext>
            </a:extLst>
          </p:cNvPr>
          <p:cNvSpPr txBox="1">
            <a:spLocks noChangeArrowheads="1"/>
          </p:cNvSpPr>
          <p:nvPr/>
        </p:nvSpPr>
        <p:spPr bwMode="auto">
          <a:xfrm rot="5400000">
            <a:off x="1387475" y="3635001"/>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a:latin typeface="Times New Roman" charset="0"/>
              </a:rPr>
              <a:t>…</a:t>
            </a:r>
          </a:p>
        </p:txBody>
      </p:sp>
      <p:sp>
        <p:nvSpPr>
          <p:cNvPr id="21" name="AutoShape 21">
            <a:extLst>
              <a:ext uri="{FF2B5EF4-FFF2-40B4-BE49-F238E27FC236}">
                <a16:creationId xmlns:a16="http://schemas.microsoft.com/office/drawing/2014/main" id="{C9241D07-D4FC-564A-AE1A-97F06175CF13}"/>
              </a:ext>
            </a:extLst>
          </p:cNvPr>
          <p:cNvSpPr>
            <a:spLocks noChangeArrowheads="1"/>
          </p:cNvSpPr>
          <p:nvPr/>
        </p:nvSpPr>
        <p:spPr bwMode="auto">
          <a:xfrm>
            <a:off x="1981200" y="3257176"/>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451-229-0004</a:t>
            </a:r>
          </a:p>
        </p:txBody>
      </p:sp>
      <p:sp>
        <p:nvSpPr>
          <p:cNvPr id="22" name="AutoShape 22">
            <a:extLst>
              <a:ext uri="{FF2B5EF4-FFF2-40B4-BE49-F238E27FC236}">
                <a16:creationId xmlns:a16="http://schemas.microsoft.com/office/drawing/2014/main" id="{E90FF4C6-55D6-2647-AFF5-79CA83D6D316}"/>
              </a:ext>
            </a:extLst>
          </p:cNvPr>
          <p:cNvSpPr>
            <a:spLocks noChangeArrowheads="1"/>
          </p:cNvSpPr>
          <p:nvPr/>
        </p:nvSpPr>
        <p:spPr bwMode="auto">
          <a:xfrm>
            <a:off x="1981200" y="2647576"/>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981-101-0002</a:t>
            </a:r>
          </a:p>
        </p:txBody>
      </p:sp>
      <p:sp>
        <p:nvSpPr>
          <p:cNvPr id="23" name="Line 24">
            <a:extLst>
              <a:ext uri="{FF2B5EF4-FFF2-40B4-BE49-F238E27FC236}">
                <a16:creationId xmlns:a16="http://schemas.microsoft.com/office/drawing/2014/main" id="{2AF4EF46-8DF2-2040-90EC-EB9ED411CF30}"/>
              </a:ext>
            </a:extLst>
          </p:cNvPr>
          <p:cNvSpPr>
            <a:spLocks noChangeShapeType="1"/>
          </p:cNvSpPr>
          <p:nvPr/>
        </p:nvSpPr>
        <p:spPr bwMode="auto">
          <a:xfrm>
            <a:off x="1555750" y="3409576"/>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AutoShape 25">
            <a:extLst>
              <a:ext uri="{FF2B5EF4-FFF2-40B4-BE49-F238E27FC236}">
                <a16:creationId xmlns:a16="http://schemas.microsoft.com/office/drawing/2014/main" id="{3E3B6B4B-4E32-9647-A4E1-89620F08A584}"/>
              </a:ext>
            </a:extLst>
          </p:cNvPr>
          <p:cNvSpPr>
            <a:spLocks noChangeArrowheads="1"/>
          </p:cNvSpPr>
          <p:nvPr/>
        </p:nvSpPr>
        <p:spPr bwMode="auto">
          <a:xfrm>
            <a:off x="1987550" y="4476376"/>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200-751-9998</a:t>
            </a:r>
          </a:p>
        </p:txBody>
      </p:sp>
      <p:sp>
        <p:nvSpPr>
          <p:cNvPr id="25" name="Line 26">
            <a:extLst>
              <a:ext uri="{FF2B5EF4-FFF2-40B4-BE49-F238E27FC236}">
                <a16:creationId xmlns:a16="http://schemas.microsoft.com/office/drawing/2014/main" id="{6C94D693-C41F-DA4D-B368-E511B860B8AB}"/>
              </a:ext>
            </a:extLst>
          </p:cNvPr>
          <p:cNvSpPr>
            <a:spLocks noChangeShapeType="1"/>
          </p:cNvSpPr>
          <p:nvPr/>
        </p:nvSpPr>
        <p:spPr bwMode="auto">
          <a:xfrm>
            <a:off x="1562100" y="4628776"/>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AutoShape 27">
            <a:extLst>
              <a:ext uri="{FF2B5EF4-FFF2-40B4-BE49-F238E27FC236}">
                <a16:creationId xmlns:a16="http://schemas.microsoft.com/office/drawing/2014/main" id="{71ABC347-23ED-7544-9002-91FEEEC62B58}"/>
              </a:ext>
            </a:extLst>
          </p:cNvPr>
          <p:cNvSpPr>
            <a:spLocks noChangeArrowheads="1"/>
          </p:cNvSpPr>
          <p:nvPr/>
        </p:nvSpPr>
        <p:spPr bwMode="auto">
          <a:xfrm>
            <a:off x="1981200" y="2342776"/>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a:t>025-612-0001</a:t>
            </a:r>
          </a:p>
        </p:txBody>
      </p:sp>
      <p:sp>
        <p:nvSpPr>
          <p:cNvPr id="27" name="Line 28">
            <a:extLst>
              <a:ext uri="{FF2B5EF4-FFF2-40B4-BE49-F238E27FC236}">
                <a16:creationId xmlns:a16="http://schemas.microsoft.com/office/drawing/2014/main" id="{13DCB2E9-BD82-E044-872B-648B09D69388}"/>
              </a:ext>
            </a:extLst>
          </p:cNvPr>
          <p:cNvSpPr>
            <a:spLocks noChangeShapeType="1"/>
          </p:cNvSpPr>
          <p:nvPr/>
        </p:nvSpPr>
        <p:spPr bwMode="auto">
          <a:xfrm>
            <a:off x="1555750" y="2495176"/>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9">
            <a:extLst>
              <a:ext uri="{FF2B5EF4-FFF2-40B4-BE49-F238E27FC236}">
                <a16:creationId xmlns:a16="http://schemas.microsoft.com/office/drawing/2014/main" id="{4B74C854-AC8B-6C4D-822D-E41883356BA9}"/>
              </a:ext>
            </a:extLst>
          </p:cNvPr>
          <p:cNvSpPr>
            <a:spLocks noChangeShapeType="1"/>
          </p:cNvSpPr>
          <p:nvPr/>
        </p:nvSpPr>
        <p:spPr bwMode="auto">
          <a:xfrm>
            <a:off x="1524000" y="2799976"/>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AutoShape 27">
            <a:extLst>
              <a:ext uri="{FF2B5EF4-FFF2-40B4-BE49-F238E27FC236}">
                <a16:creationId xmlns:a16="http://schemas.microsoft.com/office/drawing/2014/main" id="{22D6DAA8-149A-D544-BE5A-0ACC79A5EDA6}"/>
              </a:ext>
            </a:extLst>
          </p:cNvPr>
          <p:cNvSpPr>
            <a:spLocks noChangeArrowheads="1"/>
          </p:cNvSpPr>
          <p:nvPr/>
        </p:nvSpPr>
        <p:spPr bwMode="auto">
          <a:xfrm>
            <a:off x="6705600" y="19812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b="1" dirty="0"/>
              <a:t>032-637-0004</a:t>
            </a:r>
          </a:p>
        </p:txBody>
      </p:sp>
      <p:sp>
        <p:nvSpPr>
          <p:cNvPr id="30" name="TextBox 29">
            <a:extLst>
              <a:ext uri="{FF2B5EF4-FFF2-40B4-BE49-F238E27FC236}">
                <a16:creationId xmlns:a16="http://schemas.microsoft.com/office/drawing/2014/main" id="{36F4C416-7413-B945-B1EB-3D833DAF6C33}"/>
              </a:ext>
            </a:extLst>
          </p:cNvPr>
          <p:cNvSpPr txBox="1"/>
          <p:nvPr/>
        </p:nvSpPr>
        <p:spPr>
          <a:xfrm>
            <a:off x="4343400" y="1905000"/>
            <a:ext cx="2517164" cy="461665"/>
          </a:xfrm>
          <a:prstGeom prst="rect">
            <a:avLst/>
          </a:prstGeom>
          <a:noFill/>
        </p:spPr>
        <p:txBody>
          <a:bodyPr wrap="none" rtlCol="0">
            <a:spAutoFit/>
          </a:bodyPr>
          <a:lstStyle/>
          <a:p>
            <a:r>
              <a:rPr lang="en-US" dirty="0"/>
              <a:t>Insert the entry:</a:t>
            </a:r>
          </a:p>
        </p:txBody>
      </p:sp>
      <p:sp>
        <p:nvSpPr>
          <p:cNvPr id="31" name="Rectangle 30">
            <a:extLst>
              <a:ext uri="{FF2B5EF4-FFF2-40B4-BE49-F238E27FC236}">
                <a16:creationId xmlns:a16="http://schemas.microsoft.com/office/drawing/2014/main" id="{A27C0446-6C47-4C41-A7B5-E735B44ADF91}"/>
              </a:ext>
            </a:extLst>
          </p:cNvPr>
          <p:cNvSpPr/>
          <p:nvPr/>
        </p:nvSpPr>
        <p:spPr>
          <a:xfrm>
            <a:off x="4114800" y="4857376"/>
            <a:ext cx="4572000" cy="1200329"/>
          </a:xfrm>
          <a:prstGeom prst="rect">
            <a:avLst/>
          </a:prstGeom>
        </p:spPr>
        <p:txBody>
          <a:bodyPr>
            <a:spAutoFit/>
          </a:bodyPr>
          <a:lstStyle/>
          <a:p>
            <a:pPr eaLnBrk="1" hangingPunct="1"/>
            <a:r>
              <a:rPr lang="en-US" altLang="en-US" dirty="0"/>
              <a:t>Collisions occur when different elements are mapped to the same cell</a:t>
            </a:r>
          </a:p>
        </p:txBody>
      </p:sp>
    </p:spTree>
    <p:extLst>
      <p:ext uri="{BB962C8B-B14F-4D97-AF65-F5344CB8AC3E}">
        <p14:creationId xmlns:p14="http://schemas.microsoft.com/office/powerpoint/2010/main" val="1914043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en-US"/>
              <a:t>Collision Handling</a:t>
            </a:r>
          </a:p>
        </p:txBody>
      </p:sp>
      <p:sp>
        <p:nvSpPr>
          <p:cNvPr id="5126" name="Rectangle 3" descr="Rectangle: Click to edit Master text styles&#10;Second level&#10;Third level&#10;Fourth level&#10;Fifth level"/>
          <p:cNvSpPr>
            <a:spLocks noGrp="1" noChangeArrowheads="1"/>
          </p:cNvSpPr>
          <p:nvPr>
            <p:ph sz="half" idx="1"/>
          </p:nvPr>
        </p:nvSpPr>
        <p:spPr/>
        <p:txBody>
          <a:bodyPr/>
          <a:lstStyle/>
          <a:p>
            <a:pPr marL="0" indent="0" eaLnBrk="1" hangingPunct="1">
              <a:buNone/>
            </a:pPr>
            <a:endParaRPr lang="en-US" altLang="en-US" dirty="0">
              <a:solidFill>
                <a:schemeClr val="tx2"/>
              </a:solidFill>
            </a:endParaRPr>
          </a:p>
          <a:p>
            <a:pPr eaLnBrk="1" hangingPunct="1"/>
            <a:r>
              <a:rPr lang="en-US" altLang="en-US" dirty="0">
                <a:solidFill>
                  <a:schemeClr val="tx2"/>
                </a:solidFill>
              </a:rPr>
              <a:t>Separate Chaining:</a:t>
            </a:r>
            <a:r>
              <a:rPr lang="en-US" altLang="en-US" dirty="0"/>
              <a:t> let each cell in the table point to a linked list of entries that map there</a:t>
            </a:r>
          </a:p>
        </p:txBody>
      </p:sp>
      <p:sp>
        <p:nvSpPr>
          <p:cNvPr id="5127" name="Rectangle 4" descr="Rectangle: Click to edit Master text styles&#10;Second level&#10;Third level&#10;Fourth level&#10;Fifth level"/>
          <p:cNvSpPr>
            <a:spLocks noGrp="1" noChangeArrowheads="1"/>
          </p:cNvSpPr>
          <p:nvPr>
            <p:ph sz="half" idx="2"/>
          </p:nvPr>
        </p:nvSpPr>
        <p:spPr>
          <a:xfrm>
            <a:off x="4648200" y="1219200"/>
            <a:ext cx="4267200" cy="5233670"/>
          </a:xfrm>
        </p:spPr>
        <p:txBody>
          <a:bodyPr/>
          <a:lstStyle/>
          <a:p>
            <a:pPr eaLnBrk="1" hangingPunct="1"/>
            <a:r>
              <a:rPr lang="en-US" altLang="en-US" dirty="0"/>
              <a:t>Separate chaining is simple, but requires additional memory outside the table</a:t>
            </a:r>
          </a:p>
        </p:txBody>
      </p:sp>
      <p:graphicFrame>
        <p:nvGraphicFramePr>
          <p:cNvPr id="5122" name="Object 22"/>
          <p:cNvGraphicFramePr>
            <a:graphicFrameLocks noChangeAspect="1"/>
          </p:cNvGraphicFramePr>
          <p:nvPr>
            <p:extLst>
              <p:ext uri="{D42A27DB-BD31-4B8C-83A1-F6EECF244321}">
                <p14:modId xmlns:p14="http://schemas.microsoft.com/office/powerpoint/2010/main" val="2037312067"/>
              </p:ext>
            </p:extLst>
          </p:nvPr>
        </p:nvGraphicFramePr>
        <p:xfrm>
          <a:off x="6066802" y="114300"/>
          <a:ext cx="3048000" cy="1098550"/>
        </p:xfrm>
        <a:graphic>
          <a:graphicData uri="http://schemas.openxmlformats.org/presentationml/2006/ole">
            <mc:AlternateContent xmlns:mc="http://schemas.openxmlformats.org/markup-compatibility/2006">
              <mc:Choice xmlns:v="urn:schemas-microsoft-com:vml" Requires="v">
                <p:oleObj name="Clip" r:id="rId2" imgW="1826640" imgH="659160" progId="MS_ClipArt_Gallery.2">
                  <p:embed/>
                </p:oleObj>
              </mc:Choice>
              <mc:Fallback>
                <p:oleObj name="Clip" r:id="rId2" imgW="1826640" imgH="659160"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802" y="114300"/>
                        <a:ext cx="30480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24</a:t>
            </a:fld>
            <a:endParaRPr lang="en-US" altLang="ko-KR"/>
          </a:p>
        </p:txBody>
      </p:sp>
      <p:pic>
        <p:nvPicPr>
          <p:cNvPr id="4" name="Picture 3"/>
          <p:cNvPicPr>
            <a:picLocks noChangeAspect="1"/>
          </p:cNvPicPr>
          <p:nvPr/>
        </p:nvPicPr>
        <p:blipFill>
          <a:blip r:embed="rId4"/>
          <a:stretch>
            <a:fillRect/>
          </a:stretch>
        </p:blipFill>
        <p:spPr>
          <a:xfrm>
            <a:off x="4017598" y="2857501"/>
            <a:ext cx="4897800" cy="3276600"/>
          </a:xfrm>
          <a:prstGeom prst="rect">
            <a:avLst/>
          </a:prstGeom>
        </p:spPr>
      </p:pic>
      <p:sp>
        <p:nvSpPr>
          <p:cNvPr id="5" name="Rectangle 4"/>
          <p:cNvSpPr/>
          <p:nvPr/>
        </p:nvSpPr>
        <p:spPr>
          <a:xfrm>
            <a:off x="5334000" y="5843885"/>
            <a:ext cx="2271776" cy="400110"/>
          </a:xfrm>
          <a:prstGeom prst="rect">
            <a:avLst/>
          </a:prstGeom>
        </p:spPr>
        <p:txBody>
          <a:bodyPr wrap="none">
            <a:spAutoFit/>
          </a:bodyPr>
          <a:lstStyle/>
          <a:p>
            <a:pPr lvl="1" eaLnBrk="1" hangingPunct="1"/>
            <a:r>
              <a:rPr lang="en-US" altLang="en-US" sz="2000" b="1" i="1" dirty="0">
                <a:latin typeface="Calibri" charset="0"/>
                <a:ea typeface="Calibri" charset="0"/>
                <a:cs typeface="Calibri" charset="0"/>
              </a:rPr>
              <a:t>h</a:t>
            </a:r>
            <a:r>
              <a:rPr lang="en-US" altLang="en-US" sz="2000" dirty="0">
                <a:latin typeface="Calibri" charset="0"/>
                <a:ea typeface="Calibri" charset="0"/>
                <a:cs typeface="Calibri" charset="0"/>
              </a:rPr>
              <a:t>(</a:t>
            </a:r>
            <a:r>
              <a:rPr lang="en-US" altLang="en-US" sz="2000" b="1" i="1" dirty="0">
                <a:latin typeface="Calibri" charset="0"/>
                <a:ea typeface="Calibri" charset="0"/>
                <a:cs typeface="Calibri" charset="0"/>
              </a:rPr>
              <a:t>y</a:t>
            </a:r>
            <a:r>
              <a:rPr lang="en-US" altLang="en-US" sz="2000" dirty="0">
                <a:latin typeface="Calibri" charset="0"/>
                <a:ea typeface="Calibri" charset="0"/>
                <a:cs typeface="Calibri" charset="0"/>
              </a:rPr>
              <a:t>) =</a:t>
            </a:r>
            <a:r>
              <a:rPr lang="en-US" altLang="en-US" sz="2000" b="1" i="1" dirty="0">
                <a:latin typeface="Calibri" charset="0"/>
                <a:ea typeface="Calibri" charset="0"/>
                <a:cs typeface="Calibri" charset="0"/>
              </a:rPr>
              <a:t> y </a:t>
            </a:r>
            <a:r>
              <a:rPr lang="en-US" altLang="en-US" sz="2000">
                <a:latin typeface="Calibri" charset="0"/>
                <a:ea typeface="Calibri" charset="0"/>
                <a:cs typeface="Calibri" charset="0"/>
              </a:rPr>
              <a:t>mod</a:t>
            </a:r>
            <a:r>
              <a:rPr lang="en-US" altLang="en-US" sz="2000" b="1" i="1">
                <a:latin typeface="Calibri" charset="0"/>
                <a:ea typeface="Calibri" charset="0"/>
                <a:cs typeface="Calibri" charset="0"/>
              </a:rPr>
              <a:t> 13</a:t>
            </a:r>
            <a:endParaRPr lang="en-US" altLang="en-US" sz="2000" dirty="0">
              <a:latin typeface="Calibri" charset="0"/>
              <a:ea typeface="Calibri" charset="0"/>
              <a:cs typeface="Calibri" charset="0"/>
            </a:endParaRPr>
          </a:p>
        </p:txBody>
      </p:sp>
    </p:spTree>
    <p:extLst>
      <p:ext uri="{BB962C8B-B14F-4D97-AF65-F5344CB8AC3E}">
        <p14:creationId xmlns:p14="http://schemas.microsoft.com/office/powerpoint/2010/main" val="139343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a:t>Open Addressing: Linear Probing</a:t>
            </a:r>
          </a:p>
        </p:txBody>
      </p:sp>
      <p:sp>
        <p:nvSpPr>
          <p:cNvPr id="17413" name="Rectangle 3" descr="Rectangle: Click to edit Master text styles&#10;Second level&#10;Third level&#10;Fourth level&#10;Fifth level"/>
          <p:cNvSpPr>
            <a:spLocks noGrp="1" noChangeArrowheads="1"/>
          </p:cNvSpPr>
          <p:nvPr>
            <p:ph sz="half" idx="1"/>
          </p:nvPr>
        </p:nvSpPr>
        <p:spPr>
          <a:xfrm>
            <a:off x="354442" y="1188721"/>
            <a:ext cx="8332358" cy="2087879"/>
          </a:xfrm>
        </p:spPr>
        <p:txBody>
          <a:bodyPr/>
          <a:lstStyle/>
          <a:p>
            <a:pPr eaLnBrk="1" hangingPunct="1"/>
            <a:r>
              <a:rPr lang="en-US" altLang="en-US" sz="2000" dirty="0">
                <a:solidFill>
                  <a:schemeClr val="tx2"/>
                </a:solidFill>
              </a:rPr>
              <a:t>Open addressing</a:t>
            </a:r>
            <a:r>
              <a:rPr lang="en-US" altLang="en-US" sz="2000" dirty="0"/>
              <a:t>: the colliding item is placed in a different cell of the table</a:t>
            </a:r>
          </a:p>
          <a:p>
            <a:pPr eaLnBrk="1" hangingPunct="1"/>
            <a:endParaRPr lang="en-US" altLang="en-US" sz="2000" b="1" dirty="0"/>
          </a:p>
          <a:p>
            <a:pPr eaLnBrk="1" hangingPunct="1"/>
            <a:r>
              <a:rPr lang="en-US" altLang="en-US" sz="2000" dirty="0">
                <a:solidFill>
                  <a:schemeClr val="tx2"/>
                </a:solidFill>
              </a:rPr>
              <a:t>Linear probing:</a:t>
            </a:r>
            <a:r>
              <a:rPr lang="en-US" altLang="en-US" sz="2000" dirty="0"/>
              <a:t> handles collisions by placing the colliding item in the next (circularly) available table cell</a:t>
            </a:r>
          </a:p>
          <a:p>
            <a:pPr eaLnBrk="1" hangingPunct="1"/>
            <a:endParaRPr lang="en-US" altLang="en-US" sz="2000" dirty="0"/>
          </a:p>
          <a:p>
            <a:pPr eaLnBrk="1" hangingPunct="1"/>
            <a:r>
              <a:rPr lang="en-US" altLang="en-US" sz="2000" dirty="0"/>
              <a:t>Each table cell inspected is referred to as a “probe”</a:t>
            </a:r>
          </a:p>
          <a:p>
            <a:pPr eaLnBrk="1" hangingPunct="1"/>
            <a:endParaRPr lang="en-US" altLang="en-US" sz="2000" dirty="0"/>
          </a:p>
          <a:p>
            <a:pPr eaLnBrk="1" hangingPunct="1"/>
            <a:r>
              <a:rPr lang="en-US" altLang="en-US" sz="2000" dirty="0"/>
              <a:t>Colliding items lump together, causing future collisions to cause a longer sequence of probes</a:t>
            </a:r>
          </a:p>
        </p:txBody>
      </p:sp>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25</a:t>
            </a:fld>
            <a:endParaRPr lang="en-US" altLang="ko-KR"/>
          </a:p>
        </p:txBody>
      </p:sp>
      <p:pic>
        <p:nvPicPr>
          <p:cNvPr id="4" name="Picture 3"/>
          <p:cNvPicPr>
            <a:picLocks noChangeAspect="1"/>
          </p:cNvPicPr>
          <p:nvPr/>
        </p:nvPicPr>
        <p:blipFill>
          <a:blip r:embed="rId2"/>
          <a:stretch>
            <a:fillRect/>
          </a:stretch>
        </p:blipFill>
        <p:spPr>
          <a:xfrm>
            <a:off x="1345910" y="4419600"/>
            <a:ext cx="6452179" cy="2137817"/>
          </a:xfrm>
          <a:prstGeom prst="rect">
            <a:avLst/>
          </a:prstGeom>
        </p:spPr>
      </p:pic>
      <p:sp>
        <p:nvSpPr>
          <p:cNvPr id="2" name="Rectangle 1">
            <a:extLst>
              <a:ext uri="{FF2B5EF4-FFF2-40B4-BE49-F238E27FC236}">
                <a16:creationId xmlns:a16="http://schemas.microsoft.com/office/drawing/2014/main" id="{7BCA753B-4064-E24F-98C9-0CC6C79212BE}"/>
              </a:ext>
            </a:extLst>
          </p:cNvPr>
          <p:cNvSpPr/>
          <p:nvPr/>
        </p:nvSpPr>
        <p:spPr>
          <a:xfrm>
            <a:off x="6858000" y="5033546"/>
            <a:ext cx="1828800" cy="338554"/>
          </a:xfrm>
          <a:prstGeom prst="rect">
            <a:avLst/>
          </a:prstGeom>
        </p:spPr>
        <p:txBody>
          <a:bodyPr wrap="square">
            <a:spAutoFit/>
          </a:bodyPr>
          <a:lstStyle/>
          <a:p>
            <a:r>
              <a:rPr lang="en-US" altLang="en-US" sz="1600" b="1" i="1" dirty="0"/>
              <a:t>h</a:t>
            </a:r>
            <a:r>
              <a:rPr lang="en-US" altLang="en-US" sz="1600" dirty="0"/>
              <a:t>(</a:t>
            </a:r>
            <a:r>
              <a:rPr lang="en-US" altLang="en-US" sz="1600" b="1" i="1" dirty="0"/>
              <a:t>x</a:t>
            </a:r>
            <a:r>
              <a:rPr lang="en-US" altLang="en-US" sz="1600" dirty="0"/>
              <a:t>) = </a:t>
            </a:r>
            <a:r>
              <a:rPr lang="en-US" altLang="en-US" sz="1600" b="1" i="1" dirty="0"/>
              <a:t>x</a:t>
            </a:r>
            <a:r>
              <a:rPr lang="en-US" altLang="en-US" sz="1600" dirty="0"/>
              <a:t> mod </a:t>
            </a:r>
            <a:r>
              <a:rPr lang="en-US" altLang="en-US" sz="1600" b="1" i="1" dirty="0"/>
              <a:t>11</a:t>
            </a:r>
            <a:endParaRPr lang="en-US" sz="1600" dirty="0"/>
          </a:p>
        </p:txBody>
      </p:sp>
    </p:spTree>
    <p:extLst>
      <p:ext uri="{BB962C8B-B14F-4D97-AF65-F5344CB8AC3E}">
        <p14:creationId xmlns:p14="http://schemas.microsoft.com/office/powerpoint/2010/main" val="207597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a:t>Linear Probing: Example</a:t>
            </a:r>
          </a:p>
        </p:txBody>
      </p:sp>
      <p:sp>
        <p:nvSpPr>
          <p:cNvPr id="17414" name="Rectangle 4" descr="Rectangle: Click to edit Master text styles&#10;Second level&#10;Third level&#10;Fourth level&#10;Fifth level"/>
          <p:cNvSpPr>
            <a:spLocks noGrp="1" noChangeArrowheads="1"/>
          </p:cNvSpPr>
          <p:nvPr>
            <p:ph sz="half" idx="2"/>
          </p:nvPr>
        </p:nvSpPr>
        <p:spPr>
          <a:xfrm>
            <a:off x="609600" y="1219200"/>
            <a:ext cx="8305800" cy="5233670"/>
          </a:xfrm>
        </p:spPr>
        <p:txBody>
          <a:bodyPr/>
          <a:lstStyle/>
          <a:p>
            <a:pPr eaLnBrk="1" hangingPunct="1"/>
            <a:r>
              <a:rPr lang="en-US" altLang="en-US" dirty="0"/>
              <a:t>Example:</a:t>
            </a:r>
          </a:p>
          <a:p>
            <a:pPr lvl="1" eaLnBrk="1" hangingPunct="1"/>
            <a:r>
              <a:rPr lang="en-US" altLang="en-US" b="1" i="1" dirty="0"/>
              <a:t>h</a:t>
            </a:r>
            <a:r>
              <a:rPr lang="en-US" altLang="en-US" dirty="0"/>
              <a:t>(</a:t>
            </a:r>
            <a:r>
              <a:rPr lang="en-US" altLang="en-US" b="1" i="1" dirty="0"/>
              <a:t>x</a:t>
            </a:r>
            <a:r>
              <a:rPr lang="en-US" altLang="en-US" dirty="0"/>
              <a:t>) =</a:t>
            </a:r>
            <a:r>
              <a:rPr lang="en-US" altLang="en-US" b="1" i="1" dirty="0"/>
              <a:t> x </a:t>
            </a:r>
            <a:r>
              <a:rPr lang="en-US" altLang="en-US" dirty="0"/>
              <a:t>mod</a:t>
            </a:r>
            <a:r>
              <a:rPr lang="en-US" altLang="en-US" b="1" i="1" dirty="0"/>
              <a:t> </a:t>
            </a:r>
            <a:r>
              <a:rPr lang="en-US" altLang="en-US" dirty="0"/>
              <a:t>13</a:t>
            </a:r>
          </a:p>
          <a:p>
            <a:pPr lvl="1" eaLnBrk="1" hangingPunct="1"/>
            <a:r>
              <a:rPr lang="en-US" altLang="en-US" dirty="0"/>
              <a:t>Insert keys 18, 41, 22, 44, 59, 32, 31, 73, in this order</a:t>
            </a:r>
          </a:p>
          <a:p>
            <a:pPr lvl="1" eaLnBrk="1" hangingPunct="1"/>
            <a:endParaRPr lang="en-US" altLang="en-US" dirty="0"/>
          </a:p>
        </p:txBody>
      </p:sp>
      <p:sp>
        <p:nvSpPr>
          <p:cNvPr id="17415" name="Rectangle 5"/>
          <p:cNvSpPr>
            <a:spLocks noChangeArrowheads="1"/>
          </p:cNvSpPr>
          <p:nvPr/>
        </p:nvSpPr>
        <p:spPr bwMode="auto">
          <a:xfrm>
            <a:off x="26511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16" name="Rectangle 6"/>
          <p:cNvSpPr>
            <a:spLocks noChangeArrowheads="1"/>
          </p:cNvSpPr>
          <p:nvPr/>
        </p:nvSpPr>
        <p:spPr bwMode="auto">
          <a:xfrm>
            <a:off x="29559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17" name="Rectangle 7"/>
          <p:cNvSpPr>
            <a:spLocks noChangeArrowheads="1"/>
          </p:cNvSpPr>
          <p:nvPr/>
        </p:nvSpPr>
        <p:spPr bwMode="auto">
          <a:xfrm>
            <a:off x="32607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18" name="Rectangle 8"/>
          <p:cNvSpPr>
            <a:spLocks noChangeArrowheads="1"/>
          </p:cNvSpPr>
          <p:nvPr/>
        </p:nvSpPr>
        <p:spPr bwMode="auto">
          <a:xfrm>
            <a:off x="35655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19" name="Rectangle 9"/>
          <p:cNvSpPr>
            <a:spLocks noChangeArrowheads="1"/>
          </p:cNvSpPr>
          <p:nvPr/>
        </p:nvSpPr>
        <p:spPr bwMode="auto">
          <a:xfrm>
            <a:off x="38703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0" name="Rectangle 10"/>
          <p:cNvSpPr>
            <a:spLocks noChangeArrowheads="1"/>
          </p:cNvSpPr>
          <p:nvPr/>
        </p:nvSpPr>
        <p:spPr bwMode="auto">
          <a:xfrm>
            <a:off x="41751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1" name="Rectangle 11"/>
          <p:cNvSpPr>
            <a:spLocks noChangeArrowheads="1"/>
          </p:cNvSpPr>
          <p:nvPr/>
        </p:nvSpPr>
        <p:spPr bwMode="auto">
          <a:xfrm>
            <a:off x="44799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2" name="Rectangle 12"/>
          <p:cNvSpPr>
            <a:spLocks noChangeArrowheads="1"/>
          </p:cNvSpPr>
          <p:nvPr/>
        </p:nvSpPr>
        <p:spPr bwMode="auto">
          <a:xfrm>
            <a:off x="47847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3" name="Rectangle 13"/>
          <p:cNvSpPr>
            <a:spLocks noChangeArrowheads="1"/>
          </p:cNvSpPr>
          <p:nvPr/>
        </p:nvSpPr>
        <p:spPr bwMode="auto">
          <a:xfrm>
            <a:off x="50895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4" name="Rectangle 14"/>
          <p:cNvSpPr>
            <a:spLocks noChangeArrowheads="1"/>
          </p:cNvSpPr>
          <p:nvPr/>
        </p:nvSpPr>
        <p:spPr bwMode="auto">
          <a:xfrm>
            <a:off x="53943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5" name="Rectangle 15"/>
          <p:cNvSpPr>
            <a:spLocks noChangeArrowheads="1"/>
          </p:cNvSpPr>
          <p:nvPr/>
        </p:nvSpPr>
        <p:spPr bwMode="auto">
          <a:xfrm>
            <a:off x="56991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6" name="Rectangle 16"/>
          <p:cNvSpPr>
            <a:spLocks noChangeArrowheads="1"/>
          </p:cNvSpPr>
          <p:nvPr/>
        </p:nvSpPr>
        <p:spPr bwMode="auto">
          <a:xfrm>
            <a:off x="60039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7" name="Rectangle 17"/>
          <p:cNvSpPr>
            <a:spLocks noChangeArrowheads="1"/>
          </p:cNvSpPr>
          <p:nvPr/>
        </p:nvSpPr>
        <p:spPr bwMode="auto">
          <a:xfrm>
            <a:off x="6308725" y="36576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t> </a:t>
            </a:r>
          </a:p>
        </p:txBody>
      </p:sp>
      <p:sp>
        <p:nvSpPr>
          <p:cNvPr id="17428" name="Text Box 18"/>
          <p:cNvSpPr txBox="1">
            <a:spLocks noChangeArrowheads="1"/>
          </p:cNvSpPr>
          <p:nvPr/>
        </p:nvSpPr>
        <p:spPr bwMode="auto">
          <a:xfrm>
            <a:off x="2654300"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0</a:t>
            </a:r>
          </a:p>
        </p:txBody>
      </p:sp>
      <p:sp>
        <p:nvSpPr>
          <p:cNvPr id="17429" name="Text Box 19"/>
          <p:cNvSpPr txBox="1">
            <a:spLocks noChangeArrowheads="1"/>
          </p:cNvSpPr>
          <p:nvPr/>
        </p:nvSpPr>
        <p:spPr bwMode="auto">
          <a:xfrm>
            <a:off x="2955925"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a:t>
            </a:r>
          </a:p>
        </p:txBody>
      </p:sp>
      <p:sp>
        <p:nvSpPr>
          <p:cNvPr id="17430" name="Text Box 20"/>
          <p:cNvSpPr txBox="1">
            <a:spLocks noChangeArrowheads="1"/>
          </p:cNvSpPr>
          <p:nvPr/>
        </p:nvSpPr>
        <p:spPr bwMode="auto">
          <a:xfrm>
            <a:off x="3257550"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2</a:t>
            </a:r>
          </a:p>
        </p:txBody>
      </p:sp>
      <p:sp>
        <p:nvSpPr>
          <p:cNvPr id="17431" name="Text Box 21"/>
          <p:cNvSpPr txBox="1">
            <a:spLocks noChangeArrowheads="1"/>
          </p:cNvSpPr>
          <p:nvPr/>
        </p:nvSpPr>
        <p:spPr bwMode="auto">
          <a:xfrm>
            <a:off x="3559175"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3</a:t>
            </a:r>
          </a:p>
        </p:txBody>
      </p:sp>
      <p:sp>
        <p:nvSpPr>
          <p:cNvPr id="17432" name="Text Box 22"/>
          <p:cNvSpPr txBox="1">
            <a:spLocks noChangeArrowheads="1"/>
          </p:cNvSpPr>
          <p:nvPr/>
        </p:nvSpPr>
        <p:spPr bwMode="auto">
          <a:xfrm>
            <a:off x="3860800"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4</a:t>
            </a:r>
          </a:p>
        </p:txBody>
      </p:sp>
      <p:sp>
        <p:nvSpPr>
          <p:cNvPr id="17433" name="Text Box 23"/>
          <p:cNvSpPr txBox="1">
            <a:spLocks noChangeArrowheads="1"/>
          </p:cNvSpPr>
          <p:nvPr/>
        </p:nvSpPr>
        <p:spPr bwMode="auto">
          <a:xfrm>
            <a:off x="4162425"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5</a:t>
            </a:r>
          </a:p>
        </p:txBody>
      </p:sp>
      <p:sp>
        <p:nvSpPr>
          <p:cNvPr id="17434" name="Text Box 24"/>
          <p:cNvSpPr txBox="1">
            <a:spLocks noChangeArrowheads="1"/>
          </p:cNvSpPr>
          <p:nvPr/>
        </p:nvSpPr>
        <p:spPr bwMode="auto">
          <a:xfrm>
            <a:off x="4464050"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6</a:t>
            </a:r>
          </a:p>
        </p:txBody>
      </p:sp>
      <p:sp>
        <p:nvSpPr>
          <p:cNvPr id="17435" name="Text Box 25"/>
          <p:cNvSpPr txBox="1">
            <a:spLocks noChangeArrowheads="1"/>
          </p:cNvSpPr>
          <p:nvPr/>
        </p:nvSpPr>
        <p:spPr bwMode="auto">
          <a:xfrm>
            <a:off x="4765675"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7</a:t>
            </a:r>
          </a:p>
        </p:txBody>
      </p:sp>
      <p:sp>
        <p:nvSpPr>
          <p:cNvPr id="17436" name="Text Box 26"/>
          <p:cNvSpPr txBox="1">
            <a:spLocks noChangeArrowheads="1"/>
          </p:cNvSpPr>
          <p:nvPr/>
        </p:nvSpPr>
        <p:spPr bwMode="auto">
          <a:xfrm>
            <a:off x="5067300"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8</a:t>
            </a:r>
          </a:p>
        </p:txBody>
      </p:sp>
      <p:sp>
        <p:nvSpPr>
          <p:cNvPr id="17437" name="Text Box 27"/>
          <p:cNvSpPr txBox="1">
            <a:spLocks noChangeArrowheads="1"/>
          </p:cNvSpPr>
          <p:nvPr/>
        </p:nvSpPr>
        <p:spPr bwMode="auto">
          <a:xfrm>
            <a:off x="5368925" y="3924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9</a:t>
            </a:r>
          </a:p>
        </p:txBody>
      </p:sp>
      <p:sp>
        <p:nvSpPr>
          <p:cNvPr id="17438" name="Text Box 28"/>
          <p:cNvSpPr txBox="1">
            <a:spLocks noChangeArrowheads="1"/>
          </p:cNvSpPr>
          <p:nvPr/>
        </p:nvSpPr>
        <p:spPr bwMode="auto">
          <a:xfrm>
            <a:off x="5613400" y="39243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10</a:t>
            </a:r>
          </a:p>
        </p:txBody>
      </p:sp>
      <p:sp>
        <p:nvSpPr>
          <p:cNvPr id="17439" name="Text Box 29"/>
          <p:cNvSpPr txBox="1">
            <a:spLocks noChangeArrowheads="1"/>
          </p:cNvSpPr>
          <p:nvPr/>
        </p:nvSpPr>
        <p:spPr bwMode="auto">
          <a:xfrm>
            <a:off x="5915025" y="39243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11</a:t>
            </a:r>
          </a:p>
        </p:txBody>
      </p:sp>
      <p:sp>
        <p:nvSpPr>
          <p:cNvPr id="17440" name="Text Box 30"/>
          <p:cNvSpPr txBox="1">
            <a:spLocks noChangeArrowheads="1"/>
          </p:cNvSpPr>
          <p:nvPr/>
        </p:nvSpPr>
        <p:spPr bwMode="auto">
          <a:xfrm>
            <a:off x="6216650" y="39243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12</a:t>
            </a:r>
          </a:p>
        </p:txBody>
      </p:sp>
      <p:sp>
        <p:nvSpPr>
          <p:cNvPr id="17441" name="Rectangle 31"/>
          <p:cNvSpPr>
            <a:spLocks noChangeArrowheads="1"/>
          </p:cNvSpPr>
          <p:nvPr/>
        </p:nvSpPr>
        <p:spPr bwMode="auto">
          <a:xfrm>
            <a:off x="26511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 </a:t>
            </a:r>
          </a:p>
        </p:txBody>
      </p:sp>
      <p:sp>
        <p:nvSpPr>
          <p:cNvPr id="17442" name="Rectangle 32"/>
          <p:cNvSpPr>
            <a:spLocks noChangeArrowheads="1"/>
          </p:cNvSpPr>
          <p:nvPr/>
        </p:nvSpPr>
        <p:spPr bwMode="auto">
          <a:xfrm>
            <a:off x="29559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 </a:t>
            </a:r>
          </a:p>
        </p:txBody>
      </p:sp>
      <p:sp>
        <p:nvSpPr>
          <p:cNvPr id="17443" name="Rectangle 33"/>
          <p:cNvSpPr>
            <a:spLocks noChangeArrowheads="1"/>
          </p:cNvSpPr>
          <p:nvPr/>
        </p:nvSpPr>
        <p:spPr bwMode="auto">
          <a:xfrm>
            <a:off x="32607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41</a:t>
            </a:r>
          </a:p>
        </p:txBody>
      </p:sp>
      <p:sp>
        <p:nvSpPr>
          <p:cNvPr id="17444" name="Rectangle 34"/>
          <p:cNvSpPr>
            <a:spLocks noChangeArrowheads="1"/>
          </p:cNvSpPr>
          <p:nvPr/>
        </p:nvSpPr>
        <p:spPr bwMode="auto">
          <a:xfrm>
            <a:off x="35655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 </a:t>
            </a:r>
          </a:p>
        </p:txBody>
      </p:sp>
      <p:sp>
        <p:nvSpPr>
          <p:cNvPr id="17445" name="Rectangle 35"/>
          <p:cNvSpPr>
            <a:spLocks noChangeArrowheads="1"/>
          </p:cNvSpPr>
          <p:nvPr/>
        </p:nvSpPr>
        <p:spPr bwMode="auto">
          <a:xfrm>
            <a:off x="38703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 </a:t>
            </a:r>
          </a:p>
        </p:txBody>
      </p:sp>
      <p:sp>
        <p:nvSpPr>
          <p:cNvPr id="17446" name="Rectangle 36"/>
          <p:cNvSpPr>
            <a:spLocks noChangeArrowheads="1"/>
          </p:cNvSpPr>
          <p:nvPr/>
        </p:nvSpPr>
        <p:spPr bwMode="auto">
          <a:xfrm>
            <a:off x="41751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18</a:t>
            </a:r>
          </a:p>
        </p:txBody>
      </p:sp>
      <p:sp>
        <p:nvSpPr>
          <p:cNvPr id="17447" name="Rectangle 37"/>
          <p:cNvSpPr>
            <a:spLocks noChangeArrowheads="1"/>
          </p:cNvSpPr>
          <p:nvPr/>
        </p:nvSpPr>
        <p:spPr bwMode="auto">
          <a:xfrm>
            <a:off x="44799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dirty="0">
                <a:solidFill>
                  <a:srgbClr val="FF0000"/>
                </a:solidFill>
                <a:latin typeface="Calibri" charset="0"/>
                <a:ea typeface="Calibri" charset="0"/>
                <a:cs typeface="Calibri" charset="0"/>
              </a:rPr>
              <a:t>44</a:t>
            </a:r>
          </a:p>
        </p:txBody>
      </p:sp>
      <p:sp>
        <p:nvSpPr>
          <p:cNvPr id="17448" name="Rectangle 38"/>
          <p:cNvSpPr>
            <a:spLocks noChangeArrowheads="1"/>
          </p:cNvSpPr>
          <p:nvPr/>
        </p:nvSpPr>
        <p:spPr bwMode="auto">
          <a:xfrm>
            <a:off x="47847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59</a:t>
            </a:r>
          </a:p>
        </p:txBody>
      </p:sp>
      <p:sp>
        <p:nvSpPr>
          <p:cNvPr id="17449" name="Rectangle 39"/>
          <p:cNvSpPr>
            <a:spLocks noChangeArrowheads="1"/>
          </p:cNvSpPr>
          <p:nvPr/>
        </p:nvSpPr>
        <p:spPr bwMode="auto">
          <a:xfrm>
            <a:off x="50895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dirty="0">
                <a:solidFill>
                  <a:srgbClr val="FF0000"/>
                </a:solidFill>
                <a:latin typeface="Calibri" charset="0"/>
                <a:ea typeface="Calibri" charset="0"/>
                <a:cs typeface="Calibri" charset="0"/>
              </a:rPr>
              <a:t>32</a:t>
            </a:r>
          </a:p>
        </p:txBody>
      </p:sp>
      <p:sp>
        <p:nvSpPr>
          <p:cNvPr id="17450" name="Rectangle 40"/>
          <p:cNvSpPr>
            <a:spLocks noChangeArrowheads="1"/>
          </p:cNvSpPr>
          <p:nvPr/>
        </p:nvSpPr>
        <p:spPr bwMode="auto">
          <a:xfrm>
            <a:off x="53943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22</a:t>
            </a:r>
          </a:p>
        </p:txBody>
      </p:sp>
      <p:sp>
        <p:nvSpPr>
          <p:cNvPr id="17451" name="Rectangle 41"/>
          <p:cNvSpPr>
            <a:spLocks noChangeArrowheads="1"/>
          </p:cNvSpPr>
          <p:nvPr/>
        </p:nvSpPr>
        <p:spPr bwMode="auto">
          <a:xfrm>
            <a:off x="56991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dirty="0">
                <a:solidFill>
                  <a:srgbClr val="FF0000"/>
                </a:solidFill>
                <a:latin typeface="Calibri" charset="0"/>
                <a:ea typeface="Calibri" charset="0"/>
                <a:cs typeface="Calibri" charset="0"/>
              </a:rPr>
              <a:t>31</a:t>
            </a:r>
          </a:p>
        </p:txBody>
      </p:sp>
      <p:sp>
        <p:nvSpPr>
          <p:cNvPr id="17452" name="Rectangle 42"/>
          <p:cNvSpPr>
            <a:spLocks noChangeArrowheads="1"/>
          </p:cNvSpPr>
          <p:nvPr/>
        </p:nvSpPr>
        <p:spPr bwMode="auto">
          <a:xfrm>
            <a:off x="60039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dirty="0">
                <a:solidFill>
                  <a:srgbClr val="FF0000"/>
                </a:solidFill>
                <a:latin typeface="Calibri" charset="0"/>
                <a:ea typeface="Calibri" charset="0"/>
                <a:cs typeface="Calibri" charset="0"/>
              </a:rPr>
              <a:t>73</a:t>
            </a:r>
          </a:p>
        </p:txBody>
      </p:sp>
      <p:sp>
        <p:nvSpPr>
          <p:cNvPr id="17453" name="Rectangle 43"/>
          <p:cNvSpPr>
            <a:spLocks noChangeArrowheads="1"/>
          </p:cNvSpPr>
          <p:nvPr/>
        </p:nvSpPr>
        <p:spPr bwMode="auto">
          <a:xfrm>
            <a:off x="6308725" y="48768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600">
                <a:latin typeface="Calibri" charset="0"/>
                <a:ea typeface="Calibri" charset="0"/>
                <a:cs typeface="Calibri" charset="0"/>
              </a:rPr>
              <a:t> </a:t>
            </a:r>
          </a:p>
        </p:txBody>
      </p:sp>
      <p:sp>
        <p:nvSpPr>
          <p:cNvPr id="17454" name="Text Box 44"/>
          <p:cNvSpPr txBox="1">
            <a:spLocks noChangeArrowheads="1"/>
          </p:cNvSpPr>
          <p:nvPr/>
        </p:nvSpPr>
        <p:spPr bwMode="auto">
          <a:xfrm>
            <a:off x="2654300"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0</a:t>
            </a:r>
          </a:p>
        </p:txBody>
      </p:sp>
      <p:sp>
        <p:nvSpPr>
          <p:cNvPr id="17455" name="Text Box 45"/>
          <p:cNvSpPr txBox="1">
            <a:spLocks noChangeArrowheads="1"/>
          </p:cNvSpPr>
          <p:nvPr/>
        </p:nvSpPr>
        <p:spPr bwMode="auto">
          <a:xfrm>
            <a:off x="2955925"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a:t>
            </a:r>
          </a:p>
        </p:txBody>
      </p:sp>
      <p:sp>
        <p:nvSpPr>
          <p:cNvPr id="17456" name="Text Box 46"/>
          <p:cNvSpPr txBox="1">
            <a:spLocks noChangeArrowheads="1"/>
          </p:cNvSpPr>
          <p:nvPr/>
        </p:nvSpPr>
        <p:spPr bwMode="auto">
          <a:xfrm>
            <a:off x="3257550"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2</a:t>
            </a:r>
          </a:p>
        </p:txBody>
      </p:sp>
      <p:sp>
        <p:nvSpPr>
          <p:cNvPr id="17457" name="Text Box 47"/>
          <p:cNvSpPr txBox="1">
            <a:spLocks noChangeArrowheads="1"/>
          </p:cNvSpPr>
          <p:nvPr/>
        </p:nvSpPr>
        <p:spPr bwMode="auto">
          <a:xfrm>
            <a:off x="3559175"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3</a:t>
            </a:r>
          </a:p>
        </p:txBody>
      </p:sp>
      <p:sp>
        <p:nvSpPr>
          <p:cNvPr id="17458" name="Text Box 48"/>
          <p:cNvSpPr txBox="1">
            <a:spLocks noChangeArrowheads="1"/>
          </p:cNvSpPr>
          <p:nvPr/>
        </p:nvSpPr>
        <p:spPr bwMode="auto">
          <a:xfrm>
            <a:off x="3860800"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4</a:t>
            </a:r>
          </a:p>
        </p:txBody>
      </p:sp>
      <p:sp>
        <p:nvSpPr>
          <p:cNvPr id="17459" name="Text Box 49"/>
          <p:cNvSpPr txBox="1">
            <a:spLocks noChangeArrowheads="1"/>
          </p:cNvSpPr>
          <p:nvPr/>
        </p:nvSpPr>
        <p:spPr bwMode="auto">
          <a:xfrm>
            <a:off x="4162425"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5</a:t>
            </a:r>
          </a:p>
        </p:txBody>
      </p:sp>
      <p:sp>
        <p:nvSpPr>
          <p:cNvPr id="17460" name="Text Box 50"/>
          <p:cNvSpPr txBox="1">
            <a:spLocks noChangeArrowheads="1"/>
          </p:cNvSpPr>
          <p:nvPr/>
        </p:nvSpPr>
        <p:spPr bwMode="auto">
          <a:xfrm>
            <a:off x="4464050"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6</a:t>
            </a:r>
          </a:p>
        </p:txBody>
      </p:sp>
      <p:sp>
        <p:nvSpPr>
          <p:cNvPr id="17461" name="Text Box 51"/>
          <p:cNvSpPr txBox="1">
            <a:spLocks noChangeArrowheads="1"/>
          </p:cNvSpPr>
          <p:nvPr/>
        </p:nvSpPr>
        <p:spPr bwMode="auto">
          <a:xfrm>
            <a:off x="4765675"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7</a:t>
            </a:r>
          </a:p>
        </p:txBody>
      </p:sp>
      <p:sp>
        <p:nvSpPr>
          <p:cNvPr id="17462" name="Text Box 52"/>
          <p:cNvSpPr txBox="1">
            <a:spLocks noChangeArrowheads="1"/>
          </p:cNvSpPr>
          <p:nvPr/>
        </p:nvSpPr>
        <p:spPr bwMode="auto">
          <a:xfrm>
            <a:off x="5067300"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8</a:t>
            </a:r>
          </a:p>
        </p:txBody>
      </p:sp>
      <p:sp>
        <p:nvSpPr>
          <p:cNvPr id="17463" name="Text Box 53"/>
          <p:cNvSpPr txBox="1">
            <a:spLocks noChangeArrowheads="1"/>
          </p:cNvSpPr>
          <p:nvPr/>
        </p:nvSpPr>
        <p:spPr bwMode="auto">
          <a:xfrm>
            <a:off x="5368925" y="5143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9</a:t>
            </a:r>
          </a:p>
        </p:txBody>
      </p:sp>
      <p:sp>
        <p:nvSpPr>
          <p:cNvPr id="17464" name="Text Box 54"/>
          <p:cNvSpPr txBox="1">
            <a:spLocks noChangeArrowheads="1"/>
          </p:cNvSpPr>
          <p:nvPr/>
        </p:nvSpPr>
        <p:spPr bwMode="auto">
          <a:xfrm>
            <a:off x="5613400" y="51435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10</a:t>
            </a:r>
          </a:p>
        </p:txBody>
      </p:sp>
      <p:sp>
        <p:nvSpPr>
          <p:cNvPr id="17465" name="Text Box 55"/>
          <p:cNvSpPr txBox="1">
            <a:spLocks noChangeArrowheads="1"/>
          </p:cNvSpPr>
          <p:nvPr/>
        </p:nvSpPr>
        <p:spPr bwMode="auto">
          <a:xfrm>
            <a:off x="5915025" y="51435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11</a:t>
            </a:r>
          </a:p>
        </p:txBody>
      </p:sp>
      <p:sp>
        <p:nvSpPr>
          <p:cNvPr id="17466" name="Text Box 56"/>
          <p:cNvSpPr txBox="1">
            <a:spLocks noChangeArrowheads="1"/>
          </p:cNvSpPr>
          <p:nvPr/>
        </p:nvSpPr>
        <p:spPr bwMode="auto">
          <a:xfrm>
            <a:off x="6216650" y="51435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1800">
                <a:latin typeface="Times New Roman" charset="0"/>
              </a:rPr>
              <a:t>12</a:t>
            </a:r>
          </a:p>
        </p:txBody>
      </p:sp>
      <p:sp>
        <p:nvSpPr>
          <p:cNvPr id="17467" name="AutoShape 57"/>
          <p:cNvSpPr>
            <a:spLocks noChangeArrowheads="1"/>
          </p:cNvSpPr>
          <p:nvPr/>
        </p:nvSpPr>
        <p:spPr bwMode="auto">
          <a:xfrm>
            <a:off x="4479925" y="4343400"/>
            <a:ext cx="304800" cy="304800"/>
          </a:xfrm>
          <a:prstGeom prst="downArrow">
            <a:avLst>
              <a:gd name="adj1" fmla="val 50000"/>
              <a:gd name="adj2"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26</a:t>
            </a:fld>
            <a:endParaRPr lang="en-US" altLang="ko-KR"/>
          </a:p>
        </p:txBody>
      </p:sp>
    </p:spTree>
    <p:extLst>
      <p:ext uri="{BB962C8B-B14F-4D97-AF65-F5344CB8AC3E}">
        <p14:creationId xmlns:p14="http://schemas.microsoft.com/office/powerpoint/2010/main" val="1179391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altLang="en-US"/>
              <a:t>Search with Linear Probing</a:t>
            </a:r>
          </a:p>
        </p:txBody>
      </p:sp>
      <p:sp>
        <p:nvSpPr>
          <p:cNvPr id="6150"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en-US" sz="2400" dirty="0"/>
              <a:t>Consider a hash table </a:t>
            </a:r>
            <a:r>
              <a:rPr lang="en-US" altLang="en-US" sz="2400" b="1" i="1" dirty="0"/>
              <a:t>A</a:t>
            </a:r>
            <a:r>
              <a:rPr lang="en-US" altLang="en-US" sz="2400" dirty="0"/>
              <a:t> that uses linear probing</a:t>
            </a:r>
          </a:p>
          <a:p>
            <a:pPr eaLnBrk="1" hangingPunct="1"/>
            <a:r>
              <a:rPr lang="en-US" altLang="en-US" sz="2400" dirty="0">
                <a:solidFill>
                  <a:schemeClr val="tx2"/>
                </a:solidFill>
              </a:rPr>
              <a:t>find</a:t>
            </a:r>
            <a:r>
              <a:rPr lang="en-US" altLang="en-US" sz="2400" dirty="0"/>
              <a:t>(</a:t>
            </a:r>
            <a:r>
              <a:rPr lang="en-US" altLang="en-US" sz="2400" b="1" i="1" dirty="0"/>
              <a:t>k</a:t>
            </a:r>
            <a:r>
              <a:rPr lang="en-US" altLang="en-US" sz="2400" dirty="0"/>
              <a:t>)</a:t>
            </a:r>
          </a:p>
          <a:p>
            <a:pPr lvl="1" eaLnBrk="1" hangingPunct="1"/>
            <a:r>
              <a:rPr lang="en-US" altLang="en-US" sz="2000" dirty="0">
                <a:latin typeface="Calibri" charset="0"/>
                <a:ea typeface="Calibri" charset="0"/>
                <a:cs typeface="Calibri" charset="0"/>
              </a:rPr>
              <a:t>We start at cell </a:t>
            </a:r>
            <a:r>
              <a:rPr lang="en-US" altLang="en-US" sz="2000" b="1" i="1" dirty="0">
                <a:latin typeface="Calibri" charset="0"/>
                <a:ea typeface="Calibri" charset="0"/>
                <a:cs typeface="Calibri" charset="0"/>
              </a:rPr>
              <a:t>h</a:t>
            </a:r>
            <a:r>
              <a:rPr lang="en-US" altLang="en-US" sz="2000" dirty="0">
                <a:latin typeface="Calibri" charset="0"/>
                <a:ea typeface="Calibri" charset="0"/>
                <a:cs typeface="Calibri" charset="0"/>
              </a:rPr>
              <a:t>(</a:t>
            </a:r>
            <a:r>
              <a:rPr lang="en-US" altLang="en-US" sz="2000" b="1" i="1" dirty="0">
                <a:latin typeface="Calibri" charset="0"/>
                <a:ea typeface="Calibri" charset="0"/>
                <a:cs typeface="Calibri" charset="0"/>
              </a:rPr>
              <a:t>k</a:t>
            </a:r>
            <a:r>
              <a:rPr lang="en-US" altLang="en-US" sz="2000" dirty="0">
                <a:latin typeface="Calibri" charset="0"/>
                <a:ea typeface="Calibri" charset="0"/>
                <a:cs typeface="Calibri" charset="0"/>
              </a:rPr>
              <a:t>) </a:t>
            </a:r>
          </a:p>
          <a:p>
            <a:pPr lvl="1" eaLnBrk="1" hangingPunct="1"/>
            <a:r>
              <a:rPr lang="en-US" altLang="en-US" sz="2000" dirty="0">
                <a:latin typeface="Calibri" charset="0"/>
                <a:ea typeface="Calibri" charset="0"/>
                <a:cs typeface="Calibri" charset="0"/>
              </a:rPr>
              <a:t>We probe consecutive locations until one of the following occurs</a:t>
            </a:r>
          </a:p>
          <a:p>
            <a:pPr lvl="2" eaLnBrk="1" hangingPunct="1"/>
            <a:r>
              <a:rPr lang="en-US" altLang="en-US" sz="1800" dirty="0">
                <a:latin typeface="Calibri" charset="0"/>
                <a:ea typeface="Calibri" charset="0"/>
                <a:cs typeface="Calibri" charset="0"/>
              </a:rPr>
              <a:t>An item with key </a:t>
            </a:r>
            <a:r>
              <a:rPr lang="en-US" altLang="en-US" sz="1800" b="1" i="1" dirty="0">
                <a:latin typeface="Calibri" charset="0"/>
                <a:ea typeface="Calibri" charset="0"/>
                <a:cs typeface="Calibri" charset="0"/>
              </a:rPr>
              <a:t>k</a:t>
            </a:r>
            <a:r>
              <a:rPr lang="en-US" altLang="en-US" sz="1800" dirty="0">
                <a:latin typeface="Calibri" charset="0"/>
                <a:ea typeface="Calibri" charset="0"/>
                <a:cs typeface="Calibri" charset="0"/>
              </a:rPr>
              <a:t> is found, or</a:t>
            </a:r>
          </a:p>
          <a:p>
            <a:pPr lvl="2" eaLnBrk="1" hangingPunct="1"/>
            <a:r>
              <a:rPr lang="en-US" altLang="en-US" sz="1800" dirty="0">
                <a:latin typeface="Calibri" charset="0"/>
                <a:ea typeface="Calibri" charset="0"/>
                <a:cs typeface="Calibri" charset="0"/>
              </a:rPr>
              <a:t>An empty cell is found, or</a:t>
            </a:r>
          </a:p>
          <a:p>
            <a:pPr lvl="2" eaLnBrk="1" hangingPunct="1"/>
            <a:r>
              <a:rPr lang="en-US" altLang="en-US" sz="1800" b="1" i="1" dirty="0">
                <a:latin typeface="Calibri" charset="0"/>
                <a:ea typeface="Calibri" charset="0"/>
                <a:cs typeface="Calibri" charset="0"/>
              </a:rPr>
              <a:t>N</a:t>
            </a:r>
            <a:r>
              <a:rPr lang="en-US" altLang="en-US" sz="1800" dirty="0">
                <a:latin typeface="Calibri" charset="0"/>
                <a:ea typeface="Calibri" charset="0"/>
                <a:cs typeface="Calibri" charset="0"/>
              </a:rPr>
              <a:t> cells have been unsuccessfully probed </a:t>
            </a:r>
          </a:p>
        </p:txBody>
      </p:sp>
      <p:sp>
        <p:nvSpPr>
          <p:cNvPr id="3" name="Content Placeholder 2"/>
          <p:cNvSpPr>
            <a:spLocks noGrp="1"/>
          </p:cNvSpPr>
          <p:nvPr>
            <p:ph sz="half" idx="2"/>
          </p:nvPr>
        </p:nvSpPr>
        <p:spPr/>
        <p:txBody>
          <a:bodyPr/>
          <a:lstStyle/>
          <a:p>
            <a:endParaRPr lang="en-US"/>
          </a:p>
        </p:txBody>
      </p:sp>
      <p:sp>
        <p:nvSpPr>
          <p:cNvPr id="6151" name="Text Box 4"/>
          <p:cNvSpPr txBox="1">
            <a:spLocks noChangeArrowheads="1"/>
          </p:cNvSpPr>
          <p:nvPr/>
        </p:nvSpPr>
        <p:spPr bwMode="auto">
          <a:xfrm>
            <a:off x="4876800" y="1676400"/>
            <a:ext cx="3810000" cy="47704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85750" eaLnBrk="0" hangingPunct="0">
              <a:defRPr sz="2400">
                <a:solidFill>
                  <a:schemeClr val="tx1"/>
                </a:solidFill>
                <a:latin typeface="Tahoma" charset="0"/>
              </a:defRPr>
            </a:lvl1pPr>
            <a:lvl2pPr marL="285750" defTabSz="285750" eaLnBrk="0" hangingPunct="0">
              <a:defRPr sz="2400">
                <a:solidFill>
                  <a:schemeClr val="tx1"/>
                </a:solidFill>
                <a:latin typeface="Tahoma" charset="0"/>
              </a:defRPr>
            </a:lvl2pPr>
            <a:lvl3pPr marL="1143000" indent="-228600" defTabSz="285750" eaLnBrk="0" hangingPunct="0">
              <a:defRPr sz="2400">
                <a:solidFill>
                  <a:schemeClr val="tx1"/>
                </a:solidFill>
                <a:latin typeface="Tahoma" charset="0"/>
              </a:defRPr>
            </a:lvl3pPr>
            <a:lvl4pPr marL="1600200" indent="-228600" defTabSz="285750" eaLnBrk="0" hangingPunct="0">
              <a:defRPr sz="2400">
                <a:solidFill>
                  <a:schemeClr val="tx1"/>
                </a:solidFill>
                <a:latin typeface="Tahoma" charset="0"/>
              </a:defRPr>
            </a:lvl4pPr>
            <a:lvl5pPr marL="2057400" indent="-228600" defTabSz="285750" eaLnBrk="0" hangingPunct="0">
              <a:defRPr sz="2400">
                <a:solidFill>
                  <a:schemeClr val="tx1"/>
                </a:solidFill>
                <a:latin typeface="Tahoma" charset="0"/>
              </a:defRPr>
            </a:lvl5pPr>
            <a:lvl6pPr marL="2514600" indent="-228600" algn="ctr" defTabSz="285750" eaLnBrk="0" fontAlgn="base" hangingPunct="0">
              <a:spcBef>
                <a:spcPct val="0"/>
              </a:spcBef>
              <a:spcAft>
                <a:spcPct val="0"/>
              </a:spcAft>
              <a:defRPr sz="2400">
                <a:solidFill>
                  <a:schemeClr val="tx1"/>
                </a:solidFill>
                <a:latin typeface="Tahoma" charset="0"/>
              </a:defRPr>
            </a:lvl6pPr>
            <a:lvl7pPr marL="2971800" indent="-228600" algn="ctr" defTabSz="285750" eaLnBrk="0" fontAlgn="base" hangingPunct="0">
              <a:spcBef>
                <a:spcPct val="0"/>
              </a:spcBef>
              <a:spcAft>
                <a:spcPct val="0"/>
              </a:spcAft>
              <a:defRPr sz="2400">
                <a:solidFill>
                  <a:schemeClr val="tx1"/>
                </a:solidFill>
                <a:latin typeface="Tahoma" charset="0"/>
              </a:defRPr>
            </a:lvl7pPr>
            <a:lvl8pPr marL="3429000" indent="-228600" algn="ctr" defTabSz="285750" eaLnBrk="0" fontAlgn="base" hangingPunct="0">
              <a:spcBef>
                <a:spcPct val="0"/>
              </a:spcBef>
              <a:spcAft>
                <a:spcPct val="0"/>
              </a:spcAft>
              <a:defRPr sz="2400">
                <a:solidFill>
                  <a:schemeClr val="tx1"/>
                </a:solidFill>
                <a:latin typeface="Tahoma" charset="0"/>
              </a:defRPr>
            </a:lvl8pPr>
            <a:lvl9pPr marL="3886200" indent="-228600" algn="ctr" defTabSz="285750" eaLnBrk="0" fontAlgn="base" hangingPunct="0">
              <a:spcBef>
                <a:spcPct val="0"/>
              </a:spcBef>
              <a:spcAft>
                <a:spcPct val="0"/>
              </a:spcAft>
              <a:defRPr sz="2400">
                <a:solidFill>
                  <a:schemeClr val="tx1"/>
                </a:solidFill>
                <a:latin typeface="Tahoma" charset="0"/>
              </a:defRPr>
            </a:lvl9pPr>
          </a:lstStyle>
          <a:p>
            <a:pPr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Algorithm</a:t>
            </a:r>
            <a:r>
              <a:rPr lang="en-US" altLang="en-US" sz="2000">
                <a:latin typeface="Times New Roman" charset="0"/>
              </a:rPr>
              <a:t> </a:t>
            </a:r>
            <a:r>
              <a:rPr lang="en-US" altLang="en-US" sz="2000" b="1" i="1">
                <a:solidFill>
                  <a:schemeClr val="tx2"/>
                </a:solidFill>
                <a:latin typeface="Times New Roman" charset="0"/>
              </a:rPr>
              <a:t>find</a:t>
            </a:r>
            <a:r>
              <a:rPr lang="en-US" altLang="en-US" sz="2000">
                <a:solidFill>
                  <a:schemeClr val="tx2"/>
                </a:solidFill>
                <a:latin typeface="Times New Roman" charset="0"/>
              </a:rPr>
              <a:t>(</a:t>
            </a:r>
            <a:r>
              <a:rPr lang="en-US" altLang="en-US" sz="2000" b="1" i="1">
                <a:solidFill>
                  <a:schemeClr val="tx2"/>
                </a:solidFill>
                <a:latin typeface="Times New Roman" charset="0"/>
              </a:rPr>
              <a:t>k</a:t>
            </a:r>
            <a:r>
              <a:rPr lang="en-US" altLang="en-US" sz="2000">
                <a:solidFill>
                  <a:schemeClr val="tx2"/>
                </a:solidFill>
                <a:latin typeface="Times New Roman" charset="0"/>
              </a:rPr>
              <a:t>)	</a:t>
            </a:r>
          </a:p>
          <a:p>
            <a:pPr algn="l" eaLnBrk="1" hangingPunct="1">
              <a:lnSpc>
                <a:spcPct val="90000"/>
              </a:lnSpc>
              <a:spcBef>
                <a:spcPct val="20000"/>
              </a:spcBef>
              <a:buClr>
                <a:schemeClr val="hlink"/>
              </a:buClr>
              <a:buSzPct val="110000"/>
              <a:buFont typeface="Wingdings" charset="2"/>
              <a:buNone/>
            </a:pPr>
            <a:r>
              <a:rPr lang="en-US" altLang="en-US" sz="2000">
                <a:solidFill>
                  <a:schemeClr val="tx2"/>
                </a:solidFill>
                <a:latin typeface="Times New Roman" charset="0"/>
              </a:rPr>
              <a:t>	</a:t>
            </a:r>
            <a:r>
              <a:rPr lang="en-US" altLang="en-US" sz="2000" b="1" i="1">
                <a:solidFill>
                  <a:schemeClr val="accent2"/>
                </a:solidFill>
                <a:latin typeface="Times New Roman" charset="0"/>
              </a:rPr>
              <a:t>i</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h</a:t>
            </a:r>
            <a:r>
              <a:rPr lang="en-US" altLang="en-US" sz="2000">
                <a:solidFill>
                  <a:schemeClr val="accent2"/>
                </a:solidFill>
                <a:latin typeface="Times New Roman" charset="0"/>
              </a:rPr>
              <a:t>(</a:t>
            </a:r>
            <a:r>
              <a:rPr lang="en-US" altLang="en-US" sz="2000" b="1" i="1">
                <a:solidFill>
                  <a:schemeClr val="accent2"/>
                </a:solidFill>
                <a:latin typeface="Times New Roman" charset="0"/>
              </a:rPr>
              <a:t>k</a:t>
            </a:r>
            <a:r>
              <a:rPr lang="en-US" altLang="en-US" sz="2000">
                <a:solidFill>
                  <a:schemeClr val="accent2"/>
                </a:solidFill>
                <a:latin typeface="Times New Roman" charset="0"/>
              </a:rPr>
              <a:t>)</a:t>
            </a:r>
          </a:p>
          <a:p>
            <a:pPr algn="l" eaLnBrk="1" hangingPunct="1">
              <a:lnSpc>
                <a:spcPct val="90000"/>
              </a:lnSpc>
              <a:spcBef>
                <a:spcPct val="20000"/>
              </a:spcBef>
              <a:buClr>
                <a:schemeClr val="hlink"/>
              </a:buClr>
              <a:buSzPct val="110000"/>
              <a:buFont typeface="Wingdings" charset="2"/>
              <a:buNone/>
            </a:pPr>
            <a:r>
              <a:rPr lang="en-US" altLang="en-US" sz="2000">
                <a:solidFill>
                  <a:schemeClr val="accent2"/>
                </a:solidFill>
                <a:latin typeface="Times New Roman" charset="0"/>
              </a:rPr>
              <a:t>	</a:t>
            </a:r>
            <a:r>
              <a:rPr lang="en-US" altLang="en-US" sz="2000" b="1" i="1">
                <a:solidFill>
                  <a:schemeClr val="accent2"/>
                </a:solidFill>
                <a:latin typeface="Times New Roman" charset="0"/>
              </a:rPr>
              <a:t>p</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a:t>
            </a:r>
            <a:r>
              <a:rPr lang="en-US" altLang="en-US" sz="2000">
                <a:solidFill>
                  <a:schemeClr val="accent2"/>
                </a:solidFill>
                <a:latin typeface="Times New Roman" charset="0"/>
              </a:rPr>
              <a:t>0</a:t>
            </a:r>
          </a:p>
          <a:p>
            <a:pPr algn="l" eaLnBrk="1" hangingPunct="1">
              <a:lnSpc>
                <a:spcPct val="90000"/>
              </a:lnSpc>
              <a:spcBef>
                <a:spcPct val="20000"/>
              </a:spcBef>
              <a:buClr>
                <a:schemeClr val="hlink"/>
              </a:buClr>
              <a:buSzPct val="110000"/>
              <a:buFont typeface="Wingdings" charset="2"/>
              <a:buNone/>
            </a:pPr>
            <a:r>
              <a:rPr lang="en-US" altLang="en-US" sz="2000">
                <a:solidFill>
                  <a:schemeClr val="tx2"/>
                </a:solidFill>
                <a:latin typeface="Times New Roman" charset="0"/>
              </a:rPr>
              <a:t>	</a:t>
            </a:r>
            <a:r>
              <a:rPr lang="en-US" altLang="en-US" sz="2000" b="1">
                <a:solidFill>
                  <a:srgbClr val="000000"/>
                </a:solidFill>
                <a:latin typeface="Times New Roman" charset="0"/>
              </a:rPr>
              <a:t>repeat</a:t>
            </a:r>
          </a:p>
          <a:p>
            <a:pPr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		</a:t>
            </a:r>
            <a:r>
              <a:rPr lang="en-US" altLang="en-US" sz="2000" b="1" i="1">
                <a:solidFill>
                  <a:schemeClr val="accent2"/>
                </a:solidFill>
                <a:latin typeface="Times New Roman" charset="0"/>
              </a:rPr>
              <a:t>c</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A</a:t>
            </a:r>
            <a:r>
              <a:rPr lang="en-US" altLang="en-US" sz="2000">
                <a:solidFill>
                  <a:schemeClr val="accent2"/>
                </a:solidFill>
                <a:latin typeface="Times New Roman" charset="0"/>
              </a:rPr>
              <a:t>[</a:t>
            </a:r>
            <a:r>
              <a:rPr lang="en-US" altLang="en-US" sz="2000" b="1" i="1">
                <a:solidFill>
                  <a:schemeClr val="accent2"/>
                </a:solidFill>
                <a:latin typeface="Times New Roman" charset="0"/>
              </a:rPr>
              <a:t>i</a:t>
            </a:r>
            <a:r>
              <a:rPr lang="en-US" altLang="en-US" sz="2000">
                <a:solidFill>
                  <a:schemeClr val="accent2"/>
                </a:solidFill>
                <a:latin typeface="Times New Roman" charset="0"/>
              </a:rPr>
              <a:t>]</a:t>
            </a:r>
          </a:p>
          <a:p>
            <a:pPr algn="l" eaLnBrk="1" hangingPunct="1">
              <a:lnSpc>
                <a:spcPct val="90000"/>
              </a:lnSpc>
              <a:spcBef>
                <a:spcPct val="20000"/>
              </a:spcBef>
              <a:buClr>
                <a:schemeClr val="hlink"/>
              </a:buClr>
              <a:buSzPct val="110000"/>
              <a:buFont typeface="Wingdings" charset="2"/>
              <a:buNone/>
            </a:pPr>
            <a:r>
              <a:rPr lang="en-US" altLang="en-US" sz="2000">
                <a:solidFill>
                  <a:schemeClr val="accent2"/>
                </a:solidFill>
                <a:latin typeface="Times New Roman" charset="0"/>
              </a:rPr>
              <a:t>		</a:t>
            </a:r>
            <a:r>
              <a:rPr lang="en-US" altLang="en-US" sz="2000" b="1">
                <a:solidFill>
                  <a:srgbClr val="000000"/>
                </a:solidFill>
                <a:latin typeface="Times New Roman" charset="0"/>
              </a:rPr>
              <a:t>if </a:t>
            </a:r>
            <a:r>
              <a:rPr lang="en-US" altLang="en-US" sz="2000" b="1" i="1">
                <a:solidFill>
                  <a:schemeClr val="accent2"/>
                </a:solidFill>
                <a:latin typeface="Times New Roman" charset="0"/>
              </a:rPr>
              <a:t>c</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p>
          <a:p>
            <a:pPr algn="l" eaLnBrk="1" hangingPunct="1">
              <a:lnSpc>
                <a:spcPct val="90000"/>
              </a:lnSpc>
              <a:spcBef>
                <a:spcPct val="20000"/>
              </a:spcBef>
              <a:buClr>
                <a:schemeClr val="hlink"/>
              </a:buClr>
              <a:buSzPct val="110000"/>
              <a:buFont typeface="Wingdings" charset="2"/>
              <a:buNone/>
            </a:pPr>
            <a:r>
              <a:rPr lang="en-US" altLang="en-US" sz="2000">
                <a:solidFill>
                  <a:schemeClr val="accent2"/>
                </a:solidFill>
                <a:latin typeface="Symbol" charset="2"/>
                <a:sym typeface="Symbol" charset="2"/>
              </a:rPr>
              <a:t>			</a:t>
            </a:r>
            <a:r>
              <a:rPr lang="en-US" altLang="en-US" sz="2000" b="1">
                <a:solidFill>
                  <a:srgbClr val="000000"/>
                </a:solidFill>
                <a:latin typeface="Times New Roman" charset="0"/>
              </a:rPr>
              <a:t>return</a:t>
            </a:r>
            <a:r>
              <a:rPr lang="en-US" altLang="en-US" sz="2000">
                <a:solidFill>
                  <a:schemeClr val="accent2"/>
                </a:solidFill>
                <a:latin typeface="Times New Roman" charset="0"/>
              </a:rPr>
              <a:t> </a:t>
            </a:r>
            <a:r>
              <a:rPr lang="en-US" altLang="en-US" sz="2000" b="1" i="1">
                <a:solidFill>
                  <a:schemeClr val="accent2"/>
                </a:solidFill>
                <a:latin typeface="Times New Roman" charset="0"/>
              </a:rPr>
              <a:t>null</a:t>
            </a:r>
            <a:endParaRPr lang="en-US" altLang="en-US" sz="2000" b="1">
              <a:solidFill>
                <a:schemeClr val="accent2"/>
              </a:solidFill>
              <a:latin typeface="Times New Roman" charset="0"/>
            </a:endParaRPr>
          </a:p>
          <a:p>
            <a:pPr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		 else if </a:t>
            </a:r>
            <a:r>
              <a:rPr lang="en-US" altLang="en-US" sz="2000" b="1" i="1">
                <a:solidFill>
                  <a:schemeClr val="accent2"/>
                </a:solidFill>
                <a:latin typeface="Times New Roman" charset="0"/>
              </a:rPr>
              <a:t>c.key </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a:solidFill>
                  <a:schemeClr val="accent2"/>
                </a:solidFill>
                <a:latin typeface="Times New Roman" charset="0"/>
              </a:rPr>
              <a:t> </a:t>
            </a:r>
            <a:r>
              <a:rPr lang="en-US" altLang="en-US" sz="2000" b="1" i="1">
                <a:solidFill>
                  <a:schemeClr val="accent2"/>
                </a:solidFill>
                <a:latin typeface="Times New Roman" charset="0"/>
              </a:rPr>
              <a:t>k</a:t>
            </a:r>
          </a:p>
          <a:p>
            <a:pPr algn="l" eaLnBrk="1" hangingPunct="1">
              <a:lnSpc>
                <a:spcPct val="90000"/>
              </a:lnSpc>
              <a:spcBef>
                <a:spcPct val="20000"/>
              </a:spcBef>
              <a:buClr>
                <a:schemeClr val="hlink"/>
              </a:buClr>
              <a:buSzPct val="110000"/>
              <a:buFont typeface="Wingdings" charset="2"/>
              <a:buNone/>
            </a:pPr>
            <a:r>
              <a:rPr lang="en-US" altLang="en-US" sz="2000" b="1" i="1">
                <a:solidFill>
                  <a:schemeClr val="accent2"/>
                </a:solidFill>
                <a:latin typeface="Times New Roman" charset="0"/>
              </a:rPr>
              <a:t>			</a:t>
            </a:r>
            <a:r>
              <a:rPr lang="en-US" altLang="en-US" sz="2000" b="1">
                <a:solidFill>
                  <a:srgbClr val="000000"/>
                </a:solidFill>
                <a:latin typeface="Times New Roman" charset="0"/>
              </a:rPr>
              <a:t>return</a:t>
            </a:r>
            <a:r>
              <a:rPr lang="en-US" altLang="en-US" sz="2000">
                <a:solidFill>
                  <a:schemeClr val="accent2"/>
                </a:solidFill>
                <a:latin typeface="Times New Roman" charset="0"/>
              </a:rPr>
              <a:t> </a:t>
            </a:r>
            <a:r>
              <a:rPr lang="en-US" altLang="en-US" sz="2000" b="1" i="1">
                <a:solidFill>
                  <a:schemeClr val="accent2"/>
                </a:solidFill>
                <a:latin typeface="Times New Roman" charset="0"/>
              </a:rPr>
              <a:t>c.value</a:t>
            </a:r>
            <a:r>
              <a:rPr lang="en-US" altLang="en-US" sz="2000">
                <a:solidFill>
                  <a:schemeClr val="accent2"/>
                </a:solidFill>
                <a:latin typeface="Times New Roman" charset="0"/>
              </a:rPr>
              <a:t>()</a:t>
            </a:r>
            <a:endParaRPr lang="en-US" altLang="en-US" sz="2000">
              <a:solidFill>
                <a:schemeClr val="tx2"/>
              </a:solidFill>
              <a:latin typeface="Times New Roman" charset="0"/>
            </a:endParaRPr>
          </a:p>
          <a:p>
            <a:pPr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		else</a:t>
            </a:r>
          </a:p>
          <a:p>
            <a:pPr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			</a:t>
            </a:r>
            <a:r>
              <a:rPr lang="en-US" altLang="en-US" sz="2000" b="1" i="1">
                <a:solidFill>
                  <a:schemeClr val="accent2"/>
                </a:solidFill>
                <a:latin typeface="Times New Roman" charset="0"/>
              </a:rPr>
              <a:t>i</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a:t>
            </a:r>
            <a:r>
              <a:rPr lang="en-US" altLang="en-US" sz="2000">
                <a:solidFill>
                  <a:schemeClr val="accent2"/>
                </a:solidFill>
                <a:latin typeface="Times New Roman" charset="0"/>
              </a:rPr>
              <a:t>(</a:t>
            </a:r>
            <a:r>
              <a:rPr lang="en-US" altLang="en-US" sz="2000" b="1" i="1">
                <a:solidFill>
                  <a:schemeClr val="accent2"/>
                </a:solidFill>
                <a:latin typeface="Times New Roman" charset="0"/>
              </a:rPr>
              <a:t>i</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a:t>
            </a:r>
            <a:r>
              <a:rPr lang="en-US" altLang="en-US" sz="2000">
                <a:solidFill>
                  <a:schemeClr val="accent2"/>
                </a:solidFill>
                <a:latin typeface="Times New Roman" charset="0"/>
              </a:rPr>
              <a:t>1)</a:t>
            </a:r>
            <a:r>
              <a:rPr lang="en-US" altLang="en-US" sz="2000" b="1" i="1">
                <a:solidFill>
                  <a:schemeClr val="accent2"/>
                </a:solidFill>
                <a:latin typeface="Times New Roman" charset="0"/>
              </a:rPr>
              <a:t> </a:t>
            </a:r>
            <a:r>
              <a:rPr lang="en-US" altLang="en-US" sz="2000">
                <a:solidFill>
                  <a:schemeClr val="accent2"/>
                </a:solidFill>
                <a:latin typeface="Times New Roman" charset="0"/>
              </a:rPr>
              <a:t>mod</a:t>
            </a:r>
            <a:r>
              <a:rPr lang="en-US" altLang="en-US" sz="2000" b="1" i="1">
                <a:solidFill>
                  <a:schemeClr val="accent2"/>
                </a:solidFill>
                <a:latin typeface="Times New Roman" charset="0"/>
              </a:rPr>
              <a:t> N</a:t>
            </a:r>
            <a:endParaRPr lang="en-US" altLang="en-US" sz="2000">
              <a:solidFill>
                <a:schemeClr val="accent2"/>
              </a:solidFill>
              <a:latin typeface="Times New Roman" charset="0"/>
            </a:endParaRPr>
          </a:p>
          <a:p>
            <a:pPr lvl="1"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		</a:t>
            </a:r>
            <a:r>
              <a:rPr lang="en-US" altLang="en-US" sz="2000" b="1" i="1">
                <a:solidFill>
                  <a:schemeClr val="accent2"/>
                </a:solidFill>
                <a:latin typeface="Times New Roman" charset="0"/>
              </a:rPr>
              <a:t>p</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p</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b="1" i="1">
                <a:solidFill>
                  <a:schemeClr val="accent2"/>
                </a:solidFill>
                <a:latin typeface="Times New Roman" charset="0"/>
              </a:rPr>
              <a:t> </a:t>
            </a:r>
            <a:r>
              <a:rPr lang="en-US" altLang="en-US" sz="2000">
                <a:solidFill>
                  <a:schemeClr val="accent2"/>
                </a:solidFill>
                <a:latin typeface="Times New Roman" charset="0"/>
              </a:rPr>
              <a:t>1</a:t>
            </a:r>
          </a:p>
          <a:p>
            <a:pPr lvl="1" algn="l" eaLnBrk="1" hangingPunct="1">
              <a:lnSpc>
                <a:spcPct val="90000"/>
              </a:lnSpc>
              <a:spcBef>
                <a:spcPct val="20000"/>
              </a:spcBef>
              <a:buClr>
                <a:schemeClr val="hlink"/>
              </a:buClr>
              <a:buSzPct val="110000"/>
              <a:buFont typeface="Wingdings" charset="2"/>
              <a:buNone/>
            </a:pPr>
            <a:r>
              <a:rPr lang="en-US" altLang="en-US" sz="2000" b="1">
                <a:solidFill>
                  <a:srgbClr val="000000"/>
                </a:solidFill>
                <a:latin typeface="Times New Roman" charset="0"/>
              </a:rPr>
              <a:t>until</a:t>
            </a:r>
            <a:r>
              <a:rPr lang="en-US" altLang="en-US" sz="2000">
                <a:solidFill>
                  <a:schemeClr val="accent2"/>
                </a:solidFill>
                <a:latin typeface="Times New Roman" charset="0"/>
              </a:rPr>
              <a:t> 	 </a:t>
            </a:r>
            <a:r>
              <a:rPr lang="en-US" altLang="en-US" sz="2000" b="1" i="1">
                <a:solidFill>
                  <a:schemeClr val="accent2"/>
                </a:solidFill>
                <a:latin typeface="Times New Roman" charset="0"/>
              </a:rPr>
              <a:t>p</a:t>
            </a:r>
            <a:r>
              <a:rPr lang="en-US" altLang="en-US" sz="2000">
                <a:solidFill>
                  <a:schemeClr val="accent2"/>
                </a:solidFill>
                <a:latin typeface="Times New Roman" charset="0"/>
              </a:rPr>
              <a:t> </a:t>
            </a:r>
            <a:r>
              <a:rPr lang="en-US" altLang="en-US" sz="2000">
                <a:solidFill>
                  <a:schemeClr val="accent2"/>
                </a:solidFill>
                <a:latin typeface="Symbol" charset="2"/>
                <a:sym typeface="Symbol" charset="2"/>
              </a:rPr>
              <a:t>=</a:t>
            </a:r>
            <a:r>
              <a:rPr lang="en-US" altLang="en-US" sz="2000">
                <a:solidFill>
                  <a:schemeClr val="accent2"/>
                </a:solidFill>
                <a:latin typeface="Times New Roman" charset="0"/>
              </a:rPr>
              <a:t> </a:t>
            </a:r>
            <a:r>
              <a:rPr lang="en-US" altLang="en-US" sz="2000" b="1" i="1">
                <a:solidFill>
                  <a:schemeClr val="accent2"/>
                </a:solidFill>
                <a:latin typeface="Times New Roman" charset="0"/>
              </a:rPr>
              <a:t>N</a:t>
            </a:r>
          </a:p>
          <a:p>
            <a:pPr algn="l" eaLnBrk="1" hangingPunct="1">
              <a:lnSpc>
                <a:spcPct val="90000"/>
              </a:lnSpc>
              <a:spcBef>
                <a:spcPct val="20000"/>
              </a:spcBef>
              <a:buClr>
                <a:schemeClr val="hlink"/>
              </a:buClr>
              <a:buSzPct val="110000"/>
              <a:buFont typeface="Wingdings" charset="2"/>
              <a:buNone/>
            </a:pPr>
            <a:r>
              <a:rPr lang="en-US" altLang="en-US" sz="2000">
                <a:solidFill>
                  <a:schemeClr val="accent2"/>
                </a:solidFill>
                <a:latin typeface="Symbol" charset="2"/>
                <a:sym typeface="Symbol" charset="2"/>
              </a:rPr>
              <a:t>	</a:t>
            </a:r>
            <a:r>
              <a:rPr lang="en-US" altLang="en-US" sz="2000" b="1">
                <a:solidFill>
                  <a:srgbClr val="000000"/>
                </a:solidFill>
                <a:latin typeface="Times New Roman" charset="0"/>
              </a:rPr>
              <a:t>return</a:t>
            </a:r>
            <a:r>
              <a:rPr lang="en-US" altLang="en-US" sz="2000">
                <a:solidFill>
                  <a:schemeClr val="accent2"/>
                </a:solidFill>
                <a:latin typeface="Times New Roman" charset="0"/>
              </a:rPr>
              <a:t> </a:t>
            </a:r>
            <a:r>
              <a:rPr lang="en-US" altLang="en-US" sz="2000" b="1" i="1">
                <a:solidFill>
                  <a:schemeClr val="accent2"/>
                </a:solidFill>
                <a:latin typeface="Times New Roman" charset="0"/>
              </a:rPr>
              <a:t>null</a:t>
            </a:r>
          </a:p>
        </p:txBody>
      </p:sp>
      <p:graphicFrame>
        <p:nvGraphicFramePr>
          <p:cNvPr id="6146" name="Object 5"/>
          <p:cNvGraphicFramePr>
            <a:graphicFrameLocks noChangeAspect="1"/>
          </p:cNvGraphicFramePr>
          <p:nvPr/>
        </p:nvGraphicFramePr>
        <p:xfrm>
          <a:off x="7467600" y="152400"/>
          <a:ext cx="1330325" cy="1143000"/>
        </p:xfrm>
        <a:graphic>
          <a:graphicData uri="http://schemas.openxmlformats.org/presentationml/2006/ole">
            <mc:AlternateContent xmlns:mc="http://schemas.openxmlformats.org/markup-compatibility/2006">
              <mc:Choice xmlns:v="urn:schemas-microsoft-com:vml" Requires="v">
                <p:oleObj name="Clip" r:id="rId2" imgW="4033080" imgH="3468960" progId="MS_ClipArt_Gallery.2">
                  <p:embed/>
                </p:oleObj>
              </mc:Choice>
              <mc:Fallback>
                <p:oleObj name="Clip" r:id="rId2" imgW="4033080" imgH="3468960"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52400"/>
                        <a:ext cx="13303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Slide Number Placeholder 3"/>
          <p:cNvSpPr>
            <a:spLocks noGrp="1"/>
          </p:cNvSpPr>
          <p:nvPr>
            <p:ph type="sldNum" sz="quarter" idx="11"/>
          </p:nvPr>
        </p:nvSpPr>
        <p:spPr/>
        <p:txBody>
          <a:bodyPr/>
          <a:lstStyle/>
          <a:p>
            <a:pPr>
              <a:defRPr/>
            </a:pPr>
            <a:fld id="{2F849DB9-758D-4A23-930A-3B6D36D854FF}" type="slidenum">
              <a:rPr lang="ko-KR" altLang="en-US" smtClean="0"/>
              <a:pPr>
                <a:defRPr/>
              </a:pPr>
              <a:t>27</a:t>
            </a:fld>
            <a:endParaRPr lang="en-US" altLang="ko-KR"/>
          </a:p>
        </p:txBody>
      </p:sp>
    </p:spTree>
    <p:extLst>
      <p:ext uri="{BB962C8B-B14F-4D97-AF65-F5344CB8AC3E}">
        <p14:creationId xmlns:p14="http://schemas.microsoft.com/office/powerpoint/2010/main" val="71351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pPr eaLnBrk="1" hangingPunct="1"/>
            <a:r>
              <a:rPr lang="en-US" altLang="en-US"/>
              <a:t>Updates with Linear Probing</a:t>
            </a:r>
          </a:p>
        </p:txBody>
      </p:sp>
      <p:sp>
        <p:nvSpPr>
          <p:cNvPr id="18437" name="Rectangle 1027"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en-US" sz="2000" dirty="0"/>
              <a:t>To handle insertions and deletions, we introduce a special marker, called </a:t>
            </a:r>
            <a:r>
              <a:rPr lang="en-US" altLang="en-US" sz="2000" b="1" i="1" dirty="0"/>
              <a:t>AVAILABLE</a:t>
            </a:r>
            <a:r>
              <a:rPr lang="en-US" altLang="en-US" sz="2000" dirty="0"/>
              <a:t>, which replaces deleted elements</a:t>
            </a:r>
          </a:p>
          <a:p>
            <a:pPr lvl="1" eaLnBrk="1" hangingPunct="1">
              <a:lnSpc>
                <a:spcPct val="90000"/>
              </a:lnSpc>
            </a:pPr>
            <a:r>
              <a:rPr lang="en-US" altLang="en-US" sz="1800" dirty="0">
                <a:latin typeface="Calibri" charset="0"/>
                <a:ea typeface="Calibri" charset="0"/>
                <a:cs typeface="Calibri" charset="0"/>
              </a:rPr>
              <a:t>Avoids a lot of shift operations</a:t>
            </a:r>
          </a:p>
          <a:p>
            <a:pPr lvl="1" eaLnBrk="1" hangingPunct="1">
              <a:lnSpc>
                <a:spcPct val="90000"/>
              </a:lnSpc>
            </a:pPr>
            <a:endParaRPr lang="en-US" altLang="en-US" sz="1800" dirty="0">
              <a:latin typeface="Calibri" charset="0"/>
              <a:ea typeface="Calibri" charset="0"/>
              <a:cs typeface="Calibri" charset="0"/>
            </a:endParaRPr>
          </a:p>
          <a:p>
            <a:pPr eaLnBrk="1" hangingPunct="1">
              <a:lnSpc>
                <a:spcPct val="90000"/>
              </a:lnSpc>
            </a:pPr>
            <a:r>
              <a:rPr lang="en-US" altLang="en-US" sz="2200" dirty="0">
                <a:solidFill>
                  <a:schemeClr val="tx2"/>
                </a:solidFill>
              </a:rPr>
              <a:t>erase</a:t>
            </a:r>
            <a:r>
              <a:rPr lang="en-US" altLang="en-US" sz="2200" dirty="0"/>
              <a:t>(</a:t>
            </a:r>
            <a:r>
              <a:rPr lang="en-US" altLang="en-US" sz="2200" b="1" i="1" dirty="0"/>
              <a:t>k</a:t>
            </a:r>
            <a:r>
              <a:rPr lang="en-US" altLang="en-US" sz="2200" dirty="0"/>
              <a:t>)</a:t>
            </a:r>
          </a:p>
          <a:p>
            <a:pPr lvl="1" eaLnBrk="1" hangingPunct="1">
              <a:lnSpc>
                <a:spcPct val="90000"/>
              </a:lnSpc>
            </a:pPr>
            <a:r>
              <a:rPr lang="en-US" altLang="en-US" sz="1900" dirty="0">
                <a:latin typeface="Calibri" charset="0"/>
                <a:ea typeface="Calibri" charset="0"/>
                <a:cs typeface="Calibri" charset="0"/>
              </a:rPr>
              <a:t>We search for an entry with key </a:t>
            </a:r>
            <a:r>
              <a:rPr lang="en-US" altLang="en-US" sz="1900" b="1" i="1" dirty="0">
                <a:latin typeface="Calibri" charset="0"/>
                <a:ea typeface="Calibri" charset="0"/>
                <a:cs typeface="Calibri" charset="0"/>
              </a:rPr>
              <a:t>k</a:t>
            </a:r>
            <a:r>
              <a:rPr lang="en-US" altLang="en-US" sz="1900" dirty="0">
                <a:latin typeface="Calibri" charset="0"/>
                <a:ea typeface="Calibri" charset="0"/>
                <a:cs typeface="Calibri" charset="0"/>
              </a:rPr>
              <a:t> </a:t>
            </a:r>
          </a:p>
          <a:p>
            <a:pPr lvl="1" eaLnBrk="1" hangingPunct="1">
              <a:lnSpc>
                <a:spcPct val="90000"/>
              </a:lnSpc>
            </a:pPr>
            <a:r>
              <a:rPr lang="en-US" altLang="en-US" sz="1900" dirty="0">
                <a:latin typeface="Calibri" charset="0"/>
                <a:ea typeface="Calibri" charset="0"/>
                <a:cs typeface="Calibri" charset="0"/>
              </a:rPr>
              <a:t>If such an entry </a:t>
            </a:r>
            <a:r>
              <a:rPr lang="en-US" altLang="en-US" sz="2200" dirty="0">
                <a:latin typeface="Calibri" charset="0"/>
                <a:ea typeface="Calibri" charset="0"/>
                <a:cs typeface="Calibri" charset="0"/>
              </a:rPr>
              <a:t>(</a:t>
            </a:r>
            <a:r>
              <a:rPr lang="en-US" altLang="en-US" sz="2200" b="1" i="1" dirty="0">
                <a:latin typeface="Calibri" charset="0"/>
                <a:ea typeface="Calibri" charset="0"/>
                <a:cs typeface="Calibri" charset="0"/>
              </a:rPr>
              <a:t>k, o</a:t>
            </a:r>
            <a:r>
              <a:rPr lang="en-US" altLang="en-US" sz="2200" dirty="0">
                <a:latin typeface="Calibri" charset="0"/>
                <a:ea typeface="Calibri" charset="0"/>
                <a:cs typeface="Calibri" charset="0"/>
              </a:rPr>
              <a:t>)</a:t>
            </a:r>
            <a:r>
              <a:rPr lang="en-US" altLang="en-US" sz="1900" dirty="0">
                <a:latin typeface="Calibri" charset="0"/>
                <a:ea typeface="Calibri" charset="0"/>
                <a:cs typeface="Calibri" charset="0"/>
              </a:rPr>
              <a:t> is found, we replace it with the special item </a:t>
            </a:r>
            <a:r>
              <a:rPr lang="en-US" altLang="en-US" sz="1900" b="1" i="1" dirty="0">
                <a:latin typeface="Calibri" charset="0"/>
                <a:ea typeface="Calibri" charset="0"/>
                <a:cs typeface="Calibri" charset="0"/>
              </a:rPr>
              <a:t>AVAILABLE</a:t>
            </a:r>
            <a:r>
              <a:rPr lang="en-US" altLang="en-US" sz="1900" dirty="0">
                <a:latin typeface="Calibri" charset="0"/>
                <a:ea typeface="Calibri" charset="0"/>
                <a:cs typeface="Calibri" charset="0"/>
              </a:rPr>
              <a:t> and we return element </a:t>
            </a:r>
            <a:r>
              <a:rPr lang="en-US" altLang="en-US" sz="2200" b="1" i="1" dirty="0">
                <a:latin typeface="Calibri" charset="0"/>
                <a:ea typeface="Calibri" charset="0"/>
                <a:cs typeface="Calibri" charset="0"/>
              </a:rPr>
              <a:t>o</a:t>
            </a:r>
            <a:endParaRPr lang="en-US" altLang="en-US" sz="1900" dirty="0">
              <a:latin typeface="Calibri" charset="0"/>
              <a:ea typeface="Calibri" charset="0"/>
              <a:cs typeface="Calibri" charset="0"/>
            </a:endParaRPr>
          </a:p>
          <a:p>
            <a:pPr lvl="1" eaLnBrk="1" hangingPunct="1">
              <a:lnSpc>
                <a:spcPct val="90000"/>
              </a:lnSpc>
            </a:pPr>
            <a:r>
              <a:rPr lang="en-US" altLang="en-US" sz="1900" dirty="0">
                <a:latin typeface="Calibri" charset="0"/>
                <a:ea typeface="Calibri" charset="0"/>
                <a:cs typeface="Calibri" charset="0"/>
              </a:rPr>
              <a:t>Else, we return </a:t>
            </a:r>
            <a:r>
              <a:rPr lang="en-US" altLang="en-US" sz="1900" b="1" i="1" dirty="0">
                <a:latin typeface="Calibri" charset="0"/>
                <a:ea typeface="Calibri" charset="0"/>
                <a:cs typeface="Calibri" charset="0"/>
              </a:rPr>
              <a:t>null</a:t>
            </a:r>
          </a:p>
        </p:txBody>
      </p:sp>
      <p:sp>
        <p:nvSpPr>
          <p:cNvPr id="18438" name="Rectangle 1028" descr="Rectangle: Click to edit Master text styles&#10;Second level&#10;Third level&#10;Fourth level&#10;Fifth level"/>
          <p:cNvSpPr>
            <a:spLocks noGrp="1" noChangeArrowheads="1"/>
          </p:cNvSpPr>
          <p:nvPr>
            <p:ph sz="half" idx="2"/>
          </p:nvPr>
        </p:nvSpPr>
        <p:spPr/>
        <p:txBody>
          <a:bodyPr/>
          <a:lstStyle/>
          <a:p>
            <a:pPr eaLnBrk="1" hangingPunct="1">
              <a:lnSpc>
                <a:spcPct val="90000"/>
              </a:lnSpc>
            </a:pPr>
            <a:r>
              <a:rPr lang="en-US" altLang="en-US" sz="2400" dirty="0">
                <a:solidFill>
                  <a:schemeClr val="tx2"/>
                </a:solidFill>
              </a:rPr>
              <a:t>put</a:t>
            </a:r>
            <a:r>
              <a:rPr lang="en-US" altLang="en-US" sz="2400" dirty="0"/>
              <a:t>(</a:t>
            </a:r>
            <a:r>
              <a:rPr lang="en-US" altLang="en-US" sz="2400" b="1" i="1" dirty="0"/>
              <a:t>k, o</a:t>
            </a:r>
            <a:r>
              <a:rPr lang="en-US" altLang="en-US" sz="2400" dirty="0"/>
              <a:t>)</a:t>
            </a:r>
          </a:p>
          <a:p>
            <a:pPr lvl="1" eaLnBrk="1" hangingPunct="1">
              <a:lnSpc>
                <a:spcPct val="90000"/>
              </a:lnSpc>
            </a:pPr>
            <a:r>
              <a:rPr lang="en-US" altLang="en-US" sz="2000" dirty="0"/>
              <a:t>We throw an exception if the table is full</a:t>
            </a:r>
          </a:p>
          <a:p>
            <a:pPr lvl="1" eaLnBrk="1" hangingPunct="1">
              <a:lnSpc>
                <a:spcPct val="90000"/>
              </a:lnSpc>
            </a:pPr>
            <a:r>
              <a:rPr lang="en-US" altLang="en-US" sz="2000" dirty="0"/>
              <a:t>We start at cell </a:t>
            </a:r>
            <a:r>
              <a:rPr lang="en-US" altLang="en-US" sz="2000" b="1" i="1" dirty="0"/>
              <a:t>h</a:t>
            </a:r>
            <a:r>
              <a:rPr lang="en-US" altLang="en-US" sz="2000" dirty="0"/>
              <a:t>(</a:t>
            </a:r>
            <a:r>
              <a:rPr lang="en-US" altLang="en-US" sz="2000" b="1" i="1" dirty="0"/>
              <a:t>k</a:t>
            </a:r>
            <a:r>
              <a:rPr lang="en-US" altLang="en-US" sz="2000" dirty="0"/>
              <a:t>) </a:t>
            </a:r>
          </a:p>
          <a:p>
            <a:pPr lvl="1" eaLnBrk="1" hangingPunct="1">
              <a:lnSpc>
                <a:spcPct val="90000"/>
              </a:lnSpc>
            </a:pPr>
            <a:r>
              <a:rPr lang="en-US" altLang="en-US" sz="2000" dirty="0"/>
              <a:t>We probe consecutive cells until one of the following occurs</a:t>
            </a:r>
          </a:p>
          <a:p>
            <a:pPr lvl="2" eaLnBrk="1" hangingPunct="1">
              <a:lnSpc>
                <a:spcPct val="90000"/>
              </a:lnSpc>
            </a:pPr>
            <a:r>
              <a:rPr lang="en-US" altLang="en-US" sz="1800" dirty="0"/>
              <a:t>A cell </a:t>
            </a:r>
            <a:r>
              <a:rPr lang="en-US" altLang="en-US" sz="1800" b="1" i="1" dirty="0" err="1"/>
              <a:t>i</a:t>
            </a:r>
            <a:r>
              <a:rPr lang="en-US" altLang="en-US" sz="1800" dirty="0"/>
              <a:t> is found that is either empty or stores </a:t>
            </a:r>
            <a:r>
              <a:rPr lang="en-US" altLang="en-US" sz="1800" b="1" i="1" dirty="0"/>
              <a:t>AVAILABLE</a:t>
            </a:r>
            <a:r>
              <a:rPr lang="en-US" altLang="en-US" sz="1800" dirty="0"/>
              <a:t>, or</a:t>
            </a:r>
          </a:p>
          <a:p>
            <a:pPr lvl="2" eaLnBrk="1" hangingPunct="1">
              <a:lnSpc>
                <a:spcPct val="90000"/>
              </a:lnSpc>
            </a:pPr>
            <a:r>
              <a:rPr lang="en-US" altLang="en-US" sz="1800" b="1" i="1" dirty="0"/>
              <a:t>N</a:t>
            </a:r>
            <a:r>
              <a:rPr lang="en-US" altLang="en-US" sz="1800" dirty="0"/>
              <a:t> cells have been unsuccessfully probed</a:t>
            </a:r>
          </a:p>
          <a:p>
            <a:pPr lvl="1" eaLnBrk="1" hangingPunct="1">
              <a:lnSpc>
                <a:spcPct val="90000"/>
              </a:lnSpc>
            </a:pPr>
            <a:endParaRPr lang="en-US" altLang="en-US" sz="2000" dirty="0"/>
          </a:p>
          <a:p>
            <a:pPr lvl="1" eaLnBrk="1" hangingPunct="1">
              <a:lnSpc>
                <a:spcPct val="90000"/>
              </a:lnSpc>
            </a:pPr>
            <a:r>
              <a:rPr lang="en-US" altLang="en-US" sz="2000" dirty="0"/>
              <a:t>We store (</a:t>
            </a:r>
            <a:r>
              <a:rPr lang="en-US" altLang="en-US" sz="2000" b="1" i="1" dirty="0"/>
              <a:t>k, o</a:t>
            </a:r>
            <a:r>
              <a:rPr lang="en-US" altLang="en-US" sz="2000" dirty="0"/>
              <a:t>) in cell </a:t>
            </a:r>
            <a:r>
              <a:rPr lang="en-US" altLang="en-US" sz="2000" b="1" i="1" dirty="0" err="1"/>
              <a:t>i</a:t>
            </a:r>
            <a:endParaRPr lang="en-US" altLang="en-US" sz="2000" b="1" i="1" dirty="0"/>
          </a:p>
        </p:txBody>
      </p:sp>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28</a:t>
            </a:fld>
            <a:endParaRPr lang="en-US" altLang="ko-KR"/>
          </a:p>
        </p:txBody>
      </p:sp>
    </p:spTree>
    <p:extLst>
      <p:ext uri="{BB962C8B-B14F-4D97-AF65-F5344CB8AC3E}">
        <p14:creationId xmlns:p14="http://schemas.microsoft.com/office/powerpoint/2010/main" val="51259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8">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8">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438">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Issues	</a:t>
            </a:r>
          </a:p>
        </p:txBody>
      </p:sp>
      <p:sp>
        <p:nvSpPr>
          <p:cNvPr id="3" name="Content Placeholder 2"/>
          <p:cNvSpPr>
            <a:spLocks noGrp="1"/>
          </p:cNvSpPr>
          <p:nvPr>
            <p:ph idx="1"/>
          </p:nvPr>
        </p:nvSpPr>
        <p:spPr/>
        <p:txBody>
          <a:bodyPr/>
          <a:lstStyle/>
          <a:p>
            <a:r>
              <a:rPr lang="en-US" dirty="0"/>
              <a:t>Search with Linear Probing</a:t>
            </a:r>
          </a:p>
          <a:p>
            <a:pPr lvl="1"/>
            <a:r>
              <a:rPr lang="en-US" dirty="0"/>
              <a:t>Clustering problem</a:t>
            </a:r>
          </a:p>
          <a:p>
            <a:r>
              <a:rPr lang="en-US" dirty="0"/>
              <a:t>Other open addressing method</a:t>
            </a:r>
          </a:p>
          <a:p>
            <a:pPr lvl="1"/>
            <a:r>
              <a:rPr lang="en-US" dirty="0"/>
              <a:t>Quadratic Probing, Double Hashing (the details in the book)</a:t>
            </a:r>
          </a:p>
          <a:p>
            <a:pPr lvl="1"/>
            <a:endParaRPr lang="en-US" dirty="0"/>
          </a:p>
          <a:p>
            <a:r>
              <a:rPr lang="en-US" altLang="en-US" sz="2800" dirty="0"/>
              <a:t>The load factor </a:t>
            </a:r>
            <a:r>
              <a:rPr lang="en-US" altLang="en-US" sz="2800" b="1" i="1" dirty="0"/>
              <a:t>a</a:t>
            </a:r>
            <a:r>
              <a:rPr lang="en-US" altLang="en-US" sz="2800" dirty="0"/>
              <a:t> = </a:t>
            </a:r>
            <a:r>
              <a:rPr lang="en-US" altLang="en-US" sz="2800" b="1" i="1" dirty="0"/>
              <a:t>n</a:t>
            </a:r>
            <a:r>
              <a:rPr lang="en-US" altLang="en-US" sz="2800" dirty="0"/>
              <a:t>/</a:t>
            </a:r>
            <a:r>
              <a:rPr lang="en-US" altLang="en-US" sz="2800" b="1" i="1" dirty="0"/>
              <a:t>N </a:t>
            </a:r>
            <a:r>
              <a:rPr lang="en-US" altLang="en-US" sz="2800" dirty="0"/>
              <a:t>affects the performance of a hash table</a:t>
            </a:r>
          </a:p>
          <a:p>
            <a:endParaRPr lang="en-US" dirty="0"/>
          </a:p>
          <a:p>
            <a:r>
              <a:rPr lang="en-US" dirty="0"/>
              <a:t>Keeping the load factor below a certain threshold is vital</a:t>
            </a:r>
          </a:p>
          <a:p>
            <a:pPr lvl="1"/>
            <a:r>
              <a:rPr lang="en-US" dirty="0"/>
              <a:t>Open addressing (requires </a:t>
            </a:r>
            <a:r>
              <a:rPr lang="en-US" b="1" i="1" dirty="0"/>
              <a:t>a</a:t>
            </a:r>
            <a:r>
              <a:rPr lang="en-US" i="1" dirty="0"/>
              <a:t> &lt; 0.5</a:t>
            </a:r>
            <a:r>
              <a:rPr lang="en-US" dirty="0"/>
              <a:t>)</a:t>
            </a:r>
          </a:p>
          <a:p>
            <a:pPr lvl="1"/>
            <a:r>
              <a:rPr lang="en-US" dirty="0"/>
              <a:t>Separate-chaining (requires </a:t>
            </a:r>
            <a:r>
              <a:rPr lang="en-US" b="1" i="1" dirty="0"/>
              <a:t>a </a:t>
            </a:r>
            <a:r>
              <a:rPr lang="en-US" dirty="0"/>
              <a:t> &lt; 0.9)</a:t>
            </a:r>
          </a:p>
          <a:p>
            <a:pPr lvl="1"/>
            <a:r>
              <a:rPr lang="en-US" dirty="0"/>
              <a:t>Resize the hash table, i.e., rehashing a new table</a:t>
            </a: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29</a:t>
            </a:fld>
            <a:endParaRPr lang="en-US" altLang="ko-KR"/>
          </a:p>
        </p:txBody>
      </p:sp>
    </p:spTree>
    <p:extLst>
      <p:ext uri="{BB962C8B-B14F-4D97-AF65-F5344CB8AC3E}">
        <p14:creationId xmlns:p14="http://schemas.microsoft.com/office/powerpoint/2010/main" val="16778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Entry ADT</a:t>
            </a:r>
          </a:p>
        </p:txBody>
      </p:sp>
      <p:sp>
        <p:nvSpPr>
          <p:cNvPr id="5123" name="Content Placeholder 2" descr="Rectangle: Click to edit Master text styles&#10;Second level&#10;Third level&#10;Fourth level&#10;Fifth level"/>
          <p:cNvSpPr>
            <a:spLocks noGrp="1"/>
          </p:cNvSpPr>
          <p:nvPr>
            <p:ph idx="1"/>
          </p:nvPr>
        </p:nvSpPr>
        <p:spPr/>
        <p:txBody>
          <a:bodyPr/>
          <a:lstStyle/>
          <a:p>
            <a:r>
              <a:rPr lang="en-US" altLang="en-US" dirty="0"/>
              <a:t>An entry stores a key-value pair (</a:t>
            </a:r>
            <a:r>
              <a:rPr lang="en-US" altLang="en-US" dirty="0" err="1"/>
              <a:t>k,v</a:t>
            </a:r>
            <a:r>
              <a:rPr lang="en-US" altLang="en-US" dirty="0"/>
              <a:t>)</a:t>
            </a:r>
          </a:p>
          <a:p>
            <a:r>
              <a:rPr lang="en-US" altLang="en-US" dirty="0"/>
              <a:t>Methods:</a:t>
            </a:r>
          </a:p>
          <a:p>
            <a:pPr lvl="1"/>
            <a:r>
              <a:rPr lang="en-US" altLang="en-US" dirty="0">
                <a:solidFill>
                  <a:schemeClr val="tx2"/>
                </a:solidFill>
              </a:rPr>
              <a:t>key</a:t>
            </a:r>
            <a:r>
              <a:rPr lang="en-US" altLang="en-US" dirty="0"/>
              <a:t>(): return the associated key</a:t>
            </a:r>
          </a:p>
          <a:p>
            <a:pPr lvl="1"/>
            <a:r>
              <a:rPr lang="en-US" altLang="en-US" dirty="0">
                <a:solidFill>
                  <a:schemeClr val="tx2"/>
                </a:solidFill>
              </a:rPr>
              <a:t>value</a:t>
            </a:r>
            <a:r>
              <a:rPr lang="en-US" altLang="en-US" dirty="0"/>
              <a:t>(): return the associated value</a:t>
            </a:r>
          </a:p>
          <a:p>
            <a:pPr lvl="1"/>
            <a:r>
              <a:rPr lang="en-US" altLang="en-US" dirty="0" err="1">
                <a:solidFill>
                  <a:schemeClr val="tx2"/>
                </a:solidFill>
              </a:rPr>
              <a:t>setKey</a:t>
            </a:r>
            <a:r>
              <a:rPr lang="en-US" altLang="en-US" dirty="0"/>
              <a:t>(k): set the key to k</a:t>
            </a:r>
          </a:p>
          <a:p>
            <a:pPr lvl="1"/>
            <a:r>
              <a:rPr lang="en-US" altLang="en-US" dirty="0" err="1">
                <a:solidFill>
                  <a:schemeClr val="tx2"/>
                </a:solidFill>
              </a:rPr>
              <a:t>setValue</a:t>
            </a:r>
            <a:r>
              <a:rPr lang="en-US" altLang="en-US" dirty="0"/>
              <a:t>(v): set the value to v</a:t>
            </a:r>
          </a:p>
          <a:p>
            <a:pPr lvl="1"/>
            <a:endParaRPr lang="en-US" altLang="en-US" dirty="0"/>
          </a:p>
          <a:p>
            <a:r>
              <a:rPr lang="en-US" altLang="en-US" dirty="0"/>
              <a:t>We call this “item” or “element” or “record” </a:t>
            </a:r>
            <a:r>
              <a:rPr lang="en-US" altLang="en-US" dirty="0" err="1"/>
              <a:t>exchangeably</a:t>
            </a:r>
            <a:r>
              <a:rPr lang="en-US" altLang="en-US" dirty="0"/>
              <a:t>.</a:t>
            </a:r>
          </a:p>
          <a:p>
            <a:endParaRPr lang="en-US" altLang="en-US" dirty="0"/>
          </a:p>
          <a:p>
            <a:r>
              <a:rPr lang="en-US" altLang="en-US" dirty="0"/>
              <a:t>Then, MAP stores multiple a collection of Entries </a:t>
            </a:r>
          </a:p>
          <a:p>
            <a:endParaRPr lang="en-US" altLang="en-US" dirty="0"/>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3</a:t>
            </a:fld>
            <a:endParaRPr lang="en-US" altLang="ko-KR"/>
          </a:p>
        </p:txBody>
      </p:sp>
    </p:spTree>
    <p:extLst>
      <p:ext uri="{BB962C8B-B14F-4D97-AF65-F5344CB8AC3E}">
        <p14:creationId xmlns:p14="http://schemas.microsoft.com/office/powerpoint/2010/main" val="787862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pPr eaLnBrk="1" hangingPunct="1">
              <a:defRPr/>
            </a:pPr>
            <a:r>
              <a:rPr lang="en-US" dirty="0"/>
              <a:t>Performance of Hashing</a:t>
            </a:r>
          </a:p>
        </p:txBody>
      </p:sp>
      <p:sp>
        <p:nvSpPr>
          <p:cNvPr id="9222"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en-US" sz="2000" dirty="0"/>
              <a:t>In the worst case, searches, insertions and removals on a hash table take </a:t>
            </a:r>
            <a:r>
              <a:rPr lang="en-US" altLang="en-US" sz="2000" b="1" i="1" dirty="0"/>
              <a:t>O</a:t>
            </a:r>
            <a:r>
              <a:rPr lang="en-US" altLang="en-US" sz="2000" dirty="0"/>
              <a:t>(</a:t>
            </a:r>
            <a:r>
              <a:rPr lang="en-US" altLang="en-US" sz="2000" b="1" i="1" dirty="0"/>
              <a:t>n</a:t>
            </a:r>
            <a:r>
              <a:rPr lang="en-US" altLang="en-US" sz="2000" dirty="0"/>
              <a:t>) time</a:t>
            </a:r>
          </a:p>
          <a:p>
            <a:pPr eaLnBrk="1" hangingPunct="1">
              <a:lnSpc>
                <a:spcPct val="90000"/>
              </a:lnSpc>
            </a:pPr>
            <a:endParaRPr lang="en-US" altLang="en-US" sz="2000" dirty="0"/>
          </a:p>
          <a:p>
            <a:pPr eaLnBrk="1" hangingPunct="1">
              <a:lnSpc>
                <a:spcPct val="90000"/>
              </a:lnSpc>
            </a:pPr>
            <a:r>
              <a:rPr lang="en-US" altLang="en-US" sz="2000" dirty="0"/>
              <a:t>The worst case occurs when all the keys inserted into the map collide</a:t>
            </a:r>
          </a:p>
          <a:p>
            <a:pPr eaLnBrk="1" hangingPunct="1">
              <a:lnSpc>
                <a:spcPct val="90000"/>
              </a:lnSpc>
            </a:pPr>
            <a:endParaRPr lang="en-US" altLang="en-US" sz="2000" dirty="0"/>
          </a:p>
          <a:p>
            <a:pPr eaLnBrk="1" hangingPunct="1">
              <a:lnSpc>
                <a:spcPct val="90000"/>
              </a:lnSpc>
            </a:pPr>
            <a:r>
              <a:rPr lang="en-US" altLang="en-US" sz="2000" dirty="0"/>
              <a:t>The load factor </a:t>
            </a:r>
            <a:r>
              <a:rPr lang="en-US" altLang="en-US" sz="2000" b="1" i="1" dirty="0"/>
              <a:t>a</a:t>
            </a:r>
            <a:r>
              <a:rPr lang="en-US" altLang="en-US" sz="2000" dirty="0"/>
              <a:t> = </a:t>
            </a:r>
            <a:r>
              <a:rPr lang="en-US" altLang="en-US" sz="2000" b="1" i="1" dirty="0"/>
              <a:t>n</a:t>
            </a:r>
            <a:r>
              <a:rPr lang="en-US" altLang="en-US" sz="2000" dirty="0"/>
              <a:t>/</a:t>
            </a:r>
            <a:r>
              <a:rPr lang="en-US" altLang="en-US" sz="2000" b="1" i="1" dirty="0"/>
              <a:t>N</a:t>
            </a:r>
          </a:p>
          <a:p>
            <a:pPr eaLnBrk="1" hangingPunct="1">
              <a:lnSpc>
                <a:spcPct val="90000"/>
              </a:lnSpc>
            </a:pPr>
            <a:endParaRPr lang="en-US" altLang="en-US" sz="2000" dirty="0"/>
          </a:p>
          <a:p>
            <a:pPr eaLnBrk="1" hangingPunct="1">
              <a:lnSpc>
                <a:spcPct val="90000"/>
              </a:lnSpc>
            </a:pPr>
            <a:r>
              <a:rPr lang="en-US" altLang="en-US" sz="2000" dirty="0"/>
              <a:t>Assuming that the hash values are like random numbers, it can be shown that the expected number of probes for an insertion with open addressing is</a:t>
            </a:r>
            <a:br>
              <a:rPr lang="en-US" altLang="en-US" sz="2000" dirty="0"/>
            </a:br>
            <a:r>
              <a:rPr lang="en-US" altLang="en-US" sz="2000" dirty="0"/>
              <a:t>	1</a:t>
            </a:r>
            <a:r>
              <a:rPr lang="en-US" altLang="en-US" sz="2000" b="1" i="1" dirty="0"/>
              <a:t> </a:t>
            </a:r>
            <a:r>
              <a:rPr lang="en-US" altLang="en-US" sz="2000" dirty="0"/>
              <a:t>/ (1 -</a:t>
            </a:r>
            <a:r>
              <a:rPr lang="en-US" altLang="en-US" sz="2000" b="1" i="1" dirty="0"/>
              <a:t> a</a:t>
            </a:r>
            <a:r>
              <a:rPr lang="en-US" altLang="en-US" sz="2000" dirty="0"/>
              <a:t>) </a:t>
            </a:r>
          </a:p>
        </p:txBody>
      </p:sp>
      <p:sp>
        <p:nvSpPr>
          <p:cNvPr id="9223" name="Rectangle 4" descr="Rectangle: Click to edit Master text styles&#10;Second level&#10;Third level&#10;Fourth level&#10;Fifth level"/>
          <p:cNvSpPr>
            <a:spLocks noGrp="1" noChangeArrowheads="1"/>
          </p:cNvSpPr>
          <p:nvPr>
            <p:ph sz="half" idx="2"/>
          </p:nvPr>
        </p:nvSpPr>
        <p:spPr/>
        <p:txBody>
          <a:bodyPr/>
          <a:lstStyle/>
          <a:p>
            <a:pPr eaLnBrk="1" hangingPunct="1">
              <a:lnSpc>
                <a:spcPct val="90000"/>
              </a:lnSpc>
            </a:pPr>
            <a:endParaRPr lang="en-US" altLang="en-US" sz="2000" dirty="0"/>
          </a:p>
          <a:p>
            <a:pPr eaLnBrk="1" hangingPunct="1">
              <a:lnSpc>
                <a:spcPct val="90000"/>
              </a:lnSpc>
            </a:pPr>
            <a:endParaRPr lang="en-US" altLang="en-US" sz="2000" dirty="0"/>
          </a:p>
          <a:p>
            <a:pPr eaLnBrk="1" hangingPunct="1">
              <a:lnSpc>
                <a:spcPct val="90000"/>
              </a:lnSpc>
            </a:pPr>
            <a:r>
              <a:rPr lang="en-US" altLang="en-US" sz="2000" dirty="0"/>
              <a:t>But, when well designed, the expected running time of all the MAP ADT operations in a hash table is </a:t>
            </a:r>
            <a:r>
              <a:rPr lang="en-US" altLang="en-US" sz="2000" b="1" i="1" dirty="0"/>
              <a:t>O</a:t>
            </a:r>
            <a:r>
              <a:rPr lang="en-US" altLang="en-US" sz="2000" dirty="0"/>
              <a:t>(1) </a:t>
            </a:r>
          </a:p>
          <a:p>
            <a:pPr eaLnBrk="1" hangingPunct="1">
              <a:lnSpc>
                <a:spcPct val="90000"/>
              </a:lnSpc>
            </a:pPr>
            <a:endParaRPr lang="en-US" altLang="en-US" sz="2000" dirty="0"/>
          </a:p>
          <a:p>
            <a:pPr eaLnBrk="1" hangingPunct="1">
              <a:lnSpc>
                <a:spcPct val="90000"/>
              </a:lnSpc>
            </a:pPr>
            <a:r>
              <a:rPr lang="en-US" altLang="en-US" sz="2000" dirty="0"/>
              <a:t>In practice, hashing is very fast provided the load factor is not close to 100%</a:t>
            </a:r>
          </a:p>
          <a:p>
            <a:pPr marL="0" indent="0" eaLnBrk="1" hangingPunct="1">
              <a:lnSpc>
                <a:spcPct val="90000"/>
              </a:lnSpc>
              <a:buNone/>
            </a:pPr>
            <a:endParaRPr lang="en-US" altLang="en-US" sz="2000" dirty="0"/>
          </a:p>
        </p:txBody>
      </p:sp>
      <p:graphicFrame>
        <p:nvGraphicFramePr>
          <p:cNvPr id="9218" name="Object 5"/>
          <p:cNvGraphicFramePr>
            <a:graphicFrameLocks noChangeAspect="1"/>
          </p:cNvGraphicFramePr>
          <p:nvPr/>
        </p:nvGraphicFramePr>
        <p:xfrm>
          <a:off x="6096000" y="76200"/>
          <a:ext cx="2462213" cy="1676400"/>
        </p:xfrm>
        <a:graphic>
          <a:graphicData uri="http://schemas.openxmlformats.org/presentationml/2006/ole">
            <mc:AlternateContent xmlns:mc="http://schemas.openxmlformats.org/markup-compatibility/2006">
              <mc:Choice xmlns:v="urn:schemas-microsoft-com:vml" Requires="v">
                <p:oleObj name="Clip" r:id="rId2" imgW="2942640" imgH="2628360" progId="MS_ClipArt_Gallery.2">
                  <p:embed/>
                </p:oleObj>
              </mc:Choice>
              <mc:Fallback>
                <p:oleObj name="Clip" r:id="rId2" imgW="2942640" imgH="2628360"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6200"/>
                        <a:ext cx="2462213"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2F849DB9-758D-4A23-930A-3B6D36D854FF}" type="slidenum">
              <a:rPr lang="ko-KR" altLang="en-US" smtClean="0"/>
              <a:pPr>
                <a:defRPr/>
              </a:pPr>
              <a:t>30</a:t>
            </a:fld>
            <a:endParaRPr lang="en-US" altLang="ko-KR"/>
          </a:p>
        </p:txBody>
      </p:sp>
    </p:spTree>
    <p:extLst>
      <p:ext uri="{BB962C8B-B14F-4D97-AF65-F5344CB8AC3E}">
        <p14:creationId xmlns:p14="http://schemas.microsoft.com/office/powerpoint/2010/main" val="603282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40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dirty="0"/>
              <a:t>The Map ADT</a:t>
            </a:r>
            <a:endParaRPr lang="en-US" altLang="en-US" dirty="0">
              <a:ea typeface="Tahoma" charset="0"/>
              <a:cs typeface="Tahoma" charset="0"/>
            </a:endParaRPr>
          </a:p>
        </p:txBody>
      </p:sp>
      <p:pic>
        <p:nvPicPr>
          <p:cNvPr id="6150" name="Picture 6" descr="BS00039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874000" y="10886"/>
            <a:ext cx="1270000" cy="1270000"/>
          </a:xfrm>
          <a:noFill/>
        </p:spPr>
      </p:pic>
      <p:sp>
        <p:nvSpPr>
          <p:cNvPr id="10" name="Content Placeholder 2" descr="Rectangle: Click to edit Master text styles&#10;Second level&#10;Third level&#10;Fourth level&#10;Fifth level"/>
          <p:cNvSpPr txBox="1">
            <a:spLocks/>
          </p:cNvSpPr>
          <p:nvPr/>
        </p:nvSpPr>
        <p:spPr bwMode="auto">
          <a:xfrm>
            <a:off x="304800" y="1143000"/>
            <a:ext cx="86868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sz="26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18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1800">
                <a:solidFill>
                  <a:schemeClr val="tx1"/>
                </a:solidFill>
                <a:latin typeface="Calibri" charset="0"/>
                <a:ea typeface="Calibri" charset="0"/>
                <a:cs typeface="Calibri"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r>
              <a:rPr lang="en-US" altLang="en-US" sz="2400" dirty="0">
                <a:solidFill>
                  <a:schemeClr val="tx2"/>
                </a:solidFill>
              </a:rPr>
              <a:t>find</a:t>
            </a:r>
            <a:r>
              <a:rPr lang="en-US" altLang="en-US" sz="2400" dirty="0"/>
              <a:t>(k): if the map M has an entry with key k, return and iterator to it; else, return special iterator </a:t>
            </a:r>
            <a:r>
              <a:rPr lang="en-US" altLang="en-US" sz="2400" dirty="0">
                <a:solidFill>
                  <a:srgbClr val="C00000"/>
                </a:solidFill>
              </a:rPr>
              <a:t>end</a:t>
            </a:r>
            <a:r>
              <a:rPr lang="en-US" altLang="en-US" sz="2400" dirty="0"/>
              <a:t> </a:t>
            </a:r>
            <a:endParaRPr lang="en-US" altLang="en-US" sz="2400" dirty="0">
              <a:solidFill>
                <a:schemeClr val="tx2"/>
              </a:solidFill>
            </a:endParaRPr>
          </a:p>
          <a:p>
            <a:pPr eaLnBrk="1" hangingPunct="1"/>
            <a:r>
              <a:rPr lang="en-US" altLang="en-US" sz="2400" dirty="0">
                <a:solidFill>
                  <a:schemeClr val="tx2"/>
                </a:solidFill>
              </a:rPr>
              <a:t>put</a:t>
            </a:r>
            <a:r>
              <a:rPr lang="en-US" altLang="en-US" sz="2400" dirty="0"/>
              <a:t>(k, v): if there is no entry with key k, insert entry </a:t>
            </a:r>
            <a:br>
              <a:rPr lang="en-US" altLang="en-US" sz="2400" dirty="0"/>
            </a:br>
            <a:r>
              <a:rPr lang="en-US" altLang="en-US" sz="2400" dirty="0"/>
              <a:t>(k, v), and otherwise set its value to v. Return an iterator to the new/modified entry</a:t>
            </a:r>
            <a:endParaRPr lang="en-US" altLang="en-US" sz="2400" dirty="0">
              <a:solidFill>
                <a:schemeClr val="tx2"/>
              </a:solidFill>
            </a:endParaRPr>
          </a:p>
          <a:p>
            <a:pPr eaLnBrk="1" hangingPunct="1"/>
            <a:r>
              <a:rPr lang="en-US" altLang="en-US" sz="2400" dirty="0">
                <a:solidFill>
                  <a:schemeClr val="tx2"/>
                </a:solidFill>
              </a:rPr>
              <a:t>erase</a:t>
            </a:r>
            <a:r>
              <a:rPr lang="en-US" altLang="en-US" sz="2400" dirty="0"/>
              <a:t>(k): if the map M has an entry with key k, remove it from M</a:t>
            </a:r>
          </a:p>
          <a:p>
            <a:pPr eaLnBrk="1" hangingPunct="1"/>
            <a:endParaRPr lang="en-US" altLang="en-US" sz="2400" dirty="0">
              <a:solidFill>
                <a:schemeClr val="tx2"/>
              </a:solidFill>
            </a:endParaRPr>
          </a:p>
          <a:p>
            <a:pPr eaLnBrk="1" hangingPunct="1"/>
            <a:r>
              <a:rPr lang="en-US" altLang="en-US" sz="2400" dirty="0">
                <a:solidFill>
                  <a:schemeClr val="tx2"/>
                </a:solidFill>
              </a:rPr>
              <a:t>size</a:t>
            </a:r>
            <a:r>
              <a:rPr lang="en-US" altLang="en-US" sz="2400" dirty="0"/>
              <a:t>(), </a:t>
            </a:r>
            <a:r>
              <a:rPr lang="en-US" altLang="en-US" sz="2400" dirty="0">
                <a:solidFill>
                  <a:schemeClr val="tx2"/>
                </a:solidFill>
              </a:rPr>
              <a:t>empty</a:t>
            </a:r>
            <a:r>
              <a:rPr lang="en-US" altLang="en-US" sz="2400" dirty="0"/>
              <a:t>()</a:t>
            </a:r>
            <a:endParaRPr lang="en-US" altLang="en-US" sz="2400" dirty="0">
              <a:solidFill>
                <a:schemeClr val="tx2"/>
              </a:solidFill>
            </a:endParaRPr>
          </a:p>
          <a:p>
            <a:pPr eaLnBrk="1" hangingPunct="1"/>
            <a:r>
              <a:rPr lang="en-US" altLang="en-US" sz="2400" dirty="0">
                <a:solidFill>
                  <a:schemeClr val="tx2"/>
                </a:solidFill>
              </a:rPr>
              <a:t>begin</a:t>
            </a:r>
            <a:r>
              <a:rPr lang="en-US" altLang="en-US" sz="2400" dirty="0"/>
              <a:t>(), </a:t>
            </a:r>
            <a:r>
              <a:rPr lang="en-US" altLang="en-US" sz="2400" dirty="0">
                <a:solidFill>
                  <a:schemeClr val="tx2"/>
                </a:solidFill>
              </a:rPr>
              <a:t>end</a:t>
            </a:r>
            <a:r>
              <a:rPr lang="en-US" altLang="en-US" sz="2400" dirty="0"/>
              <a:t>(): return iterators to beginning and end of M</a:t>
            </a:r>
          </a:p>
          <a:p>
            <a:pPr eaLnBrk="1" hangingPunct="1"/>
            <a:endParaRPr lang="en-US" altLang="en-US" sz="2400" dirty="0">
              <a:solidFill>
                <a:schemeClr val="tx2"/>
              </a:solidFill>
            </a:endParaRPr>
          </a:p>
          <a:p>
            <a:pPr eaLnBrk="1" hangingPunct="1"/>
            <a:r>
              <a:rPr lang="en-US" altLang="en-US" sz="2400" dirty="0">
                <a:solidFill>
                  <a:schemeClr val="tx2"/>
                </a:solidFill>
              </a:rPr>
              <a:t>Important Issue? </a:t>
            </a:r>
            <a:br>
              <a:rPr lang="en-US" altLang="en-US" sz="2400" dirty="0">
                <a:solidFill>
                  <a:schemeClr val="tx2"/>
                </a:solidFill>
              </a:rPr>
            </a:br>
            <a:r>
              <a:rPr lang="en-US" altLang="en-US" sz="2400" dirty="0"/>
              <a:t>Using what data structure and algorithm, we implement Map?</a:t>
            </a: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4</a:t>
            </a:fld>
            <a:endParaRPr lang="en-US" altLang="ko-KR"/>
          </a:p>
        </p:txBody>
      </p:sp>
    </p:spTree>
    <p:extLst>
      <p:ext uri="{BB962C8B-B14F-4D97-AF65-F5344CB8AC3E}">
        <p14:creationId xmlns:p14="http://schemas.microsoft.com/office/powerpoint/2010/main" val="22421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Example</a:t>
            </a:r>
          </a:p>
        </p:txBody>
      </p:sp>
      <p:sp>
        <p:nvSpPr>
          <p:cNvPr id="9" name="Rectangle 3" descr="Rectangle: Click to edit Master text styles&#10;Second level&#10;Third level&#10;Fourth level&#10;Fifth level"/>
          <p:cNvSpPr txBox="1">
            <a:spLocks noChangeArrowheads="1"/>
          </p:cNvSpPr>
          <p:nvPr/>
        </p:nvSpPr>
        <p:spPr bwMode="auto">
          <a:xfrm>
            <a:off x="838200" y="1600200"/>
            <a:ext cx="7848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26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18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1800">
                <a:solidFill>
                  <a:schemeClr val="tx1"/>
                </a:solidFill>
                <a:latin typeface="Calibri" charset="0"/>
                <a:ea typeface="Calibri" charset="0"/>
                <a:cs typeface="Calibri"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lnSpc>
                <a:spcPct val="80000"/>
              </a:lnSpc>
              <a:buFont typeface="Wingdings" charset="2"/>
              <a:buNone/>
            </a:pPr>
            <a:r>
              <a:rPr lang="en-US" altLang="en-US" sz="2000" b="1" i="1" kern="0" dirty="0">
                <a:solidFill>
                  <a:schemeClr val="tx2"/>
                </a:solidFill>
              </a:rPr>
              <a:t>Operation	Output		Map</a:t>
            </a:r>
            <a:endParaRPr lang="en-US" altLang="en-US" sz="2000" b="1" i="1" kern="0" dirty="0"/>
          </a:p>
          <a:p>
            <a:pPr eaLnBrk="1" hangingPunct="1">
              <a:lnSpc>
                <a:spcPct val="80000"/>
              </a:lnSpc>
              <a:buFont typeface="Wingdings" charset="2"/>
              <a:buNone/>
            </a:pPr>
            <a:r>
              <a:rPr lang="en-US" altLang="en-US" sz="2000" kern="0" dirty="0"/>
              <a:t>empty()		</a:t>
            </a:r>
            <a:r>
              <a:rPr lang="en-US" altLang="en-US" sz="2000" b="1" kern="0" dirty="0"/>
              <a:t>true	</a:t>
            </a:r>
            <a:r>
              <a:rPr lang="en-US" altLang="en-US" sz="2000" kern="0" dirty="0"/>
              <a:t>	</a:t>
            </a:r>
            <a:r>
              <a:rPr lang="en-US" altLang="en-US" sz="2000" kern="0" dirty="0" err="1">
                <a:ea typeface="Tahoma" charset="0"/>
                <a:cs typeface="Tahoma" charset="0"/>
              </a:rPr>
              <a:t>Ø</a:t>
            </a:r>
            <a:endParaRPr lang="en-US" altLang="en-US" sz="2000" kern="0" dirty="0">
              <a:ea typeface="Tahoma" charset="0"/>
              <a:cs typeface="Tahoma" charset="0"/>
            </a:endParaRPr>
          </a:p>
          <a:p>
            <a:pPr eaLnBrk="1" hangingPunct="1">
              <a:lnSpc>
                <a:spcPct val="80000"/>
              </a:lnSpc>
              <a:buFont typeface="Wingdings" charset="2"/>
              <a:buNone/>
            </a:pPr>
            <a:r>
              <a:rPr lang="en-US" altLang="en-US" sz="2000" kern="0" dirty="0"/>
              <a:t>put(5,A)		[(5,A)]</a:t>
            </a:r>
            <a:r>
              <a:rPr lang="en-US" altLang="en-US" sz="2000" b="1" kern="0" dirty="0"/>
              <a:t>		</a:t>
            </a:r>
            <a:r>
              <a:rPr lang="en-US" altLang="en-US" sz="2000" kern="0" dirty="0"/>
              <a:t>(5,A)	</a:t>
            </a:r>
          </a:p>
          <a:p>
            <a:pPr eaLnBrk="1" hangingPunct="1">
              <a:lnSpc>
                <a:spcPct val="80000"/>
              </a:lnSpc>
              <a:buFont typeface="Wingdings" charset="2"/>
              <a:buNone/>
            </a:pPr>
            <a:r>
              <a:rPr lang="en-US" altLang="en-US" sz="2000" kern="0" dirty="0"/>
              <a:t>put(7,B)		[(7,B)] </a:t>
            </a:r>
            <a:r>
              <a:rPr lang="en-US" altLang="en-US" sz="2000" b="1" kern="0" dirty="0"/>
              <a:t>		</a:t>
            </a:r>
            <a:r>
              <a:rPr lang="en-US" altLang="en-US" sz="2000" kern="0" dirty="0"/>
              <a:t>(5,A),(7,B)	</a:t>
            </a:r>
          </a:p>
          <a:p>
            <a:pPr eaLnBrk="1" hangingPunct="1">
              <a:lnSpc>
                <a:spcPct val="80000"/>
              </a:lnSpc>
              <a:buFont typeface="Wingdings" charset="2"/>
              <a:buNone/>
            </a:pPr>
            <a:r>
              <a:rPr lang="en-US" altLang="en-US" sz="2000" kern="0" dirty="0"/>
              <a:t>put(2,C)		[(2,C)] </a:t>
            </a:r>
            <a:r>
              <a:rPr lang="en-US" altLang="en-US" sz="2000" b="1" kern="0" dirty="0"/>
              <a:t>		</a:t>
            </a:r>
            <a:r>
              <a:rPr lang="en-US" altLang="en-US" sz="2000" kern="0" dirty="0"/>
              <a:t>(5,A),(7,B),(2,C)	</a:t>
            </a:r>
          </a:p>
          <a:p>
            <a:pPr eaLnBrk="1" hangingPunct="1">
              <a:lnSpc>
                <a:spcPct val="80000"/>
              </a:lnSpc>
              <a:buFont typeface="Wingdings" charset="2"/>
              <a:buNone/>
            </a:pPr>
            <a:r>
              <a:rPr lang="en-US" altLang="en-US" sz="2000" kern="0" dirty="0"/>
              <a:t>put(8,D)		[(8,D)] </a:t>
            </a:r>
            <a:r>
              <a:rPr lang="en-US" altLang="en-US" sz="2000" b="1" kern="0" dirty="0"/>
              <a:t>		</a:t>
            </a:r>
            <a:r>
              <a:rPr lang="en-US" altLang="en-US" sz="2000" kern="0" dirty="0"/>
              <a:t>(5,A),(7,B),(2,C),(8,D)	</a:t>
            </a:r>
          </a:p>
          <a:p>
            <a:pPr eaLnBrk="1" hangingPunct="1">
              <a:lnSpc>
                <a:spcPct val="80000"/>
              </a:lnSpc>
              <a:buFont typeface="Wingdings" charset="2"/>
              <a:buNone/>
            </a:pPr>
            <a:r>
              <a:rPr lang="en-US" altLang="en-US" sz="2000" kern="0" dirty="0"/>
              <a:t>put(2,E)		[(2,E)]		(5,A),(7,B),(2,E),(8,D)	</a:t>
            </a:r>
          </a:p>
          <a:p>
            <a:pPr eaLnBrk="1" hangingPunct="1">
              <a:lnSpc>
                <a:spcPct val="80000"/>
              </a:lnSpc>
              <a:buFont typeface="Wingdings" charset="2"/>
              <a:buNone/>
            </a:pPr>
            <a:r>
              <a:rPr lang="en-US" altLang="en-US" sz="2000" kern="0" dirty="0"/>
              <a:t>find(7)		[(7,B)]		(5,A),(7,B),(2,E),(8,D)	</a:t>
            </a:r>
          </a:p>
          <a:p>
            <a:pPr eaLnBrk="1" hangingPunct="1">
              <a:lnSpc>
                <a:spcPct val="80000"/>
              </a:lnSpc>
              <a:buFont typeface="Wingdings" charset="2"/>
              <a:buNone/>
            </a:pPr>
            <a:r>
              <a:rPr lang="en-US" altLang="en-US" sz="2000" kern="0" dirty="0"/>
              <a:t>find(4)		end</a:t>
            </a:r>
            <a:r>
              <a:rPr lang="en-US" altLang="en-US" sz="2000" b="1" kern="0" dirty="0"/>
              <a:t>		</a:t>
            </a:r>
            <a:r>
              <a:rPr lang="en-US" altLang="en-US" sz="2000" kern="0" dirty="0"/>
              <a:t>(5,A),(7,B),(2,E),(8,D)	</a:t>
            </a:r>
          </a:p>
          <a:p>
            <a:pPr eaLnBrk="1" hangingPunct="1">
              <a:lnSpc>
                <a:spcPct val="80000"/>
              </a:lnSpc>
              <a:buFont typeface="Wingdings" charset="2"/>
              <a:buNone/>
            </a:pPr>
            <a:r>
              <a:rPr lang="en-US" altLang="en-US" sz="2000" kern="0" dirty="0"/>
              <a:t>find(2)		[(2,E)] 		(5,A),(7,B),(2,E),(8,D)	</a:t>
            </a:r>
          </a:p>
          <a:p>
            <a:pPr eaLnBrk="1" hangingPunct="1">
              <a:lnSpc>
                <a:spcPct val="80000"/>
              </a:lnSpc>
              <a:buFont typeface="Wingdings" charset="2"/>
              <a:buNone/>
            </a:pPr>
            <a:r>
              <a:rPr lang="en-US" altLang="en-US" sz="2000" kern="0" dirty="0"/>
              <a:t>size()		4		(5,A),(7,B),(2,E),(8,D)	</a:t>
            </a:r>
          </a:p>
          <a:p>
            <a:pPr eaLnBrk="1" hangingPunct="1">
              <a:lnSpc>
                <a:spcPct val="80000"/>
              </a:lnSpc>
              <a:buFont typeface="Wingdings" charset="2"/>
              <a:buNone/>
            </a:pPr>
            <a:r>
              <a:rPr lang="en-US" altLang="en-US" sz="2000" kern="0" dirty="0"/>
              <a:t>erase(5)		—		(7,B),(2,E),(8,D)	</a:t>
            </a:r>
          </a:p>
          <a:p>
            <a:pPr eaLnBrk="1" hangingPunct="1">
              <a:lnSpc>
                <a:spcPct val="80000"/>
              </a:lnSpc>
              <a:buFont typeface="Wingdings" charset="2"/>
              <a:buNone/>
            </a:pPr>
            <a:r>
              <a:rPr lang="en-US" altLang="en-US" sz="2000" kern="0" dirty="0"/>
              <a:t>erase(2)		— 		(7,B),(8,D)	</a:t>
            </a:r>
          </a:p>
          <a:p>
            <a:pPr eaLnBrk="1" hangingPunct="1">
              <a:lnSpc>
                <a:spcPct val="80000"/>
              </a:lnSpc>
              <a:buFont typeface="Wingdings" charset="2"/>
              <a:buNone/>
            </a:pPr>
            <a:r>
              <a:rPr lang="en-US" altLang="en-US" sz="2000" kern="0" dirty="0"/>
              <a:t>find(2)		end</a:t>
            </a:r>
            <a:r>
              <a:rPr lang="en-US" altLang="en-US" sz="2000" b="1" kern="0" dirty="0"/>
              <a:t>		</a:t>
            </a:r>
            <a:r>
              <a:rPr lang="en-US" altLang="en-US" sz="2000" kern="0" dirty="0"/>
              <a:t>(7,B),(8,D)	</a:t>
            </a:r>
          </a:p>
          <a:p>
            <a:pPr eaLnBrk="1" hangingPunct="1">
              <a:lnSpc>
                <a:spcPct val="80000"/>
              </a:lnSpc>
              <a:buFont typeface="Wingdings" charset="2"/>
              <a:buNone/>
            </a:pPr>
            <a:r>
              <a:rPr lang="en-US" altLang="en-US" sz="2000" kern="0" dirty="0"/>
              <a:t>empty()		</a:t>
            </a:r>
            <a:r>
              <a:rPr lang="en-US" altLang="en-US" sz="2000" b="1" kern="0" dirty="0"/>
              <a:t>false		</a:t>
            </a:r>
            <a:r>
              <a:rPr lang="en-US" altLang="en-US" sz="2000" kern="0" dirty="0"/>
              <a:t>(7,B),(8,D)</a:t>
            </a:r>
          </a:p>
        </p:txBody>
      </p:sp>
      <p:sp>
        <p:nvSpPr>
          <p:cNvPr id="5" name="Slide Number Placeholder 4"/>
          <p:cNvSpPr>
            <a:spLocks noGrp="1"/>
          </p:cNvSpPr>
          <p:nvPr>
            <p:ph type="sldNum" sz="quarter" idx="11"/>
          </p:nvPr>
        </p:nvSpPr>
        <p:spPr/>
        <p:txBody>
          <a:bodyPr/>
          <a:lstStyle/>
          <a:p>
            <a:pPr>
              <a:defRPr/>
            </a:pPr>
            <a:fld id="{3903749F-3842-4CDA-A45E-FEEB9ACCE00B}" type="slidenum">
              <a:rPr lang="ko-KR" altLang="en-US" smtClean="0"/>
              <a:pPr>
                <a:defRPr/>
              </a:pPr>
              <a:t>5</a:t>
            </a:fld>
            <a:endParaRPr lang="en-US" altLang="ko-KR"/>
          </a:p>
        </p:txBody>
      </p:sp>
    </p:spTree>
    <p:extLst>
      <p:ext uri="{BB962C8B-B14F-4D97-AF65-F5344CB8AC3E}">
        <p14:creationId xmlns:p14="http://schemas.microsoft.com/office/powerpoint/2010/main" val="168999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F7FE56-C6A4-5741-A07B-085A2D34D4EA}"/>
              </a:ext>
            </a:extLst>
          </p:cNvPr>
          <p:cNvSpPr>
            <a:spLocks noGrp="1"/>
          </p:cNvSpPr>
          <p:nvPr>
            <p:ph type="title"/>
          </p:nvPr>
        </p:nvSpPr>
        <p:spPr/>
        <p:txBody>
          <a:bodyPr/>
          <a:lstStyle/>
          <a:p>
            <a:r>
              <a:rPr lang="en-US" dirty="0"/>
              <a:t>map in C++</a:t>
            </a:r>
          </a:p>
        </p:txBody>
      </p:sp>
      <p:sp>
        <p:nvSpPr>
          <p:cNvPr id="6" name="Content Placeholder 5">
            <a:extLst>
              <a:ext uri="{FF2B5EF4-FFF2-40B4-BE49-F238E27FC236}">
                <a16:creationId xmlns:a16="http://schemas.microsoft.com/office/drawing/2014/main" id="{A9CC3DC7-8AEA-D74F-A9BF-00AFA7B791C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E9C625E-67DC-7346-98CA-B0509B7F84D1}"/>
              </a:ext>
            </a:extLst>
          </p:cNvPr>
          <p:cNvSpPr>
            <a:spLocks noGrp="1"/>
          </p:cNvSpPr>
          <p:nvPr>
            <p:ph type="sldNum" sz="quarter" idx="11"/>
          </p:nvPr>
        </p:nvSpPr>
        <p:spPr/>
        <p:txBody>
          <a:bodyPr/>
          <a:lstStyle/>
          <a:p>
            <a:pPr>
              <a:defRPr/>
            </a:pPr>
            <a:fld id="{210749E8-416C-4138-A0B8-49FD5E88F63A}" type="slidenum">
              <a:rPr lang="ko-KR" altLang="en-US" smtClean="0"/>
              <a:pPr>
                <a:defRPr/>
              </a:pPr>
              <a:t>6</a:t>
            </a:fld>
            <a:endParaRPr lang="en-US" altLang="ko-KR"/>
          </a:p>
        </p:txBody>
      </p:sp>
      <p:pic>
        <p:nvPicPr>
          <p:cNvPr id="7" name="Picture 6">
            <a:extLst>
              <a:ext uri="{FF2B5EF4-FFF2-40B4-BE49-F238E27FC236}">
                <a16:creationId xmlns:a16="http://schemas.microsoft.com/office/drawing/2014/main" id="{93AE7D99-C4E9-0F40-8058-B96C3DC82030}"/>
              </a:ext>
            </a:extLst>
          </p:cNvPr>
          <p:cNvPicPr>
            <a:picLocks noChangeAspect="1"/>
          </p:cNvPicPr>
          <p:nvPr/>
        </p:nvPicPr>
        <p:blipFill>
          <a:blip r:embed="rId2"/>
          <a:stretch>
            <a:fillRect/>
          </a:stretch>
        </p:blipFill>
        <p:spPr>
          <a:xfrm>
            <a:off x="239598" y="1219199"/>
            <a:ext cx="6313602" cy="5019831"/>
          </a:xfrm>
          <a:prstGeom prst="rect">
            <a:avLst/>
          </a:prstGeom>
        </p:spPr>
      </p:pic>
      <p:pic>
        <p:nvPicPr>
          <p:cNvPr id="9" name="Picture 8">
            <a:extLst>
              <a:ext uri="{FF2B5EF4-FFF2-40B4-BE49-F238E27FC236}">
                <a16:creationId xmlns:a16="http://schemas.microsoft.com/office/drawing/2014/main" id="{F482D5DB-4D31-D348-A113-1280ED8EDF72}"/>
              </a:ext>
            </a:extLst>
          </p:cNvPr>
          <p:cNvPicPr>
            <a:picLocks noChangeAspect="1"/>
          </p:cNvPicPr>
          <p:nvPr/>
        </p:nvPicPr>
        <p:blipFill>
          <a:blip r:embed="rId3"/>
          <a:stretch>
            <a:fillRect/>
          </a:stretch>
        </p:blipFill>
        <p:spPr>
          <a:xfrm>
            <a:off x="6705600" y="2895600"/>
            <a:ext cx="2148348" cy="1752600"/>
          </a:xfrm>
          <a:prstGeom prst="rect">
            <a:avLst/>
          </a:prstGeom>
        </p:spPr>
      </p:pic>
    </p:spTree>
    <p:extLst>
      <p:ext uri="{BB962C8B-B14F-4D97-AF65-F5344CB8AC3E}">
        <p14:creationId xmlns:p14="http://schemas.microsoft.com/office/powerpoint/2010/main" val="121118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A Simple List-Based Map</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en-US" dirty="0"/>
              <a:t>An easiest way of implementing Map</a:t>
            </a:r>
          </a:p>
          <a:p>
            <a:pPr eaLnBrk="1" hangingPunct="1"/>
            <a:r>
              <a:rPr lang="en-US" altLang="en-US" dirty="0"/>
              <a:t>We can efficiently implement a map using an unsorted list </a:t>
            </a:r>
          </a:p>
          <a:p>
            <a:pPr lvl="1" eaLnBrk="1" hangingPunct="1"/>
            <a:r>
              <a:rPr lang="en-US" altLang="en-US" dirty="0"/>
              <a:t>We store the items of the map in a list S (based on a doubly-linked list), in arbitrary order</a:t>
            </a:r>
          </a:p>
        </p:txBody>
      </p:sp>
      <p:grpSp>
        <p:nvGrpSpPr>
          <p:cNvPr id="8198" name="Group 59"/>
          <p:cNvGrpSpPr>
            <a:grpSpLocks/>
          </p:cNvGrpSpPr>
          <p:nvPr/>
        </p:nvGrpSpPr>
        <p:grpSpPr bwMode="auto">
          <a:xfrm>
            <a:off x="609600" y="3717925"/>
            <a:ext cx="7905750" cy="1997075"/>
            <a:chOff x="625475" y="4191000"/>
            <a:chExt cx="7905750" cy="1997075"/>
          </a:xfrm>
        </p:grpSpPr>
        <p:grpSp>
          <p:nvGrpSpPr>
            <p:cNvPr id="8200" name="Group 67"/>
            <p:cNvGrpSpPr>
              <a:grpSpLocks/>
            </p:cNvGrpSpPr>
            <p:nvPr/>
          </p:nvGrpSpPr>
          <p:grpSpPr bwMode="auto">
            <a:xfrm>
              <a:off x="2209800" y="5410200"/>
              <a:ext cx="609600" cy="304800"/>
              <a:chOff x="4992" y="3456"/>
              <a:chExt cx="384" cy="192"/>
            </a:xfrm>
          </p:grpSpPr>
          <p:sp>
            <p:nvSpPr>
              <p:cNvPr id="8252" name="AutoShape 68"/>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53" name="Line 6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01" name="Group 70"/>
            <p:cNvGrpSpPr>
              <a:grpSpLocks/>
            </p:cNvGrpSpPr>
            <p:nvPr/>
          </p:nvGrpSpPr>
          <p:grpSpPr bwMode="auto">
            <a:xfrm>
              <a:off x="3810000" y="5410200"/>
              <a:ext cx="609600" cy="304800"/>
              <a:chOff x="4992" y="3456"/>
              <a:chExt cx="384" cy="192"/>
            </a:xfrm>
          </p:grpSpPr>
          <p:sp>
            <p:nvSpPr>
              <p:cNvPr id="8250" name="AutoShape 71"/>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51" name="Line 72"/>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02" name="Group 73"/>
            <p:cNvGrpSpPr>
              <a:grpSpLocks/>
            </p:cNvGrpSpPr>
            <p:nvPr/>
          </p:nvGrpSpPr>
          <p:grpSpPr bwMode="auto">
            <a:xfrm>
              <a:off x="5257800" y="5410200"/>
              <a:ext cx="609600" cy="304800"/>
              <a:chOff x="4992" y="3456"/>
              <a:chExt cx="384" cy="192"/>
            </a:xfrm>
          </p:grpSpPr>
          <p:sp>
            <p:nvSpPr>
              <p:cNvPr id="8248" name="AutoShape 7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49" name="Line 7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03" name="Rectangle 4"/>
            <p:cNvSpPr>
              <a:spLocks noChangeArrowheads="1"/>
            </p:cNvSpPr>
            <p:nvPr/>
          </p:nvSpPr>
          <p:spPr bwMode="auto">
            <a:xfrm>
              <a:off x="1905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04" name="Rectangle 5"/>
            <p:cNvSpPr>
              <a:spLocks noChangeArrowheads="1"/>
            </p:cNvSpPr>
            <p:nvPr/>
          </p:nvSpPr>
          <p:spPr bwMode="auto">
            <a:xfrm>
              <a:off x="2209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05" name="Rectangle 6"/>
            <p:cNvSpPr>
              <a:spLocks noChangeArrowheads="1"/>
            </p:cNvSpPr>
            <p:nvPr/>
          </p:nvSpPr>
          <p:spPr bwMode="auto">
            <a:xfrm>
              <a:off x="2514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06" name="Freeform 7"/>
            <p:cNvSpPr>
              <a:spLocks/>
            </p:cNvSpPr>
            <p:nvPr/>
          </p:nvSpPr>
          <p:spPr bwMode="auto">
            <a:xfrm>
              <a:off x="2667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07" name="Rectangle 8"/>
            <p:cNvSpPr>
              <a:spLocks noChangeArrowheads="1"/>
            </p:cNvSpPr>
            <p:nvPr/>
          </p:nvSpPr>
          <p:spPr bwMode="auto">
            <a:xfrm>
              <a:off x="3429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08" name="Rectangle 9"/>
            <p:cNvSpPr>
              <a:spLocks noChangeArrowheads="1"/>
            </p:cNvSpPr>
            <p:nvPr/>
          </p:nvSpPr>
          <p:spPr bwMode="auto">
            <a:xfrm>
              <a:off x="3733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09" name="Rectangle 10"/>
            <p:cNvSpPr>
              <a:spLocks noChangeArrowheads="1"/>
            </p:cNvSpPr>
            <p:nvPr/>
          </p:nvSpPr>
          <p:spPr bwMode="auto">
            <a:xfrm>
              <a:off x="4038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0" name="Freeform 11"/>
            <p:cNvSpPr>
              <a:spLocks/>
            </p:cNvSpPr>
            <p:nvPr/>
          </p:nvSpPr>
          <p:spPr bwMode="auto">
            <a:xfrm>
              <a:off x="4191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11" name="Rectangle 12"/>
            <p:cNvSpPr>
              <a:spLocks noChangeArrowheads="1"/>
            </p:cNvSpPr>
            <p:nvPr/>
          </p:nvSpPr>
          <p:spPr bwMode="auto">
            <a:xfrm>
              <a:off x="4953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2" name="Rectangle 13"/>
            <p:cNvSpPr>
              <a:spLocks noChangeArrowheads="1"/>
            </p:cNvSpPr>
            <p:nvPr/>
          </p:nvSpPr>
          <p:spPr bwMode="auto">
            <a:xfrm>
              <a:off x="5257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3" name="Rectangle 14"/>
            <p:cNvSpPr>
              <a:spLocks noChangeArrowheads="1"/>
            </p:cNvSpPr>
            <p:nvPr/>
          </p:nvSpPr>
          <p:spPr bwMode="auto">
            <a:xfrm>
              <a:off x="5562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4" name="Freeform 15"/>
            <p:cNvSpPr>
              <a:spLocks/>
            </p:cNvSpPr>
            <p:nvPr/>
          </p:nvSpPr>
          <p:spPr bwMode="auto">
            <a:xfrm>
              <a:off x="5715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15" name="Rectangle 16"/>
            <p:cNvSpPr>
              <a:spLocks noChangeArrowheads="1"/>
            </p:cNvSpPr>
            <p:nvPr/>
          </p:nvSpPr>
          <p:spPr bwMode="auto">
            <a:xfrm>
              <a:off x="6477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6" name="Rectangle 17"/>
            <p:cNvSpPr>
              <a:spLocks noChangeArrowheads="1"/>
            </p:cNvSpPr>
            <p:nvPr/>
          </p:nvSpPr>
          <p:spPr bwMode="auto">
            <a:xfrm>
              <a:off x="6781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7" name="Rectangle 18"/>
            <p:cNvSpPr>
              <a:spLocks noChangeArrowheads="1"/>
            </p:cNvSpPr>
            <p:nvPr/>
          </p:nvSpPr>
          <p:spPr bwMode="auto">
            <a:xfrm>
              <a:off x="7086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18" name="Freeform 19"/>
            <p:cNvSpPr>
              <a:spLocks/>
            </p:cNvSpPr>
            <p:nvPr/>
          </p:nvSpPr>
          <p:spPr bwMode="auto">
            <a:xfrm rot="10800000">
              <a:off x="2819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19" name="Freeform 20"/>
            <p:cNvSpPr>
              <a:spLocks/>
            </p:cNvSpPr>
            <p:nvPr/>
          </p:nvSpPr>
          <p:spPr bwMode="auto">
            <a:xfrm rot="10800000">
              <a:off x="4343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0" name="Freeform 21"/>
            <p:cNvSpPr>
              <a:spLocks/>
            </p:cNvSpPr>
            <p:nvPr/>
          </p:nvSpPr>
          <p:spPr bwMode="auto">
            <a:xfrm rot="10800000">
              <a:off x="5867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1" name="Freeform 22"/>
            <p:cNvSpPr>
              <a:spLocks/>
            </p:cNvSpPr>
            <p:nvPr/>
          </p:nvSpPr>
          <p:spPr bwMode="auto">
            <a:xfrm>
              <a:off x="228917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2" name="Freeform 23"/>
            <p:cNvSpPr>
              <a:spLocks/>
            </p:cNvSpPr>
            <p:nvPr/>
          </p:nvSpPr>
          <p:spPr bwMode="auto">
            <a:xfrm>
              <a:off x="381000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3" name="Freeform 24"/>
            <p:cNvSpPr>
              <a:spLocks/>
            </p:cNvSpPr>
            <p:nvPr/>
          </p:nvSpPr>
          <p:spPr bwMode="auto">
            <a:xfrm>
              <a:off x="533082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4" name="Freeform 25"/>
            <p:cNvSpPr>
              <a:spLocks/>
            </p:cNvSpPr>
            <p:nvPr/>
          </p:nvSpPr>
          <p:spPr bwMode="auto">
            <a:xfrm>
              <a:off x="685165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5" name="Rectangle 26"/>
            <p:cNvSpPr>
              <a:spLocks noChangeArrowheads="1"/>
            </p:cNvSpPr>
            <p:nvPr/>
          </p:nvSpPr>
          <p:spPr bwMode="auto">
            <a:xfrm>
              <a:off x="8001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26" name="Rectangle 27"/>
            <p:cNvSpPr>
              <a:spLocks noChangeArrowheads="1"/>
            </p:cNvSpPr>
            <p:nvPr/>
          </p:nvSpPr>
          <p:spPr bwMode="auto">
            <a:xfrm>
              <a:off x="990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27" name="Freeform 28"/>
            <p:cNvSpPr>
              <a:spLocks/>
            </p:cNvSpPr>
            <p:nvPr/>
          </p:nvSpPr>
          <p:spPr bwMode="auto">
            <a:xfrm>
              <a:off x="7239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8" name="Freeform 29"/>
            <p:cNvSpPr>
              <a:spLocks/>
            </p:cNvSpPr>
            <p:nvPr/>
          </p:nvSpPr>
          <p:spPr bwMode="auto">
            <a:xfrm rot="10800000">
              <a:off x="7391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29" name="Freeform 30"/>
            <p:cNvSpPr>
              <a:spLocks/>
            </p:cNvSpPr>
            <p:nvPr/>
          </p:nvSpPr>
          <p:spPr bwMode="auto">
            <a:xfrm>
              <a:off x="1143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30" name="Freeform 31"/>
            <p:cNvSpPr>
              <a:spLocks/>
            </p:cNvSpPr>
            <p:nvPr/>
          </p:nvSpPr>
          <p:spPr bwMode="auto">
            <a:xfrm rot="10800000">
              <a:off x="1295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31" name="Text Box 32"/>
            <p:cNvSpPr txBox="1">
              <a:spLocks noChangeArrowheads="1"/>
            </p:cNvSpPr>
            <p:nvPr/>
          </p:nvSpPr>
          <p:spPr bwMode="auto">
            <a:xfrm>
              <a:off x="7693025" y="4191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t>trailer</a:t>
              </a:r>
            </a:p>
          </p:txBody>
        </p:sp>
        <p:sp>
          <p:nvSpPr>
            <p:cNvPr id="8232" name="Text Box 33"/>
            <p:cNvSpPr txBox="1">
              <a:spLocks noChangeArrowheads="1"/>
            </p:cNvSpPr>
            <p:nvPr/>
          </p:nvSpPr>
          <p:spPr bwMode="auto">
            <a:xfrm>
              <a:off x="625475" y="4267200"/>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t>header</a:t>
              </a:r>
            </a:p>
          </p:txBody>
        </p:sp>
        <p:sp>
          <p:nvSpPr>
            <p:cNvPr id="8233" name="AutoShape 34"/>
            <p:cNvSpPr>
              <a:spLocks noChangeArrowheads="1"/>
            </p:cNvSpPr>
            <p:nvPr/>
          </p:nvSpPr>
          <p:spPr bwMode="auto">
            <a:xfrm>
              <a:off x="1676400" y="42672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34" name="Text Box 35"/>
            <p:cNvSpPr txBox="1">
              <a:spLocks noChangeArrowheads="1"/>
            </p:cNvSpPr>
            <p:nvPr/>
          </p:nvSpPr>
          <p:spPr bwMode="auto">
            <a:xfrm>
              <a:off x="5611813" y="4251325"/>
              <a:ext cx="1931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t>nodes/positions</a:t>
              </a:r>
            </a:p>
          </p:txBody>
        </p:sp>
        <p:sp>
          <p:nvSpPr>
            <p:cNvPr id="8235" name="AutoShape 36"/>
            <p:cNvSpPr>
              <a:spLocks noChangeArrowheads="1"/>
            </p:cNvSpPr>
            <p:nvPr/>
          </p:nvSpPr>
          <p:spPr bwMode="auto">
            <a:xfrm>
              <a:off x="1905000" y="5257800"/>
              <a:ext cx="5638800" cy="9144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36" name="Text Box 37"/>
            <p:cNvSpPr txBox="1">
              <a:spLocks noChangeArrowheads="1"/>
            </p:cNvSpPr>
            <p:nvPr/>
          </p:nvSpPr>
          <p:spPr bwMode="auto">
            <a:xfrm>
              <a:off x="6477000" y="5791200"/>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solidFill>
                    <a:schemeClr val="tx2"/>
                  </a:solidFill>
                </a:rPr>
                <a:t>entries</a:t>
              </a:r>
            </a:p>
          </p:txBody>
        </p:sp>
        <p:sp>
          <p:nvSpPr>
            <p:cNvPr id="8237" name="Text Box 42"/>
            <p:cNvSpPr txBox="1">
              <a:spLocks noChangeArrowheads="1"/>
            </p:cNvSpPr>
            <p:nvPr/>
          </p:nvSpPr>
          <p:spPr bwMode="auto">
            <a:xfrm>
              <a:off x="21796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latin typeface="Times New Roman" charset="0"/>
                  <a:sym typeface="Symbol" charset="2"/>
                </a:rPr>
                <a:t>9</a:t>
              </a:r>
            </a:p>
          </p:txBody>
        </p:sp>
        <p:sp>
          <p:nvSpPr>
            <p:cNvPr id="8238" name="Text Box 43"/>
            <p:cNvSpPr txBox="1">
              <a:spLocks noChangeArrowheads="1"/>
            </p:cNvSpPr>
            <p:nvPr/>
          </p:nvSpPr>
          <p:spPr bwMode="auto">
            <a:xfrm>
              <a:off x="24685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b="1" i="1">
                  <a:latin typeface="Times New Roman" charset="0"/>
                  <a:sym typeface="Symbol" charset="2"/>
                </a:rPr>
                <a:t>c</a:t>
              </a:r>
            </a:p>
          </p:txBody>
        </p:sp>
        <p:sp>
          <p:nvSpPr>
            <p:cNvPr id="8239" name="Text Box 48"/>
            <p:cNvSpPr txBox="1">
              <a:spLocks noChangeArrowheads="1"/>
            </p:cNvSpPr>
            <p:nvPr/>
          </p:nvSpPr>
          <p:spPr bwMode="auto">
            <a:xfrm>
              <a:off x="37798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latin typeface="Times New Roman" charset="0"/>
                  <a:sym typeface="Symbol" charset="2"/>
                </a:rPr>
                <a:t>6</a:t>
              </a:r>
            </a:p>
          </p:txBody>
        </p:sp>
        <p:sp>
          <p:nvSpPr>
            <p:cNvPr id="8240" name="Text Box 49"/>
            <p:cNvSpPr txBox="1">
              <a:spLocks noChangeArrowheads="1"/>
            </p:cNvSpPr>
            <p:nvPr/>
          </p:nvSpPr>
          <p:spPr bwMode="auto">
            <a:xfrm>
              <a:off x="40687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b="1" i="1">
                  <a:latin typeface="Times New Roman" charset="0"/>
                  <a:sym typeface="Symbol" charset="2"/>
                </a:rPr>
                <a:t>c</a:t>
              </a:r>
            </a:p>
          </p:txBody>
        </p:sp>
        <p:sp>
          <p:nvSpPr>
            <p:cNvPr id="8241" name="Text Box 54"/>
            <p:cNvSpPr txBox="1">
              <a:spLocks noChangeArrowheads="1"/>
            </p:cNvSpPr>
            <p:nvPr/>
          </p:nvSpPr>
          <p:spPr bwMode="auto">
            <a:xfrm>
              <a:off x="5227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latin typeface="Times New Roman" charset="0"/>
                  <a:sym typeface="Symbol" charset="2"/>
                </a:rPr>
                <a:t>5</a:t>
              </a:r>
            </a:p>
          </p:txBody>
        </p:sp>
        <p:sp>
          <p:nvSpPr>
            <p:cNvPr id="8242" name="Text Box 55"/>
            <p:cNvSpPr txBox="1">
              <a:spLocks noChangeArrowheads="1"/>
            </p:cNvSpPr>
            <p:nvPr/>
          </p:nvSpPr>
          <p:spPr bwMode="auto">
            <a:xfrm>
              <a:off x="5516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b="1" i="1">
                  <a:latin typeface="Times New Roman" charset="0"/>
                  <a:sym typeface="Symbol" charset="2"/>
                </a:rPr>
                <a:t>c</a:t>
              </a:r>
            </a:p>
          </p:txBody>
        </p:sp>
        <p:grpSp>
          <p:nvGrpSpPr>
            <p:cNvPr id="8243" name="Group 66"/>
            <p:cNvGrpSpPr>
              <a:grpSpLocks/>
            </p:cNvGrpSpPr>
            <p:nvPr/>
          </p:nvGrpSpPr>
          <p:grpSpPr bwMode="auto">
            <a:xfrm>
              <a:off x="6705600" y="5410200"/>
              <a:ext cx="609600" cy="304800"/>
              <a:chOff x="4992" y="3456"/>
              <a:chExt cx="384" cy="192"/>
            </a:xfrm>
          </p:grpSpPr>
          <p:sp>
            <p:nvSpPr>
              <p:cNvPr id="8246" name="AutoShape 57"/>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endParaRPr lang="en-US" altLang="en-US"/>
              </a:p>
            </p:txBody>
          </p:sp>
          <p:sp>
            <p:nvSpPr>
              <p:cNvPr id="8247" name="Line 5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44" name="Text Box 60"/>
            <p:cNvSpPr txBox="1">
              <a:spLocks noChangeArrowheads="1"/>
            </p:cNvSpPr>
            <p:nvPr/>
          </p:nvSpPr>
          <p:spPr bwMode="auto">
            <a:xfrm>
              <a:off x="6751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a:latin typeface="Times New Roman" charset="0"/>
                  <a:sym typeface="Symbol" charset="2"/>
                </a:rPr>
                <a:t>8</a:t>
              </a:r>
            </a:p>
          </p:txBody>
        </p:sp>
        <p:sp>
          <p:nvSpPr>
            <p:cNvPr id="8245" name="Text Box 61"/>
            <p:cNvSpPr txBox="1">
              <a:spLocks noChangeArrowheads="1"/>
            </p:cNvSpPr>
            <p:nvPr/>
          </p:nvSpPr>
          <p:spPr bwMode="auto">
            <a:xfrm>
              <a:off x="7040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eaLnBrk="1" hangingPunct="1"/>
              <a:r>
                <a:rPr lang="en-US" altLang="en-US" sz="2000" b="1" i="1">
                  <a:latin typeface="Times New Roman" charset="0"/>
                  <a:sym typeface="Symbol" charset="2"/>
                </a:rPr>
                <a:t>c</a:t>
              </a:r>
            </a:p>
          </p:txBody>
        </p:sp>
      </p:gr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7</a:t>
            </a:fld>
            <a:endParaRPr lang="en-US" altLang="ko-KR"/>
          </a:p>
        </p:txBody>
      </p:sp>
    </p:spTree>
    <p:extLst>
      <p:ext uri="{BB962C8B-B14F-4D97-AF65-F5344CB8AC3E}">
        <p14:creationId xmlns:p14="http://schemas.microsoft.com/office/powerpoint/2010/main" val="112387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The find Algorithm</a:t>
            </a:r>
          </a:p>
        </p:txBody>
      </p:sp>
      <p:sp>
        <p:nvSpPr>
          <p:cNvPr id="9221" name="Rectangle 3" descr="Rectangle: Click to edit Master text styles&#10;Second level&#10;Third level&#10;Fourth level&#10;Fifth level"/>
          <p:cNvSpPr>
            <a:spLocks noGrp="1" noChangeArrowheads="1"/>
          </p:cNvSpPr>
          <p:nvPr>
            <p:ph type="body" idx="1"/>
          </p:nvPr>
        </p:nvSpPr>
        <p:spPr>
          <a:xfrm>
            <a:off x="609600" y="1905000"/>
            <a:ext cx="8001000" cy="4114800"/>
          </a:xfrm>
        </p:spPr>
        <p:txBody>
          <a:bodyPr/>
          <a:lstStyle/>
          <a:p>
            <a:pPr eaLnBrk="1" hangingPunct="1">
              <a:buFont typeface="Wingdings" charset="2"/>
              <a:buNone/>
            </a:pPr>
            <a:r>
              <a:rPr lang="en-US" altLang="en-US" sz="2400" b="1"/>
              <a:t>Algorithm </a:t>
            </a:r>
            <a:r>
              <a:rPr lang="en-US" altLang="en-US" sz="2400"/>
              <a:t>find(k):</a:t>
            </a:r>
            <a:endParaRPr lang="en-US" altLang="en-US" sz="2400" b="1">
              <a:solidFill>
                <a:srgbClr val="96A5E2"/>
              </a:solidFill>
            </a:endParaRPr>
          </a:p>
          <a:p>
            <a:pPr eaLnBrk="1" hangingPunct="1">
              <a:buFont typeface="Wingdings" charset="2"/>
              <a:buNone/>
            </a:pPr>
            <a:r>
              <a:rPr lang="en-US" altLang="en-US" sz="2400" b="1"/>
              <a:t>	for each </a:t>
            </a:r>
            <a:r>
              <a:rPr lang="en-US" altLang="en-US" sz="2400"/>
              <a:t>p in [S.begin(), S.end()) </a:t>
            </a:r>
            <a:r>
              <a:rPr lang="en-US" altLang="en-US" sz="2400" b="1"/>
              <a:t>do</a:t>
            </a:r>
          </a:p>
          <a:p>
            <a:pPr eaLnBrk="1" hangingPunct="1">
              <a:buFont typeface="Wingdings" charset="2"/>
              <a:buNone/>
            </a:pPr>
            <a:r>
              <a:rPr lang="en-US" altLang="en-US" sz="2400" b="1"/>
              <a:t>		if </a:t>
            </a:r>
            <a:r>
              <a:rPr lang="en-US" altLang="en-US" sz="2400"/>
              <a:t>p</a:t>
            </a:r>
            <a:r>
              <a:rPr lang="en-US" altLang="en-US" sz="2400">
                <a:sym typeface="Symbol" charset="2"/>
              </a:rPr>
              <a:t></a:t>
            </a:r>
            <a:r>
              <a:rPr lang="en-US" altLang="en-US" sz="2400"/>
              <a:t>key() = k </a:t>
            </a:r>
            <a:r>
              <a:rPr lang="en-US" altLang="en-US" sz="2400" b="1"/>
              <a:t>then</a:t>
            </a:r>
          </a:p>
          <a:p>
            <a:pPr eaLnBrk="1" hangingPunct="1">
              <a:buFont typeface="Wingdings" charset="2"/>
              <a:buNone/>
            </a:pPr>
            <a:r>
              <a:rPr lang="en-US" altLang="en-US" sz="2400" b="1"/>
              <a:t>			return </a:t>
            </a:r>
            <a:r>
              <a:rPr lang="en-US" altLang="en-US" sz="2400"/>
              <a:t>p</a:t>
            </a:r>
          </a:p>
          <a:p>
            <a:pPr eaLnBrk="1" hangingPunct="1">
              <a:buFont typeface="Wingdings" charset="2"/>
              <a:buNone/>
            </a:pPr>
            <a:r>
              <a:rPr lang="en-US" altLang="en-US" sz="2400" b="1"/>
              <a:t>	return </a:t>
            </a:r>
            <a:r>
              <a:rPr lang="en-US" altLang="en-US" sz="2400"/>
              <a:t>S.end()</a:t>
            </a:r>
            <a:r>
              <a:rPr lang="en-US" altLang="en-US" sz="2400" b="1"/>
              <a:t> </a:t>
            </a:r>
            <a:r>
              <a:rPr lang="en-US" altLang="en-US" sz="2400">
                <a:solidFill>
                  <a:srgbClr val="96A5E2"/>
                </a:solidFill>
              </a:rPr>
              <a:t>{there is no entry with key equal to k}</a:t>
            </a:r>
          </a:p>
        </p:txBody>
      </p:sp>
      <p:sp>
        <p:nvSpPr>
          <p:cNvPr id="9223" name="TextBox 6"/>
          <p:cNvSpPr txBox="1">
            <a:spLocks noChangeArrowheads="1"/>
          </p:cNvSpPr>
          <p:nvPr/>
        </p:nvSpPr>
        <p:spPr bwMode="auto">
          <a:xfrm>
            <a:off x="5029200" y="4495800"/>
            <a:ext cx="3324225" cy="830263"/>
          </a:xfrm>
          <a:prstGeom prst="rect">
            <a:avLst/>
          </a:prstGeom>
          <a:solidFill>
            <a:schemeClr val="bg1"/>
          </a:solidFill>
          <a:ln w="12700">
            <a:solidFill>
              <a:srgbClr val="000000"/>
            </a:solidFill>
            <a:miter lim="800000"/>
            <a:headEnd/>
            <a:tailEnd/>
          </a:ln>
        </p:spPr>
        <p:txBody>
          <a:bodyPr wrap="none">
            <a:spAutoFit/>
          </a:bodyPr>
          <a:lstStyle>
            <a:lvl1pPr eaLnBrk="0" hangingPunct="0">
              <a:defRPr sz="2400">
                <a:solidFill>
                  <a:schemeClr val="tx1"/>
                </a:solidFill>
                <a:latin typeface="Tahoma" charset="0"/>
              </a:defRPr>
            </a:lvl1pPr>
            <a:lvl2pPr marL="742950" indent="-285750" eaLnBrk="0" hangingPunct="0">
              <a:defRPr sz="2400">
                <a:solidFill>
                  <a:schemeClr val="tx1"/>
                </a:solidFill>
                <a:latin typeface="Tahoma" charset="0"/>
              </a:defRPr>
            </a:lvl2pPr>
            <a:lvl3pPr marL="1143000" indent="-228600" eaLnBrk="0" hangingPunct="0">
              <a:defRPr sz="2400">
                <a:solidFill>
                  <a:schemeClr val="tx1"/>
                </a:solidFill>
                <a:latin typeface="Tahoma" charset="0"/>
              </a:defRPr>
            </a:lvl3pPr>
            <a:lvl4pPr marL="1600200" indent="-228600" eaLnBrk="0" hangingPunct="0">
              <a:defRPr sz="2400">
                <a:solidFill>
                  <a:schemeClr val="tx1"/>
                </a:solidFill>
                <a:latin typeface="Tahoma" charset="0"/>
              </a:defRPr>
            </a:lvl4pPr>
            <a:lvl5pPr marL="2057400" indent="-228600" eaLnBrk="0" hangingPunct="0">
              <a:defRPr sz="2400">
                <a:solidFill>
                  <a:schemeClr val="tx1"/>
                </a:solidFill>
                <a:latin typeface="Tahoma" charset="0"/>
              </a:defRPr>
            </a:lvl5pPr>
            <a:lvl6pPr marL="2514600" indent="-228600" algn="ctr" eaLnBrk="0" fontAlgn="base" hangingPunct="0">
              <a:spcBef>
                <a:spcPct val="0"/>
              </a:spcBef>
              <a:spcAft>
                <a:spcPct val="0"/>
              </a:spcAft>
              <a:defRPr sz="2400">
                <a:solidFill>
                  <a:schemeClr val="tx1"/>
                </a:solidFill>
                <a:latin typeface="Tahoma" charset="0"/>
              </a:defRPr>
            </a:lvl6pPr>
            <a:lvl7pPr marL="2971800" indent="-228600" algn="ctr" eaLnBrk="0" fontAlgn="base" hangingPunct="0">
              <a:spcBef>
                <a:spcPct val="0"/>
              </a:spcBef>
              <a:spcAft>
                <a:spcPct val="0"/>
              </a:spcAft>
              <a:defRPr sz="2400">
                <a:solidFill>
                  <a:schemeClr val="tx1"/>
                </a:solidFill>
                <a:latin typeface="Tahoma" charset="0"/>
              </a:defRPr>
            </a:lvl7pPr>
            <a:lvl8pPr marL="3429000" indent="-228600" algn="ctr" eaLnBrk="0" fontAlgn="base" hangingPunct="0">
              <a:spcBef>
                <a:spcPct val="0"/>
              </a:spcBef>
              <a:spcAft>
                <a:spcPct val="0"/>
              </a:spcAft>
              <a:defRPr sz="2400">
                <a:solidFill>
                  <a:schemeClr val="tx1"/>
                </a:solidFill>
                <a:latin typeface="Tahoma" charset="0"/>
              </a:defRPr>
            </a:lvl8pPr>
            <a:lvl9pPr marL="3886200" indent="-228600" algn="ctr" eaLnBrk="0" fontAlgn="base" hangingPunct="0">
              <a:spcBef>
                <a:spcPct val="0"/>
              </a:spcBef>
              <a:spcAft>
                <a:spcPct val="0"/>
              </a:spcAft>
              <a:defRPr sz="2400">
                <a:solidFill>
                  <a:schemeClr val="tx1"/>
                </a:solidFill>
                <a:latin typeface="Tahoma" charset="0"/>
              </a:defRPr>
            </a:lvl9pPr>
          </a:lstStyle>
          <a:p>
            <a:pPr algn="l" eaLnBrk="1" hangingPunct="1"/>
            <a:r>
              <a:rPr lang="en-US" altLang="en-US"/>
              <a:t>We use p</a:t>
            </a:r>
            <a:r>
              <a:rPr lang="en-US" altLang="en-US">
                <a:sym typeface="Symbol" charset="2"/>
              </a:rPr>
              <a:t></a:t>
            </a:r>
            <a:r>
              <a:rPr lang="en-US" altLang="en-US"/>
              <a:t>key() as a</a:t>
            </a:r>
            <a:br>
              <a:rPr lang="en-US" altLang="en-US"/>
            </a:br>
            <a:r>
              <a:rPr lang="en-US" altLang="en-US"/>
              <a:t>shortcut for (*p).key() </a:t>
            </a:r>
          </a:p>
        </p:txBody>
      </p:sp>
      <p:cxnSp>
        <p:nvCxnSpPr>
          <p:cNvPr id="9224" name="Straight Arrow Connector 8"/>
          <p:cNvCxnSpPr>
            <a:cxnSpLocks noChangeShapeType="1"/>
          </p:cNvCxnSpPr>
          <p:nvPr/>
        </p:nvCxnSpPr>
        <p:spPr bwMode="auto">
          <a:xfrm rot="10800000">
            <a:off x="3124200" y="3200400"/>
            <a:ext cx="2362200" cy="1295400"/>
          </a:xfrm>
          <a:prstGeom prst="straightConnector1">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8</a:t>
            </a:fld>
            <a:endParaRPr lang="en-US" altLang="ko-KR"/>
          </a:p>
        </p:txBody>
      </p:sp>
    </p:spTree>
    <p:extLst>
      <p:ext uri="{BB962C8B-B14F-4D97-AF65-F5344CB8AC3E}">
        <p14:creationId xmlns:p14="http://schemas.microsoft.com/office/powerpoint/2010/main" val="179081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The put Algorithm</a:t>
            </a:r>
          </a:p>
        </p:txBody>
      </p:sp>
      <p:sp>
        <p:nvSpPr>
          <p:cNvPr id="10245" name="Rectangle 3" descr="Rectangle: Click to edit Master text styles&#10;Second level&#10;Third level&#10;Fourth level&#10;Fifth level"/>
          <p:cNvSpPr>
            <a:spLocks noGrp="1" noChangeArrowheads="1"/>
          </p:cNvSpPr>
          <p:nvPr>
            <p:ph type="body" idx="1"/>
          </p:nvPr>
        </p:nvSpPr>
        <p:spPr>
          <a:xfrm>
            <a:off x="762000" y="1676400"/>
            <a:ext cx="8001000" cy="4648200"/>
          </a:xfrm>
        </p:spPr>
        <p:txBody>
          <a:bodyPr/>
          <a:lstStyle/>
          <a:p>
            <a:pPr eaLnBrk="1" hangingPunct="1">
              <a:buFont typeface="Wingdings" charset="2"/>
              <a:buNone/>
            </a:pPr>
            <a:r>
              <a:rPr lang="en-US" altLang="en-US" sz="2400" b="1"/>
              <a:t>Algorithm </a:t>
            </a:r>
            <a:r>
              <a:rPr lang="en-US" altLang="en-US" sz="2400"/>
              <a:t>put(k,v):</a:t>
            </a:r>
          </a:p>
          <a:p>
            <a:pPr eaLnBrk="1" hangingPunct="1">
              <a:buClr>
                <a:srgbClr val="40458C"/>
              </a:buClr>
              <a:buFont typeface="Wingdings" charset="2"/>
              <a:buNone/>
            </a:pPr>
            <a:r>
              <a:rPr lang="en-US" altLang="en-US" sz="2400" b="1">
                <a:solidFill>
                  <a:srgbClr val="40458C"/>
                </a:solidFill>
              </a:rPr>
              <a:t>	for each </a:t>
            </a:r>
            <a:r>
              <a:rPr lang="en-US" altLang="en-US" sz="2400">
                <a:solidFill>
                  <a:srgbClr val="40458C"/>
                </a:solidFill>
              </a:rPr>
              <a:t>p in [S.begin(), S.end()) </a:t>
            </a:r>
            <a:r>
              <a:rPr lang="en-US" altLang="en-US" sz="2400" b="1">
                <a:solidFill>
                  <a:srgbClr val="40458C"/>
                </a:solidFill>
              </a:rPr>
              <a:t>do</a:t>
            </a:r>
          </a:p>
          <a:p>
            <a:pPr eaLnBrk="1" hangingPunct="1">
              <a:buClr>
                <a:srgbClr val="40458C"/>
              </a:buClr>
              <a:buFont typeface="Wingdings" charset="2"/>
              <a:buNone/>
            </a:pPr>
            <a:r>
              <a:rPr lang="en-US" altLang="en-US" sz="2400" b="1">
                <a:solidFill>
                  <a:srgbClr val="40458C"/>
                </a:solidFill>
              </a:rPr>
              <a:t>		if </a:t>
            </a:r>
            <a:r>
              <a:rPr lang="en-US" altLang="en-US" sz="2400">
                <a:solidFill>
                  <a:srgbClr val="40458C"/>
                </a:solidFill>
              </a:rPr>
              <a:t>p</a:t>
            </a:r>
            <a:r>
              <a:rPr lang="en-US" altLang="en-US" sz="2400">
                <a:solidFill>
                  <a:srgbClr val="40458C"/>
                </a:solidFill>
                <a:sym typeface="Symbol" charset="2"/>
              </a:rPr>
              <a:t></a:t>
            </a:r>
            <a:r>
              <a:rPr lang="en-US" altLang="en-US" sz="2400">
                <a:solidFill>
                  <a:srgbClr val="40458C"/>
                </a:solidFill>
              </a:rPr>
              <a:t>key() = k </a:t>
            </a:r>
            <a:r>
              <a:rPr lang="en-US" altLang="en-US" sz="2400" b="1">
                <a:solidFill>
                  <a:srgbClr val="40458C"/>
                </a:solidFill>
              </a:rPr>
              <a:t>then</a:t>
            </a:r>
          </a:p>
          <a:p>
            <a:pPr eaLnBrk="1" hangingPunct="1">
              <a:buClr>
                <a:srgbClr val="40458C"/>
              </a:buClr>
              <a:buFont typeface="Wingdings" charset="2"/>
              <a:buNone/>
            </a:pPr>
            <a:r>
              <a:rPr lang="en-US" altLang="en-US" sz="2400">
                <a:solidFill>
                  <a:srgbClr val="40458C"/>
                </a:solidFill>
              </a:rPr>
              <a:t>			p</a:t>
            </a:r>
            <a:r>
              <a:rPr lang="en-US" altLang="en-US" sz="2400">
                <a:solidFill>
                  <a:srgbClr val="40458C"/>
                </a:solidFill>
                <a:sym typeface="Symbol" charset="2"/>
              </a:rPr>
              <a:t>setValue(v)</a:t>
            </a:r>
            <a:endParaRPr lang="en-US" altLang="en-US" sz="2400">
              <a:solidFill>
                <a:srgbClr val="40458C"/>
              </a:solidFill>
            </a:endParaRPr>
          </a:p>
          <a:p>
            <a:pPr eaLnBrk="1" hangingPunct="1">
              <a:buClr>
                <a:srgbClr val="40458C"/>
              </a:buClr>
              <a:buFont typeface="Wingdings" charset="2"/>
              <a:buNone/>
            </a:pPr>
            <a:r>
              <a:rPr lang="en-US" altLang="en-US" sz="2400">
                <a:solidFill>
                  <a:srgbClr val="40458C"/>
                </a:solidFill>
              </a:rPr>
              <a:t>			return p</a:t>
            </a:r>
          </a:p>
          <a:p>
            <a:pPr eaLnBrk="1" hangingPunct="1">
              <a:buClr>
                <a:srgbClr val="40458C"/>
              </a:buClr>
              <a:buFont typeface="Wingdings" charset="2"/>
              <a:buNone/>
            </a:pPr>
            <a:r>
              <a:rPr lang="en-US" altLang="en-US" sz="2400">
                <a:solidFill>
                  <a:srgbClr val="40458C"/>
                </a:solidFill>
              </a:rPr>
              <a:t>	p = S.insertBack((k,v))</a:t>
            </a:r>
            <a:r>
              <a:rPr lang="en-US" altLang="en-US" sz="2400" b="1">
                <a:solidFill>
                  <a:srgbClr val="40458C"/>
                </a:solidFill>
              </a:rPr>
              <a:t> </a:t>
            </a:r>
            <a:r>
              <a:rPr lang="en-US" altLang="en-US" sz="2400">
                <a:solidFill>
                  <a:srgbClr val="96A5E2"/>
                </a:solidFill>
              </a:rPr>
              <a:t>{there is no entry with key k}</a:t>
            </a:r>
          </a:p>
          <a:p>
            <a:pPr eaLnBrk="1" hangingPunct="1">
              <a:buFont typeface="Wingdings" charset="2"/>
              <a:buNone/>
            </a:pPr>
            <a:r>
              <a:rPr lang="en-US" altLang="en-US" sz="2400"/>
              <a:t>	n = n + 1 	</a:t>
            </a:r>
            <a:r>
              <a:rPr lang="en-US" altLang="en-US" sz="2400">
                <a:solidFill>
                  <a:srgbClr val="96A5E2"/>
                </a:solidFill>
              </a:rPr>
              <a:t>{increment number of entries}</a:t>
            </a:r>
          </a:p>
          <a:p>
            <a:pPr eaLnBrk="1" hangingPunct="1">
              <a:buFont typeface="Wingdings" charset="2"/>
              <a:buNone/>
            </a:pPr>
            <a:r>
              <a:rPr lang="en-US" altLang="en-US" sz="2400" b="1"/>
              <a:t>	return </a:t>
            </a:r>
            <a:r>
              <a:rPr lang="en-US" altLang="en-US" sz="2400"/>
              <a:t>p</a:t>
            </a:r>
            <a:endParaRPr lang="en-US" altLang="en-US" sz="2400">
              <a:solidFill>
                <a:srgbClr val="96A5E2"/>
              </a:solidFill>
            </a:endParaRPr>
          </a:p>
        </p:txBody>
      </p:sp>
      <p:sp>
        <p:nvSpPr>
          <p:cNvPr id="4" name="Slide Number Placeholder 3"/>
          <p:cNvSpPr>
            <a:spLocks noGrp="1"/>
          </p:cNvSpPr>
          <p:nvPr>
            <p:ph type="sldNum" sz="quarter" idx="11"/>
          </p:nvPr>
        </p:nvSpPr>
        <p:spPr/>
        <p:txBody>
          <a:bodyPr/>
          <a:lstStyle/>
          <a:p>
            <a:pPr>
              <a:defRPr/>
            </a:pPr>
            <a:fld id="{3903749F-3842-4CDA-A45E-FEEB9ACCE00B}" type="slidenum">
              <a:rPr lang="ko-KR" altLang="en-US" smtClean="0"/>
              <a:pPr>
                <a:defRPr/>
              </a:pPr>
              <a:t>9</a:t>
            </a:fld>
            <a:endParaRPr lang="en-US" altLang="ko-KR"/>
          </a:p>
        </p:txBody>
      </p:sp>
    </p:spTree>
    <p:extLst>
      <p:ext uri="{BB962C8B-B14F-4D97-AF65-F5344CB8AC3E}">
        <p14:creationId xmlns:p14="http://schemas.microsoft.com/office/powerpoint/2010/main" val="1302073919"/>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2079</TotalTime>
  <Words>2799</Words>
  <Application>Microsoft Office PowerPoint</Application>
  <PresentationFormat>On-screen Show (4:3)</PresentationFormat>
  <Paragraphs>432</Paragraphs>
  <Slides>31</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Calibri</vt:lpstr>
      <vt:lpstr>Symbol</vt:lpstr>
      <vt:lpstr>Tahoma</vt:lpstr>
      <vt:lpstr>Times New Roman</vt:lpstr>
      <vt:lpstr>Wingdings</vt:lpstr>
      <vt:lpstr>1_Blueprint</vt:lpstr>
      <vt:lpstr>Clip</vt:lpstr>
      <vt:lpstr>Maps</vt:lpstr>
      <vt:lpstr>Maps</vt:lpstr>
      <vt:lpstr>Entry ADT</vt:lpstr>
      <vt:lpstr>The Map ADT</vt:lpstr>
      <vt:lpstr>Example</vt:lpstr>
      <vt:lpstr>map in C++</vt:lpstr>
      <vt:lpstr>A Simple List-Based Map</vt:lpstr>
      <vt:lpstr>The find Algorithm</vt:lpstr>
      <vt:lpstr>The put Algorithm</vt:lpstr>
      <vt:lpstr>The erase Algorithm</vt:lpstr>
      <vt:lpstr>Performance of a List-Based Map</vt:lpstr>
      <vt:lpstr>Hash Tables</vt:lpstr>
      <vt:lpstr>Recall the Map ADT</vt:lpstr>
      <vt:lpstr>What about this idea?</vt:lpstr>
      <vt:lpstr>Hash Table: Overview</vt:lpstr>
      <vt:lpstr>Bucket Array</vt:lpstr>
      <vt:lpstr>Hash Functions and Hash Tables</vt:lpstr>
      <vt:lpstr>Hash Functions</vt:lpstr>
      <vt:lpstr>Hash Code and Compress Function</vt:lpstr>
      <vt:lpstr>(1) Hash Codes</vt:lpstr>
      <vt:lpstr>Polynomial Hash Code</vt:lpstr>
      <vt:lpstr>(2) Compression Functions</vt:lpstr>
      <vt:lpstr>PowerPoint Presentation</vt:lpstr>
      <vt:lpstr>Collision Handling</vt:lpstr>
      <vt:lpstr>Open Addressing: Linear Probing</vt:lpstr>
      <vt:lpstr>Linear Probing: Example</vt:lpstr>
      <vt:lpstr>Search with Linear Probing</vt:lpstr>
      <vt:lpstr>Updates with Linear Probing</vt:lpstr>
      <vt:lpstr>Other Issues </vt:lpstr>
      <vt:lpstr>Performance of Hashing</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Vikas Kumar</cp:lastModifiedBy>
  <cp:revision>305</cp:revision>
  <cp:lastPrinted>2018-10-22T05:48:25Z</cp:lastPrinted>
  <dcterms:created xsi:type="dcterms:W3CDTF">2002-01-21T02:22:10Z</dcterms:created>
  <dcterms:modified xsi:type="dcterms:W3CDTF">2023-12-18T10:57:25Z</dcterms:modified>
</cp:coreProperties>
</file>