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293" r:id="rId25"/>
    <p:sldId id="388" r:id="rId26"/>
    <p:sldId id="275" r:id="rId27"/>
    <p:sldId id="276" r:id="rId28"/>
    <p:sldId id="389" r:id="rId29"/>
    <p:sldId id="390" r:id="rId30"/>
    <p:sldId id="280" r:id="rId31"/>
    <p:sldId id="282" r:id="rId32"/>
    <p:sldId id="281" r:id="rId33"/>
    <p:sldId id="373" r:id="rId34"/>
    <p:sldId id="375" r:id="rId35"/>
    <p:sldId id="306" r:id="rId36"/>
    <p:sldId id="376" r:id="rId37"/>
    <p:sldId id="377" r:id="rId38"/>
    <p:sldId id="286" r:id="rId39"/>
    <p:sldId id="287" r:id="rId40"/>
    <p:sldId id="288" r:id="rId41"/>
    <p:sldId id="289" r:id="rId42"/>
    <p:sldId id="290" r:id="rId43"/>
    <p:sldId id="33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2FC2931A-6D20-19F8-0687-41E59BC19D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F34CDCD-CA77-4B56-A83D-AD6F8E17D918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tr-TR" altLang="tr-TR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187E4D02-BEE3-C9E4-8A6B-8B057106A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44F7E305-BC04-E8B7-2B34-8D1717C33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2">
            <a:extLst>
              <a:ext uri="{FF2B5EF4-FFF2-40B4-BE49-F238E27FC236}">
                <a16:creationId xmlns:a16="http://schemas.microsoft.com/office/drawing/2014/main" id="{0718BCDC-1089-9AD3-0307-D2EAF3959D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F07E42E-BBEE-4ADD-B11A-2110CED7B3D3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38</a:t>
            </a:fld>
            <a:endParaRPr lang="tr-TR" altLang="tr-TR"/>
          </a:p>
        </p:txBody>
      </p:sp>
      <p:sp>
        <p:nvSpPr>
          <p:cNvPr id="108547" name="Rectangle 1">
            <a:extLst>
              <a:ext uri="{FF2B5EF4-FFF2-40B4-BE49-F238E27FC236}">
                <a16:creationId xmlns:a16="http://schemas.microsoft.com/office/drawing/2014/main" id="{8A394ECA-88EC-227B-8870-07A33E166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43ABD6C1-0E30-0E35-0084-CDD6A347F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2">
            <a:extLst>
              <a:ext uri="{FF2B5EF4-FFF2-40B4-BE49-F238E27FC236}">
                <a16:creationId xmlns:a16="http://schemas.microsoft.com/office/drawing/2014/main" id="{4F79467C-BA60-1516-1F40-E1DDBCF59B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5E7F4E3-E82C-41CC-97DB-E13DBA3C1F80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39</a:t>
            </a:fld>
            <a:endParaRPr lang="tr-TR" altLang="tr-TR"/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F302F5D5-4FB4-2E94-2779-6586CAAEA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DC41FC9C-D094-3097-625B-84D8B0D4A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>
            <a:extLst>
              <a:ext uri="{FF2B5EF4-FFF2-40B4-BE49-F238E27FC236}">
                <a16:creationId xmlns:a16="http://schemas.microsoft.com/office/drawing/2014/main" id="{3829888A-D03C-4BDB-74AB-4931353ECF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2F575B3-1733-49AB-96C4-0300110A9B76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40</a:t>
            </a:fld>
            <a:endParaRPr lang="tr-TR" altLang="tr-TR"/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D1E67F1D-7A54-56FC-45CF-57A3E3685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7074ED41-9226-38B0-9969-FA38050AB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>
            <a:extLst>
              <a:ext uri="{FF2B5EF4-FFF2-40B4-BE49-F238E27FC236}">
                <a16:creationId xmlns:a16="http://schemas.microsoft.com/office/drawing/2014/main" id="{DE451DF3-3EBD-A02D-8CD7-90E1DE8516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236899C-C96E-4F16-BE19-6F7874744A96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41</a:t>
            </a:fld>
            <a:endParaRPr lang="tr-TR" altLang="tr-TR"/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0C478281-B609-385C-BCAB-00A1ACC0B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852D9452-4727-D204-822D-CEDA55FFB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2">
            <a:extLst>
              <a:ext uri="{FF2B5EF4-FFF2-40B4-BE49-F238E27FC236}">
                <a16:creationId xmlns:a16="http://schemas.microsoft.com/office/drawing/2014/main" id="{C48228AD-C4D6-BAC5-DE46-F881A98399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528BD4F9-56A9-4C8C-BF8E-D8FCD212BF0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42</a:t>
            </a:fld>
            <a:endParaRPr lang="tr-TR" altLang="tr-TR"/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2960B361-EFB6-E38E-CF34-927010056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F82247D1-035D-210B-EA10-7F4C07473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>
            <a:extLst>
              <a:ext uri="{FF2B5EF4-FFF2-40B4-BE49-F238E27FC236}">
                <a16:creationId xmlns:a16="http://schemas.microsoft.com/office/drawing/2014/main" id="{0410EBED-8287-0D76-12C8-292F69F794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84FB79B-D1A6-4B6C-B601-9B4D2195D9C0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tr-TR" altLang="tr-TR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1E325BF0-6BCF-10BB-E01E-228B2053F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F73494D6-7FC9-1DD1-BA7E-A02863964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>
            <a:extLst>
              <a:ext uri="{FF2B5EF4-FFF2-40B4-BE49-F238E27FC236}">
                <a16:creationId xmlns:a16="http://schemas.microsoft.com/office/drawing/2014/main" id="{5739BA98-E17A-050D-B526-366157E7CF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0B9EF25-FCCE-46B9-BC2A-C7E995A2477D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tr-TR" altLang="tr-TR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5E15B00E-D918-CE7D-05AE-6517D959B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1FC4E886-1B40-8D93-8A9A-0EFB8897C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2">
            <a:extLst>
              <a:ext uri="{FF2B5EF4-FFF2-40B4-BE49-F238E27FC236}">
                <a16:creationId xmlns:a16="http://schemas.microsoft.com/office/drawing/2014/main" id="{D46BA752-C406-06D7-911C-97600507E4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719132F-3D96-47C6-82D0-6B1D3A2C6EA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tr-TR" altLang="tr-TR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91E6C792-1CBA-546B-AAF8-CE175EB81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BF25B7B2-2ED8-96F4-23F0-D14AD5A8B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2">
            <a:extLst>
              <a:ext uri="{FF2B5EF4-FFF2-40B4-BE49-F238E27FC236}">
                <a16:creationId xmlns:a16="http://schemas.microsoft.com/office/drawing/2014/main" id="{81CF2C5E-0DA8-9EC4-6C0C-6AE131A79F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5FFAB46-3EE4-4913-B429-455861B76844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tr-TR" altLang="tr-TR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F197F79C-412F-33C5-2534-B7743C1B0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117D3D51-8AEF-FD39-C439-8C8E4F875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2">
            <a:extLst>
              <a:ext uri="{FF2B5EF4-FFF2-40B4-BE49-F238E27FC236}">
                <a16:creationId xmlns:a16="http://schemas.microsoft.com/office/drawing/2014/main" id="{0D729C7E-DC3C-DA23-3ADE-5FED652B9A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078BBC5-38EF-47CF-9CBB-4F492136760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tr-TR" altLang="tr-TR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BED3AD3D-7083-5CB1-6E7D-E4D0BAA4C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582E7E60-509B-BD05-70C6-41DA24CB9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2">
            <a:extLst>
              <a:ext uri="{FF2B5EF4-FFF2-40B4-BE49-F238E27FC236}">
                <a16:creationId xmlns:a16="http://schemas.microsoft.com/office/drawing/2014/main" id="{7EAF5FDC-58C1-2131-39E1-B568D0963B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851D9FD-A2CF-4065-B6A5-F9A6B1DFB74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tr-TR" altLang="tr-TR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7B66FC4B-B32E-3693-D032-A554AFD01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61214E07-E6CC-99E3-2A5F-4D352453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0DB800B-19EF-99C8-7733-5B47CE36D8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9702E5-7601-4F5E-A216-65218D6B5187}" type="slidenum">
              <a:rPr lang="en-US" altLang="tr-TR">
                <a:solidFill>
                  <a:schemeClr val="tx1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tr-TR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B349F474-A35B-2E44-86E2-1618533E4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0DFDAB7-7CD7-CD83-434C-CA790174D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B2D4819-C73D-0AC5-CDD8-A41C8245B4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27F377-395C-4613-B082-27504A839D99}" type="slidenum">
              <a:rPr lang="en-US" altLang="tr-TR">
                <a:solidFill>
                  <a:schemeClr val="tx1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tr-TR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90A3AC8-C95D-84B3-466B-C55250525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solidFill>
            <a:srgbClr val="FFFFFF"/>
          </a:solidFill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222BB5E-4F08-7210-98AA-9042A40DB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3165475"/>
            <a:ext cx="6477000" cy="527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Algorithm Analysis and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AC4-4735-6EFD-A88D-5A71AD4C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CFA8-5EB3-DF17-5EFB-DF0A126F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altLang="tr-TR" sz="2800" i="1" dirty="0"/>
              <a:t>Example: Nested Loop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GB" altLang="tr-TR" sz="2800" b="1" dirty="0"/>
              <a:t>					   </a:t>
            </a:r>
            <a:r>
              <a:rPr lang="tr-TR" altLang="tr-TR" sz="2800" b="1" dirty="0"/>
              <a:t>Cost		    </a:t>
            </a:r>
            <a:r>
              <a:rPr lang="en-GB" altLang="tr-TR" sz="2800" b="1" dirty="0"/>
              <a:t>	</a:t>
            </a:r>
            <a:r>
              <a:rPr lang="tr-TR" altLang="tr-TR" sz="2800" b="1" dirty="0"/>
              <a:t> Times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i=1;	</a:t>
            </a:r>
            <a:r>
              <a:rPr lang="en-GB" altLang="tr-TR" sz="2800" dirty="0">
                <a:latin typeface="Courier New" panose="02070309020205020404" pitchFamily="49" charset="0"/>
              </a:rPr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  <a:r>
              <a:rPr lang="en-GB" altLang="tr-TR" sz="2800" dirty="0">
                <a:latin typeface="Courier New" panose="02070309020205020404" pitchFamily="49" charset="0"/>
              </a:rPr>
              <a:t>	  </a:t>
            </a:r>
            <a:r>
              <a:rPr lang="tr-TR" altLang="tr-TR" sz="2800" dirty="0">
                <a:latin typeface="Courier New" panose="02070309020205020404" pitchFamily="49" charset="0"/>
              </a:rPr>
              <a:t>c1			  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sum = 0;		 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c2			  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while (i &lt;= n) { 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c3			n+1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j=1;		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c4			  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while (j &lt;= n) {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c5	</a:t>
            </a:r>
            <a:r>
              <a:rPr lang="en-GB" altLang="tr-TR" sz="2800" dirty="0">
                <a:latin typeface="Courier New" panose="02070309020205020404" pitchFamily="49" charset="0"/>
              </a:rPr>
              <a:t>	   </a:t>
            </a:r>
            <a:r>
              <a:rPr lang="tr-TR" altLang="tr-TR" sz="2800" dirty="0">
                <a:latin typeface="Courier New" panose="02070309020205020404" pitchFamily="49" charset="0"/>
              </a:rPr>
              <a:t>n*(n+1)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    sum = sum + i;c6			n*n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    j = j + 1; 	 </a:t>
            </a:r>
            <a:r>
              <a:rPr lang="en-GB" altLang="tr-TR" dirty="0">
                <a:latin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</a:rPr>
              <a:t>c7			n*n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   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   i = i + 1;		</a:t>
            </a:r>
            <a:r>
              <a:rPr lang="en-GB" altLang="tr-TR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c8		  	  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ts val="500"/>
              </a:spcBef>
              <a:defRPr/>
            </a:pPr>
            <a:r>
              <a:rPr lang="tr-TR" altLang="tr-TR" sz="2800" dirty="0"/>
              <a:t>Total Cost</a:t>
            </a:r>
            <a:r>
              <a:rPr lang="en-GB" altLang="tr-TR" sz="2800" dirty="0"/>
              <a:t> </a:t>
            </a:r>
            <a:r>
              <a:rPr lang="tr-TR" altLang="tr-TR" sz="2800" dirty="0"/>
              <a:t>=  c1 + c2 + (n+1)*c3 + n*c4 + n*(n+1)*c5+n*n*c6+n*n*c7+n*c8</a:t>
            </a:r>
          </a:p>
          <a:p>
            <a:pPr>
              <a:spcBef>
                <a:spcPts val="500"/>
              </a:spcBef>
              <a:defRPr/>
            </a:pPr>
            <a:r>
              <a:rPr lang="tr-TR" altLang="tr-TR" sz="2800" dirty="0"/>
              <a:t>The time required for this algorithm is proportional to </a:t>
            </a:r>
            <a:r>
              <a:rPr lang="tr-TR" altLang="tr-TR" sz="2800" b="1" dirty="0"/>
              <a:t>n</a:t>
            </a:r>
            <a:r>
              <a:rPr lang="tr-TR" altLang="tr-TR" sz="2800" b="1" baseline="30000" dirty="0"/>
              <a:t>2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6AAB-E98E-D117-F592-85382B5F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F186-F8EC-F621-30FC-E31E9B58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General Rules for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1A3A-17B7-BC9A-92B4-E940286F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Loops</a:t>
            </a:r>
            <a:endParaRPr lang="en-GB" altLang="tr-TR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The running time of a loop is at most the running time of the statements inside of that loop times the number of iterations.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Nested Loops</a:t>
            </a:r>
            <a:endParaRPr lang="en-GB" altLang="tr-TR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Running time of a nested loop containing a statement in the inner most loop is the running time of statement multiplied by the product of the sized of all loops. 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Consecutive Statements</a:t>
            </a:r>
            <a:endParaRPr lang="en-GB" altLang="tr-TR" sz="2800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Just add the running times of those consecutive statements. 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If/Else</a:t>
            </a:r>
            <a:endParaRPr lang="en-GB" altLang="tr-TR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Never more than the running time of the test plus the larger of running times of S1 and S2.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F532-FEFD-6ABE-FC1B-FF81BAA2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C9-5309-9599-69A9-6DBCEB4A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 Growth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E923-E1E1-7E17-3866-5BDD6866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We measure an algorithm’s time requirement as a function of the </a:t>
            </a:r>
            <a:r>
              <a:rPr lang="tr-TR" altLang="tr-TR" i="1" dirty="0"/>
              <a:t>problem size</a:t>
            </a:r>
            <a:r>
              <a:rPr lang="tr-TR" altLang="tr-TR" dirty="0"/>
              <a:t>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Problem size depends on the application: e.g. number of elements in a list for a  sorting algorithm, the number </a:t>
            </a:r>
            <a:r>
              <a:rPr lang="en-US" altLang="tr-TR" sz="1800" dirty="0"/>
              <a:t>users </a:t>
            </a:r>
            <a:r>
              <a:rPr lang="tr-TR" altLang="tr-TR" sz="1800" dirty="0"/>
              <a:t>for </a:t>
            </a:r>
            <a:r>
              <a:rPr lang="en-US" altLang="tr-TR" sz="1800" dirty="0"/>
              <a:t>a social network search.</a:t>
            </a:r>
            <a:endParaRPr lang="tr-TR" altLang="tr-TR" sz="1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So, for instance, we say that (if the problem size is n)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A requires </a:t>
            </a:r>
            <a:r>
              <a:rPr lang="tr-TR" altLang="tr-TR" sz="1800" b="1" dirty="0"/>
              <a:t>5*n</a:t>
            </a:r>
            <a:r>
              <a:rPr lang="tr-TR" altLang="tr-TR" sz="1800" b="1" baseline="30000" dirty="0"/>
              <a:t>2</a:t>
            </a:r>
            <a:r>
              <a:rPr lang="tr-TR" altLang="tr-TR" sz="1800" dirty="0"/>
              <a:t> time units to solve a problem of size n.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B requires </a:t>
            </a:r>
            <a:r>
              <a:rPr lang="tr-TR" altLang="tr-TR" sz="1800" b="1" dirty="0"/>
              <a:t>7*n</a:t>
            </a:r>
            <a:r>
              <a:rPr lang="tr-TR" altLang="tr-TR" sz="1800" dirty="0"/>
              <a:t>  time units to solve a problem of size n.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The most important thing to learn is how quickly the algorithm’s time requirement grows as a function of the problem size.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A requires time proportional to </a:t>
            </a:r>
            <a:r>
              <a:rPr lang="tr-TR" altLang="tr-TR" sz="1800" b="1" dirty="0"/>
              <a:t>n</a:t>
            </a:r>
            <a:r>
              <a:rPr lang="tr-TR" altLang="tr-TR" sz="1800" b="1" baseline="30000" dirty="0"/>
              <a:t>2</a:t>
            </a:r>
            <a:r>
              <a:rPr lang="tr-TR" altLang="tr-TR" sz="1800" dirty="0"/>
              <a:t>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B requires time proportional to </a:t>
            </a:r>
            <a:r>
              <a:rPr lang="tr-TR" altLang="tr-TR" sz="1800" b="1" dirty="0"/>
              <a:t>n</a:t>
            </a:r>
            <a:r>
              <a:rPr lang="tr-TR" altLang="tr-TR" sz="1800" dirty="0"/>
              <a:t>.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An algorithm’s proportional time requirement is known as </a:t>
            </a:r>
            <a:r>
              <a:rPr lang="tr-TR" altLang="tr-TR" b="1" i="1" dirty="0"/>
              <a:t>growth rate</a:t>
            </a:r>
            <a:r>
              <a:rPr lang="tr-TR" altLang="tr-TR" dirty="0"/>
              <a:t>. 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We can compare the efficiency of two algorithms by comparing their growth rates.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072E-5F4A-1379-4E97-5BB2036D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C6FB-7622-5B3B-F592-79E0203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 Growth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F967-959B-1032-78D6-4990A8A2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CA294-CB9A-C866-4B66-FA34F824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5240-5629-E727-6F6A-DE1FAEA17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7034213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4EB921E7-68BE-C3CF-AD62-01BB04CB4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907" y="4462462"/>
            <a:ext cx="4095750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25"/>
              </a:spcBef>
              <a:buClrTx/>
              <a:buFontTx/>
              <a:buNone/>
              <a:defRPr/>
            </a:pPr>
            <a:r>
              <a:rPr lang="tr-TR" altLang="tr-TR" sz="2000" b="1" i="1" dirty="0">
                <a:latin typeface="Arial" panose="020B0604020202020204" pitchFamily="34" charset="0"/>
              </a:rPr>
              <a:t>Time requirements as a function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  <a:defRPr/>
            </a:pPr>
            <a:r>
              <a:rPr lang="tr-TR" altLang="tr-TR" sz="2000" b="1" i="1" dirty="0">
                <a:latin typeface="Arial" panose="020B0604020202020204" pitchFamily="34" charset="0"/>
              </a:rPr>
              <a:t> of the problem size 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20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4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82C2-2960-35A3-BFFD-0B7F9535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Common Growth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FDB7-1026-A4A2-B5A2-3E12D4DF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DA39F-8426-0044-7284-E7A5A08F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0DE0D862-1977-B735-573F-09922B5F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55691"/>
              </p:ext>
            </p:extLst>
          </p:nvPr>
        </p:nvGraphicFramePr>
        <p:xfrm>
          <a:off x="838200" y="1381905"/>
          <a:ext cx="6054725" cy="4094190"/>
        </p:xfrm>
        <a:graphic>
          <a:graphicData uri="http://schemas.openxmlformats.org/drawingml/2006/table">
            <a:tbl>
              <a:tblPr/>
              <a:tblGrid>
                <a:gridCol w="302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Function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Growth Rate Name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Constant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Logarithmic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Log-squared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Linear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log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Log-linear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Quadratic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Cubic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Exponential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3B7B-A89C-EF82-AA74-8B460CC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Running Times for Small Inputs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C5A9-FD4F-ECAC-DF81-0623B2BF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BA319-0A99-1C4A-56CE-730241FC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37A77-8F2B-1B17-5834-C03E2787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371600"/>
            <a:ext cx="67437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FFE6262-3C30-F1EA-AAEB-65B1D074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94325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>
                <a:solidFill>
                  <a:srgbClr val="000000"/>
                </a:solidFill>
              </a:rPr>
              <a:t>Input size (x = n)</a:t>
            </a:r>
          </a:p>
        </p:txBody>
      </p:sp>
    </p:spTree>
    <p:extLst>
      <p:ext uri="{BB962C8B-B14F-4D97-AF65-F5344CB8AC3E}">
        <p14:creationId xmlns:p14="http://schemas.microsoft.com/office/powerpoint/2010/main" val="410575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8139-3E2A-D8B5-A8BA-BAC4579A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Running Times for Large Inputs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CAD4-B563-DD66-2A8E-3D20284D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958F-C3CE-059C-75A4-5C51CA43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510E942-5F02-2067-BFD7-1526E0D4D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94325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>
                <a:solidFill>
                  <a:srgbClr val="000000"/>
                </a:solidFill>
              </a:rPr>
              <a:t>Input size (x = n)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7D1F426-4EE6-783D-9002-75FC5D780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2378075"/>
            <a:ext cx="455613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10800000" vert="eaVert"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0000"/>
                </a:solidFill>
              </a:rPr>
              <a:t>Running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B3A72-D17C-8689-7C46-B43B18E4E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341438"/>
            <a:ext cx="6748463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67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B3E4-7338-7AFE-B6FF-EEEA0025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Order-of-Magnitude Analysis and Big O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5923-4AAA-6DF7-5F8E-3836CBF8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 </a:t>
            </a:r>
            <a:r>
              <a:rPr lang="tr-TR" altLang="tr-TR" i="1" dirty="0"/>
              <a:t>Algorithm A requires time proportional to g(n),</a:t>
            </a:r>
            <a:r>
              <a:rPr lang="tr-TR" altLang="tr-TR" dirty="0"/>
              <a:t> Algorithm A is said to be </a:t>
            </a:r>
            <a:r>
              <a:rPr lang="tr-TR" altLang="tr-TR" b="1" dirty="0"/>
              <a:t>order g(n),</a:t>
            </a:r>
            <a:r>
              <a:rPr lang="tr-TR" altLang="tr-TR" dirty="0"/>
              <a:t> and it is denoted as </a:t>
            </a:r>
            <a:r>
              <a:rPr lang="tr-TR" altLang="tr-TR" b="1" dirty="0"/>
              <a:t>O(g(n)).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The </a:t>
            </a:r>
            <a:r>
              <a:rPr lang="tr-TR" altLang="tr-TR" b="1" dirty="0"/>
              <a:t>function g(n)</a:t>
            </a:r>
            <a:r>
              <a:rPr lang="tr-TR" altLang="tr-TR" dirty="0"/>
              <a:t> is called the algorithm’s </a:t>
            </a:r>
            <a:r>
              <a:rPr lang="tr-TR" altLang="tr-TR" b="1" dirty="0"/>
              <a:t>growth-rate function</a:t>
            </a:r>
            <a:r>
              <a:rPr lang="tr-TR" altLang="tr-TR" dirty="0"/>
              <a:t>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Since the capital O is used in the notation,  this notation is called the </a:t>
            </a:r>
            <a:r>
              <a:rPr lang="tr-TR" altLang="tr-TR" b="1" dirty="0"/>
              <a:t>Big O notation</a:t>
            </a:r>
            <a:r>
              <a:rPr lang="tr-TR" altLang="tr-TR" dirty="0"/>
              <a:t>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Algorithm A requires time proportional to </a:t>
            </a:r>
            <a:r>
              <a:rPr lang="tr-TR" altLang="tr-TR" b="1" dirty="0"/>
              <a:t>n</a:t>
            </a:r>
            <a:r>
              <a:rPr lang="tr-TR" altLang="tr-TR" b="1" baseline="30000" dirty="0"/>
              <a:t>2</a:t>
            </a:r>
            <a:r>
              <a:rPr lang="tr-TR" altLang="tr-TR" dirty="0"/>
              <a:t>, it is </a:t>
            </a:r>
            <a:r>
              <a:rPr lang="tr-TR" altLang="tr-TR" b="1" dirty="0"/>
              <a:t>O(n</a:t>
            </a:r>
            <a:r>
              <a:rPr lang="tr-TR" altLang="tr-TR" b="1" baseline="30000" dirty="0"/>
              <a:t>2</a:t>
            </a:r>
            <a:r>
              <a:rPr lang="tr-TR" altLang="tr-TR" b="1" dirty="0"/>
              <a:t>).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Algorithm A requires time proportional to </a:t>
            </a:r>
            <a:r>
              <a:rPr lang="tr-TR" altLang="tr-TR" b="1" dirty="0"/>
              <a:t>n</a:t>
            </a:r>
            <a:r>
              <a:rPr lang="tr-TR" altLang="tr-TR" dirty="0"/>
              <a:t>, it is </a:t>
            </a:r>
            <a:r>
              <a:rPr lang="tr-TR" altLang="tr-TR" b="1" dirty="0"/>
              <a:t>O(n).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AC565-BCFA-5D32-1E45-3F0D074B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6FB3-1C24-2583-FEEE-D70DA5E8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 of the Order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8348-61C3-B47A-C86E-F48A1434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b="1" i="1" dirty="0"/>
              <a:t>Definition: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dirty="0"/>
              <a:t>   </a:t>
            </a:r>
            <a:r>
              <a:rPr lang="tr-TR" altLang="tr-TR" sz="2800" b="1" dirty="0"/>
              <a:t>Algorithm A is order g(n)  – denoted as O(g(n)) – if constants k and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 exist such that A requires no more than  k*g(n)  time units to solve a problem of size 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. </a:t>
            </a:r>
            <a:r>
              <a:rPr lang="tr-TR" altLang="tr-TR" sz="2800" dirty="0">
                <a:sym typeface="Wingdings" panose="05000000000000000000" pitchFamily="2" charset="2"/>
              </a:rPr>
              <a:t> </a:t>
            </a:r>
            <a:r>
              <a:rPr lang="tr-TR" altLang="tr-TR" sz="2800" b="1" dirty="0"/>
              <a:t>f(n) ≤ k*g(n) for all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dirty="0"/>
              <a:t> </a:t>
            </a:r>
            <a:endParaRPr lang="tr-TR" altLang="tr-TR" sz="2800" b="1" dirty="0"/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dirty="0"/>
              <a:t>The requirement of </a:t>
            </a:r>
            <a:r>
              <a:rPr lang="tr-TR" altLang="tr-TR" b="1" dirty="0"/>
              <a:t>n  </a:t>
            </a:r>
            <a:r>
              <a:rPr lang="tr-TR" altLang="tr-TR" b="1" dirty="0">
                <a:latin typeface="Symbol" panose="05050102010706020507" pitchFamily="18" charset="2"/>
              </a:rPr>
              <a:t></a:t>
            </a:r>
            <a:r>
              <a:rPr lang="tr-TR" altLang="tr-TR" b="1" dirty="0"/>
              <a:t> n</a:t>
            </a:r>
            <a:r>
              <a:rPr lang="tr-TR" altLang="tr-TR" b="1" baseline="-25000" dirty="0"/>
              <a:t>0</a:t>
            </a:r>
            <a:r>
              <a:rPr lang="tr-TR" altLang="tr-TR" dirty="0"/>
              <a:t> in the definition of O(f(n)) formalizes the notion of sufficiently large problems.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tr-TR" altLang="tr-TR" sz="1800" dirty="0"/>
              <a:t>In general, many values of k and  n can satisfy this definition.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8686C-2F47-C344-8700-98BF1E74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D63E-F6F3-668A-6B5A-890BE916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D692-98AF-99DC-1F9E-B3403C12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an algorithm requires </a:t>
            </a:r>
            <a:r>
              <a:rPr lang="tr-TR" altLang="tr-TR" i="1" dirty="0"/>
              <a:t>f(n)</a:t>
            </a:r>
            <a:r>
              <a:rPr lang="tr-TR" altLang="tr-TR" dirty="0"/>
              <a:t> = </a:t>
            </a:r>
            <a:r>
              <a:rPr lang="tr-TR" altLang="tr-TR" i="1" dirty="0"/>
              <a:t>n</a:t>
            </a:r>
            <a:r>
              <a:rPr lang="tr-TR" altLang="tr-TR" i="1" baseline="30000" dirty="0"/>
              <a:t>2</a:t>
            </a:r>
            <a:r>
              <a:rPr lang="tr-TR" altLang="tr-TR" i="1" dirty="0"/>
              <a:t>–3*n+10</a:t>
            </a:r>
            <a:r>
              <a:rPr lang="tr-TR" altLang="tr-TR" dirty="0"/>
              <a:t> seconds to solve a problem size n. If constants k and n</a:t>
            </a:r>
            <a:r>
              <a:rPr lang="tr-TR" altLang="tr-TR" baseline="-25000" dirty="0"/>
              <a:t>0</a:t>
            </a:r>
            <a:r>
              <a:rPr lang="tr-TR" altLang="tr-TR" dirty="0"/>
              <a:t> exist such that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	 </a:t>
            </a:r>
            <a:r>
              <a:rPr lang="tr-TR" altLang="tr-TR" i="1" dirty="0"/>
              <a:t>k*n</a:t>
            </a:r>
            <a:r>
              <a:rPr lang="tr-TR" altLang="tr-TR" i="1" baseline="30000" dirty="0"/>
              <a:t>2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i="1" dirty="0"/>
              <a:t>  n</a:t>
            </a:r>
            <a:r>
              <a:rPr lang="tr-TR" altLang="tr-TR" i="1" baseline="30000" dirty="0"/>
              <a:t>2</a:t>
            </a:r>
            <a:r>
              <a:rPr lang="tr-TR" altLang="tr-TR" i="1" dirty="0"/>
              <a:t>–3*n+10</a:t>
            </a:r>
            <a:r>
              <a:rPr lang="tr-TR" altLang="tr-TR" dirty="0"/>
              <a:t> 	for all </a:t>
            </a:r>
            <a:r>
              <a:rPr lang="tr-TR" altLang="tr-TR" i="1" dirty="0"/>
              <a:t>n </a:t>
            </a:r>
            <a:r>
              <a:rPr lang="tr-TR" altLang="tr-TR" i="1" dirty="0">
                <a:latin typeface="Symbol" pitchFamily="2" charset="2"/>
              </a:rPr>
              <a:t></a:t>
            </a:r>
            <a:r>
              <a:rPr lang="tr-TR" altLang="tr-TR" i="1" dirty="0"/>
              <a:t> n</a:t>
            </a:r>
            <a:r>
              <a:rPr lang="tr-TR" altLang="tr-TR" i="1" baseline="-25000" dirty="0"/>
              <a:t>0</a:t>
            </a:r>
            <a:r>
              <a:rPr lang="tr-TR" altLang="tr-TR" dirty="0"/>
              <a:t> .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the algorithm is order n</a:t>
            </a:r>
            <a:r>
              <a:rPr lang="tr-TR" altLang="tr-TR" baseline="30000" dirty="0"/>
              <a:t>2</a:t>
            </a:r>
            <a:r>
              <a:rPr lang="tr-TR" altLang="tr-TR" baseline="-25000" dirty="0"/>
              <a:t>  </a:t>
            </a:r>
            <a:r>
              <a:rPr lang="tr-TR" altLang="tr-TR" dirty="0"/>
              <a:t>(In fact, k is 3 and n</a:t>
            </a:r>
            <a:r>
              <a:rPr lang="tr-TR" altLang="tr-TR" baseline="-25000" dirty="0"/>
              <a:t>0</a:t>
            </a:r>
            <a:r>
              <a:rPr lang="tr-TR" altLang="tr-TR" dirty="0"/>
              <a:t> is 2)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i="1" dirty="0"/>
              <a:t>		3*n</a:t>
            </a:r>
            <a:r>
              <a:rPr lang="tr-TR" altLang="tr-TR" i="1" baseline="30000" dirty="0"/>
              <a:t>2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i="1" dirty="0"/>
              <a:t>  n</a:t>
            </a:r>
            <a:r>
              <a:rPr lang="tr-TR" altLang="tr-TR" i="1" baseline="30000" dirty="0"/>
              <a:t>2</a:t>
            </a:r>
            <a:r>
              <a:rPr lang="tr-TR" altLang="tr-TR" i="1" dirty="0"/>
              <a:t>–3*n+10</a:t>
            </a:r>
            <a:r>
              <a:rPr lang="tr-TR" altLang="tr-TR" dirty="0"/>
              <a:t> 	for all </a:t>
            </a:r>
            <a:r>
              <a:rPr lang="tr-TR" altLang="tr-TR" i="1" dirty="0"/>
              <a:t>n </a:t>
            </a:r>
            <a:r>
              <a:rPr lang="tr-TR" altLang="tr-TR" i="1" dirty="0">
                <a:latin typeface="Symbol" pitchFamily="2" charset="2"/>
              </a:rPr>
              <a:t></a:t>
            </a:r>
            <a:r>
              <a:rPr lang="tr-TR" altLang="tr-TR" i="1" dirty="0"/>
              <a:t> 2</a:t>
            </a:r>
            <a:r>
              <a:rPr lang="tr-TR" altLang="tr-TR" dirty="0"/>
              <a:t> .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Thus, the algorithm requires no more than </a:t>
            </a:r>
            <a:r>
              <a:rPr lang="tr-TR" altLang="tr-TR" i="1" dirty="0"/>
              <a:t>k*n</a:t>
            </a:r>
            <a:r>
              <a:rPr lang="tr-TR" altLang="tr-TR" i="1" baseline="30000" dirty="0"/>
              <a:t>2 </a:t>
            </a:r>
            <a:r>
              <a:rPr lang="tr-TR" altLang="tr-TR" dirty="0"/>
              <a:t>time units for </a:t>
            </a:r>
            <a:r>
              <a:rPr lang="tr-TR" altLang="tr-TR" i="1" dirty="0"/>
              <a:t>n </a:t>
            </a:r>
            <a:r>
              <a:rPr lang="tr-TR" altLang="tr-TR" i="1" dirty="0">
                <a:latin typeface="Symbol" pitchFamily="2" charset="2"/>
              </a:rPr>
              <a:t></a:t>
            </a:r>
            <a:r>
              <a:rPr lang="tr-TR" altLang="tr-TR" i="1" dirty="0"/>
              <a:t> n</a:t>
            </a:r>
            <a:r>
              <a:rPr lang="tr-TR" altLang="tr-TR" i="1" baseline="-25000" dirty="0"/>
              <a:t>0</a:t>
            </a:r>
            <a:r>
              <a:rPr lang="tr-TR" altLang="tr-TR" dirty="0"/>
              <a:t> ,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So it is  </a:t>
            </a:r>
            <a:r>
              <a:rPr lang="tr-TR" altLang="tr-TR" b="1" dirty="0"/>
              <a:t>O(n</a:t>
            </a:r>
            <a:r>
              <a:rPr lang="tr-TR" altLang="tr-TR" b="1" baseline="30000" dirty="0"/>
              <a:t>2</a:t>
            </a:r>
            <a:r>
              <a:rPr lang="tr-TR" altLang="tr-TR" b="1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17274-DC11-49E8-86CF-3AE28D1E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B471-2734-862A-D72E-BDA22092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DECA-82D1-67C7-83AF-042F0A7E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An algorithm is a set of instructions to be followed to solve a problem.</a:t>
            </a:r>
          </a:p>
          <a:p>
            <a:pPr lvl="1"/>
            <a:r>
              <a:rPr lang="en-GB" dirty="0"/>
              <a:t>There can be more than one solution (more than one algorithm) to solve a given problem.</a:t>
            </a:r>
          </a:p>
          <a:p>
            <a:pPr lvl="1"/>
            <a:r>
              <a:rPr lang="en-GB" dirty="0"/>
              <a:t>An algorithm can be implemented using different programming languages on different platforms.</a:t>
            </a:r>
          </a:p>
          <a:p>
            <a:r>
              <a:rPr lang="en-GB" dirty="0"/>
              <a:t>An algorithm must be correct. It should correctly solve the problem.</a:t>
            </a:r>
          </a:p>
          <a:p>
            <a:pPr lvl="1"/>
            <a:r>
              <a:rPr lang="en-GB" dirty="0"/>
              <a:t>e.g. For sorting, this means even if (1) the input is already sorted, or (2) it contains repeated elements. </a:t>
            </a:r>
          </a:p>
          <a:p>
            <a:r>
              <a:rPr lang="en-GB" dirty="0"/>
              <a:t>Once we have a correct algorithm for a problem, we have to determine the efficiency of that algorithm.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1528F-471C-62A3-877D-BA197197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0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473D-F2F7-F582-1345-1E04A4A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835E-37FE-E601-A6D8-D187A90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71AE-6EE9-956B-5C95-502CAA65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B3F1F-6DB4-AA86-28C0-C6D83E94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455" y="1535112"/>
            <a:ext cx="7315200" cy="44180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33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6035-C423-F3F3-8B7E-F8AD1DCD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DEE9-58EC-C536-B697-E5D1FF6E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C597483-EA8D-BE05-3E47-E05BD5C7F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09057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Show 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+ 17 is O(2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625A77F-072B-1987-0CBC-33C4231F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5682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</a:t>
            </a:r>
            <a:r>
              <a:rPr lang="tr-TR" altLang="tr-TR" b="1" i="1" dirty="0">
                <a:solidFill>
                  <a:srgbClr val="002060"/>
                </a:solidFill>
              </a:rPr>
              <a:t>17</a:t>
            </a:r>
            <a:r>
              <a:rPr lang="tr-TR" altLang="tr-TR" b="1" dirty="0">
                <a:solidFill>
                  <a:srgbClr val="002060"/>
                </a:solidFill>
              </a:rPr>
              <a:t> ≤ 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</a:t>
            </a:r>
            <a:r>
              <a:rPr lang="tr-TR" altLang="tr-TR" b="1" i="1" dirty="0">
                <a:solidFill>
                  <a:srgbClr val="002060"/>
                </a:solidFill>
              </a:rPr>
              <a:t>2</a:t>
            </a:r>
            <a:r>
              <a:rPr lang="tr-TR" altLang="tr-TR" b="1" i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baseline="30000" dirty="0">
                <a:solidFill>
                  <a:srgbClr val="002060"/>
                </a:solidFill>
              </a:rPr>
              <a:t> </a:t>
            </a:r>
            <a:r>
              <a:rPr lang="tr-TR" altLang="tr-TR" b="1" dirty="0">
                <a:solidFill>
                  <a:srgbClr val="002060"/>
                </a:solidFill>
              </a:rPr>
              <a:t>= 2*2</a:t>
            </a:r>
            <a:r>
              <a:rPr lang="tr-TR" altLang="tr-TR" b="1" baseline="30000" dirty="0">
                <a:solidFill>
                  <a:srgbClr val="002060"/>
                </a:solidFill>
              </a:rPr>
              <a:t>x </a:t>
            </a:r>
            <a:r>
              <a:rPr lang="tr-TR" altLang="tr-TR" b="1" dirty="0">
                <a:solidFill>
                  <a:srgbClr val="002060"/>
                </a:solidFill>
              </a:rPr>
              <a:t>for </a:t>
            </a:r>
            <a:r>
              <a:rPr lang="tr-TR" altLang="tr-TR" b="1" i="1" dirty="0">
                <a:solidFill>
                  <a:srgbClr val="002060"/>
                </a:solidFill>
              </a:rPr>
              <a:t>x &gt; 5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Hence k = 2 and n</a:t>
            </a:r>
            <a:r>
              <a:rPr lang="tr-TR" altLang="tr-TR" b="1" baseline="-25000" dirty="0">
                <a:solidFill>
                  <a:srgbClr val="002060"/>
                </a:solidFill>
              </a:rPr>
              <a:t>0 </a:t>
            </a:r>
            <a:r>
              <a:rPr lang="tr-TR" altLang="tr-TR" b="1" dirty="0">
                <a:solidFill>
                  <a:srgbClr val="002060"/>
                </a:solidFill>
              </a:rPr>
              <a:t>= 5 </a:t>
            </a:r>
          </a:p>
        </p:txBody>
      </p:sp>
    </p:spTree>
    <p:extLst>
      <p:ext uri="{BB962C8B-B14F-4D97-AF65-F5344CB8AC3E}">
        <p14:creationId xmlns:p14="http://schemas.microsoft.com/office/powerpoint/2010/main" val="38453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249B-9C01-4DA9-EE95-72D6F0A0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5D19-4497-2452-DD7C-15357E41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D883DA5-53E2-004F-28DD-5E0EE54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660072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Show 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+ 17 is O(3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11AB2AA-5073-F011-87A9-24CBD9AC5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6697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</a:t>
            </a:r>
            <a:r>
              <a:rPr lang="tr-TR" altLang="tr-TR" b="1" i="1" dirty="0">
                <a:solidFill>
                  <a:srgbClr val="002060"/>
                </a:solidFill>
              </a:rPr>
              <a:t>17</a:t>
            </a:r>
            <a:r>
              <a:rPr lang="tr-TR" altLang="tr-TR" b="1" dirty="0">
                <a:solidFill>
                  <a:srgbClr val="002060"/>
                </a:solidFill>
              </a:rPr>
              <a:t> ≤ k3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Easy to see that rhs grows faster than lhs over time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 k=1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US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However when x is small 17 will still dominate  skip over some smaller values of x by using </a:t>
            </a:r>
            <a:r>
              <a:rPr lang="tr-TR" altLang="tr-TR" b="1" dirty="0">
                <a:solidFill>
                  <a:srgbClr val="002060"/>
                </a:solidFill>
              </a:rPr>
              <a:t>n</a:t>
            </a:r>
            <a:r>
              <a:rPr lang="tr-TR" altLang="tr-TR" b="1" baseline="-25000" dirty="0">
                <a:solidFill>
                  <a:srgbClr val="002060"/>
                </a:solidFill>
              </a:rPr>
              <a:t>0</a:t>
            </a:r>
            <a:r>
              <a:rPr lang="en-US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2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Hence k = 1 and n</a:t>
            </a:r>
            <a:r>
              <a:rPr lang="tr-TR" altLang="tr-TR" b="1" baseline="-25000" dirty="0">
                <a:solidFill>
                  <a:srgbClr val="002060"/>
                </a:solidFill>
              </a:rPr>
              <a:t>0 </a:t>
            </a:r>
            <a:r>
              <a:rPr lang="tr-TR" altLang="tr-TR" b="1" dirty="0">
                <a:solidFill>
                  <a:srgbClr val="002060"/>
                </a:solidFill>
              </a:rPr>
              <a:t>= 2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en-US" altLang="tr-TR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en-US" altLang="tr-TR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47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9AB6-723B-BE3C-AD65-DC4E75A7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 of the Order of an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F80F-2D2F-D696-3252-3808AC59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b="1" i="1" dirty="0"/>
              <a:t>Definition: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dirty="0"/>
              <a:t>   </a:t>
            </a:r>
            <a:r>
              <a:rPr lang="tr-TR" altLang="tr-TR" sz="2800" b="1" dirty="0"/>
              <a:t>Algorithm A is omega g(n)  – denoted as Ω(g(n)) –  if constants k and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 exist such that A requires more than  k*g(n)  time units to solve a problem of size 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. </a:t>
            </a:r>
            <a:r>
              <a:rPr lang="tr-TR" altLang="tr-TR" sz="2800" dirty="0">
                <a:sym typeface="Wingdings" panose="05000000000000000000" pitchFamily="2" charset="2"/>
              </a:rPr>
              <a:t> </a:t>
            </a:r>
            <a:r>
              <a:rPr lang="tr-TR" altLang="tr-TR" sz="2800" b="1" dirty="0"/>
              <a:t>f(n) ≥ k*g(n) for all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dirty="0"/>
              <a:t> </a:t>
            </a:r>
            <a:endParaRPr lang="tr-TR" altLang="tr-TR" sz="2800" b="1" dirty="0"/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tr-TR" altLang="tr-TR" sz="2800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5323B-2451-0A85-C5A8-FF9821FA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C7B3116-FBFD-AC0C-A627-5CCAE1CD4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68" y="3723481"/>
            <a:ext cx="6802664" cy="235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56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D2693595-8B47-E655-E47F-FFD8BA53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26C24F41-354C-5FF2-ED32-1D1A9EF27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6E4EEFB6-8DD9-4061-90F3-57A459362DE3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tr-TR" altLang="tr-TR" sz="800"/>
          </a:p>
        </p:txBody>
      </p:sp>
      <p:pic>
        <p:nvPicPr>
          <p:cNvPr id="50182" name="Picture 1">
            <a:extLst>
              <a:ext uri="{FF2B5EF4-FFF2-40B4-BE49-F238E27FC236}">
                <a16:creationId xmlns:a16="http://schemas.microsoft.com/office/drawing/2014/main" id="{50678F78-4F60-D805-4443-D5428DEE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39" y="4511615"/>
            <a:ext cx="6996023" cy="214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FEDEB5-9A39-1431-251D-EDA356DD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3649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GB" dirty="0"/>
              <a:t>Definition of the Order of an Algorithm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93720-D604-53FC-3F79-4464E4D5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7424057" cy="4906963"/>
          </a:xfrm>
        </p:spPr>
        <p:txBody>
          <a:bodyPr/>
          <a:lstStyle/>
          <a:p>
            <a:pPr>
              <a:spcBef>
                <a:spcPts val="700"/>
              </a:spcBef>
              <a:buClrTx/>
            </a:pPr>
            <a:r>
              <a:rPr lang="tr-TR" altLang="tr-TR" sz="2800" b="1" i="1" dirty="0"/>
              <a:t>Definition:</a:t>
            </a:r>
            <a:r>
              <a:rPr lang="en-GB" altLang="tr-TR" sz="2800" b="1" i="1" dirty="0"/>
              <a:t> </a:t>
            </a:r>
            <a:r>
              <a:rPr lang="en-GB" dirty="0"/>
              <a:t>The function f(n) = Θ(g(n)) if and only if there exist positive constants c1, c2, n0 such that c1g(n) ≤ f(n) ≤ c2g(n), ∀n ≥ n0. Theta can be used to denote tight bounds of an algorithm. i.e., g(n) is a lower bound as well as an upper bound for f(n). </a:t>
            </a:r>
          </a:p>
          <a:p>
            <a:pPr>
              <a:spcBef>
                <a:spcPts val="700"/>
              </a:spcBef>
              <a:buClrTx/>
            </a:pPr>
            <a:r>
              <a:rPr lang="en-GB" dirty="0"/>
              <a:t>Note that f(n) = Θ(g(n)) if and only if f(n) = Ω(g(n)) and f(n) = O(g(n)). </a:t>
            </a:r>
            <a:endParaRPr lang="tr-TR" altLang="tr-TR" sz="2800" dirty="0"/>
          </a:p>
          <a:p>
            <a:pPr>
              <a:spcBef>
                <a:spcPts val="700"/>
              </a:spcBef>
              <a:buClrTx/>
            </a:pPr>
            <a:endParaRPr lang="tr-TR" altLang="tr-TR" sz="2800" b="1" dirty="0"/>
          </a:p>
          <a:p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C641-418E-186D-6405-566C84C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63E5-598B-DEC1-CC76-AAAB7C13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983343"/>
          </a:xfrm>
        </p:spPr>
        <p:txBody>
          <a:bodyPr/>
          <a:lstStyle/>
          <a:p>
            <a:r>
              <a:rPr lang="tr-TR" altLang="tr-TR" dirty="0"/>
              <a:t>Show f(n) = 7n</a:t>
            </a:r>
            <a:r>
              <a:rPr lang="tr-TR" altLang="tr-TR" baseline="30000" dirty="0"/>
              <a:t>2</a:t>
            </a:r>
            <a:r>
              <a:rPr lang="tr-TR" altLang="tr-TR" dirty="0"/>
              <a:t> + 1 is 𝚹(n</a:t>
            </a:r>
            <a:r>
              <a:rPr lang="tr-TR" altLang="tr-TR" baseline="30000" dirty="0"/>
              <a:t>2</a:t>
            </a:r>
            <a:r>
              <a:rPr lang="tr-TR" altLang="tr-TR" dirty="0"/>
              <a:t>)</a:t>
            </a:r>
            <a:endParaRPr lang="tr-TR" altLang="tr-TR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B5F0-F4F6-41A6-5708-131E7937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2F142A1-CEB6-8E15-927F-0A5FC548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118" y="1873136"/>
            <a:ext cx="8580438" cy="239100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You need to show f(n) is O(n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and f(n) is Ω(n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 f(n) is O(n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because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+ 1 ≤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+ n</a:t>
            </a:r>
            <a:r>
              <a:rPr lang="tr-TR" altLang="tr-TR" b="1" baseline="30000" dirty="0">
                <a:solidFill>
                  <a:srgbClr val="002060"/>
                </a:solidFill>
              </a:rPr>
              <a:t>2 </a:t>
            </a:r>
            <a:r>
              <a:rPr lang="tr-TR" altLang="tr-TR" b="1" dirty="0">
                <a:solidFill>
                  <a:srgbClr val="002060"/>
                </a:solidFill>
              </a:rPr>
              <a:t>∀n ≥ 1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 k</a:t>
            </a:r>
            <a:r>
              <a:rPr lang="en-GB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2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8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1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 f(n) is Ω 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because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+ 1 ≥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baseline="30000" dirty="0">
                <a:solidFill>
                  <a:srgbClr val="002060"/>
                </a:solidFill>
              </a:rPr>
              <a:t> </a:t>
            </a:r>
            <a:r>
              <a:rPr lang="tr-TR" altLang="tr-TR" b="1" dirty="0">
                <a:solidFill>
                  <a:srgbClr val="002060"/>
                </a:solidFill>
              </a:rPr>
              <a:t>∀n ≥ 0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 k</a:t>
            </a:r>
            <a:r>
              <a:rPr lang="en-GB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1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7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0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Pick the largest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to satisfy both conditions naturally  k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1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8, k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2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7,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1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06E4A-C504-0DAF-8CB0-35071622E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53" y="4112474"/>
            <a:ext cx="6619890" cy="229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B2845141-C25B-D196-3B3C-F51B789D9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6A3B36A5-6B07-D924-8159-B12ABC427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5FF0F872-4571-432E-A87F-7C5A7FA3B0D5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tr-TR" altLang="tr-TR" sz="800"/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D9DB632E-8898-B9E0-4A60-879970F1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4606"/>
            <a:ext cx="8405812" cy="4268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CCF53-39E2-D42F-3DB7-C8AB3283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Comparison of Growth-Rate Functions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A54A7FDF-4BD2-307F-6958-1CEABA3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36428C0D-FE9E-8E74-EEFC-6F77F3B05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5DF20222-6034-48A7-ADB9-C46EE06C4DEB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tr-TR" altLang="tr-TR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44F9D-BC35-F669-E51F-CB3B7808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BEC898D-9EF3-CE84-B8BA-4218FC73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73630"/>
            <a:ext cx="8704263" cy="503033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O(1)          Time requirement is constant, and it is independent of the problem’s size.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O(log</a:t>
            </a:r>
            <a:r>
              <a:rPr lang="tr-TR" altLang="tr-TR" sz="18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n)</a:t>
            </a:r>
            <a:r>
              <a:rPr lang="en-GB" altLang="tr-TR" sz="1800" b="1" dirty="0">
                <a:solidFill>
                  <a:srgbClr val="002060"/>
                </a:solidFill>
              </a:rPr>
              <a:t>    </a:t>
            </a:r>
            <a:r>
              <a:rPr lang="tr-TR" altLang="tr-TR" sz="1800" b="1" dirty="0">
                <a:solidFill>
                  <a:srgbClr val="002060"/>
                </a:solidFill>
              </a:rPr>
              <a:t>Time requirement for a logarithmic algorithm increases increases slowly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as the problem size increases.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O(n)	     Time requirement for a linear algorithm increases directly with the size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of the problem.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O(n*log</a:t>
            </a:r>
            <a:r>
              <a:rPr lang="tr-TR" altLang="tr-TR" sz="18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n) Time requirement for a n*log</a:t>
            </a:r>
            <a:r>
              <a:rPr lang="tr-TR" altLang="tr-TR" sz="18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n algorithm increases more rapidly than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a linear algorithm.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</a:t>
            </a:r>
            <a:r>
              <a:rPr lang="tr-TR" altLang="tr-TR" sz="18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) 	     Time requirement for a quadratic algorithm increases rapidly with the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size of the problem.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</a:t>
            </a:r>
            <a:r>
              <a:rPr lang="tr-TR" altLang="tr-TR" sz="1800" b="1" baseline="30000" dirty="0">
                <a:solidFill>
                  <a:srgbClr val="002060"/>
                </a:solidFill>
              </a:rPr>
              <a:t>3</a:t>
            </a:r>
            <a:r>
              <a:rPr lang="tr-TR" altLang="tr-TR" sz="1800" b="1" dirty="0">
                <a:solidFill>
                  <a:srgbClr val="002060"/>
                </a:solidFill>
              </a:rPr>
              <a:t>) 	     Time requirement for a cubic algorithm increases more rapidly with the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size of the problem than the time requirement for a quadratic algorithm.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O(2</a:t>
            </a:r>
            <a:r>
              <a:rPr lang="tr-TR" altLang="tr-TR" sz="1800" b="1" baseline="30000" dirty="0">
                <a:solidFill>
                  <a:srgbClr val="002060"/>
                </a:solidFill>
              </a:rPr>
              <a:t>n</a:t>
            </a:r>
            <a:r>
              <a:rPr lang="tr-TR" altLang="tr-TR" sz="1800" b="1" dirty="0">
                <a:solidFill>
                  <a:srgbClr val="002060"/>
                </a:solidFill>
              </a:rPr>
              <a:t>)	     As the size of the problem increases, the time requirement for an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exponential algorithm increases too rapidly to be practical.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tr-TR" altLang="tr-TR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D28C-EC8A-41D6-96C0-9F2144FE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41E19-0A21-048A-94D4-0A5D00B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E647F6D-DEDE-4939-E306-F99C45BF8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23974"/>
            <a:ext cx="8580438" cy="52657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If an algorithm takes 1 second to run with the problem size 8, what is the time requirement (approximately) for that algorithm with the problem size 16?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If its order is: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O(1) 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1 second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n)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16) / 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8 = 4/3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O(n)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(1*16) / 8 = 2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O(n*log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n)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(1*16*log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16) / 8*log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8 = 8/3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(1*16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/ 8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= 4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O(n</a:t>
            </a:r>
            <a:r>
              <a:rPr lang="tr-TR" altLang="tr-TR" b="1" baseline="30000" dirty="0">
                <a:solidFill>
                  <a:srgbClr val="002060"/>
                </a:solidFill>
              </a:rPr>
              <a:t>3</a:t>
            </a:r>
            <a:r>
              <a:rPr lang="tr-TR" altLang="tr-TR" b="1" dirty="0">
                <a:solidFill>
                  <a:srgbClr val="002060"/>
                </a:solidFill>
              </a:rPr>
              <a:t>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(1*16</a:t>
            </a:r>
            <a:r>
              <a:rPr lang="tr-TR" altLang="tr-TR" b="1" baseline="30000" dirty="0">
                <a:solidFill>
                  <a:srgbClr val="002060"/>
                </a:solidFill>
              </a:rPr>
              <a:t>3</a:t>
            </a:r>
            <a:r>
              <a:rPr lang="tr-TR" altLang="tr-TR" b="1" dirty="0">
                <a:solidFill>
                  <a:srgbClr val="002060"/>
                </a:solidFill>
              </a:rPr>
              <a:t>) / 8</a:t>
            </a:r>
            <a:r>
              <a:rPr lang="tr-TR" altLang="tr-TR" b="1" baseline="30000" dirty="0">
                <a:solidFill>
                  <a:srgbClr val="002060"/>
                </a:solidFill>
              </a:rPr>
              <a:t>3</a:t>
            </a:r>
            <a:r>
              <a:rPr lang="tr-TR" altLang="tr-TR" b="1" dirty="0">
                <a:solidFill>
                  <a:srgbClr val="002060"/>
                </a:solidFill>
              </a:rPr>
              <a:t> = 8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O(2</a:t>
            </a:r>
            <a:r>
              <a:rPr lang="tr-TR" altLang="tr-TR" b="1" baseline="30000" dirty="0">
                <a:solidFill>
                  <a:srgbClr val="002060"/>
                </a:solidFill>
              </a:rPr>
              <a:t>n</a:t>
            </a:r>
            <a:r>
              <a:rPr lang="tr-TR" altLang="tr-TR" b="1" dirty="0">
                <a:solidFill>
                  <a:srgbClr val="002060"/>
                </a:solidFill>
              </a:rPr>
              <a:t>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(1*2</a:t>
            </a:r>
            <a:r>
              <a:rPr lang="tr-TR" altLang="tr-TR" b="1" baseline="30000" dirty="0">
                <a:solidFill>
                  <a:srgbClr val="002060"/>
                </a:solidFill>
              </a:rPr>
              <a:t>16</a:t>
            </a:r>
            <a:r>
              <a:rPr lang="tr-TR" altLang="tr-TR" b="1" dirty="0">
                <a:solidFill>
                  <a:srgbClr val="002060"/>
                </a:solidFill>
              </a:rPr>
              <a:t>) / 2</a:t>
            </a:r>
            <a:r>
              <a:rPr lang="tr-TR" altLang="tr-TR" b="1" baseline="30000" dirty="0">
                <a:solidFill>
                  <a:srgbClr val="002060"/>
                </a:solidFill>
              </a:rPr>
              <a:t>8</a:t>
            </a:r>
            <a:r>
              <a:rPr lang="tr-TR" altLang="tr-TR" b="1" dirty="0">
                <a:solidFill>
                  <a:srgbClr val="002060"/>
                </a:solidFill>
              </a:rPr>
              <a:t> = 2</a:t>
            </a:r>
            <a:r>
              <a:rPr lang="tr-TR" altLang="tr-TR" b="1" baseline="30000" dirty="0">
                <a:solidFill>
                  <a:srgbClr val="002060"/>
                </a:solidFill>
              </a:rPr>
              <a:t>8</a:t>
            </a:r>
            <a:r>
              <a:rPr lang="tr-TR" altLang="tr-TR" b="1" dirty="0">
                <a:solidFill>
                  <a:srgbClr val="002060"/>
                </a:solidFill>
              </a:rPr>
              <a:t> seconds = 256 seconds</a:t>
            </a:r>
          </a:p>
          <a:p>
            <a:pPr eaLnBrk="1" hangingPunct="1"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8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3AD5-3DBE-FEB8-18E1-7F050A46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Properties of Growth-Rate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725E-CACA-BBAC-190C-C51B118E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 New Roman" panose="02020603050405020304" pitchFamily="18" charset="0"/>
              <a:buAutoNum type="arabicPeriod"/>
              <a:defRPr/>
            </a:pPr>
            <a:r>
              <a:rPr lang="tr-TR" altLang="tr-TR" i="1" dirty="0"/>
              <a:t>We can ignore low-order terms in an algorithm’s growth-rate function.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If an algorithm is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+4n</a:t>
            </a:r>
            <a:r>
              <a:rPr lang="tr-TR" altLang="tr-TR" sz="1800" baseline="30000" dirty="0"/>
              <a:t>2</a:t>
            </a:r>
            <a:r>
              <a:rPr lang="tr-TR" altLang="tr-TR" sz="1800" dirty="0"/>
              <a:t>+3n), it is also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We only use the higher-order term as algorithm’s growth-rate function.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  <a:defRPr/>
            </a:pPr>
            <a:r>
              <a:rPr lang="tr-TR" altLang="tr-TR" i="1" dirty="0"/>
              <a:t>We can ignore a multiplicative constant in the higher-order term of an algorithm’s growth-rate function.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If an algorithm is O(5n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), it is also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  <a:defRPr/>
            </a:pPr>
            <a:r>
              <a:rPr lang="tr-TR" altLang="tr-TR" i="1" dirty="0"/>
              <a:t>O(f(n)) + O(g(n)) = O(f(n)+g(n))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We can combine growth-rate functions.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If an algorithm is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 + O(4n), it is also O(n</a:t>
            </a:r>
            <a:r>
              <a:rPr lang="tr-TR" altLang="tr-TR" sz="1800" baseline="30000" dirty="0"/>
              <a:t>3 </a:t>
            </a:r>
            <a:r>
              <a:rPr lang="tr-TR" altLang="tr-TR" sz="1800" dirty="0"/>
              <a:t>+4n</a:t>
            </a:r>
            <a:r>
              <a:rPr lang="tr-TR" altLang="tr-TR" sz="1800" baseline="30000" dirty="0"/>
              <a:t>2</a:t>
            </a:r>
            <a:r>
              <a:rPr lang="tr-TR" altLang="tr-TR" sz="1800" dirty="0"/>
              <a:t>) </a:t>
            </a:r>
            <a:r>
              <a:rPr lang="tr-TR" altLang="tr-TR" sz="1800" dirty="0">
                <a:latin typeface="Wingdings" pitchFamily="2" charset="2"/>
              </a:rPr>
              <a:t></a:t>
            </a:r>
            <a:r>
              <a:rPr lang="tr-TR" altLang="tr-TR" sz="1800" dirty="0"/>
              <a:t> So, it is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Similar rules hold for multiplication.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2C5B-525A-0D35-9D29-FA18B6C1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DE89-83B9-F7DD-9968-A4CBF60C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Algorithmic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CF0D-1957-1792-4143-8E8FD346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defRPr/>
            </a:pPr>
            <a:r>
              <a:rPr lang="en-US" altLang="tr-TR" sz="2800" dirty="0">
                <a:ea typeface="굴림" charset="-127"/>
                <a:cs typeface="굴림" charset="-127"/>
              </a:rPr>
              <a:t>There are </a:t>
            </a:r>
            <a:r>
              <a:rPr lang="en-US" altLang="tr-TR" sz="2800" i="1" dirty="0">
                <a:ea typeface="굴림" charset="-127"/>
                <a:cs typeface="굴림" charset="-127"/>
              </a:rPr>
              <a:t>two aspects </a:t>
            </a:r>
            <a:r>
              <a:rPr lang="en-US" altLang="tr-TR" sz="2800" dirty="0">
                <a:ea typeface="굴림" charset="-127"/>
                <a:cs typeface="굴림" charset="-127"/>
              </a:rPr>
              <a:t>of algorithmic performance: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ea typeface="굴림" charset="-127"/>
                <a:cs typeface="굴림" charset="-127"/>
              </a:rPr>
              <a:t>Time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Instructions take time.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How fast does the algorithm perform?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What affects its runtime? 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ea typeface="굴림" charset="-127"/>
                <a:cs typeface="굴림" charset="-127"/>
              </a:rPr>
              <a:t>Space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Data structures take space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What kind of data structures can be used?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How does choice of data structure affect the runtime?</a:t>
            </a:r>
          </a:p>
          <a:p>
            <a:pPr>
              <a:lnSpc>
                <a:spcPct val="85000"/>
              </a:lnSpc>
              <a:spcBef>
                <a:spcPts val="700"/>
              </a:spcBef>
              <a:defRPr/>
            </a:pPr>
            <a:r>
              <a:rPr lang="tr-TR" altLang="tr-TR" sz="2800" dirty="0"/>
              <a:t>We will focus on time: 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 typeface="Times New Roman" charset="0"/>
              <a:buChar char="–"/>
              <a:defRPr/>
            </a:pPr>
            <a:r>
              <a:rPr lang="tr-TR" altLang="tr-TR" sz="2400" dirty="0"/>
              <a:t>How to estimate the time required for an algorithm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 typeface="Times New Roman" charset="0"/>
              <a:buChar char="–"/>
              <a:defRPr/>
            </a:pPr>
            <a:r>
              <a:rPr lang="tr-TR" altLang="tr-TR" sz="2400" dirty="0"/>
              <a:t>How to reduce the time required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0C75-4512-E162-CAA9-8B35331D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2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F163860A-DD90-DF4F-3789-20F81FE2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B39C7B34-3A58-834F-74A2-997626DE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65D8CFEB-4BC6-4BB1-AACE-71350C49296D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tr-TR" altLang="tr-TR" sz="800"/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E4BC31DC-8F15-F829-C6A7-AEE603A1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47775"/>
            <a:ext cx="8580438" cy="56102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					</a:t>
            </a:r>
            <a:r>
              <a:rPr lang="tr-TR" altLang="tr-TR" b="1" u="sng" dirty="0">
                <a:solidFill>
                  <a:srgbClr val="002060"/>
                </a:solidFill>
              </a:rPr>
              <a:t>Cost</a:t>
            </a:r>
            <a:r>
              <a:rPr lang="tr-TR" altLang="tr-TR" b="1" dirty="0">
                <a:solidFill>
                  <a:srgbClr val="002060"/>
                </a:solidFill>
              </a:rPr>
              <a:t>		</a:t>
            </a:r>
            <a:r>
              <a:rPr lang="tr-TR" altLang="tr-TR" b="1" u="sng" dirty="0">
                <a:solidFill>
                  <a:srgbClr val="002060"/>
                </a:solidFill>
              </a:rPr>
              <a:t>Times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</a:t>
            </a: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i = 1;					 </a:t>
            </a:r>
            <a:r>
              <a:rPr lang="tr-TR" altLang="tr-TR" b="1" dirty="0">
                <a:solidFill>
                  <a:srgbClr val="002060"/>
                </a:solidFill>
              </a:rPr>
              <a:t>c1		   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sum = 0;					 </a:t>
            </a:r>
            <a:r>
              <a:rPr lang="tr-TR" altLang="tr-TR" b="1" dirty="0">
                <a:solidFill>
                  <a:srgbClr val="002060"/>
                </a:solidFill>
              </a:rPr>
              <a:t>c2		   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while (i &lt;= n) {			 </a:t>
            </a:r>
            <a:r>
              <a:rPr lang="tr-TR" altLang="tr-TR" b="1" dirty="0">
                <a:solidFill>
                  <a:srgbClr val="002060"/>
                </a:solidFill>
              </a:rPr>
              <a:t>c3		   n+1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	i = i + 1;			 </a:t>
            </a:r>
            <a:r>
              <a:rPr lang="en-GB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 </a:t>
            </a:r>
            <a:r>
              <a:rPr lang="tr-TR" altLang="tr-TR" b="1" dirty="0">
                <a:solidFill>
                  <a:srgbClr val="002060"/>
                </a:solidFill>
              </a:rPr>
              <a:t>c4		   n</a:t>
            </a: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	sum = sum + i;			 </a:t>
            </a:r>
            <a:r>
              <a:rPr lang="tr-TR" altLang="tr-TR" b="1" dirty="0">
                <a:solidFill>
                  <a:srgbClr val="002060"/>
                </a:solidFill>
              </a:rPr>
              <a:t>c5		   n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T(n)  	=  c1 + c2 + (n+1)*c3 + n*c4 + n*c5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= (c3+c4+c5)*n + (c1+c2+c3)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= a*n + b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So, the growth-rate function for this algorithm is  O(n)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FC457-7CD0-E32E-6C15-3FCCBA8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F03A1EEE-0615-2DDE-8B4D-41AB2518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24FFF51B-9E32-1B68-F885-18383A5F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B4041A5A-9B2C-4B22-BFF1-27AFD80E4E0F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tr-TR" altLang="tr-TR" sz="800"/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C5FE1EA7-DB2F-28F4-E16B-79C45613D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74762"/>
            <a:ext cx="8580438" cy="5430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			</a:t>
            </a:r>
            <a:r>
              <a:rPr lang="tr-TR" altLang="tr-TR" sz="2000" b="1" u="sng" dirty="0">
                <a:solidFill>
                  <a:srgbClr val="002060"/>
                </a:solidFill>
              </a:rPr>
              <a:t>Cost</a:t>
            </a:r>
            <a:r>
              <a:rPr lang="tr-TR" altLang="tr-TR" sz="2000" b="1" dirty="0">
                <a:solidFill>
                  <a:srgbClr val="002060"/>
                </a:solidFill>
              </a:rPr>
              <a:t>		</a:t>
            </a:r>
            <a:r>
              <a:rPr lang="tr-TR" altLang="tr-TR" sz="2000" b="1" u="sng" dirty="0">
                <a:solidFill>
                  <a:srgbClr val="002060"/>
                </a:solidFill>
              </a:rPr>
              <a:t>Times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i=1;				 c1		  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sum = 0;		 		 c2		  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while (i &lt;= n) { 		 c3		  n+1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j=1;				 c4		  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while (j &lt;= n) {		 c5	 	 n*(n+1)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    sum = sum + i;	 c6		  n*n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    j = j + 1; 		 c7		  n*n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 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 i = i +1;			 c8		  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T(n) 	=  c1 + c2 + (n+1)*c3 + n*c4 + n*(n+1)*c5+n*n*c6+n*n*c7+n*c8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= (c5+c6+c7)*n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 + (c3+c4+c5+c8)*n + (c1+c2+c3)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= a*n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 + b*n + c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So, the growth-rate function for this algorithm is  O(n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C3392-5F2C-5F83-6077-96340213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14A72159-C047-FDB9-C04E-7DCB66E5C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ACD25CDC-9F5E-5368-0B7A-20CA8A1D2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CD846043-DE33-48F0-BA95-8E7586EC3314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tr-TR" altLang="tr-TR" sz="800"/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83EF7F2E-20DB-AFC2-8DAE-6AA3E01A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258888"/>
            <a:ext cx="8582025" cy="5203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						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	</a:t>
            </a: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for (i=1; i&lt;=n; i++)		 		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			for (j=1; j&lt;=i; j++)	 		 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  			for (k=1; k&lt;=j; k++) 		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  				x=x+1;			 		 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T(n) 	=             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So, the growth-rate function for this algorithm is  O(n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3</a:t>
            </a:r>
            <a:r>
              <a:rPr lang="tr-TR" altLang="tr-TR" sz="20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64518" name="Object 5">
            <a:extLst>
              <a:ext uri="{FF2B5EF4-FFF2-40B4-BE49-F238E27FC236}">
                <a16:creationId xmlns:a16="http://schemas.microsoft.com/office/drawing/2014/main" id="{18D67A07-D326-F679-9547-7212D77BE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4214" y="4664076"/>
          <a:ext cx="12271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64518" name="Object 5">
                        <a:extLst>
                          <a:ext uri="{FF2B5EF4-FFF2-40B4-BE49-F238E27FC236}">
                            <a16:creationId xmlns:a16="http://schemas.microsoft.com/office/drawing/2014/main" id="{18D67A07-D326-F679-9547-7212D77BE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4" y="4664076"/>
                        <a:ext cx="122713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D8134C-1245-7E42-C45F-5FC65B1C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DFDA49F1-F0DC-DD3E-F71C-9F058DEA7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6664F896-B80D-A0C0-656B-7D398B12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032E6844-8EA2-4537-BB3B-602ACC311720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tr-TR" altLang="tr-TR" sz="800"/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103A0473-0F29-BAE4-661F-CCA973A15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3" y="1225324"/>
            <a:ext cx="8932863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 err="1">
                <a:solidFill>
                  <a:srgbClr val="002060"/>
                </a:solidFill>
              </a:rPr>
              <a:t>For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dirty="0" err="1">
                <a:solidFill>
                  <a:srgbClr val="002060"/>
                </a:solidFill>
              </a:rPr>
              <a:t>nxn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dirty="0" err="1">
                <a:solidFill>
                  <a:srgbClr val="002060"/>
                </a:solidFill>
              </a:rPr>
              <a:t>matrices</a:t>
            </a:r>
            <a:r>
              <a:rPr lang="tr-TR" altLang="tr-TR" b="1" dirty="0">
                <a:solidFill>
                  <a:srgbClr val="002060"/>
                </a:solidFill>
              </a:rPr>
              <a:t>, time </a:t>
            </a:r>
            <a:r>
              <a:rPr lang="tr-TR" altLang="tr-TR" b="1" dirty="0" err="1">
                <a:solidFill>
                  <a:srgbClr val="002060"/>
                </a:solidFill>
              </a:rPr>
              <a:t>complexity</a:t>
            </a:r>
            <a:r>
              <a:rPr lang="tr-TR" altLang="tr-TR" b="1" dirty="0">
                <a:solidFill>
                  <a:srgbClr val="002060"/>
                </a:solidFill>
              </a:rPr>
              <a:t> is: O(n</a:t>
            </a:r>
            <a:r>
              <a:rPr lang="tr-TR" altLang="tr-TR" b="1" baseline="30000" dirty="0">
                <a:solidFill>
                  <a:srgbClr val="002060"/>
                </a:solidFill>
              </a:rPr>
              <a:t>3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How </a:t>
            </a:r>
            <a:r>
              <a:rPr lang="tr-TR" altLang="tr-TR" b="1" dirty="0" err="1">
                <a:solidFill>
                  <a:srgbClr val="002060"/>
                </a:solidFill>
              </a:rPr>
              <a:t>about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dirty="0" err="1">
                <a:solidFill>
                  <a:srgbClr val="002060"/>
                </a:solidFill>
              </a:rPr>
              <a:t>this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dirty="0" err="1">
                <a:solidFill>
                  <a:srgbClr val="002060"/>
                </a:solidFill>
              </a:rPr>
              <a:t>one</a:t>
            </a:r>
            <a:r>
              <a:rPr lang="tr-TR" altLang="tr-TR" b="1" dirty="0">
                <a:solidFill>
                  <a:srgbClr val="002060"/>
                </a:solidFill>
              </a:rPr>
              <a:t>? O(</a:t>
            </a:r>
            <a:r>
              <a:rPr lang="tr-TR" altLang="tr-TR" b="1" dirty="0" err="1">
                <a:solidFill>
                  <a:srgbClr val="002060"/>
                </a:solidFill>
              </a:rPr>
              <a:t>logn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70662" name="Picture 5">
            <a:extLst>
              <a:ext uri="{FF2B5EF4-FFF2-40B4-BE49-F238E27FC236}">
                <a16:creationId xmlns:a16="http://schemas.microsoft.com/office/drawing/2014/main" id="{DD901A13-4E92-0F84-3515-32B7E8DB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830388"/>
            <a:ext cx="6808787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2BFD2C-403E-7528-E2BE-E5C7A128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640" y="1322388"/>
            <a:ext cx="790575" cy="355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0664" name="Picture 7">
            <a:extLst>
              <a:ext uri="{FF2B5EF4-FFF2-40B4-BE49-F238E27FC236}">
                <a16:creationId xmlns:a16="http://schemas.microsoft.com/office/drawing/2014/main" id="{C09FE876-63CC-060A-DE88-F7CECBF3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5743576"/>
            <a:ext cx="550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006926-BEDA-61A9-764B-92E29F61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489" y="5267325"/>
            <a:ext cx="1079500" cy="355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DBBB8-4D87-024D-55C2-7DBEC925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Examples 3 &amp;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A962845-5301-C0F7-49B5-33980741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dirty="0"/>
              <a:t>Growth-Rate Functions</a:t>
            </a:r>
            <a:r>
              <a:rPr lang="en-US" altLang="tr-TR" dirty="0"/>
              <a:t> Recursive Algorithms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C078009-3E69-320C-5067-1B863734E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r>
              <a:rPr lang="en-US" altLang="tr-TR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if (n ==0) 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		return (1);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(n * fact(n-1));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T(n) = T(n-1) + 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= (T(n-2) + c)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= (T(n-3) + c) + c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= (T(n-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*c)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=n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T(0) + n*c  T(n) = O(n)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tr-T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>
            <a:extLst>
              <a:ext uri="{FF2B5EF4-FFF2-40B4-BE49-F238E27FC236}">
                <a16:creationId xmlns:a16="http://schemas.microsoft.com/office/drawing/2014/main" id="{882F8EEA-778A-3974-D82C-CFE0DC7F7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tr-TR" sz="3600" dirty="0"/>
              <a:t>Tracing the call fact (3)</a:t>
            </a:r>
          </a:p>
        </p:txBody>
      </p:sp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B0FE7E3A-833C-3E10-2EDB-B09C2BCEA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fld id="{0A6FB6B6-A982-46B7-89FD-CA7CBCCCBC46}" type="slidenum">
              <a:rPr lang="en-US" altLang="tr-TR" sz="800">
                <a:solidFill>
                  <a:srgbClr val="000000"/>
                </a:solidFill>
                <a:cs typeface="DejaVu Sans" charset="0"/>
              </a:rPr>
              <a:pPr/>
              <a:t>35</a:t>
            </a:fld>
            <a:endParaRPr lang="en-US" altLang="tr-TR" sz="800">
              <a:solidFill>
                <a:srgbClr val="000000"/>
              </a:solidFill>
              <a:cs typeface="DejaVu Sans" charset="0"/>
            </a:endParaRPr>
          </a:p>
        </p:txBody>
      </p:sp>
      <p:graphicFrame>
        <p:nvGraphicFramePr>
          <p:cNvPr id="174083" name="Group 3">
            <a:extLst>
              <a:ext uri="{FF2B5EF4-FFF2-40B4-BE49-F238E27FC236}">
                <a16:creationId xmlns:a16="http://schemas.microsoft.com/office/drawing/2014/main" id="{199B303F-C9DA-F619-9F6A-25843427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46264"/>
              </p:ext>
            </p:extLst>
          </p:nvPr>
        </p:nvGraphicFramePr>
        <p:xfrm>
          <a:off x="874776" y="1263649"/>
          <a:ext cx="2212848" cy="5441951"/>
        </p:xfrm>
        <a:graphic>
          <a:graphicData uri="http://schemas.openxmlformats.org/drawingml/2006/table">
            <a:tbl>
              <a:tblPr/>
              <a:tblGrid>
                <a:gridCol w="221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original call</a:t>
                      </a:r>
                    </a:p>
                  </a:txBody>
                  <a:tcPr marL="110642" marR="110642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03" name="Group 23">
            <a:extLst>
              <a:ext uri="{FF2B5EF4-FFF2-40B4-BE49-F238E27FC236}">
                <a16:creationId xmlns:a16="http://schemas.microsoft.com/office/drawing/2014/main" id="{66A43C4C-C037-1281-825E-16AA367E1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00534"/>
              </p:ext>
            </p:extLst>
          </p:nvPr>
        </p:nvGraphicFramePr>
        <p:xfrm>
          <a:off x="3272518" y="1263649"/>
          <a:ext cx="2305050" cy="5253039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1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1</a:t>
                      </a:r>
                      <a:r>
                        <a:rPr kumimoji="0" lang="en-US" altLang="tr-T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st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call</a:t>
                      </a:r>
                    </a:p>
                  </a:txBody>
                  <a:tcPr marL="110642" marR="110642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23" name="Group 43">
            <a:extLst>
              <a:ext uri="{FF2B5EF4-FFF2-40B4-BE49-F238E27FC236}">
                <a16:creationId xmlns:a16="http://schemas.microsoft.com/office/drawing/2014/main" id="{5E18FE61-046B-2014-7ABF-BA52F678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52017"/>
              </p:ext>
            </p:extLst>
          </p:nvPr>
        </p:nvGraphicFramePr>
        <p:xfrm>
          <a:off x="5816727" y="1274861"/>
          <a:ext cx="2212848" cy="5260976"/>
        </p:xfrm>
        <a:graphic>
          <a:graphicData uri="http://schemas.openxmlformats.org/drawingml/2006/table">
            <a:tbl>
              <a:tblPr/>
              <a:tblGrid>
                <a:gridCol w="221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8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2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fact(0)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6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 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6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2</a:t>
                      </a:r>
                      <a:r>
                        <a:rPr kumimoji="0" lang="en-US" altLang="tr-T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nd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call</a:t>
                      </a:r>
                    </a:p>
                  </a:txBody>
                  <a:tcPr marL="110642" marR="110642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43" name="Group 63">
            <a:extLst>
              <a:ext uri="{FF2B5EF4-FFF2-40B4-BE49-F238E27FC236}">
                <a16:creationId xmlns:a16="http://schemas.microsoft.com/office/drawing/2014/main" id="{8B9DBBA3-72B5-C6FE-D11E-B962BF62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12868"/>
              </p:ext>
            </p:extLst>
          </p:nvPr>
        </p:nvGraphicFramePr>
        <p:xfrm>
          <a:off x="8268734" y="1164331"/>
          <a:ext cx="2305050" cy="5451674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69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(1)</a:t>
                      </a:r>
                      <a:endParaRPr kumimoji="0" lang="en-US" altLang="tr-T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fact(0)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69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3rd call</a:t>
                      </a:r>
                    </a:p>
                  </a:txBody>
                  <a:tcPr marL="110642" marR="110642" marT="45691" marB="4569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>
            <a:extLst>
              <a:ext uri="{FF2B5EF4-FFF2-40B4-BE49-F238E27FC236}">
                <a16:creationId xmlns:a16="http://schemas.microsoft.com/office/drawing/2014/main" id="{045398F9-D42A-83E3-CF2B-34C9AC671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tr-TR" sz="3600"/>
              <a:t>Tracing the call fact (3)</a:t>
            </a:r>
          </a:p>
        </p:txBody>
      </p:sp>
      <p:graphicFrame>
        <p:nvGraphicFramePr>
          <p:cNvPr id="175107" name="Group 3">
            <a:extLst>
              <a:ext uri="{FF2B5EF4-FFF2-40B4-BE49-F238E27FC236}">
                <a16:creationId xmlns:a16="http://schemas.microsoft.com/office/drawing/2014/main" id="{3079331A-F94F-566E-6586-4BEF81533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02421"/>
              </p:ext>
            </p:extLst>
          </p:nvPr>
        </p:nvGraphicFramePr>
        <p:xfrm>
          <a:off x="5007431" y="1148446"/>
          <a:ext cx="1828800" cy="544195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 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return from </a:t>
                      </a: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</a:t>
                      </a:r>
                      <a:endParaRPr kumimoji="0" lang="en-US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5127" name="Group 23">
            <a:extLst>
              <a:ext uri="{FF2B5EF4-FFF2-40B4-BE49-F238E27FC236}">
                <a16:creationId xmlns:a16="http://schemas.microsoft.com/office/drawing/2014/main" id="{A0B1B844-DE0B-9673-3CEA-D2CC38AE4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4357"/>
              </p:ext>
            </p:extLst>
          </p:nvPr>
        </p:nvGraphicFramePr>
        <p:xfrm>
          <a:off x="3026231" y="1224646"/>
          <a:ext cx="1905000" cy="530383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7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92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24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 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30" marB="4573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24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30" marB="4573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5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return from </a:t>
                      </a: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</a:t>
                      </a: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</a:t>
                      </a:r>
                      <a:endParaRPr kumimoji="0" lang="en-US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5147" name="Group 43">
            <a:extLst>
              <a:ext uri="{FF2B5EF4-FFF2-40B4-BE49-F238E27FC236}">
                <a16:creationId xmlns:a16="http://schemas.microsoft.com/office/drawing/2014/main" id="{E00602E4-7F34-AB09-9B78-929285A6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71963"/>
              </p:ext>
            </p:extLst>
          </p:nvPr>
        </p:nvGraphicFramePr>
        <p:xfrm>
          <a:off x="968831" y="1224645"/>
          <a:ext cx="1905000" cy="525780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4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20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(1* 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20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20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2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return from 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  <a:r>
                        <a:rPr kumimoji="0" lang="tr-TR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5169" name="Group 65">
            <a:extLst>
              <a:ext uri="{FF2B5EF4-FFF2-40B4-BE49-F238E27FC236}">
                <a16:creationId xmlns:a16="http://schemas.microsoft.com/office/drawing/2014/main" id="{199D02C1-72C7-E4D1-7C81-ACF6FFA4E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2328"/>
              </p:ext>
            </p:extLst>
          </p:nvPr>
        </p:nvGraphicFramePr>
        <p:xfrm>
          <a:off x="7064831" y="1148446"/>
          <a:ext cx="1828800" cy="544195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</a:t>
                      </a: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EA9875D-03C3-4F71-456A-EE5935BED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More Recursive Algorithms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032A684-8B51-1787-FA58-61D03D5C2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270000"/>
            <a:ext cx="9938657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defRPr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bool isPalindrome (string s) </a:t>
            </a:r>
          </a:p>
          <a:p>
            <a:pPr marL="0" indent="0" algn="l">
              <a:buNone/>
              <a:defRPr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if (s.length() &lt;= 1) </a:t>
            </a:r>
          </a:p>
          <a:p>
            <a:pPr marL="0" indent="0" algn="l">
              <a:buNone/>
              <a:defRPr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0" indent="0" algn="l">
              <a:buNone/>
              <a:defRPr/>
            </a:pP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return (s[0]==s[s.length()-1])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&amp;&amp; isPalindrome(s.substr(1,s.length()-2)); </a:t>
            </a:r>
          </a:p>
          <a:p>
            <a:pPr marL="0" indent="0" algn="l">
              <a:buNone/>
              <a:defRPr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000" dirty="0"/>
          </a:p>
          <a:p>
            <a:pPr marL="0" indent="0"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T(n) = T(n-2) + 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= (T(n-4) + c)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= (T(n-6) + c) + c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= (T(n-</a:t>
            </a:r>
            <a:r>
              <a:rPr lang="en-US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/2*c)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 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T(0) + n/2*c  T(n) = O(n)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tr-TR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F289ECD9-A4CE-577A-13CB-BB64EE85F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65541" name="Text Box 4">
            <a:extLst>
              <a:ext uri="{FF2B5EF4-FFF2-40B4-BE49-F238E27FC236}">
                <a16:creationId xmlns:a16="http://schemas.microsoft.com/office/drawing/2014/main" id="{8EE06086-EB8C-AE0A-5133-3380C3F36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81087"/>
            <a:ext cx="8072887" cy="570790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 marL="733425" indent="-276225"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dirty="0">
                <a:solidFill>
                  <a:srgbClr val="002060"/>
                </a:solidFill>
              </a:rPr>
              <a:t>An algorithm can require different times to solve different problems of the same size.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Eg. Searching an item in a list of n elements using sequential search. </a:t>
            </a:r>
            <a:r>
              <a:rPr lang="tr-TR" altLang="tr-TR" sz="1600" dirty="0">
                <a:solidFill>
                  <a:srgbClr val="002060"/>
                </a:solidFill>
                <a:latin typeface="Wingdings" charset="2"/>
              </a:rPr>
              <a:t></a:t>
            </a:r>
            <a:r>
              <a:rPr lang="tr-TR" altLang="tr-TR" sz="1600" dirty="0">
                <a:solidFill>
                  <a:srgbClr val="002060"/>
                </a:solidFill>
              </a:rPr>
              <a:t> Cost: 1,2,...,n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b="1" i="1" dirty="0">
                <a:solidFill>
                  <a:srgbClr val="002060"/>
                </a:solidFill>
              </a:rPr>
              <a:t>Worst-Case Analysis</a:t>
            </a:r>
            <a:r>
              <a:rPr lang="tr-TR" altLang="tr-TR" dirty="0">
                <a:solidFill>
                  <a:srgbClr val="002060"/>
                </a:solidFill>
              </a:rPr>
              <a:t> –The maximum amount of time that an algorithm require to solve a problem of size n.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This gives an upper bound for the time complexity of an algorithm.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Normally, we try to find worst-case behavior of an algorithm.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b="1" i="1" dirty="0">
                <a:solidFill>
                  <a:srgbClr val="002060"/>
                </a:solidFill>
              </a:rPr>
              <a:t>Best-Case Analysis</a:t>
            </a:r>
            <a:r>
              <a:rPr lang="tr-TR" altLang="tr-TR" dirty="0">
                <a:solidFill>
                  <a:srgbClr val="002060"/>
                </a:solidFill>
              </a:rPr>
              <a:t> –The minimum amount of time that an algorithm require to solve a problem of size n.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The best case behavior of an algorithm is NOT so useful.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b="1" i="1" dirty="0">
                <a:solidFill>
                  <a:srgbClr val="002060"/>
                </a:solidFill>
              </a:rPr>
              <a:t>Average-Case Analysis</a:t>
            </a:r>
            <a:r>
              <a:rPr lang="tr-TR" altLang="tr-TR" dirty="0">
                <a:solidFill>
                  <a:srgbClr val="002060"/>
                </a:solidFill>
              </a:rPr>
              <a:t> –The average amount of time that an algorithm require to solve a problem of size n.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Sometimes, it is difficult to find the average-case behavior of an algorithm.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We have to look at all possible data organizations of a given size n, and their distribution probabilities of these organizations.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b="1" i="1" dirty="0">
                <a:solidFill>
                  <a:srgbClr val="002060"/>
                </a:solidFill>
              </a:rPr>
              <a:t>Worst-case analysis is more common than average-case analysis.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BECC-8712-09D4-A0B7-56C1234A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to Analyze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5691F4FE-49BB-4D09-C180-EB7E4AAC4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67589" name="Text Box 4">
            <a:extLst>
              <a:ext uri="{FF2B5EF4-FFF2-40B4-BE49-F238E27FC236}">
                <a16:creationId xmlns:a16="http://schemas.microsoft.com/office/drawing/2014/main" id="{A79C4959-C16F-8C25-31DF-A4394B5C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226343"/>
            <a:ext cx="8580438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int sequentialSearch(const int a[], int item, int n){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for (int i = 0; i &lt; n &amp;&amp; a[i]!= item; i++);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if (i == n)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	return –1;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return i;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Unsuccessful Search:</a:t>
            </a: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O(n)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endParaRPr lang="tr-TR" altLang="tr-TR" sz="1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Successful Search: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Best-Case:  </a:t>
            </a:r>
            <a:r>
              <a:rPr lang="tr-TR" altLang="tr-TR" sz="2000" b="1" i="1" dirty="0">
                <a:solidFill>
                  <a:srgbClr val="002060"/>
                </a:solidFill>
              </a:rPr>
              <a:t>item</a:t>
            </a:r>
            <a:r>
              <a:rPr lang="tr-TR" altLang="tr-TR" sz="2000" b="1" dirty="0">
                <a:solidFill>
                  <a:srgbClr val="002060"/>
                </a:solidFill>
              </a:rPr>
              <a:t> is in the first location of the array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O(1)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Worst-Case: </a:t>
            </a:r>
            <a:r>
              <a:rPr lang="tr-TR" altLang="tr-TR" sz="2000" b="1" i="1" dirty="0">
                <a:solidFill>
                  <a:srgbClr val="002060"/>
                </a:solidFill>
              </a:rPr>
              <a:t>item</a:t>
            </a:r>
            <a:r>
              <a:rPr lang="tr-TR" altLang="tr-TR" sz="2000" b="1" dirty="0">
                <a:solidFill>
                  <a:srgbClr val="002060"/>
                </a:solidFill>
              </a:rPr>
              <a:t> is in the last location of the array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O(n)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Average-Case: The number of key comparisons 1, 2, ..., 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	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	               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O(n)</a:t>
            </a:r>
          </a:p>
        </p:txBody>
      </p:sp>
      <p:graphicFrame>
        <p:nvGraphicFramePr>
          <p:cNvPr id="109574" name="Object 5">
            <a:extLst>
              <a:ext uri="{FF2B5EF4-FFF2-40B4-BE49-F238E27FC236}">
                <a16:creationId xmlns:a16="http://schemas.microsoft.com/office/drawing/2014/main" id="{84EFF840-7C99-8148-06B0-A0AB2DD55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052012"/>
              </p:ext>
            </p:extLst>
          </p:nvPr>
        </p:nvGraphicFramePr>
        <p:xfrm>
          <a:off x="2000250" y="5264944"/>
          <a:ext cx="16779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109574" name="Object 5">
                        <a:extLst>
                          <a:ext uri="{FF2B5EF4-FFF2-40B4-BE49-F238E27FC236}">
                            <a16:creationId xmlns:a16="http://schemas.microsoft.com/office/drawing/2014/main" id="{84EFF840-7C99-8148-06B0-A0AB2DD55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264944"/>
                        <a:ext cx="16779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BBE27E-72B0-94E8-659F-407D4DAE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Sequential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E3F9-EB34-4EDD-E5A5-0DA5C0D2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2D91-11B9-F095-20C9-1E75876F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Analysis of Algorithms is the area of computer science that provides tools to analyze the efficiency of different methods of solutions.</a:t>
            </a:r>
          </a:p>
          <a:p>
            <a:r>
              <a:rPr lang="en-GB" dirty="0"/>
              <a:t>How do we compare the time efficiency of two algorithms that solve the same problem?</a:t>
            </a:r>
          </a:p>
          <a:p>
            <a:r>
              <a:rPr lang="en-GB" dirty="0"/>
              <a:t>Naïve Approach: implement these algorithms in a programming language (C++), and run them to compare their time requirements.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BF119-A991-CE8C-6481-02A140E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5238626D-9679-81CA-D80B-771449A7C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0ECBA831-8359-E0AA-331B-CA1975B3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25895B00-7B7A-4BEA-8CE1-765E0934FA6F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40</a:t>
            </a:fld>
            <a:endParaRPr lang="tr-TR" altLang="tr-TR" sz="800"/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3D5B3AC7-60B1-D53C-AD98-E7E86516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46" y="2092324"/>
            <a:ext cx="8580438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int binarySearch(int a[], int size, int x) {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int low =0;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int high = size –1;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int mid; 	  // mid will be the index of 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		  	  // target when it’s found.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while (low &lt;= high) {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	   mid = (low + high)/2;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   if (a[mid] &lt; x)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     low = mid + 1;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   else if (a[mid] &gt; x)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	   high  = mid – 1; 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  else 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	   return mid;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}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return –1;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}</a:t>
            </a: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1760B74C-C59B-DC5E-8F23-079506E1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98563"/>
            <a:ext cx="590232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b="1" dirty="0">
                <a:solidFill>
                  <a:srgbClr val="002060"/>
                </a:solidFill>
              </a:rPr>
              <a:t>We can do binary search if the array is sorted: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EBC2F-18B5-DC64-D90A-AF4F16EE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C229E751-4BD6-8A89-70B4-6F0E1CAC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C197DEE0-AFAB-30F8-C99E-86453269E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594D9C7D-5ABC-45C5-9AFD-B71260D5C5F9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41</a:t>
            </a:fld>
            <a:endParaRPr lang="tr-TR" altLang="tr-TR" sz="800"/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8E1DC125-123B-93AE-6D04-FA23E125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365850"/>
            <a:ext cx="8580438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 marL="733425" indent="-276225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For an unsuccessful search: 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The number of iterations in the loop is  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</a:t>
            </a:r>
            <a:r>
              <a:rPr lang="tr-TR" altLang="tr-TR" sz="2000" b="1" dirty="0">
                <a:solidFill>
                  <a:srgbClr val="002060"/>
                </a:solidFill>
              </a:rPr>
              <a:t>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</a:t>
            </a:r>
            <a:r>
              <a:rPr lang="tr-TR" altLang="tr-TR" sz="2000" b="1" dirty="0">
                <a:solidFill>
                  <a:srgbClr val="002060"/>
                </a:solidFill>
              </a:rPr>
              <a:t> + 1</a:t>
            </a: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 O(log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n)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For a successful search: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Best-Case:</a:t>
            </a:r>
            <a:r>
              <a:rPr lang="tr-TR" altLang="tr-TR" sz="2000" b="1" dirty="0">
                <a:solidFill>
                  <a:srgbClr val="002060"/>
                </a:solidFill>
              </a:rPr>
              <a:t> The number of iterations is 1. 		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O(1)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Worst-Case:</a:t>
            </a:r>
            <a:r>
              <a:rPr lang="tr-TR" altLang="tr-TR" sz="2000" b="1" dirty="0">
                <a:solidFill>
                  <a:srgbClr val="002060"/>
                </a:solidFill>
              </a:rPr>
              <a:t> The number of iterations is  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</a:t>
            </a:r>
            <a:r>
              <a:rPr lang="tr-TR" altLang="tr-TR" sz="2000" b="1" dirty="0">
                <a:solidFill>
                  <a:srgbClr val="002060"/>
                </a:solidFill>
              </a:rPr>
              <a:t>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</a:t>
            </a:r>
            <a:r>
              <a:rPr lang="tr-TR" altLang="tr-TR" sz="2000" b="1" dirty="0">
                <a:solidFill>
                  <a:srgbClr val="002060"/>
                </a:solidFill>
              </a:rPr>
              <a:t> +1	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n)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Average-Case:</a:t>
            </a:r>
            <a:r>
              <a:rPr lang="tr-TR" altLang="tr-TR" sz="2000" b="1" dirty="0">
                <a:solidFill>
                  <a:srgbClr val="002060"/>
                </a:solidFill>
              </a:rPr>
              <a:t> 	The avg. # of iterations &lt; 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 	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n)</a:t>
            </a:r>
          </a:p>
          <a:p>
            <a:pPr lvl="1"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0  1  2  3  4  5  6  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</a:t>
            </a:r>
            <a:r>
              <a:rPr lang="tr-TR" altLang="tr-TR" sz="2000" b="1" dirty="0">
                <a:solidFill>
                  <a:srgbClr val="002060"/>
                </a:solidFill>
              </a:rPr>
              <a:t> an array with size 7</a:t>
            </a: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3  2  3  1  3  2  3  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</a:t>
            </a: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2000" b="1" dirty="0">
                <a:solidFill>
                  <a:srgbClr val="002060"/>
                </a:solidFill>
              </a:rPr>
              <a:t># of iterations</a:t>
            </a: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The average # of iterations = 17/7 = 2.4285 &lt; 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4EB19-9C8F-46AF-B783-F3D4901B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Search – Analysis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A6C0E7D4-D056-8843-4DAB-E3F9AABB2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28D2952B-23FE-6F11-3FBF-EEA5E28B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C70AED99-FA1B-411D-BACE-E67F760D9814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42</a:t>
            </a:fld>
            <a:endParaRPr lang="tr-TR" altLang="tr-TR" sz="800"/>
          </a:p>
        </p:txBody>
      </p:sp>
      <p:sp>
        <p:nvSpPr>
          <p:cNvPr id="73732" name="Text Box 3">
            <a:extLst>
              <a:ext uri="{FF2B5EF4-FFF2-40B4-BE49-F238E27FC236}">
                <a16:creationId xmlns:a16="http://schemas.microsoft.com/office/drawing/2014/main" id="{67ECEF1D-9AB1-C668-48A3-D751C66B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152400"/>
            <a:ext cx="8650288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endParaRPr lang="en-US" altLang="tr-TR" sz="2800" b="1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27B4B4B9-80CB-B09B-0F5C-3B58680A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37" y="1104899"/>
            <a:ext cx="8580438" cy="53482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b="1" i="1" dirty="0">
                <a:solidFill>
                  <a:srgbClr val="002060"/>
                </a:solidFill>
                <a:ea typeface="굴림" charset="-127"/>
                <a:cs typeface="굴림" charset="-127"/>
              </a:rPr>
              <a:t>	</a:t>
            </a:r>
            <a:r>
              <a:rPr lang="en-US" altLang="tr-TR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n</a:t>
            </a:r>
            <a:r>
              <a:rPr lang="en-US" altLang="tr-TR" b="1" i="1" dirty="0">
                <a:solidFill>
                  <a:srgbClr val="002060"/>
                </a:solidFill>
                <a:ea typeface="굴림" charset="-127"/>
                <a:cs typeface="굴림" charset="-127"/>
              </a:rPr>
              <a:t> 				</a:t>
            </a:r>
            <a:r>
              <a:rPr lang="en-US" altLang="tr-TR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O(</a:t>
            </a:r>
            <a:r>
              <a:rPr lang="en-US" altLang="tr-TR" sz="2000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log</a:t>
            </a:r>
            <a:r>
              <a:rPr lang="en-US" altLang="tr-TR" sz="2000" b="1" i="1" u="sng" baseline="-25000" dirty="0">
                <a:solidFill>
                  <a:srgbClr val="002060"/>
                </a:solidFill>
                <a:ea typeface="굴림" charset="-127"/>
                <a:cs typeface="굴림" charset="-127"/>
              </a:rPr>
              <a:t>2</a:t>
            </a:r>
            <a:r>
              <a:rPr lang="en-US" altLang="tr-TR" sz="2000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n</a:t>
            </a:r>
            <a:r>
              <a:rPr lang="en-US" altLang="tr-TR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16			  	  4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64			  	  6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256 			  	  8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1024             	 	 10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16,384 		 	 14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131,072 		 	 17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262,144 		 	 18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524,288 		 	 19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1,048,576 		 	 20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1,073,741,824 	 	 30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tr-TR" dirty="0">
              <a:solidFill>
                <a:srgbClr val="002060"/>
              </a:solidFill>
              <a:ea typeface="굴림" charset="-127"/>
              <a:cs typeface="굴림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BFFEE-93B1-C8C0-6AB2-E4C5442E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much better is O(log2n)?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 and Algorithms for Electrical Engineering by Yung Yi</a:t>
            </a:r>
          </a:p>
          <a:p>
            <a:pPr eaLnBrk="1" hangingPunct="1"/>
            <a:r>
              <a:rPr lang="en-GB" altLang="ko-KR" dirty="0">
                <a:ea typeface="굴림" pitchFamily="50" charset="-127"/>
              </a:rPr>
              <a:t>CENG707 - Data Structures and Algorithms by </a:t>
            </a:r>
            <a:r>
              <a:rPr lang="en-IN" i="0" dirty="0">
                <a:effectLst/>
                <a:latin typeface="Georgia" panose="02040502050405020303" pitchFamily="18" charset="0"/>
              </a:rPr>
              <a:t>Yusuf </a:t>
            </a:r>
            <a:r>
              <a:rPr lang="en-IN" i="0" dirty="0" err="1">
                <a:effectLst/>
                <a:latin typeface="Georgia" panose="02040502050405020303" pitchFamily="18" charset="0"/>
              </a:rPr>
              <a:t>Sahillioğlu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E3F9-EB34-4EDD-E5A5-0DA5C0D2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2D91-11B9-F095-20C9-1E75876F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Comparing the programs (instead of algorithms) has difficulties.	</a:t>
            </a:r>
          </a:p>
          <a:p>
            <a:pPr lvl="1"/>
            <a:r>
              <a:rPr lang="en-GB" dirty="0"/>
              <a:t>How are the algorithms coded?</a:t>
            </a:r>
          </a:p>
          <a:p>
            <a:pPr lvl="2"/>
            <a:r>
              <a:rPr lang="en-GB" dirty="0"/>
              <a:t>Comparing running times means comparing the implementations.</a:t>
            </a:r>
          </a:p>
          <a:p>
            <a:pPr lvl="2"/>
            <a:r>
              <a:rPr lang="en-GB" dirty="0"/>
              <a:t>We should not compare implementations, because they are sensitive to programming style that may cloud the issue of which algorithm is inherently more efficient.</a:t>
            </a:r>
          </a:p>
          <a:p>
            <a:pPr lvl="1"/>
            <a:r>
              <a:rPr lang="en-GB" dirty="0"/>
              <a:t>What computer should we use?</a:t>
            </a:r>
          </a:p>
          <a:p>
            <a:pPr lvl="2"/>
            <a:r>
              <a:rPr lang="en-GB" dirty="0"/>
              <a:t>We should compare the efficiency of the algorithms independently of a particular computer.</a:t>
            </a:r>
          </a:p>
          <a:p>
            <a:pPr lvl="1"/>
            <a:r>
              <a:rPr lang="en-GB" dirty="0"/>
              <a:t>What data should the program use?</a:t>
            </a:r>
          </a:p>
          <a:p>
            <a:pPr lvl="2"/>
            <a:r>
              <a:rPr lang="en-GB" dirty="0"/>
              <a:t>Any analysis must be independent of specific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BF119-A991-CE8C-6481-02A140E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4B96-685B-0F8B-FE74-3B506A25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C927-563F-77E6-45BC-71F09F43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analyze algorithms, we should employ mathematical techniques that analyze algorithms independently of specific implementations, computers, or data.</a:t>
            </a:r>
          </a:p>
          <a:p>
            <a:r>
              <a:rPr lang="en-GB" dirty="0"/>
              <a:t>To analyze algorithms:</a:t>
            </a:r>
          </a:p>
          <a:p>
            <a:pPr lvl="1"/>
            <a:r>
              <a:rPr lang="en-GB" dirty="0"/>
              <a:t>First, we start to count the number of significant operations in a particular solution to assess its efficiency.</a:t>
            </a:r>
          </a:p>
          <a:p>
            <a:pPr lvl="1"/>
            <a:r>
              <a:rPr lang="en-GB" dirty="0"/>
              <a:t>Then, we will express the efficiency of algorithms using growth functions.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47051-A020-41F0-8BC9-CBBABD0F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9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B98-51C0-AFAD-B458-B525B166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0D17-CC2F-BC58-785E-5F9842DE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/>
              <a:t>Each operation in an algorithm (or a program) has a cost. </a:t>
            </a:r>
            <a:endParaRPr lang="en-GB" altLang="tr-TR" sz="2800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Each operation takes a certain of time.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count = count + 1; </a:t>
            </a:r>
            <a:r>
              <a:rPr lang="en-GB" dirty="0"/>
              <a:t>// take a certain amount of time, but it is constant</a:t>
            </a:r>
            <a:br>
              <a:rPr lang="en-GB" dirty="0"/>
            </a:br>
            <a:endParaRPr lang="en-GB" dirty="0"/>
          </a:p>
          <a:p>
            <a:pPr>
              <a:spcBef>
                <a:spcPts val="600"/>
              </a:spcBef>
              <a:defRPr/>
            </a:pPr>
            <a:r>
              <a:rPr lang="tr-TR" altLang="tr-TR" sz="2800" b="1" i="1" dirty="0"/>
              <a:t>A sequence of  operations: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count = count + 1;	</a:t>
            </a:r>
            <a:r>
              <a:rPr lang="tr-TR" altLang="tr-TR" sz="2800" dirty="0"/>
              <a:t>	Cost: c</a:t>
            </a:r>
            <a:r>
              <a:rPr lang="tr-TR" altLang="tr-TR" sz="2800" baseline="-25000" dirty="0"/>
              <a:t>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sum = sum + count;</a:t>
            </a:r>
            <a:r>
              <a:rPr lang="tr-TR" altLang="tr-TR" sz="2800" dirty="0"/>
              <a:t>		Cost: c</a:t>
            </a:r>
            <a:r>
              <a:rPr lang="tr-TR" altLang="tr-TR" sz="2800" baseline="-25000" dirty="0"/>
              <a:t>2</a:t>
            </a:r>
            <a:endParaRPr lang="tr-TR" altLang="tr-TR" sz="28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br>
              <a:rPr lang="en-GB" altLang="tr-TR" sz="2800" dirty="0"/>
            </a:br>
            <a:r>
              <a:rPr lang="tr-TR" altLang="tr-TR" sz="2800" dirty="0"/>
              <a:t>Total Cost = c</a:t>
            </a:r>
            <a:r>
              <a:rPr lang="tr-TR" altLang="tr-TR" sz="2800" baseline="-25000" dirty="0"/>
              <a:t>1</a:t>
            </a:r>
            <a:r>
              <a:rPr lang="tr-TR" altLang="tr-TR" sz="2800" dirty="0"/>
              <a:t> + c</a:t>
            </a:r>
            <a:r>
              <a:rPr lang="tr-TR" altLang="tr-TR" sz="2800" baseline="-25000" dirty="0"/>
              <a:t>2</a:t>
            </a:r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8C9C-692E-DEC2-35B0-B0F36DF6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DCBC-F888-22DF-AEF4-0D52F5F9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7F9C-1176-D509-A521-04DF6ABB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2800" i="1" dirty="0"/>
              <a:t>Example: Simple If-Statement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		  </a:t>
            </a:r>
            <a:r>
              <a:rPr lang="en-GB" altLang="tr-TR" sz="2800" dirty="0"/>
              <a:t>                                </a:t>
            </a:r>
            <a:r>
              <a:rPr lang="tr-TR" altLang="tr-TR" sz="2800" b="1" u="sng" dirty="0"/>
              <a:t>Cost</a:t>
            </a:r>
            <a:r>
              <a:rPr lang="tr-TR" altLang="tr-TR" sz="2800" b="1" dirty="0"/>
              <a:t>		</a:t>
            </a:r>
            <a:r>
              <a:rPr lang="tr-TR" altLang="tr-TR" sz="2800" b="1" u="sng" dirty="0"/>
              <a:t>Times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if (n &lt; 0)			</a:t>
            </a:r>
            <a:r>
              <a:rPr lang="tr-TR" altLang="tr-TR" sz="2800" dirty="0"/>
              <a:t>c1		   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   absval = -n 		</a:t>
            </a:r>
            <a:r>
              <a:rPr lang="tr-TR" altLang="tr-TR" sz="2800" dirty="0"/>
              <a:t>c2		   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else		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absval = n; 		</a:t>
            </a:r>
            <a:r>
              <a:rPr lang="tr-TR" altLang="tr-TR" sz="2800" dirty="0"/>
              <a:t>c3		   1</a:t>
            </a: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Total Cost  &lt;=  c1 + max(c2,c3)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5EE40-60EE-A540-CE79-1A691C79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A24E-4ADC-5C47-1B5E-ED85E530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5C20-12DE-56C6-F3A4-33AA415E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defRPr/>
            </a:pPr>
            <a:r>
              <a:rPr lang="tr-TR" altLang="tr-TR" sz="2800" i="1" dirty="0"/>
              <a:t>Example: Simple Loop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								  </a:t>
            </a:r>
            <a:r>
              <a:rPr lang="en-GB" altLang="tr-TR" sz="2800" dirty="0"/>
              <a:t>			</a:t>
            </a:r>
            <a:r>
              <a:rPr lang="tr-TR" altLang="tr-TR" sz="2800" b="1" u="sng" dirty="0"/>
              <a:t>Cost</a:t>
            </a:r>
            <a:r>
              <a:rPr lang="tr-TR" altLang="tr-TR" sz="2800" b="1" dirty="0"/>
              <a:t>		</a:t>
            </a:r>
            <a:r>
              <a:rPr lang="tr-TR" altLang="tr-TR" sz="2800" b="1" u="sng" dirty="0"/>
              <a:t>Times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i = 1;			</a:t>
            </a:r>
            <a:r>
              <a:rPr lang="tr-TR" altLang="tr-TR" sz="2800" dirty="0"/>
              <a:t>c1		</a:t>
            </a:r>
            <a:r>
              <a:rPr lang="en-GB" altLang="tr-TR" sz="2800" dirty="0"/>
              <a:t>     </a:t>
            </a:r>
            <a:r>
              <a:rPr lang="tr-TR" altLang="tr-TR" sz="2800" dirty="0"/>
              <a:t>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sum = 0;			</a:t>
            </a:r>
            <a:r>
              <a:rPr lang="tr-TR" altLang="tr-TR" sz="2800" dirty="0"/>
              <a:t>c2		</a:t>
            </a:r>
            <a:r>
              <a:rPr lang="en-GB" altLang="tr-TR" sz="2800" dirty="0"/>
              <a:t>     </a:t>
            </a:r>
            <a:r>
              <a:rPr lang="tr-TR" altLang="tr-TR" sz="2800" dirty="0"/>
              <a:t>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while (i &lt;= n) {	</a:t>
            </a:r>
            <a:r>
              <a:rPr lang="tr-TR" altLang="tr-TR" sz="2800" dirty="0"/>
              <a:t>c3		   n+1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i = i + 1;	</a:t>
            </a:r>
            <a:r>
              <a:rPr lang="tr-TR" altLang="tr-TR" sz="2800" dirty="0"/>
              <a:t>c4</a:t>
            </a:r>
            <a:r>
              <a:rPr lang="en-GB" altLang="tr-TR" dirty="0"/>
              <a:t> 	                  </a:t>
            </a:r>
            <a:r>
              <a:rPr lang="tr-TR" altLang="tr-TR" sz="2800" dirty="0"/>
              <a:t>n</a:t>
            </a: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sum = sum + i;</a:t>
            </a:r>
            <a:r>
              <a:rPr lang="tr-TR" altLang="tr-TR" sz="2800" dirty="0"/>
              <a:t>c5		</a:t>
            </a:r>
            <a:r>
              <a:rPr lang="en-GB" altLang="tr-TR" sz="2800" dirty="0"/>
              <a:t>      </a:t>
            </a:r>
            <a:r>
              <a:rPr lang="tr-TR" altLang="tr-TR" sz="2800" dirty="0"/>
              <a:t>n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endParaRPr lang="tr-TR" altLang="tr-TR" sz="2800" dirty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tr-TR" altLang="tr-TR" sz="2800" dirty="0"/>
              <a:t>Total Cost  =  c1 + c2 + (n+1)*c3 + n*c4 + n*c5</a:t>
            </a:r>
          </a:p>
          <a:p>
            <a:pPr>
              <a:spcBef>
                <a:spcPts val="600"/>
              </a:spcBef>
              <a:defRPr/>
            </a:pPr>
            <a:r>
              <a:rPr lang="tr-TR" altLang="tr-TR" sz="2800" dirty="0"/>
              <a:t>The time required for this algorithm is proportional to 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13E48-0239-576E-40E3-82C6626D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19097</TotalTime>
  <Words>4385</Words>
  <Application>Microsoft Office PowerPoint</Application>
  <PresentationFormat>Widescreen</PresentationFormat>
  <Paragraphs>469</Paragraphs>
  <Slides>43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Georgia</vt:lpstr>
      <vt:lpstr>Symbol</vt:lpstr>
      <vt:lpstr>Times New Roman</vt:lpstr>
      <vt:lpstr>Verdana</vt:lpstr>
      <vt:lpstr>Wingdings</vt:lpstr>
      <vt:lpstr>Office Theme</vt:lpstr>
      <vt:lpstr>Algorithm Analysis and Recursion</vt:lpstr>
      <vt:lpstr>Algorithm</vt:lpstr>
      <vt:lpstr>Algorithmic Performance </vt:lpstr>
      <vt:lpstr>Analysis of Algorithms</vt:lpstr>
      <vt:lpstr>Analysis of Algorithms</vt:lpstr>
      <vt:lpstr>Analysis of Algorithms</vt:lpstr>
      <vt:lpstr>The Execution Time of Algorithms</vt:lpstr>
      <vt:lpstr>The Execution Time of Algorithms </vt:lpstr>
      <vt:lpstr>The Execution Time of Algorithms </vt:lpstr>
      <vt:lpstr>The Execution Time of Algorithms </vt:lpstr>
      <vt:lpstr>General Rules for Estimation</vt:lpstr>
      <vt:lpstr>Algorithm Growth Rates</vt:lpstr>
      <vt:lpstr>Algorithm Growth Rates </vt:lpstr>
      <vt:lpstr>Common Growth Rates </vt:lpstr>
      <vt:lpstr>Running Times for Small Inputs</vt:lpstr>
      <vt:lpstr>Running Times for Large Inputs</vt:lpstr>
      <vt:lpstr>Order-of-Magnitude Analysis and Big O Notation</vt:lpstr>
      <vt:lpstr>Definition of the Order of an Algorithm</vt:lpstr>
      <vt:lpstr>Order of an Algorithm</vt:lpstr>
      <vt:lpstr>Order of an Algorithm </vt:lpstr>
      <vt:lpstr>Order of an Algorithm</vt:lpstr>
      <vt:lpstr>Order of an Algorithm</vt:lpstr>
      <vt:lpstr>Definition of the Order of an Algorithm</vt:lpstr>
      <vt:lpstr>Definition of the Order of an Algorithm</vt:lpstr>
      <vt:lpstr>Order of an Algorithm</vt:lpstr>
      <vt:lpstr>A Comparison of Growth-Rate Functions</vt:lpstr>
      <vt:lpstr>Growth-Rate Functions</vt:lpstr>
      <vt:lpstr>Growth-Rate Functions</vt:lpstr>
      <vt:lpstr>Properties of Growth-Rate Functions</vt:lpstr>
      <vt:lpstr>Growth-Rate Functions – Example1</vt:lpstr>
      <vt:lpstr>Growth-Rate Functions – Example2</vt:lpstr>
      <vt:lpstr>Growth-Rate Functions – Example3</vt:lpstr>
      <vt:lpstr>Growth-Rate Functions – Examples 3 &amp; 4</vt:lpstr>
      <vt:lpstr>Growth-Rate Functions Recursive Algorithms</vt:lpstr>
      <vt:lpstr>Tracing the call fact (3)</vt:lpstr>
      <vt:lpstr>Tracing the call fact (3)</vt:lpstr>
      <vt:lpstr>More Recursive Algorithms</vt:lpstr>
      <vt:lpstr>What to Analyze</vt:lpstr>
      <vt:lpstr>Sequential Search</vt:lpstr>
      <vt:lpstr>Binary Search</vt:lpstr>
      <vt:lpstr>Binary Search – Analysis </vt:lpstr>
      <vt:lpstr>How much better is O(log2n)?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691</cp:revision>
  <dcterms:created xsi:type="dcterms:W3CDTF">2018-08-09T05:48:18Z</dcterms:created>
  <dcterms:modified xsi:type="dcterms:W3CDTF">2023-09-25T10:03:52Z</dcterms:modified>
</cp:coreProperties>
</file>