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347" r:id="rId3"/>
    <p:sldId id="348" r:id="rId4"/>
    <p:sldId id="342" r:id="rId5"/>
    <p:sldId id="341" r:id="rId6"/>
    <p:sldId id="350" r:id="rId7"/>
    <p:sldId id="346" r:id="rId8"/>
    <p:sldId id="337" r:id="rId9"/>
    <p:sldId id="338" r:id="rId10"/>
    <p:sldId id="339" r:id="rId11"/>
    <p:sldId id="340" r:id="rId12"/>
    <p:sldId id="344" r:id="rId13"/>
    <p:sldId id="265" r:id="rId14"/>
    <p:sldId id="267" r:id="rId15"/>
    <p:sldId id="353" r:id="rId16"/>
    <p:sldId id="354" r:id="rId17"/>
    <p:sldId id="355" r:id="rId18"/>
    <p:sldId id="351" r:id="rId19"/>
    <p:sldId id="352" r:id="rId20"/>
    <p:sldId id="356" r:id="rId21"/>
    <p:sldId id="357" r:id="rId22"/>
    <p:sldId id="33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4" autoAdjust="0"/>
    <p:restoredTop sz="94660"/>
  </p:normalViewPr>
  <p:slideViewPr>
    <p:cSldViewPr snapToGrid="0">
      <p:cViewPr varScale="1">
        <p:scale>
          <a:sx n="58" d="100"/>
          <a:sy n="58" d="100"/>
        </p:scale>
        <p:origin x="102" y="12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07850-72F4-4E33-895D-6E82BDB742D6}" type="datetimeFigureOut">
              <a:rPr lang="en-US" smtClean="0"/>
              <a:pPr/>
              <a:t>10/11/2023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6D3B2-DC1A-4DC5-BA88-136D08376B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9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7434ED5-4ADC-A6C4-9D7E-CF0A5CBF16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7DBC99-A797-4D6C-9C06-B4F3BE23F6B4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29CD3EC3-8523-09FF-21B8-7F4CD70856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07C09BAA-4BE7-4052-2EC2-D51C9DD40C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E7AFEBD-96D5-5A23-37A9-A0D4AF06B7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9734F4-B7F2-446A-A925-A5B7CA8DB51F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59201FC7-1F52-0641-F13A-BB1B6B20C1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2A3053CA-6144-F3CE-8005-6B66A50988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BFCD-C1D0-4FBE-8A8B-20DBECFA529F}" type="datetime1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Database Management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1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FE82-E3C1-4A9D-AAA9-669C2093A788}" type="datetime1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20D8-13ED-449D-BB07-8F4DA74EC7CD}" type="datetime1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5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E11FC-A849-4774-F2FA-67D473FAF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BD7B9-98A8-508E-9FDD-42CA0B79D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20800" y="1828800"/>
            <a:ext cx="50800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A8101-C890-4B55-F11E-E7B3775C4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04000" y="1828800"/>
            <a:ext cx="50800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CC9B2-9024-D8B0-D06C-EC12EE970E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320800" y="6096000"/>
            <a:ext cx="4673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© 2006 Pearson Addison-Wesley.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8698F-4133-CCB1-04A7-605F2DA995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144000" y="60960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4-</a:t>
            </a:r>
            <a:fld id="{E7256EC8-F7A1-4520-94A4-6F8AAA5474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6817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7315200" cy="4906963"/>
          </a:xfrm>
        </p:spPr>
        <p:txBody>
          <a:bodyPr/>
          <a:lstStyle>
            <a:lvl1pPr algn="just">
              <a:defRPr b="1">
                <a:solidFill>
                  <a:srgbClr val="002060"/>
                </a:solidFill>
              </a:defRPr>
            </a:lvl1pPr>
            <a:lvl2pPr algn="just">
              <a:defRPr b="1">
                <a:solidFill>
                  <a:srgbClr val="FF0000"/>
                </a:solidFill>
              </a:defRPr>
            </a:lvl2pPr>
            <a:lvl3pPr algn="just">
              <a:defRPr b="1">
                <a:solidFill>
                  <a:srgbClr val="00B050"/>
                </a:solidFill>
              </a:defRPr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07150"/>
            <a:ext cx="2743200" cy="365125"/>
          </a:xfrm>
        </p:spPr>
        <p:txBody>
          <a:bodyPr/>
          <a:lstStyle/>
          <a:p>
            <a:fld id="{431FFAC9-C6BA-49D0-8976-35A477D463C1}" type="datetime1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07150"/>
            <a:ext cx="4114800" cy="365125"/>
          </a:xfrm>
        </p:spPr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8200" y="1081087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838200" y="6356350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1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441A-836D-48A8-8AEE-68A6DCD1F373}" type="datetime1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643D-9D3B-4700-A130-6389DF94A3DD}" type="datetime1">
              <a:rPr lang="en-US" smtClean="0"/>
              <a:pPr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48FE-3853-4755-B81C-88177DB32FD8}" type="datetime1">
              <a:rPr lang="en-US" smtClean="0"/>
              <a:pPr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5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4D52-0319-44E0-88AA-BF05E2410E96}" type="datetime1">
              <a:rPr lang="en-US" smtClean="0"/>
              <a:pPr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5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4B51-38DA-4FC0-AA36-B3EEFA4FA43F}" type="datetime1">
              <a:rPr lang="en-US" smtClean="0"/>
              <a:pPr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7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AB66-A93E-48A5-9FB3-1506A36A0808}" type="datetime1">
              <a:rPr lang="en-US" smtClean="0"/>
              <a:pPr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6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56B-11AE-4D9A-99F5-17DB717D35AE}" type="datetime1">
              <a:rPr lang="en-US" smtClean="0"/>
              <a:pPr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0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62489-BC56-42E3-A387-7E56DAC2851E}" type="datetime1">
              <a:rPr lang="en-US" smtClean="0"/>
              <a:pPr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8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042" y="3079568"/>
            <a:ext cx="10567916" cy="6988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Abstract Data Types</a:t>
            </a:r>
          </a:p>
        </p:txBody>
      </p:sp>
    </p:spTree>
    <p:extLst>
      <p:ext uri="{BB962C8B-B14F-4D97-AF65-F5344CB8AC3E}">
        <p14:creationId xmlns:p14="http://schemas.microsoft.com/office/powerpoint/2010/main" val="1725447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5842F-DDF1-14E8-15C9-16172ECB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Abstract Data Types</a:t>
            </a:r>
            <a:endParaRPr lang="en-IN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99225BC-7230-57E8-A9B5-153067A8F5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674938" y="1295400"/>
            <a:ext cx="4697666" cy="447235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>
            <a:extLst>
              <a:ext uri="{FF2B5EF4-FFF2-40B4-BE49-F238E27FC236}">
                <a16:creationId xmlns:a16="http://schemas.microsoft.com/office/drawing/2014/main" id="{07234FDF-A5A1-76BF-26F1-E31E638EE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817944"/>
            <a:ext cx="8001000" cy="408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en-US" sz="1600" dirty="0">
                <a:latin typeface="Arial" panose="020B0604020202020204" pitchFamily="34" charset="0"/>
              </a:rPr>
              <a:t>Isolated tasks: the implementation of task </a:t>
            </a:r>
            <a:r>
              <a:rPr lang="en-US" altLang="en-US" sz="1600" i="1" dirty="0">
                <a:latin typeface="Arial" panose="020B0604020202020204" pitchFamily="34" charset="0"/>
              </a:rPr>
              <a:t>T</a:t>
            </a:r>
            <a:r>
              <a:rPr lang="en-US" altLang="en-US" sz="1600" dirty="0">
                <a:latin typeface="Arial" panose="020B0604020202020204" pitchFamily="34" charset="0"/>
              </a:rPr>
              <a:t> does not affect task </a:t>
            </a:r>
            <a:r>
              <a:rPr lang="en-US" altLang="en-US" sz="1600" i="1" dirty="0">
                <a:latin typeface="Arial" panose="020B0604020202020204" pitchFamily="34" charset="0"/>
              </a:rPr>
              <a:t>Q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223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F153B-168F-FC45-EBB6-3C3613738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Abstract Data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CAE48-8878-3BFA-C7C3-AE7CDA554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The isolation of modules is not total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Methods’ specifications, or contracts, govern how they interact with each other</a:t>
            </a:r>
          </a:p>
          <a:p>
            <a:endParaRPr lang="en-IN" dirty="0"/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3061F3C2-8E98-50C9-F80D-D88DFDB66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28800" y="2667000"/>
            <a:ext cx="6019800" cy="2971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1035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C0CA4-692D-987F-0D00-7E3D7468C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Abstract Data Types</a:t>
            </a:r>
            <a:endParaRPr lang="en-IN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1E408866-C622-1C1D-71FB-FBA942DA24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8200" y="1520970"/>
            <a:ext cx="7315200" cy="440502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6680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9C7AE4C7-9E18-3B51-6FD0-9EE59BE86D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Specifying ADTs</a:t>
            </a:r>
          </a:p>
        </p:txBody>
      </p:sp>
      <p:pic>
        <p:nvPicPr>
          <p:cNvPr id="13320" name="Picture 8">
            <a:extLst>
              <a:ext uri="{FF2B5EF4-FFF2-40B4-BE49-F238E27FC236}">
                <a16:creationId xmlns:a16="http://schemas.microsoft.com/office/drawing/2014/main" id="{F33160C9-AED1-E612-9C0D-A824074C834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015" y="1270000"/>
            <a:ext cx="3925570" cy="4906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3315" name="Rectangle 3">
            <a:extLst>
              <a:ext uri="{FF2B5EF4-FFF2-40B4-BE49-F238E27FC236}">
                <a16:creationId xmlns:a16="http://schemas.microsoft.com/office/drawing/2014/main" id="{A455ED7A-2E8C-9999-C8F3-1F1F3C0A0D3A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086600" y="1704181"/>
            <a:ext cx="4267200" cy="4038600"/>
          </a:xfrm>
        </p:spPr>
        <p:txBody>
          <a:bodyPr/>
          <a:lstStyle/>
          <a:p>
            <a:pPr algn="just"/>
            <a:r>
              <a:rPr lang="en-US" altLang="en-US" dirty="0"/>
              <a:t>In a list</a:t>
            </a:r>
          </a:p>
          <a:p>
            <a:pPr lvl="1" algn="just"/>
            <a:r>
              <a:rPr lang="en-US" altLang="en-US" dirty="0"/>
              <a:t>Except for the first and last items, each item has</a:t>
            </a:r>
          </a:p>
          <a:p>
            <a:pPr lvl="2" algn="just"/>
            <a:r>
              <a:rPr lang="en-US" altLang="en-US" dirty="0"/>
              <a:t>A unique predecessor</a:t>
            </a:r>
          </a:p>
          <a:p>
            <a:pPr lvl="2" algn="just"/>
            <a:r>
              <a:rPr lang="en-US" altLang="en-US" dirty="0"/>
              <a:t>A unique successor</a:t>
            </a:r>
          </a:p>
          <a:p>
            <a:pPr lvl="1" algn="just"/>
            <a:r>
              <a:rPr lang="en-US" altLang="en-US" dirty="0"/>
              <a:t>Head or front</a:t>
            </a:r>
          </a:p>
          <a:p>
            <a:pPr lvl="2" algn="just"/>
            <a:r>
              <a:rPr lang="en-US" altLang="en-US" dirty="0"/>
              <a:t>Does not have a predecessor</a:t>
            </a:r>
          </a:p>
          <a:p>
            <a:pPr lvl="1" algn="just"/>
            <a:r>
              <a:rPr lang="en-US" altLang="en-US" dirty="0"/>
              <a:t>Tail or end</a:t>
            </a:r>
          </a:p>
          <a:p>
            <a:pPr lvl="2" algn="just"/>
            <a:r>
              <a:rPr lang="en-US" altLang="en-US" dirty="0"/>
              <a:t>Does not have a successor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34D44AC-45ED-C804-859B-384CEF6C99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The ADT List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D67ECD8C-AF97-14D0-A213-8E60BB1397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ADT List operations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Create an empty list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Determine whether a list is empty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Determine the number of items in a list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Add an item at a given position in the list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Remove the item at a given position in the list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Remove all the items from the list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Retrieve (get) the item at a given position in the list</a:t>
            </a:r>
          </a:p>
          <a:p>
            <a:pPr>
              <a:lnSpc>
                <a:spcPct val="90000"/>
              </a:lnSpc>
            </a:pPr>
            <a:r>
              <a:rPr lang="en-US" altLang="en-US"/>
              <a:t>Items are referenced by their position within the list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6EEAB-3C8D-3B2D-B5F9-61277F512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 Common examples of ADTs: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EFA76-3534-E60B-7D74-8126A679F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Built-in types: </a:t>
            </a:r>
            <a:r>
              <a:rPr lang="en-GB" dirty="0" err="1"/>
              <a:t>boolean</a:t>
            </a:r>
            <a:r>
              <a:rPr lang="en-GB" dirty="0"/>
              <a:t>, integer, real, array </a:t>
            </a:r>
          </a:p>
          <a:p>
            <a:r>
              <a:rPr lang="en-GB" dirty="0"/>
              <a:t>User-defined types: stack, queue, tree, list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F4E7A-21F9-2701-3A5B-44240F160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78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5E89-5CB2-8D32-EEA7-2FD0510B2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Built-in ADTs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EE0BF-865B-06B4-B32F-E795679DA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boolean</a:t>
            </a:r>
            <a:r>
              <a:rPr lang="en-IN" dirty="0"/>
              <a:t> </a:t>
            </a:r>
          </a:p>
          <a:p>
            <a:pPr lvl="1"/>
            <a:r>
              <a:rPr lang="en-IN" dirty="0"/>
              <a:t>Values: true and false </a:t>
            </a:r>
          </a:p>
          <a:p>
            <a:pPr lvl="1"/>
            <a:r>
              <a:rPr lang="en-IN" dirty="0"/>
              <a:t>Operations: and, or, not, </a:t>
            </a:r>
            <a:r>
              <a:rPr lang="en-IN" dirty="0" err="1"/>
              <a:t>nand</a:t>
            </a:r>
            <a:r>
              <a:rPr lang="en-IN" dirty="0"/>
              <a:t>, etc.  </a:t>
            </a:r>
          </a:p>
          <a:p>
            <a:r>
              <a:rPr lang="en-IN" dirty="0"/>
              <a:t>integer </a:t>
            </a:r>
          </a:p>
          <a:p>
            <a:pPr lvl="1"/>
            <a:r>
              <a:rPr lang="en-IN" dirty="0"/>
              <a:t>Values: Whole numbers between MIN and MAX values </a:t>
            </a:r>
          </a:p>
          <a:p>
            <a:pPr lvl="1"/>
            <a:r>
              <a:rPr lang="en-IN" dirty="0"/>
              <a:t>Operations: add, subtract, multiply, divide, etc.  </a:t>
            </a:r>
          </a:p>
          <a:p>
            <a:r>
              <a:rPr lang="en-IN" dirty="0"/>
              <a:t>arrays </a:t>
            </a:r>
          </a:p>
          <a:p>
            <a:pPr lvl="1"/>
            <a:r>
              <a:rPr lang="en-IN" dirty="0"/>
              <a:t>Values: Homogeneous elements, i.e., array of X... </a:t>
            </a:r>
          </a:p>
          <a:p>
            <a:pPr lvl="1"/>
            <a:r>
              <a:rPr lang="en-IN" dirty="0"/>
              <a:t>Operations: initialize, store, retrieve, copy,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B0B35-9C22-15B1-D14F-1F0C557F5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177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41A3E-28AC-1E3A-12B5-DF4F39AF2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User-defined ADTs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7AE54-C6FC-AF12-C37C-43C134EA3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stack</a:t>
            </a:r>
          </a:p>
          <a:p>
            <a:pPr lvl="1"/>
            <a:r>
              <a:rPr lang="en-IN" dirty="0"/>
              <a:t>Values: Stack elements, i.e., stack of X...</a:t>
            </a:r>
          </a:p>
          <a:p>
            <a:pPr lvl="1"/>
            <a:r>
              <a:rPr lang="en-IN" dirty="0"/>
              <a:t>Operations: create, dispose, push, pop, is empty, is full, etc.</a:t>
            </a:r>
          </a:p>
          <a:p>
            <a:r>
              <a:rPr lang="en-IN" dirty="0"/>
              <a:t>queue</a:t>
            </a:r>
          </a:p>
          <a:p>
            <a:pPr lvl="1"/>
            <a:r>
              <a:rPr lang="en-IN" dirty="0"/>
              <a:t>Values: Queue elements, i.e., queue of X...</a:t>
            </a:r>
          </a:p>
          <a:p>
            <a:pPr lvl="1"/>
            <a:r>
              <a:rPr lang="en-IN" dirty="0"/>
              <a:t>Operations: create, dispose, enqueue, dequeue, is empty, is full, etc.</a:t>
            </a:r>
          </a:p>
          <a:p>
            <a:r>
              <a:rPr lang="en-IN" dirty="0"/>
              <a:t>tree search structure</a:t>
            </a:r>
          </a:p>
          <a:p>
            <a:pPr lvl="1"/>
            <a:r>
              <a:rPr lang="en-IN" dirty="0"/>
              <a:t>Values: Tree elements, i.e., tree of X</a:t>
            </a:r>
          </a:p>
          <a:p>
            <a:pPr lvl="1"/>
            <a:r>
              <a:rPr lang="en-IN" dirty="0"/>
              <a:t>Operations: insert, delete, find, size, traverse (</a:t>
            </a:r>
            <a:r>
              <a:rPr lang="en-IN" dirty="0" err="1"/>
              <a:t>inorder</a:t>
            </a:r>
            <a:r>
              <a:rPr lang="en-IN" dirty="0"/>
              <a:t>, post-order, pre-order, level-order),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1F39D-1F4C-D569-F3C2-13DD7710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6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D663-CED0-3531-B8AC-66A2AC5B8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Abstraction Implementation using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5B8BA-791A-5A84-750B-E35226D59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C++, class defines a new data type</a:t>
            </a:r>
          </a:p>
          <a:p>
            <a:r>
              <a:rPr lang="en-GB" dirty="0"/>
              <a:t>In a class there are data members and methods, which are called member functions.</a:t>
            </a:r>
          </a:p>
          <a:p>
            <a:r>
              <a:rPr lang="en-GB" dirty="0"/>
              <a:t>By default, all members in a class are private</a:t>
            </a:r>
          </a:p>
          <a:p>
            <a:pPr lvl="1"/>
            <a:r>
              <a:rPr lang="en-GB" dirty="0"/>
              <a:t>But it can also be specified as public</a:t>
            </a:r>
          </a:p>
          <a:p>
            <a:r>
              <a:rPr lang="en-GB" dirty="0"/>
              <a:t>An object of the datatype is an instance of a class.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379AB-F0A1-92FF-B9C2-5866A49A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1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FBD1-7C84-9DE7-CBE9-0BCB15064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 to define a Class in C++?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CBA53-675E-0F62-BD2D-691AF835F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963"/>
            <a:ext cx="5840186" cy="4908000"/>
          </a:xfrm>
        </p:spPr>
        <p:txBody>
          <a:bodyPr>
            <a:normAutofit/>
          </a:bodyPr>
          <a:lstStyle/>
          <a:p>
            <a:r>
              <a:rPr lang="en-GB" dirty="0"/>
              <a:t>Classes are containers for state variables and provide operations, i.e., methods, for manipulating the state variables  </a:t>
            </a:r>
          </a:p>
          <a:p>
            <a:r>
              <a:rPr lang="en-GB" dirty="0"/>
              <a:t>A class is separated into three access control sections: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D7F7C-1DD4-C2AF-1C96-DEA1247F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AB861A-F96C-2702-F84A-506202E28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686" y="3722963"/>
            <a:ext cx="5504700" cy="22672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DA3C60-4C06-B18B-BD39-675958297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5177" y="1193879"/>
            <a:ext cx="3459894" cy="483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46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CDC0-B8CF-3318-8455-E47AEEEFD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is Abstraction?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890A8-B646-4CB4-AC2F-62CB9EC86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Abstraction means displaying only essential information and hiding the details.</a:t>
            </a:r>
          </a:p>
          <a:p>
            <a:r>
              <a:rPr lang="en-GB" dirty="0"/>
              <a:t>Smartphone</a:t>
            </a:r>
            <a:endParaRPr lang="en-IN" dirty="0"/>
          </a:p>
          <a:p>
            <a:pPr lvl="1"/>
            <a:r>
              <a:rPr lang="en-IN" dirty="0"/>
              <a:t>Make and Receive Calls</a:t>
            </a:r>
          </a:p>
          <a:p>
            <a:pPr lvl="1"/>
            <a:r>
              <a:rPr lang="en-IN" dirty="0"/>
              <a:t>Take Photos</a:t>
            </a:r>
          </a:p>
          <a:p>
            <a:pPr lvl="1"/>
            <a:r>
              <a:rPr lang="en-IN" dirty="0"/>
              <a:t>Use Map</a:t>
            </a:r>
          </a:p>
          <a:p>
            <a:pPr lvl="1"/>
            <a:r>
              <a:rPr lang="en-IN" dirty="0"/>
              <a:t>Browse Internet</a:t>
            </a:r>
          </a:p>
          <a:p>
            <a:pPr lvl="1"/>
            <a:r>
              <a:rPr lang="en-IN" dirty="0"/>
              <a:t>Send and Receive Messages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B126F8-1814-57CC-E1C2-97A110E1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57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FBD1-7C84-9DE7-CBE9-0BCB15064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 to define a Class in C++?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CBA53-675E-0F62-BD2D-691AF835F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963"/>
            <a:ext cx="5840186" cy="4908000"/>
          </a:xfrm>
        </p:spPr>
        <p:txBody>
          <a:bodyPr>
            <a:normAutofit/>
          </a:bodyPr>
          <a:lstStyle/>
          <a:p>
            <a:r>
              <a:rPr lang="en-GB" dirty="0"/>
              <a:t>Classes are containers for state variables and provide operations, i.e., methods, for manipulating the state variables  </a:t>
            </a:r>
          </a:p>
          <a:p>
            <a:r>
              <a:rPr lang="en-GB" dirty="0"/>
              <a:t>A class is separated into three access control sections: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D7F7C-1DD4-C2AF-1C96-DEA1247F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AB861A-F96C-2702-F84A-506202E28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686" y="3722963"/>
            <a:ext cx="5504700" cy="22672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028FC5-55B2-D5CF-A476-79F579160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700" y="1268963"/>
            <a:ext cx="3405581" cy="470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837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FBD1-7C84-9DE7-CBE9-0BCB15064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 to define a Class in C++?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CBA53-675E-0F62-BD2D-691AF835F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963"/>
            <a:ext cx="5840186" cy="4908000"/>
          </a:xfrm>
        </p:spPr>
        <p:txBody>
          <a:bodyPr>
            <a:normAutofit/>
          </a:bodyPr>
          <a:lstStyle/>
          <a:p>
            <a:r>
              <a:rPr lang="en-GB" dirty="0"/>
              <a:t>Classes are containers for state variables and provide operations, i.e., methods, for manipulating the state variables  </a:t>
            </a:r>
          </a:p>
          <a:p>
            <a:r>
              <a:rPr lang="en-GB" dirty="0"/>
              <a:t>A class is separated into three access control sections: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D7F7C-1DD4-C2AF-1C96-DEA1247F5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AB861A-F96C-2702-F84A-506202E28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686" y="3722963"/>
            <a:ext cx="5504700" cy="22672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7408EA-2CAC-0F10-DFB5-592F5A90C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495" y="1095338"/>
            <a:ext cx="2904976" cy="511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0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 to Abstract Data Type &amp; C++</a:t>
            </a:r>
          </a:p>
          <a:p>
            <a:r>
              <a:rPr lang="en-GB" altLang="en-US" sz="2800" b="1" dirty="0"/>
              <a:t>Carrano, F.M. and Prichard, J.J., 2004. Data abstraction and problem solving with Java. Addison-Wesley.</a:t>
            </a:r>
          </a:p>
          <a:p>
            <a:r>
              <a:rPr lang="en-GB" dirty="0"/>
              <a:t>CS 342: Object-Oriented Software Development Lab, </a:t>
            </a:r>
            <a:r>
              <a:rPr lang="en-GB" altLang="en-US" sz="2800" b="1" dirty="0"/>
              <a:t>C++ Support for Abstract Data Types, </a:t>
            </a:r>
            <a:r>
              <a:rPr lang="en-GB" dirty="0"/>
              <a:t>David L. Levine Christopher D. Gill Department of Computer Science Washington University, St. Louis</a:t>
            </a:r>
            <a:endParaRPr lang="en-GB" altLang="en-US" sz="2800" b="1" dirty="0"/>
          </a:p>
          <a:p>
            <a:pPr>
              <a:buFontTx/>
              <a:buNone/>
            </a:pPr>
            <a:endParaRPr lang="en-US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39863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A8839-706E-A302-219E-9F9A3D83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Abstraction Type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07FB0-9C75-EA8B-1B4D-67C9BBFB3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Procedural</a:t>
            </a:r>
            <a:r>
              <a:rPr lang="en-IN" dirty="0"/>
              <a:t> abstraction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Separates the purpose and use of a module from its implementation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 module’s specifications should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Detail how the module behaves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Identify details that can be hidden within the module</a:t>
            </a:r>
          </a:p>
          <a:p>
            <a:r>
              <a:rPr lang="en-GB" dirty="0"/>
              <a:t>Data Abstraction</a:t>
            </a:r>
          </a:p>
          <a:p>
            <a:pPr lvl="1"/>
            <a:r>
              <a:rPr lang="en-GB" dirty="0"/>
              <a:t>Data abstraction refers to providing only essential information about the data to the outside world, hiding the background details or implementation.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99699-D73A-23CE-8B9D-69113DD46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70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459B-1B52-F6DE-48E5-E9D6E4218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Abstract Data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4D9E1-5ED5-37FA-3139-6DC786B6C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Abstract data type (ADT)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An ADT is composed of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A collection of data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A set of operations on that data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Specifications of an ADT indicate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What the ADT operations do, not how to implement them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Implementation of an ADT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Includes choosing a particular data structure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3079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F337-1D9E-12BA-4F9A-A67C6794E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Abstract Data Types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949F5-2C72-4CF5-23BB-7954EF05C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Typical operations on data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Add data to a data collection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Remove data from a data collection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Ask questions about the data in a 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3427937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CDF41-BA03-F7DB-ACC9-D35F4B15B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Abstract Data Type -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41C3B-694F-44E8-A3F7-40A922D11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A79B60-ECB3-724C-198C-21A167732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1221"/>
            <a:ext cx="8354591" cy="390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6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EA5E8-DBA3-B9CE-4CE9-9EABD7A03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Advantages of Data Abstraction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43C8C-5799-EAF4-8B82-99D4E6B46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Encapsulation</a:t>
            </a:r>
          </a:p>
          <a:p>
            <a:pPr lvl="1"/>
            <a:r>
              <a:rPr lang="en-GB" dirty="0"/>
              <a:t>The process of combining data and functions into a single unit called class. </a:t>
            </a:r>
          </a:p>
          <a:p>
            <a:pPr lvl="1"/>
            <a:r>
              <a:rPr lang="en-GB" dirty="0"/>
              <a:t>The programmer cannot directly access the data.</a:t>
            </a:r>
          </a:p>
          <a:p>
            <a:pPr lvl="1"/>
            <a:r>
              <a:rPr lang="en-GB" dirty="0"/>
              <a:t>Data is only accessible through the functions present inside the class. </a:t>
            </a:r>
          </a:p>
          <a:p>
            <a:pPr lvl="1"/>
            <a:r>
              <a:rPr lang="en-GB" dirty="0"/>
              <a:t>Data encapsulation is an important concept of data hiding.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87437-F37C-B2A2-5025-39D90DFFE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79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07844-074A-F29E-F81C-B1D52F300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Advantages of Data Abstraction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6D6E3-965E-68FB-62D0-1CA32D7B0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Modularity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Keeps the complexity of a large program manageable by systematically controlling the interaction of its components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Isolates errors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Eliminates redundancies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A modular program is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Easier to write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Easier to read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Easier to modify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4178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568F-530E-ADDF-A5B7-3EAC5739E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Advantages of Data Abstraction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BFD85-0E40-1965-91C5-84B68E7E1E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Procedural abstraction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Information hiding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Hides certain implementation details within a module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Makes these details inaccessible from outside the module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3658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18931</TotalTime>
  <Words>893</Words>
  <Application>Microsoft Office PowerPoint</Application>
  <PresentationFormat>Widescreen</PresentationFormat>
  <Paragraphs>132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Abstract Data Types</vt:lpstr>
      <vt:lpstr>What is Abstraction?</vt:lpstr>
      <vt:lpstr>Abstraction Type</vt:lpstr>
      <vt:lpstr>Abstract Data Types</vt:lpstr>
      <vt:lpstr>Abstract Data Types</vt:lpstr>
      <vt:lpstr>Abstract Data Type - Example</vt:lpstr>
      <vt:lpstr>Advantages of Data Abstraction </vt:lpstr>
      <vt:lpstr>Advantages of Data Abstraction </vt:lpstr>
      <vt:lpstr>Advantages of Data Abstraction </vt:lpstr>
      <vt:lpstr>Abstract Data Types</vt:lpstr>
      <vt:lpstr>Abstract Data Types</vt:lpstr>
      <vt:lpstr>Abstract Data Types</vt:lpstr>
      <vt:lpstr>Specifying ADTs</vt:lpstr>
      <vt:lpstr>The ADT List</vt:lpstr>
      <vt:lpstr> Common examples of ADTs: </vt:lpstr>
      <vt:lpstr>Built-in ADTs</vt:lpstr>
      <vt:lpstr>User-defined ADTs</vt:lpstr>
      <vt:lpstr>Abstraction Implementation using Class</vt:lpstr>
      <vt:lpstr>How to define a Class in C++?</vt:lpstr>
      <vt:lpstr>How to define a Class in C++?</vt:lpstr>
      <vt:lpstr>How to define a Class in C++?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kumar</dc:creator>
  <cp:lastModifiedBy>Vikas Kumar</cp:lastModifiedBy>
  <cp:revision>648</cp:revision>
  <dcterms:created xsi:type="dcterms:W3CDTF">2018-08-09T05:48:18Z</dcterms:created>
  <dcterms:modified xsi:type="dcterms:W3CDTF">2023-10-11T03:17:23Z</dcterms:modified>
</cp:coreProperties>
</file>