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34664" y="1942845"/>
            <a:ext cx="3074670" cy="51371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5" name="Holder 5"/>
          <p:cNvSpPr>
            <a:spLocks noGrp="1"/>
          </p:cNvSpPr>
          <p:nvPr>
            <p:ph type="dt" sz="half" idx="6"/>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80000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5" name="Holder 5"/>
          <p:cNvSpPr>
            <a:spLocks noGrp="1"/>
          </p:cNvSpPr>
          <p:nvPr>
            <p:ph type="dt" sz="half" idx="6"/>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800000"/>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6" name="Holder 6"/>
          <p:cNvSpPr>
            <a:spLocks noGrp="1"/>
          </p:cNvSpPr>
          <p:nvPr>
            <p:ph type="dt" sz="half" idx="6"/>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80000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4" name="Holder 4"/>
          <p:cNvSpPr>
            <a:spLocks noGrp="1"/>
          </p:cNvSpPr>
          <p:nvPr>
            <p:ph type="dt" sz="half" idx="6"/>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Holder 3"/>
          <p:cNvSpPr>
            <a:spLocks noGrp="1"/>
          </p:cNvSpPr>
          <p:nvPr>
            <p:ph type="dt" sz="half" idx="6"/>
          </p:nvPr>
        </p:nvSpPr>
        <p:spPr/>
        <p:txBody>
          <a:bodyPr lIns="0" tIns="0" rIns="0" bIns="0"/>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370319"/>
            <a:ext cx="9144000" cy="487680"/>
          </a:xfrm>
          <a:custGeom>
            <a:avLst/>
            <a:gdLst/>
            <a:ahLst/>
            <a:cxnLst/>
            <a:rect l="l" t="t" r="r" b="b"/>
            <a:pathLst>
              <a:path w="9144000" h="487679">
                <a:moveTo>
                  <a:pt x="9143999" y="0"/>
                </a:moveTo>
                <a:lnTo>
                  <a:pt x="0" y="0"/>
                </a:lnTo>
                <a:lnTo>
                  <a:pt x="0" y="487678"/>
                </a:lnTo>
                <a:lnTo>
                  <a:pt x="9143999" y="487678"/>
                </a:lnTo>
                <a:lnTo>
                  <a:pt x="9143999" y="0"/>
                </a:lnTo>
                <a:close/>
              </a:path>
            </a:pathLst>
          </a:custGeom>
          <a:solidFill>
            <a:srgbClr val="364394"/>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7440168" y="6370318"/>
            <a:ext cx="1581912" cy="477010"/>
          </a:xfrm>
          <a:prstGeom prst="rect">
            <a:avLst/>
          </a:prstGeom>
        </p:spPr>
      </p:pic>
      <p:sp>
        <p:nvSpPr>
          <p:cNvPr id="2" name="Holder 2"/>
          <p:cNvSpPr>
            <a:spLocks noGrp="1"/>
          </p:cNvSpPr>
          <p:nvPr>
            <p:ph type="title"/>
          </p:nvPr>
        </p:nvSpPr>
        <p:spPr>
          <a:xfrm>
            <a:off x="307340" y="676402"/>
            <a:ext cx="8529319" cy="574040"/>
          </a:xfrm>
          <a:prstGeom prst="rect">
            <a:avLst/>
          </a:prstGeom>
        </p:spPr>
        <p:txBody>
          <a:bodyPr wrap="square" lIns="0" tIns="0" rIns="0" bIns="0">
            <a:spAutoFit/>
          </a:bodyPr>
          <a:lstStyle>
            <a:lvl1pPr>
              <a:defRPr sz="3600" b="0" i="0">
                <a:solidFill>
                  <a:srgbClr val="800000"/>
                </a:solidFill>
                <a:latin typeface="Arial MT"/>
                <a:cs typeface="Arial MT"/>
              </a:defRPr>
            </a:lvl1pPr>
          </a:lstStyle>
          <a:p>
            <a:endParaRPr/>
          </a:p>
        </p:txBody>
      </p:sp>
      <p:sp>
        <p:nvSpPr>
          <p:cNvPr id="3" name="Holder 3"/>
          <p:cNvSpPr>
            <a:spLocks noGrp="1"/>
          </p:cNvSpPr>
          <p:nvPr>
            <p:ph type="body" idx="1"/>
          </p:nvPr>
        </p:nvSpPr>
        <p:spPr>
          <a:xfrm>
            <a:off x="307340" y="1267312"/>
            <a:ext cx="8529319" cy="26790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214876" y="6528164"/>
            <a:ext cx="2372995" cy="196215"/>
          </a:xfrm>
          <a:prstGeom prst="rect">
            <a:avLst/>
          </a:prstGeom>
        </p:spPr>
        <p:txBody>
          <a:bodyPr wrap="square" lIns="0" tIns="0" rIns="0" bIns="0">
            <a:spAutoFit/>
          </a:bodyPr>
          <a:lstStyle>
            <a:lvl1pPr>
              <a:defRPr sz="1100" b="1" i="0">
                <a:solidFill>
                  <a:schemeClr val="bg1"/>
                </a:solidFill>
                <a:latin typeface="Verdana"/>
                <a:cs typeface="Verdana"/>
              </a:defRPr>
            </a:lvl1p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5" name="Holder 5"/>
          <p:cNvSpPr>
            <a:spLocks noGrp="1"/>
          </p:cNvSpPr>
          <p:nvPr>
            <p:ph type="dt" sz="half" idx="6"/>
          </p:nvPr>
        </p:nvSpPr>
        <p:spPr>
          <a:xfrm>
            <a:off x="169265" y="6529991"/>
            <a:ext cx="3162300" cy="196215"/>
          </a:xfrm>
          <a:prstGeom prst="rect">
            <a:avLst/>
          </a:prstGeom>
        </p:spPr>
        <p:txBody>
          <a:bodyPr wrap="square" lIns="0" tIns="0" rIns="0" bIns="0">
            <a:spAutoFit/>
          </a:bodyPr>
          <a:lstStyle>
            <a:lvl1pPr>
              <a:defRPr sz="1100" b="1" i="0">
                <a:solidFill>
                  <a:schemeClr val="bg1"/>
                </a:solidFill>
                <a:latin typeface="Verdana"/>
                <a:cs typeface="Verdana"/>
              </a:defRPr>
            </a:lvl1p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p:nvPr/>
        </p:nvSpPr>
        <p:spPr>
          <a:xfrm>
            <a:off x="3034664" y="1942845"/>
            <a:ext cx="2331720" cy="51371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333399"/>
                </a:solidFill>
                <a:latin typeface="Arial"/>
                <a:cs typeface="Arial"/>
              </a:rPr>
              <a:t>CHAPTER</a:t>
            </a:r>
            <a:r>
              <a:rPr sz="3200" b="1" spc="-75" dirty="0">
                <a:solidFill>
                  <a:srgbClr val="333399"/>
                </a:solidFill>
                <a:latin typeface="Arial"/>
                <a:cs typeface="Arial"/>
              </a:rPr>
              <a:t> </a:t>
            </a:r>
            <a:r>
              <a:rPr sz="3200" b="1" dirty="0">
                <a:solidFill>
                  <a:srgbClr val="333399"/>
                </a:solidFill>
                <a:latin typeface="Arial"/>
                <a:cs typeface="Arial"/>
              </a:rPr>
              <a:t>2</a:t>
            </a:r>
            <a:endParaRPr sz="3200">
              <a:latin typeface="Arial"/>
              <a:cs typeface="Arial"/>
            </a:endParaRPr>
          </a:p>
        </p:txBody>
      </p:sp>
      <p:sp>
        <p:nvSpPr>
          <p:cNvPr id="4" name="object 4"/>
          <p:cNvSpPr txBox="1"/>
          <p:nvPr/>
        </p:nvSpPr>
        <p:spPr>
          <a:xfrm>
            <a:off x="1353438" y="3125165"/>
            <a:ext cx="5692140" cy="1123950"/>
          </a:xfrm>
          <a:prstGeom prst="rect">
            <a:avLst/>
          </a:prstGeom>
        </p:spPr>
        <p:txBody>
          <a:bodyPr vert="horz" wrap="square" lIns="0" tIns="12700" rIns="0" bIns="0" rtlCol="0">
            <a:spAutoFit/>
          </a:bodyPr>
          <a:lstStyle/>
          <a:p>
            <a:pPr marL="1351915" marR="5080" indent="-1339850">
              <a:lnSpc>
                <a:spcPct val="100000"/>
              </a:lnSpc>
              <a:spcBef>
                <a:spcPts val="100"/>
              </a:spcBef>
            </a:pPr>
            <a:r>
              <a:rPr sz="3600" dirty="0">
                <a:solidFill>
                  <a:srgbClr val="333399"/>
                </a:solidFill>
                <a:latin typeface="Arial MT"/>
                <a:cs typeface="Arial MT"/>
              </a:rPr>
              <a:t>Database</a:t>
            </a:r>
            <a:r>
              <a:rPr sz="3600" spc="-55" dirty="0">
                <a:solidFill>
                  <a:srgbClr val="333399"/>
                </a:solidFill>
                <a:latin typeface="Arial MT"/>
                <a:cs typeface="Arial MT"/>
              </a:rPr>
              <a:t> </a:t>
            </a:r>
            <a:r>
              <a:rPr sz="3600" dirty="0">
                <a:solidFill>
                  <a:srgbClr val="333399"/>
                </a:solidFill>
                <a:latin typeface="Arial MT"/>
                <a:cs typeface="Arial MT"/>
              </a:rPr>
              <a:t>System</a:t>
            </a:r>
            <a:r>
              <a:rPr sz="3600" spc="-55" dirty="0">
                <a:solidFill>
                  <a:srgbClr val="333399"/>
                </a:solidFill>
                <a:latin typeface="Arial MT"/>
                <a:cs typeface="Arial MT"/>
              </a:rPr>
              <a:t> </a:t>
            </a:r>
            <a:r>
              <a:rPr sz="3600" dirty="0">
                <a:solidFill>
                  <a:srgbClr val="333399"/>
                </a:solidFill>
                <a:latin typeface="Arial MT"/>
                <a:cs typeface="Arial MT"/>
              </a:rPr>
              <a:t>Concepts </a:t>
            </a:r>
            <a:r>
              <a:rPr sz="3600" spc="-985" dirty="0">
                <a:solidFill>
                  <a:srgbClr val="333399"/>
                </a:solidFill>
                <a:latin typeface="Arial MT"/>
                <a:cs typeface="Arial MT"/>
              </a:rPr>
              <a:t> </a:t>
            </a:r>
            <a:r>
              <a:rPr sz="3600" spc="-5" dirty="0">
                <a:solidFill>
                  <a:srgbClr val="333399"/>
                </a:solidFill>
                <a:latin typeface="Arial MT"/>
                <a:cs typeface="Arial MT"/>
              </a:rPr>
              <a:t>and</a:t>
            </a:r>
            <a:r>
              <a:rPr sz="3600" spc="-10" dirty="0">
                <a:solidFill>
                  <a:srgbClr val="333399"/>
                </a:solidFill>
                <a:latin typeface="Arial MT"/>
                <a:cs typeface="Arial MT"/>
              </a:rPr>
              <a:t> </a:t>
            </a:r>
            <a:r>
              <a:rPr sz="3600" dirty="0">
                <a:solidFill>
                  <a:srgbClr val="333399"/>
                </a:solidFill>
                <a:latin typeface="Arial MT"/>
                <a:cs typeface="Arial MT"/>
              </a:rPr>
              <a:t>Architecture</a:t>
            </a:r>
            <a:endParaRPr sz="36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5615305" cy="574040"/>
          </a:xfrm>
          <a:prstGeom prst="rect">
            <a:avLst/>
          </a:prstGeom>
        </p:spPr>
        <p:txBody>
          <a:bodyPr vert="horz" wrap="square" lIns="0" tIns="12700" rIns="0" bIns="0" rtlCol="0">
            <a:spAutoFit/>
          </a:bodyPr>
          <a:lstStyle/>
          <a:p>
            <a:pPr marL="12700">
              <a:lnSpc>
                <a:spcPct val="100000"/>
              </a:lnSpc>
              <a:spcBef>
                <a:spcPts val="100"/>
              </a:spcBef>
            </a:pPr>
            <a:r>
              <a:rPr dirty="0"/>
              <a:t>Three-Schema</a:t>
            </a:r>
            <a:r>
              <a:rPr spc="-50" dirty="0"/>
              <a:t> </a:t>
            </a:r>
            <a:r>
              <a:rPr spc="-5" dirty="0"/>
              <a:t>Architecture</a:t>
            </a:r>
          </a:p>
        </p:txBody>
      </p:sp>
      <p:sp>
        <p:nvSpPr>
          <p:cNvPr id="4" name="object 4"/>
          <p:cNvSpPr txBox="1"/>
          <p:nvPr/>
        </p:nvSpPr>
        <p:spPr>
          <a:xfrm>
            <a:off x="307340" y="1267312"/>
            <a:ext cx="8227695" cy="2854325"/>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dirty="0">
                <a:solidFill>
                  <a:srgbClr val="333399"/>
                </a:solidFill>
                <a:latin typeface="Arial MT"/>
                <a:cs typeface="Arial MT"/>
              </a:rPr>
              <a:t>Proposed</a:t>
            </a:r>
            <a:r>
              <a:rPr sz="2800" spc="10" dirty="0">
                <a:solidFill>
                  <a:srgbClr val="333399"/>
                </a:solidFill>
                <a:latin typeface="Arial MT"/>
                <a:cs typeface="Arial MT"/>
              </a:rPr>
              <a:t> </a:t>
            </a:r>
            <a:r>
              <a:rPr sz="2800" spc="-5" dirty="0">
                <a:solidFill>
                  <a:srgbClr val="333399"/>
                </a:solidFill>
                <a:latin typeface="Arial MT"/>
                <a:cs typeface="Arial MT"/>
              </a:rPr>
              <a:t>to</a:t>
            </a:r>
            <a:r>
              <a:rPr sz="2800" spc="-10" dirty="0">
                <a:solidFill>
                  <a:srgbClr val="333399"/>
                </a:solidFill>
                <a:latin typeface="Arial MT"/>
                <a:cs typeface="Arial MT"/>
              </a:rPr>
              <a:t> </a:t>
            </a:r>
            <a:r>
              <a:rPr sz="2800" dirty="0">
                <a:solidFill>
                  <a:srgbClr val="333399"/>
                </a:solidFill>
                <a:latin typeface="Arial MT"/>
                <a:cs typeface="Arial MT"/>
              </a:rPr>
              <a:t>support</a:t>
            </a:r>
            <a:r>
              <a:rPr sz="2800" spc="-5" dirty="0">
                <a:solidFill>
                  <a:srgbClr val="333399"/>
                </a:solidFill>
                <a:latin typeface="Arial MT"/>
                <a:cs typeface="Arial MT"/>
              </a:rPr>
              <a:t> DBMS</a:t>
            </a:r>
            <a:r>
              <a:rPr sz="2800" dirty="0">
                <a:solidFill>
                  <a:srgbClr val="333399"/>
                </a:solidFill>
                <a:latin typeface="Arial MT"/>
                <a:cs typeface="Arial MT"/>
              </a:rPr>
              <a:t> characteristics</a:t>
            </a:r>
            <a:r>
              <a:rPr sz="2800" spc="-15" dirty="0">
                <a:solidFill>
                  <a:srgbClr val="333399"/>
                </a:solidFill>
                <a:latin typeface="Arial MT"/>
                <a:cs typeface="Arial MT"/>
              </a:rPr>
              <a:t> </a:t>
            </a:r>
            <a:r>
              <a:rPr sz="2800" dirty="0">
                <a:solidFill>
                  <a:srgbClr val="333399"/>
                </a:solidFill>
                <a:latin typeface="Arial MT"/>
                <a:cs typeface="Arial MT"/>
              </a:rPr>
              <a:t>of:</a:t>
            </a:r>
            <a:endParaRPr sz="2800">
              <a:latin typeface="Arial MT"/>
              <a:cs typeface="Arial MT"/>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b="1" dirty="0">
                <a:solidFill>
                  <a:srgbClr val="800000"/>
                </a:solidFill>
                <a:latin typeface="Arial"/>
                <a:cs typeface="Arial"/>
              </a:rPr>
              <a:t>Program-data</a:t>
            </a:r>
            <a:r>
              <a:rPr sz="2600" b="1" spc="-30" dirty="0">
                <a:solidFill>
                  <a:srgbClr val="800000"/>
                </a:solidFill>
                <a:latin typeface="Arial"/>
                <a:cs typeface="Arial"/>
              </a:rPr>
              <a:t> </a:t>
            </a:r>
            <a:r>
              <a:rPr sz="2600" b="1" dirty="0">
                <a:solidFill>
                  <a:srgbClr val="800000"/>
                </a:solidFill>
                <a:latin typeface="Arial"/>
                <a:cs typeface="Arial"/>
              </a:rPr>
              <a:t>independence.</a:t>
            </a:r>
            <a:endParaRPr sz="2600">
              <a:latin typeface="Arial"/>
              <a:cs typeface="Arial"/>
            </a:endParaRPr>
          </a:p>
          <a:p>
            <a:pPr marL="756285"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Support</a:t>
            </a:r>
            <a:r>
              <a:rPr sz="2600" spc="-10" dirty="0">
                <a:solidFill>
                  <a:srgbClr val="800000"/>
                </a:solidFill>
                <a:latin typeface="Arial MT"/>
                <a:cs typeface="Arial MT"/>
              </a:rPr>
              <a:t> </a:t>
            </a:r>
            <a:r>
              <a:rPr sz="2600" dirty="0">
                <a:solidFill>
                  <a:srgbClr val="800000"/>
                </a:solidFill>
                <a:latin typeface="Arial MT"/>
                <a:cs typeface="Arial MT"/>
              </a:rPr>
              <a:t>of</a:t>
            </a:r>
            <a:r>
              <a:rPr sz="2600" spc="5" dirty="0">
                <a:solidFill>
                  <a:srgbClr val="800000"/>
                </a:solidFill>
                <a:latin typeface="Arial MT"/>
                <a:cs typeface="Arial MT"/>
              </a:rPr>
              <a:t> </a:t>
            </a:r>
            <a:r>
              <a:rPr sz="2600" b="1" dirty="0">
                <a:solidFill>
                  <a:srgbClr val="800000"/>
                </a:solidFill>
                <a:latin typeface="Arial"/>
                <a:cs typeface="Arial"/>
              </a:rPr>
              <a:t>multiple</a:t>
            </a:r>
            <a:r>
              <a:rPr sz="2600" b="1" spc="-5" dirty="0">
                <a:solidFill>
                  <a:srgbClr val="800000"/>
                </a:solidFill>
                <a:latin typeface="Arial"/>
                <a:cs typeface="Arial"/>
              </a:rPr>
              <a:t> </a:t>
            </a:r>
            <a:r>
              <a:rPr sz="2600" b="1" spc="5" dirty="0">
                <a:solidFill>
                  <a:srgbClr val="800000"/>
                </a:solidFill>
                <a:latin typeface="Arial"/>
                <a:cs typeface="Arial"/>
              </a:rPr>
              <a:t>views</a:t>
            </a:r>
            <a:r>
              <a:rPr sz="2600" b="1" spc="-45" dirty="0">
                <a:solidFill>
                  <a:srgbClr val="800000"/>
                </a:solidFill>
                <a:latin typeface="Arial"/>
                <a:cs typeface="Arial"/>
              </a:rPr>
              <a:t> </a:t>
            </a:r>
            <a:r>
              <a:rPr sz="2600" dirty="0">
                <a:solidFill>
                  <a:srgbClr val="800000"/>
                </a:solidFill>
                <a:latin typeface="Arial MT"/>
                <a:cs typeface="Arial MT"/>
              </a:rPr>
              <a:t>of</a:t>
            </a:r>
            <a:r>
              <a:rPr sz="2600" spc="5" dirty="0">
                <a:solidFill>
                  <a:srgbClr val="800000"/>
                </a:solidFill>
                <a:latin typeface="Arial MT"/>
                <a:cs typeface="Arial MT"/>
              </a:rPr>
              <a:t> </a:t>
            </a:r>
            <a:r>
              <a:rPr sz="2600" dirty="0">
                <a:solidFill>
                  <a:srgbClr val="800000"/>
                </a:solidFill>
                <a:latin typeface="Arial MT"/>
                <a:cs typeface="Arial MT"/>
              </a:rPr>
              <a:t>the data.</a:t>
            </a:r>
            <a:endParaRPr sz="2600">
              <a:latin typeface="Arial MT"/>
              <a:cs typeface="Arial MT"/>
            </a:endParaRPr>
          </a:p>
          <a:p>
            <a:pPr marL="355600" marR="5080" indent="-342900">
              <a:lnSpc>
                <a:spcPct val="100000"/>
              </a:lnSpc>
              <a:spcBef>
                <a:spcPts val="67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Not </a:t>
            </a:r>
            <a:r>
              <a:rPr sz="2800" dirty="0">
                <a:solidFill>
                  <a:srgbClr val="333399"/>
                </a:solidFill>
                <a:latin typeface="Arial MT"/>
                <a:cs typeface="Arial MT"/>
              </a:rPr>
              <a:t>explicitly</a:t>
            </a:r>
            <a:r>
              <a:rPr sz="2800" spc="-10" dirty="0">
                <a:solidFill>
                  <a:srgbClr val="333399"/>
                </a:solidFill>
                <a:latin typeface="Arial MT"/>
                <a:cs typeface="Arial MT"/>
              </a:rPr>
              <a:t> </a:t>
            </a:r>
            <a:r>
              <a:rPr sz="2800" dirty="0">
                <a:solidFill>
                  <a:srgbClr val="333399"/>
                </a:solidFill>
                <a:latin typeface="Arial MT"/>
                <a:cs typeface="Arial MT"/>
              </a:rPr>
              <a:t>used </a:t>
            </a:r>
            <a:r>
              <a:rPr sz="2800" spc="-5" dirty="0">
                <a:solidFill>
                  <a:srgbClr val="333399"/>
                </a:solidFill>
                <a:latin typeface="Arial MT"/>
                <a:cs typeface="Arial MT"/>
              </a:rPr>
              <a:t>in</a:t>
            </a:r>
            <a:r>
              <a:rPr sz="2800" spc="5" dirty="0">
                <a:solidFill>
                  <a:srgbClr val="333399"/>
                </a:solidFill>
                <a:latin typeface="Arial MT"/>
                <a:cs typeface="Arial MT"/>
              </a:rPr>
              <a:t> </a:t>
            </a:r>
            <a:r>
              <a:rPr sz="2800" dirty="0">
                <a:solidFill>
                  <a:srgbClr val="333399"/>
                </a:solidFill>
                <a:latin typeface="Arial MT"/>
                <a:cs typeface="Arial MT"/>
              </a:rPr>
              <a:t>commercial </a:t>
            </a:r>
            <a:r>
              <a:rPr sz="2800" spc="-5" dirty="0">
                <a:solidFill>
                  <a:srgbClr val="333399"/>
                </a:solidFill>
                <a:latin typeface="Arial MT"/>
                <a:cs typeface="Arial MT"/>
              </a:rPr>
              <a:t>DBMS</a:t>
            </a:r>
            <a:r>
              <a:rPr sz="2800" spc="10" dirty="0">
                <a:solidFill>
                  <a:srgbClr val="333399"/>
                </a:solidFill>
                <a:latin typeface="Arial MT"/>
                <a:cs typeface="Arial MT"/>
              </a:rPr>
              <a:t> </a:t>
            </a:r>
            <a:r>
              <a:rPr sz="2800" dirty="0">
                <a:solidFill>
                  <a:srgbClr val="333399"/>
                </a:solidFill>
                <a:latin typeface="Arial MT"/>
                <a:cs typeface="Arial MT"/>
              </a:rPr>
              <a:t>products, </a:t>
            </a:r>
            <a:r>
              <a:rPr sz="2800" spc="-765" dirty="0">
                <a:solidFill>
                  <a:srgbClr val="333399"/>
                </a:solidFill>
                <a:latin typeface="Arial MT"/>
                <a:cs typeface="Arial MT"/>
              </a:rPr>
              <a:t> </a:t>
            </a:r>
            <a:r>
              <a:rPr sz="2800" dirty="0">
                <a:solidFill>
                  <a:srgbClr val="333399"/>
                </a:solidFill>
                <a:latin typeface="Arial MT"/>
                <a:cs typeface="Arial MT"/>
              </a:rPr>
              <a:t>but</a:t>
            </a:r>
            <a:r>
              <a:rPr sz="2800" spc="-10" dirty="0">
                <a:solidFill>
                  <a:srgbClr val="333399"/>
                </a:solidFill>
                <a:latin typeface="Arial MT"/>
                <a:cs typeface="Arial MT"/>
              </a:rPr>
              <a:t> </a:t>
            </a:r>
            <a:r>
              <a:rPr sz="2800" dirty="0">
                <a:solidFill>
                  <a:srgbClr val="333399"/>
                </a:solidFill>
                <a:latin typeface="Arial MT"/>
                <a:cs typeface="Arial MT"/>
              </a:rPr>
              <a:t>has </a:t>
            </a:r>
            <a:r>
              <a:rPr sz="2800" spc="-5" dirty="0">
                <a:solidFill>
                  <a:srgbClr val="333399"/>
                </a:solidFill>
                <a:latin typeface="Arial MT"/>
                <a:cs typeface="Arial MT"/>
              </a:rPr>
              <a:t>been</a:t>
            </a:r>
            <a:r>
              <a:rPr sz="2800" spc="20" dirty="0">
                <a:solidFill>
                  <a:srgbClr val="333399"/>
                </a:solidFill>
                <a:latin typeface="Arial MT"/>
                <a:cs typeface="Arial MT"/>
              </a:rPr>
              <a:t> </a:t>
            </a:r>
            <a:r>
              <a:rPr sz="2800" dirty="0">
                <a:solidFill>
                  <a:srgbClr val="333399"/>
                </a:solidFill>
                <a:latin typeface="Arial MT"/>
                <a:cs typeface="Arial MT"/>
              </a:rPr>
              <a:t>useful</a:t>
            </a:r>
            <a:r>
              <a:rPr sz="2800" spc="-10" dirty="0">
                <a:solidFill>
                  <a:srgbClr val="333399"/>
                </a:solidFill>
                <a:latin typeface="Arial MT"/>
                <a:cs typeface="Arial MT"/>
              </a:rPr>
              <a:t> </a:t>
            </a:r>
            <a:r>
              <a:rPr sz="2800" spc="-5" dirty="0">
                <a:solidFill>
                  <a:srgbClr val="333399"/>
                </a:solidFill>
                <a:latin typeface="Arial MT"/>
                <a:cs typeface="Arial MT"/>
              </a:rPr>
              <a:t>in</a:t>
            </a:r>
            <a:r>
              <a:rPr sz="2800" spc="5" dirty="0">
                <a:solidFill>
                  <a:srgbClr val="333399"/>
                </a:solidFill>
                <a:latin typeface="Arial MT"/>
                <a:cs typeface="Arial MT"/>
              </a:rPr>
              <a:t> </a:t>
            </a:r>
            <a:r>
              <a:rPr sz="2800" dirty="0">
                <a:solidFill>
                  <a:srgbClr val="333399"/>
                </a:solidFill>
                <a:latin typeface="Arial MT"/>
                <a:cs typeface="Arial MT"/>
              </a:rPr>
              <a:t>explaining</a:t>
            </a:r>
            <a:r>
              <a:rPr sz="2800" spc="15" dirty="0">
                <a:solidFill>
                  <a:srgbClr val="333399"/>
                </a:solidFill>
                <a:latin typeface="Arial MT"/>
                <a:cs typeface="Arial MT"/>
              </a:rPr>
              <a:t> </a:t>
            </a:r>
            <a:r>
              <a:rPr sz="2800" dirty="0">
                <a:solidFill>
                  <a:srgbClr val="333399"/>
                </a:solidFill>
                <a:latin typeface="Arial MT"/>
                <a:cs typeface="Arial MT"/>
              </a:rPr>
              <a:t>database </a:t>
            </a:r>
            <a:r>
              <a:rPr sz="2800" spc="5" dirty="0">
                <a:solidFill>
                  <a:srgbClr val="333399"/>
                </a:solidFill>
                <a:latin typeface="Arial MT"/>
                <a:cs typeface="Arial MT"/>
              </a:rPr>
              <a:t> </a:t>
            </a:r>
            <a:r>
              <a:rPr sz="2800" dirty="0">
                <a:solidFill>
                  <a:srgbClr val="333399"/>
                </a:solidFill>
                <a:latin typeface="Arial MT"/>
                <a:cs typeface="Arial MT"/>
              </a:rPr>
              <a:t>system</a:t>
            </a:r>
            <a:r>
              <a:rPr sz="2800" spc="-10" dirty="0">
                <a:solidFill>
                  <a:srgbClr val="333399"/>
                </a:solidFill>
                <a:latin typeface="Arial MT"/>
                <a:cs typeface="Arial MT"/>
              </a:rPr>
              <a:t> </a:t>
            </a:r>
            <a:r>
              <a:rPr sz="2800" dirty="0">
                <a:solidFill>
                  <a:srgbClr val="333399"/>
                </a:solidFill>
                <a:latin typeface="Arial MT"/>
                <a:cs typeface="Arial MT"/>
              </a:rPr>
              <a:t>organization</a:t>
            </a:r>
            <a:endParaRPr sz="28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5615305" cy="574040"/>
          </a:xfrm>
          <a:prstGeom prst="rect">
            <a:avLst/>
          </a:prstGeom>
        </p:spPr>
        <p:txBody>
          <a:bodyPr vert="horz" wrap="square" lIns="0" tIns="12700" rIns="0" bIns="0" rtlCol="0">
            <a:spAutoFit/>
          </a:bodyPr>
          <a:lstStyle/>
          <a:p>
            <a:pPr marL="12700">
              <a:lnSpc>
                <a:spcPct val="100000"/>
              </a:lnSpc>
              <a:spcBef>
                <a:spcPts val="100"/>
              </a:spcBef>
            </a:pPr>
            <a:r>
              <a:rPr dirty="0"/>
              <a:t>Three-Schema</a:t>
            </a:r>
            <a:r>
              <a:rPr spc="-50" dirty="0"/>
              <a:t> </a:t>
            </a:r>
            <a:r>
              <a:rPr spc="-5" dirty="0"/>
              <a:t>Architecture</a:t>
            </a:r>
          </a:p>
        </p:txBody>
      </p:sp>
      <p:sp>
        <p:nvSpPr>
          <p:cNvPr id="4" name="object 4"/>
          <p:cNvSpPr txBox="1"/>
          <p:nvPr/>
        </p:nvSpPr>
        <p:spPr>
          <a:xfrm>
            <a:off x="307340" y="1281296"/>
            <a:ext cx="8183880" cy="4111625"/>
          </a:xfrm>
          <a:prstGeom prst="rect">
            <a:avLst/>
          </a:prstGeom>
        </p:spPr>
        <p:txBody>
          <a:bodyPr vert="horz" wrap="square" lIns="0" tIns="85725" rIns="0" bIns="0" rtlCol="0">
            <a:spAutoFit/>
          </a:bodyPr>
          <a:lstStyle/>
          <a:p>
            <a:pPr marL="355600" indent="-342900">
              <a:lnSpc>
                <a:spcPct val="100000"/>
              </a:lnSpc>
              <a:spcBef>
                <a:spcPts val="675"/>
              </a:spcBef>
              <a:buClr>
                <a:srgbClr val="990033"/>
              </a:buClr>
              <a:buSzPct val="60416"/>
              <a:buFont typeface="Wingdings"/>
              <a:buChar char=""/>
              <a:tabLst>
                <a:tab pos="354965" algn="l"/>
                <a:tab pos="355600" algn="l"/>
              </a:tabLst>
            </a:pPr>
            <a:r>
              <a:rPr sz="2400" spc="-5" dirty="0">
                <a:solidFill>
                  <a:srgbClr val="333399"/>
                </a:solidFill>
                <a:latin typeface="Arial MT"/>
                <a:cs typeface="Arial MT"/>
              </a:rPr>
              <a:t>Defines</a:t>
            </a:r>
            <a:r>
              <a:rPr sz="2400" spc="10" dirty="0">
                <a:solidFill>
                  <a:srgbClr val="333399"/>
                </a:solidFill>
                <a:latin typeface="Arial MT"/>
                <a:cs typeface="Arial MT"/>
              </a:rPr>
              <a:t> </a:t>
            </a:r>
            <a:r>
              <a:rPr sz="2400" dirty="0">
                <a:solidFill>
                  <a:srgbClr val="333399"/>
                </a:solidFill>
                <a:latin typeface="Arial MT"/>
                <a:cs typeface="Arial MT"/>
              </a:rPr>
              <a:t>DBMS</a:t>
            </a:r>
            <a:r>
              <a:rPr sz="2400" spc="10" dirty="0">
                <a:solidFill>
                  <a:srgbClr val="333399"/>
                </a:solidFill>
                <a:latin typeface="Arial MT"/>
                <a:cs typeface="Arial MT"/>
              </a:rPr>
              <a:t> </a:t>
            </a:r>
            <a:r>
              <a:rPr sz="2400" spc="-5" dirty="0">
                <a:solidFill>
                  <a:srgbClr val="333399"/>
                </a:solidFill>
                <a:latin typeface="Arial MT"/>
                <a:cs typeface="Arial MT"/>
              </a:rPr>
              <a:t>schemas</a:t>
            </a:r>
            <a:r>
              <a:rPr sz="2400" dirty="0">
                <a:solidFill>
                  <a:srgbClr val="333399"/>
                </a:solidFill>
                <a:latin typeface="Arial MT"/>
                <a:cs typeface="Arial MT"/>
              </a:rPr>
              <a:t> at</a:t>
            </a:r>
            <a:r>
              <a:rPr sz="2400" spc="-5" dirty="0">
                <a:solidFill>
                  <a:srgbClr val="333399"/>
                </a:solidFill>
                <a:latin typeface="Arial MT"/>
                <a:cs typeface="Arial MT"/>
              </a:rPr>
              <a:t> </a:t>
            </a:r>
            <a:r>
              <a:rPr sz="2400" b="1" i="1" spc="-5" dirty="0">
                <a:solidFill>
                  <a:srgbClr val="333399"/>
                </a:solidFill>
                <a:latin typeface="Arial"/>
                <a:cs typeface="Arial"/>
              </a:rPr>
              <a:t>three</a:t>
            </a:r>
            <a:r>
              <a:rPr sz="2400" b="1" i="1" dirty="0">
                <a:solidFill>
                  <a:srgbClr val="333399"/>
                </a:solidFill>
                <a:latin typeface="Arial"/>
                <a:cs typeface="Arial"/>
              </a:rPr>
              <a:t> </a:t>
            </a:r>
            <a:r>
              <a:rPr sz="2400" spc="-5" dirty="0">
                <a:solidFill>
                  <a:srgbClr val="333399"/>
                </a:solidFill>
                <a:latin typeface="Arial MT"/>
                <a:cs typeface="Arial MT"/>
              </a:rPr>
              <a:t>levels:</a:t>
            </a:r>
            <a:endParaRPr sz="2400">
              <a:latin typeface="Arial MT"/>
              <a:cs typeface="Arial MT"/>
            </a:endParaRPr>
          </a:p>
          <a:p>
            <a:pPr marL="756285" marR="333375" lvl="1" indent="-287020">
              <a:lnSpc>
                <a:spcPct val="100000"/>
              </a:lnSpc>
              <a:spcBef>
                <a:spcPts val="525"/>
              </a:spcBef>
              <a:buClr>
                <a:srgbClr val="333399"/>
              </a:buClr>
              <a:buSzPct val="54545"/>
              <a:buFont typeface="Wingdings"/>
              <a:buChar char=""/>
              <a:tabLst>
                <a:tab pos="756285" algn="l"/>
                <a:tab pos="756920" algn="l"/>
              </a:tabLst>
            </a:pPr>
            <a:r>
              <a:rPr sz="2200" b="1" spc="-5" dirty="0">
                <a:solidFill>
                  <a:srgbClr val="800000"/>
                </a:solidFill>
                <a:latin typeface="Arial"/>
                <a:cs typeface="Arial"/>
              </a:rPr>
              <a:t>Internal</a:t>
            </a:r>
            <a:r>
              <a:rPr sz="2200" b="1" spc="30" dirty="0">
                <a:solidFill>
                  <a:srgbClr val="800000"/>
                </a:solidFill>
                <a:latin typeface="Arial"/>
                <a:cs typeface="Arial"/>
              </a:rPr>
              <a:t> </a:t>
            </a:r>
            <a:r>
              <a:rPr sz="2200" b="1" spc="-5" dirty="0">
                <a:solidFill>
                  <a:srgbClr val="800000"/>
                </a:solidFill>
                <a:latin typeface="Arial"/>
                <a:cs typeface="Arial"/>
              </a:rPr>
              <a:t>schema</a:t>
            </a:r>
            <a:r>
              <a:rPr sz="2200" b="1" spc="25" dirty="0">
                <a:solidFill>
                  <a:srgbClr val="800000"/>
                </a:solidFill>
                <a:latin typeface="Arial"/>
                <a:cs typeface="Arial"/>
              </a:rPr>
              <a:t> </a:t>
            </a:r>
            <a:r>
              <a:rPr sz="2200" spc="-5" dirty="0">
                <a:solidFill>
                  <a:srgbClr val="800000"/>
                </a:solidFill>
                <a:latin typeface="Arial MT"/>
                <a:cs typeface="Arial MT"/>
              </a:rPr>
              <a:t>at</a:t>
            </a:r>
            <a:r>
              <a:rPr sz="2200" spc="5" dirty="0">
                <a:solidFill>
                  <a:srgbClr val="800000"/>
                </a:solidFill>
                <a:latin typeface="Arial MT"/>
                <a:cs typeface="Arial MT"/>
              </a:rPr>
              <a:t> </a:t>
            </a:r>
            <a:r>
              <a:rPr sz="2200" spc="-5" dirty="0">
                <a:solidFill>
                  <a:srgbClr val="800000"/>
                </a:solidFill>
                <a:latin typeface="Arial MT"/>
                <a:cs typeface="Arial MT"/>
              </a:rPr>
              <a:t>the</a:t>
            </a:r>
            <a:r>
              <a:rPr sz="2200" spc="10" dirty="0">
                <a:solidFill>
                  <a:srgbClr val="800000"/>
                </a:solidFill>
                <a:latin typeface="Arial MT"/>
                <a:cs typeface="Arial MT"/>
              </a:rPr>
              <a:t> </a:t>
            </a:r>
            <a:r>
              <a:rPr sz="2200" spc="-5" dirty="0">
                <a:solidFill>
                  <a:srgbClr val="800000"/>
                </a:solidFill>
                <a:latin typeface="Arial MT"/>
                <a:cs typeface="Arial MT"/>
              </a:rPr>
              <a:t>internal</a:t>
            </a:r>
            <a:r>
              <a:rPr sz="2200" spc="20" dirty="0">
                <a:solidFill>
                  <a:srgbClr val="800000"/>
                </a:solidFill>
                <a:latin typeface="Arial MT"/>
                <a:cs typeface="Arial MT"/>
              </a:rPr>
              <a:t> </a:t>
            </a:r>
            <a:r>
              <a:rPr sz="2200" spc="-5" dirty="0">
                <a:solidFill>
                  <a:srgbClr val="800000"/>
                </a:solidFill>
                <a:latin typeface="Arial MT"/>
                <a:cs typeface="Arial MT"/>
              </a:rPr>
              <a:t>level</a:t>
            </a:r>
            <a:r>
              <a:rPr sz="2200" spc="5" dirty="0">
                <a:solidFill>
                  <a:srgbClr val="800000"/>
                </a:solidFill>
                <a:latin typeface="Arial MT"/>
                <a:cs typeface="Arial MT"/>
              </a:rPr>
              <a:t> </a:t>
            </a:r>
            <a:r>
              <a:rPr sz="2200" spc="-5" dirty="0">
                <a:solidFill>
                  <a:srgbClr val="800000"/>
                </a:solidFill>
                <a:latin typeface="Arial MT"/>
                <a:cs typeface="Arial MT"/>
              </a:rPr>
              <a:t>to</a:t>
            </a:r>
            <a:r>
              <a:rPr sz="2200" spc="5" dirty="0">
                <a:solidFill>
                  <a:srgbClr val="800000"/>
                </a:solidFill>
                <a:latin typeface="Arial MT"/>
                <a:cs typeface="Arial MT"/>
              </a:rPr>
              <a:t> </a:t>
            </a:r>
            <a:r>
              <a:rPr sz="2200" spc="-5" dirty="0">
                <a:solidFill>
                  <a:srgbClr val="800000"/>
                </a:solidFill>
                <a:latin typeface="Arial MT"/>
                <a:cs typeface="Arial MT"/>
              </a:rPr>
              <a:t>describe</a:t>
            </a:r>
            <a:r>
              <a:rPr sz="2200" spc="5" dirty="0">
                <a:solidFill>
                  <a:srgbClr val="800000"/>
                </a:solidFill>
                <a:latin typeface="Arial MT"/>
                <a:cs typeface="Arial MT"/>
              </a:rPr>
              <a:t> </a:t>
            </a:r>
            <a:r>
              <a:rPr sz="2200" spc="-5" dirty="0">
                <a:solidFill>
                  <a:srgbClr val="800000"/>
                </a:solidFill>
                <a:latin typeface="Arial MT"/>
                <a:cs typeface="Arial MT"/>
              </a:rPr>
              <a:t>physical </a:t>
            </a:r>
            <a:r>
              <a:rPr sz="2200" spc="-595" dirty="0">
                <a:solidFill>
                  <a:srgbClr val="800000"/>
                </a:solidFill>
                <a:latin typeface="Arial MT"/>
                <a:cs typeface="Arial MT"/>
              </a:rPr>
              <a:t> </a:t>
            </a:r>
            <a:r>
              <a:rPr sz="2200" spc="-5" dirty="0">
                <a:solidFill>
                  <a:srgbClr val="800000"/>
                </a:solidFill>
                <a:latin typeface="Arial MT"/>
                <a:cs typeface="Arial MT"/>
              </a:rPr>
              <a:t>storage</a:t>
            </a:r>
            <a:r>
              <a:rPr sz="2200" spc="15" dirty="0">
                <a:solidFill>
                  <a:srgbClr val="800000"/>
                </a:solidFill>
                <a:latin typeface="Arial MT"/>
                <a:cs typeface="Arial MT"/>
              </a:rPr>
              <a:t> </a:t>
            </a:r>
            <a:r>
              <a:rPr sz="2200" spc="-5" dirty="0">
                <a:solidFill>
                  <a:srgbClr val="800000"/>
                </a:solidFill>
                <a:latin typeface="Arial MT"/>
                <a:cs typeface="Arial MT"/>
              </a:rPr>
              <a:t>structures</a:t>
            </a:r>
            <a:r>
              <a:rPr sz="2200" spc="5" dirty="0">
                <a:solidFill>
                  <a:srgbClr val="800000"/>
                </a:solidFill>
                <a:latin typeface="Arial MT"/>
                <a:cs typeface="Arial MT"/>
              </a:rPr>
              <a:t> </a:t>
            </a:r>
            <a:r>
              <a:rPr sz="2200" spc="-5" dirty="0">
                <a:solidFill>
                  <a:srgbClr val="800000"/>
                </a:solidFill>
                <a:latin typeface="Arial MT"/>
                <a:cs typeface="Arial MT"/>
              </a:rPr>
              <a:t>and</a:t>
            </a:r>
            <a:r>
              <a:rPr sz="2200" spc="10" dirty="0">
                <a:solidFill>
                  <a:srgbClr val="800000"/>
                </a:solidFill>
                <a:latin typeface="Arial MT"/>
                <a:cs typeface="Arial MT"/>
              </a:rPr>
              <a:t> </a:t>
            </a:r>
            <a:r>
              <a:rPr sz="2200" spc="-5" dirty="0">
                <a:solidFill>
                  <a:srgbClr val="800000"/>
                </a:solidFill>
                <a:latin typeface="Arial MT"/>
                <a:cs typeface="Arial MT"/>
              </a:rPr>
              <a:t>access paths</a:t>
            </a:r>
            <a:r>
              <a:rPr sz="2200" spc="10" dirty="0">
                <a:solidFill>
                  <a:srgbClr val="800000"/>
                </a:solidFill>
                <a:latin typeface="Arial MT"/>
                <a:cs typeface="Arial MT"/>
              </a:rPr>
              <a:t> </a:t>
            </a:r>
            <a:r>
              <a:rPr sz="2200" spc="-5" dirty="0">
                <a:solidFill>
                  <a:srgbClr val="800000"/>
                </a:solidFill>
                <a:latin typeface="Arial MT"/>
                <a:cs typeface="Arial MT"/>
              </a:rPr>
              <a:t>(e.g</a:t>
            </a:r>
            <a:r>
              <a:rPr sz="2200" spc="15" dirty="0">
                <a:solidFill>
                  <a:srgbClr val="800000"/>
                </a:solidFill>
                <a:latin typeface="Arial MT"/>
                <a:cs typeface="Arial MT"/>
              </a:rPr>
              <a:t> </a:t>
            </a:r>
            <a:r>
              <a:rPr sz="2200" spc="-5" dirty="0">
                <a:solidFill>
                  <a:srgbClr val="800000"/>
                </a:solidFill>
                <a:latin typeface="Arial MT"/>
                <a:cs typeface="Arial MT"/>
              </a:rPr>
              <a:t>indexes).</a:t>
            </a:r>
            <a:endParaRPr sz="2200">
              <a:latin typeface="Arial MT"/>
              <a:cs typeface="Arial MT"/>
            </a:endParaRPr>
          </a:p>
          <a:p>
            <a:pPr marL="1155700" lvl="2" indent="-229235">
              <a:lnSpc>
                <a:spcPct val="100000"/>
              </a:lnSpc>
              <a:spcBef>
                <a:spcPts val="489"/>
              </a:spcBef>
              <a:buClr>
                <a:srgbClr val="990033"/>
              </a:buClr>
              <a:buSzPct val="50000"/>
              <a:buFont typeface="Wingdings"/>
              <a:buChar char=""/>
              <a:tabLst>
                <a:tab pos="1155700" algn="l"/>
                <a:tab pos="1156335" algn="l"/>
              </a:tabLst>
            </a:pPr>
            <a:r>
              <a:rPr sz="2000" dirty="0">
                <a:solidFill>
                  <a:srgbClr val="333399"/>
                </a:solidFill>
                <a:latin typeface="Arial MT"/>
                <a:cs typeface="Arial MT"/>
              </a:rPr>
              <a:t>Typically</a:t>
            </a:r>
            <a:r>
              <a:rPr sz="2000" spc="-5" dirty="0">
                <a:solidFill>
                  <a:srgbClr val="333399"/>
                </a:solidFill>
                <a:latin typeface="Arial MT"/>
                <a:cs typeface="Arial MT"/>
              </a:rPr>
              <a:t> </a:t>
            </a:r>
            <a:r>
              <a:rPr sz="2000" dirty="0">
                <a:solidFill>
                  <a:srgbClr val="333399"/>
                </a:solidFill>
                <a:latin typeface="Arial MT"/>
                <a:cs typeface="Arial MT"/>
              </a:rPr>
              <a:t>uses</a:t>
            </a:r>
            <a:r>
              <a:rPr sz="2000" spc="-25" dirty="0">
                <a:solidFill>
                  <a:srgbClr val="333399"/>
                </a:solidFill>
                <a:latin typeface="Arial MT"/>
                <a:cs typeface="Arial MT"/>
              </a:rPr>
              <a:t> </a:t>
            </a:r>
            <a:r>
              <a:rPr sz="2000" dirty="0">
                <a:solidFill>
                  <a:srgbClr val="333399"/>
                </a:solidFill>
                <a:latin typeface="Arial MT"/>
                <a:cs typeface="Arial MT"/>
              </a:rPr>
              <a:t>a</a:t>
            </a:r>
            <a:r>
              <a:rPr sz="2000" spc="-20" dirty="0">
                <a:solidFill>
                  <a:srgbClr val="333399"/>
                </a:solidFill>
                <a:latin typeface="Arial MT"/>
                <a:cs typeface="Arial MT"/>
              </a:rPr>
              <a:t> </a:t>
            </a:r>
            <a:r>
              <a:rPr sz="2000" b="1" spc="-5" dirty="0">
                <a:solidFill>
                  <a:srgbClr val="333399"/>
                </a:solidFill>
                <a:latin typeface="Arial"/>
                <a:cs typeface="Arial"/>
              </a:rPr>
              <a:t>physical</a:t>
            </a:r>
            <a:r>
              <a:rPr sz="2000" b="1" spc="10" dirty="0">
                <a:solidFill>
                  <a:srgbClr val="333399"/>
                </a:solidFill>
                <a:latin typeface="Arial"/>
                <a:cs typeface="Arial"/>
              </a:rPr>
              <a:t> </a:t>
            </a:r>
            <a:r>
              <a:rPr sz="2000" dirty="0">
                <a:solidFill>
                  <a:srgbClr val="333399"/>
                </a:solidFill>
                <a:latin typeface="Arial MT"/>
                <a:cs typeface="Arial MT"/>
              </a:rPr>
              <a:t>data</a:t>
            </a:r>
            <a:r>
              <a:rPr sz="2000" spc="-15" dirty="0">
                <a:solidFill>
                  <a:srgbClr val="333399"/>
                </a:solidFill>
                <a:latin typeface="Arial MT"/>
                <a:cs typeface="Arial MT"/>
              </a:rPr>
              <a:t> </a:t>
            </a:r>
            <a:r>
              <a:rPr sz="2000" dirty="0">
                <a:solidFill>
                  <a:srgbClr val="333399"/>
                </a:solidFill>
                <a:latin typeface="Arial MT"/>
                <a:cs typeface="Arial MT"/>
              </a:rPr>
              <a:t>model.</a:t>
            </a:r>
            <a:endParaRPr sz="2000">
              <a:latin typeface="Arial MT"/>
              <a:cs typeface="Arial MT"/>
            </a:endParaRPr>
          </a:p>
          <a:p>
            <a:pPr marL="756285" marR="5080" lvl="1" indent="-287020">
              <a:lnSpc>
                <a:spcPct val="100000"/>
              </a:lnSpc>
              <a:spcBef>
                <a:spcPts val="520"/>
              </a:spcBef>
              <a:buClr>
                <a:srgbClr val="333399"/>
              </a:buClr>
              <a:buSzPct val="54545"/>
              <a:buFont typeface="Wingdings"/>
              <a:buChar char=""/>
              <a:tabLst>
                <a:tab pos="756285" algn="l"/>
                <a:tab pos="756920" algn="l"/>
              </a:tabLst>
            </a:pPr>
            <a:r>
              <a:rPr sz="2200" b="1" spc="-5" dirty="0">
                <a:solidFill>
                  <a:srgbClr val="800000"/>
                </a:solidFill>
                <a:latin typeface="Arial"/>
                <a:cs typeface="Arial"/>
              </a:rPr>
              <a:t>Conceptual</a:t>
            </a:r>
            <a:r>
              <a:rPr sz="2200" b="1" spc="40" dirty="0">
                <a:solidFill>
                  <a:srgbClr val="800000"/>
                </a:solidFill>
                <a:latin typeface="Arial"/>
                <a:cs typeface="Arial"/>
              </a:rPr>
              <a:t> </a:t>
            </a:r>
            <a:r>
              <a:rPr sz="2200" b="1" spc="-5" dirty="0">
                <a:solidFill>
                  <a:srgbClr val="800000"/>
                </a:solidFill>
                <a:latin typeface="Arial"/>
                <a:cs typeface="Arial"/>
              </a:rPr>
              <a:t>schema</a:t>
            </a:r>
            <a:r>
              <a:rPr sz="2200" b="1" spc="25" dirty="0">
                <a:solidFill>
                  <a:srgbClr val="800000"/>
                </a:solidFill>
                <a:latin typeface="Arial"/>
                <a:cs typeface="Arial"/>
              </a:rPr>
              <a:t> </a:t>
            </a:r>
            <a:r>
              <a:rPr sz="2200" spc="-5" dirty="0">
                <a:solidFill>
                  <a:srgbClr val="800000"/>
                </a:solidFill>
                <a:latin typeface="Arial MT"/>
                <a:cs typeface="Arial MT"/>
              </a:rPr>
              <a:t>at</a:t>
            </a:r>
            <a:r>
              <a:rPr sz="2200" spc="20" dirty="0">
                <a:solidFill>
                  <a:srgbClr val="800000"/>
                </a:solidFill>
                <a:latin typeface="Arial MT"/>
                <a:cs typeface="Arial MT"/>
              </a:rPr>
              <a:t> </a:t>
            </a:r>
            <a:r>
              <a:rPr sz="2200" spc="-5" dirty="0">
                <a:solidFill>
                  <a:srgbClr val="800000"/>
                </a:solidFill>
                <a:latin typeface="Arial MT"/>
                <a:cs typeface="Arial MT"/>
              </a:rPr>
              <a:t>the</a:t>
            </a:r>
            <a:r>
              <a:rPr sz="2200" spc="10" dirty="0">
                <a:solidFill>
                  <a:srgbClr val="800000"/>
                </a:solidFill>
                <a:latin typeface="Arial MT"/>
                <a:cs typeface="Arial MT"/>
              </a:rPr>
              <a:t> </a:t>
            </a:r>
            <a:r>
              <a:rPr sz="2200" spc="-5" dirty="0">
                <a:solidFill>
                  <a:srgbClr val="800000"/>
                </a:solidFill>
                <a:latin typeface="Arial MT"/>
                <a:cs typeface="Arial MT"/>
              </a:rPr>
              <a:t>conceptual</a:t>
            </a:r>
            <a:r>
              <a:rPr sz="2200" spc="5" dirty="0">
                <a:solidFill>
                  <a:srgbClr val="800000"/>
                </a:solidFill>
                <a:latin typeface="Arial MT"/>
                <a:cs typeface="Arial MT"/>
              </a:rPr>
              <a:t> </a:t>
            </a:r>
            <a:r>
              <a:rPr sz="2200" spc="-5" dirty="0">
                <a:solidFill>
                  <a:srgbClr val="800000"/>
                </a:solidFill>
                <a:latin typeface="Arial MT"/>
                <a:cs typeface="Arial MT"/>
              </a:rPr>
              <a:t>level</a:t>
            </a:r>
            <a:r>
              <a:rPr sz="2200" spc="20" dirty="0">
                <a:solidFill>
                  <a:srgbClr val="800000"/>
                </a:solidFill>
                <a:latin typeface="Arial MT"/>
                <a:cs typeface="Arial MT"/>
              </a:rPr>
              <a:t> </a:t>
            </a:r>
            <a:r>
              <a:rPr sz="2200" spc="-5" dirty="0">
                <a:solidFill>
                  <a:srgbClr val="800000"/>
                </a:solidFill>
                <a:latin typeface="Arial MT"/>
                <a:cs typeface="Arial MT"/>
              </a:rPr>
              <a:t>to</a:t>
            </a:r>
            <a:r>
              <a:rPr sz="2200" spc="5" dirty="0">
                <a:solidFill>
                  <a:srgbClr val="800000"/>
                </a:solidFill>
                <a:latin typeface="Arial MT"/>
                <a:cs typeface="Arial MT"/>
              </a:rPr>
              <a:t> </a:t>
            </a:r>
            <a:r>
              <a:rPr sz="2200" spc="-5" dirty="0">
                <a:solidFill>
                  <a:srgbClr val="800000"/>
                </a:solidFill>
                <a:latin typeface="Arial MT"/>
                <a:cs typeface="Arial MT"/>
              </a:rPr>
              <a:t>describe</a:t>
            </a:r>
            <a:r>
              <a:rPr sz="2200" dirty="0">
                <a:solidFill>
                  <a:srgbClr val="800000"/>
                </a:solidFill>
                <a:latin typeface="Arial MT"/>
                <a:cs typeface="Arial MT"/>
              </a:rPr>
              <a:t> </a:t>
            </a:r>
            <a:r>
              <a:rPr sz="2200" spc="-5" dirty="0">
                <a:solidFill>
                  <a:srgbClr val="800000"/>
                </a:solidFill>
                <a:latin typeface="Arial MT"/>
                <a:cs typeface="Arial MT"/>
              </a:rPr>
              <a:t>the </a:t>
            </a:r>
            <a:r>
              <a:rPr sz="2200" spc="-595" dirty="0">
                <a:solidFill>
                  <a:srgbClr val="800000"/>
                </a:solidFill>
                <a:latin typeface="Arial MT"/>
                <a:cs typeface="Arial MT"/>
              </a:rPr>
              <a:t> </a:t>
            </a:r>
            <a:r>
              <a:rPr sz="2200" spc="-5" dirty="0">
                <a:solidFill>
                  <a:srgbClr val="800000"/>
                </a:solidFill>
                <a:latin typeface="Arial MT"/>
                <a:cs typeface="Arial MT"/>
              </a:rPr>
              <a:t>structure</a:t>
            </a:r>
            <a:r>
              <a:rPr sz="2200" spc="15" dirty="0">
                <a:solidFill>
                  <a:srgbClr val="800000"/>
                </a:solidFill>
                <a:latin typeface="Arial MT"/>
                <a:cs typeface="Arial MT"/>
              </a:rPr>
              <a:t> </a:t>
            </a:r>
            <a:r>
              <a:rPr sz="2200" spc="-5" dirty="0">
                <a:solidFill>
                  <a:srgbClr val="800000"/>
                </a:solidFill>
                <a:latin typeface="Arial MT"/>
                <a:cs typeface="Arial MT"/>
              </a:rPr>
              <a:t>and</a:t>
            </a:r>
            <a:r>
              <a:rPr sz="2200" spc="10" dirty="0">
                <a:solidFill>
                  <a:srgbClr val="800000"/>
                </a:solidFill>
                <a:latin typeface="Arial MT"/>
                <a:cs typeface="Arial MT"/>
              </a:rPr>
              <a:t> </a:t>
            </a:r>
            <a:r>
              <a:rPr sz="2200" spc="-5" dirty="0">
                <a:solidFill>
                  <a:srgbClr val="800000"/>
                </a:solidFill>
                <a:latin typeface="Arial MT"/>
                <a:cs typeface="Arial MT"/>
              </a:rPr>
              <a:t>constraints</a:t>
            </a:r>
            <a:r>
              <a:rPr sz="2200" dirty="0">
                <a:solidFill>
                  <a:srgbClr val="800000"/>
                </a:solidFill>
                <a:latin typeface="Arial MT"/>
                <a:cs typeface="Arial MT"/>
              </a:rPr>
              <a:t> </a:t>
            </a:r>
            <a:r>
              <a:rPr sz="2200" spc="-5" dirty="0">
                <a:solidFill>
                  <a:srgbClr val="800000"/>
                </a:solidFill>
                <a:latin typeface="Arial MT"/>
                <a:cs typeface="Arial MT"/>
              </a:rPr>
              <a:t>for</a:t>
            </a:r>
            <a:r>
              <a:rPr sz="2200" spc="15" dirty="0">
                <a:solidFill>
                  <a:srgbClr val="800000"/>
                </a:solidFill>
                <a:latin typeface="Arial MT"/>
                <a:cs typeface="Arial MT"/>
              </a:rPr>
              <a:t> </a:t>
            </a:r>
            <a:r>
              <a:rPr sz="2200" spc="-5" dirty="0">
                <a:solidFill>
                  <a:srgbClr val="800000"/>
                </a:solidFill>
                <a:latin typeface="Arial MT"/>
                <a:cs typeface="Arial MT"/>
              </a:rPr>
              <a:t>the</a:t>
            </a:r>
            <a:r>
              <a:rPr sz="2200" spc="5" dirty="0">
                <a:solidFill>
                  <a:srgbClr val="800000"/>
                </a:solidFill>
                <a:latin typeface="Arial MT"/>
                <a:cs typeface="Arial MT"/>
              </a:rPr>
              <a:t> </a:t>
            </a:r>
            <a:r>
              <a:rPr sz="2200" spc="-5" dirty="0">
                <a:solidFill>
                  <a:srgbClr val="800000"/>
                </a:solidFill>
                <a:latin typeface="Arial MT"/>
                <a:cs typeface="Arial MT"/>
              </a:rPr>
              <a:t>whole</a:t>
            </a:r>
            <a:r>
              <a:rPr sz="2200" spc="15" dirty="0">
                <a:solidFill>
                  <a:srgbClr val="800000"/>
                </a:solidFill>
                <a:latin typeface="Arial MT"/>
                <a:cs typeface="Arial MT"/>
              </a:rPr>
              <a:t> </a:t>
            </a:r>
            <a:r>
              <a:rPr sz="2200" spc="-5" dirty="0">
                <a:solidFill>
                  <a:srgbClr val="800000"/>
                </a:solidFill>
                <a:latin typeface="Arial MT"/>
                <a:cs typeface="Arial MT"/>
              </a:rPr>
              <a:t>database</a:t>
            </a:r>
            <a:r>
              <a:rPr sz="2200" spc="5" dirty="0">
                <a:solidFill>
                  <a:srgbClr val="800000"/>
                </a:solidFill>
                <a:latin typeface="Arial MT"/>
                <a:cs typeface="Arial MT"/>
              </a:rPr>
              <a:t> </a:t>
            </a:r>
            <a:r>
              <a:rPr sz="2200" spc="-5" dirty="0">
                <a:solidFill>
                  <a:srgbClr val="800000"/>
                </a:solidFill>
                <a:latin typeface="Arial MT"/>
                <a:cs typeface="Arial MT"/>
              </a:rPr>
              <a:t>for</a:t>
            </a:r>
            <a:r>
              <a:rPr sz="2200" spc="5" dirty="0">
                <a:solidFill>
                  <a:srgbClr val="800000"/>
                </a:solidFill>
                <a:latin typeface="Arial MT"/>
                <a:cs typeface="Arial MT"/>
              </a:rPr>
              <a:t> </a:t>
            </a:r>
            <a:r>
              <a:rPr sz="2200" spc="-5" dirty="0">
                <a:solidFill>
                  <a:srgbClr val="800000"/>
                </a:solidFill>
                <a:latin typeface="Arial MT"/>
                <a:cs typeface="Arial MT"/>
              </a:rPr>
              <a:t>a </a:t>
            </a:r>
            <a:r>
              <a:rPr sz="2200" dirty="0">
                <a:solidFill>
                  <a:srgbClr val="800000"/>
                </a:solidFill>
                <a:latin typeface="Arial MT"/>
                <a:cs typeface="Arial MT"/>
              </a:rPr>
              <a:t> </a:t>
            </a:r>
            <a:r>
              <a:rPr sz="2200" spc="-5" dirty="0">
                <a:solidFill>
                  <a:srgbClr val="800000"/>
                </a:solidFill>
                <a:latin typeface="Arial MT"/>
                <a:cs typeface="Arial MT"/>
              </a:rPr>
              <a:t>community</a:t>
            </a:r>
            <a:r>
              <a:rPr sz="2200" spc="25" dirty="0">
                <a:solidFill>
                  <a:srgbClr val="800000"/>
                </a:solidFill>
                <a:latin typeface="Arial MT"/>
                <a:cs typeface="Arial MT"/>
              </a:rPr>
              <a:t> </a:t>
            </a:r>
            <a:r>
              <a:rPr sz="2200" spc="-5" dirty="0">
                <a:solidFill>
                  <a:srgbClr val="800000"/>
                </a:solidFill>
                <a:latin typeface="Arial MT"/>
                <a:cs typeface="Arial MT"/>
              </a:rPr>
              <a:t>of users.</a:t>
            </a:r>
            <a:endParaRPr sz="2200">
              <a:latin typeface="Arial MT"/>
              <a:cs typeface="Arial MT"/>
            </a:endParaRPr>
          </a:p>
          <a:p>
            <a:pPr marL="1155700" lvl="2" indent="-229235">
              <a:lnSpc>
                <a:spcPct val="100000"/>
              </a:lnSpc>
              <a:spcBef>
                <a:spcPts val="490"/>
              </a:spcBef>
              <a:buClr>
                <a:srgbClr val="990033"/>
              </a:buClr>
              <a:buSzPct val="50000"/>
              <a:buFont typeface="Wingdings"/>
              <a:buChar char=""/>
              <a:tabLst>
                <a:tab pos="1155700" algn="l"/>
                <a:tab pos="1156335" algn="l"/>
              </a:tabLst>
            </a:pPr>
            <a:r>
              <a:rPr sz="2000" dirty="0">
                <a:solidFill>
                  <a:srgbClr val="333399"/>
                </a:solidFill>
                <a:latin typeface="Arial MT"/>
                <a:cs typeface="Arial MT"/>
              </a:rPr>
              <a:t>Uses</a:t>
            </a:r>
            <a:r>
              <a:rPr sz="2000" spc="-25" dirty="0">
                <a:solidFill>
                  <a:srgbClr val="333399"/>
                </a:solidFill>
                <a:latin typeface="Arial MT"/>
                <a:cs typeface="Arial MT"/>
              </a:rPr>
              <a:t> </a:t>
            </a:r>
            <a:r>
              <a:rPr sz="2000" dirty="0">
                <a:solidFill>
                  <a:srgbClr val="333399"/>
                </a:solidFill>
                <a:latin typeface="Arial MT"/>
                <a:cs typeface="Arial MT"/>
              </a:rPr>
              <a:t>a</a:t>
            </a:r>
            <a:r>
              <a:rPr sz="2000" spc="-5" dirty="0">
                <a:solidFill>
                  <a:srgbClr val="333399"/>
                </a:solidFill>
                <a:latin typeface="Arial MT"/>
                <a:cs typeface="Arial MT"/>
              </a:rPr>
              <a:t> </a:t>
            </a:r>
            <a:r>
              <a:rPr sz="2000" b="1" dirty="0">
                <a:solidFill>
                  <a:srgbClr val="333399"/>
                </a:solidFill>
                <a:latin typeface="Arial"/>
                <a:cs typeface="Arial"/>
              </a:rPr>
              <a:t>conceptual</a:t>
            </a:r>
            <a:r>
              <a:rPr sz="2000" b="1" spc="-35" dirty="0">
                <a:solidFill>
                  <a:srgbClr val="333399"/>
                </a:solidFill>
                <a:latin typeface="Arial"/>
                <a:cs typeface="Arial"/>
              </a:rPr>
              <a:t> </a:t>
            </a:r>
            <a:r>
              <a:rPr sz="2000" dirty="0">
                <a:solidFill>
                  <a:srgbClr val="333399"/>
                </a:solidFill>
                <a:latin typeface="Arial MT"/>
                <a:cs typeface="Arial MT"/>
              </a:rPr>
              <a:t>or</a:t>
            </a:r>
            <a:r>
              <a:rPr sz="2000" spc="-20" dirty="0">
                <a:solidFill>
                  <a:srgbClr val="333399"/>
                </a:solidFill>
                <a:latin typeface="Arial MT"/>
                <a:cs typeface="Arial MT"/>
              </a:rPr>
              <a:t> </a:t>
            </a:r>
            <a:r>
              <a:rPr sz="2000" dirty="0">
                <a:solidFill>
                  <a:srgbClr val="333399"/>
                </a:solidFill>
                <a:latin typeface="Arial MT"/>
                <a:cs typeface="Arial MT"/>
              </a:rPr>
              <a:t>an</a:t>
            </a:r>
            <a:r>
              <a:rPr sz="2000" spc="-5" dirty="0">
                <a:solidFill>
                  <a:srgbClr val="333399"/>
                </a:solidFill>
                <a:latin typeface="Arial MT"/>
                <a:cs typeface="Arial MT"/>
              </a:rPr>
              <a:t> </a:t>
            </a:r>
            <a:r>
              <a:rPr sz="2000" b="1" dirty="0">
                <a:solidFill>
                  <a:srgbClr val="333399"/>
                </a:solidFill>
                <a:latin typeface="Arial"/>
                <a:cs typeface="Arial"/>
              </a:rPr>
              <a:t>implementation</a:t>
            </a:r>
            <a:r>
              <a:rPr sz="2000" b="1" spc="-45" dirty="0">
                <a:solidFill>
                  <a:srgbClr val="333399"/>
                </a:solidFill>
                <a:latin typeface="Arial"/>
                <a:cs typeface="Arial"/>
              </a:rPr>
              <a:t> </a:t>
            </a:r>
            <a:r>
              <a:rPr sz="2000" dirty="0">
                <a:solidFill>
                  <a:srgbClr val="333399"/>
                </a:solidFill>
                <a:latin typeface="Arial MT"/>
                <a:cs typeface="Arial MT"/>
              </a:rPr>
              <a:t>data</a:t>
            </a:r>
            <a:r>
              <a:rPr sz="2000" spc="-20" dirty="0">
                <a:solidFill>
                  <a:srgbClr val="333399"/>
                </a:solidFill>
                <a:latin typeface="Arial MT"/>
                <a:cs typeface="Arial MT"/>
              </a:rPr>
              <a:t> </a:t>
            </a:r>
            <a:r>
              <a:rPr sz="2000" dirty="0">
                <a:solidFill>
                  <a:srgbClr val="333399"/>
                </a:solidFill>
                <a:latin typeface="Arial MT"/>
                <a:cs typeface="Arial MT"/>
              </a:rPr>
              <a:t>model.</a:t>
            </a:r>
            <a:endParaRPr sz="2000">
              <a:latin typeface="Arial MT"/>
              <a:cs typeface="Arial MT"/>
            </a:endParaRPr>
          </a:p>
          <a:p>
            <a:pPr marL="756285" marR="629285" lvl="1" indent="-287020">
              <a:lnSpc>
                <a:spcPct val="100000"/>
              </a:lnSpc>
              <a:spcBef>
                <a:spcPts val="520"/>
              </a:spcBef>
              <a:buClr>
                <a:srgbClr val="333399"/>
              </a:buClr>
              <a:buSzPct val="54545"/>
              <a:buFont typeface="Wingdings"/>
              <a:buChar char=""/>
              <a:tabLst>
                <a:tab pos="756285" algn="l"/>
                <a:tab pos="756920" algn="l"/>
              </a:tabLst>
            </a:pPr>
            <a:r>
              <a:rPr sz="2200" b="1" spc="-5" dirty="0">
                <a:solidFill>
                  <a:srgbClr val="800000"/>
                </a:solidFill>
                <a:latin typeface="Arial"/>
                <a:cs typeface="Arial"/>
              </a:rPr>
              <a:t>External</a:t>
            </a:r>
            <a:r>
              <a:rPr sz="2200" b="1" spc="15" dirty="0">
                <a:solidFill>
                  <a:srgbClr val="800000"/>
                </a:solidFill>
                <a:latin typeface="Arial"/>
                <a:cs typeface="Arial"/>
              </a:rPr>
              <a:t> </a:t>
            </a:r>
            <a:r>
              <a:rPr sz="2200" b="1" spc="-5" dirty="0">
                <a:solidFill>
                  <a:srgbClr val="800000"/>
                </a:solidFill>
                <a:latin typeface="Arial"/>
                <a:cs typeface="Arial"/>
              </a:rPr>
              <a:t>schemas</a:t>
            </a:r>
            <a:r>
              <a:rPr sz="2200" b="1" spc="20" dirty="0">
                <a:solidFill>
                  <a:srgbClr val="800000"/>
                </a:solidFill>
                <a:latin typeface="Arial"/>
                <a:cs typeface="Arial"/>
              </a:rPr>
              <a:t> </a:t>
            </a:r>
            <a:r>
              <a:rPr sz="2200" spc="-5" dirty="0">
                <a:solidFill>
                  <a:srgbClr val="800000"/>
                </a:solidFill>
                <a:latin typeface="Arial MT"/>
                <a:cs typeface="Arial MT"/>
              </a:rPr>
              <a:t>at</a:t>
            </a:r>
            <a:r>
              <a:rPr sz="2200" spc="20" dirty="0">
                <a:solidFill>
                  <a:srgbClr val="800000"/>
                </a:solidFill>
                <a:latin typeface="Arial MT"/>
                <a:cs typeface="Arial MT"/>
              </a:rPr>
              <a:t> </a:t>
            </a:r>
            <a:r>
              <a:rPr sz="2200" spc="-5" dirty="0">
                <a:solidFill>
                  <a:srgbClr val="800000"/>
                </a:solidFill>
                <a:latin typeface="Arial MT"/>
                <a:cs typeface="Arial MT"/>
              </a:rPr>
              <a:t>the</a:t>
            </a:r>
            <a:r>
              <a:rPr sz="2200" spc="5" dirty="0">
                <a:solidFill>
                  <a:srgbClr val="800000"/>
                </a:solidFill>
                <a:latin typeface="Arial MT"/>
                <a:cs typeface="Arial MT"/>
              </a:rPr>
              <a:t> </a:t>
            </a:r>
            <a:r>
              <a:rPr sz="2200" spc="-5" dirty="0">
                <a:solidFill>
                  <a:srgbClr val="800000"/>
                </a:solidFill>
                <a:latin typeface="Arial MT"/>
                <a:cs typeface="Arial MT"/>
              </a:rPr>
              <a:t>external</a:t>
            </a:r>
            <a:r>
              <a:rPr sz="2200" spc="20" dirty="0">
                <a:solidFill>
                  <a:srgbClr val="800000"/>
                </a:solidFill>
                <a:latin typeface="Arial MT"/>
                <a:cs typeface="Arial MT"/>
              </a:rPr>
              <a:t> </a:t>
            </a:r>
            <a:r>
              <a:rPr sz="2200" spc="-5" dirty="0">
                <a:solidFill>
                  <a:srgbClr val="800000"/>
                </a:solidFill>
                <a:latin typeface="Arial MT"/>
                <a:cs typeface="Arial MT"/>
              </a:rPr>
              <a:t>level</a:t>
            </a:r>
            <a:r>
              <a:rPr sz="2200" dirty="0">
                <a:solidFill>
                  <a:srgbClr val="800000"/>
                </a:solidFill>
                <a:latin typeface="Arial MT"/>
                <a:cs typeface="Arial MT"/>
              </a:rPr>
              <a:t> </a:t>
            </a:r>
            <a:r>
              <a:rPr sz="2200" spc="-5" dirty="0">
                <a:solidFill>
                  <a:srgbClr val="800000"/>
                </a:solidFill>
                <a:latin typeface="Arial MT"/>
                <a:cs typeface="Arial MT"/>
              </a:rPr>
              <a:t>to</a:t>
            </a:r>
            <a:r>
              <a:rPr sz="2200" spc="10" dirty="0">
                <a:solidFill>
                  <a:srgbClr val="800000"/>
                </a:solidFill>
                <a:latin typeface="Arial MT"/>
                <a:cs typeface="Arial MT"/>
              </a:rPr>
              <a:t> </a:t>
            </a:r>
            <a:r>
              <a:rPr sz="2200" spc="-5" dirty="0">
                <a:solidFill>
                  <a:srgbClr val="800000"/>
                </a:solidFill>
                <a:latin typeface="Arial MT"/>
                <a:cs typeface="Arial MT"/>
              </a:rPr>
              <a:t>describe</a:t>
            </a:r>
            <a:r>
              <a:rPr sz="2200" dirty="0">
                <a:solidFill>
                  <a:srgbClr val="800000"/>
                </a:solidFill>
                <a:latin typeface="Arial MT"/>
                <a:cs typeface="Arial MT"/>
              </a:rPr>
              <a:t> </a:t>
            </a:r>
            <a:r>
              <a:rPr sz="2200" spc="-5" dirty="0">
                <a:solidFill>
                  <a:srgbClr val="800000"/>
                </a:solidFill>
                <a:latin typeface="Arial MT"/>
                <a:cs typeface="Arial MT"/>
              </a:rPr>
              <a:t>the </a:t>
            </a:r>
            <a:r>
              <a:rPr sz="2200" spc="-595" dirty="0">
                <a:solidFill>
                  <a:srgbClr val="800000"/>
                </a:solidFill>
                <a:latin typeface="Arial MT"/>
                <a:cs typeface="Arial MT"/>
              </a:rPr>
              <a:t> </a:t>
            </a:r>
            <a:r>
              <a:rPr sz="2200" spc="-5" dirty="0">
                <a:solidFill>
                  <a:srgbClr val="800000"/>
                </a:solidFill>
                <a:latin typeface="Arial MT"/>
                <a:cs typeface="Arial MT"/>
              </a:rPr>
              <a:t>various</a:t>
            </a:r>
            <a:r>
              <a:rPr sz="2200" spc="10" dirty="0">
                <a:solidFill>
                  <a:srgbClr val="800000"/>
                </a:solidFill>
                <a:latin typeface="Arial MT"/>
                <a:cs typeface="Arial MT"/>
              </a:rPr>
              <a:t> </a:t>
            </a:r>
            <a:r>
              <a:rPr sz="2200" spc="-5" dirty="0">
                <a:solidFill>
                  <a:srgbClr val="800000"/>
                </a:solidFill>
                <a:latin typeface="Arial MT"/>
                <a:cs typeface="Arial MT"/>
              </a:rPr>
              <a:t>user views.</a:t>
            </a:r>
            <a:endParaRPr sz="2200">
              <a:latin typeface="Arial MT"/>
              <a:cs typeface="Arial MT"/>
            </a:endParaRPr>
          </a:p>
          <a:p>
            <a:pPr marL="1155700" lvl="2" indent="-229235">
              <a:lnSpc>
                <a:spcPct val="100000"/>
              </a:lnSpc>
              <a:spcBef>
                <a:spcPts val="490"/>
              </a:spcBef>
              <a:buClr>
                <a:srgbClr val="990033"/>
              </a:buClr>
              <a:buSzPct val="50000"/>
              <a:buFont typeface="Wingdings"/>
              <a:buChar char=""/>
              <a:tabLst>
                <a:tab pos="1155700" algn="l"/>
                <a:tab pos="1156335" algn="l"/>
              </a:tabLst>
            </a:pPr>
            <a:r>
              <a:rPr sz="2000" dirty="0">
                <a:solidFill>
                  <a:srgbClr val="333399"/>
                </a:solidFill>
                <a:latin typeface="Arial MT"/>
                <a:cs typeface="Arial MT"/>
              </a:rPr>
              <a:t>Usually</a:t>
            </a:r>
            <a:r>
              <a:rPr sz="2000" spc="-10" dirty="0">
                <a:solidFill>
                  <a:srgbClr val="333399"/>
                </a:solidFill>
                <a:latin typeface="Arial MT"/>
                <a:cs typeface="Arial MT"/>
              </a:rPr>
              <a:t> </a:t>
            </a:r>
            <a:r>
              <a:rPr sz="2000" dirty="0">
                <a:solidFill>
                  <a:srgbClr val="333399"/>
                </a:solidFill>
                <a:latin typeface="Arial MT"/>
                <a:cs typeface="Arial MT"/>
              </a:rPr>
              <a:t>uses</a:t>
            </a:r>
            <a:r>
              <a:rPr sz="2000" spc="-25" dirty="0">
                <a:solidFill>
                  <a:srgbClr val="333399"/>
                </a:solidFill>
                <a:latin typeface="Arial MT"/>
                <a:cs typeface="Arial MT"/>
              </a:rPr>
              <a:t> </a:t>
            </a:r>
            <a:r>
              <a:rPr sz="2000" dirty="0">
                <a:solidFill>
                  <a:srgbClr val="333399"/>
                </a:solidFill>
                <a:latin typeface="Arial MT"/>
                <a:cs typeface="Arial MT"/>
              </a:rPr>
              <a:t>the</a:t>
            </a:r>
            <a:r>
              <a:rPr sz="2000" spc="-15" dirty="0">
                <a:solidFill>
                  <a:srgbClr val="333399"/>
                </a:solidFill>
                <a:latin typeface="Arial MT"/>
                <a:cs typeface="Arial MT"/>
              </a:rPr>
              <a:t> </a:t>
            </a:r>
            <a:r>
              <a:rPr sz="2000" dirty="0">
                <a:solidFill>
                  <a:srgbClr val="333399"/>
                </a:solidFill>
                <a:latin typeface="Arial MT"/>
                <a:cs typeface="Arial MT"/>
              </a:rPr>
              <a:t>same</a:t>
            </a:r>
            <a:r>
              <a:rPr sz="2000" spc="-30" dirty="0">
                <a:solidFill>
                  <a:srgbClr val="333399"/>
                </a:solidFill>
                <a:latin typeface="Arial MT"/>
                <a:cs typeface="Arial MT"/>
              </a:rPr>
              <a:t> </a:t>
            </a:r>
            <a:r>
              <a:rPr sz="2000" dirty="0">
                <a:solidFill>
                  <a:srgbClr val="333399"/>
                </a:solidFill>
                <a:latin typeface="Arial MT"/>
                <a:cs typeface="Arial MT"/>
              </a:rPr>
              <a:t>data</a:t>
            </a:r>
            <a:r>
              <a:rPr sz="2000" spc="-10" dirty="0">
                <a:solidFill>
                  <a:srgbClr val="333399"/>
                </a:solidFill>
                <a:latin typeface="Arial MT"/>
                <a:cs typeface="Arial MT"/>
              </a:rPr>
              <a:t> </a:t>
            </a:r>
            <a:r>
              <a:rPr sz="2000" dirty="0">
                <a:solidFill>
                  <a:srgbClr val="333399"/>
                </a:solidFill>
                <a:latin typeface="Arial MT"/>
                <a:cs typeface="Arial MT"/>
              </a:rPr>
              <a:t>model</a:t>
            </a:r>
            <a:r>
              <a:rPr sz="2000" spc="-15" dirty="0">
                <a:solidFill>
                  <a:srgbClr val="333399"/>
                </a:solidFill>
                <a:latin typeface="Arial MT"/>
                <a:cs typeface="Arial MT"/>
              </a:rPr>
              <a:t> </a:t>
            </a:r>
            <a:r>
              <a:rPr sz="2000" dirty="0">
                <a:solidFill>
                  <a:srgbClr val="333399"/>
                </a:solidFill>
                <a:latin typeface="Arial MT"/>
                <a:cs typeface="Arial MT"/>
              </a:rPr>
              <a:t>as</a:t>
            </a:r>
            <a:r>
              <a:rPr sz="2000" spc="-10" dirty="0">
                <a:solidFill>
                  <a:srgbClr val="333399"/>
                </a:solidFill>
                <a:latin typeface="Arial MT"/>
                <a:cs typeface="Arial MT"/>
              </a:rPr>
              <a:t> </a:t>
            </a:r>
            <a:r>
              <a:rPr sz="2000" dirty="0">
                <a:solidFill>
                  <a:srgbClr val="333399"/>
                </a:solidFill>
                <a:latin typeface="Arial MT"/>
                <a:cs typeface="Arial MT"/>
              </a:rPr>
              <a:t>the</a:t>
            </a:r>
            <a:r>
              <a:rPr sz="2000" spc="-20" dirty="0">
                <a:solidFill>
                  <a:srgbClr val="333399"/>
                </a:solidFill>
                <a:latin typeface="Arial MT"/>
                <a:cs typeface="Arial MT"/>
              </a:rPr>
              <a:t> </a:t>
            </a:r>
            <a:r>
              <a:rPr sz="2000" dirty="0">
                <a:solidFill>
                  <a:srgbClr val="333399"/>
                </a:solidFill>
                <a:latin typeface="Arial MT"/>
                <a:cs typeface="Arial MT"/>
              </a:rPr>
              <a:t>conceptual</a:t>
            </a:r>
            <a:r>
              <a:rPr sz="2000" spc="-25" dirty="0">
                <a:solidFill>
                  <a:srgbClr val="333399"/>
                </a:solidFill>
                <a:latin typeface="Arial MT"/>
                <a:cs typeface="Arial MT"/>
              </a:rPr>
              <a:t> </a:t>
            </a:r>
            <a:r>
              <a:rPr sz="2000" dirty="0">
                <a:solidFill>
                  <a:srgbClr val="333399"/>
                </a:solidFill>
                <a:latin typeface="Arial MT"/>
                <a:cs typeface="Arial MT"/>
              </a:rPr>
              <a:t>schema.</a:t>
            </a:r>
            <a:endParaRPr sz="20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676402"/>
            <a:ext cx="6250940" cy="574040"/>
          </a:xfrm>
          <a:prstGeom prst="rect">
            <a:avLst/>
          </a:prstGeom>
        </p:spPr>
        <p:txBody>
          <a:bodyPr vert="horz" wrap="square" lIns="0" tIns="12700" rIns="0" bIns="0" rtlCol="0">
            <a:spAutoFit/>
          </a:bodyPr>
          <a:lstStyle/>
          <a:p>
            <a:pPr marL="12700">
              <a:lnSpc>
                <a:spcPct val="100000"/>
              </a:lnSpc>
              <a:spcBef>
                <a:spcPts val="100"/>
              </a:spcBef>
            </a:pPr>
            <a:r>
              <a:rPr spc="-5" dirty="0"/>
              <a:t>The</a:t>
            </a:r>
            <a:r>
              <a:rPr spc="-15" dirty="0"/>
              <a:t> </a:t>
            </a:r>
            <a:r>
              <a:rPr spc="-5" dirty="0"/>
              <a:t>three-schema</a:t>
            </a:r>
            <a:r>
              <a:rPr spc="-25" dirty="0"/>
              <a:t> </a:t>
            </a:r>
            <a:r>
              <a:rPr dirty="0"/>
              <a:t>architecture</a:t>
            </a:r>
          </a:p>
        </p:txBody>
      </p:sp>
      <p:pic>
        <p:nvPicPr>
          <p:cNvPr id="4" name="object 4"/>
          <p:cNvPicPr/>
          <p:nvPr/>
        </p:nvPicPr>
        <p:blipFill>
          <a:blip r:embed="rId2" cstate="print"/>
          <a:stretch>
            <a:fillRect/>
          </a:stretch>
        </p:blipFill>
        <p:spPr>
          <a:xfrm>
            <a:off x="1014983" y="1796686"/>
            <a:ext cx="7010400" cy="4451713"/>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5615305" cy="574040"/>
          </a:xfrm>
          <a:prstGeom prst="rect">
            <a:avLst/>
          </a:prstGeom>
        </p:spPr>
        <p:txBody>
          <a:bodyPr vert="horz" wrap="square" lIns="0" tIns="12700" rIns="0" bIns="0" rtlCol="0">
            <a:spAutoFit/>
          </a:bodyPr>
          <a:lstStyle/>
          <a:p>
            <a:pPr marL="12700">
              <a:lnSpc>
                <a:spcPct val="100000"/>
              </a:lnSpc>
              <a:spcBef>
                <a:spcPts val="100"/>
              </a:spcBef>
            </a:pPr>
            <a:r>
              <a:rPr dirty="0"/>
              <a:t>Three-Schema</a:t>
            </a:r>
            <a:r>
              <a:rPr spc="-50" dirty="0"/>
              <a:t> </a:t>
            </a:r>
            <a:r>
              <a:rPr spc="-5" dirty="0"/>
              <a:t>Architecture</a:t>
            </a:r>
          </a:p>
        </p:txBody>
      </p:sp>
      <p:sp>
        <p:nvSpPr>
          <p:cNvPr id="4" name="object 4"/>
          <p:cNvSpPr txBox="1"/>
          <p:nvPr/>
        </p:nvSpPr>
        <p:spPr>
          <a:xfrm>
            <a:off x="307340" y="1353058"/>
            <a:ext cx="8121650" cy="3812540"/>
          </a:xfrm>
          <a:prstGeom prst="rect">
            <a:avLst/>
          </a:prstGeom>
        </p:spPr>
        <p:txBody>
          <a:bodyPr vert="horz" wrap="square" lIns="0" tIns="12065" rIns="0" bIns="0" rtlCol="0">
            <a:spAutoFit/>
          </a:bodyPr>
          <a:lstStyle/>
          <a:p>
            <a:pPr marL="355600" marR="367665" indent="-342900">
              <a:lnSpc>
                <a:spcPct val="100000"/>
              </a:lnSpc>
              <a:spcBef>
                <a:spcPts val="95"/>
              </a:spcBef>
              <a:buClr>
                <a:srgbClr val="990033"/>
              </a:buClr>
              <a:buSzPct val="58928"/>
              <a:buFont typeface="Wingdings"/>
              <a:buChar char=""/>
              <a:tabLst>
                <a:tab pos="354965" algn="l"/>
                <a:tab pos="355600" algn="l"/>
              </a:tabLst>
            </a:pPr>
            <a:r>
              <a:rPr sz="2800" dirty="0">
                <a:solidFill>
                  <a:srgbClr val="333399"/>
                </a:solidFill>
                <a:latin typeface="Arial MT"/>
                <a:cs typeface="Arial MT"/>
              </a:rPr>
              <a:t>Mappings among schema levels are needed </a:t>
            </a:r>
            <a:r>
              <a:rPr sz="2800" spc="-5" dirty="0">
                <a:solidFill>
                  <a:srgbClr val="333399"/>
                </a:solidFill>
                <a:latin typeface="Arial MT"/>
                <a:cs typeface="Arial MT"/>
              </a:rPr>
              <a:t>to </a:t>
            </a:r>
            <a:r>
              <a:rPr sz="2800" spc="-765" dirty="0">
                <a:solidFill>
                  <a:srgbClr val="333399"/>
                </a:solidFill>
                <a:latin typeface="Arial MT"/>
                <a:cs typeface="Arial MT"/>
              </a:rPr>
              <a:t> </a:t>
            </a:r>
            <a:r>
              <a:rPr sz="2800" dirty="0">
                <a:solidFill>
                  <a:srgbClr val="333399"/>
                </a:solidFill>
                <a:latin typeface="Arial MT"/>
                <a:cs typeface="Arial MT"/>
              </a:rPr>
              <a:t>transform requests</a:t>
            </a:r>
            <a:r>
              <a:rPr sz="2800" spc="5" dirty="0">
                <a:solidFill>
                  <a:srgbClr val="333399"/>
                </a:solidFill>
                <a:latin typeface="Arial MT"/>
                <a:cs typeface="Arial MT"/>
              </a:rPr>
              <a:t> </a:t>
            </a:r>
            <a:r>
              <a:rPr sz="2800" spc="-5" dirty="0">
                <a:solidFill>
                  <a:srgbClr val="333399"/>
                </a:solidFill>
                <a:latin typeface="Arial MT"/>
                <a:cs typeface="Arial MT"/>
              </a:rPr>
              <a:t>and</a:t>
            </a:r>
            <a:r>
              <a:rPr sz="2800" spc="5" dirty="0">
                <a:solidFill>
                  <a:srgbClr val="333399"/>
                </a:solidFill>
                <a:latin typeface="Arial MT"/>
                <a:cs typeface="Arial MT"/>
              </a:rPr>
              <a:t> </a:t>
            </a:r>
            <a:r>
              <a:rPr sz="2800" dirty="0">
                <a:solidFill>
                  <a:srgbClr val="333399"/>
                </a:solidFill>
                <a:latin typeface="Arial MT"/>
                <a:cs typeface="Arial MT"/>
              </a:rPr>
              <a:t>data.</a:t>
            </a:r>
            <a:endParaRPr sz="2800">
              <a:latin typeface="Arial MT"/>
              <a:cs typeface="Arial MT"/>
            </a:endParaRPr>
          </a:p>
          <a:p>
            <a:pPr marL="756285" marR="30035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Programs refer </a:t>
            </a:r>
            <a:r>
              <a:rPr sz="2600" spc="-10" dirty="0">
                <a:solidFill>
                  <a:srgbClr val="800000"/>
                </a:solidFill>
                <a:latin typeface="Arial MT"/>
                <a:cs typeface="Arial MT"/>
              </a:rPr>
              <a:t>to </a:t>
            </a:r>
            <a:r>
              <a:rPr sz="2600" dirty="0">
                <a:solidFill>
                  <a:srgbClr val="800000"/>
                </a:solidFill>
                <a:latin typeface="Arial MT"/>
                <a:cs typeface="Arial MT"/>
              </a:rPr>
              <a:t>an external schema, and are </a:t>
            </a:r>
            <a:r>
              <a:rPr sz="2600" spc="5" dirty="0">
                <a:solidFill>
                  <a:srgbClr val="800000"/>
                </a:solidFill>
                <a:latin typeface="Arial MT"/>
                <a:cs typeface="Arial MT"/>
              </a:rPr>
              <a:t> </a:t>
            </a:r>
            <a:r>
              <a:rPr sz="2600" dirty="0">
                <a:solidFill>
                  <a:srgbClr val="800000"/>
                </a:solidFill>
                <a:latin typeface="Arial MT"/>
                <a:cs typeface="Arial MT"/>
              </a:rPr>
              <a:t>mapped</a:t>
            </a:r>
            <a:r>
              <a:rPr sz="2600" spc="-20" dirty="0">
                <a:solidFill>
                  <a:srgbClr val="800000"/>
                </a:solidFill>
                <a:latin typeface="Arial MT"/>
                <a:cs typeface="Arial MT"/>
              </a:rPr>
              <a:t> </a:t>
            </a:r>
            <a:r>
              <a:rPr sz="2600" dirty="0">
                <a:solidFill>
                  <a:srgbClr val="800000"/>
                </a:solidFill>
                <a:latin typeface="Arial MT"/>
                <a:cs typeface="Arial MT"/>
              </a:rPr>
              <a:t>by</a:t>
            </a:r>
            <a:r>
              <a:rPr sz="2600" spc="-10" dirty="0">
                <a:solidFill>
                  <a:srgbClr val="800000"/>
                </a:solidFill>
                <a:latin typeface="Arial MT"/>
                <a:cs typeface="Arial MT"/>
              </a:rPr>
              <a:t> </a:t>
            </a:r>
            <a:r>
              <a:rPr sz="2600" dirty="0">
                <a:solidFill>
                  <a:srgbClr val="800000"/>
                </a:solidFill>
                <a:latin typeface="Arial MT"/>
                <a:cs typeface="Arial MT"/>
              </a:rPr>
              <a:t>the</a:t>
            </a:r>
            <a:r>
              <a:rPr sz="2600" spc="10" dirty="0">
                <a:solidFill>
                  <a:srgbClr val="800000"/>
                </a:solidFill>
                <a:latin typeface="Arial MT"/>
                <a:cs typeface="Arial MT"/>
              </a:rPr>
              <a:t> </a:t>
            </a:r>
            <a:r>
              <a:rPr sz="2600" dirty="0">
                <a:solidFill>
                  <a:srgbClr val="800000"/>
                </a:solidFill>
                <a:latin typeface="Arial MT"/>
                <a:cs typeface="Arial MT"/>
              </a:rPr>
              <a:t>DBMS</a:t>
            </a:r>
            <a:r>
              <a:rPr sz="2600" spc="-25" dirty="0">
                <a:solidFill>
                  <a:srgbClr val="800000"/>
                </a:solidFill>
                <a:latin typeface="Arial MT"/>
                <a:cs typeface="Arial MT"/>
              </a:rPr>
              <a:t> </a:t>
            </a:r>
            <a:r>
              <a:rPr sz="2600" dirty="0">
                <a:solidFill>
                  <a:srgbClr val="800000"/>
                </a:solidFill>
                <a:latin typeface="Arial MT"/>
                <a:cs typeface="Arial MT"/>
              </a:rPr>
              <a:t>to</a:t>
            </a:r>
            <a:r>
              <a:rPr sz="2600" spc="5" dirty="0">
                <a:solidFill>
                  <a:srgbClr val="800000"/>
                </a:solidFill>
                <a:latin typeface="Arial MT"/>
                <a:cs typeface="Arial MT"/>
              </a:rPr>
              <a:t> </a:t>
            </a:r>
            <a:r>
              <a:rPr sz="2600" dirty="0">
                <a:solidFill>
                  <a:srgbClr val="800000"/>
                </a:solidFill>
                <a:latin typeface="Arial MT"/>
                <a:cs typeface="Arial MT"/>
              </a:rPr>
              <a:t>the</a:t>
            </a:r>
            <a:r>
              <a:rPr sz="2600" spc="10" dirty="0">
                <a:solidFill>
                  <a:srgbClr val="800000"/>
                </a:solidFill>
                <a:latin typeface="Arial MT"/>
                <a:cs typeface="Arial MT"/>
              </a:rPr>
              <a:t> </a:t>
            </a:r>
            <a:r>
              <a:rPr sz="2600" dirty="0">
                <a:solidFill>
                  <a:srgbClr val="800000"/>
                </a:solidFill>
                <a:latin typeface="Arial MT"/>
                <a:cs typeface="Arial MT"/>
              </a:rPr>
              <a:t>internal</a:t>
            </a:r>
            <a:r>
              <a:rPr sz="2600" spc="-10" dirty="0">
                <a:solidFill>
                  <a:srgbClr val="800000"/>
                </a:solidFill>
                <a:latin typeface="Arial MT"/>
                <a:cs typeface="Arial MT"/>
              </a:rPr>
              <a:t> </a:t>
            </a:r>
            <a:r>
              <a:rPr sz="2600" dirty="0">
                <a:solidFill>
                  <a:srgbClr val="800000"/>
                </a:solidFill>
                <a:latin typeface="Arial MT"/>
                <a:cs typeface="Arial MT"/>
              </a:rPr>
              <a:t>schema</a:t>
            </a:r>
            <a:r>
              <a:rPr sz="2600" spc="-20" dirty="0">
                <a:solidFill>
                  <a:srgbClr val="800000"/>
                </a:solidFill>
                <a:latin typeface="Arial MT"/>
                <a:cs typeface="Arial MT"/>
              </a:rPr>
              <a:t> </a:t>
            </a:r>
            <a:r>
              <a:rPr sz="2600" dirty="0">
                <a:solidFill>
                  <a:srgbClr val="800000"/>
                </a:solidFill>
                <a:latin typeface="Arial MT"/>
                <a:cs typeface="Arial MT"/>
              </a:rPr>
              <a:t>for </a:t>
            </a:r>
            <a:r>
              <a:rPr sz="2600" spc="-705" dirty="0">
                <a:solidFill>
                  <a:srgbClr val="800000"/>
                </a:solidFill>
                <a:latin typeface="Arial MT"/>
                <a:cs typeface="Arial MT"/>
              </a:rPr>
              <a:t> </a:t>
            </a:r>
            <a:r>
              <a:rPr sz="2600" dirty="0">
                <a:solidFill>
                  <a:srgbClr val="800000"/>
                </a:solidFill>
                <a:latin typeface="Arial MT"/>
                <a:cs typeface="Arial MT"/>
              </a:rPr>
              <a:t>execution.</a:t>
            </a:r>
            <a:endParaRPr sz="2600">
              <a:latin typeface="Arial MT"/>
              <a:cs typeface="Arial MT"/>
            </a:endParaRPr>
          </a:p>
          <a:p>
            <a:pPr marL="756285" marR="508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Data extracted from </a:t>
            </a:r>
            <a:r>
              <a:rPr sz="2600" spc="-5" dirty="0">
                <a:solidFill>
                  <a:srgbClr val="800000"/>
                </a:solidFill>
                <a:latin typeface="Arial MT"/>
                <a:cs typeface="Arial MT"/>
              </a:rPr>
              <a:t>the </a:t>
            </a:r>
            <a:r>
              <a:rPr sz="2600" dirty="0">
                <a:solidFill>
                  <a:srgbClr val="800000"/>
                </a:solidFill>
                <a:latin typeface="Arial MT"/>
                <a:cs typeface="Arial MT"/>
              </a:rPr>
              <a:t>internal DBMS level is </a:t>
            </a:r>
            <a:r>
              <a:rPr sz="2600" spc="5" dirty="0">
                <a:solidFill>
                  <a:srgbClr val="800000"/>
                </a:solidFill>
                <a:latin typeface="Arial MT"/>
                <a:cs typeface="Arial MT"/>
              </a:rPr>
              <a:t> </a:t>
            </a:r>
            <a:r>
              <a:rPr sz="2600" dirty="0">
                <a:solidFill>
                  <a:srgbClr val="800000"/>
                </a:solidFill>
                <a:latin typeface="Arial MT"/>
                <a:cs typeface="Arial MT"/>
              </a:rPr>
              <a:t>reformatted to match the </a:t>
            </a:r>
            <a:r>
              <a:rPr sz="2600" spc="-5" dirty="0">
                <a:solidFill>
                  <a:srgbClr val="800000"/>
                </a:solidFill>
                <a:latin typeface="Arial MT"/>
                <a:cs typeface="Arial MT"/>
              </a:rPr>
              <a:t>user’s external </a:t>
            </a:r>
            <a:r>
              <a:rPr sz="2600" dirty="0">
                <a:solidFill>
                  <a:srgbClr val="800000"/>
                </a:solidFill>
                <a:latin typeface="Arial MT"/>
                <a:cs typeface="Arial MT"/>
              </a:rPr>
              <a:t>view (e.g. </a:t>
            </a:r>
            <a:r>
              <a:rPr sz="2600" spc="-710" dirty="0">
                <a:solidFill>
                  <a:srgbClr val="800000"/>
                </a:solidFill>
                <a:latin typeface="Arial MT"/>
                <a:cs typeface="Arial MT"/>
              </a:rPr>
              <a:t> </a:t>
            </a:r>
            <a:r>
              <a:rPr sz="2600" dirty="0">
                <a:solidFill>
                  <a:srgbClr val="800000"/>
                </a:solidFill>
                <a:latin typeface="Arial MT"/>
                <a:cs typeface="Arial MT"/>
              </a:rPr>
              <a:t>formatting the results of an SQL query for display </a:t>
            </a:r>
            <a:r>
              <a:rPr sz="2600" spc="5" dirty="0">
                <a:solidFill>
                  <a:srgbClr val="800000"/>
                </a:solidFill>
                <a:latin typeface="Arial MT"/>
                <a:cs typeface="Arial MT"/>
              </a:rPr>
              <a:t> </a:t>
            </a:r>
            <a:r>
              <a:rPr sz="2600" dirty="0">
                <a:solidFill>
                  <a:srgbClr val="800000"/>
                </a:solidFill>
                <a:latin typeface="Arial MT"/>
                <a:cs typeface="Arial MT"/>
              </a:rPr>
              <a:t>in</a:t>
            </a:r>
            <a:r>
              <a:rPr sz="2600" spc="-5" dirty="0">
                <a:solidFill>
                  <a:srgbClr val="800000"/>
                </a:solidFill>
                <a:latin typeface="Arial MT"/>
                <a:cs typeface="Arial MT"/>
              </a:rPr>
              <a:t> </a:t>
            </a:r>
            <a:r>
              <a:rPr sz="2600" dirty="0">
                <a:solidFill>
                  <a:srgbClr val="800000"/>
                </a:solidFill>
                <a:latin typeface="Arial MT"/>
                <a:cs typeface="Arial MT"/>
              </a:rPr>
              <a:t>a Web</a:t>
            </a:r>
            <a:r>
              <a:rPr sz="2600" spc="5" dirty="0">
                <a:solidFill>
                  <a:srgbClr val="800000"/>
                </a:solidFill>
                <a:latin typeface="Arial MT"/>
                <a:cs typeface="Arial MT"/>
              </a:rPr>
              <a:t> </a:t>
            </a:r>
            <a:r>
              <a:rPr sz="2600" dirty="0">
                <a:solidFill>
                  <a:srgbClr val="800000"/>
                </a:solidFill>
                <a:latin typeface="Arial MT"/>
                <a:cs typeface="Arial MT"/>
              </a:rPr>
              <a:t>page)</a:t>
            </a:r>
            <a:endParaRPr sz="26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4017010" cy="574040"/>
          </a:xfrm>
          <a:prstGeom prst="rect">
            <a:avLst/>
          </a:prstGeom>
        </p:spPr>
        <p:txBody>
          <a:bodyPr vert="horz" wrap="square" lIns="0" tIns="12700" rIns="0" bIns="0" rtlCol="0">
            <a:spAutoFit/>
          </a:bodyPr>
          <a:lstStyle/>
          <a:p>
            <a:pPr marL="12700">
              <a:lnSpc>
                <a:spcPct val="100000"/>
              </a:lnSpc>
              <a:spcBef>
                <a:spcPts val="100"/>
              </a:spcBef>
            </a:pPr>
            <a:r>
              <a:rPr spc="-5" dirty="0"/>
              <a:t>Data</a:t>
            </a:r>
            <a:r>
              <a:rPr spc="-75" dirty="0"/>
              <a:t> </a:t>
            </a:r>
            <a:r>
              <a:rPr dirty="0"/>
              <a:t>Independence</a:t>
            </a:r>
          </a:p>
        </p:txBody>
      </p:sp>
      <p:sp>
        <p:nvSpPr>
          <p:cNvPr id="4" name="object 4"/>
          <p:cNvSpPr txBox="1"/>
          <p:nvPr/>
        </p:nvSpPr>
        <p:spPr>
          <a:xfrm>
            <a:off x="307340" y="1267186"/>
            <a:ext cx="8213090" cy="4413885"/>
          </a:xfrm>
          <a:prstGeom prst="rect">
            <a:avLst/>
          </a:prstGeom>
        </p:spPr>
        <p:txBody>
          <a:bodyPr vert="horz" wrap="square" lIns="0" tIns="55244" rIns="0" bIns="0" rtlCol="0">
            <a:spAutoFit/>
          </a:bodyPr>
          <a:lstStyle/>
          <a:p>
            <a:pPr marL="355600" indent="-342900">
              <a:lnSpc>
                <a:spcPct val="100000"/>
              </a:lnSpc>
              <a:spcBef>
                <a:spcPts val="434"/>
              </a:spcBef>
              <a:buClr>
                <a:srgbClr val="990033"/>
              </a:buClr>
              <a:buSzPct val="58928"/>
              <a:buFont typeface="Wingdings"/>
              <a:buChar char=""/>
              <a:tabLst>
                <a:tab pos="354965" algn="l"/>
                <a:tab pos="355600" algn="l"/>
              </a:tabLst>
            </a:pPr>
            <a:r>
              <a:rPr sz="2800" b="1" spc="-5" dirty="0">
                <a:solidFill>
                  <a:srgbClr val="333399"/>
                </a:solidFill>
                <a:latin typeface="Arial"/>
                <a:cs typeface="Arial"/>
              </a:rPr>
              <a:t>Logical</a:t>
            </a:r>
            <a:r>
              <a:rPr sz="2800" b="1" spc="5" dirty="0">
                <a:solidFill>
                  <a:srgbClr val="333399"/>
                </a:solidFill>
                <a:latin typeface="Arial"/>
                <a:cs typeface="Arial"/>
              </a:rPr>
              <a:t> </a:t>
            </a:r>
            <a:r>
              <a:rPr sz="2800" b="1" spc="-5" dirty="0">
                <a:solidFill>
                  <a:srgbClr val="333399"/>
                </a:solidFill>
                <a:latin typeface="Arial"/>
                <a:cs typeface="Arial"/>
              </a:rPr>
              <a:t>Data</a:t>
            </a:r>
            <a:r>
              <a:rPr sz="2800" b="1" spc="10" dirty="0">
                <a:solidFill>
                  <a:srgbClr val="333399"/>
                </a:solidFill>
                <a:latin typeface="Arial"/>
                <a:cs typeface="Arial"/>
              </a:rPr>
              <a:t> </a:t>
            </a:r>
            <a:r>
              <a:rPr sz="2800" b="1" spc="-5" dirty="0">
                <a:solidFill>
                  <a:srgbClr val="333399"/>
                </a:solidFill>
                <a:latin typeface="Arial"/>
                <a:cs typeface="Arial"/>
              </a:rPr>
              <a:t>Independence:</a:t>
            </a:r>
            <a:endParaRPr sz="2800">
              <a:latin typeface="Arial"/>
              <a:cs typeface="Arial"/>
            </a:endParaRPr>
          </a:p>
          <a:p>
            <a:pPr marL="756285" marR="534035" lvl="1" indent="-287020" algn="just">
              <a:lnSpc>
                <a:spcPts val="2810"/>
              </a:lnSpc>
              <a:spcBef>
                <a:spcPts val="670"/>
              </a:spcBef>
              <a:buClr>
                <a:srgbClr val="333399"/>
              </a:buClr>
              <a:buSzPct val="53846"/>
              <a:buFont typeface="Wingdings"/>
              <a:buChar char=""/>
              <a:tabLst>
                <a:tab pos="756920" algn="l"/>
              </a:tabLst>
            </a:pPr>
            <a:r>
              <a:rPr sz="2600" dirty="0">
                <a:solidFill>
                  <a:srgbClr val="800000"/>
                </a:solidFill>
                <a:latin typeface="Arial MT"/>
                <a:cs typeface="Arial MT"/>
              </a:rPr>
              <a:t>The capacity to change the conceptual schema </a:t>
            </a:r>
            <a:r>
              <a:rPr sz="2600" spc="-710" dirty="0">
                <a:solidFill>
                  <a:srgbClr val="800000"/>
                </a:solidFill>
                <a:latin typeface="Arial MT"/>
                <a:cs typeface="Arial MT"/>
              </a:rPr>
              <a:t> </a:t>
            </a:r>
            <a:r>
              <a:rPr sz="2600" dirty="0">
                <a:solidFill>
                  <a:srgbClr val="800000"/>
                </a:solidFill>
                <a:latin typeface="Arial MT"/>
                <a:cs typeface="Arial MT"/>
              </a:rPr>
              <a:t>without having to change the external schemas </a:t>
            </a:r>
            <a:r>
              <a:rPr sz="2600" spc="-710" dirty="0">
                <a:solidFill>
                  <a:srgbClr val="800000"/>
                </a:solidFill>
                <a:latin typeface="Arial MT"/>
                <a:cs typeface="Arial MT"/>
              </a:rPr>
              <a:t> </a:t>
            </a:r>
            <a:r>
              <a:rPr sz="2600" dirty="0">
                <a:solidFill>
                  <a:srgbClr val="800000"/>
                </a:solidFill>
                <a:latin typeface="Arial MT"/>
                <a:cs typeface="Arial MT"/>
              </a:rPr>
              <a:t>and</a:t>
            </a:r>
            <a:r>
              <a:rPr sz="2600" spc="5" dirty="0">
                <a:solidFill>
                  <a:srgbClr val="800000"/>
                </a:solidFill>
                <a:latin typeface="Arial MT"/>
                <a:cs typeface="Arial MT"/>
              </a:rPr>
              <a:t> </a:t>
            </a:r>
            <a:r>
              <a:rPr sz="2600" spc="-5" dirty="0">
                <a:solidFill>
                  <a:srgbClr val="800000"/>
                </a:solidFill>
                <a:latin typeface="Arial MT"/>
                <a:cs typeface="Arial MT"/>
              </a:rPr>
              <a:t>their</a:t>
            </a:r>
            <a:r>
              <a:rPr sz="2600" spc="5" dirty="0">
                <a:solidFill>
                  <a:srgbClr val="800000"/>
                </a:solidFill>
                <a:latin typeface="Arial MT"/>
                <a:cs typeface="Arial MT"/>
              </a:rPr>
              <a:t> </a:t>
            </a:r>
            <a:r>
              <a:rPr sz="2600" dirty="0">
                <a:solidFill>
                  <a:srgbClr val="800000"/>
                </a:solidFill>
                <a:latin typeface="Arial MT"/>
                <a:cs typeface="Arial MT"/>
              </a:rPr>
              <a:t>associated</a:t>
            </a:r>
            <a:r>
              <a:rPr sz="2600" spc="-25" dirty="0">
                <a:solidFill>
                  <a:srgbClr val="800000"/>
                </a:solidFill>
                <a:latin typeface="Arial MT"/>
                <a:cs typeface="Arial MT"/>
              </a:rPr>
              <a:t> </a:t>
            </a:r>
            <a:r>
              <a:rPr sz="2600" dirty="0">
                <a:solidFill>
                  <a:srgbClr val="800000"/>
                </a:solidFill>
                <a:latin typeface="Arial MT"/>
                <a:cs typeface="Arial MT"/>
              </a:rPr>
              <a:t>application</a:t>
            </a:r>
            <a:r>
              <a:rPr sz="2600" spc="-10" dirty="0">
                <a:solidFill>
                  <a:srgbClr val="800000"/>
                </a:solidFill>
                <a:latin typeface="Arial MT"/>
                <a:cs typeface="Arial MT"/>
              </a:rPr>
              <a:t> </a:t>
            </a:r>
            <a:r>
              <a:rPr sz="2600" dirty="0">
                <a:solidFill>
                  <a:srgbClr val="800000"/>
                </a:solidFill>
                <a:latin typeface="Arial MT"/>
                <a:cs typeface="Arial MT"/>
              </a:rPr>
              <a:t>programs.</a:t>
            </a:r>
            <a:endParaRPr sz="2600">
              <a:latin typeface="Arial MT"/>
              <a:cs typeface="Arial MT"/>
            </a:endParaRPr>
          </a:p>
          <a:p>
            <a:pPr marL="355600" indent="-342900">
              <a:lnSpc>
                <a:spcPct val="100000"/>
              </a:lnSpc>
              <a:spcBef>
                <a:spcPts val="285"/>
              </a:spcBef>
              <a:buClr>
                <a:srgbClr val="990033"/>
              </a:buClr>
              <a:buSzPct val="58928"/>
              <a:buFont typeface="Wingdings"/>
              <a:buChar char=""/>
              <a:tabLst>
                <a:tab pos="354965" algn="l"/>
                <a:tab pos="355600" algn="l"/>
              </a:tabLst>
            </a:pPr>
            <a:r>
              <a:rPr sz="2800" b="1" spc="-5" dirty="0">
                <a:solidFill>
                  <a:srgbClr val="333399"/>
                </a:solidFill>
                <a:latin typeface="Arial"/>
                <a:cs typeface="Arial"/>
              </a:rPr>
              <a:t>Physical</a:t>
            </a:r>
            <a:r>
              <a:rPr sz="2800" b="1" spc="20" dirty="0">
                <a:solidFill>
                  <a:srgbClr val="333399"/>
                </a:solidFill>
                <a:latin typeface="Arial"/>
                <a:cs typeface="Arial"/>
              </a:rPr>
              <a:t> </a:t>
            </a:r>
            <a:r>
              <a:rPr sz="2800" b="1" spc="-5" dirty="0">
                <a:solidFill>
                  <a:srgbClr val="333399"/>
                </a:solidFill>
                <a:latin typeface="Arial"/>
                <a:cs typeface="Arial"/>
              </a:rPr>
              <a:t>Data</a:t>
            </a:r>
            <a:r>
              <a:rPr sz="2800" b="1" spc="5" dirty="0">
                <a:solidFill>
                  <a:srgbClr val="333399"/>
                </a:solidFill>
                <a:latin typeface="Arial"/>
                <a:cs typeface="Arial"/>
              </a:rPr>
              <a:t> </a:t>
            </a:r>
            <a:r>
              <a:rPr sz="2800" b="1" spc="-5" dirty="0">
                <a:solidFill>
                  <a:srgbClr val="333399"/>
                </a:solidFill>
                <a:latin typeface="Arial"/>
                <a:cs typeface="Arial"/>
              </a:rPr>
              <a:t>Independence:</a:t>
            </a:r>
            <a:endParaRPr sz="2800">
              <a:latin typeface="Arial"/>
              <a:cs typeface="Arial"/>
            </a:endParaRPr>
          </a:p>
          <a:p>
            <a:pPr marL="756285" marR="199390" lvl="1" indent="-287020">
              <a:lnSpc>
                <a:spcPts val="2810"/>
              </a:lnSpc>
              <a:spcBef>
                <a:spcPts val="675"/>
              </a:spcBef>
              <a:buClr>
                <a:srgbClr val="333399"/>
              </a:buClr>
              <a:buSzPct val="53846"/>
              <a:buFont typeface="Wingdings"/>
              <a:buChar char=""/>
              <a:tabLst>
                <a:tab pos="756285" algn="l"/>
                <a:tab pos="756920" algn="l"/>
              </a:tabLst>
            </a:pPr>
            <a:r>
              <a:rPr sz="2600" dirty="0">
                <a:solidFill>
                  <a:srgbClr val="800000"/>
                </a:solidFill>
                <a:latin typeface="Arial MT"/>
                <a:cs typeface="Arial MT"/>
              </a:rPr>
              <a:t>The capacity to change the internal schema </a:t>
            </a:r>
            <a:r>
              <a:rPr sz="2600" spc="5" dirty="0">
                <a:solidFill>
                  <a:srgbClr val="800000"/>
                </a:solidFill>
                <a:latin typeface="Arial MT"/>
                <a:cs typeface="Arial MT"/>
              </a:rPr>
              <a:t> </a:t>
            </a:r>
            <a:r>
              <a:rPr sz="2600" dirty="0">
                <a:solidFill>
                  <a:srgbClr val="800000"/>
                </a:solidFill>
                <a:latin typeface="Arial MT"/>
                <a:cs typeface="Arial MT"/>
              </a:rPr>
              <a:t>without</a:t>
            </a:r>
            <a:r>
              <a:rPr sz="2600" spc="5" dirty="0">
                <a:solidFill>
                  <a:srgbClr val="800000"/>
                </a:solidFill>
                <a:latin typeface="Arial MT"/>
                <a:cs typeface="Arial MT"/>
              </a:rPr>
              <a:t> </a:t>
            </a:r>
            <a:r>
              <a:rPr sz="2600" dirty="0">
                <a:solidFill>
                  <a:srgbClr val="800000"/>
                </a:solidFill>
                <a:latin typeface="Arial MT"/>
                <a:cs typeface="Arial MT"/>
              </a:rPr>
              <a:t>having to</a:t>
            </a:r>
            <a:r>
              <a:rPr sz="2600" spc="10" dirty="0">
                <a:solidFill>
                  <a:srgbClr val="800000"/>
                </a:solidFill>
                <a:latin typeface="Arial MT"/>
                <a:cs typeface="Arial MT"/>
              </a:rPr>
              <a:t> </a:t>
            </a:r>
            <a:r>
              <a:rPr sz="2600" dirty="0">
                <a:solidFill>
                  <a:srgbClr val="800000"/>
                </a:solidFill>
                <a:latin typeface="Arial MT"/>
                <a:cs typeface="Arial MT"/>
              </a:rPr>
              <a:t>change</a:t>
            </a:r>
            <a:r>
              <a:rPr sz="2600" spc="-5" dirty="0">
                <a:solidFill>
                  <a:srgbClr val="800000"/>
                </a:solidFill>
                <a:latin typeface="Arial MT"/>
                <a:cs typeface="Arial MT"/>
              </a:rPr>
              <a:t> </a:t>
            </a:r>
            <a:r>
              <a:rPr sz="2600" dirty="0">
                <a:solidFill>
                  <a:srgbClr val="800000"/>
                </a:solidFill>
                <a:latin typeface="Arial MT"/>
                <a:cs typeface="Arial MT"/>
              </a:rPr>
              <a:t>the</a:t>
            </a:r>
            <a:r>
              <a:rPr sz="2600" spc="10" dirty="0">
                <a:solidFill>
                  <a:srgbClr val="800000"/>
                </a:solidFill>
                <a:latin typeface="Arial MT"/>
                <a:cs typeface="Arial MT"/>
              </a:rPr>
              <a:t> </a:t>
            </a:r>
            <a:r>
              <a:rPr sz="2600" dirty="0">
                <a:solidFill>
                  <a:srgbClr val="800000"/>
                </a:solidFill>
                <a:latin typeface="Arial MT"/>
                <a:cs typeface="Arial MT"/>
              </a:rPr>
              <a:t>conceptual</a:t>
            </a:r>
            <a:r>
              <a:rPr sz="2600" spc="-15" dirty="0">
                <a:solidFill>
                  <a:srgbClr val="800000"/>
                </a:solidFill>
                <a:latin typeface="Arial MT"/>
                <a:cs typeface="Arial MT"/>
              </a:rPr>
              <a:t> </a:t>
            </a:r>
            <a:r>
              <a:rPr sz="2600" dirty="0">
                <a:solidFill>
                  <a:srgbClr val="800000"/>
                </a:solidFill>
                <a:latin typeface="Arial MT"/>
                <a:cs typeface="Arial MT"/>
              </a:rPr>
              <a:t>schema.</a:t>
            </a:r>
            <a:endParaRPr sz="2600">
              <a:latin typeface="Arial MT"/>
              <a:cs typeface="Arial MT"/>
            </a:endParaRPr>
          </a:p>
          <a:p>
            <a:pPr marL="756285" marR="5080" lvl="1" indent="-287020">
              <a:lnSpc>
                <a:spcPts val="2810"/>
              </a:lnSpc>
              <a:spcBef>
                <a:spcPts val="620"/>
              </a:spcBef>
              <a:buClr>
                <a:srgbClr val="333399"/>
              </a:buClr>
              <a:buSzPct val="53846"/>
              <a:buFont typeface="Wingdings"/>
              <a:buChar char=""/>
              <a:tabLst>
                <a:tab pos="756285" algn="l"/>
                <a:tab pos="756920" algn="l"/>
              </a:tabLst>
            </a:pPr>
            <a:r>
              <a:rPr sz="2600" dirty="0">
                <a:solidFill>
                  <a:srgbClr val="800000"/>
                </a:solidFill>
                <a:latin typeface="Arial MT"/>
                <a:cs typeface="Arial MT"/>
              </a:rPr>
              <a:t>For</a:t>
            </a:r>
            <a:r>
              <a:rPr sz="2600" spc="-20" dirty="0">
                <a:solidFill>
                  <a:srgbClr val="800000"/>
                </a:solidFill>
                <a:latin typeface="Arial MT"/>
                <a:cs typeface="Arial MT"/>
              </a:rPr>
              <a:t> </a:t>
            </a:r>
            <a:r>
              <a:rPr sz="2600" dirty="0">
                <a:solidFill>
                  <a:srgbClr val="800000"/>
                </a:solidFill>
                <a:latin typeface="Arial MT"/>
                <a:cs typeface="Arial MT"/>
              </a:rPr>
              <a:t>example,</a:t>
            </a:r>
            <a:r>
              <a:rPr sz="2600" spc="-20" dirty="0">
                <a:solidFill>
                  <a:srgbClr val="800000"/>
                </a:solidFill>
                <a:latin typeface="Arial MT"/>
                <a:cs typeface="Arial MT"/>
              </a:rPr>
              <a:t> </a:t>
            </a:r>
            <a:r>
              <a:rPr sz="2600" dirty="0">
                <a:solidFill>
                  <a:srgbClr val="800000"/>
                </a:solidFill>
                <a:latin typeface="Arial MT"/>
                <a:cs typeface="Arial MT"/>
              </a:rPr>
              <a:t>the</a:t>
            </a:r>
            <a:r>
              <a:rPr sz="2600" spc="15" dirty="0">
                <a:solidFill>
                  <a:srgbClr val="800000"/>
                </a:solidFill>
                <a:latin typeface="Arial MT"/>
                <a:cs typeface="Arial MT"/>
              </a:rPr>
              <a:t> </a:t>
            </a:r>
            <a:r>
              <a:rPr sz="2600" dirty="0">
                <a:solidFill>
                  <a:srgbClr val="800000"/>
                </a:solidFill>
                <a:latin typeface="Arial MT"/>
                <a:cs typeface="Arial MT"/>
              </a:rPr>
              <a:t>internal</a:t>
            </a:r>
            <a:r>
              <a:rPr sz="2600" spc="-10" dirty="0">
                <a:solidFill>
                  <a:srgbClr val="800000"/>
                </a:solidFill>
                <a:latin typeface="Arial MT"/>
                <a:cs typeface="Arial MT"/>
              </a:rPr>
              <a:t> </a:t>
            </a:r>
            <a:r>
              <a:rPr sz="2600" dirty="0">
                <a:solidFill>
                  <a:srgbClr val="800000"/>
                </a:solidFill>
                <a:latin typeface="Arial MT"/>
                <a:cs typeface="Arial MT"/>
              </a:rPr>
              <a:t>schema</a:t>
            </a:r>
            <a:r>
              <a:rPr sz="2600" spc="-20" dirty="0">
                <a:solidFill>
                  <a:srgbClr val="800000"/>
                </a:solidFill>
                <a:latin typeface="Arial MT"/>
                <a:cs typeface="Arial MT"/>
              </a:rPr>
              <a:t> </a:t>
            </a:r>
            <a:r>
              <a:rPr sz="2600" dirty="0">
                <a:solidFill>
                  <a:srgbClr val="800000"/>
                </a:solidFill>
                <a:latin typeface="Arial MT"/>
                <a:cs typeface="Arial MT"/>
              </a:rPr>
              <a:t>may be</a:t>
            </a:r>
            <a:r>
              <a:rPr sz="2600" spc="5" dirty="0">
                <a:solidFill>
                  <a:srgbClr val="800000"/>
                </a:solidFill>
                <a:latin typeface="Arial MT"/>
                <a:cs typeface="Arial MT"/>
              </a:rPr>
              <a:t> </a:t>
            </a:r>
            <a:r>
              <a:rPr sz="2600" dirty="0">
                <a:solidFill>
                  <a:srgbClr val="800000"/>
                </a:solidFill>
                <a:latin typeface="Arial MT"/>
                <a:cs typeface="Arial MT"/>
              </a:rPr>
              <a:t>changed </a:t>
            </a:r>
            <a:r>
              <a:rPr sz="2600" spc="-705" dirty="0">
                <a:solidFill>
                  <a:srgbClr val="800000"/>
                </a:solidFill>
                <a:latin typeface="Arial MT"/>
                <a:cs typeface="Arial MT"/>
              </a:rPr>
              <a:t> </a:t>
            </a:r>
            <a:r>
              <a:rPr sz="2600" dirty="0">
                <a:solidFill>
                  <a:srgbClr val="800000"/>
                </a:solidFill>
                <a:latin typeface="Arial MT"/>
                <a:cs typeface="Arial MT"/>
              </a:rPr>
              <a:t>when certain </a:t>
            </a:r>
            <a:r>
              <a:rPr sz="2600" spc="-5" dirty="0">
                <a:solidFill>
                  <a:srgbClr val="800000"/>
                </a:solidFill>
                <a:latin typeface="Arial MT"/>
                <a:cs typeface="Arial MT"/>
              </a:rPr>
              <a:t>file </a:t>
            </a:r>
            <a:r>
              <a:rPr sz="2600" dirty="0">
                <a:solidFill>
                  <a:srgbClr val="800000"/>
                </a:solidFill>
                <a:latin typeface="Arial MT"/>
                <a:cs typeface="Arial MT"/>
              </a:rPr>
              <a:t>structures are reorganized or new </a:t>
            </a:r>
            <a:r>
              <a:rPr sz="2600" spc="-710" dirty="0">
                <a:solidFill>
                  <a:srgbClr val="800000"/>
                </a:solidFill>
                <a:latin typeface="Arial MT"/>
                <a:cs typeface="Arial MT"/>
              </a:rPr>
              <a:t> </a:t>
            </a:r>
            <a:r>
              <a:rPr sz="2600" dirty="0">
                <a:solidFill>
                  <a:srgbClr val="800000"/>
                </a:solidFill>
                <a:latin typeface="Arial MT"/>
                <a:cs typeface="Arial MT"/>
              </a:rPr>
              <a:t>indexes are created </a:t>
            </a:r>
            <a:r>
              <a:rPr sz="2600" spc="-5" dirty="0">
                <a:solidFill>
                  <a:srgbClr val="800000"/>
                </a:solidFill>
                <a:latin typeface="Arial MT"/>
                <a:cs typeface="Arial MT"/>
              </a:rPr>
              <a:t>to </a:t>
            </a:r>
            <a:r>
              <a:rPr sz="2600" dirty="0">
                <a:solidFill>
                  <a:srgbClr val="800000"/>
                </a:solidFill>
                <a:latin typeface="Arial MT"/>
                <a:cs typeface="Arial MT"/>
              </a:rPr>
              <a:t>improve database </a:t>
            </a:r>
            <a:r>
              <a:rPr sz="2600" spc="5" dirty="0">
                <a:solidFill>
                  <a:srgbClr val="800000"/>
                </a:solidFill>
                <a:latin typeface="Arial MT"/>
                <a:cs typeface="Arial MT"/>
              </a:rPr>
              <a:t> </a:t>
            </a:r>
            <a:r>
              <a:rPr sz="2600" dirty="0">
                <a:solidFill>
                  <a:srgbClr val="800000"/>
                </a:solidFill>
                <a:latin typeface="Arial MT"/>
                <a:cs typeface="Arial MT"/>
              </a:rPr>
              <a:t>performance</a:t>
            </a:r>
            <a:endParaRPr sz="26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6428105" cy="574040"/>
          </a:xfrm>
          <a:prstGeom prst="rect">
            <a:avLst/>
          </a:prstGeom>
        </p:spPr>
        <p:txBody>
          <a:bodyPr vert="horz" wrap="square" lIns="0" tIns="12700" rIns="0" bIns="0" rtlCol="0">
            <a:spAutoFit/>
          </a:bodyPr>
          <a:lstStyle/>
          <a:p>
            <a:pPr marL="12700">
              <a:lnSpc>
                <a:spcPct val="100000"/>
              </a:lnSpc>
              <a:spcBef>
                <a:spcPts val="100"/>
              </a:spcBef>
            </a:pPr>
            <a:r>
              <a:rPr spc="-5" dirty="0"/>
              <a:t>Data</a:t>
            </a:r>
            <a:r>
              <a:rPr spc="-40" dirty="0"/>
              <a:t> </a:t>
            </a:r>
            <a:r>
              <a:rPr dirty="0"/>
              <a:t>Independence</a:t>
            </a:r>
            <a:r>
              <a:rPr spc="-70" dirty="0"/>
              <a:t> </a:t>
            </a:r>
            <a:r>
              <a:rPr dirty="0"/>
              <a:t>(continued)</a:t>
            </a:r>
          </a:p>
        </p:txBody>
      </p:sp>
      <p:sp>
        <p:nvSpPr>
          <p:cNvPr id="4" name="object 4"/>
          <p:cNvSpPr txBox="1"/>
          <p:nvPr/>
        </p:nvSpPr>
        <p:spPr>
          <a:xfrm>
            <a:off x="307340" y="1353058"/>
            <a:ext cx="8091805" cy="3544570"/>
          </a:xfrm>
          <a:prstGeom prst="rect">
            <a:avLst/>
          </a:prstGeom>
        </p:spPr>
        <p:txBody>
          <a:bodyPr vert="horz" wrap="square" lIns="0" tIns="12065" rIns="0" bIns="0" rtlCol="0">
            <a:spAutoFit/>
          </a:bodyPr>
          <a:lstStyle/>
          <a:p>
            <a:pPr marL="355600" marR="5080" indent="-342900">
              <a:lnSpc>
                <a:spcPct val="100000"/>
              </a:lnSpc>
              <a:spcBef>
                <a:spcPts val="9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When</a:t>
            </a:r>
            <a:r>
              <a:rPr sz="2800" spc="5" dirty="0">
                <a:solidFill>
                  <a:srgbClr val="333399"/>
                </a:solidFill>
                <a:latin typeface="Arial MT"/>
                <a:cs typeface="Arial MT"/>
              </a:rPr>
              <a:t> </a:t>
            </a:r>
            <a:r>
              <a:rPr sz="2800" spc="-5" dirty="0">
                <a:solidFill>
                  <a:srgbClr val="333399"/>
                </a:solidFill>
                <a:latin typeface="Arial MT"/>
                <a:cs typeface="Arial MT"/>
              </a:rPr>
              <a:t>a</a:t>
            </a:r>
            <a:r>
              <a:rPr sz="2800" dirty="0">
                <a:solidFill>
                  <a:srgbClr val="333399"/>
                </a:solidFill>
                <a:latin typeface="Arial MT"/>
                <a:cs typeface="Arial MT"/>
              </a:rPr>
              <a:t> schema at</a:t>
            </a:r>
            <a:r>
              <a:rPr sz="2800" spc="-5" dirty="0">
                <a:solidFill>
                  <a:srgbClr val="333399"/>
                </a:solidFill>
                <a:latin typeface="Arial MT"/>
                <a:cs typeface="Arial MT"/>
              </a:rPr>
              <a:t> a lower</a:t>
            </a:r>
            <a:r>
              <a:rPr sz="2800" spc="10" dirty="0">
                <a:solidFill>
                  <a:srgbClr val="333399"/>
                </a:solidFill>
                <a:latin typeface="Arial MT"/>
                <a:cs typeface="Arial MT"/>
              </a:rPr>
              <a:t> </a:t>
            </a:r>
            <a:r>
              <a:rPr sz="2800" dirty="0">
                <a:solidFill>
                  <a:srgbClr val="333399"/>
                </a:solidFill>
                <a:latin typeface="Arial MT"/>
                <a:cs typeface="Arial MT"/>
              </a:rPr>
              <a:t>level</a:t>
            </a:r>
            <a:r>
              <a:rPr sz="2800" spc="5" dirty="0">
                <a:solidFill>
                  <a:srgbClr val="333399"/>
                </a:solidFill>
                <a:latin typeface="Arial MT"/>
                <a:cs typeface="Arial MT"/>
              </a:rPr>
              <a:t> </a:t>
            </a:r>
            <a:r>
              <a:rPr sz="2800" spc="-5" dirty="0">
                <a:solidFill>
                  <a:srgbClr val="333399"/>
                </a:solidFill>
                <a:latin typeface="Arial MT"/>
                <a:cs typeface="Arial MT"/>
              </a:rPr>
              <a:t>is </a:t>
            </a:r>
            <a:r>
              <a:rPr sz="2800" dirty="0">
                <a:solidFill>
                  <a:srgbClr val="333399"/>
                </a:solidFill>
                <a:latin typeface="Arial MT"/>
                <a:cs typeface="Arial MT"/>
              </a:rPr>
              <a:t>changed,</a:t>
            </a:r>
            <a:r>
              <a:rPr sz="2800" spc="5" dirty="0">
                <a:solidFill>
                  <a:srgbClr val="333399"/>
                </a:solidFill>
                <a:latin typeface="Arial MT"/>
                <a:cs typeface="Arial MT"/>
              </a:rPr>
              <a:t> </a:t>
            </a:r>
            <a:r>
              <a:rPr sz="2800" dirty="0">
                <a:solidFill>
                  <a:srgbClr val="333399"/>
                </a:solidFill>
                <a:latin typeface="Arial MT"/>
                <a:cs typeface="Arial MT"/>
              </a:rPr>
              <a:t>only </a:t>
            </a:r>
            <a:r>
              <a:rPr sz="2800" spc="-760" dirty="0">
                <a:solidFill>
                  <a:srgbClr val="333399"/>
                </a:solidFill>
                <a:latin typeface="Arial MT"/>
                <a:cs typeface="Arial MT"/>
              </a:rPr>
              <a:t> </a:t>
            </a:r>
            <a:r>
              <a:rPr sz="2800" spc="-5" dirty="0">
                <a:solidFill>
                  <a:srgbClr val="333399"/>
                </a:solidFill>
                <a:latin typeface="Arial MT"/>
                <a:cs typeface="Arial MT"/>
              </a:rPr>
              <a:t>the</a:t>
            </a:r>
            <a:r>
              <a:rPr sz="2800" spc="5" dirty="0">
                <a:solidFill>
                  <a:srgbClr val="333399"/>
                </a:solidFill>
                <a:latin typeface="Arial MT"/>
                <a:cs typeface="Arial MT"/>
              </a:rPr>
              <a:t> </a:t>
            </a:r>
            <a:r>
              <a:rPr sz="2800" b="1" spc="-5" dirty="0">
                <a:solidFill>
                  <a:srgbClr val="333399"/>
                </a:solidFill>
                <a:latin typeface="Arial"/>
                <a:cs typeface="Arial"/>
              </a:rPr>
              <a:t>mappings</a:t>
            </a:r>
            <a:r>
              <a:rPr sz="2800" b="1" spc="30" dirty="0">
                <a:solidFill>
                  <a:srgbClr val="333399"/>
                </a:solidFill>
                <a:latin typeface="Arial"/>
                <a:cs typeface="Arial"/>
              </a:rPr>
              <a:t> </a:t>
            </a:r>
            <a:r>
              <a:rPr sz="2800" spc="-5" dirty="0">
                <a:solidFill>
                  <a:srgbClr val="333399"/>
                </a:solidFill>
                <a:latin typeface="Arial MT"/>
                <a:cs typeface="Arial MT"/>
              </a:rPr>
              <a:t>between</a:t>
            </a:r>
            <a:r>
              <a:rPr sz="2800" spc="15" dirty="0">
                <a:solidFill>
                  <a:srgbClr val="333399"/>
                </a:solidFill>
                <a:latin typeface="Arial MT"/>
                <a:cs typeface="Arial MT"/>
              </a:rPr>
              <a:t> </a:t>
            </a:r>
            <a:r>
              <a:rPr sz="2800" spc="-5" dirty="0">
                <a:solidFill>
                  <a:srgbClr val="333399"/>
                </a:solidFill>
                <a:latin typeface="Arial MT"/>
                <a:cs typeface="Arial MT"/>
              </a:rPr>
              <a:t>this</a:t>
            </a:r>
            <a:r>
              <a:rPr sz="2800" dirty="0">
                <a:solidFill>
                  <a:srgbClr val="333399"/>
                </a:solidFill>
                <a:latin typeface="Arial MT"/>
                <a:cs typeface="Arial MT"/>
              </a:rPr>
              <a:t> </a:t>
            </a:r>
            <a:r>
              <a:rPr sz="2800" spc="-5" dirty="0">
                <a:solidFill>
                  <a:srgbClr val="333399"/>
                </a:solidFill>
                <a:latin typeface="Arial MT"/>
                <a:cs typeface="Arial MT"/>
              </a:rPr>
              <a:t>schema</a:t>
            </a:r>
            <a:r>
              <a:rPr sz="2800" spc="15" dirty="0">
                <a:solidFill>
                  <a:srgbClr val="333399"/>
                </a:solidFill>
                <a:latin typeface="Arial MT"/>
                <a:cs typeface="Arial MT"/>
              </a:rPr>
              <a:t> </a:t>
            </a:r>
            <a:r>
              <a:rPr sz="2800" spc="-5" dirty="0">
                <a:solidFill>
                  <a:srgbClr val="333399"/>
                </a:solidFill>
                <a:latin typeface="Arial MT"/>
                <a:cs typeface="Arial MT"/>
              </a:rPr>
              <a:t>and </a:t>
            </a:r>
            <a:r>
              <a:rPr sz="2800" spc="5" dirty="0">
                <a:solidFill>
                  <a:srgbClr val="333399"/>
                </a:solidFill>
                <a:latin typeface="Arial MT"/>
                <a:cs typeface="Arial MT"/>
              </a:rPr>
              <a:t>higher- </a:t>
            </a:r>
            <a:r>
              <a:rPr sz="2800" spc="10" dirty="0">
                <a:solidFill>
                  <a:srgbClr val="333399"/>
                </a:solidFill>
                <a:latin typeface="Arial MT"/>
                <a:cs typeface="Arial MT"/>
              </a:rPr>
              <a:t> </a:t>
            </a:r>
            <a:r>
              <a:rPr sz="2800" dirty="0">
                <a:solidFill>
                  <a:srgbClr val="333399"/>
                </a:solidFill>
                <a:latin typeface="Arial MT"/>
                <a:cs typeface="Arial MT"/>
              </a:rPr>
              <a:t>level schemas need </a:t>
            </a:r>
            <a:r>
              <a:rPr sz="2800" spc="-5" dirty="0">
                <a:solidFill>
                  <a:srgbClr val="333399"/>
                </a:solidFill>
                <a:latin typeface="Arial MT"/>
                <a:cs typeface="Arial MT"/>
              </a:rPr>
              <a:t>to</a:t>
            </a:r>
            <a:r>
              <a:rPr sz="2800" dirty="0">
                <a:solidFill>
                  <a:srgbClr val="333399"/>
                </a:solidFill>
                <a:latin typeface="Arial MT"/>
                <a:cs typeface="Arial MT"/>
              </a:rPr>
              <a:t> </a:t>
            </a:r>
            <a:r>
              <a:rPr sz="2800" spc="-5" dirty="0">
                <a:solidFill>
                  <a:srgbClr val="333399"/>
                </a:solidFill>
                <a:latin typeface="Arial MT"/>
                <a:cs typeface="Arial MT"/>
              </a:rPr>
              <a:t>be</a:t>
            </a:r>
            <a:r>
              <a:rPr sz="2800" spc="5" dirty="0">
                <a:solidFill>
                  <a:srgbClr val="333399"/>
                </a:solidFill>
                <a:latin typeface="Arial MT"/>
                <a:cs typeface="Arial MT"/>
              </a:rPr>
              <a:t> </a:t>
            </a:r>
            <a:r>
              <a:rPr sz="2800" dirty="0">
                <a:solidFill>
                  <a:srgbClr val="333399"/>
                </a:solidFill>
                <a:latin typeface="Arial MT"/>
                <a:cs typeface="Arial MT"/>
              </a:rPr>
              <a:t>changed</a:t>
            </a:r>
            <a:r>
              <a:rPr sz="2800" spc="5" dirty="0">
                <a:solidFill>
                  <a:srgbClr val="333399"/>
                </a:solidFill>
                <a:latin typeface="Arial MT"/>
                <a:cs typeface="Arial MT"/>
              </a:rPr>
              <a:t> </a:t>
            </a:r>
            <a:r>
              <a:rPr sz="2800" spc="-5" dirty="0">
                <a:solidFill>
                  <a:srgbClr val="333399"/>
                </a:solidFill>
                <a:latin typeface="Arial MT"/>
                <a:cs typeface="Arial MT"/>
              </a:rPr>
              <a:t>in</a:t>
            </a:r>
            <a:r>
              <a:rPr sz="2800" spc="5" dirty="0">
                <a:solidFill>
                  <a:srgbClr val="333399"/>
                </a:solidFill>
                <a:latin typeface="Arial MT"/>
                <a:cs typeface="Arial MT"/>
              </a:rPr>
              <a:t> </a:t>
            </a:r>
            <a:r>
              <a:rPr sz="2800" spc="-5" dirty="0">
                <a:solidFill>
                  <a:srgbClr val="333399"/>
                </a:solidFill>
                <a:latin typeface="Arial MT"/>
                <a:cs typeface="Arial MT"/>
              </a:rPr>
              <a:t>a</a:t>
            </a:r>
            <a:r>
              <a:rPr sz="2800" dirty="0">
                <a:solidFill>
                  <a:srgbClr val="333399"/>
                </a:solidFill>
                <a:latin typeface="Arial MT"/>
                <a:cs typeface="Arial MT"/>
              </a:rPr>
              <a:t> </a:t>
            </a:r>
            <a:r>
              <a:rPr sz="2800" spc="-5" dirty="0">
                <a:solidFill>
                  <a:srgbClr val="333399"/>
                </a:solidFill>
                <a:latin typeface="Arial MT"/>
                <a:cs typeface="Arial MT"/>
              </a:rPr>
              <a:t>DBMS </a:t>
            </a:r>
            <a:r>
              <a:rPr sz="2800" dirty="0">
                <a:solidFill>
                  <a:srgbClr val="333399"/>
                </a:solidFill>
                <a:latin typeface="Arial MT"/>
                <a:cs typeface="Arial MT"/>
              </a:rPr>
              <a:t> that</a:t>
            </a:r>
            <a:r>
              <a:rPr sz="2800" spc="-15" dirty="0">
                <a:solidFill>
                  <a:srgbClr val="333399"/>
                </a:solidFill>
                <a:latin typeface="Arial MT"/>
                <a:cs typeface="Arial MT"/>
              </a:rPr>
              <a:t> </a:t>
            </a:r>
            <a:r>
              <a:rPr sz="2800" dirty="0">
                <a:solidFill>
                  <a:srgbClr val="333399"/>
                </a:solidFill>
                <a:latin typeface="Arial MT"/>
                <a:cs typeface="Arial MT"/>
              </a:rPr>
              <a:t>fully supports</a:t>
            </a:r>
            <a:r>
              <a:rPr sz="2800" spc="5" dirty="0">
                <a:solidFill>
                  <a:srgbClr val="333399"/>
                </a:solidFill>
                <a:latin typeface="Arial MT"/>
                <a:cs typeface="Arial MT"/>
              </a:rPr>
              <a:t> </a:t>
            </a:r>
            <a:r>
              <a:rPr sz="2800" dirty="0">
                <a:solidFill>
                  <a:srgbClr val="333399"/>
                </a:solidFill>
                <a:latin typeface="Arial MT"/>
                <a:cs typeface="Arial MT"/>
              </a:rPr>
              <a:t>data independence.</a:t>
            </a:r>
            <a:endParaRPr sz="2800">
              <a:latin typeface="Arial MT"/>
              <a:cs typeface="Arial MT"/>
            </a:endParaRPr>
          </a:p>
          <a:p>
            <a:pPr marL="355600"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The</a:t>
            </a:r>
            <a:r>
              <a:rPr sz="2800" spc="5" dirty="0">
                <a:solidFill>
                  <a:srgbClr val="333399"/>
                </a:solidFill>
                <a:latin typeface="Arial MT"/>
                <a:cs typeface="Arial MT"/>
              </a:rPr>
              <a:t> </a:t>
            </a:r>
            <a:r>
              <a:rPr sz="2800" dirty="0">
                <a:solidFill>
                  <a:srgbClr val="333399"/>
                </a:solidFill>
                <a:latin typeface="Arial MT"/>
                <a:cs typeface="Arial MT"/>
              </a:rPr>
              <a:t>higher-level</a:t>
            </a:r>
            <a:r>
              <a:rPr sz="2800" spc="5" dirty="0">
                <a:solidFill>
                  <a:srgbClr val="333399"/>
                </a:solidFill>
                <a:latin typeface="Arial MT"/>
                <a:cs typeface="Arial MT"/>
              </a:rPr>
              <a:t> </a:t>
            </a:r>
            <a:r>
              <a:rPr sz="2800" dirty="0">
                <a:solidFill>
                  <a:srgbClr val="333399"/>
                </a:solidFill>
                <a:latin typeface="Arial MT"/>
                <a:cs typeface="Arial MT"/>
              </a:rPr>
              <a:t>schemas</a:t>
            </a:r>
            <a:r>
              <a:rPr sz="2800" spc="-5" dirty="0">
                <a:solidFill>
                  <a:srgbClr val="333399"/>
                </a:solidFill>
                <a:latin typeface="Arial MT"/>
                <a:cs typeface="Arial MT"/>
              </a:rPr>
              <a:t> </a:t>
            </a:r>
            <a:r>
              <a:rPr sz="2800" dirty="0">
                <a:solidFill>
                  <a:srgbClr val="333399"/>
                </a:solidFill>
                <a:latin typeface="Arial MT"/>
                <a:cs typeface="Arial MT"/>
              </a:rPr>
              <a:t>themselves </a:t>
            </a:r>
            <a:r>
              <a:rPr sz="2800" spc="-5" dirty="0">
                <a:solidFill>
                  <a:srgbClr val="333399"/>
                </a:solidFill>
                <a:latin typeface="Arial MT"/>
                <a:cs typeface="Arial MT"/>
              </a:rPr>
              <a:t>are</a:t>
            </a:r>
            <a:endParaRPr sz="2800">
              <a:latin typeface="Arial MT"/>
              <a:cs typeface="Arial MT"/>
            </a:endParaRPr>
          </a:p>
          <a:p>
            <a:pPr marL="355600">
              <a:lnSpc>
                <a:spcPct val="100000"/>
              </a:lnSpc>
            </a:pPr>
            <a:r>
              <a:rPr sz="2800" b="1" spc="-5" dirty="0">
                <a:solidFill>
                  <a:srgbClr val="333399"/>
                </a:solidFill>
                <a:latin typeface="Arial"/>
                <a:cs typeface="Arial"/>
              </a:rPr>
              <a:t>unchanged</a:t>
            </a:r>
            <a:r>
              <a:rPr sz="2800" spc="-5" dirty="0">
                <a:solidFill>
                  <a:srgbClr val="333399"/>
                </a:solidFill>
                <a:latin typeface="Arial MT"/>
                <a:cs typeface="Arial MT"/>
              </a:rPr>
              <a:t>.</a:t>
            </a:r>
            <a:endParaRPr sz="2800">
              <a:latin typeface="Arial MT"/>
              <a:cs typeface="Arial MT"/>
            </a:endParaRPr>
          </a:p>
          <a:p>
            <a:pPr marL="756285" marR="762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Hence, the application programs need not </a:t>
            </a:r>
            <a:r>
              <a:rPr sz="2600" spc="5" dirty="0">
                <a:solidFill>
                  <a:srgbClr val="800000"/>
                </a:solidFill>
                <a:latin typeface="Arial MT"/>
                <a:cs typeface="Arial MT"/>
              </a:rPr>
              <a:t>be </a:t>
            </a:r>
            <a:r>
              <a:rPr sz="2600" spc="10" dirty="0">
                <a:solidFill>
                  <a:srgbClr val="800000"/>
                </a:solidFill>
                <a:latin typeface="Arial MT"/>
                <a:cs typeface="Arial MT"/>
              </a:rPr>
              <a:t> </a:t>
            </a:r>
            <a:r>
              <a:rPr sz="2600" dirty="0">
                <a:solidFill>
                  <a:srgbClr val="800000"/>
                </a:solidFill>
                <a:latin typeface="Arial MT"/>
                <a:cs typeface="Arial MT"/>
              </a:rPr>
              <a:t>changed</a:t>
            </a:r>
            <a:r>
              <a:rPr sz="2600" spc="-20" dirty="0">
                <a:solidFill>
                  <a:srgbClr val="800000"/>
                </a:solidFill>
                <a:latin typeface="Arial MT"/>
                <a:cs typeface="Arial MT"/>
              </a:rPr>
              <a:t> </a:t>
            </a:r>
            <a:r>
              <a:rPr sz="2600" dirty="0">
                <a:solidFill>
                  <a:srgbClr val="800000"/>
                </a:solidFill>
                <a:latin typeface="Arial MT"/>
                <a:cs typeface="Arial MT"/>
              </a:rPr>
              <a:t>since</a:t>
            </a:r>
            <a:r>
              <a:rPr sz="2600" spc="-20" dirty="0">
                <a:solidFill>
                  <a:srgbClr val="800000"/>
                </a:solidFill>
                <a:latin typeface="Arial MT"/>
                <a:cs typeface="Arial MT"/>
              </a:rPr>
              <a:t> </a:t>
            </a:r>
            <a:r>
              <a:rPr sz="2600" dirty="0">
                <a:solidFill>
                  <a:srgbClr val="800000"/>
                </a:solidFill>
                <a:latin typeface="Arial MT"/>
                <a:cs typeface="Arial MT"/>
              </a:rPr>
              <a:t>they refer to</a:t>
            </a:r>
            <a:r>
              <a:rPr sz="2600" spc="-5" dirty="0">
                <a:solidFill>
                  <a:srgbClr val="800000"/>
                </a:solidFill>
                <a:latin typeface="Arial MT"/>
                <a:cs typeface="Arial MT"/>
              </a:rPr>
              <a:t> </a:t>
            </a:r>
            <a:r>
              <a:rPr sz="2600" dirty="0">
                <a:solidFill>
                  <a:srgbClr val="800000"/>
                </a:solidFill>
                <a:latin typeface="Arial MT"/>
                <a:cs typeface="Arial MT"/>
              </a:rPr>
              <a:t>the</a:t>
            </a:r>
            <a:r>
              <a:rPr sz="2600" spc="5" dirty="0">
                <a:solidFill>
                  <a:srgbClr val="800000"/>
                </a:solidFill>
                <a:latin typeface="Arial MT"/>
                <a:cs typeface="Arial MT"/>
              </a:rPr>
              <a:t> </a:t>
            </a:r>
            <a:r>
              <a:rPr sz="2600" dirty="0">
                <a:solidFill>
                  <a:srgbClr val="800000"/>
                </a:solidFill>
                <a:latin typeface="Arial MT"/>
                <a:cs typeface="Arial MT"/>
              </a:rPr>
              <a:t>external</a:t>
            </a:r>
            <a:r>
              <a:rPr sz="2600" spc="-20" dirty="0">
                <a:solidFill>
                  <a:srgbClr val="800000"/>
                </a:solidFill>
                <a:latin typeface="Arial MT"/>
                <a:cs typeface="Arial MT"/>
              </a:rPr>
              <a:t> </a:t>
            </a:r>
            <a:r>
              <a:rPr sz="2600" spc="5" dirty="0">
                <a:solidFill>
                  <a:srgbClr val="800000"/>
                </a:solidFill>
                <a:latin typeface="Arial MT"/>
                <a:cs typeface="Arial MT"/>
              </a:rPr>
              <a:t>schemas.</a:t>
            </a:r>
            <a:endParaRPr sz="26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3736975" cy="574040"/>
          </a:xfrm>
          <a:prstGeom prst="rect">
            <a:avLst/>
          </a:prstGeom>
        </p:spPr>
        <p:txBody>
          <a:bodyPr vert="horz" wrap="square" lIns="0" tIns="12700" rIns="0" bIns="0" rtlCol="0">
            <a:spAutoFit/>
          </a:bodyPr>
          <a:lstStyle/>
          <a:p>
            <a:pPr marL="12700">
              <a:lnSpc>
                <a:spcPct val="100000"/>
              </a:lnSpc>
              <a:spcBef>
                <a:spcPts val="100"/>
              </a:spcBef>
            </a:pPr>
            <a:r>
              <a:rPr spc="-5" dirty="0"/>
              <a:t>DBMS</a:t>
            </a:r>
            <a:r>
              <a:rPr spc="-75" dirty="0"/>
              <a:t> </a:t>
            </a:r>
            <a:r>
              <a:rPr dirty="0"/>
              <a:t>Languages</a:t>
            </a:r>
          </a:p>
        </p:txBody>
      </p:sp>
      <p:sp>
        <p:nvSpPr>
          <p:cNvPr id="4" name="object 4"/>
          <p:cNvSpPr txBox="1"/>
          <p:nvPr/>
        </p:nvSpPr>
        <p:spPr>
          <a:xfrm>
            <a:off x="307340" y="1267104"/>
            <a:ext cx="7939405" cy="4009390"/>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Data</a:t>
            </a:r>
            <a:r>
              <a:rPr sz="2800" dirty="0">
                <a:solidFill>
                  <a:srgbClr val="333399"/>
                </a:solidFill>
                <a:latin typeface="Arial MT"/>
                <a:cs typeface="Arial MT"/>
              </a:rPr>
              <a:t> </a:t>
            </a:r>
            <a:r>
              <a:rPr sz="2800" spc="-5" dirty="0">
                <a:solidFill>
                  <a:srgbClr val="333399"/>
                </a:solidFill>
                <a:latin typeface="Arial MT"/>
                <a:cs typeface="Arial MT"/>
              </a:rPr>
              <a:t>Definition</a:t>
            </a:r>
            <a:r>
              <a:rPr sz="2800" spc="15" dirty="0">
                <a:solidFill>
                  <a:srgbClr val="333399"/>
                </a:solidFill>
                <a:latin typeface="Arial MT"/>
                <a:cs typeface="Arial MT"/>
              </a:rPr>
              <a:t> </a:t>
            </a:r>
            <a:r>
              <a:rPr sz="2800" dirty="0">
                <a:solidFill>
                  <a:srgbClr val="333399"/>
                </a:solidFill>
                <a:latin typeface="Arial MT"/>
                <a:cs typeface="Arial MT"/>
              </a:rPr>
              <a:t>Language</a:t>
            </a:r>
            <a:r>
              <a:rPr sz="2800" spc="20" dirty="0">
                <a:solidFill>
                  <a:srgbClr val="333399"/>
                </a:solidFill>
                <a:latin typeface="Arial MT"/>
                <a:cs typeface="Arial MT"/>
              </a:rPr>
              <a:t> </a:t>
            </a:r>
            <a:r>
              <a:rPr sz="2800" spc="-5" dirty="0">
                <a:solidFill>
                  <a:srgbClr val="333399"/>
                </a:solidFill>
                <a:latin typeface="Arial MT"/>
                <a:cs typeface="Arial MT"/>
              </a:rPr>
              <a:t>(DDL)</a:t>
            </a:r>
            <a:endParaRPr sz="2800">
              <a:latin typeface="Arial MT"/>
              <a:cs typeface="Arial MT"/>
            </a:endParaRPr>
          </a:p>
          <a:p>
            <a:pPr marL="355600" indent="-342900">
              <a:lnSpc>
                <a:spcPct val="100000"/>
              </a:lnSpc>
              <a:spcBef>
                <a:spcPts val="67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Data</a:t>
            </a:r>
            <a:r>
              <a:rPr sz="2800" spc="-10" dirty="0">
                <a:solidFill>
                  <a:srgbClr val="333399"/>
                </a:solidFill>
                <a:latin typeface="Arial MT"/>
                <a:cs typeface="Arial MT"/>
              </a:rPr>
              <a:t> </a:t>
            </a:r>
            <a:r>
              <a:rPr sz="2800" dirty="0">
                <a:solidFill>
                  <a:srgbClr val="333399"/>
                </a:solidFill>
                <a:latin typeface="Arial MT"/>
                <a:cs typeface="Arial MT"/>
              </a:rPr>
              <a:t>Manipulation</a:t>
            </a:r>
            <a:r>
              <a:rPr sz="2800" spc="20" dirty="0">
                <a:solidFill>
                  <a:srgbClr val="333399"/>
                </a:solidFill>
                <a:latin typeface="Arial MT"/>
                <a:cs typeface="Arial MT"/>
              </a:rPr>
              <a:t> </a:t>
            </a:r>
            <a:r>
              <a:rPr sz="2800" dirty="0">
                <a:solidFill>
                  <a:srgbClr val="333399"/>
                </a:solidFill>
                <a:latin typeface="Arial MT"/>
                <a:cs typeface="Arial MT"/>
              </a:rPr>
              <a:t>Language</a:t>
            </a:r>
            <a:r>
              <a:rPr sz="2800" spc="10" dirty="0">
                <a:solidFill>
                  <a:srgbClr val="333399"/>
                </a:solidFill>
                <a:latin typeface="Arial MT"/>
                <a:cs typeface="Arial MT"/>
              </a:rPr>
              <a:t> </a:t>
            </a:r>
            <a:r>
              <a:rPr sz="2800" spc="-5" dirty="0">
                <a:solidFill>
                  <a:srgbClr val="333399"/>
                </a:solidFill>
                <a:latin typeface="Arial MT"/>
                <a:cs typeface="Arial MT"/>
              </a:rPr>
              <a:t>(DML)</a:t>
            </a:r>
            <a:endParaRPr sz="2800">
              <a:latin typeface="Arial MT"/>
              <a:cs typeface="Arial MT"/>
            </a:endParaRPr>
          </a:p>
          <a:p>
            <a:pPr marL="756285" marR="508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High-Level</a:t>
            </a:r>
            <a:r>
              <a:rPr sz="2600" spc="-20" dirty="0">
                <a:solidFill>
                  <a:srgbClr val="800000"/>
                </a:solidFill>
                <a:latin typeface="Arial MT"/>
                <a:cs typeface="Arial MT"/>
              </a:rPr>
              <a:t> </a:t>
            </a:r>
            <a:r>
              <a:rPr sz="2600" dirty="0">
                <a:solidFill>
                  <a:srgbClr val="800000"/>
                </a:solidFill>
                <a:latin typeface="Arial MT"/>
                <a:cs typeface="Arial MT"/>
              </a:rPr>
              <a:t>or</a:t>
            </a:r>
            <a:r>
              <a:rPr sz="2600" spc="10" dirty="0">
                <a:solidFill>
                  <a:srgbClr val="800000"/>
                </a:solidFill>
                <a:latin typeface="Arial MT"/>
                <a:cs typeface="Arial MT"/>
              </a:rPr>
              <a:t> </a:t>
            </a:r>
            <a:r>
              <a:rPr sz="2600" dirty="0">
                <a:solidFill>
                  <a:srgbClr val="800000"/>
                </a:solidFill>
                <a:latin typeface="Arial MT"/>
                <a:cs typeface="Arial MT"/>
              </a:rPr>
              <a:t>Non-procedural</a:t>
            </a:r>
            <a:r>
              <a:rPr sz="2600" spc="-30" dirty="0">
                <a:solidFill>
                  <a:srgbClr val="800000"/>
                </a:solidFill>
                <a:latin typeface="Arial MT"/>
                <a:cs typeface="Arial MT"/>
              </a:rPr>
              <a:t> </a:t>
            </a:r>
            <a:r>
              <a:rPr sz="2600" dirty="0">
                <a:solidFill>
                  <a:srgbClr val="800000"/>
                </a:solidFill>
                <a:latin typeface="Arial MT"/>
                <a:cs typeface="Arial MT"/>
              </a:rPr>
              <a:t>Languages:</a:t>
            </a:r>
            <a:r>
              <a:rPr sz="2600" spc="-10" dirty="0">
                <a:solidFill>
                  <a:srgbClr val="800000"/>
                </a:solidFill>
                <a:latin typeface="Arial MT"/>
                <a:cs typeface="Arial MT"/>
              </a:rPr>
              <a:t> </a:t>
            </a:r>
            <a:r>
              <a:rPr sz="2600" dirty="0">
                <a:solidFill>
                  <a:srgbClr val="800000"/>
                </a:solidFill>
                <a:latin typeface="Arial MT"/>
                <a:cs typeface="Arial MT"/>
              </a:rPr>
              <a:t>These </a:t>
            </a:r>
            <a:r>
              <a:rPr sz="2600" spc="-705" dirty="0">
                <a:solidFill>
                  <a:srgbClr val="800000"/>
                </a:solidFill>
                <a:latin typeface="Arial MT"/>
                <a:cs typeface="Arial MT"/>
              </a:rPr>
              <a:t> </a:t>
            </a:r>
            <a:r>
              <a:rPr sz="2600" dirty="0">
                <a:solidFill>
                  <a:srgbClr val="800000"/>
                </a:solidFill>
                <a:latin typeface="Arial MT"/>
                <a:cs typeface="Arial MT"/>
              </a:rPr>
              <a:t>include</a:t>
            </a:r>
            <a:r>
              <a:rPr sz="2600" spc="-15" dirty="0">
                <a:solidFill>
                  <a:srgbClr val="800000"/>
                </a:solidFill>
                <a:latin typeface="Arial MT"/>
                <a:cs typeface="Arial MT"/>
              </a:rPr>
              <a:t> </a:t>
            </a:r>
            <a:r>
              <a:rPr sz="2600" dirty="0">
                <a:solidFill>
                  <a:srgbClr val="800000"/>
                </a:solidFill>
                <a:latin typeface="Arial MT"/>
                <a:cs typeface="Arial MT"/>
              </a:rPr>
              <a:t>the relational language</a:t>
            </a:r>
            <a:r>
              <a:rPr sz="2600" spc="-20" dirty="0">
                <a:solidFill>
                  <a:srgbClr val="800000"/>
                </a:solidFill>
                <a:latin typeface="Arial MT"/>
                <a:cs typeface="Arial MT"/>
              </a:rPr>
              <a:t> </a:t>
            </a:r>
            <a:r>
              <a:rPr sz="2600" dirty="0">
                <a:solidFill>
                  <a:srgbClr val="800000"/>
                </a:solidFill>
                <a:latin typeface="Arial MT"/>
                <a:cs typeface="Arial MT"/>
              </a:rPr>
              <a:t>SQL</a:t>
            </a:r>
            <a:endParaRPr sz="2600">
              <a:latin typeface="Arial MT"/>
              <a:cs typeface="Arial MT"/>
            </a:endParaRPr>
          </a:p>
          <a:p>
            <a:pPr marL="1155700" marR="809625" lvl="2" indent="-228600">
              <a:lnSpc>
                <a:spcPct val="100000"/>
              </a:lnSpc>
              <a:spcBef>
                <a:spcPts val="585"/>
              </a:spcBef>
              <a:buClr>
                <a:srgbClr val="990033"/>
              </a:buClr>
              <a:buSzPct val="50000"/>
              <a:buFont typeface="Wingdings"/>
              <a:buChar char=""/>
              <a:tabLst>
                <a:tab pos="1156335" algn="l"/>
              </a:tabLst>
            </a:pPr>
            <a:r>
              <a:rPr sz="2400" dirty="0">
                <a:solidFill>
                  <a:srgbClr val="333399"/>
                </a:solidFill>
                <a:latin typeface="Arial MT"/>
                <a:cs typeface="Arial MT"/>
              </a:rPr>
              <a:t>May </a:t>
            </a:r>
            <a:r>
              <a:rPr sz="2400" spc="-5" dirty="0">
                <a:solidFill>
                  <a:srgbClr val="333399"/>
                </a:solidFill>
                <a:latin typeface="Arial MT"/>
                <a:cs typeface="Arial MT"/>
              </a:rPr>
              <a:t>be</a:t>
            </a:r>
            <a:r>
              <a:rPr sz="2400" spc="-10" dirty="0">
                <a:solidFill>
                  <a:srgbClr val="333399"/>
                </a:solidFill>
                <a:latin typeface="Arial MT"/>
                <a:cs typeface="Arial MT"/>
              </a:rPr>
              <a:t> </a:t>
            </a:r>
            <a:r>
              <a:rPr sz="2400" spc="-5" dirty="0">
                <a:solidFill>
                  <a:srgbClr val="333399"/>
                </a:solidFill>
                <a:latin typeface="Arial MT"/>
                <a:cs typeface="Arial MT"/>
              </a:rPr>
              <a:t>used</a:t>
            </a:r>
            <a:r>
              <a:rPr sz="2400" spc="10" dirty="0">
                <a:solidFill>
                  <a:srgbClr val="333399"/>
                </a:solidFill>
                <a:latin typeface="Arial MT"/>
                <a:cs typeface="Arial MT"/>
              </a:rPr>
              <a:t> </a:t>
            </a:r>
            <a:r>
              <a:rPr sz="2400" spc="-5" dirty="0">
                <a:solidFill>
                  <a:srgbClr val="333399"/>
                </a:solidFill>
                <a:latin typeface="Arial MT"/>
                <a:cs typeface="Arial MT"/>
              </a:rPr>
              <a:t>in</a:t>
            </a:r>
            <a:r>
              <a:rPr sz="2400" spc="5" dirty="0">
                <a:solidFill>
                  <a:srgbClr val="333399"/>
                </a:solidFill>
                <a:latin typeface="Arial MT"/>
                <a:cs typeface="Arial MT"/>
              </a:rPr>
              <a:t> </a:t>
            </a:r>
            <a:r>
              <a:rPr sz="2400" spc="-5" dirty="0">
                <a:solidFill>
                  <a:srgbClr val="333399"/>
                </a:solidFill>
                <a:latin typeface="Arial MT"/>
                <a:cs typeface="Arial MT"/>
              </a:rPr>
              <a:t>a</a:t>
            </a:r>
            <a:r>
              <a:rPr sz="2400" spc="-10" dirty="0">
                <a:solidFill>
                  <a:srgbClr val="333399"/>
                </a:solidFill>
                <a:latin typeface="Arial MT"/>
                <a:cs typeface="Arial MT"/>
              </a:rPr>
              <a:t> </a:t>
            </a:r>
            <a:r>
              <a:rPr sz="2400" spc="-5" dirty="0">
                <a:solidFill>
                  <a:srgbClr val="333399"/>
                </a:solidFill>
                <a:latin typeface="Arial MT"/>
                <a:cs typeface="Arial MT"/>
              </a:rPr>
              <a:t>standalone</a:t>
            </a:r>
            <a:r>
              <a:rPr sz="2400" spc="30" dirty="0">
                <a:solidFill>
                  <a:srgbClr val="333399"/>
                </a:solidFill>
                <a:latin typeface="Arial MT"/>
                <a:cs typeface="Arial MT"/>
              </a:rPr>
              <a:t> </a:t>
            </a:r>
            <a:r>
              <a:rPr sz="2400" spc="-5" dirty="0">
                <a:solidFill>
                  <a:srgbClr val="333399"/>
                </a:solidFill>
                <a:latin typeface="Arial MT"/>
                <a:cs typeface="Arial MT"/>
              </a:rPr>
              <a:t>way</a:t>
            </a:r>
            <a:r>
              <a:rPr sz="2400" dirty="0">
                <a:solidFill>
                  <a:srgbClr val="333399"/>
                </a:solidFill>
                <a:latin typeface="Arial MT"/>
                <a:cs typeface="Arial MT"/>
              </a:rPr>
              <a:t> </a:t>
            </a:r>
            <a:r>
              <a:rPr sz="2400" spc="-5" dirty="0">
                <a:solidFill>
                  <a:srgbClr val="333399"/>
                </a:solidFill>
                <a:latin typeface="Arial MT"/>
                <a:cs typeface="Arial MT"/>
              </a:rPr>
              <a:t>or</a:t>
            </a:r>
            <a:r>
              <a:rPr sz="2400" spc="5" dirty="0">
                <a:solidFill>
                  <a:srgbClr val="333399"/>
                </a:solidFill>
                <a:latin typeface="Arial MT"/>
                <a:cs typeface="Arial MT"/>
              </a:rPr>
              <a:t> </a:t>
            </a:r>
            <a:r>
              <a:rPr sz="2400" dirty="0">
                <a:solidFill>
                  <a:srgbClr val="333399"/>
                </a:solidFill>
                <a:latin typeface="Arial MT"/>
                <a:cs typeface="Arial MT"/>
              </a:rPr>
              <a:t>may </a:t>
            </a:r>
            <a:r>
              <a:rPr sz="2400" spc="-5" dirty="0">
                <a:solidFill>
                  <a:srgbClr val="333399"/>
                </a:solidFill>
                <a:latin typeface="Arial MT"/>
                <a:cs typeface="Arial MT"/>
              </a:rPr>
              <a:t>be </a:t>
            </a:r>
            <a:r>
              <a:rPr sz="2400" spc="-650" dirty="0">
                <a:solidFill>
                  <a:srgbClr val="333399"/>
                </a:solidFill>
                <a:latin typeface="Arial MT"/>
                <a:cs typeface="Arial MT"/>
              </a:rPr>
              <a:t> </a:t>
            </a:r>
            <a:r>
              <a:rPr sz="2400" spc="-5" dirty="0">
                <a:solidFill>
                  <a:srgbClr val="333399"/>
                </a:solidFill>
                <a:latin typeface="Arial MT"/>
                <a:cs typeface="Arial MT"/>
              </a:rPr>
              <a:t>embedded</a:t>
            </a:r>
            <a:r>
              <a:rPr sz="2400" spc="20" dirty="0">
                <a:solidFill>
                  <a:srgbClr val="333399"/>
                </a:solidFill>
                <a:latin typeface="Arial MT"/>
                <a:cs typeface="Arial MT"/>
              </a:rPr>
              <a:t> </a:t>
            </a:r>
            <a:r>
              <a:rPr sz="2400" spc="-5" dirty="0">
                <a:solidFill>
                  <a:srgbClr val="333399"/>
                </a:solidFill>
                <a:latin typeface="Arial MT"/>
                <a:cs typeface="Arial MT"/>
              </a:rPr>
              <a:t>in</a:t>
            </a:r>
            <a:r>
              <a:rPr sz="2400" spc="5" dirty="0">
                <a:solidFill>
                  <a:srgbClr val="333399"/>
                </a:solidFill>
                <a:latin typeface="Arial MT"/>
                <a:cs typeface="Arial MT"/>
              </a:rPr>
              <a:t> </a:t>
            </a:r>
            <a:r>
              <a:rPr sz="2400" spc="-5" dirty="0">
                <a:solidFill>
                  <a:srgbClr val="333399"/>
                </a:solidFill>
                <a:latin typeface="Arial MT"/>
                <a:cs typeface="Arial MT"/>
              </a:rPr>
              <a:t>a</a:t>
            </a:r>
            <a:r>
              <a:rPr sz="2400" spc="-10" dirty="0">
                <a:solidFill>
                  <a:srgbClr val="333399"/>
                </a:solidFill>
                <a:latin typeface="Arial MT"/>
                <a:cs typeface="Arial MT"/>
              </a:rPr>
              <a:t> </a:t>
            </a:r>
            <a:r>
              <a:rPr sz="2400" spc="-5" dirty="0">
                <a:solidFill>
                  <a:srgbClr val="333399"/>
                </a:solidFill>
                <a:latin typeface="Arial MT"/>
                <a:cs typeface="Arial MT"/>
              </a:rPr>
              <a:t>programming</a:t>
            </a:r>
            <a:r>
              <a:rPr sz="2400" spc="20" dirty="0">
                <a:solidFill>
                  <a:srgbClr val="333399"/>
                </a:solidFill>
                <a:latin typeface="Arial MT"/>
                <a:cs typeface="Arial MT"/>
              </a:rPr>
              <a:t> </a:t>
            </a:r>
            <a:r>
              <a:rPr sz="2400" spc="-5" dirty="0">
                <a:solidFill>
                  <a:srgbClr val="333399"/>
                </a:solidFill>
                <a:latin typeface="Arial MT"/>
                <a:cs typeface="Arial MT"/>
              </a:rPr>
              <a:t>language</a:t>
            </a:r>
            <a:endParaRPr sz="2400">
              <a:latin typeface="Arial MT"/>
              <a:cs typeface="Arial MT"/>
            </a:endParaRPr>
          </a:p>
          <a:p>
            <a:pPr marL="756285" lvl="1" indent="-287020">
              <a:lnSpc>
                <a:spcPct val="100000"/>
              </a:lnSpc>
              <a:spcBef>
                <a:spcPts val="620"/>
              </a:spcBef>
              <a:buClr>
                <a:srgbClr val="333399"/>
              </a:buClr>
              <a:buSzPct val="53846"/>
              <a:buFont typeface="Wingdings"/>
              <a:buChar char=""/>
              <a:tabLst>
                <a:tab pos="756285" algn="l"/>
                <a:tab pos="756920" algn="l"/>
              </a:tabLst>
            </a:pPr>
            <a:r>
              <a:rPr sz="2600" dirty="0">
                <a:solidFill>
                  <a:srgbClr val="800000"/>
                </a:solidFill>
                <a:latin typeface="Arial MT"/>
                <a:cs typeface="Arial MT"/>
              </a:rPr>
              <a:t>Low</a:t>
            </a:r>
            <a:r>
              <a:rPr sz="2600" spc="-10" dirty="0">
                <a:solidFill>
                  <a:srgbClr val="800000"/>
                </a:solidFill>
                <a:latin typeface="Arial MT"/>
                <a:cs typeface="Arial MT"/>
              </a:rPr>
              <a:t> </a:t>
            </a:r>
            <a:r>
              <a:rPr sz="2600" dirty="0">
                <a:solidFill>
                  <a:srgbClr val="800000"/>
                </a:solidFill>
                <a:latin typeface="Arial MT"/>
                <a:cs typeface="Arial MT"/>
              </a:rPr>
              <a:t>Level</a:t>
            </a:r>
            <a:r>
              <a:rPr sz="2600" spc="5" dirty="0">
                <a:solidFill>
                  <a:srgbClr val="800000"/>
                </a:solidFill>
                <a:latin typeface="Arial MT"/>
                <a:cs typeface="Arial MT"/>
              </a:rPr>
              <a:t> </a:t>
            </a:r>
            <a:r>
              <a:rPr sz="2600" dirty="0">
                <a:solidFill>
                  <a:srgbClr val="800000"/>
                </a:solidFill>
                <a:latin typeface="Arial MT"/>
                <a:cs typeface="Arial MT"/>
              </a:rPr>
              <a:t>or</a:t>
            </a:r>
            <a:r>
              <a:rPr sz="2600" spc="-10" dirty="0">
                <a:solidFill>
                  <a:srgbClr val="800000"/>
                </a:solidFill>
                <a:latin typeface="Arial MT"/>
                <a:cs typeface="Arial MT"/>
              </a:rPr>
              <a:t> </a:t>
            </a:r>
            <a:r>
              <a:rPr sz="2600" dirty="0">
                <a:solidFill>
                  <a:srgbClr val="800000"/>
                </a:solidFill>
                <a:latin typeface="Arial MT"/>
                <a:cs typeface="Arial MT"/>
              </a:rPr>
              <a:t>Procedural</a:t>
            </a:r>
            <a:r>
              <a:rPr sz="2600" spc="-20" dirty="0">
                <a:solidFill>
                  <a:srgbClr val="800000"/>
                </a:solidFill>
                <a:latin typeface="Arial MT"/>
                <a:cs typeface="Arial MT"/>
              </a:rPr>
              <a:t> </a:t>
            </a:r>
            <a:r>
              <a:rPr sz="2600" dirty="0">
                <a:solidFill>
                  <a:srgbClr val="800000"/>
                </a:solidFill>
                <a:latin typeface="Arial MT"/>
                <a:cs typeface="Arial MT"/>
              </a:rPr>
              <a:t>Languages:</a:t>
            </a:r>
            <a:endParaRPr sz="2600">
              <a:latin typeface="Arial MT"/>
              <a:cs typeface="Arial MT"/>
            </a:endParaRPr>
          </a:p>
          <a:p>
            <a:pPr marL="1155700" marR="777875" lvl="2" indent="-228600">
              <a:lnSpc>
                <a:spcPct val="100000"/>
              </a:lnSpc>
              <a:spcBef>
                <a:spcPts val="585"/>
              </a:spcBef>
              <a:buClr>
                <a:srgbClr val="990033"/>
              </a:buClr>
              <a:buSzPct val="50000"/>
              <a:buFont typeface="Wingdings"/>
              <a:buChar char=""/>
              <a:tabLst>
                <a:tab pos="1156335" algn="l"/>
              </a:tabLst>
            </a:pPr>
            <a:r>
              <a:rPr sz="2400" spc="-5" dirty="0">
                <a:solidFill>
                  <a:srgbClr val="333399"/>
                </a:solidFill>
                <a:latin typeface="Arial MT"/>
                <a:cs typeface="Arial MT"/>
              </a:rPr>
              <a:t>These</a:t>
            </a:r>
            <a:r>
              <a:rPr sz="2400" dirty="0">
                <a:solidFill>
                  <a:srgbClr val="333399"/>
                </a:solidFill>
                <a:latin typeface="Arial MT"/>
                <a:cs typeface="Arial MT"/>
              </a:rPr>
              <a:t> must </a:t>
            </a:r>
            <a:r>
              <a:rPr sz="2400" spc="-10" dirty="0">
                <a:solidFill>
                  <a:srgbClr val="333399"/>
                </a:solidFill>
                <a:latin typeface="Arial MT"/>
                <a:cs typeface="Arial MT"/>
              </a:rPr>
              <a:t>be</a:t>
            </a:r>
            <a:r>
              <a:rPr sz="2400" spc="5" dirty="0">
                <a:solidFill>
                  <a:srgbClr val="333399"/>
                </a:solidFill>
                <a:latin typeface="Arial MT"/>
                <a:cs typeface="Arial MT"/>
              </a:rPr>
              <a:t> </a:t>
            </a:r>
            <a:r>
              <a:rPr sz="2400" spc="-5" dirty="0">
                <a:solidFill>
                  <a:srgbClr val="333399"/>
                </a:solidFill>
                <a:latin typeface="Arial MT"/>
                <a:cs typeface="Arial MT"/>
              </a:rPr>
              <a:t>embedded</a:t>
            </a:r>
            <a:r>
              <a:rPr sz="2400" spc="20" dirty="0">
                <a:solidFill>
                  <a:srgbClr val="333399"/>
                </a:solidFill>
                <a:latin typeface="Arial MT"/>
                <a:cs typeface="Arial MT"/>
              </a:rPr>
              <a:t> </a:t>
            </a:r>
            <a:r>
              <a:rPr sz="2400" spc="-5" dirty="0">
                <a:solidFill>
                  <a:srgbClr val="333399"/>
                </a:solidFill>
                <a:latin typeface="Arial MT"/>
                <a:cs typeface="Arial MT"/>
              </a:rPr>
              <a:t>in</a:t>
            </a:r>
            <a:r>
              <a:rPr sz="2400" spc="10" dirty="0">
                <a:solidFill>
                  <a:srgbClr val="333399"/>
                </a:solidFill>
                <a:latin typeface="Arial MT"/>
                <a:cs typeface="Arial MT"/>
              </a:rPr>
              <a:t> </a:t>
            </a:r>
            <a:r>
              <a:rPr sz="2400" spc="-5" dirty="0">
                <a:solidFill>
                  <a:srgbClr val="333399"/>
                </a:solidFill>
                <a:latin typeface="Arial MT"/>
                <a:cs typeface="Arial MT"/>
              </a:rPr>
              <a:t>a</a:t>
            </a:r>
            <a:r>
              <a:rPr sz="2400" spc="-10" dirty="0">
                <a:solidFill>
                  <a:srgbClr val="333399"/>
                </a:solidFill>
                <a:latin typeface="Arial MT"/>
                <a:cs typeface="Arial MT"/>
              </a:rPr>
              <a:t> </a:t>
            </a:r>
            <a:r>
              <a:rPr sz="2400" spc="-5" dirty="0">
                <a:solidFill>
                  <a:srgbClr val="333399"/>
                </a:solidFill>
                <a:latin typeface="Arial MT"/>
                <a:cs typeface="Arial MT"/>
              </a:rPr>
              <a:t>programming </a:t>
            </a:r>
            <a:r>
              <a:rPr sz="2400" spc="-650" dirty="0">
                <a:solidFill>
                  <a:srgbClr val="333399"/>
                </a:solidFill>
                <a:latin typeface="Arial MT"/>
                <a:cs typeface="Arial MT"/>
              </a:rPr>
              <a:t> </a:t>
            </a:r>
            <a:r>
              <a:rPr sz="2400" spc="-5" dirty="0">
                <a:solidFill>
                  <a:srgbClr val="333399"/>
                </a:solidFill>
                <a:latin typeface="Arial MT"/>
                <a:cs typeface="Arial MT"/>
              </a:rPr>
              <a:t>language</a:t>
            </a:r>
            <a:endParaRPr sz="24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3736975" cy="574040"/>
          </a:xfrm>
          <a:prstGeom prst="rect">
            <a:avLst/>
          </a:prstGeom>
        </p:spPr>
        <p:txBody>
          <a:bodyPr vert="horz" wrap="square" lIns="0" tIns="12700" rIns="0" bIns="0" rtlCol="0">
            <a:spAutoFit/>
          </a:bodyPr>
          <a:lstStyle/>
          <a:p>
            <a:pPr marL="12700">
              <a:lnSpc>
                <a:spcPct val="100000"/>
              </a:lnSpc>
              <a:spcBef>
                <a:spcPts val="100"/>
              </a:spcBef>
            </a:pPr>
            <a:r>
              <a:rPr spc="-5" dirty="0"/>
              <a:t>DBMS</a:t>
            </a:r>
            <a:r>
              <a:rPr spc="-75" dirty="0"/>
              <a:t> </a:t>
            </a:r>
            <a:r>
              <a:rPr dirty="0"/>
              <a:t>Languages</a:t>
            </a:r>
          </a:p>
        </p:txBody>
      </p:sp>
      <p:sp>
        <p:nvSpPr>
          <p:cNvPr id="4" name="object 4"/>
          <p:cNvSpPr txBox="1"/>
          <p:nvPr/>
        </p:nvSpPr>
        <p:spPr>
          <a:xfrm>
            <a:off x="307340" y="1267186"/>
            <a:ext cx="7770495" cy="4319905"/>
          </a:xfrm>
          <a:prstGeom prst="rect">
            <a:avLst/>
          </a:prstGeom>
        </p:spPr>
        <p:txBody>
          <a:bodyPr vert="horz" wrap="square" lIns="0" tIns="55244" rIns="0" bIns="0" rtlCol="0">
            <a:spAutoFit/>
          </a:bodyPr>
          <a:lstStyle/>
          <a:p>
            <a:pPr marL="355600" indent="-342900">
              <a:lnSpc>
                <a:spcPct val="100000"/>
              </a:lnSpc>
              <a:spcBef>
                <a:spcPts val="434"/>
              </a:spcBef>
              <a:buClr>
                <a:srgbClr val="990033"/>
              </a:buClr>
              <a:buSzPct val="58928"/>
              <a:buFont typeface="Wingdings"/>
              <a:buChar char=""/>
              <a:tabLst>
                <a:tab pos="354965" algn="l"/>
                <a:tab pos="355600" algn="l"/>
              </a:tabLst>
            </a:pPr>
            <a:r>
              <a:rPr sz="2800" b="1" spc="-5" dirty="0">
                <a:solidFill>
                  <a:srgbClr val="333399"/>
                </a:solidFill>
                <a:latin typeface="Arial"/>
                <a:cs typeface="Arial"/>
              </a:rPr>
              <a:t>Data</a:t>
            </a:r>
            <a:r>
              <a:rPr sz="2800" b="1" spc="10" dirty="0">
                <a:solidFill>
                  <a:srgbClr val="333399"/>
                </a:solidFill>
                <a:latin typeface="Arial"/>
                <a:cs typeface="Arial"/>
              </a:rPr>
              <a:t> </a:t>
            </a:r>
            <a:r>
              <a:rPr sz="2800" b="1" spc="-5" dirty="0">
                <a:solidFill>
                  <a:srgbClr val="333399"/>
                </a:solidFill>
                <a:latin typeface="Arial"/>
                <a:cs typeface="Arial"/>
              </a:rPr>
              <a:t>Definition</a:t>
            </a:r>
            <a:r>
              <a:rPr sz="2800" b="1" spc="20" dirty="0">
                <a:solidFill>
                  <a:srgbClr val="333399"/>
                </a:solidFill>
                <a:latin typeface="Arial"/>
                <a:cs typeface="Arial"/>
              </a:rPr>
              <a:t> </a:t>
            </a:r>
            <a:r>
              <a:rPr sz="2800" b="1" spc="-5" dirty="0">
                <a:solidFill>
                  <a:srgbClr val="333399"/>
                </a:solidFill>
                <a:latin typeface="Arial"/>
                <a:cs typeface="Arial"/>
              </a:rPr>
              <a:t>Language</a:t>
            </a:r>
            <a:r>
              <a:rPr sz="2800" b="1" spc="45" dirty="0">
                <a:solidFill>
                  <a:srgbClr val="333399"/>
                </a:solidFill>
                <a:latin typeface="Arial"/>
                <a:cs typeface="Arial"/>
              </a:rPr>
              <a:t> </a:t>
            </a:r>
            <a:r>
              <a:rPr sz="2800" b="1" spc="-5" dirty="0">
                <a:solidFill>
                  <a:srgbClr val="333399"/>
                </a:solidFill>
                <a:latin typeface="Arial"/>
                <a:cs typeface="Arial"/>
              </a:rPr>
              <a:t>(DDL):</a:t>
            </a:r>
            <a:endParaRPr sz="2800">
              <a:latin typeface="Arial"/>
              <a:cs typeface="Arial"/>
            </a:endParaRPr>
          </a:p>
          <a:p>
            <a:pPr marL="756285" marR="294640" lvl="1" indent="-287020">
              <a:lnSpc>
                <a:spcPts val="2810"/>
              </a:lnSpc>
              <a:spcBef>
                <a:spcPts val="670"/>
              </a:spcBef>
              <a:buClr>
                <a:srgbClr val="333399"/>
              </a:buClr>
              <a:buSzPct val="53846"/>
              <a:buFont typeface="Wingdings"/>
              <a:buChar char=""/>
              <a:tabLst>
                <a:tab pos="756285" algn="l"/>
                <a:tab pos="756920" algn="l"/>
              </a:tabLst>
            </a:pPr>
            <a:r>
              <a:rPr sz="2600" dirty="0">
                <a:solidFill>
                  <a:srgbClr val="800000"/>
                </a:solidFill>
                <a:latin typeface="Arial MT"/>
                <a:cs typeface="Arial MT"/>
              </a:rPr>
              <a:t>Used by the DBA and database designers to </a:t>
            </a:r>
            <a:r>
              <a:rPr sz="2600" spc="5" dirty="0">
                <a:solidFill>
                  <a:srgbClr val="800000"/>
                </a:solidFill>
                <a:latin typeface="Arial MT"/>
                <a:cs typeface="Arial MT"/>
              </a:rPr>
              <a:t> </a:t>
            </a:r>
            <a:r>
              <a:rPr sz="2600" dirty="0">
                <a:solidFill>
                  <a:srgbClr val="800000"/>
                </a:solidFill>
                <a:latin typeface="Arial MT"/>
                <a:cs typeface="Arial MT"/>
              </a:rPr>
              <a:t>specify</a:t>
            </a:r>
            <a:r>
              <a:rPr sz="2600" spc="-30" dirty="0">
                <a:solidFill>
                  <a:srgbClr val="800000"/>
                </a:solidFill>
                <a:latin typeface="Arial MT"/>
                <a:cs typeface="Arial MT"/>
              </a:rPr>
              <a:t> </a:t>
            </a:r>
            <a:r>
              <a:rPr sz="2600" dirty="0">
                <a:solidFill>
                  <a:srgbClr val="800000"/>
                </a:solidFill>
                <a:latin typeface="Arial MT"/>
                <a:cs typeface="Arial MT"/>
              </a:rPr>
              <a:t>the</a:t>
            </a:r>
            <a:r>
              <a:rPr sz="2600" spc="15" dirty="0">
                <a:solidFill>
                  <a:srgbClr val="800000"/>
                </a:solidFill>
                <a:latin typeface="Arial MT"/>
                <a:cs typeface="Arial MT"/>
              </a:rPr>
              <a:t> </a:t>
            </a:r>
            <a:r>
              <a:rPr sz="2600" dirty="0">
                <a:solidFill>
                  <a:srgbClr val="800000"/>
                </a:solidFill>
                <a:latin typeface="Arial MT"/>
                <a:cs typeface="Arial MT"/>
              </a:rPr>
              <a:t>conceptual</a:t>
            </a:r>
            <a:r>
              <a:rPr sz="2600" spc="-20" dirty="0">
                <a:solidFill>
                  <a:srgbClr val="800000"/>
                </a:solidFill>
                <a:latin typeface="Arial MT"/>
                <a:cs typeface="Arial MT"/>
              </a:rPr>
              <a:t> </a:t>
            </a:r>
            <a:r>
              <a:rPr sz="2600" dirty="0">
                <a:solidFill>
                  <a:srgbClr val="800000"/>
                </a:solidFill>
                <a:latin typeface="Arial MT"/>
                <a:cs typeface="Arial MT"/>
              </a:rPr>
              <a:t>schema</a:t>
            </a:r>
            <a:r>
              <a:rPr sz="2600" spc="-20" dirty="0">
                <a:solidFill>
                  <a:srgbClr val="800000"/>
                </a:solidFill>
                <a:latin typeface="Arial MT"/>
                <a:cs typeface="Arial MT"/>
              </a:rPr>
              <a:t> </a:t>
            </a:r>
            <a:r>
              <a:rPr sz="2600" dirty="0">
                <a:solidFill>
                  <a:srgbClr val="800000"/>
                </a:solidFill>
                <a:latin typeface="Arial MT"/>
                <a:cs typeface="Arial MT"/>
              </a:rPr>
              <a:t>of</a:t>
            </a:r>
            <a:r>
              <a:rPr sz="2600" spc="10" dirty="0">
                <a:solidFill>
                  <a:srgbClr val="800000"/>
                </a:solidFill>
                <a:latin typeface="Arial MT"/>
                <a:cs typeface="Arial MT"/>
              </a:rPr>
              <a:t> </a:t>
            </a:r>
            <a:r>
              <a:rPr sz="2600" dirty="0">
                <a:solidFill>
                  <a:srgbClr val="800000"/>
                </a:solidFill>
                <a:latin typeface="Arial MT"/>
                <a:cs typeface="Arial MT"/>
              </a:rPr>
              <a:t>a</a:t>
            </a:r>
            <a:r>
              <a:rPr sz="2600" spc="5" dirty="0">
                <a:solidFill>
                  <a:srgbClr val="800000"/>
                </a:solidFill>
                <a:latin typeface="Arial MT"/>
                <a:cs typeface="Arial MT"/>
              </a:rPr>
              <a:t> </a:t>
            </a:r>
            <a:r>
              <a:rPr sz="2600" dirty="0">
                <a:solidFill>
                  <a:srgbClr val="800000"/>
                </a:solidFill>
                <a:latin typeface="Arial MT"/>
                <a:cs typeface="Arial MT"/>
              </a:rPr>
              <a:t>database.</a:t>
            </a:r>
            <a:endParaRPr sz="2600">
              <a:latin typeface="Arial MT"/>
              <a:cs typeface="Arial MT"/>
            </a:endParaRPr>
          </a:p>
          <a:p>
            <a:pPr marL="756285" marR="21590" lvl="1" indent="-287020">
              <a:lnSpc>
                <a:spcPts val="2810"/>
              </a:lnSpc>
              <a:spcBef>
                <a:spcPts val="620"/>
              </a:spcBef>
              <a:buClr>
                <a:srgbClr val="333399"/>
              </a:buClr>
              <a:buSzPct val="53846"/>
              <a:buFont typeface="Wingdings"/>
              <a:buChar char=""/>
              <a:tabLst>
                <a:tab pos="756285" algn="l"/>
                <a:tab pos="756920" algn="l"/>
              </a:tabLst>
            </a:pPr>
            <a:r>
              <a:rPr sz="2600" dirty="0">
                <a:solidFill>
                  <a:srgbClr val="800000"/>
                </a:solidFill>
                <a:latin typeface="Arial MT"/>
                <a:cs typeface="Arial MT"/>
              </a:rPr>
              <a:t>In </a:t>
            </a:r>
            <a:r>
              <a:rPr sz="2600" spc="5" dirty="0">
                <a:solidFill>
                  <a:srgbClr val="800000"/>
                </a:solidFill>
                <a:latin typeface="Arial MT"/>
                <a:cs typeface="Arial MT"/>
              </a:rPr>
              <a:t>many</a:t>
            </a:r>
            <a:r>
              <a:rPr sz="2600" spc="-20" dirty="0">
                <a:solidFill>
                  <a:srgbClr val="800000"/>
                </a:solidFill>
                <a:latin typeface="Arial MT"/>
                <a:cs typeface="Arial MT"/>
              </a:rPr>
              <a:t> </a:t>
            </a:r>
            <a:r>
              <a:rPr sz="2600" dirty="0">
                <a:solidFill>
                  <a:srgbClr val="800000"/>
                </a:solidFill>
                <a:latin typeface="Arial MT"/>
                <a:cs typeface="Arial MT"/>
              </a:rPr>
              <a:t>DBMSs,</a:t>
            </a:r>
            <a:r>
              <a:rPr sz="2600" spc="-20" dirty="0">
                <a:solidFill>
                  <a:srgbClr val="800000"/>
                </a:solidFill>
                <a:latin typeface="Arial MT"/>
                <a:cs typeface="Arial MT"/>
              </a:rPr>
              <a:t> </a:t>
            </a:r>
            <a:r>
              <a:rPr sz="2600" dirty="0">
                <a:solidFill>
                  <a:srgbClr val="800000"/>
                </a:solidFill>
                <a:latin typeface="Arial MT"/>
                <a:cs typeface="Arial MT"/>
              </a:rPr>
              <a:t>the DDL</a:t>
            </a:r>
            <a:r>
              <a:rPr sz="2600" spc="-15" dirty="0">
                <a:solidFill>
                  <a:srgbClr val="800000"/>
                </a:solidFill>
                <a:latin typeface="Arial MT"/>
                <a:cs typeface="Arial MT"/>
              </a:rPr>
              <a:t> </a:t>
            </a:r>
            <a:r>
              <a:rPr sz="2600" dirty="0">
                <a:solidFill>
                  <a:srgbClr val="800000"/>
                </a:solidFill>
                <a:latin typeface="Arial MT"/>
                <a:cs typeface="Arial MT"/>
              </a:rPr>
              <a:t>is</a:t>
            </a:r>
            <a:r>
              <a:rPr sz="2600" spc="-15" dirty="0">
                <a:solidFill>
                  <a:srgbClr val="800000"/>
                </a:solidFill>
                <a:latin typeface="Arial MT"/>
                <a:cs typeface="Arial MT"/>
              </a:rPr>
              <a:t> </a:t>
            </a:r>
            <a:r>
              <a:rPr sz="2600" dirty="0">
                <a:solidFill>
                  <a:srgbClr val="800000"/>
                </a:solidFill>
                <a:latin typeface="Arial MT"/>
                <a:cs typeface="Arial MT"/>
              </a:rPr>
              <a:t>also</a:t>
            </a:r>
            <a:r>
              <a:rPr sz="2600" spc="10" dirty="0">
                <a:solidFill>
                  <a:srgbClr val="800000"/>
                </a:solidFill>
                <a:latin typeface="Arial MT"/>
                <a:cs typeface="Arial MT"/>
              </a:rPr>
              <a:t> </a:t>
            </a:r>
            <a:r>
              <a:rPr sz="2600" dirty="0">
                <a:solidFill>
                  <a:srgbClr val="800000"/>
                </a:solidFill>
                <a:latin typeface="Arial MT"/>
                <a:cs typeface="Arial MT"/>
              </a:rPr>
              <a:t>used</a:t>
            </a:r>
            <a:r>
              <a:rPr sz="2600" spc="-10" dirty="0">
                <a:solidFill>
                  <a:srgbClr val="800000"/>
                </a:solidFill>
                <a:latin typeface="Arial MT"/>
                <a:cs typeface="Arial MT"/>
              </a:rPr>
              <a:t> </a:t>
            </a:r>
            <a:r>
              <a:rPr sz="2600" dirty="0">
                <a:solidFill>
                  <a:srgbClr val="800000"/>
                </a:solidFill>
                <a:latin typeface="Arial MT"/>
                <a:cs typeface="Arial MT"/>
              </a:rPr>
              <a:t>to define </a:t>
            </a:r>
            <a:r>
              <a:rPr sz="2600" spc="-710" dirty="0">
                <a:solidFill>
                  <a:srgbClr val="800000"/>
                </a:solidFill>
                <a:latin typeface="Arial MT"/>
                <a:cs typeface="Arial MT"/>
              </a:rPr>
              <a:t> </a:t>
            </a:r>
            <a:r>
              <a:rPr sz="2600" dirty="0">
                <a:solidFill>
                  <a:srgbClr val="800000"/>
                </a:solidFill>
                <a:latin typeface="Arial MT"/>
                <a:cs typeface="Arial MT"/>
              </a:rPr>
              <a:t>internal</a:t>
            </a:r>
            <a:r>
              <a:rPr sz="2600" spc="-5" dirty="0">
                <a:solidFill>
                  <a:srgbClr val="800000"/>
                </a:solidFill>
                <a:latin typeface="Arial MT"/>
                <a:cs typeface="Arial MT"/>
              </a:rPr>
              <a:t> </a:t>
            </a:r>
            <a:r>
              <a:rPr sz="2600" dirty="0">
                <a:solidFill>
                  <a:srgbClr val="800000"/>
                </a:solidFill>
                <a:latin typeface="Arial MT"/>
                <a:cs typeface="Arial MT"/>
              </a:rPr>
              <a:t>and external</a:t>
            </a:r>
            <a:r>
              <a:rPr sz="2600" spc="-15" dirty="0">
                <a:solidFill>
                  <a:srgbClr val="800000"/>
                </a:solidFill>
                <a:latin typeface="Arial MT"/>
                <a:cs typeface="Arial MT"/>
              </a:rPr>
              <a:t> </a:t>
            </a:r>
            <a:r>
              <a:rPr sz="2600" dirty="0">
                <a:solidFill>
                  <a:srgbClr val="800000"/>
                </a:solidFill>
                <a:latin typeface="Arial MT"/>
                <a:cs typeface="Arial MT"/>
              </a:rPr>
              <a:t>schemas</a:t>
            </a:r>
            <a:r>
              <a:rPr sz="2600" spc="-30" dirty="0">
                <a:solidFill>
                  <a:srgbClr val="800000"/>
                </a:solidFill>
                <a:latin typeface="Arial MT"/>
                <a:cs typeface="Arial MT"/>
              </a:rPr>
              <a:t> </a:t>
            </a:r>
            <a:r>
              <a:rPr sz="2600" dirty="0">
                <a:solidFill>
                  <a:srgbClr val="800000"/>
                </a:solidFill>
                <a:latin typeface="Arial MT"/>
                <a:cs typeface="Arial MT"/>
              </a:rPr>
              <a:t>(views).</a:t>
            </a:r>
            <a:endParaRPr sz="2600">
              <a:latin typeface="Arial MT"/>
              <a:cs typeface="Arial MT"/>
            </a:endParaRPr>
          </a:p>
          <a:p>
            <a:pPr marL="756285" marR="5080" lvl="1" indent="-287020">
              <a:lnSpc>
                <a:spcPct val="90000"/>
              </a:lnSpc>
              <a:spcBef>
                <a:spcPts val="585"/>
              </a:spcBef>
              <a:buClr>
                <a:srgbClr val="333399"/>
              </a:buClr>
              <a:buSzPct val="53846"/>
              <a:buFont typeface="Wingdings"/>
              <a:buChar char=""/>
              <a:tabLst>
                <a:tab pos="756285" algn="l"/>
                <a:tab pos="756920" algn="l"/>
              </a:tabLst>
            </a:pPr>
            <a:r>
              <a:rPr sz="2600" dirty="0">
                <a:solidFill>
                  <a:srgbClr val="800000"/>
                </a:solidFill>
                <a:latin typeface="Arial MT"/>
                <a:cs typeface="Arial MT"/>
              </a:rPr>
              <a:t>In some DBMSs, separate </a:t>
            </a:r>
            <a:r>
              <a:rPr sz="2600" b="1" dirty="0">
                <a:solidFill>
                  <a:srgbClr val="800000"/>
                </a:solidFill>
                <a:latin typeface="Arial"/>
                <a:cs typeface="Arial"/>
              </a:rPr>
              <a:t>storage definition </a:t>
            </a:r>
            <a:r>
              <a:rPr sz="2600" b="1" spc="5" dirty="0">
                <a:solidFill>
                  <a:srgbClr val="800000"/>
                </a:solidFill>
                <a:latin typeface="Arial"/>
                <a:cs typeface="Arial"/>
              </a:rPr>
              <a:t> </a:t>
            </a:r>
            <a:r>
              <a:rPr sz="2600" b="1" dirty="0">
                <a:solidFill>
                  <a:srgbClr val="800000"/>
                </a:solidFill>
                <a:latin typeface="Arial"/>
                <a:cs typeface="Arial"/>
              </a:rPr>
              <a:t>language</a:t>
            </a:r>
            <a:r>
              <a:rPr sz="2600" b="1" spc="-35" dirty="0">
                <a:solidFill>
                  <a:srgbClr val="800000"/>
                </a:solidFill>
                <a:latin typeface="Arial"/>
                <a:cs typeface="Arial"/>
              </a:rPr>
              <a:t> </a:t>
            </a:r>
            <a:r>
              <a:rPr sz="2600" b="1" dirty="0">
                <a:solidFill>
                  <a:srgbClr val="800000"/>
                </a:solidFill>
                <a:latin typeface="Arial"/>
                <a:cs typeface="Arial"/>
              </a:rPr>
              <a:t>(SDL)</a:t>
            </a:r>
            <a:r>
              <a:rPr sz="2600" b="1" spc="-10" dirty="0">
                <a:solidFill>
                  <a:srgbClr val="800000"/>
                </a:solidFill>
                <a:latin typeface="Arial"/>
                <a:cs typeface="Arial"/>
              </a:rPr>
              <a:t> </a:t>
            </a:r>
            <a:r>
              <a:rPr sz="2600" dirty="0">
                <a:solidFill>
                  <a:srgbClr val="800000"/>
                </a:solidFill>
                <a:latin typeface="Arial MT"/>
                <a:cs typeface="Arial MT"/>
              </a:rPr>
              <a:t>and </a:t>
            </a:r>
            <a:r>
              <a:rPr sz="2600" b="1" dirty="0">
                <a:solidFill>
                  <a:srgbClr val="800000"/>
                </a:solidFill>
                <a:latin typeface="Arial"/>
                <a:cs typeface="Arial"/>
              </a:rPr>
              <a:t>view definition</a:t>
            </a:r>
            <a:r>
              <a:rPr sz="2600" b="1" spc="-10" dirty="0">
                <a:solidFill>
                  <a:srgbClr val="800000"/>
                </a:solidFill>
                <a:latin typeface="Arial"/>
                <a:cs typeface="Arial"/>
              </a:rPr>
              <a:t> </a:t>
            </a:r>
            <a:r>
              <a:rPr sz="2600" b="1" dirty="0">
                <a:solidFill>
                  <a:srgbClr val="800000"/>
                </a:solidFill>
                <a:latin typeface="Arial"/>
                <a:cs typeface="Arial"/>
              </a:rPr>
              <a:t>language </a:t>
            </a:r>
            <a:r>
              <a:rPr sz="2600" b="1" spc="-705" dirty="0">
                <a:solidFill>
                  <a:srgbClr val="800000"/>
                </a:solidFill>
                <a:latin typeface="Arial"/>
                <a:cs typeface="Arial"/>
              </a:rPr>
              <a:t> </a:t>
            </a:r>
            <a:r>
              <a:rPr sz="2600" b="1" dirty="0">
                <a:solidFill>
                  <a:srgbClr val="800000"/>
                </a:solidFill>
                <a:latin typeface="Arial"/>
                <a:cs typeface="Arial"/>
              </a:rPr>
              <a:t>(VDL) </a:t>
            </a:r>
            <a:r>
              <a:rPr sz="2600" dirty="0">
                <a:solidFill>
                  <a:srgbClr val="800000"/>
                </a:solidFill>
                <a:latin typeface="Arial MT"/>
                <a:cs typeface="Arial MT"/>
              </a:rPr>
              <a:t>are used </a:t>
            </a:r>
            <a:r>
              <a:rPr sz="2600" spc="-5" dirty="0">
                <a:solidFill>
                  <a:srgbClr val="800000"/>
                </a:solidFill>
                <a:latin typeface="Arial MT"/>
                <a:cs typeface="Arial MT"/>
              </a:rPr>
              <a:t>to </a:t>
            </a:r>
            <a:r>
              <a:rPr sz="2600" dirty="0">
                <a:solidFill>
                  <a:srgbClr val="800000"/>
                </a:solidFill>
                <a:latin typeface="Arial MT"/>
                <a:cs typeface="Arial MT"/>
              </a:rPr>
              <a:t>define internal and external </a:t>
            </a:r>
            <a:r>
              <a:rPr sz="2600" spc="5" dirty="0">
                <a:solidFill>
                  <a:srgbClr val="800000"/>
                </a:solidFill>
                <a:latin typeface="Arial MT"/>
                <a:cs typeface="Arial MT"/>
              </a:rPr>
              <a:t> schemas.</a:t>
            </a:r>
            <a:endParaRPr sz="2600">
              <a:latin typeface="Arial MT"/>
              <a:cs typeface="Arial MT"/>
            </a:endParaRPr>
          </a:p>
          <a:p>
            <a:pPr marL="1155700" marR="370205" lvl="2" indent="-228600">
              <a:lnSpc>
                <a:spcPts val="2590"/>
              </a:lnSpc>
              <a:spcBef>
                <a:spcPts val="625"/>
              </a:spcBef>
              <a:buClr>
                <a:srgbClr val="990033"/>
              </a:buClr>
              <a:buSzPct val="50000"/>
              <a:buFont typeface="Wingdings"/>
              <a:buChar char=""/>
              <a:tabLst>
                <a:tab pos="1156335" algn="l"/>
              </a:tabLst>
            </a:pPr>
            <a:r>
              <a:rPr sz="2400" spc="-5" dirty="0">
                <a:solidFill>
                  <a:srgbClr val="333399"/>
                </a:solidFill>
                <a:latin typeface="Arial MT"/>
                <a:cs typeface="Arial MT"/>
              </a:rPr>
              <a:t>SDL</a:t>
            </a:r>
            <a:r>
              <a:rPr sz="2400" spc="10" dirty="0">
                <a:solidFill>
                  <a:srgbClr val="333399"/>
                </a:solidFill>
                <a:latin typeface="Arial MT"/>
                <a:cs typeface="Arial MT"/>
              </a:rPr>
              <a:t> </a:t>
            </a:r>
            <a:r>
              <a:rPr sz="2400" spc="-5" dirty="0">
                <a:solidFill>
                  <a:srgbClr val="333399"/>
                </a:solidFill>
                <a:latin typeface="Arial MT"/>
                <a:cs typeface="Arial MT"/>
              </a:rPr>
              <a:t>is</a:t>
            </a:r>
            <a:r>
              <a:rPr sz="2400" spc="5" dirty="0">
                <a:solidFill>
                  <a:srgbClr val="333399"/>
                </a:solidFill>
                <a:latin typeface="Arial MT"/>
                <a:cs typeface="Arial MT"/>
              </a:rPr>
              <a:t> </a:t>
            </a:r>
            <a:r>
              <a:rPr sz="2400" spc="-5" dirty="0">
                <a:solidFill>
                  <a:srgbClr val="333399"/>
                </a:solidFill>
                <a:latin typeface="Arial MT"/>
                <a:cs typeface="Arial MT"/>
              </a:rPr>
              <a:t>typically</a:t>
            </a:r>
            <a:r>
              <a:rPr sz="2400" spc="20" dirty="0">
                <a:solidFill>
                  <a:srgbClr val="333399"/>
                </a:solidFill>
                <a:latin typeface="Arial MT"/>
                <a:cs typeface="Arial MT"/>
              </a:rPr>
              <a:t> </a:t>
            </a:r>
            <a:r>
              <a:rPr sz="2400" spc="-5" dirty="0">
                <a:solidFill>
                  <a:srgbClr val="333399"/>
                </a:solidFill>
                <a:latin typeface="Arial MT"/>
                <a:cs typeface="Arial MT"/>
              </a:rPr>
              <a:t>realized</a:t>
            </a:r>
            <a:r>
              <a:rPr sz="2400" spc="25" dirty="0">
                <a:solidFill>
                  <a:srgbClr val="333399"/>
                </a:solidFill>
                <a:latin typeface="Arial MT"/>
                <a:cs typeface="Arial MT"/>
              </a:rPr>
              <a:t> </a:t>
            </a:r>
            <a:r>
              <a:rPr sz="2400" spc="-5" dirty="0">
                <a:solidFill>
                  <a:srgbClr val="333399"/>
                </a:solidFill>
                <a:latin typeface="Arial MT"/>
                <a:cs typeface="Arial MT"/>
              </a:rPr>
              <a:t>via </a:t>
            </a:r>
            <a:r>
              <a:rPr sz="2400" dirty="0">
                <a:solidFill>
                  <a:srgbClr val="333399"/>
                </a:solidFill>
                <a:latin typeface="Arial MT"/>
                <a:cs typeface="Arial MT"/>
              </a:rPr>
              <a:t>DBMS</a:t>
            </a:r>
            <a:r>
              <a:rPr sz="2400" spc="10" dirty="0">
                <a:solidFill>
                  <a:srgbClr val="333399"/>
                </a:solidFill>
                <a:latin typeface="Arial MT"/>
                <a:cs typeface="Arial MT"/>
              </a:rPr>
              <a:t> </a:t>
            </a:r>
            <a:r>
              <a:rPr sz="2400" spc="-5" dirty="0">
                <a:solidFill>
                  <a:srgbClr val="333399"/>
                </a:solidFill>
                <a:latin typeface="Arial MT"/>
                <a:cs typeface="Arial MT"/>
              </a:rPr>
              <a:t>commands </a:t>
            </a:r>
            <a:r>
              <a:rPr sz="2400" spc="-650" dirty="0">
                <a:solidFill>
                  <a:srgbClr val="333399"/>
                </a:solidFill>
                <a:latin typeface="Arial MT"/>
                <a:cs typeface="Arial MT"/>
              </a:rPr>
              <a:t> </a:t>
            </a:r>
            <a:r>
              <a:rPr sz="2400" spc="-5" dirty="0">
                <a:solidFill>
                  <a:srgbClr val="333399"/>
                </a:solidFill>
                <a:latin typeface="Arial MT"/>
                <a:cs typeface="Arial MT"/>
              </a:rPr>
              <a:t>provided</a:t>
            </a:r>
            <a:r>
              <a:rPr sz="2400" spc="20" dirty="0">
                <a:solidFill>
                  <a:srgbClr val="333399"/>
                </a:solidFill>
                <a:latin typeface="Arial MT"/>
                <a:cs typeface="Arial MT"/>
              </a:rPr>
              <a:t> </a:t>
            </a:r>
            <a:r>
              <a:rPr sz="2400" dirty="0">
                <a:solidFill>
                  <a:srgbClr val="333399"/>
                </a:solidFill>
                <a:latin typeface="Arial MT"/>
                <a:cs typeface="Arial MT"/>
              </a:rPr>
              <a:t>to the</a:t>
            </a:r>
            <a:r>
              <a:rPr sz="2400" spc="-15" dirty="0">
                <a:solidFill>
                  <a:srgbClr val="333399"/>
                </a:solidFill>
                <a:latin typeface="Arial MT"/>
                <a:cs typeface="Arial MT"/>
              </a:rPr>
              <a:t> </a:t>
            </a:r>
            <a:r>
              <a:rPr sz="2400" spc="-5" dirty="0">
                <a:solidFill>
                  <a:srgbClr val="333399"/>
                </a:solidFill>
                <a:latin typeface="Arial MT"/>
                <a:cs typeface="Arial MT"/>
              </a:rPr>
              <a:t>DBA</a:t>
            </a:r>
            <a:r>
              <a:rPr sz="2400" spc="10" dirty="0">
                <a:solidFill>
                  <a:srgbClr val="333399"/>
                </a:solidFill>
                <a:latin typeface="Arial MT"/>
                <a:cs typeface="Arial MT"/>
              </a:rPr>
              <a:t> </a:t>
            </a:r>
            <a:r>
              <a:rPr sz="2400" spc="-5" dirty="0">
                <a:solidFill>
                  <a:srgbClr val="333399"/>
                </a:solidFill>
                <a:latin typeface="Arial MT"/>
                <a:cs typeface="Arial MT"/>
              </a:rPr>
              <a:t>and</a:t>
            </a:r>
            <a:r>
              <a:rPr sz="2400" spc="-10" dirty="0">
                <a:solidFill>
                  <a:srgbClr val="333399"/>
                </a:solidFill>
                <a:latin typeface="Arial MT"/>
                <a:cs typeface="Arial MT"/>
              </a:rPr>
              <a:t> </a:t>
            </a:r>
            <a:r>
              <a:rPr sz="2400" spc="-5" dirty="0">
                <a:solidFill>
                  <a:srgbClr val="333399"/>
                </a:solidFill>
                <a:latin typeface="Arial MT"/>
                <a:cs typeface="Arial MT"/>
              </a:rPr>
              <a:t>database</a:t>
            </a:r>
            <a:r>
              <a:rPr sz="2400" spc="25" dirty="0">
                <a:solidFill>
                  <a:srgbClr val="333399"/>
                </a:solidFill>
                <a:latin typeface="Arial MT"/>
                <a:cs typeface="Arial MT"/>
              </a:rPr>
              <a:t> </a:t>
            </a:r>
            <a:r>
              <a:rPr sz="2400" spc="-5" dirty="0">
                <a:solidFill>
                  <a:srgbClr val="333399"/>
                </a:solidFill>
                <a:latin typeface="Arial MT"/>
                <a:cs typeface="Arial MT"/>
              </a:rPr>
              <a:t>designers</a:t>
            </a:r>
            <a:endParaRPr sz="24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3736975" cy="574040"/>
          </a:xfrm>
          <a:prstGeom prst="rect">
            <a:avLst/>
          </a:prstGeom>
        </p:spPr>
        <p:txBody>
          <a:bodyPr vert="horz" wrap="square" lIns="0" tIns="12700" rIns="0" bIns="0" rtlCol="0">
            <a:spAutoFit/>
          </a:bodyPr>
          <a:lstStyle/>
          <a:p>
            <a:pPr marL="12700">
              <a:lnSpc>
                <a:spcPct val="100000"/>
              </a:lnSpc>
              <a:spcBef>
                <a:spcPts val="100"/>
              </a:spcBef>
            </a:pPr>
            <a:r>
              <a:rPr spc="-5" dirty="0"/>
              <a:t>DBMS</a:t>
            </a:r>
            <a:r>
              <a:rPr spc="-75" dirty="0"/>
              <a:t> </a:t>
            </a:r>
            <a:r>
              <a:rPr dirty="0"/>
              <a:t>Languages</a:t>
            </a:r>
          </a:p>
        </p:txBody>
      </p:sp>
      <p:sp>
        <p:nvSpPr>
          <p:cNvPr id="4" name="object 4"/>
          <p:cNvSpPr txBox="1"/>
          <p:nvPr/>
        </p:nvSpPr>
        <p:spPr>
          <a:xfrm>
            <a:off x="307340" y="1267312"/>
            <a:ext cx="8201659" cy="4355465"/>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b="1" spc="-5" dirty="0">
                <a:solidFill>
                  <a:srgbClr val="333399"/>
                </a:solidFill>
                <a:latin typeface="Arial"/>
                <a:cs typeface="Arial"/>
              </a:rPr>
              <a:t>Data</a:t>
            </a:r>
            <a:r>
              <a:rPr sz="2800" b="1" spc="15" dirty="0">
                <a:solidFill>
                  <a:srgbClr val="333399"/>
                </a:solidFill>
                <a:latin typeface="Arial"/>
                <a:cs typeface="Arial"/>
              </a:rPr>
              <a:t> </a:t>
            </a:r>
            <a:r>
              <a:rPr sz="2800" b="1" spc="-5" dirty="0">
                <a:solidFill>
                  <a:srgbClr val="333399"/>
                </a:solidFill>
                <a:latin typeface="Arial"/>
                <a:cs typeface="Arial"/>
              </a:rPr>
              <a:t>Manipulation</a:t>
            </a:r>
            <a:r>
              <a:rPr sz="2800" b="1" spc="30" dirty="0">
                <a:solidFill>
                  <a:srgbClr val="333399"/>
                </a:solidFill>
                <a:latin typeface="Arial"/>
                <a:cs typeface="Arial"/>
              </a:rPr>
              <a:t> </a:t>
            </a:r>
            <a:r>
              <a:rPr sz="2800" b="1" spc="-5" dirty="0">
                <a:solidFill>
                  <a:srgbClr val="333399"/>
                </a:solidFill>
                <a:latin typeface="Arial"/>
                <a:cs typeface="Arial"/>
              </a:rPr>
              <a:t>Language</a:t>
            </a:r>
            <a:r>
              <a:rPr sz="2800" b="1" spc="60" dirty="0">
                <a:solidFill>
                  <a:srgbClr val="333399"/>
                </a:solidFill>
                <a:latin typeface="Arial"/>
                <a:cs typeface="Arial"/>
              </a:rPr>
              <a:t> </a:t>
            </a:r>
            <a:r>
              <a:rPr sz="2800" b="1" spc="-5" dirty="0">
                <a:solidFill>
                  <a:srgbClr val="333399"/>
                </a:solidFill>
                <a:latin typeface="Arial"/>
                <a:cs typeface="Arial"/>
              </a:rPr>
              <a:t>(DML):</a:t>
            </a:r>
            <a:endParaRPr sz="2800">
              <a:latin typeface="Arial"/>
              <a:cs typeface="Arial"/>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Used</a:t>
            </a:r>
            <a:r>
              <a:rPr sz="2600" spc="-10" dirty="0">
                <a:solidFill>
                  <a:srgbClr val="800000"/>
                </a:solidFill>
                <a:latin typeface="Arial MT"/>
                <a:cs typeface="Arial MT"/>
              </a:rPr>
              <a:t> </a:t>
            </a:r>
            <a:r>
              <a:rPr sz="2600" dirty="0">
                <a:solidFill>
                  <a:srgbClr val="800000"/>
                </a:solidFill>
                <a:latin typeface="Arial MT"/>
                <a:cs typeface="Arial MT"/>
              </a:rPr>
              <a:t>to specify</a:t>
            </a:r>
            <a:r>
              <a:rPr sz="2600" spc="-10" dirty="0">
                <a:solidFill>
                  <a:srgbClr val="800000"/>
                </a:solidFill>
                <a:latin typeface="Arial MT"/>
                <a:cs typeface="Arial MT"/>
              </a:rPr>
              <a:t> </a:t>
            </a:r>
            <a:r>
              <a:rPr sz="2600" dirty="0">
                <a:solidFill>
                  <a:srgbClr val="800000"/>
                </a:solidFill>
                <a:latin typeface="Arial MT"/>
                <a:cs typeface="Arial MT"/>
              </a:rPr>
              <a:t>database</a:t>
            </a:r>
            <a:r>
              <a:rPr sz="2600" spc="-10" dirty="0">
                <a:solidFill>
                  <a:srgbClr val="800000"/>
                </a:solidFill>
                <a:latin typeface="Arial MT"/>
                <a:cs typeface="Arial MT"/>
              </a:rPr>
              <a:t> </a:t>
            </a:r>
            <a:r>
              <a:rPr sz="2600" dirty="0">
                <a:solidFill>
                  <a:srgbClr val="800000"/>
                </a:solidFill>
                <a:latin typeface="Arial MT"/>
                <a:cs typeface="Arial MT"/>
              </a:rPr>
              <a:t>retrievals</a:t>
            </a:r>
            <a:r>
              <a:rPr sz="2600" spc="-10" dirty="0">
                <a:solidFill>
                  <a:srgbClr val="800000"/>
                </a:solidFill>
                <a:latin typeface="Arial MT"/>
                <a:cs typeface="Arial MT"/>
              </a:rPr>
              <a:t> </a:t>
            </a:r>
            <a:r>
              <a:rPr sz="2600" dirty="0">
                <a:solidFill>
                  <a:srgbClr val="800000"/>
                </a:solidFill>
                <a:latin typeface="Arial MT"/>
                <a:cs typeface="Arial MT"/>
              </a:rPr>
              <a:t>and</a:t>
            </a:r>
            <a:r>
              <a:rPr sz="2600" spc="-15" dirty="0">
                <a:solidFill>
                  <a:srgbClr val="800000"/>
                </a:solidFill>
                <a:latin typeface="Arial MT"/>
                <a:cs typeface="Arial MT"/>
              </a:rPr>
              <a:t> </a:t>
            </a:r>
            <a:r>
              <a:rPr sz="2600" dirty="0">
                <a:solidFill>
                  <a:srgbClr val="800000"/>
                </a:solidFill>
                <a:latin typeface="Arial MT"/>
                <a:cs typeface="Arial MT"/>
              </a:rPr>
              <a:t>updates</a:t>
            </a:r>
            <a:endParaRPr sz="2600">
              <a:latin typeface="Arial MT"/>
              <a:cs typeface="Arial MT"/>
            </a:endParaRPr>
          </a:p>
          <a:p>
            <a:pPr marL="756285" marR="599440"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DML </a:t>
            </a:r>
            <a:r>
              <a:rPr sz="2600" spc="5" dirty="0">
                <a:solidFill>
                  <a:srgbClr val="800000"/>
                </a:solidFill>
                <a:latin typeface="Arial MT"/>
                <a:cs typeface="Arial MT"/>
              </a:rPr>
              <a:t>commands </a:t>
            </a:r>
            <a:r>
              <a:rPr sz="2600" dirty="0">
                <a:solidFill>
                  <a:srgbClr val="800000"/>
                </a:solidFill>
                <a:latin typeface="Arial MT"/>
                <a:cs typeface="Arial MT"/>
              </a:rPr>
              <a:t>(data sublanguage) can be </a:t>
            </a:r>
            <a:r>
              <a:rPr sz="2600" spc="5" dirty="0">
                <a:solidFill>
                  <a:srgbClr val="800000"/>
                </a:solidFill>
                <a:latin typeface="Arial MT"/>
                <a:cs typeface="Arial MT"/>
              </a:rPr>
              <a:t> </a:t>
            </a:r>
            <a:r>
              <a:rPr sz="2600" i="1" dirty="0">
                <a:solidFill>
                  <a:srgbClr val="800000"/>
                </a:solidFill>
                <a:latin typeface="Arial"/>
                <a:cs typeface="Arial"/>
              </a:rPr>
              <a:t>embedded </a:t>
            </a:r>
            <a:r>
              <a:rPr sz="2600" dirty="0">
                <a:solidFill>
                  <a:srgbClr val="800000"/>
                </a:solidFill>
                <a:latin typeface="Arial MT"/>
                <a:cs typeface="Arial MT"/>
              </a:rPr>
              <a:t>in a general-purpose programming </a:t>
            </a:r>
            <a:r>
              <a:rPr sz="2600" spc="5" dirty="0">
                <a:solidFill>
                  <a:srgbClr val="800000"/>
                </a:solidFill>
                <a:latin typeface="Arial MT"/>
                <a:cs typeface="Arial MT"/>
              </a:rPr>
              <a:t> </a:t>
            </a:r>
            <a:r>
              <a:rPr sz="2600" dirty="0">
                <a:solidFill>
                  <a:srgbClr val="800000"/>
                </a:solidFill>
                <a:latin typeface="Arial MT"/>
                <a:cs typeface="Arial MT"/>
              </a:rPr>
              <a:t>language</a:t>
            </a:r>
            <a:r>
              <a:rPr sz="2600" spc="-10" dirty="0">
                <a:solidFill>
                  <a:srgbClr val="800000"/>
                </a:solidFill>
                <a:latin typeface="Arial MT"/>
                <a:cs typeface="Arial MT"/>
              </a:rPr>
              <a:t> </a:t>
            </a:r>
            <a:r>
              <a:rPr sz="2600" dirty="0">
                <a:solidFill>
                  <a:srgbClr val="800000"/>
                </a:solidFill>
                <a:latin typeface="Arial MT"/>
                <a:cs typeface="Arial MT"/>
              </a:rPr>
              <a:t>(host</a:t>
            </a:r>
            <a:r>
              <a:rPr sz="2600" spc="-10" dirty="0">
                <a:solidFill>
                  <a:srgbClr val="800000"/>
                </a:solidFill>
                <a:latin typeface="Arial MT"/>
                <a:cs typeface="Arial MT"/>
              </a:rPr>
              <a:t> </a:t>
            </a:r>
            <a:r>
              <a:rPr sz="2600" dirty="0">
                <a:solidFill>
                  <a:srgbClr val="800000"/>
                </a:solidFill>
                <a:latin typeface="Arial MT"/>
                <a:cs typeface="Arial MT"/>
              </a:rPr>
              <a:t>language),</a:t>
            </a:r>
            <a:r>
              <a:rPr sz="2600" spc="-25" dirty="0">
                <a:solidFill>
                  <a:srgbClr val="800000"/>
                </a:solidFill>
                <a:latin typeface="Arial MT"/>
                <a:cs typeface="Arial MT"/>
              </a:rPr>
              <a:t> </a:t>
            </a:r>
            <a:r>
              <a:rPr sz="2600" dirty="0">
                <a:solidFill>
                  <a:srgbClr val="800000"/>
                </a:solidFill>
                <a:latin typeface="Arial MT"/>
                <a:cs typeface="Arial MT"/>
              </a:rPr>
              <a:t>such</a:t>
            </a:r>
            <a:r>
              <a:rPr sz="2600" spc="-5" dirty="0">
                <a:solidFill>
                  <a:srgbClr val="800000"/>
                </a:solidFill>
                <a:latin typeface="Arial MT"/>
                <a:cs typeface="Arial MT"/>
              </a:rPr>
              <a:t> </a:t>
            </a:r>
            <a:r>
              <a:rPr sz="2600" dirty="0">
                <a:solidFill>
                  <a:srgbClr val="800000"/>
                </a:solidFill>
                <a:latin typeface="Arial MT"/>
                <a:cs typeface="Arial MT"/>
              </a:rPr>
              <a:t>as</a:t>
            </a:r>
            <a:r>
              <a:rPr sz="2600" spc="5" dirty="0">
                <a:solidFill>
                  <a:srgbClr val="800000"/>
                </a:solidFill>
                <a:latin typeface="Arial MT"/>
                <a:cs typeface="Arial MT"/>
              </a:rPr>
              <a:t> </a:t>
            </a:r>
            <a:r>
              <a:rPr sz="2600" dirty="0">
                <a:solidFill>
                  <a:srgbClr val="800000"/>
                </a:solidFill>
                <a:latin typeface="Arial MT"/>
                <a:cs typeface="Arial MT"/>
              </a:rPr>
              <a:t>COBOL,</a:t>
            </a:r>
            <a:r>
              <a:rPr sz="2600" spc="-20" dirty="0">
                <a:solidFill>
                  <a:srgbClr val="800000"/>
                </a:solidFill>
                <a:latin typeface="Arial MT"/>
                <a:cs typeface="Arial MT"/>
              </a:rPr>
              <a:t> </a:t>
            </a:r>
            <a:r>
              <a:rPr sz="2600" dirty="0">
                <a:solidFill>
                  <a:srgbClr val="800000"/>
                </a:solidFill>
                <a:latin typeface="Arial MT"/>
                <a:cs typeface="Arial MT"/>
              </a:rPr>
              <a:t>C, </a:t>
            </a:r>
            <a:r>
              <a:rPr sz="2600" spc="-705" dirty="0">
                <a:solidFill>
                  <a:srgbClr val="800000"/>
                </a:solidFill>
                <a:latin typeface="Arial MT"/>
                <a:cs typeface="Arial MT"/>
              </a:rPr>
              <a:t> </a:t>
            </a:r>
            <a:r>
              <a:rPr sz="2600" dirty="0">
                <a:solidFill>
                  <a:srgbClr val="800000"/>
                </a:solidFill>
                <a:latin typeface="Arial MT"/>
                <a:cs typeface="Arial MT"/>
              </a:rPr>
              <a:t>C++,</a:t>
            </a:r>
            <a:r>
              <a:rPr sz="2600" spc="-35" dirty="0">
                <a:solidFill>
                  <a:srgbClr val="800000"/>
                </a:solidFill>
                <a:latin typeface="Arial MT"/>
                <a:cs typeface="Arial MT"/>
              </a:rPr>
              <a:t> </a:t>
            </a:r>
            <a:r>
              <a:rPr sz="2600" dirty="0">
                <a:solidFill>
                  <a:srgbClr val="800000"/>
                </a:solidFill>
                <a:latin typeface="Arial MT"/>
                <a:cs typeface="Arial MT"/>
              </a:rPr>
              <a:t>or Java.</a:t>
            </a:r>
            <a:endParaRPr sz="2600">
              <a:latin typeface="Arial MT"/>
              <a:cs typeface="Arial MT"/>
            </a:endParaRPr>
          </a:p>
          <a:p>
            <a:pPr marL="1155700" lvl="2" indent="-229235">
              <a:lnSpc>
                <a:spcPct val="100000"/>
              </a:lnSpc>
              <a:spcBef>
                <a:spcPts val="590"/>
              </a:spcBef>
              <a:buClr>
                <a:srgbClr val="990033"/>
              </a:buClr>
              <a:buSzPct val="50000"/>
              <a:buFont typeface="Wingdings"/>
              <a:buChar char=""/>
              <a:tabLst>
                <a:tab pos="1156335" algn="l"/>
              </a:tabLst>
            </a:pPr>
            <a:r>
              <a:rPr sz="2400" dirty="0">
                <a:solidFill>
                  <a:srgbClr val="333399"/>
                </a:solidFill>
                <a:latin typeface="Arial MT"/>
                <a:cs typeface="Arial MT"/>
              </a:rPr>
              <a:t>A </a:t>
            </a:r>
            <a:r>
              <a:rPr sz="2400" spc="-5" dirty="0">
                <a:solidFill>
                  <a:srgbClr val="333399"/>
                </a:solidFill>
                <a:latin typeface="Arial MT"/>
                <a:cs typeface="Arial MT"/>
              </a:rPr>
              <a:t>library</a:t>
            </a:r>
            <a:r>
              <a:rPr sz="2400" spc="20" dirty="0">
                <a:solidFill>
                  <a:srgbClr val="333399"/>
                </a:solidFill>
                <a:latin typeface="Arial MT"/>
                <a:cs typeface="Arial MT"/>
              </a:rPr>
              <a:t> </a:t>
            </a:r>
            <a:r>
              <a:rPr sz="2400" dirty="0">
                <a:solidFill>
                  <a:srgbClr val="333399"/>
                </a:solidFill>
                <a:latin typeface="Arial MT"/>
                <a:cs typeface="Arial MT"/>
              </a:rPr>
              <a:t>of</a:t>
            </a:r>
            <a:r>
              <a:rPr sz="2400" spc="-15" dirty="0">
                <a:solidFill>
                  <a:srgbClr val="333399"/>
                </a:solidFill>
                <a:latin typeface="Arial MT"/>
                <a:cs typeface="Arial MT"/>
              </a:rPr>
              <a:t> </a:t>
            </a:r>
            <a:r>
              <a:rPr sz="2400" spc="-5" dirty="0">
                <a:solidFill>
                  <a:srgbClr val="333399"/>
                </a:solidFill>
                <a:latin typeface="Arial MT"/>
                <a:cs typeface="Arial MT"/>
              </a:rPr>
              <a:t>functions</a:t>
            </a:r>
            <a:r>
              <a:rPr sz="2400" spc="15" dirty="0">
                <a:solidFill>
                  <a:srgbClr val="333399"/>
                </a:solidFill>
                <a:latin typeface="Arial MT"/>
                <a:cs typeface="Arial MT"/>
              </a:rPr>
              <a:t> </a:t>
            </a:r>
            <a:r>
              <a:rPr sz="2400" dirty="0">
                <a:solidFill>
                  <a:srgbClr val="333399"/>
                </a:solidFill>
                <a:latin typeface="Arial MT"/>
                <a:cs typeface="Arial MT"/>
              </a:rPr>
              <a:t>can</a:t>
            </a:r>
            <a:r>
              <a:rPr sz="2400" spc="-5" dirty="0">
                <a:solidFill>
                  <a:srgbClr val="333399"/>
                </a:solidFill>
                <a:latin typeface="Arial MT"/>
                <a:cs typeface="Arial MT"/>
              </a:rPr>
              <a:t> </a:t>
            </a:r>
            <a:r>
              <a:rPr sz="2400" dirty="0">
                <a:solidFill>
                  <a:srgbClr val="333399"/>
                </a:solidFill>
                <a:latin typeface="Arial MT"/>
                <a:cs typeface="Arial MT"/>
              </a:rPr>
              <a:t>also</a:t>
            </a:r>
            <a:r>
              <a:rPr sz="2400" spc="10" dirty="0">
                <a:solidFill>
                  <a:srgbClr val="333399"/>
                </a:solidFill>
                <a:latin typeface="Arial MT"/>
                <a:cs typeface="Arial MT"/>
              </a:rPr>
              <a:t> </a:t>
            </a:r>
            <a:r>
              <a:rPr sz="2400" dirty="0">
                <a:solidFill>
                  <a:srgbClr val="333399"/>
                </a:solidFill>
                <a:latin typeface="Arial MT"/>
                <a:cs typeface="Arial MT"/>
              </a:rPr>
              <a:t>be</a:t>
            </a:r>
            <a:r>
              <a:rPr sz="2400" spc="-5" dirty="0">
                <a:solidFill>
                  <a:srgbClr val="333399"/>
                </a:solidFill>
                <a:latin typeface="Arial MT"/>
                <a:cs typeface="Arial MT"/>
              </a:rPr>
              <a:t> provided</a:t>
            </a:r>
            <a:r>
              <a:rPr sz="2400" spc="25" dirty="0">
                <a:solidFill>
                  <a:srgbClr val="333399"/>
                </a:solidFill>
                <a:latin typeface="Arial MT"/>
                <a:cs typeface="Arial MT"/>
              </a:rPr>
              <a:t> </a:t>
            </a:r>
            <a:r>
              <a:rPr sz="2400" dirty="0">
                <a:solidFill>
                  <a:srgbClr val="333399"/>
                </a:solidFill>
                <a:latin typeface="Arial MT"/>
                <a:cs typeface="Arial MT"/>
              </a:rPr>
              <a:t>to</a:t>
            </a:r>
            <a:r>
              <a:rPr sz="2400" spc="-5" dirty="0">
                <a:solidFill>
                  <a:srgbClr val="333399"/>
                </a:solidFill>
                <a:latin typeface="Arial MT"/>
                <a:cs typeface="Arial MT"/>
              </a:rPr>
              <a:t> access</a:t>
            </a:r>
            <a:endParaRPr sz="2400">
              <a:latin typeface="Arial MT"/>
              <a:cs typeface="Arial MT"/>
            </a:endParaRPr>
          </a:p>
          <a:p>
            <a:pPr marL="1155700">
              <a:lnSpc>
                <a:spcPct val="100000"/>
              </a:lnSpc>
            </a:pPr>
            <a:r>
              <a:rPr sz="2400" spc="-5" dirty="0">
                <a:solidFill>
                  <a:srgbClr val="333399"/>
                </a:solidFill>
                <a:latin typeface="Arial MT"/>
                <a:cs typeface="Arial MT"/>
              </a:rPr>
              <a:t>the DBMS</a:t>
            </a:r>
            <a:r>
              <a:rPr sz="2400" spc="10" dirty="0">
                <a:solidFill>
                  <a:srgbClr val="333399"/>
                </a:solidFill>
                <a:latin typeface="Arial MT"/>
                <a:cs typeface="Arial MT"/>
              </a:rPr>
              <a:t> </a:t>
            </a:r>
            <a:r>
              <a:rPr sz="2400" dirty="0">
                <a:solidFill>
                  <a:srgbClr val="333399"/>
                </a:solidFill>
                <a:latin typeface="Arial MT"/>
                <a:cs typeface="Arial MT"/>
              </a:rPr>
              <a:t>from</a:t>
            </a:r>
            <a:r>
              <a:rPr sz="2400" spc="-20" dirty="0">
                <a:solidFill>
                  <a:srgbClr val="333399"/>
                </a:solidFill>
                <a:latin typeface="Arial MT"/>
                <a:cs typeface="Arial MT"/>
              </a:rPr>
              <a:t> </a:t>
            </a:r>
            <a:r>
              <a:rPr sz="2400" spc="-5" dirty="0">
                <a:solidFill>
                  <a:srgbClr val="333399"/>
                </a:solidFill>
                <a:latin typeface="Arial MT"/>
                <a:cs typeface="Arial MT"/>
              </a:rPr>
              <a:t>a</a:t>
            </a:r>
            <a:r>
              <a:rPr sz="2400" dirty="0">
                <a:solidFill>
                  <a:srgbClr val="333399"/>
                </a:solidFill>
                <a:latin typeface="Arial MT"/>
                <a:cs typeface="Arial MT"/>
              </a:rPr>
              <a:t> </a:t>
            </a:r>
            <a:r>
              <a:rPr sz="2400" spc="-5" dirty="0">
                <a:solidFill>
                  <a:srgbClr val="333399"/>
                </a:solidFill>
                <a:latin typeface="Arial MT"/>
                <a:cs typeface="Arial MT"/>
              </a:rPr>
              <a:t>programming</a:t>
            </a:r>
            <a:r>
              <a:rPr sz="2400" spc="10" dirty="0">
                <a:solidFill>
                  <a:srgbClr val="333399"/>
                </a:solidFill>
                <a:latin typeface="Arial MT"/>
                <a:cs typeface="Arial MT"/>
              </a:rPr>
              <a:t> </a:t>
            </a:r>
            <a:r>
              <a:rPr sz="2400" spc="-5" dirty="0">
                <a:solidFill>
                  <a:srgbClr val="333399"/>
                </a:solidFill>
                <a:latin typeface="Arial MT"/>
                <a:cs typeface="Arial MT"/>
              </a:rPr>
              <a:t>language</a:t>
            </a:r>
            <a:endParaRPr sz="2400">
              <a:latin typeface="Arial MT"/>
              <a:cs typeface="Arial MT"/>
            </a:endParaRPr>
          </a:p>
          <a:p>
            <a:pPr marL="756285" marR="142875" lvl="1" indent="-287020">
              <a:lnSpc>
                <a:spcPct val="100000"/>
              </a:lnSpc>
              <a:spcBef>
                <a:spcPts val="615"/>
              </a:spcBef>
              <a:buClr>
                <a:srgbClr val="333399"/>
              </a:buClr>
              <a:buSzPct val="53846"/>
              <a:buFont typeface="Wingdings"/>
              <a:buChar char=""/>
              <a:tabLst>
                <a:tab pos="756285" algn="l"/>
                <a:tab pos="756920" algn="l"/>
              </a:tabLst>
            </a:pPr>
            <a:r>
              <a:rPr sz="2600" dirty="0">
                <a:solidFill>
                  <a:srgbClr val="800000"/>
                </a:solidFill>
                <a:latin typeface="Arial MT"/>
                <a:cs typeface="Arial MT"/>
              </a:rPr>
              <a:t>Alternatively,</a:t>
            </a:r>
            <a:r>
              <a:rPr sz="2600" spc="-15" dirty="0">
                <a:solidFill>
                  <a:srgbClr val="800000"/>
                </a:solidFill>
                <a:latin typeface="Arial MT"/>
                <a:cs typeface="Arial MT"/>
              </a:rPr>
              <a:t> </a:t>
            </a:r>
            <a:r>
              <a:rPr sz="2600" dirty="0">
                <a:solidFill>
                  <a:srgbClr val="800000"/>
                </a:solidFill>
                <a:latin typeface="Arial MT"/>
                <a:cs typeface="Arial MT"/>
              </a:rPr>
              <a:t>stand-alone</a:t>
            </a:r>
            <a:r>
              <a:rPr sz="2600" spc="-10" dirty="0">
                <a:solidFill>
                  <a:srgbClr val="800000"/>
                </a:solidFill>
                <a:latin typeface="Arial MT"/>
                <a:cs typeface="Arial MT"/>
              </a:rPr>
              <a:t> </a:t>
            </a:r>
            <a:r>
              <a:rPr sz="2600" dirty="0">
                <a:solidFill>
                  <a:srgbClr val="800000"/>
                </a:solidFill>
                <a:latin typeface="Arial MT"/>
                <a:cs typeface="Arial MT"/>
              </a:rPr>
              <a:t>DML</a:t>
            </a:r>
            <a:r>
              <a:rPr sz="2600" spc="-10" dirty="0">
                <a:solidFill>
                  <a:srgbClr val="800000"/>
                </a:solidFill>
                <a:latin typeface="Arial MT"/>
                <a:cs typeface="Arial MT"/>
              </a:rPr>
              <a:t> </a:t>
            </a:r>
            <a:r>
              <a:rPr sz="2600" dirty="0">
                <a:solidFill>
                  <a:srgbClr val="800000"/>
                </a:solidFill>
                <a:latin typeface="Arial MT"/>
                <a:cs typeface="Arial MT"/>
              </a:rPr>
              <a:t>commands</a:t>
            </a:r>
            <a:r>
              <a:rPr sz="2600" spc="-45" dirty="0">
                <a:solidFill>
                  <a:srgbClr val="800000"/>
                </a:solidFill>
                <a:latin typeface="Arial MT"/>
                <a:cs typeface="Arial MT"/>
              </a:rPr>
              <a:t> </a:t>
            </a:r>
            <a:r>
              <a:rPr sz="2600" dirty="0">
                <a:solidFill>
                  <a:srgbClr val="800000"/>
                </a:solidFill>
                <a:latin typeface="Arial MT"/>
                <a:cs typeface="Arial MT"/>
              </a:rPr>
              <a:t>can be </a:t>
            </a:r>
            <a:r>
              <a:rPr sz="2600" spc="-705" dirty="0">
                <a:solidFill>
                  <a:srgbClr val="800000"/>
                </a:solidFill>
                <a:latin typeface="Arial MT"/>
                <a:cs typeface="Arial MT"/>
              </a:rPr>
              <a:t> </a:t>
            </a:r>
            <a:r>
              <a:rPr sz="2600" dirty="0">
                <a:solidFill>
                  <a:srgbClr val="800000"/>
                </a:solidFill>
                <a:latin typeface="Arial MT"/>
                <a:cs typeface="Arial MT"/>
              </a:rPr>
              <a:t>applied</a:t>
            </a:r>
            <a:r>
              <a:rPr sz="2600" spc="-15" dirty="0">
                <a:solidFill>
                  <a:srgbClr val="800000"/>
                </a:solidFill>
                <a:latin typeface="Arial MT"/>
                <a:cs typeface="Arial MT"/>
              </a:rPr>
              <a:t> </a:t>
            </a:r>
            <a:r>
              <a:rPr sz="2600" dirty="0">
                <a:solidFill>
                  <a:srgbClr val="800000"/>
                </a:solidFill>
                <a:latin typeface="Arial MT"/>
                <a:cs typeface="Arial MT"/>
              </a:rPr>
              <a:t>directly</a:t>
            </a:r>
            <a:r>
              <a:rPr sz="2600" spc="-15" dirty="0">
                <a:solidFill>
                  <a:srgbClr val="800000"/>
                </a:solidFill>
                <a:latin typeface="Arial MT"/>
                <a:cs typeface="Arial MT"/>
              </a:rPr>
              <a:t> </a:t>
            </a:r>
            <a:r>
              <a:rPr sz="2600" dirty="0">
                <a:solidFill>
                  <a:srgbClr val="800000"/>
                </a:solidFill>
                <a:latin typeface="Arial MT"/>
                <a:cs typeface="Arial MT"/>
              </a:rPr>
              <a:t>(called</a:t>
            </a:r>
            <a:r>
              <a:rPr sz="2600" spc="-15" dirty="0">
                <a:solidFill>
                  <a:srgbClr val="800000"/>
                </a:solidFill>
                <a:latin typeface="Arial MT"/>
                <a:cs typeface="Arial MT"/>
              </a:rPr>
              <a:t> </a:t>
            </a:r>
            <a:r>
              <a:rPr sz="2600" dirty="0">
                <a:solidFill>
                  <a:srgbClr val="800000"/>
                </a:solidFill>
                <a:latin typeface="Arial MT"/>
                <a:cs typeface="Arial MT"/>
              </a:rPr>
              <a:t>a</a:t>
            </a:r>
            <a:r>
              <a:rPr sz="2600" spc="20" dirty="0">
                <a:solidFill>
                  <a:srgbClr val="800000"/>
                </a:solidFill>
                <a:latin typeface="Arial MT"/>
                <a:cs typeface="Arial MT"/>
              </a:rPr>
              <a:t> </a:t>
            </a:r>
            <a:r>
              <a:rPr sz="2600" i="1" dirty="0">
                <a:solidFill>
                  <a:srgbClr val="800000"/>
                </a:solidFill>
                <a:latin typeface="Arial"/>
                <a:cs typeface="Arial"/>
              </a:rPr>
              <a:t>query</a:t>
            </a:r>
            <a:r>
              <a:rPr sz="2600" i="1" spc="-10" dirty="0">
                <a:solidFill>
                  <a:srgbClr val="800000"/>
                </a:solidFill>
                <a:latin typeface="Arial"/>
                <a:cs typeface="Arial"/>
              </a:rPr>
              <a:t> </a:t>
            </a:r>
            <a:r>
              <a:rPr sz="2600" i="1" dirty="0">
                <a:solidFill>
                  <a:srgbClr val="800000"/>
                </a:solidFill>
                <a:latin typeface="Arial"/>
                <a:cs typeface="Arial"/>
              </a:rPr>
              <a:t>language</a:t>
            </a:r>
            <a:r>
              <a:rPr sz="2600" dirty="0">
                <a:solidFill>
                  <a:srgbClr val="800000"/>
                </a:solidFill>
                <a:latin typeface="Arial MT"/>
                <a:cs typeface="Arial MT"/>
              </a:rPr>
              <a:t>).</a:t>
            </a:r>
            <a:endParaRPr sz="26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2871470" cy="574040"/>
          </a:xfrm>
          <a:prstGeom prst="rect">
            <a:avLst/>
          </a:prstGeom>
        </p:spPr>
        <p:txBody>
          <a:bodyPr vert="horz" wrap="square" lIns="0" tIns="12700" rIns="0" bIns="0" rtlCol="0">
            <a:spAutoFit/>
          </a:bodyPr>
          <a:lstStyle/>
          <a:p>
            <a:pPr marL="12700">
              <a:lnSpc>
                <a:spcPct val="100000"/>
              </a:lnSpc>
              <a:spcBef>
                <a:spcPts val="100"/>
              </a:spcBef>
            </a:pPr>
            <a:r>
              <a:rPr spc="-5" dirty="0"/>
              <a:t>Types</a:t>
            </a:r>
            <a:r>
              <a:rPr spc="-25" dirty="0"/>
              <a:t> </a:t>
            </a:r>
            <a:r>
              <a:rPr spc="-5" dirty="0"/>
              <a:t>of</a:t>
            </a:r>
            <a:r>
              <a:rPr spc="-25" dirty="0"/>
              <a:t> </a:t>
            </a:r>
            <a:r>
              <a:rPr spc="-5" dirty="0"/>
              <a:t>DML</a:t>
            </a:r>
          </a:p>
        </p:txBody>
      </p:sp>
      <p:sp>
        <p:nvSpPr>
          <p:cNvPr id="4" name="object 4"/>
          <p:cNvSpPr txBox="1"/>
          <p:nvPr/>
        </p:nvSpPr>
        <p:spPr>
          <a:xfrm>
            <a:off x="307340" y="1267312"/>
            <a:ext cx="8195945" cy="4221480"/>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b="1" spc="-5" dirty="0">
                <a:solidFill>
                  <a:srgbClr val="333399"/>
                </a:solidFill>
                <a:latin typeface="Arial"/>
                <a:cs typeface="Arial"/>
              </a:rPr>
              <a:t>High</a:t>
            </a:r>
            <a:r>
              <a:rPr sz="2800" b="1" spc="5" dirty="0">
                <a:solidFill>
                  <a:srgbClr val="333399"/>
                </a:solidFill>
                <a:latin typeface="Arial"/>
                <a:cs typeface="Arial"/>
              </a:rPr>
              <a:t> </a:t>
            </a:r>
            <a:r>
              <a:rPr sz="2800" b="1" spc="-5" dirty="0">
                <a:solidFill>
                  <a:srgbClr val="333399"/>
                </a:solidFill>
                <a:latin typeface="Arial"/>
                <a:cs typeface="Arial"/>
              </a:rPr>
              <a:t>Level</a:t>
            </a:r>
            <a:r>
              <a:rPr sz="2800" b="1" spc="10" dirty="0">
                <a:solidFill>
                  <a:srgbClr val="333399"/>
                </a:solidFill>
                <a:latin typeface="Arial"/>
                <a:cs typeface="Arial"/>
              </a:rPr>
              <a:t> </a:t>
            </a:r>
            <a:r>
              <a:rPr sz="2800" b="1" spc="-5" dirty="0">
                <a:solidFill>
                  <a:srgbClr val="333399"/>
                </a:solidFill>
                <a:latin typeface="Arial"/>
                <a:cs typeface="Arial"/>
              </a:rPr>
              <a:t>or</a:t>
            </a:r>
            <a:r>
              <a:rPr sz="2800" b="1" spc="-10" dirty="0">
                <a:solidFill>
                  <a:srgbClr val="333399"/>
                </a:solidFill>
                <a:latin typeface="Arial"/>
                <a:cs typeface="Arial"/>
              </a:rPr>
              <a:t> </a:t>
            </a:r>
            <a:r>
              <a:rPr sz="2800" b="1" spc="-5" dirty="0">
                <a:solidFill>
                  <a:srgbClr val="333399"/>
                </a:solidFill>
                <a:latin typeface="Arial"/>
                <a:cs typeface="Arial"/>
              </a:rPr>
              <a:t>Non-procedural</a:t>
            </a:r>
            <a:r>
              <a:rPr sz="2800" b="1" spc="50" dirty="0">
                <a:solidFill>
                  <a:srgbClr val="333399"/>
                </a:solidFill>
                <a:latin typeface="Arial"/>
                <a:cs typeface="Arial"/>
              </a:rPr>
              <a:t> </a:t>
            </a:r>
            <a:r>
              <a:rPr sz="2800" b="1" spc="-5" dirty="0">
                <a:solidFill>
                  <a:srgbClr val="333399"/>
                </a:solidFill>
                <a:latin typeface="Arial"/>
                <a:cs typeface="Arial"/>
              </a:rPr>
              <a:t>Language:</a:t>
            </a:r>
            <a:endParaRPr sz="2800">
              <a:latin typeface="Arial"/>
              <a:cs typeface="Arial"/>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For</a:t>
            </a:r>
            <a:r>
              <a:rPr sz="2600" spc="-25" dirty="0">
                <a:solidFill>
                  <a:srgbClr val="800000"/>
                </a:solidFill>
                <a:latin typeface="Arial MT"/>
                <a:cs typeface="Arial MT"/>
              </a:rPr>
              <a:t> </a:t>
            </a:r>
            <a:r>
              <a:rPr sz="2600" dirty="0">
                <a:solidFill>
                  <a:srgbClr val="800000"/>
                </a:solidFill>
                <a:latin typeface="Arial MT"/>
                <a:cs typeface="Arial MT"/>
              </a:rPr>
              <a:t>example,</a:t>
            </a:r>
            <a:r>
              <a:rPr sz="2600" spc="-20" dirty="0">
                <a:solidFill>
                  <a:srgbClr val="800000"/>
                </a:solidFill>
                <a:latin typeface="Arial MT"/>
                <a:cs typeface="Arial MT"/>
              </a:rPr>
              <a:t> </a:t>
            </a:r>
            <a:r>
              <a:rPr sz="2600" dirty="0">
                <a:solidFill>
                  <a:srgbClr val="800000"/>
                </a:solidFill>
                <a:latin typeface="Arial MT"/>
                <a:cs typeface="Arial MT"/>
              </a:rPr>
              <a:t>the</a:t>
            </a:r>
            <a:r>
              <a:rPr sz="2600" spc="5" dirty="0">
                <a:solidFill>
                  <a:srgbClr val="800000"/>
                </a:solidFill>
                <a:latin typeface="Arial MT"/>
                <a:cs typeface="Arial MT"/>
              </a:rPr>
              <a:t> </a:t>
            </a:r>
            <a:r>
              <a:rPr sz="2600" dirty="0">
                <a:solidFill>
                  <a:srgbClr val="800000"/>
                </a:solidFill>
                <a:latin typeface="Arial MT"/>
                <a:cs typeface="Arial MT"/>
              </a:rPr>
              <a:t>SQL</a:t>
            </a:r>
            <a:r>
              <a:rPr sz="2600" spc="-10" dirty="0">
                <a:solidFill>
                  <a:srgbClr val="800000"/>
                </a:solidFill>
                <a:latin typeface="Arial MT"/>
                <a:cs typeface="Arial MT"/>
              </a:rPr>
              <a:t> </a:t>
            </a:r>
            <a:r>
              <a:rPr sz="2600" dirty="0">
                <a:solidFill>
                  <a:srgbClr val="800000"/>
                </a:solidFill>
                <a:latin typeface="Arial MT"/>
                <a:cs typeface="Arial MT"/>
              </a:rPr>
              <a:t>relational</a:t>
            </a:r>
            <a:r>
              <a:rPr sz="2600" spc="-5" dirty="0">
                <a:solidFill>
                  <a:srgbClr val="800000"/>
                </a:solidFill>
                <a:latin typeface="Arial MT"/>
                <a:cs typeface="Arial MT"/>
              </a:rPr>
              <a:t> </a:t>
            </a:r>
            <a:r>
              <a:rPr sz="2600" dirty="0">
                <a:solidFill>
                  <a:srgbClr val="800000"/>
                </a:solidFill>
                <a:latin typeface="Arial MT"/>
                <a:cs typeface="Arial MT"/>
              </a:rPr>
              <a:t>language</a:t>
            </a:r>
            <a:endParaRPr sz="2600">
              <a:latin typeface="Arial MT"/>
              <a:cs typeface="Arial MT"/>
            </a:endParaRPr>
          </a:p>
          <a:p>
            <a:pPr marL="756285" marR="5080"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Are “set”-oriented</a:t>
            </a:r>
            <a:r>
              <a:rPr sz="2600" spc="-15" dirty="0">
                <a:solidFill>
                  <a:srgbClr val="800000"/>
                </a:solidFill>
                <a:latin typeface="Arial MT"/>
                <a:cs typeface="Arial MT"/>
              </a:rPr>
              <a:t> </a:t>
            </a:r>
            <a:r>
              <a:rPr sz="2600" dirty="0">
                <a:solidFill>
                  <a:srgbClr val="800000"/>
                </a:solidFill>
                <a:latin typeface="Arial MT"/>
                <a:cs typeface="Arial MT"/>
              </a:rPr>
              <a:t>and</a:t>
            </a:r>
            <a:r>
              <a:rPr sz="2600" spc="10" dirty="0">
                <a:solidFill>
                  <a:srgbClr val="800000"/>
                </a:solidFill>
                <a:latin typeface="Arial MT"/>
                <a:cs typeface="Arial MT"/>
              </a:rPr>
              <a:t> </a:t>
            </a:r>
            <a:r>
              <a:rPr sz="2600" dirty="0">
                <a:solidFill>
                  <a:srgbClr val="800000"/>
                </a:solidFill>
                <a:latin typeface="Arial MT"/>
                <a:cs typeface="Arial MT"/>
              </a:rPr>
              <a:t>specify</a:t>
            </a:r>
            <a:r>
              <a:rPr sz="2600" spc="-30" dirty="0">
                <a:solidFill>
                  <a:srgbClr val="800000"/>
                </a:solidFill>
                <a:latin typeface="Arial MT"/>
                <a:cs typeface="Arial MT"/>
              </a:rPr>
              <a:t> </a:t>
            </a:r>
            <a:r>
              <a:rPr sz="2600" dirty="0">
                <a:solidFill>
                  <a:srgbClr val="800000"/>
                </a:solidFill>
                <a:latin typeface="Arial MT"/>
                <a:cs typeface="Arial MT"/>
              </a:rPr>
              <a:t>what</a:t>
            </a:r>
            <a:r>
              <a:rPr sz="2600" spc="-5" dirty="0">
                <a:solidFill>
                  <a:srgbClr val="800000"/>
                </a:solidFill>
                <a:latin typeface="Arial MT"/>
                <a:cs typeface="Arial MT"/>
              </a:rPr>
              <a:t> </a:t>
            </a:r>
            <a:r>
              <a:rPr sz="2600" dirty="0">
                <a:solidFill>
                  <a:srgbClr val="800000"/>
                </a:solidFill>
                <a:latin typeface="Arial MT"/>
                <a:cs typeface="Arial MT"/>
              </a:rPr>
              <a:t>data to retrieve </a:t>
            </a:r>
            <a:r>
              <a:rPr sz="2600" spc="-705" dirty="0">
                <a:solidFill>
                  <a:srgbClr val="800000"/>
                </a:solidFill>
                <a:latin typeface="Arial MT"/>
                <a:cs typeface="Arial MT"/>
              </a:rPr>
              <a:t> </a:t>
            </a:r>
            <a:r>
              <a:rPr sz="2600" dirty="0">
                <a:solidFill>
                  <a:srgbClr val="800000"/>
                </a:solidFill>
                <a:latin typeface="Arial MT"/>
                <a:cs typeface="Arial MT"/>
              </a:rPr>
              <a:t>rather</a:t>
            </a:r>
            <a:r>
              <a:rPr sz="2600" spc="-5" dirty="0">
                <a:solidFill>
                  <a:srgbClr val="800000"/>
                </a:solidFill>
                <a:latin typeface="Arial MT"/>
                <a:cs typeface="Arial MT"/>
              </a:rPr>
              <a:t> </a:t>
            </a:r>
            <a:r>
              <a:rPr sz="2600" dirty="0">
                <a:solidFill>
                  <a:srgbClr val="800000"/>
                </a:solidFill>
                <a:latin typeface="Arial MT"/>
                <a:cs typeface="Arial MT"/>
              </a:rPr>
              <a:t>than how to</a:t>
            </a:r>
            <a:r>
              <a:rPr sz="2600" spc="-5" dirty="0">
                <a:solidFill>
                  <a:srgbClr val="800000"/>
                </a:solidFill>
                <a:latin typeface="Arial MT"/>
                <a:cs typeface="Arial MT"/>
              </a:rPr>
              <a:t> </a:t>
            </a:r>
            <a:r>
              <a:rPr sz="2600" dirty="0">
                <a:solidFill>
                  <a:srgbClr val="800000"/>
                </a:solidFill>
                <a:latin typeface="Arial MT"/>
                <a:cs typeface="Arial MT"/>
              </a:rPr>
              <a:t>retrieve it.</a:t>
            </a:r>
            <a:endParaRPr sz="2600">
              <a:latin typeface="Arial MT"/>
              <a:cs typeface="Arial MT"/>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Also</a:t>
            </a:r>
            <a:r>
              <a:rPr sz="2600" spc="-20" dirty="0">
                <a:solidFill>
                  <a:srgbClr val="800000"/>
                </a:solidFill>
                <a:latin typeface="Arial MT"/>
                <a:cs typeface="Arial MT"/>
              </a:rPr>
              <a:t> </a:t>
            </a:r>
            <a:r>
              <a:rPr sz="2600" dirty="0">
                <a:solidFill>
                  <a:srgbClr val="800000"/>
                </a:solidFill>
                <a:latin typeface="Arial MT"/>
                <a:cs typeface="Arial MT"/>
              </a:rPr>
              <a:t>called</a:t>
            </a:r>
            <a:r>
              <a:rPr sz="2600" spc="-10" dirty="0">
                <a:solidFill>
                  <a:srgbClr val="800000"/>
                </a:solidFill>
                <a:latin typeface="Arial MT"/>
                <a:cs typeface="Arial MT"/>
              </a:rPr>
              <a:t> </a:t>
            </a:r>
            <a:r>
              <a:rPr sz="2600" b="1" dirty="0">
                <a:solidFill>
                  <a:srgbClr val="800000"/>
                </a:solidFill>
                <a:latin typeface="Arial"/>
                <a:cs typeface="Arial"/>
              </a:rPr>
              <a:t>declarative </a:t>
            </a:r>
            <a:r>
              <a:rPr sz="2600" dirty="0">
                <a:solidFill>
                  <a:srgbClr val="800000"/>
                </a:solidFill>
                <a:latin typeface="Arial MT"/>
                <a:cs typeface="Arial MT"/>
              </a:rPr>
              <a:t>languages.</a:t>
            </a:r>
            <a:endParaRPr sz="2600">
              <a:latin typeface="Arial MT"/>
              <a:cs typeface="Arial MT"/>
            </a:endParaRPr>
          </a:p>
          <a:p>
            <a:pPr marL="355600" indent="-342900">
              <a:lnSpc>
                <a:spcPct val="100000"/>
              </a:lnSpc>
              <a:spcBef>
                <a:spcPts val="660"/>
              </a:spcBef>
              <a:buClr>
                <a:srgbClr val="990033"/>
              </a:buClr>
              <a:buSzPct val="58928"/>
              <a:buFont typeface="Wingdings"/>
              <a:buChar char=""/>
              <a:tabLst>
                <a:tab pos="354965" algn="l"/>
                <a:tab pos="355600" algn="l"/>
              </a:tabLst>
            </a:pPr>
            <a:r>
              <a:rPr sz="2800" b="1" spc="-5" dirty="0">
                <a:solidFill>
                  <a:srgbClr val="333399"/>
                </a:solidFill>
                <a:latin typeface="Arial"/>
                <a:cs typeface="Arial"/>
              </a:rPr>
              <a:t>Low</a:t>
            </a:r>
            <a:r>
              <a:rPr sz="2800" b="1" spc="5" dirty="0">
                <a:solidFill>
                  <a:srgbClr val="333399"/>
                </a:solidFill>
                <a:latin typeface="Arial"/>
                <a:cs typeface="Arial"/>
              </a:rPr>
              <a:t> </a:t>
            </a:r>
            <a:r>
              <a:rPr sz="2800" b="1" spc="-5" dirty="0">
                <a:solidFill>
                  <a:srgbClr val="333399"/>
                </a:solidFill>
                <a:latin typeface="Arial"/>
                <a:cs typeface="Arial"/>
              </a:rPr>
              <a:t>Level</a:t>
            </a:r>
            <a:r>
              <a:rPr sz="2800" b="1" spc="20" dirty="0">
                <a:solidFill>
                  <a:srgbClr val="333399"/>
                </a:solidFill>
                <a:latin typeface="Arial"/>
                <a:cs typeface="Arial"/>
              </a:rPr>
              <a:t> </a:t>
            </a:r>
            <a:r>
              <a:rPr sz="2800" b="1" spc="-5" dirty="0">
                <a:solidFill>
                  <a:srgbClr val="333399"/>
                </a:solidFill>
                <a:latin typeface="Arial"/>
                <a:cs typeface="Arial"/>
              </a:rPr>
              <a:t>or</a:t>
            </a:r>
            <a:r>
              <a:rPr sz="2800" b="1" dirty="0">
                <a:solidFill>
                  <a:srgbClr val="333399"/>
                </a:solidFill>
                <a:latin typeface="Arial"/>
                <a:cs typeface="Arial"/>
              </a:rPr>
              <a:t> </a:t>
            </a:r>
            <a:r>
              <a:rPr sz="2800" b="1" spc="-5" dirty="0">
                <a:solidFill>
                  <a:srgbClr val="333399"/>
                </a:solidFill>
                <a:latin typeface="Arial"/>
                <a:cs typeface="Arial"/>
              </a:rPr>
              <a:t>Procedural</a:t>
            </a:r>
            <a:r>
              <a:rPr sz="2800" b="1" spc="15" dirty="0">
                <a:solidFill>
                  <a:srgbClr val="333399"/>
                </a:solidFill>
                <a:latin typeface="Arial"/>
                <a:cs typeface="Arial"/>
              </a:rPr>
              <a:t> </a:t>
            </a:r>
            <a:r>
              <a:rPr sz="2800" b="1" spc="-5" dirty="0">
                <a:solidFill>
                  <a:srgbClr val="333399"/>
                </a:solidFill>
                <a:latin typeface="Arial"/>
                <a:cs typeface="Arial"/>
              </a:rPr>
              <a:t>Language:</a:t>
            </a:r>
            <a:endParaRPr sz="2800">
              <a:latin typeface="Arial"/>
              <a:cs typeface="Arial"/>
            </a:endParaRPr>
          </a:p>
          <a:p>
            <a:pPr marL="756285" lvl="1" indent="-287020">
              <a:lnSpc>
                <a:spcPct val="100000"/>
              </a:lnSpc>
              <a:spcBef>
                <a:spcPts val="635"/>
              </a:spcBef>
              <a:buClr>
                <a:srgbClr val="333399"/>
              </a:buClr>
              <a:buSzPct val="53846"/>
              <a:buFont typeface="Wingdings"/>
              <a:buChar char=""/>
              <a:tabLst>
                <a:tab pos="756285" algn="l"/>
                <a:tab pos="756920" algn="l"/>
              </a:tabLst>
            </a:pPr>
            <a:r>
              <a:rPr sz="2600" dirty="0">
                <a:solidFill>
                  <a:srgbClr val="800000"/>
                </a:solidFill>
                <a:latin typeface="Arial MT"/>
                <a:cs typeface="Arial MT"/>
              </a:rPr>
              <a:t>Retrieve</a:t>
            </a:r>
            <a:r>
              <a:rPr sz="2600" spc="-25" dirty="0">
                <a:solidFill>
                  <a:srgbClr val="800000"/>
                </a:solidFill>
                <a:latin typeface="Arial MT"/>
                <a:cs typeface="Arial MT"/>
              </a:rPr>
              <a:t> </a:t>
            </a:r>
            <a:r>
              <a:rPr sz="2600" dirty="0">
                <a:solidFill>
                  <a:srgbClr val="800000"/>
                </a:solidFill>
                <a:latin typeface="Arial MT"/>
                <a:cs typeface="Arial MT"/>
              </a:rPr>
              <a:t>data</a:t>
            </a:r>
            <a:r>
              <a:rPr sz="2600" spc="-10" dirty="0">
                <a:solidFill>
                  <a:srgbClr val="800000"/>
                </a:solidFill>
                <a:latin typeface="Arial MT"/>
                <a:cs typeface="Arial MT"/>
              </a:rPr>
              <a:t> </a:t>
            </a:r>
            <a:r>
              <a:rPr sz="2600" dirty="0">
                <a:solidFill>
                  <a:srgbClr val="800000"/>
                </a:solidFill>
                <a:latin typeface="Arial MT"/>
                <a:cs typeface="Arial MT"/>
              </a:rPr>
              <a:t>one</a:t>
            </a:r>
            <a:r>
              <a:rPr sz="2600" spc="-5" dirty="0">
                <a:solidFill>
                  <a:srgbClr val="800000"/>
                </a:solidFill>
                <a:latin typeface="Arial MT"/>
                <a:cs typeface="Arial MT"/>
              </a:rPr>
              <a:t> </a:t>
            </a:r>
            <a:r>
              <a:rPr sz="2600" dirty="0">
                <a:solidFill>
                  <a:srgbClr val="800000"/>
                </a:solidFill>
                <a:latin typeface="Arial MT"/>
                <a:cs typeface="Arial MT"/>
              </a:rPr>
              <a:t>record-at-a-time;</a:t>
            </a:r>
            <a:endParaRPr sz="2600">
              <a:latin typeface="Arial MT"/>
              <a:cs typeface="Arial MT"/>
            </a:endParaRPr>
          </a:p>
          <a:p>
            <a:pPr marL="756285" marR="133985"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Constructs</a:t>
            </a:r>
            <a:r>
              <a:rPr sz="2600" spc="-25" dirty="0">
                <a:solidFill>
                  <a:srgbClr val="800000"/>
                </a:solidFill>
                <a:latin typeface="Arial MT"/>
                <a:cs typeface="Arial MT"/>
              </a:rPr>
              <a:t> </a:t>
            </a:r>
            <a:r>
              <a:rPr sz="2600" dirty="0">
                <a:solidFill>
                  <a:srgbClr val="800000"/>
                </a:solidFill>
                <a:latin typeface="Arial MT"/>
                <a:cs typeface="Arial MT"/>
              </a:rPr>
              <a:t>such</a:t>
            </a:r>
            <a:r>
              <a:rPr sz="2600" spc="-10" dirty="0">
                <a:solidFill>
                  <a:srgbClr val="800000"/>
                </a:solidFill>
                <a:latin typeface="Arial MT"/>
                <a:cs typeface="Arial MT"/>
              </a:rPr>
              <a:t> </a:t>
            </a:r>
            <a:r>
              <a:rPr sz="2600" dirty="0">
                <a:solidFill>
                  <a:srgbClr val="800000"/>
                </a:solidFill>
                <a:latin typeface="Arial MT"/>
                <a:cs typeface="Arial MT"/>
              </a:rPr>
              <a:t>as</a:t>
            </a:r>
            <a:r>
              <a:rPr sz="2600" spc="-10" dirty="0">
                <a:solidFill>
                  <a:srgbClr val="800000"/>
                </a:solidFill>
                <a:latin typeface="Arial MT"/>
                <a:cs typeface="Arial MT"/>
              </a:rPr>
              <a:t> </a:t>
            </a:r>
            <a:r>
              <a:rPr sz="2600" dirty="0">
                <a:solidFill>
                  <a:srgbClr val="800000"/>
                </a:solidFill>
                <a:latin typeface="Arial MT"/>
                <a:cs typeface="Arial MT"/>
              </a:rPr>
              <a:t>looping are needed</a:t>
            </a:r>
            <a:r>
              <a:rPr sz="2600" spc="-15" dirty="0">
                <a:solidFill>
                  <a:srgbClr val="800000"/>
                </a:solidFill>
                <a:latin typeface="Arial MT"/>
                <a:cs typeface="Arial MT"/>
              </a:rPr>
              <a:t> </a:t>
            </a:r>
            <a:r>
              <a:rPr sz="2600" dirty="0">
                <a:solidFill>
                  <a:srgbClr val="800000"/>
                </a:solidFill>
                <a:latin typeface="Arial MT"/>
                <a:cs typeface="Arial MT"/>
              </a:rPr>
              <a:t>to</a:t>
            </a:r>
            <a:r>
              <a:rPr sz="2600" spc="5" dirty="0">
                <a:solidFill>
                  <a:srgbClr val="800000"/>
                </a:solidFill>
                <a:latin typeface="Arial MT"/>
                <a:cs typeface="Arial MT"/>
              </a:rPr>
              <a:t> </a:t>
            </a:r>
            <a:r>
              <a:rPr sz="2600" dirty="0">
                <a:solidFill>
                  <a:srgbClr val="800000"/>
                </a:solidFill>
                <a:latin typeface="Arial MT"/>
                <a:cs typeface="Arial MT"/>
              </a:rPr>
              <a:t>retrieve </a:t>
            </a:r>
            <a:r>
              <a:rPr sz="2600" spc="-710" dirty="0">
                <a:solidFill>
                  <a:srgbClr val="800000"/>
                </a:solidFill>
                <a:latin typeface="Arial MT"/>
                <a:cs typeface="Arial MT"/>
              </a:rPr>
              <a:t> </a:t>
            </a:r>
            <a:r>
              <a:rPr sz="2600" dirty="0">
                <a:solidFill>
                  <a:srgbClr val="800000"/>
                </a:solidFill>
                <a:latin typeface="Arial MT"/>
                <a:cs typeface="Arial MT"/>
              </a:rPr>
              <a:t>multiple</a:t>
            </a:r>
            <a:r>
              <a:rPr sz="2600" spc="-15" dirty="0">
                <a:solidFill>
                  <a:srgbClr val="800000"/>
                </a:solidFill>
                <a:latin typeface="Arial MT"/>
                <a:cs typeface="Arial MT"/>
              </a:rPr>
              <a:t> </a:t>
            </a:r>
            <a:r>
              <a:rPr sz="2600" dirty="0">
                <a:solidFill>
                  <a:srgbClr val="800000"/>
                </a:solidFill>
                <a:latin typeface="Arial MT"/>
                <a:cs typeface="Arial MT"/>
              </a:rPr>
              <a:t>records,</a:t>
            </a:r>
            <a:r>
              <a:rPr sz="2600" spc="-15" dirty="0">
                <a:solidFill>
                  <a:srgbClr val="800000"/>
                </a:solidFill>
                <a:latin typeface="Arial MT"/>
                <a:cs typeface="Arial MT"/>
              </a:rPr>
              <a:t> </a:t>
            </a:r>
            <a:r>
              <a:rPr sz="2600" dirty="0">
                <a:solidFill>
                  <a:srgbClr val="800000"/>
                </a:solidFill>
                <a:latin typeface="Arial MT"/>
                <a:cs typeface="Arial MT"/>
              </a:rPr>
              <a:t>along with</a:t>
            </a:r>
            <a:r>
              <a:rPr sz="2600" spc="-5" dirty="0">
                <a:solidFill>
                  <a:srgbClr val="800000"/>
                </a:solidFill>
                <a:latin typeface="Arial MT"/>
                <a:cs typeface="Arial MT"/>
              </a:rPr>
              <a:t> </a:t>
            </a:r>
            <a:r>
              <a:rPr sz="2600" dirty="0">
                <a:solidFill>
                  <a:srgbClr val="800000"/>
                </a:solidFill>
                <a:latin typeface="Arial MT"/>
                <a:cs typeface="Arial MT"/>
              </a:rPr>
              <a:t>positioning</a:t>
            </a:r>
            <a:r>
              <a:rPr sz="2600" spc="-20" dirty="0">
                <a:solidFill>
                  <a:srgbClr val="800000"/>
                </a:solidFill>
                <a:latin typeface="Arial MT"/>
                <a:cs typeface="Arial MT"/>
              </a:rPr>
              <a:t> </a:t>
            </a:r>
            <a:r>
              <a:rPr sz="2600" dirty="0">
                <a:solidFill>
                  <a:srgbClr val="800000"/>
                </a:solidFill>
                <a:latin typeface="Arial MT"/>
                <a:cs typeface="Arial MT"/>
              </a:rPr>
              <a:t>pointers.</a:t>
            </a:r>
            <a:endParaRPr sz="26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2593340" cy="574040"/>
          </a:xfrm>
          <a:prstGeom prst="rect">
            <a:avLst/>
          </a:prstGeom>
        </p:spPr>
        <p:txBody>
          <a:bodyPr vert="horz" wrap="square" lIns="0" tIns="12700" rIns="0" bIns="0" rtlCol="0">
            <a:spAutoFit/>
          </a:bodyPr>
          <a:lstStyle/>
          <a:p>
            <a:pPr marL="12700">
              <a:lnSpc>
                <a:spcPct val="100000"/>
              </a:lnSpc>
              <a:spcBef>
                <a:spcPts val="100"/>
              </a:spcBef>
            </a:pPr>
            <a:r>
              <a:rPr spc="-5" dirty="0"/>
              <a:t>Data</a:t>
            </a:r>
            <a:r>
              <a:rPr spc="-70" dirty="0"/>
              <a:t> </a:t>
            </a:r>
            <a:r>
              <a:rPr dirty="0"/>
              <a:t>Models</a:t>
            </a:r>
          </a:p>
        </p:txBody>
      </p:sp>
      <p:sp>
        <p:nvSpPr>
          <p:cNvPr id="4" name="object 4"/>
          <p:cNvSpPr txBox="1"/>
          <p:nvPr/>
        </p:nvSpPr>
        <p:spPr>
          <a:xfrm>
            <a:off x="307340" y="1281296"/>
            <a:ext cx="7967980" cy="4189729"/>
          </a:xfrm>
          <a:prstGeom prst="rect">
            <a:avLst/>
          </a:prstGeom>
        </p:spPr>
        <p:txBody>
          <a:bodyPr vert="horz" wrap="square" lIns="0" tIns="85725" rIns="0" bIns="0" rtlCol="0">
            <a:spAutoFit/>
          </a:bodyPr>
          <a:lstStyle/>
          <a:p>
            <a:pPr marL="355600" indent="-342900">
              <a:lnSpc>
                <a:spcPct val="100000"/>
              </a:lnSpc>
              <a:spcBef>
                <a:spcPts val="675"/>
              </a:spcBef>
              <a:buClr>
                <a:srgbClr val="990033"/>
              </a:buClr>
              <a:buSzPct val="60416"/>
              <a:buFont typeface="Wingdings"/>
              <a:buChar char=""/>
              <a:tabLst>
                <a:tab pos="354965" algn="l"/>
                <a:tab pos="355600" algn="l"/>
              </a:tabLst>
            </a:pPr>
            <a:r>
              <a:rPr sz="2400" b="1" spc="-5" dirty="0">
                <a:solidFill>
                  <a:srgbClr val="333399"/>
                </a:solidFill>
                <a:latin typeface="Arial"/>
                <a:cs typeface="Arial"/>
              </a:rPr>
              <a:t>Data</a:t>
            </a:r>
            <a:r>
              <a:rPr sz="2400" b="1" spc="-30" dirty="0">
                <a:solidFill>
                  <a:srgbClr val="333399"/>
                </a:solidFill>
                <a:latin typeface="Arial"/>
                <a:cs typeface="Arial"/>
              </a:rPr>
              <a:t> </a:t>
            </a:r>
            <a:r>
              <a:rPr sz="2400" b="1" dirty="0">
                <a:solidFill>
                  <a:srgbClr val="333399"/>
                </a:solidFill>
                <a:latin typeface="Arial"/>
                <a:cs typeface="Arial"/>
              </a:rPr>
              <a:t>Model:</a:t>
            </a:r>
            <a:endParaRPr sz="2400">
              <a:latin typeface="Arial"/>
              <a:cs typeface="Arial"/>
            </a:endParaRPr>
          </a:p>
          <a:p>
            <a:pPr marL="756285" marR="5080" lvl="1" indent="-287020">
              <a:lnSpc>
                <a:spcPct val="100000"/>
              </a:lnSpc>
              <a:spcBef>
                <a:spcPts val="525"/>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A</a:t>
            </a:r>
            <a:r>
              <a:rPr sz="2200" dirty="0">
                <a:solidFill>
                  <a:srgbClr val="800000"/>
                </a:solidFill>
                <a:latin typeface="Arial MT"/>
                <a:cs typeface="Arial MT"/>
              </a:rPr>
              <a:t> </a:t>
            </a:r>
            <a:r>
              <a:rPr sz="2200" spc="-5" dirty="0">
                <a:solidFill>
                  <a:srgbClr val="800000"/>
                </a:solidFill>
                <a:latin typeface="Arial MT"/>
                <a:cs typeface="Arial MT"/>
              </a:rPr>
              <a:t>set</a:t>
            </a:r>
            <a:r>
              <a:rPr sz="2200" dirty="0">
                <a:solidFill>
                  <a:srgbClr val="800000"/>
                </a:solidFill>
                <a:latin typeface="Arial MT"/>
                <a:cs typeface="Arial MT"/>
              </a:rPr>
              <a:t> of </a:t>
            </a:r>
            <a:r>
              <a:rPr sz="2200" spc="-5" dirty="0">
                <a:solidFill>
                  <a:srgbClr val="800000"/>
                </a:solidFill>
                <a:latin typeface="Arial MT"/>
                <a:cs typeface="Arial MT"/>
              </a:rPr>
              <a:t>concepts</a:t>
            </a:r>
            <a:r>
              <a:rPr sz="2200" dirty="0">
                <a:solidFill>
                  <a:srgbClr val="800000"/>
                </a:solidFill>
                <a:latin typeface="Arial MT"/>
                <a:cs typeface="Arial MT"/>
              </a:rPr>
              <a:t> </a:t>
            </a:r>
            <a:r>
              <a:rPr sz="2200" spc="-5" dirty="0">
                <a:solidFill>
                  <a:srgbClr val="800000"/>
                </a:solidFill>
                <a:latin typeface="Arial MT"/>
                <a:cs typeface="Arial MT"/>
              </a:rPr>
              <a:t>to</a:t>
            </a:r>
            <a:r>
              <a:rPr sz="2200" spc="15" dirty="0">
                <a:solidFill>
                  <a:srgbClr val="800000"/>
                </a:solidFill>
                <a:latin typeface="Arial MT"/>
                <a:cs typeface="Arial MT"/>
              </a:rPr>
              <a:t> </a:t>
            </a:r>
            <a:r>
              <a:rPr sz="2200" spc="-5" dirty="0">
                <a:solidFill>
                  <a:srgbClr val="800000"/>
                </a:solidFill>
                <a:latin typeface="Arial MT"/>
                <a:cs typeface="Arial MT"/>
              </a:rPr>
              <a:t>describe the</a:t>
            </a:r>
            <a:r>
              <a:rPr sz="2200" spc="50" dirty="0">
                <a:solidFill>
                  <a:srgbClr val="800000"/>
                </a:solidFill>
                <a:latin typeface="Arial MT"/>
                <a:cs typeface="Arial MT"/>
              </a:rPr>
              <a:t> </a:t>
            </a:r>
            <a:r>
              <a:rPr sz="2200" b="1" i="1" spc="-5" dirty="0">
                <a:solidFill>
                  <a:srgbClr val="800000"/>
                </a:solidFill>
                <a:latin typeface="Arial"/>
                <a:cs typeface="Arial"/>
              </a:rPr>
              <a:t>structure</a:t>
            </a:r>
            <a:r>
              <a:rPr sz="2200" b="1" i="1" spc="30" dirty="0">
                <a:solidFill>
                  <a:srgbClr val="800000"/>
                </a:solidFill>
                <a:latin typeface="Arial"/>
                <a:cs typeface="Arial"/>
              </a:rPr>
              <a:t> </a:t>
            </a:r>
            <a:r>
              <a:rPr sz="2200" spc="-5" dirty="0">
                <a:solidFill>
                  <a:srgbClr val="800000"/>
                </a:solidFill>
                <a:latin typeface="Arial MT"/>
                <a:cs typeface="Arial MT"/>
              </a:rPr>
              <a:t>of</a:t>
            </a:r>
            <a:r>
              <a:rPr sz="2200" spc="15" dirty="0">
                <a:solidFill>
                  <a:srgbClr val="800000"/>
                </a:solidFill>
                <a:latin typeface="Arial MT"/>
                <a:cs typeface="Arial MT"/>
              </a:rPr>
              <a:t> </a:t>
            </a:r>
            <a:r>
              <a:rPr sz="2200" spc="-5" dirty="0">
                <a:solidFill>
                  <a:srgbClr val="800000"/>
                </a:solidFill>
                <a:latin typeface="Arial MT"/>
                <a:cs typeface="Arial MT"/>
              </a:rPr>
              <a:t>a</a:t>
            </a:r>
            <a:r>
              <a:rPr sz="2200" dirty="0">
                <a:solidFill>
                  <a:srgbClr val="800000"/>
                </a:solidFill>
                <a:latin typeface="Arial MT"/>
                <a:cs typeface="Arial MT"/>
              </a:rPr>
              <a:t> </a:t>
            </a:r>
            <a:r>
              <a:rPr sz="2200" spc="-5" dirty="0">
                <a:solidFill>
                  <a:srgbClr val="800000"/>
                </a:solidFill>
                <a:latin typeface="Arial MT"/>
                <a:cs typeface="Arial MT"/>
              </a:rPr>
              <a:t>database, </a:t>
            </a:r>
            <a:r>
              <a:rPr sz="2200" spc="-595" dirty="0">
                <a:solidFill>
                  <a:srgbClr val="800000"/>
                </a:solidFill>
                <a:latin typeface="Arial MT"/>
                <a:cs typeface="Arial MT"/>
              </a:rPr>
              <a:t> </a:t>
            </a:r>
            <a:r>
              <a:rPr sz="2200" spc="-5" dirty="0">
                <a:solidFill>
                  <a:srgbClr val="800000"/>
                </a:solidFill>
                <a:latin typeface="Arial MT"/>
                <a:cs typeface="Arial MT"/>
              </a:rPr>
              <a:t>the</a:t>
            </a:r>
            <a:r>
              <a:rPr sz="2200" spc="5" dirty="0">
                <a:solidFill>
                  <a:srgbClr val="800000"/>
                </a:solidFill>
                <a:latin typeface="Arial MT"/>
                <a:cs typeface="Arial MT"/>
              </a:rPr>
              <a:t> </a:t>
            </a:r>
            <a:r>
              <a:rPr sz="2200" b="1" i="1" spc="-5" dirty="0">
                <a:solidFill>
                  <a:srgbClr val="800000"/>
                </a:solidFill>
                <a:latin typeface="Arial"/>
                <a:cs typeface="Arial"/>
              </a:rPr>
              <a:t>operations</a:t>
            </a:r>
            <a:r>
              <a:rPr sz="2200" b="1" i="1" spc="50" dirty="0">
                <a:solidFill>
                  <a:srgbClr val="800000"/>
                </a:solidFill>
                <a:latin typeface="Arial"/>
                <a:cs typeface="Arial"/>
              </a:rPr>
              <a:t> </a:t>
            </a:r>
            <a:r>
              <a:rPr sz="2200" spc="-5" dirty="0">
                <a:solidFill>
                  <a:srgbClr val="800000"/>
                </a:solidFill>
                <a:latin typeface="Arial MT"/>
                <a:cs typeface="Arial MT"/>
              </a:rPr>
              <a:t>for</a:t>
            </a:r>
            <a:r>
              <a:rPr sz="2200" spc="20" dirty="0">
                <a:solidFill>
                  <a:srgbClr val="800000"/>
                </a:solidFill>
                <a:latin typeface="Arial MT"/>
                <a:cs typeface="Arial MT"/>
              </a:rPr>
              <a:t> </a:t>
            </a:r>
            <a:r>
              <a:rPr sz="2200" spc="-5" dirty="0">
                <a:solidFill>
                  <a:srgbClr val="800000"/>
                </a:solidFill>
                <a:latin typeface="Arial MT"/>
                <a:cs typeface="Arial MT"/>
              </a:rPr>
              <a:t>manipulating</a:t>
            </a:r>
            <a:r>
              <a:rPr sz="2200" spc="5" dirty="0">
                <a:solidFill>
                  <a:srgbClr val="800000"/>
                </a:solidFill>
                <a:latin typeface="Arial MT"/>
                <a:cs typeface="Arial MT"/>
              </a:rPr>
              <a:t> </a:t>
            </a:r>
            <a:r>
              <a:rPr sz="2200" spc="-5" dirty="0">
                <a:solidFill>
                  <a:srgbClr val="800000"/>
                </a:solidFill>
                <a:latin typeface="Arial MT"/>
                <a:cs typeface="Arial MT"/>
              </a:rPr>
              <a:t>these</a:t>
            </a:r>
            <a:r>
              <a:rPr sz="2200" spc="10" dirty="0">
                <a:solidFill>
                  <a:srgbClr val="800000"/>
                </a:solidFill>
                <a:latin typeface="Arial MT"/>
                <a:cs typeface="Arial MT"/>
              </a:rPr>
              <a:t> </a:t>
            </a:r>
            <a:r>
              <a:rPr sz="2200" spc="-5" dirty="0">
                <a:solidFill>
                  <a:srgbClr val="800000"/>
                </a:solidFill>
                <a:latin typeface="Arial MT"/>
                <a:cs typeface="Arial MT"/>
              </a:rPr>
              <a:t>structures,</a:t>
            </a:r>
            <a:r>
              <a:rPr sz="2200" spc="15" dirty="0">
                <a:solidFill>
                  <a:srgbClr val="800000"/>
                </a:solidFill>
                <a:latin typeface="Arial MT"/>
                <a:cs typeface="Arial MT"/>
              </a:rPr>
              <a:t> </a:t>
            </a:r>
            <a:r>
              <a:rPr sz="2200" spc="-5" dirty="0">
                <a:solidFill>
                  <a:srgbClr val="800000"/>
                </a:solidFill>
                <a:latin typeface="Arial MT"/>
                <a:cs typeface="Arial MT"/>
              </a:rPr>
              <a:t>and </a:t>
            </a:r>
            <a:r>
              <a:rPr sz="2200" dirty="0">
                <a:solidFill>
                  <a:srgbClr val="800000"/>
                </a:solidFill>
                <a:latin typeface="Arial MT"/>
                <a:cs typeface="Arial MT"/>
              </a:rPr>
              <a:t> </a:t>
            </a:r>
            <a:r>
              <a:rPr sz="2200" spc="-5" dirty="0">
                <a:solidFill>
                  <a:srgbClr val="800000"/>
                </a:solidFill>
                <a:latin typeface="Arial MT"/>
                <a:cs typeface="Arial MT"/>
              </a:rPr>
              <a:t>certain</a:t>
            </a:r>
            <a:r>
              <a:rPr sz="2200" spc="15" dirty="0">
                <a:solidFill>
                  <a:srgbClr val="800000"/>
                </a:solidFill>
                <a:latin typeface="Arial MT"/>
                <a:cs typeface="Arial MT"/>
              </a:rPr>
              <a:t> </a:t>
            </a:r>
            <a:r>
              <a:rPr sz="2200" b="1" i="1" spc="-5" dirty="0">
                <a:solidFill>
                  <a:srgbClr val="800000"/>
                </a:solidFill>
                <a:latin typeface="Arial"/>
                <a:cs typeface="Arial"/>
              </a:rPr>
              <a:t>constraints</a:t>
            </a:r>
            <a:r>
              <a:rPr sz="2200" b="1" i="1" spc="50" dirty="0">
                <a:solidFill>
                  <a:srgbClr val="800000"/>
                </a:solidFill>
                <a:latin typeface="Arial"/>
                <a:cs typeface="Arial"/>
              </a:rPr>
              <a:t> </a:t>
            </a:r>
            <a:r>
              <a:rPr sz="2200" spc="-5" dirty="0">
                <a:solidFill>
                  <a:srgbClr val="800000"/>
                </a:solidFill>
                <a:latin typeface="Arial MT"/>
                <a:cs typeface="Arial MT"/>
              </a:rPr>
              <a:t>that</a:t>
            </a:r>
            <a:r>
              <a:rPr sz="2200" spc="5" dirty="0">
                <a:solidFill>
                  <a:srgbClr val="800000"/>
                </a:solidFill>
                <a:latin typeface="Arial MT"/>
                <a:cs typeface="Arial MT"/>
              </a:rPr>
              <a:t> </a:t>
            </a:r>
            <a:r>
              <a:rPr sz="2200" spc="-5" dirty="0">
                <a:solidFill>
                  <a:srgbClr val="800000"/>
                </a:solidFill>
                <a:latin typeface="Arial MT"/>
                <a:cs typeface="Arial MT"/>
              </a:rPr>
              <a:t>the</a:t>
            </a:r>
            <a:r>
              <a:rPr sz="2200" spc="5" dirty="0">
                <a:solidFill>
                  <a:srgbClr val="800000"/>
                </a:solidFill>
                <a:latin typeface="Arial MT"/>
                <a:cs typeface="Arial MT"/>
              </a:rPr>
              <a:t> </a:t>
            </a:r>
            <a:r>
              <a:rPr sz="2200" spc="-5" dirty="0">
                <a:solidFill>
                  <a:srgbClr val="800000"/>
                </a:solidFill>
                <a:latin typeface="Arial MT"/>
                <a:cs typeface="Arial MT"/>
              </a:rPr>
              <a:t>database</a:t>
            </a:r>
            <a:r>
              <a:rPr sz="2200" spc="20" dirty="0">
                <a:solidFill>
                  <a:srgbClr val="800000"/>
                </a:solidFill>
                <a:latin typeface="Arial MT"/>
                <a:cs typeface="Arial MT"/>
              </a:rPr>
              <a:t> </a:t>
            </a:r>
            <a:r>
              <a:rPr sz="2200" spc="-5" dirty="0">
                <a:solidFill>
                  <a:srgbClr val="800000"/>
                </a:solidFill>
                <a:latin typeface="Arial MT"/>
                <a:cs typeface="Arial MT"/>
              </a:rPr>
              <a:t>should obey.</a:t>
            </a:r>
            <a:endParaRPr sz="2200">
              <a:latin typeface="Arial MT"/>
              <a:cs typeface="Arial MT"/>
            </a:endParaRPr>
          </a:p>
          <a:p>
            <a:pPr marL="355600" indent="-342900">
              <a:lnSpc>
                <a:spcPct val="100000"/>
              </a:lnSpc>
              <a:spcBef>
                <a:spcPts val="585"/>
              </a:spcBef>
              <a:buClr>
                <a:srgbClr val="990033"/>
              </a:buClr>
              <a:buSzPct val="60416"/>
              <a:buFont typeface="Wingdings"/>
              <a:buChar char=""/>
              <a:tabLst>
                <a:tab pos="354965" algn="l"/>
                <a:tab pos="355600" algn="l"/>
              </a:tabLst>
            </a:pPr>
            <a:r>
              <a:rPr sz="2400" b="1" spc="-5" dirty="0">
                <a:solidFill>
                  <a:srgbClr val="333399"/>
                </a:solidFill>
                <a:latin typeface="Arial"/>
                <a:cs typeface="Arial"/>
              </a:rPr>
              <a:t>Data</a:t>
            </a:r>
            <a:r>
              <a:rPr sz="2400" b="1" dirty="0">
                <a:solidFill>
                  <a:srgbClr val="333399"/>
                </a:solidFill>
                <a:latin typeface="Arial"/>
                <a:cs typeface="Arial"/>
              </a:rPr>
              <a:t> Model</a:t>
            </a:r>
            <a:r>
              <a:rPr sz="2400" b="1" spc="-25" dirty="0">
                <a:solidFill>
                  <a:srgbClr val="333399"/>
                </a:solidFill>
                <a:latin typeface="Arial"/>
                <a:cs typeface="Arial"/>
              </a:rPr>
              <a:t> </a:t>
            </a:r>
            <a:r>
              <a:rPr sz="2400" b="1" dirty="0">
                <a:solidFill>
                  <a:srgbClr val="333399"/>
                </a:solidFill>
                <a:latin typeface="Arial"/>
                <a:cs typeface="Arial"/>
              </a:rPr>
              <a:t>Structure</a:t>
            </a:r>
            <a:r>
              <a:rPr sz="2400" b="1" spc="-5" dirty="0">
                <a:solidFill>
                  <a:srgbClr val="333399"/>
                </a:solidFill>
                <a:latin typeface="Arial"/>
                <a:cs typeface="Arial"/>
              </a:rPr>
              <a:t> </a:t>
            </a:r>
            <a:r>
              <a:rPr sz="2400" b="1" dirty="0">
                <a:solidFill>
                  <a:srgbClr val="333399"/>
                </a:solidFill>
                <a:latin typeface="Arial"/>
                <a:cs typeface="Arial"/>
              </a:rPr>
              <a:t>and</a:t>
            </a:r>
            <a:r>
              <a:rPr sz="2400" b="1" spc="-5" dirty="0">
                <a:solidFill>
                  <a:srgbClr val="333399"/>
                </a:solidFill>
                <a:latin typeface="Arial"/>
                <a:cs typeface="Arial"/>
              </a:rPr>
              <a:t> Constraints:</a:t>
            </a:r>
            <a:endParaRPr sz="2400">
              <a:latin typeface="Arial"/>
              <a:cs typeface="Arial"/>
            </a:endParaRPr>
          </a:p>
          <a:p>
            <a:pPr marL="756285" lvl="1" indent="-287020">
              <a:lnSpc>
                <a:spcPct val="100000"/>
              </a:lnSpc>
              <a:spcBef>
                <a:spcPts val="52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Constructs</a:t>
            </a:r>
            <a:r>
              <a:rPr sz="2200" spc="5" dirty="0">
                <a:solidFill>
                  <a:srgbClr val="800000"/>
                </a:solidFill>
                <a:latin typeface="Arial MT"/>
                <a:cs typeface="Arial MT"/>
              </a:rPr>
              <a:t> </a:t>
            </a:r>
            <a:r>
              <a:rPr sz="2200" spc="-5" dirty="0">
                <a:solidFill>
                  <a:srgbClr val="800000"/>
                </a:solidFill>
                <a:latin typeface="Arial MT"/>
                <a:cs typeface="Arial MT"/>
              </a:rPr>
              <a:t>are</a:t>
            </a:r>
            <a:r>
              <a:rPr sz="2200" spc="25" dirty="0">
                <a:solidFill>
                  <a:srgbClr val="800000"/>
                </a:solidFill>
                <a:latin typeface="Arial MT"/>
                <a:cs typeface="Arial MT"/>
              </a:rPr>
              <a:t> </a:t>
            </a:r>
            <a:r>
              <a:rPr sz="2200" spc="-5" dirty="0">
                <a:solidFill>
                  <a:srgbClr val="800000"/>
                </a:solidFill>
                <a:latin typeface="Arial MT"/>
                <a:cs typeface="Arial MT"/>
              </a:rPr>
              <a:t>used</a:t>
            </a:r>
            <a:r>
              <a:rPr sz="2200" spc="10" dirty="0">
                <a:solidFill>
                  <a:srgbClr val="800000"/>
                </a:solidFill>
                <a:latin typeface="Arial MT"/>
                <a:cs typeface="Arial MT"/>
              </a:rPr>
              <a:t> </a:t>
            </a:r>
            <a:r>
              <a:rPr sz="2200" spc="-5" dirty="0">
                <a:solidFill>
                  <a:srgbClr val="800000"/>
                </a:solidFill>
                <a:latin typeface="Arial MT"/>
                <a:cs typeface="Arial MT"/>
              </a:rPr>
              <a:t>to</a:t>
            </a:r>
            <a:r>
              <a:rPr sz="2200" spc="5" dirty="0">
                <a:solidFill>
                  <a:srgbClr val="800000"/>
                </a:solidFill>
                <a:latin typeface="Arial MT"/>
                <a:cs typeface="Arial MT"/>
              </a:rPr>
              <a:t> </a:t>
            </a:r>
            <a:r>
              <a:rPr sz="2200" spc="-5" dirty="0">
                <a:solidFill>
                  <a:srgbClr val="800000"/>
                </a:solidFill>
                <a:latin typeface="Arial MT"/>
                <a:cs typeface="Arial MT"/>
              </a:rPr>
              <a:t>define</a:t>
            </a:r>
            <a:r>
              <a:rPr sz="2200" spc="10" dirty="0">
                <a:solidFill>
                  <a:srgbClr val="800000"/>
                </a:solidFill>
                <a:latin typeface="Arial MT"/>
                <a:cs typeface="Arial MT"/>
              </a:rPr>
              <a:t> </a:t>
            </a:r>
            <a:r>
              <a:rPr sz="2200" spc="-5" dirty="0">
                <a:solidFill>
                  <a:srgbClr val="800000"/>
                </a:solidFill>
                <a:latin typeface="Arial MT"/>
                <a:cs typeface="Arial MT"/>
              </a:rPr>
              <a:t>the</a:t>
            </a:r>
            <a:r>
              <a:rPr sz="2200" spc="5" dirty="0">
                <a:solidFill>
                  <a:srgbClr val="800000"/>
                </a:solidFill>
                <a:latin typeface="Arial MT"/>
                <a:cs typeface="Arial MT"/>
              </a:rPr>
              <a:t> </a:t>
            </a:r>
            <a:r>
              <a:rPr sz="2200" spc="-5" dirty="0">
                <a:solidFill>
                  <a:srgbClr val="800000"/>
                </a:solidFill>
                <a:latin typeface="Arial MT"/>
                <a:cs typeface="Arial MT"/>
              </a:rPr>
              <a:t>database</a:t>
            </a:r>
            <a:r>
              <a:rPr sz="2200" spc="5" dirty="0">
                <a:solidFill>
                  <a:srgbClr val="800000"/>
                </a:solidFill>
                <a:latin typeface="Arial MT"/>
                <a:cs typeface="Arial MT"/>
              </a:rPr>
              <a:t> </a:t>
            </a:r>
            <a:r>
              <a:rPr sz="2200" spc="-5" dirty="0">
                <a:solidFill>
                  <a:srgbClr val="800000"/>
                </a:solidFill>
                <a:latin typeface="Arial MT"/>
                <a:cs typeface="Arial MT"/>
              </a:rPr>
              <a:t>structure</a:t>
            </a:r>
            <a:endParaRPr sz="2200">
              <a:latin typeface="Arial MT"/>
              <a:cs typeface="Arial MT"/>
            </a:endParaRPr>
          </a:p>
          <a:p>
            <a:pPr marL="756285" marR="48260"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Constructs</a:t>
            </a:r>
            <a:r>
              <a:rPr sz="2200" spc="5" dirty="0">
                <a:solidFill>
                  <a:srgbClr val="800000"/>
                </a:solidFill>
                <a:latin typeface="Arial MT"/>
                <a:cs typeface="Arial MT"/>
              </a:rPr>
              <a:t> </a:t>
            </a:r>
            <a:r>
              <a:rPr sz="2200" spc="-5" dirty="0">
                <a:solidFill>
                  <a:srgbClr val="800000"/>
                </a:solidFill>
                <a:latin typeface="Arial MT"/>
                <a:cs typeface="Arial MT"/>
              </a:rPr>
              <a:t>typically</a:t>
            </a:r>
            <a:r>
              <a:rPr sz="2200" dirty="0">
                <a:solidFill>
                  <a:srgbClr val="800000"/>
                </a:solidFill>
                <a:latin typeface="Arial MT"/>
                <a:cs typeface="Arial MT"/>
              </a:rPr>
              <a:t> </a:t>
            </a:r>
            <a:r>
              <a:rPr sz="2200" spc="-5" dirty="0">
                <a:solidFill>
                  <a:srgbClr val="800000"/>
                </a:solidFill>
                <a:latin typeface="Arial MT"/>
                <a:cs typeface="Arial MT"/>
              </a:rPr>
              <a:t>include</a:t>
            </a:r>
            <a:r>
              <a:rPr sz="2200" spc="30" dirty="0">
                <a:solidFill>
                  <a:srgbClr val="800000"/>
                </a:solidFill>
                <a:latin typeface="Arial MT"/>
                <a:cs typeface="Arial MT"/>
              </a:rPr>
              <a:t> </a:t>
            </a:r>
            <a:r>
              <a:rPr sz="2200" b="1" i="1" spc="-5" dirty="0">
                <a:solidFill>
                  <a:srgbClr val="800000"/>
                </a:solidFill>
                <a:latin typeface="Arial"/>
                <a:cs typeface="Arial"/>
              </a:rPr>
              <a:t>elements</a:t>
            </a:r>
            <a:r>
              <a:rPr sz="2200" b="1" i="1" dirty="0">
                <a:solidFill>
                  <a:srgbClr val="800000"/>
                </a:solidFill>
                <a:latin typeface="Arial"/>
                <a:cs typeface="Arial"/>
              </a:rPr>
              <a:t> </a:t>
            </a:r>
            <a:r>
              <a:rPr sz="2200" spc="-5" dirty="0">
                <a:solidFill>
                  <a:srgbClr val="800000"/>
                </a:solidFill>
                <a:latin typeface="Arial MT"/>
                <a:cs typeface="Arial MT"/>
              </a:rPr>
              <a:t>(and</a:t>
            </a:r>
            <a:r>
              <a:rPr sz="2200" spc="15" dirty="0">
                <a:solidFill>
                  <a:srgbClr val="800000"/>
                </a:solidFill>
                <a:latin typeface="Arial MT"/>
                <a:cs typeface="Arial MT"/>
              </a:rPr>
              <a:t> </a:t>
            </a:r>
            <a:r>
              <a:rPr sz="2200" spc="-5" dirty="0">
                <a:solidFill>
                  <a:srgbClr val="800000"/>
                </a:solidFill>
                <a:latin typeface="Arial MT"/>
                <a:cs typeface="Arial MT"/>
              </a:rPr>
              <a:t>their</a:t>
            </a:r>
            <a:r>
              <a:rPr sz="2200" spc="30" dirty="0">
                <a:solidFill>
                  <a:srgbClr val="800000"/>
                </a:solidFill>
                <a:latin typeface="Arial MT"/>
                <a:cs typeface="Arial MT"/>
              </a:rPr>
              <a:t> </a:t>
            </a:r>
            <a:r>
              <a:rPr sz="2200" b="1" i="1" spc="-5" dirty="0">
                <a:solidFill>
                  <a:srgbClr val="800000"/>
                </a:solidFill>
                <a:latin typeface="Arial"/>
                <a:cs typeface="Arial"/>
              </a:rPr>
              <a:t>data </a:t>
            </a:r>
            <a:r>
              <a:rPr sz="2200" b="1" i="1" dirty="0">
                <a:solidFill>
                  <a:srgbClr val="800000"/>
                </a:solidFill>
                <a:latin typeface="Arial"/>
                <a:cs typeface="Arial"/>
              </a:rPr>
              <a:t> </a:t>
            </a:r>
            <a:r>
              <a:rPr sz="2200" b="1" i="1" spc="-5" dirty="0">
                <a:solidFill>
                  <a:srgbClr val="800000"/>
                </a:solidFill>
                <a:latin typeface="Arial"/>
                <a:cs typeface="Arial"/>
              </a:rPr>
              <a:t>types</a:t>
            </a:r>
            <a:r>
              <a:rPr sz="2200" spc="-5" dirty="0">
                <a:solidFill>
                  <a:srgbClr val="800000"/>
                </a:solidFill>
                <a:latin typeface="Arial MT"/>
                <a:cs typeface="Arial MT"/>
              </a:rPr>
              <a:t>)</a:t>
            </a:r>
            <a:r>
              <a:rPr sz="2200" spc="25" dirty="0">
                <a:solidFill>
                  <a:srgbClr val="800000"/>
                </a:solidFill>
                <a:latin typeface="Arial MT"/>
                <a:cs typeface="Arial MT"/>
              </a:rPr>
              <a:t> </a:t>
            </a:r>
            <a:r>
              <a:rPr sz="2200" spc="-5" dirty="0">
                <a:solidFill>
                  <a:srgbClr val="800000"/>
                </a:solidFill>
                <a:latin typeface="Arial MT"/>
                <a:cs typeface="Arial MT"/>
              </a:rPr>
              <a:t>as</a:t>
            </a:r>
            <a:r>
              <a:rPr sz="2200" spc="5" dirty="0">
                <a:solidFill>
                  <a:srgbClr val="800000"/>
                </a:solidFill>
                <a:latin typeface="Arial MT"/>
                <a:cs typeface="Arial MT"/>
              </a:rPr>
              <a:t> </a:t>
            </a:r>
            <a:r>
              <a:rPr sz="2200" spc="-5" dirty="0">
                <a:solidFill>
                  <a:srgbClr val="800000"/>
                </a:solidFill>
                <a:latin typeface="Arial MT"/>
                <a:cs typeface="Arial MT"/>
              </a:rPr>
              <a:t>well</a:t>
            </a:r>
            <a:r>
              <a:rPr sz="2200" spc="15" dirty="0">
                <a:solidFill>
                  <a:srgbClr val="800000"/>
                </a:solidFill>
                <a:latin typeface="Arial MT"/>
                <a:cs typeface="Arial MT"/>
              </a:rPr>
              <a:t> </a:t>
            </a:r>
            <a:r>
              <a:rPr sz="2200" spc="-5" dirty="0">
                <a:solidFill>
                  <a:srgbClr val="800000"/>
                </a:solidFill>
                <a:latin typeface="Arial MT"/>
                <a:cs typeface="Arial MT"/>
              </a:rPr>
              <a:t>as</a:t>
            </a:r>
            <a:r>
              <a:rPr sz="2200" spc="10" dirty="0">
                <a:solidFill>
                  <a:srgbClr val="800000"/>
                </a:solidFill>
                <a:latin typeface="Arial MT"/>
                <a:cs typeface="Arial MT"/>
              </a:rPr>
              <a:t> </a:t>
            </a:r>
            <a:r>
              <a:rPr sz="2200" spc="-5" dirty="0">
                <a:solidFill>
                  <a:srgbClr val="800000"/>
                </a:solidFill>
                <a:latin typeface="Arial MT"/>
                <a:cs typeface="Arial MT"/>
              </a:rPr>
              <a:t>groups</a:t>
            </a:r>
            <a:r>
              <a:rPr sz="2200" spc="5" dirty="0">
                <a:solidFill>
                  <a:srgbClr val="800000"/>
                </a:solidFill>
                <a:latin typeface="Arial MT"/>
                <a:cs typeface="Arial MT"/>
              </a:rPr>
              <a:t> </a:t>
            </a:r>
            <a:r>
              <a:rPr sz="2200" spc="-5" dirty="0">
                <a:solidFill>
                  <a:srgbClr val="800000"/>
                </a:solidFill>
                <a:latin typeface="Arial MT"/>
                <a:cs typeface="Arial MT"/>
              </a:rPr>
              <a:t>of</a:t>
            </a:r>
            <a:r>
              <a:rPr sz="2200" spc="20" dirty="0">
                <a:solidFill>
                  <a:srgbClr val="800000"/>
                </a:solidFill>
                <a:latin typeface="Arial MT"/>
                <a:cs typeface="Arial MT"/>
              </a:rPr>
              <a:t> </a:t>
            </a:r>
            <a:r>
              <a:rPr sz="2200" spc="-5" dirty="0">
                <a:solidFill>
                  <a:srgbClr val="800000"/>
                </a:solidFill>
                <a:latin typeface="Arial MT"/>
                <a:cs typeface="Arial MT"/>
              </a:rPr>
              <a:t>elements</a:t>
            </a:r>
            <a:r>
              <a:rPr sz="2200" spc="15" dirty="0">
                <a:solidFill>
                  <a:srgbClr val="800000"/>
                </a:solidFill>
                <a:latin typeface="Arial MT"/>
                <a:cs typeface="Arial MT"/>
              </a:rPr>
              <a:t> </a:t>
            </a:r>
            <a:r>
              <a:rPr sz="2200" spc="-5" dirty="0">
                <a:solidFill>
                  <a:srgbClr val="800000"/>
                </a:solidFill>
                <a:latin typeface="Arial MT"/>
                <a:cs typeface="Arial MT"/>
              </a:rPr>
              <a:t>(e.g.</a:t>
            </a:r>
            <a:r>
              <a:rPr sz="2200" spc="55" dirty="0">
                <a:solidFill>
                  <a:srgbClr val="800000"/>
                </a:solidFill>
                <a:latin typeface="Arial MT"/>
                <a:cs typeface="Arial MT"/>
              </a:rPr>
              <a:t> </a:t>
            </a:r>
            <a:r>
              <a:rPr sz="2200" b="1" i="1" spc="-5" dirty="0">
                <a:solidFill>
                  <a:srgbClr val="800000"/>
                </a:solidFill>
                <a:latin typeface="Arial"/>
                <a:cs typeface="Arial"/>
              </a:rPr>
              <a:t>entity,</a:t>
            </a:r>
            <a:r>
              <a:rPr sz="2200" b="1" i="1" spc="35" dirty="0">
                <a:solidFill>
                  <a:srgbClr val="800000"/>
                </a:solidFill>
                <a:latin typeface="Arial"/>
                <a:cs typeface="Arial"/>
              </a:rPr>
              <a:t> </a:t>
            </a:r>
            <a:r>
              <a:rPr sz="2200" b="1" i="1" spc="-5" dirty="0">
                <a:solidFill>
                  <a:srgbClr val="800000"/>
                </a:solidFill>
                <a:latin typeface="Arial"/>
                <a:cs typeface="Arial"/>
              </a:rPr>
              <a:t>record, </a:t>
            </a:r>
            <a:r>
              <a:rPr sz="2200" b="1" i="1" spc="-595" dirty="0">
                <a:solidFill>
                  <a:srgbClr val="800000"/>
                </a:solidFill>
                <a:latin typeface="Arial"/>
                <a:cs typeface="Arial"/>
              </a:rPr>
              <a:t> </a:t>
            </a:r>
            <a:r>
              <a:rPr sz="2200" b="1" i="1" spc="-5" dirty="0">
                <a:solidFill>
                  <a:srgbClr val="800000"/>
                </a:solidFill>
                <a:latin typeface="Arial"/>
                <a:cs typeface="Arial"/>
              </a:rPr>
              <a:t>table</a:t>
            </a:r>
            <a:r>
              <a:rPr sz="2200" spc="-5" dirty="0">
                <a:solidFill>
                  <a:srgbClr val="800000"/>
                </a:solidFill>
                <a:latin typeface="Arial MT"/>
                <a:cs typeface="Arial MT"/>
              </a:rPr>
              <a:t>),</a:t>
            </a:r>
            <a:r>
              <a:rPr sz="2200" spc="25" dirty="0">
                <a:solidFill>
                  <a:srgbClr val="800000"/>
                </a:solidFill>
                <a:latin typeface="Arial MT"/>
                <a:cs typeface="Arial MT"/>
              </a:rPr>
              <a:t> </a:t>
            </a:r>
            <a:r>
              <a:rPr sz="2200" spc="-5" dirty="0">
                <a:solidFill>
                  <a:srgbClr val="800000"/>
                </a:solidFill>
                <a:latin typeface="Arial MT"/>
                <a:cs typeface="Arial MT"/>
              </a:rPr>
              <a:t>and</a:t>
            </a:r>
            <a:r>
              <a:rPr sz="2200" spc="10" dirty="0">
                <a:solidFill>
                  <a:srgbClr val="800000"/>
                </a:solidFill>
                <a:latin typeface="Arial MT"/>
                <a:cs typeface="Arial MT"/>
              </a:rPr>
              <a:t> </a:t>
            </a:r>
            <a:r>
              <a:rPr sz="2200" b="1" i="1" spc="-5" dirty="0">
                <a:solidFill>
                  <a:srgbClr val="800000"/>
                </a:solidFill>
                <a:latin typeface="Arial"/>
                <a:cs typeface="Arial"/>
              </a:rPr>
              <a:t>relationships</a:t>
            </a:r>
            <a:r>
              <a:rPr sz="2200" b="1" i="1" spc="55" dirty="0">
                <a:solidFill>
                  <a:srgbClr val="800000"/>
                </a:solidFill>
                <a:latin typeface="Arial"/>
                <a:cs typeface="Arial"/>
              </a:rPr>
              <a:t> </a:t>
            </a:r>
            <a:r>
              <a:rPr sz="2200" spc="-5" dirty="0">
                <a:solidFill>
                  <a:srgbClr val="800000"/>
                </a:solidFill>
                <a:latin typeface="Arial MT"/>
                <a:cs typeface="Arial MT"/>
              </a:rPr>
              <a:t>among</a:t>
            </a:r>
            <a:r>
              <a:rPr sz="2200" spc="15" dirty="0">
                <a:solidFill>
                  <a:srgbClr val="800000"/>
                </a:solidFill>
                <a:latin typeface="Arial MT"/>
                <a:cs typeface="Arial MT"/>
              </a:rPr>
              <a:t> </a:t>
            </a:r>
            <a:r>
              <a:rPr sz="2200" spc="-5" dirty="0">
                <a:solidFill>
                  <a:srgbClr val="800000"/>
                </a:solidFill>
                <a:latin typeface="Arial MT"/>
                <a:cs typeface="Arial MT"/>
              </a:rPr>
              <a:t>such</a:t>
            </a:r>
            <a:r>
              <a:rPr sz="2200" spc="10" dirty="0">
                <a:solidFill>
                  <a:srgbClr val="800000"/>
                </a:solidFill>
                <a:latin typeface="Arial MT"/>
                <a:cs typeface="Arial MT"/>
              </a:rPr>
              <a:t> </a:t>
            </a:r>
            <a:r>
              <a:rPr sz="2200" spc="-5" dirty="0">
                <a:solidFill>
                  <a:srgbClr val="800000"/>
                </a:solidFill>
                <a:latin typeface="Arial MT"/>
                <a:cs typeface="Arial MT"/>
              </a:rPr>
              <a:t>groups</a:t>
            </a:r>
            <a:endParaRPr sz="2200">
              <a:latin typeface="Arial MT"/>
              <a:cs typeface="Arial MT"/>
            </a:endParaRPr>
          </a:p>
          <a:p>
            <a:pPr marL="756285" marR="151765" lvl="1" indent="-287020">
              <a:lnSpc>
                <a:spcPct val="100000"/>
              </a:lnSpc>
              <a:spcBef>
                <a:spcPts val="530"/>
              </a:spcBef>
              <a:buClr>
                <a:srgbClr val="333399"/>
              </a:buClr>
              <a:buSzPct val="54545"/>
              <a:buFont typeface="Wingdings"/>
              <a:buChar char=""/>
              <a:tabLst>
                <a:tab pos="756285" algn="l"/>
                <a:tab pos="756920" algn="l"/>
              </a:tabLst>
            </a:pPr>
            <a:r>
              <a:rPr sz="2200" spc="-5" dirty="0">
                <a:solidFill>
                  <a:srgbClr val="800000"/>
                </a:solidFill>
                <a:latin typeface="Arial MT"/>
                <a:cs typeface="Arial MT"/>
              </a:rPr>
              <a:t>Constraints</a:t>
            </a:r>
            <a:r>
              <a:rPr sz="2200" spc="15" dirty="0">
                <a:solidFill>
                  <a:srgbClr val="800000"/>
                </a:solidFill>
                <a:latin typeface="Arial MT"/>
                <a:cs typeface="Arial MT"/>
              </a:rPr>
              <a:t> </a:t>
            </a:r>
            <a:r>
              <a:rPr sz="2200" spc="-5" dirty="0">
                <a:solidFill>
                  <a:srgbClr val="800000"/>
                </a:solidFill>
                <a:latin typeface="Arial MT"/>
                <a:cs typeface="Arial MT"/>
              </a:rPr>
              <a:t>specify</a:t>
            </a:r>
            <a:r>
              <a:rPr sz="2200" spc="5" dirty="0">
                <a:solidFill>
                  <a:srgbClr val="800000"/>
                </a:solidFill>
                <a:latin typeface="Arial MT"/>
                <a:cs typeface="Arial MT"/>
              </a:rPr>
              <a:t> </a:t>
            </a:r>
            <a:r>
              <a:rPr sz="2200" spc="-5" dirty="0">
                <a:solidFill>
                  <a:srgbClr val="800000"/>
                </a:solidFill>
                <a:latin typeface="Arial MT"/>
                <a:cs typeface="Arial MT"/>
              </a:rPr>
              <a:t>some</a:t>
            </a:r>
            <a:r>
              <a:rPr sz="2200" spc="20" dirty="0">
                <a:solidFill>
                  <a:srgbClr val="800000"/>
                </a:solidFill>
                <a:latin typeface="Arial MT"/>
                <a:cs typeface="Arial MT"/>
              </a:rPr>
              <a:t> </a:t>
            </a:r>
            <a:r>
              <a:rPr sz="2200" spc="-5" dirty="0">
                <a:solidFill>
                  <a:srgbClr val="800000"/>
                </a:solidFill>
                <a:latin typeface="Arial MT"/>
                <a:cs typeface="Arial MT"/>
              </a:rPr>
              <a:t>restrictions</a:t>
            </a:r>
            <a:r>
              <a:rPr sz="2200" spc="15" dirty="0">
                <a:solidFill>
                  <a:srgbClr val="800000"/>
                </a:solidFill>
                <a:latin typeface="Arial MT"/>
                <a:cs typeface="Arial MT"/>
              </a:rPr>
              <a:t> </a:t>
            </a:r>
            <a:r>
              <a:rPr sz="2200" spc="-5" dirty="0">
                <a:solidFill>
                  <a:srgbClr val="800000"/>
                </a:solidFill>
                <a:latin typeface="Arial MT"/>
                <a:cs typeface="Arial MT"/>
              </a:rPr>
              <a:t>on</a:t>
            </a:r>
            <a:r>
              <a:rPr sz="2200" spc="15" dirty="0">
                <a:solidFill>
                  <a:srgbClr val="800000"/>
                </a:solidFill>
                <a:latin typeface="Arial MT"/>
                <a:cs typeface="Arial MT"/>
              </a:rPr>
              <a:t> </a:t>
            </a:r>
            <a:r>
              <a:rPr sz="2200" spc="-5" dirty="0">
                <a:solidFill>
                  <a:srgbClr val="800000"/>
                </a:solidFill>
                <a:latin typeface="Arial MT"/>
                <a:cs typeface="Arial MT"/>
              </a:rPr>
              <a:t>valid</a:t>
            </a:r>
            <a:r>
              <a:rPr sz="2200" spc="5" dirty="0">
                <a:solidFill>
                  <a:srgbClr val="800000"/>
                </a:solidFill>
                <a:latin typeface="Arial MT"/>
                <a:cs typeface="Arial MT"/>
              </a:rPr>
              <a:t> </a:t>
            </a:r>
            <a:r>
              <a:rPr sz="2200" spc="-5" dirty="0">
                <a:solidFill>
                  <a:srgbClr val="800000"/>
                </a:solidFill>
                <a:latin typeface="Arial MT"/>
                <a:cs typeface="Arial MT"/>
              </a:rPr>
              <a:t>data;</a:t>
            </a:r>
            <a:r>
              <a:rPr sz="2200" spc="5" dirty="0">
                <a:solidFill>
                  <a:srgbClr val="800000"/>
                </a:solidFill>
                <a:latin typeface="Arial MT"/>
                <a:cs typeface="Arial MT"/>
              </a:rPr>
              <a:t> </a:t>
            </a:r>
            <a:r>
              <a:rPr sz="2200" spc="-5" dirty="0">
                <a:solidFill>
                  <a:srgbClr val="800000"/>
                </a:solidFill>
                <a:latin typeface="Arial MT"/>
                <a:cs typeface="Arial MT"/>
              </a:rPr>
              <a:t>these </a:t>
            </a:r>
            <a:r>
              <a:rPr sz="2200" spc="-595" dirty="0">
                <a:solidFill>
                  <a:srgbClr val="800000"/>
                </a:solidFill>
                <a:latin typeface="Arial MT"/>
                <a:cs typeface="Arial MT"/>
              </a:rPr>
              <a:t> </a:t>
            </a:r>
            <a:r>
              <a:rPr sz="2200" spc="-5" dirty="0">
                <a:solidFill>
                  <a:srgbClr val="800000"/>
                </a:solidFill>
                <a:latin typeface="Arial MT"/>
                <a:cs typeface="Arial MT"/>
              </a:rPr>
              <a:t>constraints</a:t>
            </a:r>
            <a:r>
              <a:rPr sz="2200" spc="5" dirty="0">
                <a:solidFill>
                  <a:srgbClr val="800000"/>
                </a:solidFill>
                <a:latin typeface="Arial MT"/>
                <a:cs typeface="Arial MT"/>
              </a:rPr>
              <a:t> </a:t>
            </a:r>
            <a:r>
              <a:rPr sz="2200" spc="-5" dirty="0">
                <a:solidFill>
                  <a:srgbClr val="800000"/>
                </a:solidFill>
                <a:latin typeface="Arial MT"/>
                <a:cs typeface="Arial MT"/>
              </a:rPr>
              <a:t>must</a:t>
            </a:r>
            <a:r>
              <a:rPr sz="2200" spc="10" dirty="0">
                <a:solidFill>
                  <a:srgbClr val="800000"/>
                </a:solidFill>
                <a:latin typeface="Arial MT"/>
                <a:cs typeface="Arial MT"/>
              </a:rPr>
              <a:t> </a:t>
            </a:r>
            <a:r>
              <a:rPr sz="2200" spc="-5" dirty="0">
                <a:solidFill>
                  <a:srgbClr val="800000"/>
                </a:solidFill>
                <a:latin typeface="Arial MT"/>
                <a:cs typeface="Arial MT"/>
              </a:rPr>
              <a:t>be</a:t>
            </a:r>
            <a:r>
              <a:rPr sz="2200" dirty="0">
                <a:solidFill>
                  <a:srgbClr val="800000"/>
                </a:solidFill>
                <a:latin typeface="Arial MT"/>
                <a:cs typeface="Arial MT"/>
              </a:rPr>
              <a:t> </a:t>
            </a:r>
            <a:r>
              <a:rPr sz="2200" spc="-5" dirty="0">
                <a:solidFill>
                  <a:srgbClr val="800000"/>
                </a:solidFill>
                <a:latin typeface="Arial MT"/>
                <a:cs typeface="Arial MT"/>
              </a:rPr>
              <a:t>enforced</a:t>
            </a:r>
            <a:r>
              <a:rPr sz="2200" dirty="0">
                <a:solidFill>
                  <a:srgbClr val="800000"/>
                </a:solidFill>
                <a:latin typeface="Arial MT"/>
                <a:cs typeface="Arial MT"/>
              </a:rPr>
              <a:t> </a:t>
            </a:r>
            <a:r>
              <a:rPr sz="2200" spc="-5" dirty="0">
                <a:solidFill>
                  <a:srgbClr val="800000"/>
                </a:solidFill>
                <a:latin typeface="Arial MT"/>
                <a:cs typeface="Arial MT"/>
              </a:rPr>
              <a:t>at</a:t>
            </a:r>
            <a:r>
              <a:rPr sz="2200" spc="10" dirty="0">
                <a:solidFill>
                  <a:srgbClr val="800000"/>
                </a:solidFill>
                <a:latin typeface="Arial MT"/>
                <a:cs typeface="Arial MT"/>
              </a:rPr>
              <a:t> </a:t>
            </a:r>
            <a:r>
              <a:rPr sz="2200" spc="-5" dirty="0">
                <a:solidFill>
                  <a:srgbClr val="800000"/>
                </a:solidFill>
                <a:latin typeface="Arial MT"/>
                <a:cs typeface="Arial MT"/>
              </a:rPr>
              <a:t>all times</a:t>
            </a:r>
            <a:endParaRPr sz="22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3481070" cy="574040"/>
          </a:xfrm>
          <a:prstGeom prst="rect">
            <a:avLst/>
          </a:prstGeom>
        </p:spPr>
        <p:txBody>
          <a:bodyPr vert="horz" wrap="square" lIns="0" tIns="12700" rIns="0" bIns="0" rtlCol="0">
            <a:spAutoFit/>
          </a:bodyPr>
          <a:lstStyle/>
          <a:p>
            <a:pPr marL="12700">
              <a:lnSpc>
                <a:spcPct val="100000"/>
              </a:lnSpc>
              <a:spcBef>
                <a:spcPts val="100"/>
              </a:spcBef>
            </a:pPr>
            <a:r>
              <a:rPr spc="-5" dirty="0"/>
              <a:t>DBMS</a:t>
            </a:r>
            <a:r>
              <a:rPr spc="-30" dirty="0"/>
              <a:t> </a:t>
            </a:r>
            <a:r>
              <a:rPr spc="-5" dirty="0"/>
              <a:t>Interfaces</a:t>
            </a:r>
          </a:p>
        </p:txBody>
      </p:sp>
      <p:sp>
        <p:nvSpPr>
          <p:cNvPr id="4" name="object 4"/>
          <p:cNvSpPr txBox="1"/>
          <p:nvPr/>
        </p:nvSpPr>
        <p:spPr>
          <a:xfrm>
            <a:off x="307340" y="1267312"/>
            <a:ext cx="7790815" cy="4671060"/>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Stand-alone</a:t>
            </a:r>
            <a:r>
              <a:rPr sz="2800" spc="15" dirty="0">
                <a:solidFill>
                  <a:srgbClr val="333399"/>
                </a:solidFill>
                <a:latin typeface="Arial MT"/>
                <a:cs typeface="Arial MT"/>
              </a:rPr>
              <a:t> </a:t>
            </a:r>
            <a:r>
              <a:rPr sz="2800" spc="-5" dirty="0">
                <a:solidFill>
                  <a:srgbClr val="333399"/>
                </a:solidFill>
                <a:latin typeface="Arial MT"/>
                <a:cs typeface="Arial MT"/>
              </a:rPr>
              <a:t>query</a:t>
            </a:r>
            <a:r>
              <a:rPr sz="2800" spc="10" dirty="0">
                <a:solidFill>
                  <a:srgbClr val="333399"/>
                </a:solidFill>
                <a:latin typeface="Arial MT"/>
                <a:cs typeface="Arial MT"/>
              </a:rPr>
              <a:t> </a:t>
            </a:r>
            <a:r>
              <a:rPr sz="2800" spc="-5" dirty="0">
                <a:solidFill>
                  <a:srgbClr val="333399"/>
                </a:solidFill>
                <a:latin typeface="Arial MT"/>
                <a:cs typeface="Arial MT"/>
              </a:rPr>
              <a:t>language</a:t>
            </a:r>
            <a:r>
              <a:rPr sz="2800" spc="20" dirty="0">
                <a:solidFill>
                  <a:srgbClr val="333399"/>
                </a:solidFill>
                <a:latin typeface="Arial MT"/>
                <a:cs typeface="Arial MT"/>
              </a:rPr>
              <a:t> </a:t>
            </a:r>
            <a:r>
              <a:rPr sz="2800" dirty="0">
                <a:solidFill>
                  <a:srgbClr val="333399"/>
                </a:solidFill>
                <a:latin typeface="Arial MT"/>
                <a:cs typeface="Arial MT"/>
              </a:rPr>
              <a:t>interfaces</a:t>
            </a:r>
            <a:endParaRPr sz="2800">
              <a:latin typeface="Arial MT"/>
              <a:cs typeface="Arial MT"/>
            </a:endParaRPr>
          </a:p>
          <a:p>
            <a:pPr marL="756285" marR="42672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Example:</a:t>
            </a:r>
            <a:r>
              <a:rPr sz="2600" spc="-25" dirty="0">
                <a:solidFill>
                  <a:srgbClr val="800000"/>
                </a:solidFill>
                <a:latin typeface="Arial MT"/>
                <a:cs typeface="Arial MT"/>
              </a:rPr>
              <a:t> </a:t>
            </a:r>
            <a:r>
              <a:rPr sz="2600" dirty="0">
                <a:solidFill>
                  <a:srgbClr val="800000"/>
                </a:solidFill>
                <a:latin typeface="Arial MT"/>
                <a:cs typeface="Arial MT"/>
              </a:rPr>
              <a:t>Entering</a:t>
            </a:r>
            <a:r>
              <a:rPr sz="2600" spc="-10" dirty="0">
                <a:solidFill>
                  <a:srgbClr val="800000"/>
                </a:solidFill>
                <a:latin typeface="Arial MT"/>
                <a:cs typeface="Arial MT"/>
              </a:rPr>
              <a:t> </a:t>
            </a:r>
            <a:r>
              <a:rPr sz="2600" dirty="0">
                <a:solidFill>
                  <a:srgbClr val="800000"/>
                </a:solidFill>
                <a:latin typeface="Arial MT"/>
                <a:cs typeface="Arial MT"/>
              </a:rPr>
              <a:t>SQL queries</a:t>
            </a:r>
            <a:r>
              <a:rPr sz="2600" spc="-10" dirty="0">
                <a:solidFill>
                  <a:srgbClr val="800000"/>
                </a:solidFill>
                <a:latin typeface="Arial MT"/>
                <a:cs typeface="Arial MT"/>
              </a:rPr>
              <a:t> </a:t>
            </a:r>
            <a:r>
              <a:rPr sz="2600" dirty="0">
                <a:solidFill>
                  <a:srgbClr val="800000"/>
                </a:solidFill>
                <a:latin typeface="Arial MT"/>
                <a:cs typeface="Arial MT"/>
              </a:rPr>
              <a:t>at the DBMS </a:t>
            </a:r>
            <a:r>
              <a:rPr sz="2600" spc="-710" dirty="0">
                <a:solidFill>
                  <a:srgbClr val="800000"/>
                </a:solidFill>
                <a:latin typeface="Arial MT"/>
                <a:cs typeface="Arial MT"/>
              </a:rPr>
              <a:t> </a:t>
            </a:r>
            <a:r>
              <a:rPr sz="2600" dirty="0">
                <a:solidFill>
                  <a:srgbClr val="800000"/>
                </a:solidFill>
                <a:latin typeface="Arial MT"/>
                <a:cs typeface="Arial MT"/>
              </a:rPr>
              <a:t>interactive SQL interface (e.g. SQL*Plus in </a:t>
            </a:r>
            <a:r>
              <a:rPr sz="2600" spc="5" dirty="0">
                <a:solidFill>
                  <a:srgbClr val="800000"/>
                </a:solidFill>
                <a:latin typeface="Arial MT"/>
                <a:cs typeface="Arial MT"/>
              </a:rPr>
              <a:t> </a:t>
            </a:r>
            <a:r>
              <a:rPr sz="2600" dirty="0">
                <a:solidFill>
                  <a:srgbClr val="800000"/>
                </a:solidFill>
                <a:latin typeface="Arial MT"/>
                <a:cs typeface="Arial MT"/>
              </a:rPr>
              <a:t>ORACLE)</a:t>
            </a:r>
            <a:endParaRPr sz="2600">
              <a:latin typeface="Arial MT"/>
              <a:cs typeface="Arial MT"/>
            </a:endParaRPr>
          </a:p>
          <a:p>
            <a:pPr marL="355600" marR="197485" indent="-342900">
              <a:lnSpc>
                <a:spcPct val="100000"/>
              </a:lnSpc>
              <a:spcBef>
                <a:spcPts val="670"/>
              </a:spcBef>
              <a:buClr>
                <a:srgbClr val="990033"/>
              </a:buClr>
              <a:buSzPct val="58928"/>
              <a:buFont typeface="Wingdings"/>
              <a:buChar char=""/>
              <a:tabLst>
                <a:tab pos="354965" algn="l"/>
                <a:tab pos="355600" algn="l"/>
              </a:tabLst>
            </a:pPr>
            <a:r>
              <a:rPr sz="2800" dirty="0">
                <a:solidFill>
                  <a:srgbClr val="333399"/>
                </a:solidFill>
                <a:latin typeface="Arial MT"/>
                <a:cs typeface="Arial MT"/>
              </a:rPr>
              <a:t>Programmer</a:t>
            </a:r>
            <a:r>
              <a:rPr sz="2800" spc="20" dirty="0">
                <a:solidFill>
                  <a:srgbClr val="333399"/>
                </a:solidFill>
                <a:latin typeface="Arial MT"/>
                <a:cs typeface="Arial MT"/>
              </a:rPr>
              <a:t> </a:t>
            </a:r>
            <a:r>
              <a:rPr sz="2800" dirty="0">
                <a:solidFill>
                  <a:srgbClr val="333399"/>
                </a:solidFill>
                <a:latin typeface="Arial MT"/>
                <a:cs typeface="Arial MT"/>
              </a:rPr>
              <a:t>interfaces</a:t>
            </a:r>
            <a:r>
              <a:rPr sz="2800" spc="-10" dirty="0">
                <a:solidFill>
                  <a:srgbClr val="333399"/>
                </a:solidFill>
                <a:latin typeface="Arial MT"/>
                <a:cs typeface="Arial MT"/>
              </a:rPr>
              <a:t> </a:t>
            </a:r>
            <a:r>
              <a:rPr sz="2800" dirty="0">
                <a:solidFill>
                  <a:srgbClr val="333399"/>
                </a:solidFill>
                <a:latin typeface="Arial MT"/>
                <a:cs typeface="Arial MT"/>
              </a:rPr>
              <a:t>for</a:t>
            </a:r>
            <a:r>
              <a:rPr sz="2800" spc="-20" dirty="0">
                <a:solidFill>
                  <a:srgbClr val="333399"/>
                </a:solidFill>
                <a:latin typeface="Arial MT"/>
                <a:cs typeface="Arial MT"/>
              </a:rPr>
              <a:t> </a:t>
            </a:r>
            <a:r>
              <a:rPr sz="2800" dirty="0">
                <a:solidFill>
                  <a:srgbClr val="333399"/>
                </a:solidFill>
                <a:latin typeface="Arial MT"/>
                <a:cs typeface="Arial MT"/>
              </a:rPr>
              <a:t>embedding</a:t>
            </a:r>
            <a:r>
              <a:rPr sz="2800" spc="20" dirty="0">
                <a:solidFill>
                  <a:srgbClr val="333399"/>
                </a:solidFill>
                <a:latin typeface="Arial MT"/>
                <a:cs typeface="Arial MT"/>
              </a:rPr>
              <a:t> </a:t>
            </a:r>
            <a:r>
              <a:rPr sz="2800" spc="-5" dirty="0">
                <a:solidFill>
                  <a:srgbClr val="333399"/>
                </a:solidFill>
                <a:latin typeface="Arial MT"/>
                <a:cs typeface="Arial MT"/>
              </a:rPr>
              <a:t>DML</a:t>
            </a:r>
            <a:r>
              <a:rPr sz="2800" dirty="0">
                <a:solidFill>
                  <a:srgbClr val="333399"/>
                </a:solidFill>
                <a:latin typeface="Arial MT"/>
                <a:cs typeface="Arial MT"/>
              </a:rPr>
              <a:t> </a:t>
            </a:r>
            <a:r>
              <a:rPr sz="2800" spc="-5" dirty="0">
                <a:solidFill>
                  <a:srgbClr val="333399"/>
                </a:solidFill>
                <a:latin typeface="Arial MT"/>
                <a:cs typeface="Arial MT"/>
              </a:rPr>
              <a:t>in </a:t>
            </a:r>
            <a:r>
              <a:rPr sz="2800" spc="-765" dirty="0">
                <a:solidFill>
                  <a:srgbClr val="333399"/>
                </a:solidFill>
                <a:latin typeface="Arial MT"/>
                <a:cs typeface="Arial MT"/>
              </a:rPr>
              <a:t> </a:t>
            </a:r>
            <a:r>
              <a:rPr sz="2800" dirty="0">
                <a:solidFill>
                  <a:srgbClr val="333399"/>
                </a:solidFill>
                <a:latin typeface="Arial MT"/>
                <a:cs typeface="Arial MT"/>
              </a:rPr>
              <a:t>programming</a:t>
            </a:r>
            <a:r>
              <a:rPr sz="2800" spc="35" dirty="0">
                <a:solidFill>
                  <a:srgbClr val="333399"/>
                </a:solidFill>
                <a:latin typeface="Arial MT"/>
                <a:cs typeface="Arial MT"/>
              </a:rPr>
              <a:t> </a:t>
            </a:r>
            <a:r>
              <a:rPr sz="2800" dirty="0">
                <a:solidFill>
                  <a:srgbClr val="333399"/>
                </a:solidFill>
                <a:latin typeface="Arial MT"/>
                <a:cs typeface="Arial MT"/>
              </a:rPr>
              <a:t>languages</a:t>
            </a:r>
            <a:endParaRPr sz="2800">
              <a:latin typeface="Arial MT"/>
              <a:cs typeface="Arial MT"/>
            </a:endParaRPr>
          </a:p>
          <a:p>
            <a:pPr marL="355600" indent="-342900">
              <a:lnSpc>
                <a:spcPct val="100000"/>
              </a:lnSpc>
              <a:spcBef>
                <a:spcPts val="670"/>
              </a:spcBef>
              <a:buClr>
                <a:srgbClr val="990033"/>
              </a:buClr>
              <a:buSzPct val="58928"/>
              <a:buFont typeface="Wingdings"/>
              <a:buChar char=""/>
              <a:tabLst>
                <a:tab pos="354965" algn="l"/>
                <a:tab pos="355600" algn="l"/>
              </a:tabLst>
            </a:pPr>
            <a:r>
              <a:rPr sz="2800" dirty="0">
                <a:solidFill>
                  <a:srgbClr val="333399"/>
                </a:solidFill>
                <a:latin typeface="Arial MT"/>
                <a:cs typeface="Arial MT"/>
              </a:rPr>
              <a:t>User-friendly</a:t>
            </a:r>
            <a:r>
              <a:rPr sz="2800" spc="-30" dirty="0">
                <a:solidFill>
                  <a:srgbClr val="333399"/>
                </a:solidFill>
                <a:latin typeface="Arial MT"/>
                <a:cs typeface="Arial MT"/>
              </a:rPr>
              <a:t> </a:t>
            </a:r>
            <a:r>
              <a:rPr sz="2800" dirty="0">
                <a:solidFill>
                  <a:srgbClr val="333399"/>
                </a:solidFill>
                <a:latin typeface="Arial MT"/>
                <a:cs typeface="Arial MT"/>
              </a:rPr>
              <a:t>interfaces</a:t>
            </a:r>
            <a:endParaRPr sz="2800">
              <a:latin typeface="Arial MT"/>
              <a:cs typeface="Arial MT"/>
            </a:endParaRPr>
          </a:p>
          <a:p>
            <a:pPr marL="756285" lvl="1" indent="-287020">
              <a:lnSpc>
                <a:spcPct val="100000"/>
              </a:lnSpc>
              <a:spcBef>
                <a:spcPts val="635"/>
              </a:spcBef>
              <a:buClr>
                <a:srgbClr val="333399"/>
              </a:buClr>
              <a:buSzPct val="53846"/>
              <a:buFont typeface="Wingdings"/>
              <a:buChar char=""/>
              <a:tabLst>
                <a:tab pos="756285" algn="l"/>
                <a:tab pos="756920" algn="l"/>
              </a:tabLst>
            </a:pPr>
            <a:r>
              <a:rPr sz="2600" dirty="0">
                <a:solidFill>
                  <a:srgbClr val="800000"/>
                </a:solidFill>
                <a:latin typeface="Arial MT"/>
                <a:cs typeface="Arial MT"/>
              </a:rPr>
              <a:t>Menu-based,</a:t>
            </a:r>
            <a:r>
              <a:rPr sz="2600" spc="-20" dirty="0">
                <a:solidFill>
                  <a:srgbClr val="800000"/>
                </a:solidFill>
                <a:latin typeface="Arial MT"/>
                <a:cs typeface="Arial MT"/>
              </a:rPr>
              <a:t> </a:t>
            </a:r>
            <a:r>
              <a:rPr sz="2600" dirty="0">
                <a:solidFill>
                  <a:srgbClr val="800000"/>
                </a:solidFill>
                <a:latin typeface="Arial MT"/>
                <a:cs typeface="Arial MT"/>
              </a:rPr>
              <a:t>forms-based,</a:t>
            </a:r>
            <a:r>
              <a:rPr sz="2600" spc="-20" dirty="0">
                <a:solidFill>
                  <a:srgbClr val="800000"/>
                </a:solidFill>
                <a:latin typeface="Arial MT"/>
                <a:cs typeface="Arial MT"/>
              </a:rPr>
              <a:t> </a:t>
            </a:r>
            <a:r>
              <a:rPr sz="2600" dirty="0">
                <a:solidFill>
                  <a:srgbClr val="800000"/>
                </a:solidFill>
                <a:latin typeface="Arial MT"/>
                <a:cs typeface="Arial MT"/>
              </a:rPr>
              <a:t>graphics-based,</a:t>
            </a:r>
            <a:r>
              <a:rPr sz="2600" spc="-20" dirty="0">
                <a:solidFill>
                  <a:srgbClr val="800000"/>
                </a:solidFill>
                <a:latin typeface="Arial MT"/>
                <a:cs typeface="Arial MT"/>
              </a:rPr>
              <a:t> </a:t>
            </a:r>
            <a:r>
              <a:rPr sz="2600" dirty="0">
                <a:solidFill>
                  <a:srgbClr val="800000"/>
                </a:solidFill>
                <a:latin typeface="Arial MT"/>
                <a:cs typeface="Arial MT"/>
              </a:rPr>
              <a:t>etc.</a:t>
            </a:r>
            <a:endParaRPr sz="2600">
              <a:latin typeface="Arial MT"/>
              <a:cs typeface="Arial MT"/>
            </a:endParaRPr>
          </a:p>
          <a:p>
            <a:pPr marL="355600" marR="318135" indent="-342900">
              <a:lnSpc>
                <a:spcPct val="100000"/>
              </a:lnSpc>
              <a:spcBef>
                <a:spcPts val="66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Mobile</a:t>
            </a:r>
            <a:r>
              <a:rPr sz="2800" spc="15" dirty="0">
                <a:solidFill>
                  <a:srgbClr val="333399"/>
                </a:solidFill>
                <a:latin typeface="Arial MT"/>
                <a:cs typeface="Arial MT"/>
              </a:rPr>
              <a:t> </a:t>
            </a:r>
            <a:r>
              <a:rPr sz="2800" dirty="0">
                <a:solidFill>
                  <a:srgbClr val="333399"/>
                </a:solidFill>
                <a:latin typeface="Arial MT"/>
                <a:cs typeface="Arial MT"/>
              </a:rPr>
              <a:t>Interfaces:interfaces</a:t>
            </a:r>
            <a:r>
              <a:rPr sz="2800" spc="-10" dirty="0">
                <a:solidFill>
                  <a:srgbClr val="333399"/>
                </a:solidFill>
                <a:latin typeface="Arial MT"/>
                <a:cs typeface="Arial MT"/>
              </a:rPr>
              <a:t> </a:t>
            </a:r>
            <a:r>
              <a:rPr sz="2800" spc="-5" dirty="0">
                <a:solidFill>
                  <a:srgbClr val="333399"/>
                </a:solidFill>
                <a:latin typeface="Arial MT"/>
                <a:cs typeface="Arial MT"/>
              </a:rPr>
              <a:t>allowing</a:t>
            </a:r>
            <a:r>
              <a:rPr sz="2800" spc="20" dirty="0">
                <a:solidFill>
                  <a:srgbClr val="333399"/>
                </a:solidFill>
                <a:latin typeface="Arial MT"/>
                <a:cs typeface="Arial MT"/>
              </a:rPr>
              <a:t> </a:t>
            </a:r>
            <a:r>
              <a:rPr sz="2800" dirty="0">
                <a:solidFill>
                  <a:srgbClr val="333399"/>
                </a:solidFill>
                <a:latin typeface="Arial MT"/>
                <a:cs typeface="Arial MT"/>
              </a:rPr>
              <a:t>users</a:t>
            </a:r>
            <a:r>
              <a:rPr sz="2800" spc="5" dirty="0">
                <a:solidFill>
                  <a:srgbClr val="333399"/>
                </a:solidFill>
                <a:latin typeface="Arial MT"/>
                <a:cs typeface="Arial MT"/>
              </a:rPr>
              <a:t> </a:t>
            </a:r>
            <a:r>
              <a:rPr sz="2800" spc="-5" dirty="0">
                <a:solidFill>
                  <a:srgbClr val="333399"/>
                </a:solidFill>
                <a:latin typeface="Arial MT"/>
                <a:cs typeface="Arial MT"/>
              </a:rPr>
              <a:t>to </a:t>
            </a:r>
            <a:r>
              <a:rPr sz="2800" spc="-765" dirty="0">
                <a:solidFill>
                  <a:srgbClr val="333399"/>
                </a:solidFill>
                <a:latin typeface="Arial MT"/>
                <a:cs typeface="Arial MT"/>
              </a:rPr>
              <a:t> </a:t>
            </a:r>
            <a:r>
              <a:rPr sz="2800" dirty="0">
                <a:solidFill>
                  <a:srgbClr val="333399"/>
                </a:solidFill>
                <a:latin typeface="Arial MT"/>
                <a:cs typeface="Arial MT"/>
              </a:rPr>
              <a:t>perform</a:t>
            </a:r>
            <a:r>
              <a:rPr sz="2800" spc="5" dirty="0">
                <a:solidFill>
                  <a:srgbClr val="333399"/>
                </a:solidFill>
                <a:latin typeface="Arial MT"/>
                <a:cs typeface="Arial MT"/>
              </a:rPr>
              <a:t> </a:t>
            </a:r>
            <a:r>
              <a:rPr sz="2800" dirty="0">
                <a:solidFill>
                  <a:srgbClr val="333399"/>
                </a:solidFill>
                <a:latin typeface="Arial MT"/>
                <a:cs typeface="Arial MT"/>
              </a:rPr>
              <a:t>transactions using</a:t>
            </a:r>
            <a:r>
              <a:rPr sz="2800" spc="5" dirty="0">
                <a:solidFill>
                  <a:srgbClr val="333399"/>
                </a:solidFill>
                <a:latin typeface="Arial MT"/>
                <a:cs typeface="Arial MT"/>
              </a:rPr>
              <a:t> </a:t>
            </a:r>
            <a:r>
              <a:rPr sz="2800" spc="-5" dirty="0">
                <a:solidFill>
                  <a:srgbClr val="333399"/>
                </a:solidFill>
                <a:latin typeface="Arial MT"/>
                <a:cs typeface="Arial MT"/>
              </a:rPr>
              <a:t>mobile</a:t>
            </a:r>
            <a:r>
              <a:rPr sz="2800" spc="10" dirty="0">
                <a:solidFill>
                  <a:srgbClr val="333399"/>
                </a:solidFill>
                <a:latin typeface="Arial MT"/>
                <a:cs typeface="Arial MT"/>
              </a:rPr>
              <a:t> </a:t>
            </a:r>
            <a:r>
              <a:rPr sz="2800" dirty="0">
                <a:solidFill>
                  <a:srgbClr val="333399"/>
                </a:solidFill>
                <a:latin typeface="Arial MT"/>
                <a:cs typeface="Arial MT"/>
              </a:rPr>
              <a:t>apps</a:t>
            </a:r>
            <a:endParaRPr sz="28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737362"/>
            <a:ext cx="7561580" cy="513715"/>
          </a:xfrm>
          <a:prstGeom prst="rect">
            <a:avLst/>
          </a:prstGeom>
        </p:spPr>
        <p:txBody>
          <a:bodyPr vert="horz" wrap="square" lIns="0" tIns="13335" rIns="0" bIns="0" rtlCol="0">
            <a:spAutoFit/>
          </a:bodyPr>
          <a:lstStyle/>
          <a:p>
            <a:pPr marL="12700">
              <a:lnSpc>
                <a:spcPct val="100000"/>
              </a:lnSpc>
              <a:spcBef>
                <a:spcPts val="105"/>
              </a:spcBef>
            </a:pPr>
            <a:r>
              <a:rPr sz="3200" dirty="0"/>
              <a:t>DBMS</a:t>
            </a:r>
            <a:r>
              <a:rPr sz="3200" spc="5" dirty="0"/>
              <a:t> </a:t>
            </a:r>
            <a:r>
              <a:rPr sz="3200" spc="-5" dirty="0"/>
              <a:t>Programming</a:t>
            </a:r>
            <a:r>
              <a:rPr sz="3200" spc="-25" dirty="0"/>
              <a:t> </a:t>
            </a:r>
            <a:r>
              <a:rPr sz="3200" spc="-5" dirty="0"/>
              <a:t>Language</a:t>
            </a:r>
            <a:r>
              <a:rPr sz="3200" spc="-20" dirty="0"/>
              <a:t> </a:t>
            </a:r>
            <a:r>
              <a:rPr sz="3200" spc="-5" dirty="0"/>
              <a:t>Interfaces</a:t>
            </a:r>
            <a:endParaRPr sz="3200"/>
          </a:p>
        </p:txBody>
      </p:sp>
      <p:sp>
        <p:nvSpPr>
          <p:cNvPr id="4" name="object 4"/>
          <p:cNvSpPr txBox="1"/>
          <p:nvPr/>
        </p:nvSpPr>
        <p:spPr>
          <a:xfrm>
            <a:off x="307340" y="1353058"/>
            <a:ext cx="8073390" cy="4173854"/>
          </a:xfrm>
          <a:prstGeom prst="rect">
            <a:avLst/>
          </a:prstGeom>
        </p:spPr>
        <p:txBody>
          <a:bodyPr vert="horz" wrap="square" lIns="0" tIns="12065" rIns="0" bIns="0" rtlCol="0">
            <a:spAutoFit/>
          </a:bodyPr>
          <a:lstStyle/>
          <a:p>
            <a:pPr marL="355600" marR="182245" indent="-342900">
              <a:lnSpc>
                <a:spcPct val="100000"/>
              </a:lnSpc>
              <a:spcBef>
                <a:spcPts val="95"/>
              </a:spcBef>
              <a:buClr>
                <a:srgbClr val="990033"/>
              </a:buClr>
              <a:buSzPct val="58928"/>
              <a:buFont typeface="Wingdings"/>
              <a:buChar char=""/>
              <a:tabLst>
                <a:tab pos="354965" algn="l"/>
                <a:tab pos="355600" algn="l"/>
              </a:tabLst>
            </a:pPr>
            <a:r>
              <a:rPr sz="2800" dirty="0">
                <a:solidFill>
                  <a:srgbClr val="333399"/>
                </a:solidFill>
                <a:latin typeface="Arial MT"/>
                <a:cs typeface="Arial MT"/>
              </a:rPr>
              <a:t>Programmer</a:t>
            </a:r>
            <a:r>
              <a:rPr sz="2800" spc="25" dirty="0">
                <a:solidFill>
                  <a:srgbClr val="333399"/>
                </a:solidFill>
                <a:latin typeface="Arial MT"/>
                <a:cs typeface="Arial MT"/>
              </a:rPr>
              <a:t> </a:t>
            </a:r>
            <a:r>
              <a:rPr sz="2800" dirty="0">
                <a:solidFill>
                  <a:srgbClr val="333399"/>
                </a:solidFill>
                <a:latin typeface="Arial MT"/>
                <a:cs typeface="Arial MT"/>
              </a:rPr>
              <a:t>interfaces</a:t>
            </a:r>
            <a:r>
              <a:rPr sz="2800" spc="-10" dirty="0">
                <a:solidFill>
                  <a:srgbClr val="333399"/>
                </a:solidFill>
                <a:latin typeface="Arial MT"/>
                <a:cs typeface="Arial MT"/>
              </a:rPr>
              <a:t> </a:t>
            </a:r>
            <a:r>
              <a:rPr sz="2800" dirty="0">
                <a:solidFill>
                  <a:srgbClr val="333399"/>
                </a:solidFill>
                <a:latin typeface="Arial MT"/>
                <a:cs typeface="Arial MT"/>
              </a:rPr>
              <a:t>for</a:t>
            </a:r>
            <a:r>
              <a:rPr sz="2800" spc="-15" dirty="0">
                <a:solidFill>
                  <a:srgbClr val="333399"/>
                </a:solidFill>
                <a:latin typeface="Arial MT"/>
                <a:cs typeface="Arial MT"/>
              </a:rPr>
              <a:t> </a:t>
            </a:r>
            <a:r>
              <a:rPr sz="2800" dirty="0">
                <a:solidFill>
                  <a:srgbClr val="333399"/>
                </a:solidFill>
                <a:latin typeface="Arial MT"/>
                <a:cs typeface="Arial MT"/>
              </a:rPr>
              <a:t>embedding</a:t>
            </a:r>
            <a:r>
              <a:rPr sz="2800" spc="20" dirty="0">
                <a:solidFill>
                  <a:srgbClr val="333399"/>
                </a:solidFill>
                <a:latin typeface="Arial MT"/>
                <a:cs typeface="Arial MT"/>
              </a:rPr>
              <a:t> </a:t>
            </a:r>
            <a:r>
              <a:rPr sz="2800" spc="-5" dirty="0">
                <a:solidFill>
                  <a:srgbClr val="333399"/>
                </a:solidFill>
                <a:latin typeface="Arial MT"/>
                <a:cs typeface="Arial MT"/>
              </a:rPr>
              <a:t>DML</a:t>
            </a:r>
            <a:r>
              <a:rPr sz="2800" spc="5" dirty="0">
                <a:solidFill>
                  <a:srgbClr val="333399"/>
                </a:solidFill>
                <a:latin typeface="Arial MT"/>
                <a:cs typeface="Arial MT"/>
              </a:rPr>
              <a:t> </a:t>
            </a:r>
            <a:r>
              <a:rPr sz="2800" spc="-5" dirty="0">
                <a:solidFill>
                  <a:srgbClr val="333399"/>
                </a:solidFill>
                <a:latin typeface="Arial MT"/>
                <a:cs typeface="Arial MT"/>
              </a:rPr>
              <a:t>in</a:t>
            </a:r>
            <a:r>
              <a:rPr sz="2800" spc="-10" dirty="0">
                <a:solidFill>
                  <a:srgbClr val="333399"/>
                </a:solidFill>
                <a:latin typeface="Arial MT"/>
                <a:cs typeface="Arial MT"/>
              </a:rPr>
              <a:t> </a:t>
            </a:r>
            <a:r>
              <a:rPr sz="2800" spc="-5" dirty="0">
                <a:solidFill>
                  <a:srgbClr val="333399"/>
                </a:solidFill>
                <a:latin typeface="Arial MT"/>
                <a:cs typeface="Arial MT"/>
              </a:rPr>
              <a:t>a </a:t>
            </a:r>
            <a:r>
              <a:rPr sz="2800" spc="-760" dirty="0">
                <a:solidFill>
                  <a:srgbClr val="333399"/>
                </a:solidFill>
                <a:latin typeface="Arial MT"/>
                <a:cs typeface="Arial MT"/>
              </a:rPr>
              <a:t> </a:t>
            </a:r>
            <a:r>
              <a:rPr sz="2800" dirty="0">
                <a:solidFill>
                  <a:srgbClr val="333399"/>
                </a:solidFill>
                <a:latin typeface="Arial MT"/>
                <a:cs typeface="Arial MT"/>
              </a:rPr>
              <a:t>programming</a:t>
            </a:r>
            <a:r>
              <a:rPr sz="2800" spc="35" dirty="0">
                <a:solidFill>
                  <a:srgbClr val="333399"/>
                </a:solidFill>
                <a:latin typeface="Arial MT"/>
                <a:cs typeface="Arial MT"/>
              </a:rPr>
              <a:t> </a:t>
            </a:r>
            <a:r>
              <a:rPr sz="2800" dirty="0">
                <a:solidFill>
                  <a:srgbClr val="333399"/>
                </a:solidFill>
                <a:latin typeface="Arial MT"/>
                <a:cs typeface="Arial MT"/>
              </a:rPr>
              <a:t>languages:</a:t>
            </a:r>
            <a:endParaRPr sz="2800">
              <a:latin typeface="Arial MT"/>
              <a:cs typeface="Arial MT"/>
            </a:endParaRPr>
          </a:p>
          <a:p>
            <a:pPr marL="756285" lvl="1" indent="-287020">
              <a:lnSpc>
                <a:spcPct val="100000"/>
              </a:lnSpc>
              <a:spcBef>
                <a:spcPts val="500"/>
              </a:spcBef>
              <a:buClr>
                <a:srgbClr val="333399"/>
              </a:buClr>
              <a:buSzPct val="55000"/>
              <a:buFont typeface="Wingdings"/>
              <a:buChar char=""/>
              <a:tabLst>
                <a:tab pos="756285" algn="l"/>
                <a:tab pos="756920" algn="l"/>
              </a:tabLst>
            </a:pPr>
            <a:r>
              <a:rPr sz="2000" b="1" dirty="0">
                <a:solidFill>
                  <a:srgbClr val="800000"/>
                </a:solidFill>
                <a:latin typeface="Arial"/>
                <a:cs typeface="Arial"/>
              </a:rPr>
              <a:t>Embedded Approach</a:t>
            </a:r>
            <a:r>
              <a:rPr sz="2000" dirty="0">
                <a:solidFill>
                  <a:srgbClr val="800000"/>
                </a:solidFill>
                <a:latin typeface="Arial MT"/>
                <a:cs typeface="Arial MT"/>
              </a:rPr>
              <a:t>:</a:t>
            </a:r>
            <a:r>
              <a:rPr sz="2000" spc="-25" dirty="0">
                <a:solidFill>
                  <a:srgbClr val="800000"/>
                </a:solidFill>
                <a:latin typeface="Arial MT"/>
                <a:cs typeface="Arial MT"/>
              </a:rPr>
              <a:t> </a:t>
            </a:r>
            <a:r>
              <a:rPr sz="2000" dirty="0">
                <a:solidFill>
                  <a:srgbClr val="800000"/>
                </a:solidFill>
                <a:latin typeface="Arial MT"/>
                <a:cs typeface="Arial MT"/>
              </a:rPr>
              <a:t>e.g</a:t>
            </a:r>
            <a:r>
              <a:rPr sz="2000" spc="-20" dirty="0">
                <a:solidFill>
                  <a:srgbClr val="800000"/>
                </a:solidFill>
                <a:latin typeface="Arial MT"/>
                <a:cs typeface="Arial MT"/>
              </a:rPr>
              <a:t> </a:t>
            </a:r>
            <a:r>
              <a:rPr sz="2000" dirty="0">
                <a:solidFill>
                  <a:srgbClr val="800000"/>
                </a:solidFill>
                <a:latin typeface="Arial MT"/>
                <a:cs typeface="Arial MT"/>
              </a:rPr>
              <a:t>embedded</a:t>
            </a:r>
            <a:r>
              <a:rPr sz="2000" spc="-40" dirty="0">
                <a:solidFill>
                  <a:srgbClr val="800000"/>
                </a:solidFill>
                <a:latin typeface="Arial MT"/>
                <a:cs typeface="Arial MT"/>
              </a:rPr>
              <a:t> </a:t>
            </a:r>
            <a:r>
              <a:rPr sz="2000" dirty="0">
                <a:solidFill>
                  <a:srgbClr val="800000"/>
                </a:solidFill>
                <a:latin typeface="Arial MT"/>
                <a:cs typeface="Arial MT"/>
              </a:rPr>
              <a:t>SQL</a:t>
            </a:r>
            <a:r>
              <a:rPr sz="2000" spc="-15" dirty="0">
                <a:solidFill>
                  <a:srgbClr val="800000"/>
                </a:solidFill>
                <a:latin typeface="Arial MT"/>
                <a:cs typeface="Arial MT"/>
              </a:rPr>
              <a:t> </a:t>
            </a:r>
            <a:r>
              <a:rPr sz="2000" dirty="0">
                <a:solidFill>
                  <a:srgbClr val="800000"/>
                </a:solidFill>
                <a:latin typeface="Arial MT"/>
                <a:cs typeface="Arial MT"/>
              </a:rPr>
              <a:t>(for</a:t>
            </a:r>
            <a:r>
              <a:rPr sz="2000" spc="-25" dirty="0">
                <a:solidFill>
                  <a:srgbClr val="800000"/>
                </a:solidFill>
                <a:latin typeface="Arial MT"/>
                <a:cs typeface="Arial MT"/>
              </a:rPr>
              <a:t> </a:t>
            </a:r>
            <a:r>
              <a:rPr sz="2000" dirty="0">
                <a:solidFill>
                  <a:srgbClr val="800000"/>
                </a:solidFill>
                <a:latin typeface="Arial MT"/>
                <a:cs typeface="Arial MT"/>
              </a:rPr>
              <a:t>C, C++,</a:t>
            </a:r>
            <a:r>
              <a:rPr sz="2000" spc="-45" dirty="0">
                <a:solidFill>
                  <a:srgbClr val="800000"/>
                </a:solidFill>
                <a:latin typeface="Arial MT"/>
                <a:cs typeface="Arial MT"/>
              </a:rPr>
              <a:t> </a:t>
            </a:r>
            <a:r>
              <a:rPr sz="2000" dirty="0">
                <a:solidFill>
                  <a:srgbClr val="800000"/>
                </a:solidFill>
                <a:latin typeface="Arial MT"/>
                <a:cs typeface="Arial MT"/>
              </a:rPr>
              <a:t>etc.),</a:t>
            </a:r>
            <a:endParaRPr sz="2000">
              <a:latin typeface="Arial MT"/>
              <a:cs typeface="Arial MT"/>
            </a:endParaRPr>
          </a:p>
          <a:p>
            <a:pPr marL="756285">
              <a:lnSpc>
                <a:spcPct val="100000"/>
              </a:lnSpc>
            </a:pPr>
            <a:r>
              <a:rPr sz="2000" dirty="0">
                <a:solidFill>
                  <a:srgbClr val="800000"/>
                </a:solidFill>
                <a:latin typeface="Arial MT"/>
                <a:cs typeface="Arial MT"/>
              </a:rPr>
              <a:t>SQLJ</a:t>
            </a:r>
            <a:r>
              <a:rPr sz="2000" spc="-50" dirty="0">
                <a:solidFill>
                  <a:srgbClr val="800000"/>
                </a:solidFill>
                <a:latin typeface="Arial MT"/>
                <a:cs typeface="Arial MT"/>
              </a:rPr>
              <a:t> </a:t>
            </a:r>
            <a:r>
              <a:rPr sz="2000" dirty="0">
                <a:solidFill>
                  <a:srgbClr val="800000"/>
                </a:solidFill>
                <a:latin typeface="Arial MT"/>
                <a:cs typeface="Arial MT"/>
              </a:rPr>
              <a:t>(for</a:t>
            </a:r>
            <a:r>
              <a:rPr sz="2000" spc="-50" dirty="0">
                <a:solidFill>
                  <a:srgbClr val="800000"/>
                </a:solidFill>
                <a:latin typeface="Arial MT"/>
                <a:cs typeface="Arial MT"/>
              </a:rPr>
              <a:t> </a:t>
            </a:r>
            <a:r>
              <a:rPr sz="2000" dirty="0">
                <a:solidFill>
                  <a:srgbClr val="800000"/>
                </a:solidFill>
                <a:latin typeface="Arial MT"/>
                <a:cs typeface="Arial MT"/>
              </a:rPr>
              <a:t>Java)</a:t>
            </a:r>
            <a:endParaRPr sz="2000">
              <a:latin typeface="Arial MT"/>
              <a:cs typeface="Arial MT"/>
            </a:endParaRPr>
          </a:p>
          <a:p>
            <a:pPr marL="756285" marR="5080" lvl="1" indent="-287020">
              <a:lnSpc>
                <a:spcPct val="100000"/>
              </a:lnSpc>
              <a:spcBef>
                <a:spcPts val="480"/>
              </a:spcBef>
              <a:buClr>
                <a:srgbClr val="333399"/>
              </a:buClr>
              <a:buSzPct val="55000"/>
              <a:buFont typeface="Wingdings"/>
              <a:buChar char=""/>
              <a:tabLst>
                <a:tab pos="756285" algn="l"/>
                <a:tab pos="756920" algn="l"/>
              </a:tabLst>
            </a:pPr>
            <a:r>
              <a:rPr sz="2000" b="1" dirty="0">
                <a:solidFill>
                  <a:srgbClr val="800000"/>
                </a:solidFill>
                <a:latin typeface="Arial"/>
                <a:cs typeface="Arial"/>
              </a:rPr>
              <a:t>Procedure Call Approach</a:t>
            </a:r>
            <a:r>
              <a:rPr sz="2000" dirty="0">
                <a:solidFill>
                  <a:srgbClr val="800000"/>
                </a:solidFill>
                <a:latin typeface="Arial MT"/>
                <a:cs typeface="Arial MT"/>
              </a:rPr>
              <a:t>: e.g. JDBC for Java, ODBC (Open </a:t>
            </a:r>
            <a:r>
              <a:rPr sz="2000" spc="5" dirty="0">
                <a:solidFill>
                  <a:srgbClr val="800000"/>
                </a:solidFill>
                <a:latin typeface="Arial MT"/>
                <a:cs typeface="Arial MT"/>
              </a:rPr>
              <a:t> </a:t>
            </a:r>
            <a:r>
              <a:rPr sz="2000" dirty="0">
                <a:solidFill>
                  <a:srgbClr val="800000"/>
                </a:solidFill>
                <a:latin typeface="Arial MT"/>
                <a:cs typeface="Arial MT"/>
              </a:rPr>
              <a:t>Databse </a:t>
            </a:r>
            <a:r>
              <a:rPr sz="2000" spc="-5" dirty="0">
                <a:solidFill>
                  <a:srgbClr val="800000"/>
                </a:solidFill>
                <a:latin typeface="Arial MT"/>
                <a:cs typeface="Arial MT"/>
              </a:rPr>
              <a:t>Connectivity) </a:t>
            </a:r>
            <a:r>
              <a:rPr sz="2000" dirty="0">
                <a:solidFill>
                  <a:srgbClr val="800000"/>
                </a:solidFill>
                <a:latin typeface="Arial MT"/>
                <a:cs typeface="Arial MT"/>
              </a:rPr>
              <a:t>for </a:t>
            </a:r>
            <a:r>
              <a:rPr sz="2000" spc="-5" dirty="0">
                <a:solidFill>
                  <a:srgbClr val="800000"/>
                </a:solidFill>
                <a:latin typeface="Arial MT"/>
                <a:cs typeface="Arial MT"/>
              </a:rPr>
              <a:t>other programming languages as API’s </a:t>
            </a:r>
            <a:r>
              <a:rPr sz="2000" spc="-545" dirty="0">
                <a:solidFill>
                  <a:srgbClr val="800000"/>
                </a:solidFill>
                <a:latin typeface="Arial MT"/>
                <a:cs typeface="Arial MT"/>
              </a:rPr>
              <a:t> </a:t>
            </a:r>
            <a:r>
              <a:rPr sz="2000" dirty="0">
                <a:solidFill>
                  <a:srgbClr val="800000"/>
                </a:solidFill>
                <a:latin typeface="Arial MT"/>
                <a:cs typeface="Arial MT"/>
              </a:rPr>
              <a:t>(application</a:t>
            </a:r>
            <a:r>
              <a:rPr sz="2000" spc="-35" dirty="0">
                <a:solidFill>
                  <a:srgbClr val="800000"/>
                </a:solidFill>
                <a:latin typeface="Arial MT"/>
                <a:cs typeface="Arial MT"/>
              </a:rPr>
              <a:t> </a:t>
            </a:r>
            <a:r>
              <a:rPr sz="2000" dirty="0">
                <a:solidFill>
                  <a:srgbClr val="800000"/>
                </a:solidFill>
                <a:latin typeface="Arial MT"/>
                <a:cs typeface="Arial MT"/>
              </a:rPr>
              <a:t>programming</a:t>
            </a:r>
            <a:r>
              <a:rPr sz="2000" spc="-40" dirty="0">
                <a:solidFill>
                  <a:srgbClr val="800000"/>
                </a:solidFill>
                <a:latin typeface="Arial MT"/>
                <a:cs typeface="Arial MT"/>
              </a:rPr>
              <a:t> </a:t>
            </a:r>
            <a:r>
              <a:rPr sz="2000" dirty="0">
                <a:solidFill>
                  <a:srgbClr val="800000"/>
                </a:solidFill>
                <a:latin typeface="Arial MT"/>
                <a:cs typeface="Arial MT"/>
              </a:rPr>
              <a:t>interfaces)</a:t>
            </a:r>
            <a:endParaRPr sz="2000">
              <a:latin typeface="Arial MT"/>
              <a:cs typeface="Arial MT"/>
            </a:endParaRPr>
          </a:p>
          <a:p>
            <a:pPr marL="756285" marR="99695" lvl="1" indent="-287020">
              <a:lnSpc>
                <a:spcPct val="100000"/>
              </a:lnSpc>
              <a:spcBef>
                <a:spcPts val="484"/>
              </a:spcBef>
              <a:buClr>
                <a:srgbClr val="333399"/>
              </a:buClr>
              <a:buSzPct val="55000"/>
              <a:buFont typeface="Wingdings"/>
              <a:buChar char=""/>
              <a:tabLst>
                <a:tab pos="756285" algn="l"/>
                <a:tab pos="756920" algn="l"/>
              </a:tabLst>
            </a:pPr>
            <a:r>
              <a:rPr sz="2000" b="1" dirty="0">
                <a:solidFill>
                  <a:srgbClr val="800000"/>
                </a:solidFill>
                <a:latin typeface="Arial"/>
                <a:cs typeface="Arial"/>
              </a:rPr>
              <a:t>Database Programming Language Approach</a:t>
            </a:r>
            <a:r>
              <a:rPr sz="2000" dirty="0">
                <a:solidFill>
                  <a:srgbClr val="800000"/>
                </a:solidFill>
                <a:latin typeface="Arial MT"/>
                <a:cs typeface="Arial MT"/>
              </a:rPr>
              <a:t>: e.g. ORACLE </a:t>
            </a:r>
            <a:r>
              <a:rPr sz="2000" spc="5" dirty="0">
                <a:solidFill>
                  <a:srgbClr val="800000"/>
                </a:solidFill>
                <a:latin typeface="Arial MT"/>
                <a:cs typeface="Arial MT"/>
              </a:rPr>
              <a:t> </a:t>
            </a:r>
            <a:r>
              <a:rPr sz="2000" dirty="0">
                <a:solidFill>
                  <a:srgbClr val="800000"/>
                </a:solidFill>
                <a:latin typeface="Arial MT"/>
                <a:cs typeface="Arial MT"/>
              </a:rPr>
              <a:t>has</a:t>
            </a:r>
            <a:r>
              <a:rPr sz="2000" spc="-15" dirty="0">
                <a:solidFill>
                  <a:srgbClr val="800000"/>
                </a:solidFill>
                <a:latin typeface="Arial MT"/>
                <a:cs typeface="Arial MT"/>
              </a:rPr>
              <a:t> </a:t>
            </a:r>
            <a:r>
              <a:rPr sz="2000" dirty="0">
                <a:solidFill>
                  <a:srgbClr val="800000"/>
                </a:solidFill>
                <a:latin typeface="Arial MT"/>
                <a:cs typeface="Arial MT"/>
              </a:rPr>
              <a:t>PL/SQL,</a:t>
            </a:r>
            <a:r>
              <a:rPr sz="2000" spc="-25" dirty="0">
                <a:solidFill>
                  <a:srgbClr val="800000"/>
                </a:solidFill>
                <a:latin typeface="Arial MT"/>
                <a:cs typeface="Arial MT"/>
              </a:rPr>
              <a:t> </a:t>
            </a:r>
            <a:r>
              <a:rPr sz="2000" dirty="0">
                <a:solidFill>
                  <a:srgbClr val="800000"/>
                </a:solidFill>
                <a:latin typeface="Arial MT"/>
                <a:cs typeface="Arial MT"/>
              </a:rPr>
              <a:t>a</a:t>
            </a:r>
            <a:r>
              <a:rPr sz="2000" spc="-20" dirty="0">
                <a:solidFill>
                  <a:srgbClr val="800000"/>
                </a:solidFill>
                <a:latin typeface="Arial MT"/>
                <a:cs typeface="Arial MT"/>
              </a:rPr>
              <a:t> </a:t>
            </a:r>
            <a:r>
              <a:rPr sz="2000" dirty="0">
                <a:solidFill>
                  <a:srgbClr val="800000"/>
                </a:solidFill>
                <a:latin typeface="Arial MT"/>
                <a:cs typeface="Arial MT"/>
              </a:rPr>
              <a:t>programming</a:t>
            </a:r>
            <a:r>
              <a:rPr sz="2000" spc="-40" dirty="0">
                <a:solidFill>
                  <a:srgbClr val="800000"/>
                </a:solidFill>
                <a:latin typeface="Arial MT"/>
                <a:cs typeface="Arial MT"/>
              </a:rPr>
              <a:t> </a:t>
            </a:r>
            <a:r>
              <a:rPr sz="2000" dirty="0">
                <a:solidFill>
                  <a:srgbClr val="800000"/>
                </a:solidFill>
                <a:latin typeface="Arial MT"/>
                <a:cs typeface="Arial MT"/>
              </a:rPr>
              <a:t>language</a:t>
            </a:r>
            <a:r>
              <a:rPr sz="2000" spc="-20" dirty="0">
                <a:solidFill>
                  <a:srgbClr val="800000"/>
                </a:solidFill>
                <a:latin typeface="Arial MT"/>
                <a:cs typeface="Arial MT"/>
              </a:rPr>
              <a:t> </a:t>
            </a:r>
            <a:r>
              <a:rPr sz="2000" dirty="0">
                <a:solidFill>
                  <a:srgbClr val="800000"/>
                </a:solidFill>
                <a:latin typeface="Arial MT"/>
                <a:cs typeface="Arial MT"/>
              </a:rPr>
              <a:t>based</a:t>
            </a:r>
            <a:r>
              <a:rPr sz="2000" spc="-25" dirty="0">
                <a:solidFill>
                  <a:srgbClr val="800000"/>
                </a:solidFill>
                <a:latin typeface="Arial MT"/>
                <a:cs typeface="Arial MT"/>
              </a:rPr>
              <a:t> </a:t>
            </a:r>
            <a:r>
              <a:rPr sz="2000" dirty="0">
                <a:solidFill>
                  <a:srgbClr val="800000"/>
                </a:solidFill>
                <a:latin typeface="Arial MT"/>
                <a:cs typeface="Arial MT"/>
              </a:rPr>
              <a:t>on</a:t>
            </a:r>
            <a:r>
              <a:rPr sz="2000" spc="-20" dirty="0">
                <a:solidFill>
                  <a:srgbClr val="800000"/>
                </a:solidFill>
                <a:latin typeface="Arial MT"/>
                <a:cs typeface="Arial MT"/>
              </a:rPr>
              <a:t> </a:t>
            </a:r>
            <a:r>
              <a:rPr sz="2000" dirty="0">
                <a:solidFill>
                  <a:srgbClr val="800000"/>
                </a:solidFill>
                <a:latin typeface="Arial MT"/>
                <a:cs typeface="Arial MT"/>
              </a:rPr>
              <a:t>SQL;</a:t>
            </a:r>
            <a:r>
              <a:rPr sz="2000" spc="-25" dirty="0">
                <a:solidFill>
                  <a:srgbClr val="800000"/>
                </a:solidFill>
                <a:latin typeface="Arial MT"/>
                <a:cs typeface="Arial MT"/>
              </a:rPr>
              <a:t> </a:t>
            </a:r>
            <a:r>
              <a:rPr sz="2000" dirty="0">
                <a:solidFill>
                  <a:srgbClr val="800000"/>
                </a:solidFill>
                <a:latin typeface="Arial MT"/>
                <a:cs typeface="Arial MT"/>
              </a:rPr>
              <a:t>language </a:t>
            </a:r>
            <a:r>
              <a:rPr sz="2000" spc="-545" dirty="0">
                <a:solidFill>
                  <a:srgbClr val="800000"/>
                </a:solidFill>
                <a:latin typeface="Arial MT"/>
                <a:cs typeface="Arial MT"/>
              </a:rPr>
              <a:t> </a:t>
            </a:r>
            <a:r>
              <a:rPr sz="2000" dirty="0">
                <a:solidFill>
                  <a:srgbClr val="800000"/>
                </a:solidFill>
                <a:latin typeface="Arial MT"/>
                <a:cs typeface="Arial MT"/>
              </a:rPr>
              <a:t>incorporates</a:t>
            </a:r>
            <a:r>
              <a:rPr sz="2000" spc="-50" dirty="0">
                <a:solidFill>
                  <a:srgbClr val="800000"/>
                </a:solidFill>
                <a:latin typeface="Arial MT"/>
                <a:cs typeface="Arial MT"/>
              </a:rPr>
              <a:t> </a:t>
            </a:r>
            <a:r>
              <a:rPr sz="2000" dirty="0">
                <a:solidFill>
                  <a:srgbClr val="800000"/>
                </a:solidFill>
                <a:latin typeface="Arial MT"/>
                <a:cs typeface="Arial MT"/>
              </a:rPr>
              <a:t>SQL</a:t>
            </a:r>
            <a:r>
              <a:rPr sz="2000" spc="-10" dirty="0">
                <a:solidFill>
                  <a:srgbClr val="800000"/>
                </a:solidFill>
                <a:latin typeface="Arial MT"/>
                <a:cs typeface="Arial MT"/>
              </a:rPr>
              <a:t> </a:t>
            </a:r>
            <a:r>
              <a:rPr sz="2000" dirty="0">
                <a:solidFill>
                  <a:srgbClr val="800000"/>
                </a:solidFill>
                <a:latin typeface="Arial MT"/>
                <a:cs typeface="Arial MT"/>
              </a:rPr>
              <a:t>and</a:t>
            </a:r>
            <a:r>
              <a:rPr sz="2000" spc="-15" dirty="0">
                <a:solidFill>
                  <a:srgbClr val="800000"/>
                </a:solidFill>
                <a:latin typeface="Arial MT"/>
                <a:cs typeface="Arial MT"/>
              </a:rPr>
              <a:t> </a:t>
            </a:r>
            <a:r>
              <a:rPr sz="2000" dirty="0">
                <a:solidFill>
                  <a:srgbClr val="800000"/>
                </a:solidFill>
                <a:latin typeface="Arial MT"/>
                <a:cs typeface="Arial MT"/>
              </a:rPr>
              <a:t>its</a:t>
            </a:r>
            <a:r>
              <a:rPr sz="2000" spc="-20" dirty="0">
                <a:solidFill>
                  <a:srgbClr val="800000"/>
                </a:solidFill>
                <a:latin typeface="Arial MT"/>
                <a:cs typeface="Arial MT"/>
              </a:rPr>
              <a:t> </a:t>
            </a:r>
            <a:r>
              <a:rPr sz="2000" dirty="0">
                <a:solidFill>
                  <a:srgbClr val="800000"/>
                </a:solidFill>
                <a:latin typeface="Arial MT"/>
                <a:cs typeface="Arial MT"/>
              </a:rPr>
              <a:t>data</a:t>
            </a:r>
            <a:r>
              <a:rPr sz="2000" spc="-15" dirty="0">
                <a:solidFill>
                  <a:srgbClr val="800000"/>
                </a:solidFill>
                <a:latin typeface="Arial MT"/>
                <a:cs typeface="Arial MT"/>
              </a:rPr>
              <a:t> </a:t>
            </a:r>
            <a:r>
              <a:rPr sz="2000" spc="-5" dirty="0">
                <a:solidFill>
                  <a:srgbClr val="800000"/>
                </a:solidFill>
                <a:latin typeface="Arial MT"/>
                <a:cs typeface="Arial MT"/>
              </a:rPr>
              <a:t>types</a:t>
            </a:r>
            <a:r>
              <a:rPr sz="2000" spc="-10" dirty="0">
                <a:solidFill>
                  <a:srgbClr val="800000"/>
                </a:solidFill>
                <a:latin typeface="Arial MT"/>
                <a:cs typeface="Arial MT"/>
              </a:rPr>
              <a:t> </a:t>
            </a:r>
            <a:r>
              <a:rPr sz="2000" dirty="0">
                <a:solidFill>
                  <a:srgbClr val="800000"/>
                </a:solidFill>
                <a:latin typeface="Arial MT"/>
                <a:cs typeface="Arial MT"/>
              </a:rPr>
              <a:t>as</a:t>
            </a:r>
            <a:r>
              <a:rPr sz="2000" spc="-15" dirty="0">
                <a:solidFill>
                  <a:srgbClr val="800000"/>
                </a:solidFill>
                <a:latin typeface="Arial MT"/>
                <a:cs typeface="Arial MT"/>
              </a:rPr>
              <a:t> </a:t>
            </a:r>
            <a:r>
              <a:rPr sz="2000" dirty="0">
                <a:solidFill>
                  <a:srgbClr val="800000"/>
                </a:solidFill>
                <a:latin typeface="Arial MT"/>
                <a:cs typeface="Arial MT"/>
              </a:rPr>
              <a:t>integral</a:t>
            </a:r>
            <a:r>
              <a:rPr sz="2000" spc="-25" dirty="0">
                <a:solidFill>
                  <a:srgbClr val="800000"/>
                </a:solidFill>
                <a:latin typeface="Arial MT"/>
                <a:cs typeface="Arial MT"/>
              </a:rPr>
              <a:t> </a:t>
            </a:r>
            <a:r>
              <a:rPr sz="2000" dirty="0">
                <a:solidFill>
                  <a:srgbClr val="800000"/>
                </a:solidFill>
                <a:latin typeface="Arial MT"/>
                <a:cs typeface="Arial MT"/>
              </a:rPr>
              <a:t>components</a:t>
            </a:r>
            <a:endParaRPr sz="2000">
              <a:latin typeface="Arial MT"/>
              <a:cs typeface="Arial MT"/>
            </a:endParaRPr>
          </a:p>
          <a:p>
            <a:pPr marL="756285" marR="363855" lvl="1" indent="-287020">
              <a:lnSpc>
                <a:spcPct val="100000"/>
              </a:lnSpc>
              <a:spcBef>
                <a:spcPts val="480"/>
              </a:spcBef>
              <a:buClr>
                <a:srgbClr val="333399"/>
              </a:buClr>
              <a:buSzPct val="55000"/>
              <a:buFont typeface="Wingdings"/>
              <a:buChar char=""/>
              <a:tabLst>
                <a:tab pos="756285" algn="l"/>
                <a:tab pos="756920" algn="l"/>
              </a:tabLst>
            </a:pPr>
            <a:r>
              <a:rPr sz="2000" b="1" dirty="0">
                <a:solidFill>
                  <a:srgbClr val="800000"/>
                </a:solidFill>
                <a:latin typeface="Arial"/>
                <a:cs typeface="Arial"/>
              </a:rPr>
              <a:t>Scripting</a:t>
            </a:r>
            <a:r>
              <a:rPr sz="2000" b="1" spc="-25" dirty="0">
                <a:solidFill>
                  <a:srgbClr val="800000"/>
                </a:solidFill>
                <a:latin typeface="Arial"/>
                <a:cs typeface="Arial"/>
              </a:rPr>
              <a:t> </a:t>
            </a:r>
            <a:r>
              <a:rPr sz="2000" b="1" dirty="0">
                <a:solidFill>
                  <a:srgbClr val="800000"/>
                </a:solidFill>
                <a:latin typeface="Arial"/>
                <a:cs typeface="Arial"/>
              </a:rPr>
              <a:t>Languages:</a:t>
            </a:r>
            <a:r>
              <a:rPr sz="2000" b="1" spc="-20" dirty="0">
                <a:solidFill>
                  <a:srgbClr val="800000"/>
                </a:solidFill>
                <a:latin typeface="Arial"/>
                <a:cs typeface="Arial"/>
              </a:rPr>
              <a:t> </a:t>
            </a:r>
            <a:r>
              <a:rPr sz="2000" dirty="0">
                <a:solidFill>
                  <a:srgbClr val="800000"/>
                </a:solidFill>
                <a:latin typeface="Arial MT"/>
                <a:cs typeface="Arial MT"/>
              </a:rPr>
              <a:t>PHP (client-side</a:t>
            </a:r>
            <a:r>
              <a:rPr sz="2000" spc="-40" dirty="0">
                <a:solidFill>
                  <a:srgbClr val="800000"/>
                </a:solidFill>
                <a:latin typeface="Arial MT"/>
                <a:cs typeface="Arial MT"/>
              </a:rPr>
              <a:t> </a:t>
            </a:r>
            <a:r>
              <a:rPr sz="2000" dirty="0">
                <a:solidFill>
                  <a:srgbClr val="800000"/>
                </a:solidFill>
                <a:latin typeface="Arial MT"/>
                <a:cs typeface="Arial MT"/>
              </a:rPr>
              <a:t>scripting)</a:t>
            </a:r>
            <a:r>
              <a:rPr sz="2000" spc="-35" dirty="0">
                <a:solidFill>
                  <a:srgbClr val="800000"/>
                </a:solidFill>
                <a:latin typeface="Arial MT"/>
                <a:cs typeface="Arial MT"/>
              </a:rPr>
              <a:t> </a:t>
            </a:r>
            <a:r>
              <a:rPr sz="2000" dirty="0">
                <a:solidFill>
                  <a:srgbClr val="800000"/>
                </a:solidFill>
                <a:latin typeface="Arial MT"/>
                <a:cs typeface="Arial MT"/>
              </a:rPr>
              <a:t>and</a:t>
            </a:r>
            <a:r>
              <a:rPr sz="2000" spc="-15" dirty="0">
                <a:solidFill>
                  <a:srgbClr val="800000"/>
                </a:solidFill>
                <a:latin typeface="Arial MT"/>
                <a:cs typeface="Arial MT"/>
              </a:rPr>
              <a:t> </a:t>
            </a:r>
            <a:r>
              <a:rPr sz="2000" dirty="0">
                <a:solidFill>
                  <a:srgbClr val="800000"/>
                </a:solidFill>
                <a:latin typeface="Arial MT"/>
                <a:cs typeface="Arial MT"/>
              </a:rPr>
              <a:t>Python </a:t>
            </a:r>
            <a:r>
              <a:rPr sz="2000" spc="-540" dirty="0">
                <a:solidFill>
                  <a:srgbClr val="800000"/>
                </a:solidFill>
                <a:latin typeface="Arial MT"/>
                <a:cs typeface="Arial MT"/>
              </a:rPr>
              <a:t> </a:t>
            </a:r>
            <a:r>
              <a:rPr sz="2000" dirty="0">
                <a:solidFill>
                  <a:srgbClr val="800000"/>
                </a:solidFill>
                <a:latin typeface="Arial MT"/>
                <a:cs typeface="Arial MT"/>
              </a:rPr>
              <a:t>(server-side</a:t>
            </a:r>
            <a:r>
              <a:rPr sz="2000" spc="-40" dirty="0">
                <a:solidFill>
                  <a:srgbClr val="800000"/>
                </a:solidFill>
                <a:latin typeface="Arial MT"/>
                <a:cs typeface="Arial MT"/>
              </a:rPr>
              <a:t> </a:t>
            </a:r>
            <a:r>
              <a:rPr sz="2000" dirty="0">
                <a:solidFill>
                  <a:srgbClr val="800000"/>
                </a:solidFill>
                <a:latin typeface="Arial MT"/>
                <a:cs typeface="Arial MT"/>
              </a:rPr>
              <a:t>scripting)</a:t>
            </a:r>
            <a:r>
              <a:rPr sz="2000" spc="-35" dirty="0">
                <a:solidFill>
                  <a:srgbClr val="800000"/>
                </a:solidFill>
                <a:latin typeface="Arial MT"/>
                <a:cs typeface="Arial MT"/>
              </a:rPr>
              <a:t> </a:t>
            </a:r>
            <a:r>
              <a:rPr sz="2000" dirty="0">
                <a:solidFill>
                  <a:srgbClr val="800000"/>
                </a:solidFill>
                <a:latin typeface="Arial MT"/>
                <a:cs typeface="Arial MT"/>
              </a:rPr>
              <a:t>are</a:t>
            </a:r>
            <a:r>
              <a:rPr sz="2000" spc="-30" dirty="0">
                <a:solidFill>
                  <a:srgbClr val="800000"/>
                </a:solidFill>
                <a:latin typeface="Arial MT"/>
                <a:cs typeface="Arial MT"/>
              </a:rPr>
              <a:t> </a:t>
            </a:r>
            <a:r>
              <a:rPr sz="2000" dirty="0">
                <a:solidFill>
                  <a:srgbClr val="800000"/>
                </a:solidFill>
                <a:latin typeface="Arial MT"/>
                <a:cs typeface="Arial MT"/>
              </a:rPr>
              <a:t>used</a:t>
            </a:r>
            <a:r>
              <a:rPr sz="2000" spc="-15" dirty="0">
                <a:solidFill>
                  <a:srgbClr val="800000"/>
                </a:solidFill>
                <a:latin typeface="Arial MT"/>
                <a:cs typeface="Arial MT"/>
              </a:rPr>
              <a:t> </a:t>
            </a:r>
            <a:r>
              <a:rPr sz="2000" dirty="0">
                <a:solidFill>
                  <a:srgbClr val="800000"/>
                </a:solidFill>
                <a:latin typeface="Arial MT"/>
                <a:cs typeface="Arial MT"/>
              </a:rPr>
              <a:t>to</a:t>
            </a:r>
            <a:r>
              <a:rPr sz="2000" spc="-15" dirty="0">
                <a:solidFill>
                  <a:srgbClr val="800000"/>
                </a:solidFill>
                <a:latin typeface="Arial MT"/>
                <a:cs typeface="Arial MT"/>
              </a:rPr>
              <a:t> </a:t>
            </a:r>
            <a:r>
              <a:rPr sz="2000" dirty="0">
                <a:solidFill>
                  <a:srgbClr val="800000"/>
                </a:solidFill>
                <a:latin typeface="Arial MT"/>
                <a:cs typeface="Arial MT"/>
              </a:rPr>
              <a:t>write</a:t>
            </a:r>
            <a:r>
              <a:rPr sz="2000" spc="-25" dirty="0">
                <a:solidFill>
                  <a:srgbClr val="800000"/>
                </a:solidFill>
                <a:latin typeface="Arial MT"/>
                <a:cs typeface="Arial MT"/>
              </a:rPr>
              <a:t> </a:t>
            </a:r>
            <a:r>
              <a:rPr sz="2000" dirty="0">
                <a:solidFill>
                  <a:srgbClr val="800000"/>
                </a:solidFill>
                <a:latin typeface="Arial MT"/>
                <a:cs typeface="Arial MT"/>
              </a:rPr>
              <a:t>database</a:t>
            </a:r>
            <a:r>
              <a:rPr sz="2000" spc="-40" dirty="0">
                <a:solidFill>
                  <a:srgbClr val="800000"/>
                </a:solidFill>
                <a:latin typeface="Arial MT"/>
                <a:cs typeface="Arial MT"/>
              </a:rPr>
              <a:t> </a:t>
            </a:r>
            <a:r>
              <a:rPr sz="2000" dirty="0">
                <a:solidFill>
                  <a:srgbClr val="800000"/>
                </a:solidFill>
                <a:latin typeface="Arial MT"/>
                <a:cs typeface="Arial MT"/>
              </a:rPr>
              <a:t>programs.</a:t>
            </a:r>
            <a:endParaRPr sz="20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93726"/>
            <a:ext cx="6350635" cy="574040"/>
          </a:xfrm>
          <a:prstGeom prst="rect">
            <a:avLst/>
          </a:prstGeom>
        </p:spPr>
        <p:txBody>
          <a:bodyPr vert="horz" wrap="square" lIns="0" tIns="12700" rIns="0" bIns="0" rtlCol="0">
            <a:spAutoFit/>
          </a:bodyPr>
          <a:lstStyle/>
          <a:p>
            <a:pPr marL="12700">
              <a:lnSpc>
                <a:spcPct val="100000"/>
              </a:lnSpc>
              <a:spcBef>
                <a:spcPts val="100"/>
              </a:spcBef>
            </a:pPr>
            <a:r>
              <a:rPr dirty="0"/>
              <a:t>User-Friendly</a:t>
            </a:r>
            <a:r>
              <a:rPr spc="-70" dirty="0"/>
              <a:t> </a:t>
            </a:r>
            <a:r>
              <a:rPr dirty="0"/>
              <a:t>DBMS</a:t>
            </a:r>
            <a:r>
              <a:rPr spc="-40" dirty="0"/>
              <a:t> </a:t>
            </a:r>
            <a:r>
              <a:rPr dirty="0"/>
              <a:t>Interfaces</a:t>
            </a:r>
          </a:p>
        </p:txBody>
      </p:sp>
      <p:sp>
        <p:nvSpPr>
          <p:cNvPr id="4" name="object 4"/>
          <p:cNvSpPr txBox="1"/>
          <p:nvPr/>
        </p:nvSpPr>
        <p:spPr>
          <a:xfrm>
            <a:off x="775817" y="1243076"/>
            <a:ext cx="7333615" cy="4801235"/>
          </a:xfrm>
          <a:prstGeom prst="rect">
            <a:avLst/>
          </a:prstGeom>
        </p:spPr>
        <p:txBody>
          <a:bodyPr vert="horz" wrap="square" lIns="0" tIns="13335" rIns="0" bIns="0" rtlCol="0">
            <a:spAutoFit/>
          </a:bodyPr>
          <a:lstStyle/>
          <a:p>
            <a:pPr marL="299085" marR="5080" indent="-287020">
              <a:lnSpc>
                <a:spcPct val="100000"/>
              </a:lnSpc>
              <a:spcBef>
                <a:spcPts val="105"/>
              </a:spcBef>
              <a:buClr>
                <a:srgbClr val="333399"/>
              </a:buClr>
              <a:buSzPct val="53846"/>
              <a:buFont typeface="Wingdings"/>
              <a:buChar char=""/>
              <a:tabLst>
                <a:tab pos="299085" algn="l"/>
                <a:tab pos="299720" algn="l"/>
              </a:tabLst>
            </a:pPr>
            <a:r>
              <a:rPr sz="2600" dirty="0">
                <a:solidFill>
                  <a:srgbClr val="800000"/>
                </a:solidFill>
                <a:latin typeface="Arial MT"/>
                <a:cs typeface="Arial MT"/>
              </a:rPr>
              <a:t>Menu-based</a:t>
            </a:r>
            <a:r>
              <a:rPr sz="2600" spc="-20" dirty="0">
                <a:solidFill>
                  <a:srgbClr val="800000"/>
                </a:solidFill>
                <a:latin typeface="Arial MT"/>
                <a:cs typeface="Arial MT"/>
              </a:rPr>
              <a:t> </a:t>
            </a:r>
            <a:r>
              <a:rPr sz="2600" dirty="0">
                <a:solidFill>
                  <a:srgbClr val="800000"/>
                </a:solidFill>
                <a:latin typeface="Arial MT"/>
                <a:cs typeface="Arial MT"/>
              </a:rPr>
              <a:t>(Web-based),</a:t>
            </a:r>
            <a:r>
              <a:rPr sz="2600" spc="-25" dirty="0">
                <a:solidFill>
                  <a:srgbClr val="800000"/>
                </a:solidFill>
                <a:latin typeface="Arial MT"/>
                <a:cs typeface="Arial MT"/>
              </a:rPr>
              <a:t> </a:t>
            </a:r>
            <a:r>
              <a:rPr sz="2600" dirty="0">
                <a:solidFill>
                  <a:srgbClr val="800000"/>
                </a:solidFill>
                <a:latin typeface="Arial MT"/>
                <a:cs typeface="Arial MT"/>
              </a:rPr>
              <a:t>popular</a:t>
            </a:r>
            <a:r>
              <a:rPr sz="2600" spc="-15" dirty="0">
                <a:solidFill>
                  <a:srgbClr val="800000"/>
                </a:solidFill>
                <a:latin typeface="Arial MT"/>
                <a:cs typeface="Arial MT"/>
              </a:rPr>
              <a:t> </a:t>
            </a:r>
            <a:r>
              <a:rPr sz="2600" dirty="0">
                <a:solidFill>
                  <a:srgbClr val="800000"/>
                </a:solidFill>
                <a:latin typeface="Arial MT"/>
                <a:cs typeface="Arial MT"/>
              </a:rPr>
              <a:t>for</a:t>
            </a:r>
            <a:r>
              <a:rPr sz="2600" spc="10" dirty="0">
                <a:solidFill>
                  <a:srgbClr val="800000"/>
                </a:solidFill>
                <a:latin typeface="Arial MT"/>
                <a:cs typeface="Arial MT"/>
              </a:rPr>
              <a:t> </a:t>
            </a:r>
            <a:r>
              <a:rPr sz="2600" dirty="0">
                <a:solidFill>
                  <a:srgbClr val="800000"/>
                </a:solidFill>
                <a:latin typeface="Arial MT"/>
                <a:cs typeface="Arial MT"/>
              </a:rPr>
              <a:t>browsing </a:t>
            </a:r>
            <a:r>
              <a:rPr sz="2600" spc="-710" dirty="0">
                <a:solidFill>
                  <a:srgbClr val="800000"/>
                </a:solidFill>
                <a:latin typeface="Arial MT"/>
                <a:cs typeface="Arial MT"/>
              </a:rPr>
              <a:t> </a:t>
            </a:r>
            <a:r>
              <a:rPr sz="2600" dirty="0">
                <a:solidFill>
                  <a:srgbClr val="800000"/>
                </a:solidFill>
                <a:latin typeface="Arial MT"/>
                <a:cs typeface="Arial MT"/>
              </a:rPr>
              <a:t>on </a:t>
            </a:r>
            <a:r>
              <a:rPr sz="2600" spc="-5" dirty="0">
                <a:solidFill>
                  <a:srgbClr val="800000"/>
                </a:solidFill>
                <a:latin typeface="Arial MT"/>
                <a:cs typeface="Arial MT"/>
              </a:rPr>
              <a:t>the</a:t>
            </a:r>
            <a:r>
              <a:rPr sz="2600" spc="10" dirty="0">
                <a:solidFill>
                  <a:srgbClr val="800000"/>
                </a:solidFill>
                <a:latin typeface="Arial MT"/>
                <a:cs typeface="Arial MT"/>
              </a:rPr>
              <a:t> </a:t>
            </a:r>
            <a:r>
              <a:rPr sz="2600" dirty="0">
                <a:solidFill>
                  <a:srgbClr val="800000"/>
                </a:solidFill>
                <a:latin typeface="Arial MT"/>
                <a:cs typeface="Arial MT"/>
              </a:rPr>
              <a:t>web</a:t>
            </a:r>
            <a:endParaRPr sz="2600">
              <a:latin typeface="Arial MT"/>
              <a:cs typeface="Arial MT"/>
            </a:endParaRPr>
          </a:p>
          <a:p>
            <a:pPr marL="299085" marR="95885" indent="-287020">
              <a:lnSpc>
                <a:spcPct val="100000"/>
              </a:lnSpc>
              <a:spcBef>
                <a:spcPts val="620"/>
              </a:spcBef>
              <a:buClr>
                <a:srgbClr val="333399"/>
              </a:buClr>
              <a:buSzPct val="53846"/>
              <a:buFont typeface="Wingdings"/>
              <a:buChar char=""/>
              <a:tabLst>
                <a:tab pos="299085" algn="l"/>
                <a:tab pos="299720" algn="l"/>
              </a:tabLst>
            </a:pPr>
            <a:r>
              <a:rPr sz="2600" dirty="0">
                <a:solidFill>
                  <a:srgbClr val="800000"/>
                </a:solidFill>
                <a:latin typeface="Arial MT"/>
                <a:cs typeface="Arial MT"/>
              </a:rPr>
              <a:t>Forms-based,</a:t>
            </a:r>
            <a:r>
              <a:rPr sz="2600" spc="-25" dirty="0">
                <a:solidFill>
                  <a:srgbClr val="800000"/>
                </a:solidFill>
                <a:latin typeface="Arial MT"/>
                <a:cs typeface="Arial MT"/>
              </a:rPr>
              <a:t> </a:t>
            </a:r>
            <a:r>
              <a:rPr sz="2600" dirty="0">
                <a:solidFill>
                  <a:srgbClr val="800000"/>
                </a:solidFill>
                <a:latin typeface="Arial MT"/>
                <a:cs typeface="Arial MT"/>
              </a:rPr>
              <a:t>designed</a:t>
            </a:r>
            <a:r>
              <a:rPr sz="2600" spc="-5" dirty="0">
                <a:solidFill>
                  <a:srgbClr val="800000"/>
                </a:solidFill>
                <a:latin typeface="Arial MT"/>
                <a:cs typeface="Arial MT"/>
              </a:rPr>
              <a:t> </a:t>
            </a:r>
            <a:r>
              <a:rPr sz="2600" dirty="0">
                <a:solidFill>
                  <a:srgbClr val="800000"/>
                </a:solidFill>
                <a:latin typeface="Arial MT"/>
                <a:cs typeface="Arial MT"/>
              </a:rPr>
              <a:t>for</a:t>
            </a:r>
            <a:r>
              <a:rPr sz="2600" spc="-5" dirty="0">
                <a:solidFill>
                  <a:srgbClr val="800000"/>
                </a:solidFill>
                <a:latin typeface="Arial MT"/>
                <a:cs typeface="Arial MT"/>
              </a:rPr>
              <a:t> </a:t>
            </a:r>
            <a:r>
              <a:rPr sz="2600" dirty="0">
                <a:solidFill>
                  <a:srgbClr val="800000"/>
                </a:solidFill>
                <a:latin typeface="Arial MT"/>
                <a:cs typeface="Arial MT"/>
              </a:rPr>
              <a:t>naïve</a:t>
            </a:r>
            <a:r>
              <a:rPr sz="2600" spc="10" dirty="0">
                <a:solidFill>
                  <a:srgbClr val="800000"/>
                </a:solidFill>
                <a:latin typeface="Arial MT"/>
                <a:cs typeface="Arial MT"/>
              </a:rPr>
              <a:t> </a:t>
            </a:r>
            <a:r>
              <a:rPr sz="2600" dirty="0">
                <a:solidFill>
                  <a:srgbClr val="800000"/>
                </a:solidFill>
                <a:latin typeface="Arial MT"/>
                <a:cs typeface="Arial MT"/>
              </a:rPr>
              <a:t>users</a:t>
            </a:r>
            <a:r>
              <a:rPr sz="2600" spc="-15" dirty="0">
                <a:solidFill>
                  <a:srgbClr val="800000"/>
                </a:solidFill>
                <a:latin typeface="Arial MT"/>
                <a:cs typeface="Arial MT"/>
              </a:rPr>
              <a:t> </a:t>
            </a:r>
            <a:r>
              <a:rPr sz="2600" dirty="0">
                <a:solidFill>
                  <a:srgbClr val="800000"/>
                </a:solidFill>
                <a:latin typeface="Arial MT"/>
                <a:cs typeface="Arial MT"/>
              </a:rPr>
              <a:t>used</a:t>
            </a:r>
            <a:r>
              <a:rPr sz="2600" spc="5" dirty="0">
                <a:solidFill>
                  <a:srgbClr val="800000"/>
                </a:solidFill>
                <a:latin typeface="Arial MT"/>
                <a:cs typeface="Arial MT"/>
              </a:rPr>
              <a:t> </a:t>
            </a:r>
            <a:r>
              <a:rPr sz="2600" dirty="0">
                <a:solidFill>
                  <a:srgbClr val="800000"/>
                </a:solidFill>
                <a:latin typeface="Arial MT"/>
                <a:cs typeface="Arial MT"/>
              </a:rPr>
              <a:t>to </a:t>
            </a:r>
            <a:r>
              <a:rPr sz="2600" spc="-710" dirty="0">
                <a:solidFill>
                  <a:srgbClr val="800000"/>
                </a:solidFill>
                <a:latin typeface="Arial MT"/>
                <a:cs typeface="Arial MT"/>
              </a:rPr>
              <a:t> </a:t>
            </a:r>
            <a:r>
              <a:rPr sz="2600" spc="-5" dirty="0">
                <a:solidFill>
                  <a:srgbClr val="800000"/>
                </a:solidFill>
                <a:latin typeface="Arial MT"/>
                <a:cs typeface="Arial MT"/>
              </a:rPr>
              <a:t>filling </a:t>
            </a:r>
            <a:r>
              <a:rPr sz="2600" dirty="0">
                <a:solidFill>
                  <a:srgbClr val="800000"/>
                </a:solidFill>
                <a:latin typeface="Arial MT"/>
                <a:cs typeface="Arial MT"/>
              </a:rPr>
              <a:t>in entries</a:t>
            </a:r>
            <a:r>
              <a:rPr sz="2600" spc="5" dirty="0">
                <a:solidFill>
                  <a:srgbClr val="800000"/>
                </a:solidFill>
                <a:latin typeface="Arial MT"/>
                <a:cs typeface="Arial MT"/>
              </a:rPr>
              <a:t> </a:t>
            </a:r>
            <a:r>
              <a:rPr sz="2600" dirty="0">
                <a:solidFill>
                  <a:srgbClr val="800000"/>
                </a:solidFill>
                <a:latin typeface="Arial MT"/>
                <a:cs typeface="Arial MT"/>
              </a:rPr>
              <a:t>on a</a:t>
            </a:r>
            <a:r>
              <a:rPr sz="2600" spc="-5" dirty="0">
                <a:solidFill>
                  <a:srgbClr val="800000"/>
                </a:solidFill>
                <a:latin typeface="Arial MT"/>
                <a:cs typeface="Arial MT"/>
              </a:rPr>
              <a:t> </a:t>
            </a:r>
            <a:r>
              <a:rPr sz="2600" dirty="0">
                <a:solidFill>
                  <a:srgbClr val="800000"/>
                </a:solidFill>
                <a:latin typeface="Arial MT"/>
                <a:cs typeface="Arial MT"/>
              </a:rPr>
              <a:t>form</a:t>
            </a:r>
            <a:endParaRPr sz="2600">
              <a:latin typeface="Arial MT"/>
              <a:cs typeface="Arial MT"/>
            </a:endParaRPr>
          </a:p>
          <a:p>
            <a:pPr marL="299085" indent="-287020">
              <a:lnSpc>
                <a:spcPct val="100000"/>
              </a:lnSpc>
              <a:spcBef>
                <a:spcPts val="625"/>
              </a:spcBef>
              <a:buClr>
                <a:srgbClr val="333399"/>
              </a:buClr>
              <a:buSzPct val="53846"/>
              <a:buFont typeface="Wingdings"/>
              <a:buChar char=""/>
              <a:tabLst>
                <a:tab pos="299085" algn="l"/>
                <a:tab pos="299720" algn="l"/>
              </a:tabLst>
            </a:pPr>
            <a:r>
              <a:rPr sz="2600" dirty="0">
                <a:solidFill>
                  <a:srgbClr val="800000"/>
                </a:solidFill>
                <a:latin typeface="Arial MT"/>
                <a:cs typeface="Arial MT"/>
              </a:rPr>
              <a:t>Graphics-based</a:t>
            </a:r>
            <a:endParaRPr sz="2600">
              <a:latin typeface="Arial MT"/>
              <a:cs typeface="Arial MT"/>
            </a:endParaRPr>
          </a:p>
          <a:p>
            <a:pPr marL="698500" lvl="1" indent="-229870">
              <a:lnSpc>
                <a:spcPct val="100000"/>
              </a:lnSpc>
              <a:spcBef>
                <a:spcPts val="585"/>
              </a:spcBef>
              <a:buClr>
                <a:srgbClr val="990033"/>
              </a:buClr>
              <a:buSzPct val="50000"/>
              <a:buFont typeface="Wingdings"/>
              <a:buChar char=""/>
              <a:tabLst>
                <a:tab pos="699135" algn="l"/>
              </a:tabLst>
            </a:pPr>
            <a:r>
              <a:rPr sz="2400" spc="-5" dirty="0">
                <a:solidFill>
                  <a:srgbClr val="333399"/>
                </a:solidFill>
                <a:latin typeface="Arial MT"/>
                <a:cs typeface="Arial MT"/>
              </a:rPr>
              <a:t>Point</a:t>
            </a:r>
            <a:r>
              <a:rPr sz="2400" dirty="0">
                <a:solidFill>
                  <a:srgbClr val="333399"/>
                </a:solidFill>
                <a:latin typeface="Arial MT"/>
                <a:cs typeface="Arial MT"/>
              </a:rPr>
              <a:t> </a:t>
            </a:r>
            <a:r>
              <a:rPr sz="2400" spc="-5" dirty="0">
                <a:solidFill>
                  <a:srgbClr val="333399"/>
                </a:solidFill>
                <a:latin typeface="Arial MT"/>
                <a:cs typeface="Arial MT"/>
              </a:rPr>
              <a:t>and</a:t>
            </a:r>
            <a:r>
              <a:rPr sz="2400" spc="5" dirty="0">
                <a:solidFill>
                  <a:srgbClr val="333399"/>
                </a:solidFill>
                <a:latin typeface="Arial MT"/>
                <a:cs typeface="Arial MT"/>
              </a:rPr>
              <a:t> </a:t>
            </a:r>
            <a:r>
              <a:rPr sz="2400" spc="-5" dirty="0">
                <a:solidFill>
                  <a:srgbClr val="333399"/>
                </a:solidFill>
                <a:latin typeface="Arial MT"/>
                <a:cs typeface="Arial MT"/>
              </a:rPr>
              <a:t>Click,</a:t>
            </a:r>
            <a:r>
              <a:rPr sz="2400" spc="10" dirty="0">
                <a:solidFill>
                  <a:srgbClr val="333399"/>
                </a:solidFill>
                <a:latin typeface="Arial MT"/>
                <a:cs typeface="Arial MT"/>
              </a:rPr>
              <a:t> </a:t>
            </a:r>
            <a:r>
              <a:rPr sz="2400" spc="-5" dirty="0">
                <a:solidFill>
                  <a:srgbClr val="333399"/>
                </a:solidFill>
                <a:latin typeface="Arial MT"/>
                <a:cs typeface="Arial MT"/>
              </a:rPr>
              <a:t>Drag</a:t>
            </a:r>
            <a:r>
              <a:rPr sz="2400" dirty="0">
                <a:solidFill>
                  <a:srgbClr val="333399"/>
                </a:solidFill>
                <a:latin typeface="Arial MT"/>
                <a:cs typeface="Arial MT"/>
              </a:rPr>
              <a:t> </a:t>
            </a:r>
            <a:r>
              <a:rPr sz="2400" spc="-5" dirty="0">
                <a:solidFill>
                  <a:srgbClr val="333399"/>
                </a:solidFill>
                <a:latin typeface="Arial MT"/>
                <a:cs typeface="Arial MT"/>
              </a:rPr>
              <a:t>and</a:t>
            </a:r>
            <a:r>
              <a:rPr sz="2400" spc="5" dirty="0">
                <a:solidFill>
                  <a:srgbClr val="333399"/>
                </a:solidFill>
                <a:latin typeface="Arial MT"/>
                <a:cs typeface="Arial MT"/>
              </a:rPr>
              <a:t> </a:t>
            </a:r>
            <a:r>
              <a:rPr sz="2400" spc="-5" dirty="0">
                <a:solidFill>
                  <a:srgbClr val="333399"/>
                </a:solidFill>
                <a:latin typeface="Arial MT"/>
                <a:cs typeface="Arial MT"/>
              </a:rPr>
              <a:t>Drop,</a:t>
            </a:r>
            <a:r>
              <a:rPr sz="2400" dirty="0">
                <a:solidFill>
                  <a:srgbClr val="333399"/>
                </a:solidFill>
                <a:latin typeface="Arial MT"/>
                <a:cs typeface="Arial MT"/>
              </a:rPr>
              <a:t> etc.</a:t>
            </a:r>
            <a:endParaRPr sz="2400">
              <a:latin typeface="Arial MT"/>
              <a:cs typeface="Arial MT"/>
            </a:endParaRPr>
          </a:p>
          <a:p>
            <a:pPr marL="698500" lvl="1" indent="-229870">
              <a:lnSpc>
                <a:spcPct val="100000"/>
              </a:lnSpc>
              <a:spcBef>
                <a:spcPts val="580"/>
              </a:spcBef>
              <a:buClr>
                <a:srgbClr val="990033"/>
              </a:buClr>
              <a:buSzPct val="50000"/>
              <a:buFont typeface="Wingdings"/>
              <a:buChar char=""/>
              <a:tabLst>
                <a:tab pos="699135" algn="l"/>
              </a:tabLst>
            </a:pPr>
            <a:r>
              <a:rPr sz="2400" spc="-5" dirty="0">
                <a:solidFill>
                  <a:srgbClr val="333399"/>
                </a:solidFill>
                <a:latin typeface="Arial MT"/>
                <a:cs typeface="Arial MT"/>
              </a:rPr>
              <a:t>Specifying</a:t>
            </a:r>
            <a:r>
              <a:rPr sz="2400" spc="20" dirty="0">
                <a:solidFill>
                  <a:srgbClr val="333399"/>
                </a:solidFill>
                <a:latin typeface="Arial MT"/>
                <a:cs typeface="Arial MT"/>
              </a:rPr>
              <a:t> </a:t>
            </a:r>
            <a:r>
              <a:rPr sz="2400" spc="-5" dirty="0">
                <a:solidFill>
                  <a:srgbClr val="333399"/>
                </a:solidFill>
                <a:latin typeface="Arial MT"/>
                <a:cs typeface="Arial MT"/>
              </a:rPr>
              <a:t>a</a:t>
            </a:r>
            <a:r>
              <a:rPr sz="2400" spc="5" dirty="0">
                <a:solidFill>
                  <a:srgbClr val="333399"/>
                </a:solidFill>
                <a:latin typeface="Arial MT"/>
                <a:cs typeface="Arial MT"/>
              </a:rPr>
              <a:t> </a:t>
            </a:r>
            <a:r>
              <a:rPr sz="2400" spc="-5" dirty="0">
                <a:solidFill>
                  <a:srgbClr val="333399"/>
                </a:solidFill>
                <a:latin typeface="Arial MT"/>
                <a:cs typeface="Arial MT"/>
              </a:rPr>
              <a:t>query</a:t>
            </a:r>
            <a:r>
              <a:rPr sz="2400" dirty="0">
                <a:solidFill>
                  <a:srgbClr val="333399"/>
                </a:solidFill>
                <a:latin typeface="Arial MT"/>
                <a:cs typeface="Arial MT"/>
              </a:rPr>
              <a:t> </a:t>
            </a:r>
            <a:r>
              <a:rPr sz="2400" spc="-5" dirty="0">
                <a:solidFill>
                  <a:srgbClr val="333399"/>
                </a:solidFill>
                <a:latin typeface="Arial MT"/>
                <a:cs typeface="Arial MT"/>
              </a:rPr>
              <a:t>on</a:t>
            </a:r>
            <a:r>
              <a:rPr sz="2400" spc="5" dirty="0">
                <a:solidFill>
                  <a:srgbClr val="333399"/>
                </a:solidFill>
                <a:latin typeface="Arial MT"/>
                <a:cs typeface="Arial MT"/>
              </a:rPr>
              <a:t> </a:t>
            </a:r>
            <a:r>
              <a:rPr sz="2400" spc="-5" dirty="0">
                <a:solidFill>
                  <a:srgbClr val="333399"/>
                </a:solidFill>
                <a:latin typeface="Arial MT"/>
                <a:cs typeface="Arial MT"/>
              </a:rPr>
              <a:t>a</a:t>
            </a:r>
            <a:r>
              <a:rPr sz="2400" spc="10" dirty="0">
                <a:solidFill>
                  <a:srgbClr val="333399"/>
                </a:solidFill>
                <a:latin typeface="Arial MT"/>
                <a:cs typeface="Arial MT"/>
              </a:rPr>
              <a:t> </a:t>
            </a:r>
            <a:r>
              <a:rPr sz="2400" spc="-5" dirty="0">
                <a:solidFill>
                  <a:srgbClr val="333399"/>
                </a:solidFill>
                <a:latin typeface="Arial MT"/>
                <a:cs typeface="Arial MT"/>
              </a:rPr>
              <a:t>schema</a:t>
            </a:r>
            <a:r>
              <a:rPr sz="2400" dirty="0">
                <a:solidFill>
                  <a:srgbClr val="333399"/>
                </a:solidFill>
                <a:latin typeface="Arial MT"/>
                <a:cs typeface="Arial MT"/>
              </a:rPr>
              <a:t> </a:t>
            </a:r>
            <a:r>
              <a:rPr sz="2400" spc="-5" dirty="0">
                <a:solidFill>
                  <a:srgbClr val="333399"/>
                </a:solidFill>
                <a:latin typeface="Arial MT"/>
                <a:cs typeface="Arial MT"/>
              </a:rPr>
              <a:t>diagram</a:t>
            </a:r>
            <a:endParaRPr sz="2400">
              <a:latin typeface="Arial MT"/>
              <a:cs typeface="Arial MT"/>
            </a:endParaRPr>
          </a:p>
          <a:p>
            <a:pPr marL="299085" indent="-287020">
              <a:lnSpc>
                <a:spcPct val="100000"/>
              </a:lnSpc>
              <a:spcBef>
                <a:spcPts val="615"/>
              </a:spcBef>
              <a:buClr>
                <a:srgbClr val="333399"/>
              </a:buClr>
              <a:buSzPct val="53846"/>
              <a:buFont typeface="Wingdings"/>
              <a:buChar char=""/>
              <a:tabLst>
                <a:tab pos="299085" algn="l"/>
                <a:tab pos="299720" algn="l"/>
              </a:tabLst>
            </a:pPr>
            <a:r>
              <a:rPr sz="2600" dirty="0">
                <a:solidFill>
                  <a:srgbClr val="800000"/>
                </a:solidFill>
                <a:latin typeface="Arial MT"/>
                <a:cs typeface="Arial MT"/>
              </a:rPr>
              <a:t>Natural</a:t>
            </a:r>
            <a:r>
              <a:rPr sz="2600" spc="-15" dirty="0">
                <a:solidFill>
                  <a:srgbClr val="800000"/>
                </a:solidFill>
                <a:latin typeface="Arial MT"/>
                <a:cs typeface="Arial MT"/>
              </a:rPr>
              <a:t> </a:t>
            </a:r>
            <a:r>
              <a:rPr sz="2600" dirty="0">
                <a:solidFill>
                  <a:srgbClr val="800000"/>
                </a:solidFill>
                <a:latin typeface="Arial MT"/>
                <a:cs typeface="Arial MT"/>
              </a:rPr>
              <a:t>language:</a:t>
            </a:r>
            <a:r>
              <a:rPr sz="2600" spc="-5" dirty="0">
                <a:solidFill>
                  <a:srgbClr val="800000"/>
                </a:solidFill>
                <a:latin typeface="Arial MT"/>
                <a:cs typeface="Arial MT"/>
              </a:rPr>
              <a:t> </a:t>
            </a:r>
            <a:r>
              <a:rPr sz="2600" dirty="0">
                <a:solidFill>
                  <a:srgbClr val="800000"/>
                </a:solidFill>
                <a:latin typeface="Arial MT"/>
                <a:cs typeface="Arial MT"/>
              </a:rPr>
              <a:t>requests</a:t>
            </a:r>
            <a:r>
              <a:rPr sz="2600" spc="-15" dirty="0">
                <a:solidFill>
                  <a:srgbClr val="800000"/>
                </a:solidFill>
                <a:latin typeface="Arial MT"/>
                <a:cs typeface="Arial MT"/>
              </a:rPr>
              <a:t> </a:t>
            </a:r>
            <a:r>
              <a:rPr sz="2600" dirty="0">
                <a:solidFill>
                  <a:srgbClr val="800000"/>
                </a:solidFill>
                <a:latin typeface="Arial MT"/>
                <a:cs typeface="Arial MT"/>
              </a:rPr>
              <a:t>in</a:t>
            </a:r>
            <a:r>
              <a:rPr sz="2600" spc="5" dirty="0">
                <a:solidFill>
                  <a:srgbClr val="800000"/>
                </a:solidFill>
                <a:latin typeface="Arial MT"/>
                <a:cs typeface="Arial MT"/>
              </a:rPr>
              <a:t> </a:t>
            </a:r>
            <a:r>
              <a:rPr sz="2600" spc="-5" dirty="0">
                <a:solidFill>
                  <a:srgbClr val="800000"/>
                </a:solidFill>
                <a:latin typeface="Arial MT"/>
                <a:cs typeface="Arial MT"/>
              </a:rPr>
              <a:t>written</a:t>
            </a:r>
            <a:r>
              <a:rPr sz="2600" spc="10" dirty="0">
                <a:solidFill>
                  <a:srgbClr val="800000"/>
                </a:solidFill>
                <a:latin typeface="Arial MT"/>
                <a:cs typeface="Arial MT"/>
              </a:rPr>
              <a:t> </a:t>
            </a:r>
            <a:r>
              <a:rPr sz="2600" dirty="0">
                <a:solidFill>
                  <a:srgbClr val="800000"/>
                </a:solidFill>
                <a:latin typeface="Arial MT"/>
                <a:cs typeface="Arial MT"/>
              </a:rPr>
              <a:t>English</a:t>
            </a:r>
            <a:endParaRPr sz="2600">
              <a:latin typeface="Arial MT"/>
              <a:cs typeface="Arial MT"/>
            </a:endParaRPr>
          </a:p>
          <a:p>
            <a:pPr marL="299085" indent="-287020">
              <a:lnSpc>
                <a:spcPct val="100000"/>
              </a:lnSpc>
              <a:spcBef>
                <a:spcPts val="625"/>
              </a:spcBef>
              <a:buClr>
                <a:srgbClr val="333399"/>
              </a:buClr>
              <a:buSzPct val="53846"/>
              <a:buFont typeface="Wingdings"/>
              <a:buChar char=""/>
              <a:tabLst>
                <a:tab pos="299085" algn="l"/>
                <a:tab pos="299720" algn="l"/>
              </a:tabLst>
            </a:pPr>
            <a:r>
              <a:rPr sz="2600" dirty="0">
                <a:solidFill>
                  <a:srgbClr val="800000"/>
                </a:solidFill>
                <a:latin typeface="Arial MT"/>
                <a:cs typeface="Arial MT"/>
              </a:rPr>
              <a:t>Combinations</a:t>
            </a:r>
            <a:r>
              <a:rPr sz="2600" spc="-40" dirty="0">
                <a:solidFill>
                  <a:srgbClr val="800000"/>
                </a:solidFill>
                <a:latin typeface="Arial MT"/>
                <a:cs typeface="Arial MT"/>
              </a:rPr>
              <a:t> </a:t>
            </a:r>
            <a:r>
              <a:rPr sz="2600" dirty="0">
                <a:solidFill>
                  <a:srgbClr val="800000"/>
                </a:solidFill>
                <a:latin typeface="Arial MT"/>
                <a:cs typeface="Arial MT"/>
              </a:rPr>
              <a:t>of</a:t>
            </a:r>
            <a:r>
              <a:rPr sz="2600" spc="-5" dirty="0">
                <a:solidFill>
                  <a:srgbClr val="800000"/>
                </a:solidFill>
                <a:latin typeface="Arial MT"/>
                <a:cs typeface="Arial MT"/>
              </a:rPr>
              <a:t> </a:t>
            </a:r>
            <a:r>
              <a:rPr sz="2600" dirty="0">
                <a:solidFill>
                  <a:srgbClr val="800000"/>
                </a:solidFill>
                <a:latin typeface="Arial MT"/>
                <a:cs typeface="Arial MT"/>
              </a:rPr>
              <a:t>the above:</a:t>
            </a:r>
            <a:endParaRPr sz="2600">
              <a:latin typeface="Arial MT"/>
              <a:cs typeface="Arial MT"/>
            </a:endParaRPr>
          </a:p>
          <a:p>
            <a:pPr marL="698500" lvl="1" indent="-229870">
              <a:lnSpc>
                <a:spcPct val="100000"/>
              </a:lnSpc>
              <a:spcBef>
                <a:spcPts val="585"/>
              </a:spcBef>
              <a:buClr>
                <a:srgbClr val="990033"/>
              </a:buClr>
              <a:buSzPct val="50000"/>
              <a:buFont typeface="Wingdings"/>
              <a:buChar char=""/>
              <a:tabLst>
                <a:tab pos="699135" algn="l"/>
              </a:tabLst>
            </a:pPr>
            <a:r>
              <a:rPr sz="2400" spc="-5" dirty="0">
                <a:solidFill>
                  <a:srgbClr val="333399"/>
                </a:solidFill>
                <a:latin typeface="Arial MT"/>
                <a:cs typeface="Arial MT"/>
              </a:rPr>
              <a:t>For example,</a:t>
            </a:r>
            <a:r>
              <a:rPr sz="2400" spc="25" dirty="0">
                <a:solidFill>
                  <a:srgbClr val="333399"/>
                </a:solidFill>
                <a:latin typeface="Arial MT"/>
                <a:cs typeface="Arial MT"/>
              </a:rPr>
              <a:t> </a:t>
            </a:r>
            <a:r>
              <a:rPr sz="2400" spc="-5" dirty="0">
                <a:solidFill>
                  <a:srgbClr val="333399"/>
                </a:solidFill>
                <a:latin typeface="Arial MT"/>
                <a:cs typeface="Arial MT"/>
              </a:rPr>
              <a:t>both menus</a:t>
            </a:r>
            <a:r>
              <a:rPr sz="2400" dirty="0">
                <a:solidFill>
                  <a:srgbClr val="333399"/>
                </a:solidFill>
                <a:latin typeface="Arial MT"/>
                <a:cs typeface="Arial MT"/>
              </a:rPr>
              <a:t> </a:t>
            </a:r>
            <a:r>
              <a:rPr sz="2400" spc="-5" dirty="0">
                <a:solidFill>
                  <a:srgbClr val="333399"/>
                </a:solidFill>
                <a:latin typeface="Arial MT"/>
                <a:cs typeface="Arial MT"/>
              </a:rPr>
              <a:t>and</a:t>
            </a:r>
            <a:r>
              <a:rPr sz="2400" spc="5" dirty="0">
                <a:solidFill>
                  <a:srgbClr val="333399"/>
                </a:solidFill>
                <a:latin typeface="Arial MT"/>
                <a:cs typeface="Arial MT"/>
              </a:rPr>
              <a:t> </a:t>
            </a:r>
            <a:r>
              <a:rPr sz="2400" dirty="0">
                <a:solidFill>
                  <a:srgbClr val="333399"/>
                </a:solidFill>
                <a:latin typeface="Arial MT"/>
                <a:cs typeface="Arial MT"/>
              </a:rPr>
              <a:t>forms</a:t>
            </a:r>
            <a:r>
              <a:rPr sz="2400" spc="-15" dirty="0">
                <a:solidFill>
                  <a:srgbClr val="333399"/>
                </a:solidFill>
                <a:latin typeface="Arial MT"/>
                <a:cs typeface="Arial MT"/>
              </a:rPr>
              <a:t> </a:t>
            </a:r>
            <a:r>
              <a:rPr sz="2400" spc="-5" dirty="0">
                <a:solidFill>
                  <a:srgbClr val="333399"/>
                </a:solidFill>
                <a:latin typeface="Arial MT"/>
                <a:cs typeface="Arial MT"/>
              </a:rPr>
              <a:t>used</a:t>
            </a:r>
            <a:endParaRPr sz="2400">
              <a:latin typeface="Arial MT"/>
              <a:cs typeface="Arial MT"/>
            </a:endParaRPr>
          </a:p>
          <a:p>
            <a:pPr marL="698500">
              <a:lnSpc>
                <a:spcPct val="100000"/>
              </a:lnSpc>
            </a:pPr>
            <a:r>
              <a:rPr sz="2400" spc="-5" dirty="0">
                <a:solidFill>
                  <a:srgbClr val="333399"/>
                </a:solidFill>
                <a:latin typeface="Arial MT"/>
                <a:cs typeface="Arial MT"/>
              </a:rPr>
              <a:t>extensively</a:t>
            </a:r>
            <a:r>
              <a:rPr sz="2400" spc="40" dirty="0">
                <a:solidFill>
                  <a:srgbClr val="333399"/>
                </a:solidFill>
                <a:latin typeface="Arial MT"/>
                <a:cs typeface="Arial MT"/>
              </a:rPr>
              <a:t> </a:t>
            </a:r>
            <a:r>
              <a:rPr sz="2400" spc="-5" dirty="0">
                <a:solidFill>
                  <a:srgbClr val="333399"/>
                </a:solidFill>
                <a:latin typeface="Arial MT"/>
                <a:cs typeface="Arial MT"/>
              </a:rPr>
              <a:t>in</a:t>
            </a:r>
            <a:r>
              <a:rPr sz="2400" spc="-10" dirty="0">
                <a:solidFill>
                  <a:srgbClr val="333399"/>
                </a:solidFill>
                <a:latin typeface="Arial MT"/>
                <a:cs typeface="Arial MT"/>
              </a:rPr>
              <a:t> </a:t>
            </a:r>
            <a:r>
              <a:rPr sz="2400" spc="-5" dirty="0">
                <a:solidFill>
                  <a:srgbClr val="333399"/>
                </a:solidFill>
                <a:latin typeface="Arial MT"/>
                <a:cs typeface="Arial MT"/>
              </a:rPr>
              <a:t>Web</a:t>
            </a:r>
            <a:r>
              <a:rPr sz="2400" spc="5" dirty="0">
                <a:solidFill>
                  <a:srgbClr val="333399"/>
                </a:solidFill>
                <a:latin typeface="Arial MT"/>
                <a:cs typeface="Arial MT"/>
              </a:rPr>
              <a:t> </a:t>
            </a:r>
            <a:r>
              <a:rPr sz="2400" spc="-5" dirty="0">
                <a:solidFill>
                  <a:srgbClr val="333399"/>
                </a:solidFill>
                <a:latin typeface="Arial MT"/>
                <a:cs typeface="Arial MT"/>
              </a:rPr>
              <a:t>database</a:t>
            </a:r>
            <a:r>
              <a:rPr sz="2400" spc="10" dirty="0">
                <a:solidFill>
                  <a:srgbClr val="333399"/>
                </a:solidFill>
                <a:latin typeface="Arial MT"/>
                <a:cs typeface="Arial MT"/>
              </a:rPr>
              <a:t> </a:t>
            </a:r>
            <a:r>
              <a:rPr sz="2400" spc="-5" dirty="0">
                <a:solidFill>
                  <a:srgbClr val="333399"/>
                </a:solidFill>
                <a:latin typeface="Arial MT"/>
                <a:cs typeface="Arial MT"/>
              </a:rPr>
              <a:t>interfaces</a:t>
            </a:r>
            <a:endParaRPr sz="24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4749800" cy="574040"/>
          </a:xfrm>
          <a:prstGeom prst="rect">
            <a:avLst/>
          </a:prstGeom>
        </p:spPr>
        <p:txBody>
          <a:bodyPr vert="horz" wrap="square" lIns="0" tIns="12700" rIns="0" bIns="0" rtlCol="0">
            <a:spAutoFit/>
          </a:bodyPr>
          <a:lstStyle/>
          <a:p>
            <a:pPr marL="12700">
              <a:lnSpc>
                <a:spcPct val="100000"/>
              </a:lnSpc>
              <a:spcBef>
                <a:spcPts val="100"/>
              </a:spcBef>
            </a:pPr>
            <a:r>
              <a:rPr dirty="0"/>
              <a:t>Other</a:t>
            </a:r>
            <a:r>
              <a:rPr spc="-35" dirty="0"/>
              <a:t> </a:t>
            </a:r>
            <a:r>
              <a:rPr dirty="0"/>
              <a:t>DBMS</a:t>
            </a:r>
            <a:r>
              <a:rPr spc="-30" dirty="0"/>
              <a:t> </a:t>
            </a:r>
            <a:r>
              <a:rPr spc="-5" dirty="0"/>
              <a:t>Interfaces</a:t>
            </a:r>
          </a:p>
        </p:txBody>
      </p:sp>
      <p:sp>
        <p:nvSpPr>
          <p:cNvPr id="4" name="object 4"/>
          <p:cNvSpPr txBox="1"/>
          <p:nvPr/>
        </p:nvSpPr>
        <p:spPr>
          <a:xfrm>
            <a:off x="764540" y="1274419"/>
            <a:ext cx="7099300" cy="4117975"/>
          </a:xfrm>
          <a:prstGeom prst="rect">
            <a:avLst/>
          </a:prstGeom>
        </p:spPr>
        <p:txBody>
          <a:bodyPr vert="horz" wrap="square" lIns="0" tIns="91440" rIns="0" bIns="0" rtlCol="0">
            <a:spAutoFit/>
          </a:bodyPr>
          <a:lstStyle/>
          <a:p>
            <a:pPr marL="299085" indent="-287020">
              <a:lnSpc>
                <a:spcPct val="100000"/>
              </a:lnSpc>
              <a:spcBef>
                <a:spcPts val="720"/>
              </a:spcBef>
              <a:buClr>
                <a:srgbClr val="333399"/>
              </a:buClr>
              <a:buSzPct val="53846"/>
              <a:buFont typeface="Wingdings"/>
              <a:buChar char=""/>
              <a:tabLst>
                <a:tab pos="299085" algn="l"/>
                <a:tab pos="299720" algn="l"/>
              </a:tabLst>
            </a:pPr>
            <a:r>
              <a:rPr sz="2600" dirty="0">
                <a:solidFill>
                  <a:srgbClr val="800000"/>
                </a:solidFill>
                <a:latin typeface="Arial MT"/>
                <a:cs typeface="Arial MT"/>
              </a:rPr>
              <a:t>Natural</a:t>
            </a:r>
            <a:r>
              <a:rPr sz="2600" spc="-20" dirty="0">
                <a:solidFill>
                  <a:srgbClr val="800000"/>
                </a:solidFill>
                <a:latin typeface="Arial MT"/>
                <a:cs typeface="Arial MT"/>
              </a:rPr>
              <a:t> </a:t>
            </a:r>
            <a:r>
              <a:rPr sz="2600" dirty="0">
                <a:solidFill>
                  <a:srgbClr val="800000"/>
                </a:solidFill>
                <a:latin typeface="Arial MT"/>
                <a:cs typeface="Arial MT"/>
              </a:rPr>
              <a:t>language:</a:t>
            </a:r>
            <a:r>
              <a:rPr sz="2600" spc="-15" dirty="0">
                <a:solidFill>
                  <a:srgbClr val="800000"/>
                </a:solidFill>
                <a:latin typeface="Arial MT"/>
                <a:cs typeface="Arial MT"/>
              </a:rPr>
              <a:t> </a:t>
            </a:r>
            <a:r>
              <a:rPr sz="2600" dirty="0">
                <a:solidFill>
                  <a:srgbClr val="800000"/>
                </a:solidFill>
                <a:latin typeface="Arial MT"/>
                <a:cs typeface="Arial MT"/>
              </a:rPr>
              <a:t>free text as</a:t>
            </a:r>
            <a:r>
              <a:rPr sz="2600" spc="-15" dirty="0">
                <a:solidFill>
                  <a:srgbClr val="800000"/>
                </a:solidFill>
                <a:latin typeface="Arial MT"/>
                <a:cs typeface="Arial MT"/>
              </a:rPr>
              <a:t> </a:t>
            </a:r>
            <a:r>
              <a:rPr sz="2600" dirty="0">
                <a:solidFill>
                  <a:srgbClr val="800000"/>
                </a:solidFill>
                <a:latin typeface="Arial MT"/>
                <a:cs typeface="Arial MT"/>
              </a:rPr>
              <a:t>a</a:t>
            </a:r>
            <a:r>
              <a:rPr sz="2600" spc="10" dirty="0">
                <a:solidFill>
                  <a:srgbClr val="800000"/>
                </a:solidFill>
                <a:latin typeface="Arial MT"/>
                <a:cs typeface="Arial MT"/>
              </a:rPr>
              <a:t> </a:t>
            </a:r>
            <a:r>
              <a:rPr sz="2600" dirty="0">
                <a:solidFill>
                  <a:srgbClr val="800000"/>
                </a:solidFill>
                <a:latin typeface="Arial MT"/>
                <a:cs typeface="Arial MT"/>
              </a:rPr>
              <a:t>query</a:t>
            </a:r>
            <a:endParaRPr sz="2600">
              <a:latin typeface="Arial MT"/>
              <a:cs typeface="Arial MT"/>
            </a:endParaRPr>
          </a:p>
          <a:p>
            <a:pPr marL="299085" indent="-287020">
              <a:lnSpc>
                <a:spcPct val="100000"/>
              </a:lnSpc>
              <a:spcBef>
                <a:spcPts val="625"/>
              </a:spcBef>
              <a:buClr>
                <a:srgbClr val="333399"/>
              </a:buClr>
              <a:buSzPct val="53846"/>
              <a:buFont typeface="Wingdings"/>
              <a:buChar char=""/>
              <a:tabLst>
                <a:tab pos="299085" algn="l"/>
                <a:tab pos="299720" algn="l"/>
              </a:tabLst>
            </a:pPr>
            <a:r>
              <a:rPr sz="2600" dirty="0">
                <a:solidFill>
                  <a:srgbClr val="800000"/>
                </a:solidFill>
                <a:latin typeface="Arial MT"/>
                <a:cs typeface="Arial MT"/>
              </a:rPr>
              <a:t>Speech</a:t>
            </a:r>
            <a:r>
              <a:rPr sz="2600" spc="-20" dirty="0">
                <a:solidFill>
                  <a:srgbClr val="800000"/>
                </a:solidFill>
                <a:latin typeface="Arial MT"/>
                <a:cs typeface="Arial MT"/>
              </a:rPr>
              <a:t> </a:t>
            </a:r>
            <a:r>
              <a:rPr sz="2600" dirty="0">
                <a:solidFill>
                  <a:srgbClr val="800000"/>
                </a:solidFill>
                <a:latin typeface="Arial MT"/>
                <a:cs typeface="Arial MT"/>
              </a:rPr>
              <a:t>: Input query and</a:t>
            </a:r>
            <a:r>
              <a:rPr sz="2600" spc="5" dirty="0">
                <a:solidFill>
                  <a:srgbClr val="800000"/>
                </a:solidFill>
                <a:latin typeface="Arial MT"/>
                <a:cs typeface="Arial MT"/>
              </a:rPr>
              <a:t> </a:t>
            </a:r>
            <a:r>
              <a:rPr sz="2600" dirty="0">
                <a:solidFill>
                  <a:srgbClr val="800000"/>
                </a:solidFill>
                <a:latin typeface="Arial MT"/>
                <a:cs typeface="Arial MT"/>
              </a:rPr>
              <a:t>Output</a:t>
            </a:r>
            <a:r>
              <a:rPr sz="2600" spc="-5" dirty="0">
                <a:solidFill>
                  <a:srgbClr val="800000"/>
                </a:solidFill>
                <a:latin typeface="Arial MT"/>
                <a:cs typeface="Arial MT"/>
              </a:rPr>
              <a:t> </a:t>
            </a:r>
            <a:r>
              <a:rPr sz="2600" dirty="0">
                <a:solidFill>
                  <a:srgbClr val="800000"/>
                </a:solidFill>
                <a:latin typeface="Arial MT"/>
                <a:cs typeface="Arial MT"/>
              </a:rPr>
              <a:t>response</a:t>
            </a:r>
            <a:endParaRPr sz="2600">
              <a:latin typeface="Arial MT"/>
              <a:cs typeface="Arial MT"/>
            </a:endParaRPr>
          </a:p>
          <a:p>
            <a:pPr marL="299085" indent="-287020">
              <a:lnSpc>
                <a:spcPct val="100000"/>
              </a:lnSpc>
              <a:spcBef>
                <a:spcPts val="625"/>
              </a:spcBef>
              <a:buClr>
                <a:srgbClr val="333399"/>
              </a:buClr>
              <a:buSzPct val="53846"/>
              <a:buFont typeface="Wingdings"/>
              <a:buChar char=""/>
              <a:tabLst>
                <a:tab pos="299085" algn="l"/>
                <a:tab pos="299720" algn="l"/>
              </a:tabLst>
            </a:pPr>
            <a:r>
              <a:rPr sz="2600" dirty="0">
                <a:solidFill>
                  <a:srgbClr val="800000"/>
                </a:solidFill>
                <a:latin typeface="Arial MT"/>
                <a:cs typeface="Arial MT"/>
              </a:rPr>
              <a:t>Web</a:t>
            </a:r>
            <a:r>
              <a:rPr sz="2600" spc="-15" dirty="0">
                <a:solidFill>
                  <a:srgbClr val="800000"/>
                </a:solidFill>
                <a:latin typeface="Arial MT"/>
                <a:cs typeface="Arial MT"/>
              </a:rPr>
              <a:t> </a:t>
            </a:r>
            <a:r>
              <a:rPr sz="2600" dirty="0">
                <a:solidFill>
                  <a:srgbClr val="800000"/>
                </a:solidFill>
                <a:latin typeface="Arial MT"/>
                <a:cs typeface="Arial MT"/>
              </a:rPr>
              <a:t>Browser</a:t>
            </a:r>
            <a:r>
              <a:rPr sz="2600" spc="-35" dirty="0">
                <a:solidFill>
                  <a:srgbClr val="800000"/>
                </a:solidFill>
                <a:latin typeface="Arial MT"/>
                <a:cs typeface="Arial MT"/>
              </a:rPr>
              <a:t> </a:t>
            </a:r>
            <a:r>
              <a:rPr sz="2600" dirty="0">
                <a:solidFill>
                  <a:srgbClr val="800000"/>
                </a:solidFill>
                <a:latin typeface="Arial MT"/>
                <a:cs typeface="Arial MT"/>
              </a:rPr>
              <a:t>with</a:t>
            </a:r>
            <a:r>
              <a:rPr sz="2600" spc="-5" dirty="0">
                <a:solidFill>
                  <a:srgbClr val="800000"/>
                </a:solidFill>
                <a:latin typeface="Arial MT"/>
                <a:cs typeface="Arial MT"/>
              </a:rPr>
              <a:t> </a:t>
            </a:r>
            <a:r>
              <a:rPr sz="2600" dirty="0">
                <a:solidFill>
                  <a:srgbClr val="800000"/>
                </a:solidFill>
                <a:latin typeface="Arial MT"/>
                <a:cs typeface="Arial MT"/>
              </a:rPr>
              <a:t>keyword</a:t>
            </a:r>
            <a:r>
              <a:rPr sz="2600" spc="-30" dirty="0">
                <a:solidFill>
                  <a:srgbClr val="800000"/>
                </a:solidFill>
                <a:latin typeface="Arial MT"/>
                <a:cs typeface="Arial MT"/>
              </a:rPr>
              <a:t> </a:t>
            </a:r>
            <a:r>
              <a:rPr sz="2600" dirty="0">
                <a:solidFill>
                  <a:srgbClr val="800000"/>
                </a:solidFill>
                <a:latin typeface="Arial MT"/>
                <a:cs typeface="Arial MT"/>
              </a:rPr>
              <a:t>search</a:t>
            </a:r>
            <a:endParaRPr sz="2600">
              <a:latin typeface="Arial MT"/>
              <a:cs typeface="Arial MT"/>
            </a:endParaRPr>
          </a:p>
          <a:p>
            <a:pPr marL="299085" marR="175260" indent="-287020">
              <a:lnSpc>
                <a:spcPct val="100000"/>
              </a:lnSpc>
              <a:spcBef>
                <a:spcPts val="625"/>
              </a:spcBef>
              <a:buClr>
                <a:srgbClr val="333399"/>
              </a:buClr>
              <a:buSzPct val="53846"/>
              <a:buFont typeface="Wingdings"/>
              <a:buChar char=""/>
              <a:tabLst>
                <a:tab pos="299085" algn="l"/>
                <a:tab pos="299720" algn="l"/>
              </a:tabLst>
            </a:pPr>
            <a:r>
              <a:rPr sz="2600" dirty="0">
                <a:solidFill>
                  <a:srgbClr val="800000"/>
                </a:solidFill>
                <a:latin typeface="Arial MT"/>
                <a:cs typeface="Arial MT"/>
              </a:rPr>
              <a:t>Parametric</a:t>
            </a:r>
            <a:r>
              <a:rPr sz="2600" spc="-30" dirty="0">
                <a:solidFill>
                  <a:srgbClr val="800000"/>
                </a:solidFill>
                <a:latin typeface="Arial MT"/>
                <a:cs typeface="Arial MT"/>
              </a:rPr>
              <a:t> </a:t>
            </a:r>
            <a:r>
              <a:rPr sz="2600" dirty="0">
                <a:solidFill>
                  <a:srgbClr val="800000"/>
                </a:solidFill>
                <a:latin typeface="Arial MT"/>
                <a:cs typeface="Arial MT"/>
              </a:rPr>
              <a:t>interfaces, e.g.,</a:t>
            </a:r>
            <a:r>
              <a:rPr sz="2600" spc="-5" dirty="0">
                <a:solidFill>
                  <a:srgbClr val="800000"/>
                </a:solidFill>
                <a:latin typeface="Arial MT"/>
                <a:cs typeface="Arial MT"/>
              </a:rPr>
              <a:t> </a:t>
            </a:r>
            <a:r>
              <a:rPr sz="2600" dirty="0">
                <a:solidFill>
                  <a:srgbClr val="800000"/>
                </a:solidFill>
                <a:latin typeface="Arial MT"/>
                <a:cs typeface="Arial MT"/>
              </a:rPr>
              <a:t>bank</a:t>
            </a:r>
            <a:r>
              <a:rPr sz="2600" spc="-10" dirty="0">
                <a:solidFill>
                  <a:srgbClr val="800000"/>
                </a:solidFill>
                <a:latin typeface="Arial MT"/>
                <a:cs typeface="Arial MT"/>
              </a:rPr>
              <a:t> </a:t>
            </a:r>
            <a:r>
              <a:rPr sz="2600" dirty="0">
                <a:solidFill>
                  <a:srgbClr val="800000"/>
                </a:solidFill>
                <a:latin typeface="Arial MT"/>
                <a:cs typeface="Arial MT"/>
              </a:rPr>
              <a:t>tellers</a:t>
            </a:r>
            <a:r>
              <a:rPr sz="2600" spc="-5" dirty="0">
                <a:solidFill>
                  <a:srgbClr val="800000"/>
                </a:solidFill>
                <a:latin typeface="Arial MT"/>
                <a:cs typeface="Arial MT"/>
              </a:rPr>
              <a:t> </a:t>
            </a:r>
            <a:r>
              <a:rPr sz="2600" dirty="0">
                <a:solidFill>
                  <a:srgbClr val="800000"/>
                </a:solidFill>
                <a:latin typeface="Arial MT"/>
                <a:cs typeface="Arial MT"/>
              </a:rPr>
              <a:t>using </a:t>
            </a:r>
            <a:r>
              <a:rPr sz="2600" spc="-705" dirty="0">
                <a:solidFill>
                  <a:srgbClr val="800000"/>
                </a:solidFill>
                <a:latin typeface="Arial MT"/>
                <a:cs typeface="Arial MT"/>
              </a:rPr>
              <a:t> </a:t>
            </a:r>
            <a:r>
              <a:rPr sz="2600" dirty="0">
                <a:solidFill>
                  <a:srgbClr val="800000"/>
                </a:solidFill>
                <a:latin typeface="Arial MT"/>
                <a:cs typeface="Arial MT"/>
              </a:rPr>
              <a:t>function</a:t>
            </a:r>
            <a:r>
              <a:rPr sz="2600" spc="-5" dirty="0">
                <a:solidFill>
                  <a:srgbClr val="800000"/>
                </a:solidFill>
                <a:latin typeface="Arial MT"/>
                <a:cs typeface="Arial MT"/>
              </a:rPr>
              <a:t> </a:t>
            </a:r>
            <a:r>
              <a:rPr sz="2600" dirty="0">
                <a:solidFill>
                  <a:srgbClr val="800000"/>
                </a:solidFill>
                <a:latin typeface="Arial MT"/>
                <a:cs typeface="Arial MT"/>
              </a:rPr>
              <a:t>keys.</a:t>
            </a:r>
            <a:endParaRPr sz="2600">
              <a:latin typeface="Arial MT"/>
              <a:cs typeface="Arial MT"/>
            </a:endParaRPr>
          </a:p>
          <a:p>
            <a:pPr marL="299085" indent="-287020">
              <a:lnSpc>
                <a:spcPct val="100000"/>
              </a:lnSpc>
              <a:spcBef>
                <a:spcPts val="625"/>
              </a:spcBef>
              <a:buClr>
                <a:srgbClr val="333399"/>
              </a:buClr>
              <a:buSzPct val="53846"/>
              <a:buFont typeface="Wingdings"/>
              <a:buChar char=""/>
              <a:tabLst>
                <a:tab pos="299085" algn="l"/>
                <a:tab pos="299720" algn="l"/>
              </a:tabLst>
            </a:pPr>
            <a:r>
              <a:rPr sz="2600" dirty="0">
                <a:solidFill>
                  <a:srgbClr val="800000"/>
                </a:solidFill>
                <a:latin typeface="Arial MT"/>
                <a:cs typeface="Arial MT"/>
              </a:rPr>
              <a:t>Interfaces</a:t>
            </a:r>
            <a:r>
              <a:rPr sz="2600" spc="-15" dirty="0">
                <a:solidFill>
                  <a:srgbClr val="800000"/>
                </a:solidFill>
                <a:latin typeface="Arial MT"/>
                <a:cs typeface="Arial MT"/>
              </a:rPr>
              <a:t> </a:t>
            </a:r>
            <a:r>
              <a:rPr sz="2600" dirty="0">
                <a:solidFill>
                  <a:srgbClr val="800000"/>
                </a:solidFill>
                <a:latin typeface="Arial MT"/>
                <a:cs typeface="Arial MT"/>
              </a:rPr>
              <a:t>for</a:t>
            </a:r>
            <a:r>
              <a:rPr sz="2600" spc="-10" dirty="0">
                <a:solidFill>
                  <a:srgbClr val="800000"/>
                </a:solidFill>
                <a:latin typeface="Arial MT"/>
                <a:cs typeface="Arial MT"/>
              </a:rPr>
              <a:t> </a:t>
            </a:r>
            <a:r>
              <a:rPr sz="2600" spc="-5" dirty="0">
                <a:solidFill>
                  <a:srgbClr val="800000"/>
                </a:solidFill>
                <a:latin typeface="Arial MT"/>
                <a:cs typeface="Arial MT"/>
              </a:rPr>
              <a:t>the</a:t>
            </a:r>
            <a:r>
              <a:rPr sz="2600" dirty="0">
                <a:solidFill>
                  <a:srgbClr val="800000"/>
                </a:solidFill>
                <a:latin typeface="Arial MT"/>
                <a:cs typeface="Arial MT"/>
              </a:rPr>
              <a:t> DBA:</a:t>
            </a:r>
            <a:endParaRPr sz="2600">
              <a:latin typeface="Arial MT"/>
              <a:cs typeface="Arial MT"/>
            </a:endParaRPr>
          </a:p>
          <a:p>
            <a:pPr marL="698500" lvl="1" indent="-229235">
              <a:lnSpc>
                <a:spcPct val="100000"/>
              </a:lnSpc>
              <a:spcBef>
                <a:spcPts val="585"/>
              </a:spcBef>
              <a:buClr>
                <a:srgbClr val="990033"/>
              </a:buClr>
              <a:buSzPct val="50000"/>
              <a:buFont typeface="Wingdings"/>
              <a:buChar char=""/>
              <a:tabLst>
                <a:tab pos="699135" algn="l"/>
              </a:tabLst>
            </a:pPr>
            <a:r>
              <a:rPr sz="2400" spc="-5" dirty="0">
                <a:solidFill>
                  <a:srgbClr val="333399"/>
                </a:solidFill>
                <a:latin typeface="Arial MT"/>
                <a:cs typeface="Arial MT"/>
              </a:rPr>
              <a:t>Creating</a:t>
            </a:r>
            <a:r>
              <a:rPr sz="2400" spc="20" dirty="0">
                <a:solidFill>
                  <a:srgbClr val="333399"/>
                </a:solidFill>
                <a:latin typeface="Arial MT"/>
                <a:cs typeface="Arial MT"/>
              </a:rPr>
              <a:t> </a:t>
            </a:r>
            <a:r>
              <a:rPr sz="2400" spc="-5" dirty="0">
                <a:solidFill>
                  <a:srgbClr val="333399"/>
                </a:solidFill>
                <a:latin typeface="Arial MT"/>
                <a:cs typeface="Arial MT"/>
              </a:rPr>
              <a:t>user</a:t>
            </a:r>
            <a:r>
              <a:rPr sz="2400" spc="25" dirty="0">
                <a:solidFill>
                  <a:srgbClr val="333399"/>
                </a:solidFill>
                <a:latin typeface="Arial MT"/>
                <a:cs typeface="Arial MT"/>
              </a:rPr>
              <a:t> </a:t>
            </a:r>
            <a:r>
              <a:rPr sz="2400" spc="-5" dirty="0">
                <a:solidFill>
                  <a:srgbClr val="333399"/>
                </a:solidFill>
                <a:latin typeface="Arial MT"/>
                <a:cs typeface="Arial MT"/>
              </a:rPr>
              <a:t>accounts,</a:t>
            </a:r>
            <a:r>
              <a:rPr sz="2400" spc="25" dirty="0">
                <a:solidFill>
                  <a:srgbClr val="333399"/>
                </a:solidFill>
                <a:latin typeface="Arial MT"/>
                <a:cs typeface="Arial MT"/>
              </a:rPr>
              <a:t> </a:t>
            </a:r>
            <a:r>
              <a:rPr sz="2400" spc="-5" dirty="0">
                <a:solidFill>
                  <a:srgbClr val="333399"/>
                </a:solidFill>
                <a:latin typeface="Arial MT"/>
                <a:cs typeface="Arial MT"/>
              </a:rPr>
              <a:t>granting</a:t>
            </a:r>
            <a:r>
              <a:rPr sz="2400" spc="25" dirty="0">
                <a:solidFill>
                  <a:srgbClr val="333399"/>
                </a:solidFill>
                <a:latin typeface="Arial MT"/>
                <a:cs typeface="Arial MT"/>
              </a:rPr>
              <a:t> </a:t>
            </a:r>
            <a:r>
              <a:rPr sz="2400" spc="-5" dirty="0">
                <a:solidFill>
                  <a:srgbClr val="333399"/>
                </a:solidFill>
                <a:latin typeface="Arial MT"/>
                <a:cs typeface="Arial MT"/>
              </a:rPr>
              <a:t>authorizations</a:t>
            </a:r>
            <a:endParaRPr sz="2400">
              <a:latin typeface="Arial MT"/>
              <a:cs typeface="Arial MT"/>
            </a:endParaRPr>
          </a:p>
          <a:p>
            <a:pPr marL="698500" lvl="1" indent="-229235">
              <a:lnSpc>
                <a:spcPct val="100000"/>
              </a:lnSpc>
              <a:spcBef>
                <a:spcPts val="580"/>
              </a:spcBef>
              <a:buClr>
                <a:srgbClr val="990033"/>
              </a:buClr>
              <a:buSzPct val="50000"/>
              <a:buFont typeface="Wingdings"/>
              <a:buChar char=""/>
              <a:tabLst>
                <a:tab pos="699135" algn="l"/>
              </a:tabLst>
            </a:pPr>
            <a:r>
              <a:rPr sz="2400" spc="-5" dirty="0">
                <a:solidFill>
                  <a:srgbClr val="333399"/>
                </a:solidFill>
                <a:latin typeface="Arial MT"/>
                <a:cs typeface="Arial MT"/>
              </a:rPr>
              <a:t>Setting system parameters</a:t>
            </a:r>
            <a:endParaRPr sz="2400">
              <a:latin typeface="Arial MT"/>
              <a:cs typeface="Arial MT"/>
            </a:endParaRPr>
          </a:p>
          <a:p>
            <a:pPr marL="698500" lvl="1" indent="-229235">
              <a:lnSpc>
                <a:spcPct val="100000"/>
              </a:lnSpc>
              <a:spcBef>
                <a:spcPts val="575"/>
              </a:spcBef>
              <a:buClr>
                <a:srgbClr val="990033"/>
              </a:buClr>
              <a:buSzPct val="50000"/>
              <a:buFont typeface="Wingdings"/>
              <a:buChar char=""/>
              <a:tabLst>
                <a:tab pos="699135" algn="l"/>
              </a:tabLst>
            </a:pPr>
            <a:r>
              <a:rPr sz="2400" spc="-5" dirty="0">
                <a:solidFill>
                  <a:srgbClr val="333399"/>
                </a:solidFill>
                <a:latin typeface="Arial MT"/>
                <a:cs typeface="Arial MT"/>
              </a:rPr>
              <a:t>Changing</a:t>
            </a:r>
            <a:r>
              <a:rPr sz="2400" spc="35" dirty="0">
                <a:solidFill>
                  <a:srgbClr val="333399"/>
                </a:solidFill>
                <a:latin typeface="Arial MT"/>
                <a:cs typeface="Arial MT"/>
              </a:rPr>
              <a:t> </a:t>
            </a:r>
            <a:r>
              <a:rPr sz="2400" spc="-5" dirty="0">
                <a:solidFill>
                  <a:srgbClr val="333399"/>
                </a:solidFill>
                <a:latin typeface="Arial MT"/>
                <a:cs typeface="Arial MT"/>
              </a:rPr>
              <a:t>schemas</a:t>
            </a:r>
            <a:r>
              <a:rPr sz="2400" dirty="0">
                <a:solidFill>
                  <a:srgbClr val="333399"/>
                </a:solidFill>
                <a:latin typeface="Arial MT"/>
                <a:cs typeface="Arial MT"/>
              </a:rPr>
              <a:t> </a:t>
            </a:r>
            <a:r>
              <a:rPr sz="2400" spc="-5" dirty="0">
                <a:solidFill>
                  <a:srgbClr val="333399"/>
                </a:solidFill>
                <a:latin typeface="Arial MT"/>
                <a:cs typeface="Arial MT"/>
              </a:rPr>
              <a:t>or </a:t>
            </a:r>
            <a:r>
              <a:rPr sz="2400" dirty="0">
                <a:solidFill>
                  <a:srgbClr val="333399"/>
                </a:solidFill>
                <a:latin typeface="Arial MT"/>
                <a:cs typeface="Arial MT"/>
              </a:rPr>
              <a:t>access</a:t>
            </a:r>
            <a:r>
              <a:rPr sz="2400" spc="-5" dirty="0">
                <a:solidFill>
                  <a:srgbClr val="333399"/>
                </a:solidFill>
                <a:latin typeface="Arial MT"/>
                <a:cs typeface="Arial MT"/>
              </a:rPr>
              <a:t> paths</a:t>
            </a:r>
            <a:endParaRPr sz="24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127203"/>
            <a:ext cx="6935470" cy="1123315"/>
          </a:xfrm>
          <a:prstGeom prst="rect">
            <a:avLst/>
          </a:prstGeom>
        </p:spPr>
        <p:txBody>
          <a:bodyPr vert="horz" wrap="square" lIns="0" tIns="12700" rIns="0" bIns="0" rtlCol="0">
            <a:spAutoFit/>
          </a:bodyPr>
          <a:lstStyle/>
          <a:p>
            <a:pPr marL="12700">
              <a:lnSpc>
                <a:spcPct val="100000"/>
              </a:lnSpc>
              <a:spcBef>
                <a:spcPts val="100"/>
              </a:spcBef>
            </a:pPr>
            <a:r>
              <a:rPr dirty="0"/>
              <a:t>Centralized</a:t>
            </a:r>
            <a:r>
              <a:rPr spc="-65" dirty="0"/>
              <a:t> </a:t>
            </a:r>
            <a:r>
              <a:rPr dirty="0"/>
              <a:t>and</a:t>
            </a:r>
          </a:p>
          <a:p>
            <a:pPr marL="12700">
              <a:lnSpc>
                <a:spcPct val="100000"/>
              </a:lnSpc>
              <a:spcBef>
                <a:spcPts val="5"/>
              </a:spcBef>
            </a:pPr>
            <a:r>
              <a:rPr dirty="0"/>
              <a:t>Client-Server</a:t>
            </a:r>
            <a:r>
              <a:rPr spc="-70" dirty="0"/>
              <a:t> </a:t>
            </a:r>
            <a:r>
              <a:rPr dirty="0"/>
              <a:t>DBMS</a:t>
            </a:r>
            <a:r>
              <a:rPr spc="-40" dirty="0"/>
              <a:t> </a:t>
            </a:r>
            <a:r>
              <a:rPr dirty="0"/>
              <a:t>Architectures</a:t>
            </a:r>
          </a:p>
        </p:txBody>
      </p:sp>
      <p:sp>
        <p:nvSpPr>
          <p:cNvPr id="4" name="object 4"/>
          <p:cNvSpPr txBox="1"/>
          <p:nvPr/>
        </p:nvSpPr>
        <p:spPr>
          <a:xfrm>
            <a:off x="307340" y="1267312"/>
            <a:ext cx="8138159" cy="2679065"/>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dirty="0">
                <a:solidFill>
                  <a:srgbClr val="333399"/>
                </a:solidFill>
                <a:latin typeface="Arial MT"/>
                <a:cs typeface="Arial MT"/>
              </a:rPr>
              <a:t>Centralized</a:t>
            </a:r>
            <a:r>
              <a:rPr sz="2800" spc="-20" dirty="0">
                <a:solidFill>
                  <a:srgbClr val="333399"/>
                </a:solidFill>
                <a:latin typeface="Arial MT"/>
                <a:cs typeface="Arial MT"/>
              </a:rPr>
              <a:t> </a:t>
            </a:r>
            <a:r>
              <a:rPr sz="2800" spc="-5" dirty="0">
                <a:solidFill>
                  <a:srgbClr val="333399"/>
                </a:solidFill>
                <a:latin typeface="Arial MT"/>
                <a:cs typeface="Arial MT"/>
              </a:rPr>
              <a:t>DBMS:</a:t>
            </a:r>
            <a:endParaRPr sz="2800">
              <a:latin typeface="Arial MT"/>
              <a:cs typeface="Arial MT"/>
            </a:endParaRPr>
          </a:p>
          <a:p>
            <a:pPr marL="756285" marR="3810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Combines</a:t>
            </a:r>
            <a:r>
              <a:rPr sz="2600" spc="-30" dirty="0">
                <a:solidFill>
                  <a:srgbClr val="800000"/>
                </a:solidFill>
                <a:latin typeface="Arial MT"/>
                <a:cs typeface="Arial MT"/>
              </a:rPr>
              <a:t> </a:t>
            </a:r>
            <a:r>
              <a:rPr sz="2600" dirty="0">
                <a:solidFill>
                  <a:srgbClr val="800000"/>
                </a:solidFill>
                <a:latin typeface="Arial MT"/>
                <a:cs typeface="Arial MT"/>
              </a:rPr>
              <a:t>everything</a:t>
            </a:r>
            <a:r>
              <a:rPr sz="2600" spc="-15" dirty="0">
                <a:solidFill>
                  <a:srgbClr val="800000"/>
                </a:solidFill>
                <a:latin typeface="Arial MT"/>
                <a:cs typeface="Arial MT"/>
              </a:rPr>
              <a:t> </a:t>
            </a:r>
            <a:r>
              <a:rPr sz="2600" dirty="0">
                <a:solidFill>
                  <a:srgbClr val="800000"/>
                </a:solidFill>
                <a:latin typeface="Arial MT"/>
                <a:cs typeface="Arial MT"/>
              </a:rPr>
              <a:t>into single</a:t>
            </a:r>
            <a:r>
              <a:rPr sz="2600" spc="-15" dirty="0">
                <a:solidFill>
                  <a:srgbClr val="800000"/>
                </a:solidFill>
                <a:latin typeface="Arial MT"/>
                <a:cs typeface="Arial MT"/>
              </a:rPr>
              <a:t> </a:t>
            </a:r>
            <a:r>
              <a:rPr sz="2600" dirty="0">
                <a:solidFill>
                  <a:srgbClr val="800000"/>
                </a:solidFill>
                <a:latin typeface="Arial MT"/>
                <a:cs typeface="Arial MT"/>
              </a:rPr>
              <a:t>system</a:t>
            </a:r>
            <a:r>
              <a:rPr sz="2600" spc="-20" dirty="0">
                <a:solidFill>
                  <a:srgbClr val="800000"/>
                </a:solidFill>
                <a:latin typeface="Arial MT"/>
                <a:cs typeface="Arial MT"/>
              </a:rPr>
              <a:t> </a:t>
            </a:r>
            <a:r>
              <a:rPr sz="2600" spc="5" dirty="0">
                <a:solidFill>
                  <a:srgbClr val="800000"/>
                </a:solidFill>
                <a:latin typeface="Arial MT"/>
                <a:cs typeface="Arial MT"/>
              </a:rPr>
              <a:t>including- </a:t>
            </a:r>
            <a:r>
              <a:rPr sz="2600" spc="-705" dirty="0">
                <a:solidFill>
                  <a:srgbClr val="800000"/>
                </a:solidFill>
                <a:latin typeface="Arial MT"/>
                <a:cs typeface="Arial MT"/>
              </a:rPr>
              <a:t> </a:t>
            </a:r>
            <a:r>
              <a:rPr sz="2600" dirty="0">
                <a:solidFill>
                  <a:srgbClr val="800000"/>
                </a:solidFill>
                <a:latin typeface="Arial MT"/>
                <a:cs typeface="Arial MT"/>
              </a:rPr>
              <a:t>DBMS software, hardware, application programs, </a:t>
            </a:r>
            <a:r>
              <a:rPr sz="2600" spc="5" dirty="0">
                <a:solidFill>
                  <a:srgbClr val="800000"/>
                </a:solidFill>
                <a:latin typeface="Arial MT"/>
                <a:cs typeface="Arial MT"/>
              </a:rPr>
              <a:t> </a:t>
            </a:r>
            <a:r>
              <a:rPr sz="2600" dirty="0">
                <a:solidFill>
                  <a:srgbClr val="800000"/>
                </a:solidFill>
                <a:latin typeface="Arial MT"/>
                <a:cs typeface="Arial MT"/>
              </a:rPr>
              <a:t>and user</a:t>
            </a:r>
            <a:r>
              <a:rPr sz="2600" spc="-15" dirty="0">
                <a:solidFill>
                  <a:srgbClr val="800000"/>
                </a:solidFill>
                <a:latin typeface="Arial MT"/>
                <a:cs typeface="Arial MT"/>
              </a:rPr>
              <a:t> </a:t>
            </a:r>
            <a:r>
              <a:rPr sz="2600" dirty="0">
                <a:solidFill>
                  <a:srgbClr val="800000"/>
                </a:solidFill>
                <a:latin typeface="Arial MT"/>
                <a:cs typeface="Arial MT"/>
              </a:rPr>
              <a:t>interface</a:t>
            </a:r>
            <a:r>
              <a:rPr sz="2600" spc="10" dirty="0">
                <a:solidFill>
                  <a:srgbClr val="800000"/>
                </a:solidFill>
                <a:latin typeface="Arial MT"/>
                <a:cs typeface="Arial MT"/>
              </a:rPr>
              <a:t> </a:t>
            </a:r>
            <a:r>
              <a:rPr sz="2600" dirty="0">
                <a:solidFill>
                  <a:srgbClr val="800000"/>
                </a:solidFill>
                <a:latin typeface="Arial MT"/>
                <a:cs typeface="Arial MT"/>
              </a:rPr>
              <a:t>processing</a:t>
            </a:r>
            <a:r>
              <a:rPr sz="2600" spc="-35" dirty="0">
                <a:solidFill>
                  <a:srgbClr val="800000"/>
                </a:solidFill>
                <a:latin typeface="Arial MT"/>
                <a:cs typeface="Arial MT"/>
              </a:rPr>
              <a:t> </a:t>
            </a:r>
            <a:r>
              <a:rPr sz="2600" dirty="0">
                <a:solidFill>
                  <a:srgbClr val="800000"/>
                </a:solidFill>
                <a:latin typeface="Arial MT"/>
                <a:cs typeface="Arial MT"/>
              </a:rPr>
              <a:t>software.</a:t>
            </a:r>
            <a:endParaRPr sz="2600">
              <a:latin typeface="Arial MT"/>
              <a:cs typeface="Arial MT"/>
            </a:endParaRPr>
          </a:p>
          <a:p>
            <a:pPr marL="756285" marR="508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User can still connect through a remote terminal – </a:t>
            </a:r>
            <a:r>
              <a:rPr sz="2600" spc="-710" dirty="0">
                <a:solidFill>
                  <a:srgbClr val="800000"/>
                </a:solidFill>
                <a:latin typeface="Arial MT"/>
                <a:cs typeface="Arial MT"/>
              </a:rPr>
              <a:t> </a:t>
            </a:r>
            <a:r>
              <a:rPr sz="2600" dirty="0">
                <a:solidFill>
                  <a:srgbClr val="800000"/>
                </a:solidFill>
                <a:latin typeface="Arial MT"/>
                <a:cs typeface="Arial MT"/>
              </a:rPr>
              <a:t>however,</a:t>
            </a:r>
            <a:r>
              <a:rPr sz="2600" spc="-25" dirty="0">
                <a:solidFill>
                  <a:srgbClr val="800000"/>
                </a:solidFill>
                <a:latin typeface="Arial MT"/>
                <a:cs typeface="Arial MT"/>
              </a:rPr>
              <a:t> </a:t>
            </a:r>
            <a:r>
              <a:rPr sz="2600" dirty="0">
                <a:solidFill>
                  <a:srgbClr val="800000"/>
                </a:solidFill>
                <a:latin typeface="Arial MT"/>
                <a:cs typeface="Arial MT"/>
              </a:rPr>
              <a:t>all processing</a:t>
            </a:r>
            <a:r>
              <a:rPr sz="2600" spc="-35" dirty="0">
                <a:solidFill>
                  <a:srgbClr val="800000"/>
                </a:solidFill>
                <a:latin typeface="Arial MT"/>
                <a:cs typeface="Arial MT"/>
              </a:rPr>
              <a:t> </a:t>
            </a:r>
            <a:r>
              <a:rPr sz="2600" dirty="0">
                <a:solidFill>
                  <a:srgbClr val="800000"/>
                </a:solidFill>
                <a:latin typeface="Arial MT"/>
                <a:cs typeface="Arial MT"/>
              </a:rPr>
              <a:t>is</a:t>
            </a:r>
            <a:r>
              <a:rPr sz="2600" spc="5" dirty="0">
                <a:solidFill>
                  <a:srgbClr val="800000"/>
                </a:solidFill>
                <a:latin typeface="Arial MT"/>
                <a:cs typeface="Arial MT"/>
              </a:rPr>
              <a:t> </a:t>
            </a:r>
            <a:r>
              <a:rPr sz="2600" dirty="0">
                <a:solidFill>
                  <a:srgbClr val="800000"/>
                </a:solidFill>
                <a:latin typeface="Arial MT"/>
                <a:cs typeface="Arial MT"/>
              </a:rPr>
              <a:t>done</a:t>
            </a:r>
            <a:r>
              <a:rPr sz="2600" spc="5" dirty="0">
                <a:solidFill>
                  <a:srgbClr val="800000"/>
                </a:solidFill>
                <a:latin typeface="Arial MT"/>
                <a:cs typeface="Arial MT"/>
              </a:rPr>
              <a:t> </a:t>
            </a:r>
            <a:r>
              <a:rPr sz="2600" dirty="0">
                <a:solidFill>
                  <a:srgbClr val="800000"/>
                </a:solidFill>
                <a:latin typeface="Arial MT"/>
                <a:cs typeface="Arial MT"/>
              </a:rPr>
              <a:t>at centralized</a:t>
            </a:r>
            <a:r>
              <a:rPr sz="2600" spc="-10" dirty="0">
                <a:solidFill>
                  <a:srgbClr val="800000"/>
                </a:solidFill>
                <a:latin typeface="Arial MT"/>
                <a:cs typeface="Arial MT"/>
              </a:rPr>
              <a:t> </a:t>
            </a:r>
            <a:r>
              <a:rPr sz="2600" dirty="0">
                <a:solidFill>
                  <a:srgbClr val="800000"/>
                </a:solidFill>
                <a:latin typeface="Arial MT"/>
                <a:cs typeface="Arial MT"/>
              </a:rPr>
              <a:t>site.</a:t>
            </a:r>
            <a:endParaRPr sz="26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676402"/>
            <a:ext cx="7162800" cy="574040"/>
          </a:xfrm>
          <a:prstGeom prst="rect">
            <a:avLst/>
          </a:prstGeom>
        </p:spPr>
        <p:txBody>
          <a:bodyPr vert="horz" wrap="square" lIns="0" tIns="12700" rIns="0" bIns="0" rtlCol="0">
            <a:spAutoFit/>
          </a:bodyPr>
          <a:lstStyle/>
          <a:p>
            <a:pPr marL="12700">
              <a:lnSpc>
                <a:spcPct val="100000"/>
              </a:lnSpc>
              <a:spcBef>
                <a:spcPts val="100"/>
              </a:spcBef>
            </a:pPr>
            <a:r>
              <a:rPr dirty="0"/>
              <a:t>A</a:t>
            </a:r>
            <a:r>
              <a:rPr spc="-20" dirty="0"/>
              <a:t> </a:t>
            </a:r>
            <a:r>
              <a:rPr spc="-5" dirty="0"/>
              <a:t>Physical</a:t>
            </a:r>
            <a:r>
              <a:rPr spc="-20" dirty="0"/>
              <a:t> </a:t>
            </a:r>
            <a:r>
              <a:rPr dirty="0"/>
              <a:t>Centralized</a:t>
            </a:r>
            <a:r>
              <a:rPr spc="-45" dirty="0"/>
              <a:t> </a:t>
            </a:r>
            <a:r>
              <a:rPr dirty="0"/>
              <a:t>Architecture</a:t>
            </a:r>
          </a:p>
        </p:txBody>
      </p:sp>
      <p:pic>
        <p:nvPicPr>
          <p:cNvPr id="4" name="object 4"/>
          <p:cNvPicPr/>
          <p:nvPr/>
        </p:nvPicPr>
        <p:blipFill>
          <a:blip r:embed="rId2" cstate="print"/>
          <a:stretch>
            <a:fillRect/>
          </a:stretch>
        </p:blipFill>
        <p:spPr>
          <a:xfrm>
            <a:off x="1239211" y="1724409"/>
            <a:ext cx="6450318" cy="4441122"/>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8836659" cy="6032421"/>
          </a:xfrm>
        </p:spPr>
        <p:txBody>
          <a:bodyPr/>
          <a:lstStyle/>
          <a:p>
            <a:r>
              <a:rPr lang="en-IN" sz="2800" b="1" dirty="0"/>
              <a:t>Review Questions</a:t>
            </a:r>
          </a:p>
          <a:p>
            <a:r>
              <a:rPr lang="en-US" sz="2800" b="1" dirty="0"/>
              <a:t>2.1. </a:t>
            </a:r>
            <a:r>
              <a:rPr lang="en-US" sz="2800" dirty="0"/>
              <a:t>Define the following terms: </a:t>
            </a:r>
            <a:r>
              <a:rPr lang="en-US" sz="2800" i="1" dirty="0"/>
              <a:t>data model, database 	schema, database state,</a:t>
            </a:r>
            <a:r>
              <a:rPr lang="pt-BR" sz="2800" i="1" dirty="0"/>
              <a:t>internal schema,conceptual 	schema, external schema, data independence,</a:t>
            </a:r>
            <a:r>
              <a:rPr lang="en-IN" sz="2800" i="1" dirty="0"/>
              <a:t>DDL, 	DML, SDL, VDL, query language, host language, 	data sublanguage,</a:t>
            </a:r>
            <a:r>
              <a:rPr lang="en-US" sz="2800" i="1" dirty="0"/>
              <a:t>database </a:t>
            </a:r>
            <a:r>
              <a:rPr lang="en-US" sz="2800" i="1" dirty="0" err="1"/>
              <a:t>utility,catalog</a:t>
            </a:r>
            <a:r>
              <a:rPr lang="en-US" sz="2800" i="1" dirty="0"/>
              <a:t>,</a:t>
            </a:r>
          </a:p>
          <a:p>
            <a:r>
              <a:rPr lang="en-US" sz="2800" i="1" dirty="0"/>
              <a:t>	client/server architecture, three-tier architecture,</a:t>
            </a:r>
          </a:p>
          <a:p>
            <a:r>
              <a:rPr lang="en-IN" sz="2800" dirty="0"/>
              <a:t>	and n</a:t>
            </a:r>
            <a:r>
              <a:rPr lang="en-IN" sz="2800" i="1" dirty="0"/>
              <a:t>-tier architecture</a:t>
            </a:r>
            <a:r>
              <a:rPr lang="en-IN" sz="2800" dirty="0"/>
              <a:t>.</a:t>
            </a:r>
          </a:p>
          <a:p>
            <a:r>
              <a:rPr lang="en-US" sz="2800" b="1" dirty="0"/>
              <a:t>2.2. </a:t>
            </a:r>
            <a:r>
              <a:rPr lang="en-US" sz="2800" dirty="0"/>
              <a:t>Discuss the main categories of data models. What 	are the basic differences</a:t>
            </a:r>
          </a:p>
          <a:p>
            <a:r>
              <a:rPr lang="en-US" sz="2800" dirty="0"/>
              <a:t>	among the relational model, the object model, and 	the XML model?</a:t>
            </a:r>
          </a:p>
          <a:p>
            <a:endParaRPr lang="en-US" sz="2800" dirty="0"/>
          </a:p>
          <a:p>
            <a:endParaRPr lang="en-IN" sz="2800" dirty="0">
              <a:latin typeface="Arial MT"/>
            </a:endParaRPr>
          </a:p>
        </p:txBody>
      </p:sp>
    </p:spTree>
    <p:extLst>
      <p:ext uri="{BB962C8B-B14F-4D97-AF65-F5344CB8AC3E}">
        <p14:creationId xmlns:p14="http://schemas.microsoft.com/office/powerpoint/2010/main" val="1818257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8836659" cy="6463308"/>
          </a:xfrm>
        </p:spPr>
        <p:txBody>
          <a:bodyPr/>
          <a:lstStyle/>
          <a:p>
            <a:r>
              <a:rPr lang="en-US" sz="2800" b="1" dirty="0"/>
              <a:t>2.3. </a:t>
            </a:r>
            <a:r>
              <a:rPr lang="en-US" sz="2800" dirty="0"/>
              <a:t>What is the difference between a database schema 	and </a:t>
            </a:r>
            <a:r>
              <a:rPr lang="en-US" sz="2800" dirty="0" smtClean="0"/>
              <a:t>	a </a:t>
            </a:r>
            <a:r>
              <a:rPr lang="en-US" sz="2800" dirty="0"/>
              <a:t>database state?</a:t>
            </a:r>
          </a:p>
          <a:p>
            <a:r>
              <a:rPr lang="en-US" sz="2800" b="1" dirty="0"/>
              <a:t>2.4. </a:t>
            </a:r>
            <a:r>
              <a:rPr lang="en-US" sz="2800" dirty="0"/>
              <a:t>Describe the three-schema architecture. Why do we 	need mappings among schema levels? How do 	different schema definition languages support this</a:t>
            </a:r>
          </a:p>
          <a:p>
            <a:r>
              <a:rPr lang="en-IN" sz="2800" dirty="0"/>
              <a:t>	architecture?</a:t>
            </a:r>
          </a:p>
          <a:p>
            <a:r>
              <a:rPr lang="en-US" sz="2800" b="1" dirty="0"/>
              <a:t>2.5. </a:t>
            </a:r>
            <a:r>
              <a:rPr lang="en-US" sz="2800" dirty="0"/>
              <a:t>What is the difference between logical data 	independence and physical data</a:t>
            </a:r>
          </a:p>
          <a:p>
            <a:r>
              <a:rPr lang="en-US" sz="2800" dirty="0"/>
              <a:t>	independence? Which one is harder to achieve? 	Why?</a:t>
            </a:r>
          </a:p>
          <a:p>
            <a:r>
              <a:rPr lang="en-US" sz="2800" b="1" dirty="0"/>
              <a:t>2.6. </a:t>
            </a:r>
            <a:r>
              <a:rPr lang="en-US" sz="2800" dirty="0"/>
              <a:t>What is the difference between procedural and 	nonprocedural DMLs?</a:t>
            </a:r>
          </a:p>
          <a:p>
            <a:r>
              <a:rPr lang="en-US" sz="2800" b="1" dirty="0"/>
              <a:t>2.7. </a:t>
            </a:r>
            <a:r>
              <a:rPr lang="en-US" sz="2800" dirty="0"/>
              <a:t>Discuss the different types of user-friendly </a:t>
            </a:r>
            <a:r>
              <a:rPr lang="en-US" sz="2800" dirty="0" smtClean="0"/>
              <a:t>interfaces 	and </a:t>
            </a:r>
            <a:r>
              <a:rPr lang="en-US" sz="2800" dirty="0"/>
              <a:t>the types of users </a:t>
            </a:r>
            <a:r>
              <a:rPr lang="en-IN" sz="2800" dirty="0"/>
              <a:t>who typically use each.</a:t>
            </a:r>
            <a:endParaRPr lang="en-US" sz="2800" dirty="0"/>
          </a:p>
          <a:p>
            <a:endParaRPr lang="en-IN" sz="2800" dirty="0">
              <a:latin typeface="Arial MT"/>
            </a:endParaRPr>
          </a:p>
        </p:txBody>
      </p:sp>
    </p:spTree>
    <p:extLst>
      <p:ext uri="{BB962C8B-B14F-4D97-AF65-F5344CB8AC3E}">
        <p14:creationId xmlns:p14="http://schemas.microsoft.com/office/powerpoint/2010/main" val="13833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8836659" cy="6463308"/>
          </a:xfrm>
        </p:spPr>
        <p:txBody>
          <a:bodyPr/>
          <a:lstStyle/>
          <a:p>
            <a:r>
              <a:rPr lang="en-US" sz="2800" b="1" dirty="0"/>
              <a:t>2.8. </a:t>
            </a:r>
            <a:r>
              <a:rPr lang="en-US" sz="2800" dirty="0"/>
              <a:t>With what other computer system software does a 	DBMS interact?</a:t>
            </a:r>
          </a:p>
          <a:p>
            <a:r>
              <a:rPr lang="en-US" sz="2800" b="1" dirty="0"/>
              <a:t>2.9. </a:t>
            </a:r>
            <a:r>
              <a:rPr lang="en-US" sz="2800" dirty="0"/>
              <a:t>What is the difference between the two-tier and 	three-tier client/server </a:t>
            </a:r>
            <a:r>
              <a:rPr lang="en-IN" sz="2800" dirty="0"/>
              <a:t>architectures?</a:t>
            </a:r>
          </a:p>
          <a:p>
            <a:r>
              <a:rPr lang="en-US" sz="2800" b="1" dirty="0"/>
              <a:t>2.10. </a:t>
            </a:r>
            <a:r>
              <a:rPr lang="en-US" sz="2800" dirty="0"/>
              <a:t>Discuss some types of database utilities and tools 	and </a:t>
            </a:r>
            <a:r>
              <a:rPr lang="en-US" sz="2800" dirty="0" smtClean="0"/>
              <a:t>	their </a:t>
            </a:r>
            <a:r>
              <a:rPr lang="en-US" sz="2800" dirty="0"/>
              <a:t>functions.</a:t>
            </a:r>
          </a:p>
          <a:p>
            <a:r>
              <a:rPr lang="en-US" sz="2800" b="1" dirty="0"/>
              <a:t>2.11. </a:t>
            </a:r>
            <a:r>
              <a:rPr lang="en-US" sz="2800" dirty="0"/>
              <a:t>What is the additional functionality incorporated in 	</a:t>
            </a:r>
            <a:r>
              <a:rPr lang="en-US" sz="2800" i="1" dirty="0"/>
              <a:t>n</a:t>
            </a:r>
            <a:r>
              <a:rPr lang="en-US" sz="2800" dirty="0"/>
              <a:t>-tier architecture </a:t>
            </a:r>
            <a:r>
              <a:rPr lang="en-IN" sz="2800" dirty="0"/>
              <a:t>(</a:t>
            </a:r>
            <a:r>
              <a:rPr lang="en-IN" sz="2800" i="1" dirty="0"/>
              <a:t>n </a:t>
            </a:r>
            <a:r>
              <a:rPr lang="en-IN" sz="2800" dirty="0"/>
              <a:t>. 3)?</a:t>
            </a:r>
          </a:p>
          <a:p>
            <a:r>
              <a:rPr lang="en-IN" sz="2800" b="1" dirty="0"/>
              <a:t>Exercises</a:t>
            </a:r>
          </a:p>
          <a:p>
            <a:r>
              <a:rPr lang="en-US" sz="2800" b="1" dirty="0"/>
              <a:t>2.12. </a:t>
            </a:r>
            <a:r>
              <a:rPr lang="en-US" sz="2800" dirty="0"/>
              <a:t>Think of different users for the database shown in 	Figure 1.2. What types of applications would each 	user need? To which user category would each</a:t>
            </a:r>
          </a:p>
          <a:p>
            <a:r>
              <a:rPr lang="en-US" sz="2800" dirty="0"/>
              <a:t>	belong, and what type of interface would each 	need?</a:t>
            </a:r>
          </a:p>
          <a:p>
            <a:endParaRPr lang="en-IN" sz="2800" dirty="0">
              <a:latin typeface="Arial MT"/>
            </a:endParaRPr>
          </a:p>
        </p:txBody>
      </p:sp>
    </p:spTree>
    <p:extLst>
      <p:ext uri="{BB962C8B-B14F-4D97-AF65-F5344CB8AC3E}">
        <p14:creationId xmlns:p14="http://schemas.microsoft.com/office/powerpoint/2010/main" val="1106534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8836659" cy="6032421"/>
          </a:xfrm>
        </p:spPr>
        <p:txBody>
          <a:bodyPr/>
          <a:lstStyle/>
          <a:p>
            <a:r>
              <a:rPr lang="en-US" sz="2800" b="1" dirty="0"/>
              <a:t>2.13. </a:t>
            </a:r>
            <a:r>
              <a:rPr lang="en-US" sz="2800" dirty="0"/>
              <a:t>Choose a database application with which you are 	familiar. Design a schema and show a sample 	database for that application, using the notation of 	Figures1.2 and 2.1. What types of additional 	information and 	constraints would you like to 	represent in the 	schema? Think of several users of 	your database, 	and design a view for each.</a:t>
            </a:r>
          </a:p>
          <a:p>
            <a:r>
              <a:rPr lang="en-US" sz="2800" b="1" dirty="0"/>
              <a:t>2.14. </a:t>
            </a:r>
            <a:r>
              <a:rPr lang="en-US" sz="2800" dirty="0"/>
              <a:t>If you were designing a Web-based system to make 	airline reservations and sell airline tickets, which 	DBMS architecture would you choose from Section 	2.5? Why? Why would the other architectures not 	be a good choice?</a:t>
            </a:r>
          </a:p>
          <a:p>
            <a:endParaRPr lang="en-US" sz="2800" dirty="0"/>
          </a:p>
          <a:p>
            <a:endParaRPr lang="en-IN" sz="2800" dirty="0">
              <a:latin typeface="Arial MT"/>
            </a:endParaRPr>
          </a:p>
        </p:txBody>
      </p:sp>
    </p:spTree>
    <p:extLst>
      <p:ext uri="{BB962C8B-B14F-4D97-AF65-F5344CB8AC3E}">
        <p14:creationId xmlns:p14="http://schemas.microsoft.com/office/powerpoint/2010/main" val="285940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5006340" cy="574040"/>
          </a:xfrm>
          <a:prstGeom prst="rect">
            <a:avLst/>
          </a:prstGeom>
        </p:spPr>
        <p:txBody>
          <a:bodyPr vert="horz" wrap="square" lIns="0" tIns="12700" rIns="0" bIns="0" rtlCol="0">
            <a:spAutoFit/>
          </a:bodyPr>
          <a:lstStyle/>
          <a:p>
            <a:pPr marL="12700">
              <a:lnSpc>
                <a:spcPct val="100000"/>
              </a:lnSpc>
              <a:spcBef>
                <a:spcPts val="100"/>
              </a:spcBef>
            </a:pPr>
            <a:r>
              <a:rPr spc="-5" dirty="0"/>
              <a:t>Data</a:t>
            </a:r>
            <a:r>
              <a:rPr spc="-35" dirty="0"/>
              <a:t> </a:t>
            </a:r>
            <a:r>
              <a:rPr dirty="0"/>
              <a:t>Models</a:t>
            </a:r>
            <a:r>
              <a:rPr spc="-50" dirty="0"/>
              <a:t> </a:t>
            </a:r>
            <a:r>
              <a:rPr dirty="0"/>
              <a:t>(continued)</a:t>
            </a:r>
          </a:p>
        </p:txBody>
      </p:sp>
      <p:sp>
        <p:nvSpPr>
          <p:cNvPr id="4" name="object 4"/>
          <p:cNvSpPr txBox="1"/>
          <p:nvPr/>
        </p:nvSpPr>
        <p:spPr>
          <a:xfrm>
            <a:off x="307340" y="1267312"/>
            <a:ext cx="8195945" cy="3471545"/>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b="1" spc="-5" dirty="0">
                <a:solidFill>
                  <a:srgbClr val="333399"/>
                </a:solidFill>
                <a:latin typeface="Arial"/>
                <a:cs typeface="Arial"/>
              </a:rPr>
              <a:t>Data</a:t>
            </a:r>
            <a:r>
              <a:rPr sz="2800" b="1" spc="5" dirty="0">
                <a:solidFill>
                  <a:srgbClr val="333399"/>
                </a:solidFill>
                <a:latin typeface="Arial"/>
                <a:cs typeface="Arial"/>
              </a:rPr>
              <a:t> </a:t>
            </a:r>
            <a:r>
              <a:rPr sz="2800" b="1" spc="-5" dirty="0">
                <a:solidFill>
                  <a:srgbClr val="333399"/>
                </a:solidFill>
                <a:latin typeface="Arial"/>
                <a:cs typeface="Arial"/>
              </a:rPr>
              <a:t>Model</a:t>
            </a:r>
            <a:r>
              <a:rPr sz="2800" b="1" spc="10" dirty="0">
                <a:solidFill>
                  <a:srgbClr val="333399"/>
                </a:solidFill>
                <a:latin typeface="Arial"/>
                <a:cs typeface="Arial"/>
              </a:rPr>
              <a:t> </a:t>
            </a:r>
            <a:r>
              <a:rPr sz="2800" b="1" spc="-5" dirty="0">
                <a:solidFill>
                  <a:srgbClr val="333399"/>
                </a:solidFill>
                <a:latin typeface="Arial"/>
                <a:cs typeface="Arial"/>
              </a:rPr>
              <a:t>Operations:</a:t>
            </a:r>
            <a:endParaRPr sz="2800">
              <a:latin typeface="Arial"/>
              <a:cs typeface="Arial"/>
            </a:endParaRPr>
          </a:p>
          <a:p>
            <a:pPr marL="756285" marR="508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These operations are used </a:t>
            </a:r>
            <a:r>
              <a:rPr sz="2600" spc="-5" dirty="0">
                <a:solidFill>
                  <a:srgbClr val="800000"/>
                </a:solidFill>
                <a:latin typeface="Arial MT"/>
                <a:cs typeface="Arial MT"/>
              </a:rPr>
              <a:t>for </a:t>
            </a:r>
            <a:r>
              <a:rPr sz="2600" dirty="0">
                <a:solidFill>
                  <a:srgbClr val="800000"/>
                </a:solidFill>
                <a:latin typeface="Arial MT"/>
                <a:cs typeface="Arial MT"/>
              </a:rPr>
              <a:t>specifying database </a:t>
            </a:r>
            <a:r>
              <a:rPr sz="2600" spc="-710" dirty="0">
                <a:solidFill>
                  <a:srgbClr val="800000"/>
                </a:solidFill>
                <a:latin typeface="Arial MT"/>
                <a:cs typeface="Arial MT"/>
              </a:rPr>
              <a:t> </a:t>
            </a:r>
            <a:r>
              <a:rPr sz="2600" i="1" dirty="0">
                <a:solidFill>
                  <a:srgbClr val="800000"/>
                </a:solidFill>
                <a:latin typeface="Arial"/>
                <a:cs typeface="Arial"/>
              </a:rPr>
              <a:t>retrievals </a:t>
            </a:r>
            <a:r>
              <a:rPr sz="2600" spc="5" dirty="0">
                <a:solidFill>
                  <a:srgbClr val="800000"/>
                </a:solidFill>
                <a:latin typeface="Arial MT"/>
                <a:cs typeface="Arial MT"/>
              </a:rPr>
              <a:t>and </a:t>
            </a:r>
            <a:r>
              <a:rPr sz="2600" i="1" dirty="0">
                <a:solidFill>
                  <a:srgbClr val="800000"/>
                </a:solidFill>
                <a:latin typeface="Arial"/>
                <a:cs typeface="Arial"/>
              </a:rPr>
              <a:t>updates </a:t>
            </a:r>
            <a:r>
              <a:rPr sz="2600" dirty="0">
                <a:solidFill>
                  <a:srgbClr val="800000"/>
                </a:solidFill>
                <a:latin typeface="Arial MT"/>
                <a:cs typeface="Arial MT"/>
              </a:rPr>
              <a:t>by referring to the </a:t>
            </a:r>
            <a:r>
              <a:rPr sz="2600" spc="5" dirty="0">
                <a:solidFill>
                  <a:srgbClr val="800000"/>
                </a:solidFill>
                <a:latin typeface="Arial MT"/>
                <a:cs typeface="Arial MT"/>
              </a:rPr>
              <a:t> </a:t>
            </a:r>
            <a:r>
              <a:rPr sz="2600" dirty="0">
                <a:solidFill>
                  <a:srgbClr val="800000"/>
                </a:solidFill>
                <a:latin typeface="Arial MT"/>
                <a:cs typeface="Arial MT"/>
              </a:rPr>
              <a:t>constructs</a:t>
            </a:r>
            <a:r>
              <a:rPr sz="2600" spc="-30" dirty="0">
                <a:solidFill>
                  <a:srgbClr val="800000"/>
                </a:solidFill>
                <a:latin typeface="Arial MT"/>
                <a:cs typeface="Arial MT"/>
              </a:rPr>
              <a:t> </a:t>
            </a:r>
            <a:r>
              <a:rPr sz="2600" dirty="0">
                <a:solidFill>
                  <a:srgbClr val="800000"/>
                </a:solidFill>
                <a:latin typeface="Arial MT"/>
                <a:cs typeface="Arial MT"/>
              </a:rPr>
              <a:t>of the data model.</a:t>
            </a:r>
            <a:endParaRPr sz="2600">
              <a:latin typeface="Arial MT"/>
              <a:cs typeface="Arial MT"/>
            </a:endParaRPr>
          </a:p>
          <a:p>
            <a:pPr marL="756285" marR="27559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Operations</a:t>
            </a:r>
            <a:r>
              <a:rPr sz="2600" spc="-15" dirty="0">
                <a:solidFill>
                  <a:srgbClr val="800000"/>
                </a:solidFill>
                <a:latin typeface="Arial MT"/>
                <a:cs typeface="Arial MT"/>
              </a:rPr>
              <a:t> </a:t>
            </a:r>
            <a:r>
              <a:rPr sz="2600" dirty="0">
                <a:solidFill>
                  <a:srgbClr val="800000"/>
                </a:solidFill>
                <a:latin typeface="Arial MT"/>
                <a:cs typeface="Arial MT"/>
              </a:rPr>
              <a:t>on</a:t>
            </a:r>
            <a:r>
              <a:rPr sz="2600" spc="5" dirty="0">
                <a:solidFill>
                  <a:srgbClr val="800000"/>
                </a:solidFill>
                <a:latin typeface="Arial MT"/>
                <a:cs typeface="Arial MT"/>
              </a:rPr>
              <a:t> </a:t>
            </a:r>
            <a:r>
              <a:rPr sz="2600" spc="-5" dirty="0">
                <a:solidFill>
                  <a:srgbClr val="800000"/>
                </a:solidFill>
                <a:latin typeface="Arial MT"/>
                <a:cs typeface="Arial MT"/>
              </a:rPr>
              <a:t>the</a:t>
            </a:r>
            <a:r>
              <a:rPr sz="2600" spc="5" dirty="0">
                <a:solidFill>
                  <a:srgbClr val="800000"/>
                </a:solidFill>
                <a:latin typeface="Arial MT"/>
                <a:cs typeface="Arial MT"/>
              </a:rPr>
              <a:t> </a:t>
            </a:r>
            <a:r>
              <a:rPr sz="2600" dirty="0">
                <a:solidFill>
                  <a:srgbClr val="800000"/>
                </a:solidFill>
                <a:latin typeface="Arial MT"/>
                <a:cs typeface="Arial MT"/>
              </a:rPr>
              <a:t>data</a:t>
            </a:r>
            <a:r>
              <a:rPr sz="2600" spc="10" dirty="0">
                <a:solidFill>
                  <a:srgbClr val="800000"/>
                </a:solidFill>
                <a:latin typeface="Arial MT"/>
                <a:cs typeface="Arial MT"/>
              </a:rPr>
              <a:t> </a:t>
            </a:r>
            <a:r>
              <a:rPr sz="2600" dirty="0">
                <a:solidFill>
                  <a:srgbClr val="800000"/>
                </a:solidFill>
                <a:latin typeface="Arial MT"/>
                <a:cs typeface="Arial MT"/>
              </a:rPr>
              <a:t>model</a:t>
            </a:r>
            <a:r>
              <a:rPr sz="2600" spc="-15" dirty="0">
                <a:solidFill>
                  <a:srgbClr val="800000"/>
                </a:solidFill>
                <a:latin typeface="Arial MT"/>
                <a:cs typeface="Arial MT"/>
              </a:rPr>
              <a:t> </a:t>
            </a:r>
            <a:r>
              <a:rPr sz="2600" dirty="0">
                <a:solidFill>
                  <a:srgbClr val="800000"/>
                </a:solidFill>
                <a:latin typeface="Arial MT"/>
                <a:cs typeface="Arial MT"/>
              </a:rPr>
              <a:t>may</a:t>
            </a:r>
            <a:r>
              <a:rPr sz="2600" spc="-5" dirty="0">
                <a:solidFill>
                  <a:srgbClr val="800000"/>
                </a:solidFill>
                <a:latin typeface="Arial MT"/>
                <a:cs typeface="Arial MT"/>
              </a:rPr>
              <a:t> </a:t>
            </a:r>
            <a:r>
              <a:rPr sz="2600" dirty="0">
                <a:solidFill>
                  <a:srgbClr val="800000"/>
                </a:solidFill>
                <a:latin typeface="Arial MT"/>
                <a:cs typeface="Arial MT"/>
              </a:rPr>
              <a:t>include</a:t>
            </a:r>
            <a:r>
              <a:rPr sz="2600" spc="20" dirty="0">
                <a:solidFill>
                  <a:srgbClr val="800000"/>
                </a:solidFill>
                <a:latin typeface="Arial MT"/>
                <a:cs typeface="Arial MT"/>
              </a:rPr>
              <a:t> </a:t>
            </a:r>
            <a:r>
              <a:rPr sz="2600" b="1" i="1" dirty="0">
                <a:solidFill>
                  <a:srgbClr val="800000"/>
                </a:solidFill>
                <a:latin typeface="Arial"/>
                <a:cs typeface="Arial"/>
              </a:rPr>
              <a:t>basic </a:t>
            </a:r>
            <a:r>
              <a:rPr sz="2600" b="1" i="1" spc="-710" dirty="0">
                <a:solidFill>
                  <a:srgbClr val="800000"/>
                </a:solidFill>
                <a:latin typeface="Arial"/>
                <a:cs typeface="Arial"/>
              </a:rPr>
              <a:t> </a:t>
            </a:r>
            <a:r>
              <a:rPr sz="2600" b="1" i="1" dirty="0">
                <a:solidFill>
                  <a:srgbClr val="800000"/>
                </a:solidFill>
                <a:latin typeface="Arial"/>
                <a:cs typeface="Arial"/>
              </a:rPr>
              <a:t>model operations </a:t>
            </a:r>
            <a:r>
              <a:rPr sz="2600" dirty="0">
                <a:solidFill>
                  <a:srgbClr val="800000"/>
                </a:solidFill>
                <a:latin typeface="Arial MT"/>
                <a:cs typeface="Arial MT"/>
              </a:rPr>
              <a:t>(e.g. generic insert, delete, </a:t>
            </a:r>
            <a:r>
              <a:rPr sz="2600" spc="5" dirty="0">
                <a:solidFill>
                  <a:srgbClr val="800000"/>
                </a:solidFill>
                <a:latin typeface="Arial MT"/>
                <a:cs typeface="Arial MT"/>
              </a:rPr>
              <a:t> </a:t>
            </a:r>
            <a:r>
              <a:rPr sz="2600" dirty="0">
                <a:solidFill>
                  <a:srgbClr val="800000"/>
                </a:solidFill>
                <a:latin typeface="Arial MT"/>
                <a:cs typeface="Arial MT"/>
              </a:rPr>
              <a:t>update) and </a:t>
            </a:r>
            <a:r>
              <a:rPr sz="2600" b="1" i="1" dirty="0">
                <a:solidFill>
                  <a:srgbClr val="800000"/>
                </a:solidFill>
                <a:latin typeface="Arial"/>
                <a:cs typeface="Arial"/>
              </a:rPr>
              <a:t>user-defined operations </a:t>
            </a:r>
            <a:r>
              <a:rPr sz="2600" dirty="0">
                <a:solidFill>
                  <a:srgbClr val="800000"/>
                </a:solidFill>
                <a:latin typeface="Arial MT"/>
                <a:cs typeface="Arial MT"/>
              </a:rPr>
              <a:t>(e.g. </a:t>
            </a:r>
            <a:r>
              <a:rPr sz="2600" spc="5" dirty="0">
                <a:solidFill>
                  <a:srgbClr val="800000"/>
                </a:solidFill>
                <a:latin typeface="Arial MT"/>
                <a:cs typeface="Arial MT"/>
              </a:rPr>
              <a:t> </a:t>
            </a:r>
            <a:r>
              <a:rPr sz="2600" dirty="0">
                <a:solidFill>
                  <a:srgbClr val="800000"/>
                </a:solidFill>
                <a:latin typeface="Arial MT"/>
                <a:cs typeface="Arial MT"/>
              </a:rPr>
              <a:t>compute_student_gpa,</a:t>
            </a:r>
            <a:r>
              <a:rPr sz="2600" spc="-30" dirty="0">
                <a:solidFill>
                  <a:srgbClr val="800000"/>
                </a:solidFill>
                <a:latin typeface="Arial MT"/>
                <a:cs typeface="Arial MT"/>
              </a:rPr>
              <a:t> </a:t>
            </a:r>
            <a:r>
              <a:rPr sz="2600" dirty="0">
                <a:solidFill>
                  <a:srgbClr val="800000"/>
                </a:solidFill>
                <a:latin typeface="Arial MT"/>
                <a:cs typeface="Arial MT"/>
              </a:rPr>
              <a:t>update_inventory)</a:t>
            </a:r>
            <a:endParaRPr sz="26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8836659" cy="6032421"/>
          </a:xfrm>
        </p:spPr>
        <p:txBody>
          <a:bodyPr/>
          <a:lstStyle/>
          <a:p>
            <a:r>
              <a:rPr lang="en-US" sz="2800" b="1" dirty="0"/>
              <a:t>2.15. </a:t>
            </a:r>
            <a:r>
              <a:rPr lang="en-US" sz="2800" dirty="0"/>
              <a:t>Consider Figure 2.1. In addition to constraints 	relating the values of columns in one table to 	columns in another table, there are also constraints 	that impose restrictions on values in a column or a 	combination of columns within a table. One such 	constraint dictates that a column or a group of 	columns must be unique across all rows in the 	table. For example, in the STUDENT table, the 	</a:t>
            </a:r>
            <a:r>
              <a:rPr lang="en-US" sz="2800" dirty="0" err="1"/>
              <a:t>Student_number</a:t>
            </a:r>
            <a:r>
              <a:rPr lang="en-US" sz="2800" dirty="0"/>
              <a:t> column must be unique (to 	prevent two different students from having the same 	</a:t>
            </a:r>
            <a:r>
              <a:rPr lang="en-US" sz="2800" dirty="0" err="1"/>
              <a:t>Student_number</a:t>
            </a:r>
            <a:r>
              <a:rPr lang="en-US" sz="2800" dirty="0"/>
              <a:t>). Identify the column or the group 	of columns in the other tables that must be unique 	across all rows in the table.</a:t>
            </a:r>
          </a:p>
          <a:p>
            <a:endParaRPr lang="en-IN" sz="2800" dirty="0">
              <a:latin typeface="Arial MT"/>
            </a:endParaRPr>
          </a:p>
        </p:txBody>
      </p:sp>
    </p:spTree>
    <p:extLst>
      <p:ext uri="{BB962C8B-B14F-4D97-AF65-F5344CB8AC3E}">
        <p14:creationId xmlns:p14="http://schemas.microsoft.com/office/powerpoint/2010/main" val="382137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5487035" cy="574040"/>
          </a:xfrm>
          <a:prstGeom prst="rect">
            <a:avLst/>
          </a:prstGeom>
        </p:spPr>
        <p:txBody>
          <a:bodyPr vert="horz" wrap="square" lIns="0" tIns="12700" rIns="0" bIns="0" rtlCol="0">
            <a:spAutoFit/>
          </a:bodyPr>
          <a:lstStyle/>
          <a:p>
            <a:pPr marL="12700">
              <a:lnSpc>
                <a:spcPct val="100000"/>
              </a:lnSpc>
              <a:spcBef>
                <a:spcPts val="100"/>
              </a:spcBef>
            </a:pPr>
            <a:r>
              <a:rPr spc="-5" dirty="0"/>
              <a:t>Schemas versus Instances</a:t>
            </a:r>
          </a:p>
        </p:txBody>
      </p:sp>
      <p:sp>
        <p:nvSpPr>
          <p:cNvPr id="4" name="object 4"/>
          <p:cNvSpPr txBox="1"/>
          <p:nvPr/>
        </p:nvSpPr>
        <p:spPr>
          <a:xfrm>
            <a:off x="307340" y="1267186"/>
            <a:ext cx="7835265" cy="4248785"/>
          </a:xfrm>
          <a:prstGeom prst="rect">
            <a:avLst/>
          </a:prstGeom>
        </p:spPr>
        <p:txBody>
          <a:bodyPr vert="horz" wrap="square" lIns="0" tIns="55244" rIns="0" bIns="0" rtlCol="0">
            <a:spAutoFit/>
          </a:bodyPr>
          <a:lstStyle/>
          <a:p>
            <a:pPr marL="355600" indent="-342900">
              <a:lnSpc>
                <a:spcPct val="100000"/>
              </a:lnSpc>
              <a:spcBef>
                <a:spcPts val="434"/>
              </a:spcBef>
              <a:buClr>
                <a:srgbClr val="990033"/>
              </a:buClr>
              <a:buSzPct val="58928"/>
              <a:buFont typeface="Wingdings"/>
              <a:buChar char=""/>
              <a:tabLst>
                <a:tab pos="354965" algn="l"/>
                <a:tab pos="355600" algn="l"/>
              </a:tabLst>
            </a:pPr>
            <a:r>
              <a:rPr sz="2800" dirty="0">
                <a:solidFill>
                  <a:srgbClr val="333399"/>
                </a:solidFill>
                <a:latin typeface="Arial MT"/>
                <a:cs typeface="Arial MT"/>
              </a:rPr>
              <a:t>Database</a:t>
            </a:r>
            <a:r>
              <a:rPr sz="2800" spc="-15" dirty="0">
                <a:solidFill>
                  <a:srgbClr val="333399"/>
                </a:solidFill>
                <a:latin typeface="Arial MT"/>
                <a:cs typeface="Arial MT"/>
              </a:rPr>
              <a:t> </a:t>
            </a:r>
            <a:r>
              <a:rPr sz="2800" spc="-5" dirty="0">
                <a:solidFill>
                  <a:srgbClr val="333399"/>
                </a:solidFill>
                <a:latin typeface="Arial MT"/>
                <a:cs typeface="Arial MT"/>
              </a:rPr>
              <a:t>Schema:</a:t>
            </a:r>
            <a:endParaRPr sz="2800">
              <a:latin typeface="Arial MT"/>
              <a:cs typeface="Arial MT"/>
            </a:endParaRPr>
          </a:p>
          <a:p>
            <a:pPr marL="756285" lvl="1" indent="-287020">
              <a:lnSpc>
                <a:spcPct val="100000"/>
              </a:lnSpc>
              <a:spcBef>
                <a:spcPts val="320"/>
              </a:spcBef>
              <a:buClr>
                <a:srgbClr val="333399"/>
              </a:buClr>
              <a:buSzPct val="53846"/>
              <a:buFont typeface="Wingdings"/>
              <a:buChar char=""/>
              <a:tabLst>
                <a:tab pos="756285" algn="l"/>
                <a:tab pos="756920" algn="l"/>
              </a:tabLst>
            </a:pPr>
            <a:r>
              <a:rPr sz="2600" spc="5" dirty="0">
                <a:solidFill>
                  <a:srgbClr val="800000"/>
                </a:solidFill>
                <a:latin typeface="Arial MT"/>
                <a:cs typeface="Arial MT"/>
              </a:rPr>
              <a:t>The</a:t>
            </a:r>
            <a:r>
              <a:rPr sz="2600" spc="-25" dirty="0">
                <a:solidFill>
                  <a:srgbClr val="800000"/>
                </a:solidFill>
                <a:latin typeface="Arial MT"/>
                <a:cs typeface="Arial MT"/>
              </a:rPr>
              <a:t> </a:t>
            </a:r>
            <a:r>
              <a:rPr sz="2600" b="1" i="1" dirty="0">
                <a:solidFill>
                  <a:srgbClr val="800000"/>
                </a:solidFill>
                <a:latin typeface="Arial"/>
                <a:cs typeface="Arial"/>
              </a:rPr>
              <a:t>description</a:t>
            </a:r>
            <a:r>
              <a:rPr sz="2600" b="1" i="1" spc="-15" dirty="0">
                <a:solidFill>
                  <a:srgbClr val="800000"/>
                </a:solidFill>
                <a:latin typeface="Arial"/>
                <a:cs typeface="Arial"/>
              </a:rPr>
              <a:t> </a:t>
            </a:r>
            <a:r>
              <a:rPr sz="2600" dirty="0">
                <a:solidFill>
                  <a:srgbClr val="800000"/>
                </a:solidFill>
                <a:latin typeface="Arial MT"/>
                <a:cs typeface="Arial MT"/>
              </a:rPr>
              <a:t>of</a:t>
            </a:r>
            <a:r>
              <a:rPr sz="2600" spc="-10" dirty="0">
                <a:solidFill>
                  <a:srgbClr val="800000"/>
                </a:solidFill>
                <a:latin typeface="Arial MT"/>
                <a:cs typeface="Arial MT"/>
              </a:rPr>
              <a:t> </a:t>
            </a:r>
            <a:r>
              <a:rPr sz="2600" dirty="0">
                <a:solidFill>
                  <a:srgbClr val="800000"/>
                </a:solidFill>
                <a:latin typeface="Arial MT"/>
                <a:cs typeface="Arial MT"/>
              </a:rPr>
              <a:t>a</a:t>
            </a:r>
            <a:r>
              <a:rPr sz="2600" spc="-5" dirty="0">
                <a:solidFill>
                  <a:srgbClr val="800000"/>
                </a:solidFill>
                <a:latin typeface="Arial MT"/>
                <a:cs typeface="Arial MT"/>
              </a:rPr>
              <a:t> </a:t>
            </a:r>
            <a:r>
              <a:rPr sz="2600" dirty="0">
                <a:solidFill>
                  <a:srgbClr val="800000"/>
                </a:solidFill>
                <a:latin typeface="Arial MT"/>
                <a:cs typeface="Arial MT"/>
              </a:rPr>
              <a:t>database.</a:t>
            </a:r>
            <a:endParaRPr sz="2600">
              <a:latin typeface="Arial MT"/>
              <a:cs typeface="Arial MT"/>
            </a:endParaRPr>
          </a:p>
          <a:p>
            <a:pPr marL="756285" marR="5080" lvl="1" indent="-287020">
              <a:lnSpc>
                <a:spcPts val="2810"/>
              </a:lnSpc>
              <a:spcBef>
                <a:spcPts val="665"/>
              </a:spcBef>
              <a:buClr>
                <a:srgbClr val="333399"/>
              </a:buClr>
              <a:buSzPct val="53846"/>
              <a:buFont typeface="Wingdings"/>
              <a:buChar char=""/>
              <a:tabLst>
                <a:tab pos="756285" algn="l"/>
                <a:tab pos="756920" algn="l"/>
              </a:tabLst>
            </a:pPr>
            <a:r>
              <a:rPr sz="2600" dirty="0">
                <a:solidFill>
                  <a:srgbClr val="800000"/>
                </a:solidFill>
                <a:latin typeface="Arial MT"/>
                <a:cs typeface="Arial MT"/>
              </a:rPr>
              <a:t>Includes descriptions of the database structure, </a:t>
            </a:r>
            <a:r>
              <a:rPr sz="2600" spc="5" dirty="0">
                <a:solidFill>
                  <a:srgbClr val="800000"/>
                </a:solidFill>
                <a:latin typeface="Arial MT"/>
                <a:cs typeface="Arial MT"/>
              </a:rPr>
              <a:t> </a:t>
            </a:r>
            <a:r>
              <a:rPr sz="2600" dirty="0">
                <a:solidFill>
                  <a:srgbClr val="800000"/>
                </a:solidFill>
                <a:latin typeface="Arial MT"/>
                <a:cs typeface="Arial MT"/>
              </a:rPr>
              <a:t>data</a:t>
            </a:r>
            <a:r>
              <a:rPr sz="2600" spc="5" dirty="0">
                <a:solidFill>
                  <a:srgbClr val="800000"/>
                </a:solidFill>
                <a:latin typeface="Arial MT"/>
                <a:cs typeface="Arial MT"/>
              </a:rPr>
              <a:t> </a:t>
            </a:r>
            <a:r>
              <a:rPr sz="2600" dirty="0">
                <a:solidFill>
                  <a:srgbClr val="800000"/>
                </a:solidFill>
                <a:latin typeface="Arial MT"/>
                <a:cs typeface="Arial MT"/>
              </a:rPr>
              <a:t>types,</a:t>
            </a:r>
            <a:r>
              <a:rPr sz="2600" spc="-5" dirty="0">
                <a:solidFill>
                  <a:srgbClr val="800000"/>
                </a:solidFill>
                <a:latin typeface="Arial MT"/>
                <a:cs typeface="Arial MT"/>
              </a:rPr>
              <a:t> </a:t>
            </a:r>
            <a:r>
              <a:rPr sz="2600" dirty="0">
                <a:solidFill>
                  <a:srgbClr val="800000"/>
                </a:solidFill>
                <a:latin typeface="Arial MT"/>
                <a:cs typeface="Arial MT"/>
              </a:rPr>
              <a:t>and</a:t>
            </a:r>
            <a:r>
              <a:rPr sz="2600" spc="10" dirty="0">
                <a:solidFill>
                  <a:srgbClr val="800000"/>
                </a:solidFill>
                <a:latin typeface="Arial MT"/>
                <a:cs typeface="Arial MT"/>
              </a:rPr>
              <a:t> </a:t>
            </a:r>
            <a:r>
              <a:rPr sz="2600" spc="-5" dirty="0">
                <a:solidFill>
                  <a:srgbClr val="800000"/>
                </a:solidFill>
                <a:latin typeface="Arial MT"/>
                <a:cs typeface="Arial MT"/>
              </a:rPr>
              <a:t>the</a:t>
            </a:r>
            <a:r>
              <a:rPr sz="2600" spc="5" dirty="0">
                <a:solidFill>
                  <a:srgbClr val="800000"/>
                </a:solidFill>
                <a:latin typeface="Arial MT"/>
                <a:cs typeface="Arial MT"/>
              </a:rPr>
              <a:t> </a:t>
            </a:r>
            <a:r>
              <a:rPr sz="2600" dirty="0">
                <a:solidFill>
                  <a:srgbClr val="800000"/>
                </a:solidFill>
                <a:latin typeface="Arial MT"/>
                <a:cs typeface="Arial MT"/>
              </a:rPr>
              <a:t>constraints</a:t>
            </a:r>
            <a:r>
              <a:rPr sz="2600" spc="-10" dirty="0">
                <a:solidFill>
                  <a:srgbClr val="800000"/>
                </a:solidFill>
                <a:latin typeface="Arial MT"/>
                <a:cs typeface="Arial MT"/>
              </a:rPr>
              <a:t> </a:t>
            </a:r>
            <a:r>
              <a:rPr sz="2600" dirty="0">
                <a:solidFill>
                  <a:srgbClr val="800000"/>
                </a:solidFill>
                <a:latin typeface="Arial MT"/>
                <a:cs typeface="Arial MT"/>
              </a:rPr>
              <a:t>on</a:t>
            </a:r>
            <a:r>
              <a:rPr sz="2600" spc="5" dirty="0">
                <a:solidFill>
                  <a:srgbClr val="800000"/>
                </a:solidFill>
                <a:latin typeface="Arial MT"/>
                <a:cs typeface="Arial MT"/>
              </a:rPr>
              <a:t> </a:t>
            </a:r>
            <a:r>
              <a:rPr sz="2600" dirty="0">
                <a:solidFill>
                  <a:srgbClr val="800000"/>
                </a:solidFill>
                <a:latin typeface="Arial MT"/>
                <a:cs typeface="Arial MT"/>
              </a:rPr>
              <a:t>the</a:t>
            </a:r>
            <a:r>
              <a:rPr sz="2600" spc="5" dirty="0">
                <a:solidFill>
                  <a:srgbClr val="800000"/>
                </a:solidFill>
                <a:latin typeface="Arial MT"/>
                <a:cs typeface="Arial MT"/>
              </a:rPr>
              <a:t> </a:t>
            </a:r>
            <a:r>
              <a:rPr sz="2600" dirty="0">
                <a:solidFill>
                  <a:srgbClr val="800000"/>
                </a:solidFill>
                <a:latin typeface="Arial MT"/>
                <a:cs typeface="Arial MT"/>
              </a:rPr>
              <a:t>database.</a:t>
            </a:r>
            <a:endParaRPr sz="2600">
              <a:latin typeface="Arial MT"/>
              <a:cs typeface="Arial MT"/>
            </a:endParaRPr>
          </a:p>
          <a:p>
            <a:pPr marL="355600" indent="-342900">
              <a:lnSpc>
                <a:spcPct val="100000"/>
              </a:lnSpc>
              <a:spcBef>
                <a:spcPts val="28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Schema</a:t>
            </a:r>
            <a:r>
              <a:rPr sz="2800" spc="-20" dirty="0">
                <a:solidFill>
                  <a:srgbClr val="333399"/>
                </a:solidFill>
                <a:latin typeface="Arial MT"/>
                <a:cs typeface="Arial MT"/>
              </a:rPr>
              <a:t> </a:t>
            </a:r>
            <a:r>
              <a:rPr sz="2800" dirty="0">
                <a:solidFill>
                  <a:srgbClr val="333399"/>
                </a:solidFill>
                <a:latin typeface="Arial MT"/>
                <a:cs typeface="Arial MT"/>
              </a:rPr>
              <a:t>Diagram:</a:t>
            </a:r>
            <a:endParaRPr sz="2800">
              <a:latin typeface="Arial MT"/>
              <a:cs typeface="Arial MT"/>
            </a:endParaRPr>
          </a:p>
          <a:p>
            <a:pPr marL="756285" marR="529590" lvl="1" indent="-287020">
              <a:lnSpc>
                <a:spcPts val="2810"/>
              </a:lnSpc>
              <a:spcBef>
                <a:spcPts val="675"/>
              </a:spcBef>
              <a:buClr>
                <a:srgbClr val="333399"/>
              </a:buClr>
              <a:buSzPct val="53846"/>
              <a:buFont typeface="Wingdings"/>
              <a:buChar char=""/>
              <a:tabLst>
                <a:tab pos="756285" algn="l"/>
                <a:tab pos="756920" algn="l"/>
              </a:tabLst>
            </a:pPr>
            <a:r>
              <a:rPr sz="2600" dirty="0">
                <a:solidFill>
                  <a:srgbClr val="800000"/>
                </a:solidFill>
                <a:latin typeface="Arial MT"/>
                <a:cs typeface="Arial MT"/>
              </a:rPr>
              <a:t>An</a:t>
            </a:r>
            <a:r>
              <a:rPr sz="2600" spc="-5" dirty="0">
                <a:solidFill>
                  <a:srgbClr val="800000"/>
                </a:solidFill>
                <a:latin typeface="Arial MT"/>
                <a:cs typeface="Arial MT"/>
              </a:rPr>
              <a:t> </a:t>
            </a:r>
            <a:r>
              <a:rPr sz="2600" b="1" i="1" dirty="0">
                <a:solidFill>
                  <a:srgbClr val="800000"/>
                </a:solidFill>
                <a:latin typeface="Arial"/>
                <a:cs typeface="Arial"/>
              </a:rPr>
              <a:t>illustrative</a:t>
            </a:r>
            <a:r>
              <a:rPr sz="2600" b="1" i="1" spc="10" dirty="0">
                <a:solidFill>
                  <a:srgbClr val="800000"/>
                </a:solidFill>
                <a:latin typeface="Arial"/>
                <a:cs typeface="Arial"/>
              </a:rPr>
              <a:t> </a:t>
            </a:r>
            <a:r>
              <a:rPr sz="2600" dirty="0">
                <a:solidFill>
                  <a:srgbClr val="800000"/>
                </a:solidFill>
                <a:latin typeface="Arial MT"/>
                <a:cs typeface="Arial MT"/>
              </a:rPr>
              <a:t>display</a:t>
            </a:r>
            <a:r>
              <a:rPr sz="2600" spc="-20" dirty="0">
                <a:solidFill>
                  <a:srgbClr val="800000"/>
                </a:solidFill>
                <a:latin typeface="Arial MT"/>
                <a:cs typeface="Arial MT"/>
              </a:rPr>
              <a:t> </a:t>
            </a:r>
            <a:r>
              <a:rPr sz="2600" dirty="0">
                <a:solidFill>
                  <a:srgbClr val="800000"/>
                </a:solidFill>
                <a:latin typeface="Arial MT"/>
                <a:cs typeface="Arial MT"/>
              </a:rPr>
              <a:t>of (most</a:t>
            </a:r>
            <a:r>
              <a:rPr sz="2600" spc="-25" dirty="0">
                <a:solidFill>
                  <a:srgbClr val="800000"/>
                </a:solidFill>
                <a:latin typeface="Arial MT"/>
                <a:cs typeface="Arial MT"/>
              </a:rPr>
              <a:t> </a:t>
            </a:r>
            <a:r>
              <a:rPr sz="2600" dirty="0">
                <a:solidFill>
                  <a:srgbClr val="800000"/>
                </a:solidFill>
                <a:latin typeface="Arial MT"/>
                <a:cs typeface="Arial MT"/>
              </a:rPr>
              <a:t>aspects</a:t>
            </a:r>
            <a:r>
              <a:rPr sz="2600" spc="-25" dirty="0">
                <a:solidFill>
                  <a:srgbClr val="800000"/>
                </a:solidFill>
                <a:latin typeface="Arial MT"/>
                <a:cs typeface="Arial MT"/>
              </a:rPr>
              <a:t> </a:t>
            </a:r>
            <a:r>
              <a:rPr sz="2600" dirty="0">
                <a:solidFill>
                  <a:srgbClr val="800000"/>
                </a:solidFill>
                <a:latin typeface="Arial MT"/>
                <a:cs typeface="Arial MT"/>
              </a:rPr>
              <a:t>of)</a:t>
            </a:r>
            <a:r>
              <a:rPr sz="2600" spc="-5" dirty="0">
                <a:solidFill>
                  <a:srgbClr val="800000"/>
                </a:solidFill>
                <a:latin typeface="Arial MT"/>
                <a:cs typeface="Arial MT"/>
              </a:rPr>
              <a:t> </a:t>
            </a:r>
            <a:r>
              <a:rPr sz="2600" dirty="0">
                <a:solidFill>
                  <a:srgbClr val="800000"/>
                </a:solidFill>
                <a:latin typeface="Arial MT"/>
                <a:cs typeface="Arial MT"/>
              </a:rPr>
              <a:t>a </a:t>
            </a:r>
            <a:r>
              <a:rPr sz="2600" spc="-705" dirty="0">
                <a:solidFill>
                  <a:srgbClr val="800000"/>
                </a:solidFill>
                <a:latin typeface="Arial MT"/>
                <a:cs typeface="Arial MT"/>
              </a:rPr>
              <a:t> </a:t>
            </a:r>
            <a:r>
              <a:rPr sz="2600" dirty="0">
                <a:solidFill>
                  <a:srgbClr val="800000"/>
                </a:solidFill>
                <a:latin typeface="Arial MT"/>
                <a:cs typeface="Arial MT"/>
              </a:rPr>
              <a:t>database</a:t>
            </a:r>
            <a:r>
              <a:rPr sz="2600" spc="-15" dirty="0">
                <a:solidFill>
                  <a:srgbClr val="800000"/>
                </a:solidFill>
                <a:latin typeface="Arial MT"/>
                <a:cs typeface="Arial MT"/>
              </a:rPr>
              <a:t> </a:t>
            </a:r>
            <a:r>
              <a:rPr sz="2600" dirty="0">
                <a:solidFill>
                  <a:srgbClr val="800000"/>
                </a:solidFill>
                <a:latin typeface="Arial MT"/>
                <a:cs typeface="Arial MT"/>
              </a:rPr>
              <a:t>schema.</a:t>
            </a:r>
            <a:endParaRPr sz="2600">
              <a:latin typeface="Arial MT"/>
              <a:cs typeface="Arial MT"/>
            </a:endParaRPr>
          </a:p>
          <a:p>
            <a:pPr marL="355600" indent="-342900">
              <a:lnSpc>
                <a:spcPct val="100000"/>
              </a:lnSpc>
              <a:spcBef>
                <a:spcPts val="28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Schema</a:t>
            </a:r>
            <a:r>
              <a:rPr sz="2800" spc="-15" dirty="0">
                <a:solidFill>
                  <a:srgbClr val="333399"/>
                </a:solidFill>
                <a:latin typeface="Arial MT"/>
                <a:cs typeface="Arial MT"/>
              </a:rPr>
              <a:t> </a:t>
            </a:r>
            <a:r>
              <a:rPr sz="2800" dirty="0">
                <a:solidFill>
                  <a:srgbClr val="333399"/>
                </a:solidFill>
                <a:latin typeface="Arial MT"/>
                <a:cs typeface="Arial MT"/>
              </a:rPr>
              <a:t>Construct:</a:t>
            </a:r>
            <a:endParaRPr sz="2800">
              <a:latin typeface="Arial MT"/>
              <a:cs typeface="Arial MT"/>
            </a:endParaRPr>
          </a:p>
          <a:p>
            <a:pPr marL="756285" marR="52069" lvl="1" indent="-287020">
              <a:lnSpc>
                <a:spcPts val="2810"/>
              </a:lnSpc>
              <a:spcBef>
                <a:spcPts val="670"/>
              </a:spcBef>
              <a:buClr>
                <a:srgbClr val="333399"/>
              </a:buClr>
              <a:buSzPct val="53846"/>
              <a:buFont typeface="Wingdings"/>
              <a:buChar char=""/>
              <a:tabLst>
                <a:tab pos="756285" algn="l"/>
                <a:tab pos="756920" algn="l"/>
              </a:tabLst>
            </a:pPr>
            <a:r>
              <a:rPr sz="2600" dirty="0">
                <a:solidFill>
                  <a:srgbClr val="800000"/>
                </a:solidFill>
                <a:latin typeface="Arial MT"/>
                <a:cs typeface="Arial MT"/>
              </a:rPr>
              <a:t>A </a:t>
            </a:r>
            <a:r>
              <a:rPr sz="2600" b="1" i="1" dirty="0">
                <a:solidFill>
                  <a:srgbClr val="800000"/>
                </a:solidFill>
                <a:latin typeface="Arial"/>
                <a:cs typeface="Arial"/>
              </a:rPr>
              <a:t>component</a:t>
            </a:r>
            <a:r>
              <a:rPr sz="2600" b="1" i="1" spc="-40" dirty="0">
                <a:solidFill>
                  <a:srgbClr val="800000"/>
                </a:solidFill>
                <a:latin typeface="Arial"/>
                <a:cs typeface="Arial"/>
              </a:rPr>
              <a:t> </a:t>
            </a:r>
            <a:r>
              <a:rPr sz="2600" dirty="0">
                <a:solidFill>
                  <a:srgbClr val="800000"/>
                </a:solidFill>
                <a:latin typeface="Arial MT"/>
                <a:cs typeface="Arial MT"/>
              </a:rPr>
              <a:t>of</a:t>
            </a:r>
            <a:r>
              <a:rPr sz="2600" spc="5" dirty="0">
                <a:solidFill>
                  <a:srgbClr val="800000"/>
                </a:solidFill>
                <a:latin typeface="Arial MT"/>
                <a:cs typeface="Arial MT"/>
              </a:rPr>
              <a:t> </a:t>
            </a:r>
            <a:r>
              <a:rPr sz="2600" dirty="0">
                <a:solidFill>
                  <a:srgbClr val="800000"/>
                </a:solidFill>
                <a:latin typeface="Arial MT"/>
                <a:cs typeface="Arial MT"/>
              </a:rPr>
              <a:t>the</a:t>
            </a:r>
            <a:r>
              <a:rPr sz="2600" spc="15" dirty="0">
                <a:solidFill>
                  <a:srgbClr val="800000"/>
                </a:solidFill>
                <a:latin typeface="Arial MT"/>
                <a:cs typeface="Arial MT"/>
              </a:rPr>
              <a:t> </a:t>
            </a:r>
            <a:r>
              <a:rPr sz="2600" dirty="0">
                <a:solidFill>
                  <a:srgbClr val="800000"/>
                </a:solidFill>
                <a:latin typeface="Arial MT"/>
                <a:cs typeface="Arial MT"/>
              </a:rPr>
              <a:t>schema</a:t>
            </a:r>
            <a:r>
              <a:rPr sz="2600" spc="-35" dirty="0">
                <a:solidFill>
                  <a:srgbClr val="800000"/>
                </a:solidFill>
                <a:latin typeface="Arial MT"/>
                <a:cs typeface="Arial MT"/>
              </a:rPr>
              <a:t> </a:t>
            </a:r>
            <a:r>
              <a:rPr sz="2600" dirty="0">
                <a:solidFill>
                  <a:srgbClr val="800000"/>
                </a:solidFill>
                <a:latin typeface="Arial MT"/>
                <a:cs typeface="Arial MT"/>
              </a:rPr>
              <a:t>or an</a:t>
            </a:r>
            <a:r>
              <a:rPr sz="2600" spc="10" dirty="0">
                <a:solidFill>
                  <a:srgbClr val="800000"/>
                </a:solidFill>
                <a:latin typeface="Arial MT"/>
                <a:cs typeface="Arial MT"/>
              </a:rPr>
              <a:t> </a:t>
            </a:r>
            <a:r>
              <a:rPr sz="2600" dirty="0">
                <a:solidFill>
                  <a:srgbClr val="800000"/>
                </a:solidFill>
                <a:latin typeface="Arial MT"/>
                <a:cs typeface="Arial MT"/>
              </a:rPr>
              <a:t>object</a:t>
            </a:r>
            <a:r>
              <a:rPr sz="2600" spc="-15" dirty="0">
                <a:solidFill>
                  <a:srgbClr val="800000"/>
                </a:solidFill>
                <a:latin typeface="Arial MT"/>
                <a:cs typeface="Arial MT"/>
              </a:rPr>
              <a:t> </a:t>
            </a:r>
            <a:r>
              <a:rPr sz="2600" dirty="0">
                <a:solidFill>
                  <a:srgbClr val="800000"/>
                </a:solidFill>
                <a:latin typeface="Arial MT"/>
                <a:cs typeface="Arial MT"/>
              </a:rPr>
              <a:t>within </a:t>
            </a:r>
            <a:r>
              <a:rPr sz="2600" spc="-710" dirty="0">
                <a:solidFill>
                  <a:srgbClr val="800000"/>
                </a:solidFill>
                <a:latin typeface="Arial MT"/>
                <a:cs typeface="Arial MT"/>
              </a:rPr>
              <a:t> </a:t>
            </a:r>
            <a:r>
              <a:rPr sz="2600" dirty="0">
                <a:solidFill>
                  <a:srgbClr val="800000"/>
                </a:solidFill>
                <a:latin typeface="Arial MT"/>
                <a:cs typeface="Arial MT"/>
              </a:rPr>
              <a:t>the schema,</a:t>
            </a:r>
            <a:r>
              <a:rPr sz="2600" spc="-15" dirty="0">
                <a:solidFill>
                  <a:srgbClr val="800000"/>
                </a:solidFill>
                <a:latin typeface="Arial MT"/>
                <a:cs typeface="Arial MT"/>
              </a:rPr>
              <a:t> </a:t>
            </a:r>
            <a:r>
              <a:rPr sz="2600" dirty="0">
                <a:solidFill>
                  <a:srgbClr val="800000"/>
                </a:solidFill>
                <a:latin typeface="Arial MT"/>
                <a:cs typeface="Arial MT"/>
              </a:rPr>
              <a:t>e.g., STUDENT,</a:t>
            </a:r>
            <a:r>
              <a:rPr sz="2600" spc="-40" dirty="0">
                <a:solidFill>
                  <a:srgbClr val="800000"/>
                </a:solidFill>
                <a:latin typeface="Arial MT"/>
                <a:cs typeface="Arial MT"/>
              </a:rPr>
              <a:t> </a:t>
            </a:r>
            <a:r>
              <a:rPr sz="2600" dirty="0">
                <a:solidFill>
                  <a:srgbClr val="800000"/>
                </a:solidFill>
                <a:latin typeface="Arial MT"/>
                <a:cs typeface="Arial MT"/>
              </a:rPr>
              <a:t>COURSE.</a:t>
            </a:r>
            <a:endParaRPr sz="26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676402"/>
            <a:ext cx="5487035" cy="574040"/>
          </a:xfrm>
          <a:prstGeom prst="rect">
            <a:avLst/>
          </a:prstGeom>
        </p:spPr>
        <p:txBody>
          <a:bodyPr vert="horz" wrap="square" lIns="0" tIns="12700" rIns="0" bIns="0" rtlCol="0">
            <a:spAutoFit/>
          </a:bodyPr>
          <a:lstStyle/>
          <a:p>
            <a:pPr marL="12700">
              <a:lnSpc>
                <a:spcPct val="100000"/>
              </a:lnSpc>
              <a:spcBef>
                <a:spcPts val="100"/>
              </a:spcBef>
            </a:pPr>
            <a:r>
              <a:rPr spc="-5" dirty="0"/>
              <a:t>Schemas versus Instances</a:t>
            </a:r>
          </a:p>
        </p:txBody>
      </p:sp>
      <p:sp>
        <p:nvSpPr>
          <p:cNvPr id="4" name="object 4"/>
          <p:cNvSpPr txBox="1"/>
          <p:nvPr/>
        </p:nvSpPr>
        <p:spPr>
          <a:xfrm>
            <a:off x="307340" y="1267312"/>
            <a:ext cx="7846695" cy="3850640"/>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dirty="0">
                <a:solidFill>
                  <a:srgbClr val="333399"/>
                </a:solidFill>
                <a:latin typeface="Arial MT"/>
                <a:cs typeface="Arial MT"/>
              </a:rPr>
              <a:t>Database</a:t>
            </a:r>
            <a:r>
              <a:rPr sz="2800" spc="-20" dirty="0">
                <a:solidFill>
                  <a:srgbClr val="333399"/>
                </a:solidFill>
                <a:latin typeface="Arial MT"/>
                <a:cs typeface="Arial MT"/>
              </a:rPr>
              <a:t> </a:t>
            </a:r>
            <a:r>
              <a:rPr sz="2800" spc="-5" dirty="0">
                <a:solidFill>
                  <a:srgbClr val="333399"/>
                </a:solidFill>
                <a:latin typeface="Arial MT"/>
                <a:cs typeface="Arial MT"/>
              </a:rPr>
              <a:t>State:</a:t>
            </a:r>
            <a:endParaRPr sz="2800">
              <a:latin typeface="Arial MT"/>
              <a:cs typeface="Arial MT"/>
            </a:endParaRPr>
          </a:p>
          <a:p>
            <a:pPr marL="756285" marR="37719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The actual data stored in a database at a </a:t>
            </a:r>
            <a:r>
              <a:rPr sz="2600" spc="5" dirty="0">
                <a:solidFill>
                  <a:srgbClr val="800000"/>
                </a:solidFill>
                <a:latin typeface="Arial MT"/>
                <a:cs typeface="Arial MT"/>
              </a:rPr>
              <a:t> </a:t>
            </a:r>
            <a:r>
              <a:rPr sz="2600" b="1" i="1" dirty="0">
                <a:solidFill>
                  <a:srgbClr val="800000"/>
                </a:solidFill>
                <a:latin typeface="Arial"/>
                <a:cs typeface="Arial"/>
              </a:rPr>
              <a:t>particular</a:t>
            </a:r>
            <a:r>
              <a:rPr sz="2600" b="1" i="1" spc="-5" dirty="0">
                <a:solidFill>
                  <a:srgbClr val="800000"/>
                </a:solidFill>
                <a:latin typeface="Arial"/>
                <a:cs typeface="Arial"/>
              </a:rPr>
              <a:t> </a:t>
            </a:r>
            <a:r>
              <a:rPr sz="2600" b="1" i="1" dirty="0">
                <a:solidFill>
                  <a:srgbClr val="800000"/>
                </a:solidFill>
                <a:latin typeface="Arial"/>
                <a:cs typeface="Arial"/>
              </a:rPr>
              <a:t>moment</a:t>
            </a:r>
            <a:r>
              <a:rPr sz="2600" b="1" i="1" spc="-30" dirty="0">
                <a:solidFill>
                  <a:srgbClr val="800000"/>
                </a:solidFill>
                <a:latin typeface="Arial"/>
                <a:cs typeface="Arial"/>
              </a:rPr>
              <a:t> </a:t>
            </a:r>
            <a:r>
              <a:rPr sz="2600" b="1" i="1" dirty="0">
                <a:solidFill>
                  <a:srgbClr val="800000"/>
                </a:solidFill>
                <a:latin typeface="Arial"/>
                <a:cs typeface="Arial"/>
              </a:rPr>
              <a:t>in time</a:t>
            </a:r>
            <a:r>
              <a:rPr sz="2600" dirty="0">
                <a:solidFill>
                  <a:srgbClr val="800000"/>
                </a:solidFill>
                <a:latin typeface="Arial MT"/>
                <a:cs typeface="Arial MT"/>
              </a:rPr>
              <a:t>.</a:t>
            </a:r>
            <a:r>
              <a:rPr sz="2600" spc="-5" dirty="0">
                <a:solidFill>
                  <a:srgbClr val="800000"/>
                </a:solidFill>
                <a:latin typeface="Arial MT"/>
                <a:cs typeface="Arial MT"/>
              </a:rPr>
              <a:t> </a:t>
            </a:r>
            <a:r>
              <a:rPr sz="2600" dirty="0">
                <a:solidFill>
                  <a:srgbClr val="800000"/>
                </a:solidFill>
                <a:latin typeface="Arial MT"/>
                <a:cs typeface="Arial MT"/>
              </a:rPr>
              <a:t>This</a:t>
            </a:r>
            <a:r>
              <a:rPr sz="2600" spc="-15" dirty="0">
                <a:solidFill>
                  <a:srgbClr val="800000"/>
                </a:solidFill>
                <a:latin typeface="Arial MT"/>
                <a:cs typeface="Arial MT"/>
              </a:rPr>
              <a:t> </a:t>
            </a:r>
            <a:r>
              <a:rPr sz="2600" dirty="0">
                <a:solidFill>
                  <a:srgbClr val="800000"/>
                </a:solidFill>
                <a:latin typeface="Arial MT"/>
                <a:cs typeface="Arial MT"/>
              </a:rPr>
              <a:t>includes</a:t>
            </a:r>
            <a:r>
              <a:rPr sz="2600" spc="-20" dirty="0">
                <a:solidFill>
                  <a:srgbClr val="800000"/>
                </a:solidFill>
                <a:latin typeface="Arial MT"/>
                <a:cs typeface="Arial MT"/>
              </a:rPr>
              <a:t> </a:t>
            </a:r>
            <a:r>
              <a:rPr sz="2600" dirty="0">
                <a:solidFill>
                  <a:srgbClr val="800000"/>
                </a:solidFill>
                <a:latin typeface="Arial MT"/>
                <a:cs typeface="Arial MT"/>
              </a:rPr>
              <a:t>the </a:t>
            </a:r>
            <a:r>
              <a:rPr sz="2600" spc="-710" dirty="0">
                <a:solidFill>
                  <a:srgbClr val="800000"/>
                </a:solidFill>
                <a:latin typeface="Arial MT"/>
                <a:cs typeface="Arial MT"/>
              </a:rPr>
              <a:t> </a:t>
            </a:r>
            <a:r>
              <a:rPr sz="2600" dirty="0">
                <a:solidFill>
                  <a:srgbClr val="800000"/>
                </a:solidFill>
                <a:latin typeface="Arial MT"/>
                <a:cs typeface="Arial MT"/>
              </a:rPr>
              <a:t>collection</a:t>
            </a:r>
            <a:r>
              <a:rPr sz="2600" spc="-20" dirty="0">
                <a:solidFill>
                  <a:srgbClr val="800000"/>
                </a:solidFill>
                <a:latin typeface="Arial MT"/>
                <a:cs typeface="Arial MT"/>
              </a:rPr>
              <a:t> </a:t>
            </a:r>
            <a:r>
              <a:rPr sz="2600" dirty="0">
                <a:solidFill>
                  <a:srgbClr val="800000"/>
                </a:solidFill>
                <a:latin typeface="Arial MT"/>
                <a:cs typeface="Arial MT"/>
              </a:rPr>
              <a:t>of all</a:t>
            </a:r>
            <a:r>
              <a:rPr sz="2600" spc="-10" dirty="0">
                <a:solidFill>
                  <a:srgbClr val="800000"/>
                </a:solidFill>
                <a:latin typeface="Arial MT"/>
                <a:cs typeface="Arial MT"/>
              </a:rPr>
              <a:t> </a:t>
            </a:r>
            <a:r>
              <a:rPr sz="2600" spc="-5" dirty="0">
                <a:solidFill>
                  <a:srgbClr val="800000"/>
                </a:solidFill>
                <a:latin typeface="Arial MT"/>
                <a:cs typeface="Arial MT"/>
              </a:rPr>
              <a:t>the</a:t>
            </a:r>
            <a:r>
              <a:rPr sz="2600" spc="10" dirty="0">
                <a:solidFill>
                  <a:srgbClr val="800000"/>
                </a:solidFill>
                <a:latin typeface="Arial MT"/>
                <a:cs typeface="Arial MT"/>
              </a:rPr>
              <a:t> </a:t>
            </a:r>
            <a:r>
              <a:rPr sz="2600" dirty="0">
                <a:solidFill>
                  <a:srgbClr val="800000"/>
                </a:solidFill>
                <a:latin typeface="Arial MT"/>
                <a:cs typeface="Arial MT"/>
              </a:rPr>
              <a:t>data in </a:t>
            </a:r>
            <a:r>
              <a:rPr sz="2600" spc="-5" dirty="0">
                <a:solidFill>
                  <a:srgbClr val="800000"/>
                </a:solidFill>
                <a:latin typeface="Arial MT"/>
                <a:cs typeface="Arial MT"/>
              </a:rPr>
              <a:t>the</a:t>
            </a:r>
            <a:r>
              <a:rPr sz="2600" spc="10" dirty="0">
                <a:solidFill>
                  <a:srgbClr val="800000"/>
                </a:solidFill>
                <a:latin typeface="Arial MT"/>
                <a:cs typeface="Arial MT"/>
              </a:rPr>
              <a:t> </a:t>
            </a:r>
            <a:r>
              <a:rPr sz="2600" dirty="0">
                <a:solidFill>
                  <a:srgbClr val="800000"/>
                </a:solidFill>
                <a:latin typeface="Arial MT"/>
                <a:cs typeface="Arial MT"/>
              </a:rPr>
              <a:t>database.</a:t>
            </a:r>
            <a:endParaRPr sz="2600">
              <a:latin typeface="Arial MT"/>
              <a:cs typeface="Arial MT"/>
            </a:endParaRPr>
          </a:p>
          <a:p>
            <a:pPr marL="756285" marR="9906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Also</a:t>
            </a:r>
            <a:r>
              <a:rPr sz="2600" spc="-10" dirty="0">
                <a:solidFill>
                  <a:srgbClr val="800000"/>
                </a:solidFill>
                <a:latin typeface="Arial MT"/>
                <a:cs typeface="Arial MT"/>
              </a:rPr>
              <a:t> </a:t>
            </a:r>
            <a:r>
              <a:rPr sz="2600" dirty="0">
                <a:solidFill>
                  <a:srgbClr val="800000"/>
                </a:solidFill>
                <a:latin typeface="Arial MT"/>
                <a:cs typeface="Arial MT"/>
              </a:rPr>
              <a:t>called</a:t>
            </a:r>
            <a:r>
              <a:rPr sz="2600" spc="-15" dirty="0">
                <a:solidFill>
                  <a:srgbClr val="800000"/>
                </a:solidFill>
                <a:latin typeface="Arial MT"/>
                <a:cs typeface="Arial MT"/>
              </a:rPr>
              <a:t> </a:t>
            </a:r>
            <a:r>
              <a:rPr sz="2600" dirty="0">
                <a:solidFill>
                  <a:srgbClr val="800000"/>
                </a:solidFill>
                <a:latin typeface="Arial MT"/>
                <a:cs typeface="Arial MT"/>
              </a:rPr>
              <a:t>database</a:t>
            </a:r>
            <a:r>
              <a:rPr sz="2600" spc="5" dirty="0">
                <a:solidFill>
                  <a:srgbClr val="800000"/>
                </a:solidFill>
                <a:latin typeface="Arial MT"/>
                <a:cs typeface="Arial MT"/>
              </a:rPr>
              <a:t> </a:t>
            </a:r>
            <a:r>
              <a:rPr sz="2600" dirty="0">
                <a:solidFill>
                  <a:srgbClr val="800000"/>
                </a:solidFill>
                <a:latin typeface="Arial MT"/>
                <a:cs typeface="Arial MT"/>
              </a:rPr>
              <a:t>instance</a:t>
            </a:r>
            <a:r>
              <a:rPr sz="2600" spc="-20" dirty="0">
                <a:solidFill>
                  <a:srgbClr val="800000"/>
                </a:solidFill>
                <a:latin typeface="Arial MT"/>
                <a:cs typeface="Arial MT"/>
              </a:rPr>
              <a:t> </a:t>
            </a:r>
            <a:r>
              <a:rPr sz="2600" dirty="0">
                <a:solidFill>
                  <a:srgbClr val="800000"/>
                </a:solidFill>
                <a:latin typeface="Arial MT"/>
                <a:cs typeface="Arial MT"/>
              </a:rPr>
              <a:t>(or occurrence</a:t>
            </a:r>
            <a:r>
              <a:rPr sz="2600" spc="-25" dirty="0">
                <a:solidFill>
                  <a:srgbClr val="800000"/>
                </a:solidFill>
                <a:latin typeface="Arial MT"/>
                <a:cs typeface="Arial MT"/>
              </a:rPr>
              <a:t> </a:t>
            </a:r>
            <a:r>
              <a:rPr sz="2600" dirty="0">
                <a:solidFill>
                  <a:srgbClr val="800000"/>
                </a:solidFill>
                <a:latin typeface="Arial MT"/>
                <a:cs typeface="Arial MT"/>
              </a:rPr>
              <a:t>or </a:t>
            </a:r>
            <a:r>
              <a:rPr sz="2600" spc="-705" dirty="0">
                <a:solidFill>
                  <a:srgbClr val="800000"/>
                </a:solidFill>
                <a:latin typeface="Arial MT"/>
                <a:cs typeface="Arial MT"/>
              </a:rPr>
              <a:t> </a:t>
            </a:r>
            <a:r>
              <a:rPr sz="2600" dirty="0">
                <a:solidFill>
                  <a:srgbClr val="800000"/>
                </a:solidFill>
                <a:latin typeface="Arial MT"/>
                <a:cs typeface="Arial MT"/>
              </a:rPr>
              <a:t>snapshot).</a:t>
            </a:r>
            <a:endParaRPr sz="2600">
              <a:latin typeface="Arial MT"/>
              <a:cs typeface="Arial MT"/>
            </a:endParaRPr>
          </a:p>
          <a:p>
            <a:pPr marL="1155700" marR="5080" lvl="2" indent="-228600">
              <a:lnSpc>
                <a:spcPct val="100000"/>
              </a:lnSpc>
              <a:spcBef>
                <a:spcPts val="585"/>
              </a:spcBef>
              <a:buClr>
                <a:srgbClr val="990033"/>
              </a:buClr>
              <a:buSzPct val="50000"/>
              <a:buFont typeface="Wingdings"/>
              <a:buChar char=""/>
              <a:tabLst>
                <a:tab pos="1156335" algn="l"/>
                <a:tab pos="3763645" algn="l"/>
              </a:tabLst>
            </a:pPr>
            <a:r>
              <a:rPr sz="2400" spc="-5" dirty="0">
                <a:solidFill>
                  <a:srgbClr val="333399"/>
                </a:solidFill>
                <a:latin typeface="Arial MT"/>
                <a:cs typeface="Arial MT"/>
              </a:rPr>
              <a:t>The</a:t>
            </a:r>
            <a:r>
              <a:rPr sz="2400" spc="15" dirty="0">
                <a:solidFill>
                  <a:srgbClr val="333399"/>
                </a:solidFill>
                <a:latin typeface="Arial MT"/>
                <a:cs typeface="Arial MT"/>
              </a:rPr>
              <a:t> </a:t>
            </a:r>
            <a:r>
              <a:rPr sz="2400" dirty="0">
                <a:solidFill>
                  <a:srgbClr val="333399"/>
                </a:solidFill>
                <a:latin typeface="Arial MT"/>
                <a:cs typeface="Arial MT"/>
              </a:rPr>
              <a:t>term</a:t>
            </a:r>
            <a:r>
              <a:rPr sz="2400" spc="5" dirty="0">
                <a:solidFill>
                  <a:srgbClr val="333399"/>
                </a:solidFill>
                <a:latin typeface="Arial MT"/>
                <a:cs typeface="Arial MT"/>
              </a:rPr>
              <a:t> </a:t>
            </a:r>
            <a:r>
              <a:rPr sz="2400" i="1" spc="-5" dirty="0">
                <a:solidFill>
                  <a:srgbClr val="333399"/>
                </a:solidFill>
                <a:latin typeface="Arial"/>
                <a:cs typeface="Arial"/>
              </a:rPr>
              <a:t>instance	</a:t>
            </a:r>
            <a:r>
              <a:rPr sz="2400" dirty="0">
                <a:solidFill>
                  <a:srgbClr val="333399"/>
                </a:solidFill>
                <a:latin typeface="Arial MT"/>
                <a:cs typeface="Arial MT"/>
              </a:rPr>
              <a:t>is</a:t>
            </a:r>
            <a:r>
              <a:rPr sz="2400" spc="-5" dirty="0">
                <a:solidFill>
                  <a:srgbClr val="333399"/>
                </a:solidFill>
                <a:latin typeface="Arial MT"/>
                <a:cs typeface="Arial MT"/>
              </a:rPr>
              <a:t> also</a:t>
            </a:r>
            <a:r>
              <a:rPr sz="2400" spc="5" dirty="0">
                <a:solidFill>
                  <a:srgbClr val="333399"/>
                </a:solidFill>
                <a:latin typeface="Arial MT"/>
                <a:cs typeface="Arial MT"/>
              </a:rPr>
              <a:t> </a:t>
            </a:r>
            <a:r>
              <a:rPr sz="2400" spc="-5" dirty="0">
                <a:solidFill>
                  <a:srgbClr val="333399"/>
                </a:solidFill>
                <a:latin typeface="Arial MT"/>
                <a:cs typeface="Arial MT"/>
              </a:rPr>
              <a:t>applied</a:t>
            </a:r>
            <a:r>
              <a:rPr sz="2400" spc="25" dirty="0">
                <a:solidFill>
                  <a:srgbClr val="333399"/>
                </a:solidFill>
                <a:latin typeface="Arial MT"/>
                <a:cs typeface="Arial MT"/>
              </a:rPr>
              <a:t> </a:t>
            </a:r>
            <a:r>
              <a:rPr sz="2400" dirty="0">
                <a:solidFill>
                  <a:srgbClr val="333399"/>
                </a:solidFill>
                <a:latin typeface="Arial MT"/>
                <a:cs typeface="Arial MT"/>
              </a:rPr>
              <a:t>to</a:t>
            </a:r>
            <a:r>
              <a:rPr sz="2400" spc="-15" dirty="0">
                <a:solidFill>
                  <a:srgbClr val="333399"/>
                </a:solidFill>
                <a:latin typeface="Arial MT"/>
                <a:cs typeface="Arial MT"/>
              </a:rPr>
              <a:t> </a:t>
            </a:r>
            <a:r>
              <a:rPr sz="2400" spc="-5" dirty="0">
                <a:solidFill>
                  <a:srgbClr val="333399"/>
                </a:solidFill>
                <a:latin typeface="Arial MT"/>
                <a:cs typeface="Arial MT"/>
              </a:rPr>
              <a:t>individual </a:t>
            </a:r>
            <a:r>
              <a:rPr sz="2400" dirty="0">
                <a:solidFill>
                  <a:srgbClr val="333399"/>
                </a:solidFill>
                <a:latin typeface="Arial MT"/>
                <a:cs typeface="Arial MT"/>
              </a:rPr>
              <a:t> </a:t>
            </a:r>
            <a:r>
              <a:rPr sz="2400" spc="-5" dirty="0">
                <a:solidFill>
                  <a:srgbClr val="333399"/>
                </a:solidFill>
                <a:latin typeface="Arial MT"/>
                <a:cs typeface="Arial MT"/>
              </a:rPr>
              <a:t>database</a:t>
            </a:r>
            <a:r>
              <a:rPr sz="2400" spc="15" dirty="0">
                <a:solidFill>
                  <a:srgbClr val="333399"/>
                </a:solidFill>
                <a:latin typeface="Arial MT"/>
                <a:cs typeface="Arial MT"/>
              </a:rPr>
              <a:t> </a:t>
            </a:r>
            <a:r>
              <a:rPr sz="2400" spc="-5" dirty="0">
                <a:solidFill>
                  <a:srgbClr val="333399"/>
                </a:solidFill>
                <a:latin typeface="Arial MT"/>
                <a:cs typeface="Arial MT"/>
              </a:rPr>
              <a:t>components,</a:t>
            </a:r>
            <a:r>
              <a:rPr sz="2400" spc="20" dirty="0">
                <a:solidFill>
                  <a:srgbClr val="333399"/>
                </a:solidFill>
                <a:latin typeface="Arial MT"/>
                <a:cs typeface="Arial MT"/>
              </a:rPr>
              <a:t> </a:t>
            </a:r>
            <a:r>
              <a:rPr sz="2400" dirty="0">
                <a:solidFill>
                  <a:srgbClr val="333399"/>
                </a:solidFill>
                <a:latin typeface="Arial MT"/>
                <a:cs typeface="Arial MT"/>
              </a:rPr>
              <a:t>e.g.</a:t>
            </a:r>
            <a:r>
              <a:rPr sz="2400" spc="20" dirty="0">
                <a:solidFill>
                  <a:srgbClr val="333399"/>
                </a:solidFill>
                <a:latin typeface="Arial MT"/>
                <a:cs typeface="Arial MT"/>
              </a:rPr>
              <a:t> </a:t>
            </a:r>
            <a:r>
              <a:rPr sz="2400" i="1" spc="-5" dirty="0">
                <a:solidFill>
                  <a:srgbClr val="333399"/>
                </a:solidFill>
                <a:latin typeface="Arial"/>
                <a:cs typeface="Arial"/>
              </a:rPr>
              <a:t>record</a:t>
            </a:r>
            <a:r>
              <a:rPr sz="2400" i="1" spc="15" dirty="0">
                <a:solidFill>
                  <a:srgbClr val="333399"/>
                </a:solidFill>
                <a:latin typeface="Arial"/>
                <a:cs typeface="Arial"/>
              </a:rPr>
              <a:t> </a:t>
            </a:r>
            <a:r>
              <a:rPr sz="2400" i="1" spc="-5" dirty="0">
                <a:solidFill>
                  <a:srgbClr val="333399"/>
                </a:solidFill>
                <a:latin typeface="Arial"/>
                <a:cs typeface="Arial"/>
              </a:rPr>
              <a:t>instance,</a:t>
            </a:r>
            <a:r>
              <a:rPr sz="2400" i="1" spc="20" dirty="0">
                <a:solidFill>
                  <a:srgbClr val="333399"/>
                </a:solidFill>
                <a:latin typeface="Arial"/>
                <a:cs typeface="Arial"/>
              </a:rPr>
              <a:t> </a:t>
            </a:r>
            <a:r>
              <a:rPr sz="2400" i="1" spc="-5" dirty="0">
                <a:solidFill>
                  <a:srgbClr val="333399"/>
                </a:solidFill>
                <a:latin typeface="Arial"/>
                <a:cs typeface="Arial"/>
              </a:rPr>
              <a:t>table </a:t>
            </a:r>
            <a:r>
              <a:rPr sz="2400" i="1" spc="-650" dirty="0">
                <a:solidFill>
                  <a:srgbClr val="333399"/>
                </a:solidFill>
                <a:latin typeface="Arial"/>
                <a:cs typeface="Arial"/>
              </a:rPr>
              <a:t> </a:t>
            </a:r>
            <a:r>
              <a:rPr sz="2400" i="1" spc="-5" dirty="0">
                <a:solidFill>
                  <a:srgbClr val="333399"/>
                </a:solidFill>
                <a:latin typeface="Arial"/>
                <a:cs typeface="Arial"/>
              </a:rPr>
              <a:t>instance,</a:t>
            </a:r>
            <a:r>
              <a:rPr sz="2400" i="1" dirty="0">
                <a:solidFill>
                  <a:srgbClr val="333399"/>
                </a:solidFill>
                <a:latin typeface="Arial"/>
                <a:cs typeface="Arial"/>
              </a:rPr>
              <a:t> entity </a:t>
            </a:r>
            <a:r>
              <a:rPr sz="2400" i="1" spc="-5" dirty="0">
                <a:solidFill>
                  <a:srgbClr val="333399"/>
                </a:solidFill>
                <a:latin typeface="Arial"/>
                <a:cs typeface="Arial"/>
              </a:rPr>
              <a:t>instance</a:t>
            </a:r>
            <a:endParaRPr sz="2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127203"/>
            <a:ext cx="3886200" cy="1123315"/>
          </a:xfrm>
          <a:prstGeom prst="rect">
            <a:avLst/>
          </a:prstGeom>
        </p:spPr>
        <p:txBody>
          <a:bodyPr vert="horz" wrap="square" lIns="0" tIns="12700" rIns="0" bIns="0" rtlCol="0">
            <a:spAutoFit/>
          </a:bodyPr>
          <a:lstStyle/>
          <a:p>
            <a:pPr marL="12700" marR="5080">
              <a:lnSpc>
                <a:spcPct val="100000"/>
              </a:lnSpc>
              <a:spcBef>
                <a:spcPts val="100"/>
              </a:spcBef>
            </a:pPr>
            <a:r>
              <a:rPr dirty="0"/>
              <a:t>Database Schema </a:t>
            </a:r>
            <a:r>
              <a:rPr spc="-990" dirty="0"/>
              <a:t> </a:t>
            </a:r>
            <a:r>
              <a:rPr dirty="0"/>
              <a:t>vs.</a:t>
            </a:r>
            <a:r>
              <a:rPr spc="-50" dirty="0"/>
              <a:t> </a:t>
            </a:r>
            <a:r>
              <a:rPr dirty="0"/>
              <a:t>Database</a:t>
            </a:r>
            <a:r>
              <a:rPr spc="-75" dirty="0"/>
              <a:t> </a:t>
            </a:r>
            <a:r>
              <a:rPr dirty="0"/>
              <a:t>State</a:t>
            </a:r>
          </a:p>
        </p:txBody>
      </p:sp>
      <p:sp>
        <p:nvSpPr>
          <p:cNvPr id="4" name="object 4"/>
          <p:cNvSpPr txBox="1"/>
          <p:nvPr/>
        </p:nvSpPr>
        <p:spPr>
          <a:xfrm>
            <a:off x="307340" y="1267312"/>
            <a:ext cx="7997190" cy="4178935"/>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dirty="0">
                <a:solidFill>
                  <a:srgbClr val="333399"/>
                </a:solidFill>
                <a:latin typeface="Arial MT"/>
                <a:cs typeface="Arial MT"/>
              </a:rPr>
              <a:t>Database</a:t>
            </a:r>
            <a:r>
              <a:rPr sz="2800" spc="-20" dirty="0">
                <a:solidFill>
                  <a:srgbClr val="333399"/>
                </a:solidFill>
                <a:latin typeface="Arial MT"/>
                <a:cs typeface="Arial MT"/>
              </a:rPr>
              <a:t> </a:t>
            </a:r>
            <a:r>
              <a:rPr sz="2800" spc="-5" dirty="0">
                <a:solidFill>
                  <a:srgbClr val="333399"/>
                </a:solidFill>
                <a:latin typeface="Arial MT"/>
                <a:cs typeface="Arial MT"/>
              </a:rPr>
              <a:t>State:</a:t>
            </a:r>
            <a:endParaRPr sz="2800">
              <a:latin typeface="Arial MT"/>
              <a:cs typeface="Arial MT"/>
            </a:endParaRPr>
          </a:p>
          <a:p>
            <a:pPr marL="756285" marR="1905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Refers to the </a:t>
            </a:r>
            <a:r>
              <a:rPr sz="2600" b="1" i="1" dirty="0">
                <a:solidFill>
                  <a:srgbClr val="800000"/>
                </a:solidFill>
                <a:latin typeface="Arial"/>
                <a:cs typeface="Arial"/>
              </a:rPr>
              <a:t>content </a:t>
            </a:r>
            <a:r>
              <a:rPr sz="2600" dirty="0">
                <a:solidFill>
                  <a:srgbClr val="800000"/>
                </a:solidFill>
                <a:latin typeface="Arial MT"/>
                <a:cs typeface="Arial MT"/>
              </a:rPr>
              <a:t>of a database at a </a:t>
            </a:r>
            <a:r>
              <a:rPr sz="2600" spc="5" dirty="0">
                <a:solidFill>
                  <a:srgbClr val="800000"/>
                </a:solidFill>
                <a:latin typeface="Arial MT"/>
                <a:cs typeface="Arial MT"/>
              </a:rPr>
              <a:t>moment </a:t>
            </a:r>
            <a:r>
              <a:rPr sz="2600" spc="-710" dirty="0">
                <a:solidFill>
                  <a:srgbClr val="800000"/>
                </a:solidFill>
                <a:latin typeface="Arial MT"/>
                <a:cs typeface="Arial MT"/>
              </a:rPr>
              <a:t> </a:t>
            </a:r>
            <a:r>
              <a:rPr sz="2600" dirty="0">
                <a:solidFill>
                  <a:srgbClr val="800000"/>
                </a:solidFill>
                <a:latin typeface="Arial MT"/>
                <a:cs typeface="Arial MT"/>
              </a:rPr>
              <a:t>in</a:t>
            </a:r>
            <a:r>
              <a:rPr sz="2600" spc="-5" dirty="0">
                <a:solidFill>
                  <a:srgbClr val="800000"/>
                </a:solidFill>
                <a:latin typeface="Arial MT"/>
                <a:cs typeface="Arial MT"/>
              </a:rPr>
              <a:t> time.</a:t>
            </a:r>
            <a:endParaRPr sz="2600">
              <a:latin typeface="Arial MT"/>
              <a:cs typeface="Arial MT"/>
            </a:endParaRPr>
          </a:p>
          <a:p>
            <a:pPr marL="355600" indent="-342900">
              <a:lnSpc>
                <a:spcPct val="100000"/>
              </a:lnSpc>
              <a:spcBef>
                <a:spcPts val="670"/>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Initial</a:t>
            </a:r>
            <a:r>
              <a:rPr sz="2800" spc="-20" dirty="0">
                <a:solidFill>
                  <a:srgbClr val="333399"/>
                </a:solidFill>
                <a:latin typeface="Arial MT"/>
                <a:cs typeface="Arial MT"/>
              </a:rPr>
              <a:t> </a:t>
            </a:r>
            <a:r>
              <a:rPr sz="2800" dirty="0">
                <a:solidFill>
                  <a:srgbClr val="333399"/>
                </a:solidFill>
                <a:latin typeface="Arial MT"/>
                <a:cs typeface="Arial MT"/>
              </a:rPr>
              <a:t>Database</a:t>
            </a:r>
            <a:r>
              <a:rPr sz="2800" spc="5" dirty="0">
                <a:solidFill>
                  <a:srgbClr val="333399"/>
                </a:solidFill>
                <a:latin typeface="Arial MT"/>
                <a:cs typeface="Arial MT"/>
              </a:rPr>
              <a:t> </a:t>
            </a:r>
            <a:r>
              <a:rPr sz="2800" spc="-5" dirty="0">
                <a:solidFill>
                  <a:srgbClr val="333399"/>
                </a:solidFill>
                <a:latin typeface="Arial MT"/>
                <a:cs typeface="Arial MT"/>
              </a:rPr>
              <a:t>State:</a:t>
            </a:r>
            <a:endParaRPr sz="2800">
              <a:latin typeface="Arial MT"/>
              <a:cs typeface="Arial MT"/>
            </a:endParaRPr>
          </a:p>
          <a:p>
            <a:pPr marL="756285" marR="523240" lvl="1" indent="-287020">
              <a:lnSpc>
                <a:spcPct val="100000"/>
              </a:lnSpc>
              <a:spcBef>
                <a:spcPts val="630"/>
              </a:spcBef>
              <a:buClr>
                <a:srgbClr val="333399"/>
              </a:buClr>
              <a:buSzPct val="53846"/>
              <a:buFont typeface="Wingdings"/>
              <a:buChar char=""/>
              <a:tabLst>
                <a:tab pos="756285" algn="l"/>
                <a:tab pos="756920" algn="l"/>
              </a:tabLst>
            </a:pPr>
            <a:r>
              <a:rPr sz="2600" dirty="0">
                <a:solidFill>
                  <a:srgbClr val="800000"/>
                </a:solidFill>
                <a:latin typeface="Arial MT"/>
                <a:cs typeface="Arial MT"/>
              </a:rPr>
              <a:t>Refers</a:t>
            </a:r>
            <a:r>
              <a:rPr sz="2600" spc="-20" dirty="0">
                <a:solidFill>
                  <a:srgbClr val="800000"/>
                </a:solidFill>
                <a:latin typeface="Arial MT"/>
                <a:cs typeface="Arial MT"/>
              </a:rPr>
              <a:t> </a:t>
            </a:r>
            <a:r>
              <a:rPr sz="2600" dirty="0">
                <a:solidFill>
                  <a:srgbClr val="800000"/>
                </a:solidFill>
                <a:latin typeface="Arial MT"/>
                <a:cs typeface="Arial MT"/>
              </a:rPr>
              <a:t>to</a:t>
            </a:r>
            <a:r>
              <a:rPr sz="2600" spc="5" dirty="0">
                <a:solidFill>
                  <a:srgbClr val="800000"/>
                </a:solidFill>
                <a:latin typeface="Arial MT"/>
                <a:cs typeface="Arial MT"/>
              </a:rPr>
              <a:t> </a:t>
            </a:r>
            <a:r>
              <a:rPr sz="2600" dirty="0">
                <a:solidFill>
                  <a:srgbClr val="800000"/>
                </a:solidFill>
                <a:latin typeface="Arial MT"/>
                <a:cs typeface="Arial MT"/>
              </a:rPr>
              <a:t>the</a:t>
            </a:r>
            <a:r>
              <a:rPr sz="2600" spc="-5" dirty="0">
                <a:solidFill>
                  <a:srgbClr val="800000"/>
                </a:solidFill>
                <a:latin typeface="Arial MT"/>
                <a:cs typeface="Arial MT"/>
              </a:rPr>
              <a:t> </a:t>
            </a:r>
            <a:r>
              <a:rPr sz="2600" dirty="0">
                <a:solidFill>
                  <a:srgbClr val="800000"/>
                </a:solidFill>
                <a:latin typeface="Arial MT"/>
                <a:cs typeface="Arial MT"/>
              </a:rPr>
              <a:t>database</a:t>
            </a:r>
            <a:r>
              <a:rPr sz="2600" spc="-10" dirty="0">
                <a:solidFill>
                  <a:srgbClr val="800000"/>
                </a:solidFill>
                <a:latin typeface="Arial MT"/>
                <a:cs typeface="Arial MT"/>
              </a:rPr>
              <a:t> </a:t>
            </a:r>
            <a:r>
              <a:rPr sz="2600" dirty="0">
                <a:solidFill>
                  <a:srgbClr val="800000"/>
                </a:solidFill>
                <a:latin typeface="Arial MT"/>
                <a:cs typeface="Arial MT"/>
              </a:rPr>
              <a:t>state</a:t>
            </a:r>
            <a:r>
              <a:rPr sz="2600" spc="10" dirty="0">
                <a:solidFill>
                  <a:srgbClr val="800000"/>
                </a:solidFill>
                <a:latin typeface="Arial MT"/>
                <a:cs typeface="Arial MT"/>
              </a:rPr>
              <a:t> </a:t>
            </a:r>
            <a:r>
              <a:rPr sz="2600" dirty="0">
                <a:solidFill>
                  <a:srgbClr val="800000"/>
                </a:solidFill>
                <a:latin typeface="Arial MT"/>
                <a:cs typeface="Arial MT"/>
              </a:rPr>
              <a:t>when</a:t>
            </a:r>
            <a:r>
              <a:rPr sz="2600" spc="-15" dirty="0">
                <a:solidFill>
                  <a:srgbClr val="800000"/>
                </a:solidFill>
                <a:latin typeface="Arial MT"/>
                <a:cs typeface="Arial MT"/>
              </a:rPr>
              <a:t> </a:t>
            </a:r>
            <a:r>
              <a:rPr sz="2600" dirty="0">
                <a:solidFill>
                  <a:srgbClr val="800000"/>
                </a:solidFill>
                <a:latin typeface="Arial MT"/>
                <a:cs typeface="Arial MT"/>
              </a:rPr>
              <a:t>it</a:t>
            </a:r>
            <a:r>
              <a:rPr sz="2600" spc="-10" dirty="0">
                <a:solidFill>
                  <a:srgbClr val="800000"/>
                </a:solidFill>
                <a:latin typeface="Arial MT"/>
                <a:cs typeface="Arial MT"/>
              </a:rPr>
              <a:t> </a:t>
            </a:r>
            <a:r>
              <a:rPr sz="2600" dirty="0">
                <a:solidFill>
                  <a:srgbClr val="800000"/>
                </a:solidFill>
                <a:latin typeface="Arial MT"/>
                <a:cs typeface="Arial MT"/>
              </a:rPr>
              <a:t>is</a:t>
            </a:r>
            <a:r>
              <a:rPr sz="2600" spc="-5" dirty="0">
                <a:solidFill>
                  <a:srgbClr val="800000"/>
                </a:solidFill>
                <a:latin typeface="Arial MT"/>
                <a:cs typeface="Arial MT"/>
              </a:rPr>
              <a:t> </a:t>
            </a:r>
            <a:r>
              <a:rPr sz="2600" dirty="0">
                <a:solidFill>
                  <a:srgbClr val="800000"/>
                </a:solidFill>
                <a:latin typeface="Arial MT"/>
                <a:cs typeface="Arial MT"/>
              </a:rPr>
              <a:t>initially </a:t>
            </a:r>
            <a:r>
              <a:rPr sz="2600" spc="-705" dirty="0">
                <a:solidFill>
                  <a:srgbClr val="800000"/>
                </a:solidFill>
                <a:latin typeface="Arial MT"/>
                <a:cs typeface="Arial MT"/>
              </a:rPr>
              <a:t> </a:t>
            </a:r>
            <a:r>
              <a:rPr sz="2600" dirty="0">
                <a:solidFill>
                  <a:srgbClr val="800000"/>
                </a:solidFill>
                <a:latin typeface="Arial MT"/>
                <a:cs typeface="Arial MT"/>
              </a:rPr>
              <a:t>loaded</a:t>
            </a:r>
            <a:r>
              <a:rPr sz="2600" spc="-15" dirty="0">
                <a:solidFill>
                  <a:srgbClr val="800000"/>
                </a:solidFill>
                <a:latin typeface="Arial MT"/>
                <a:cs typeface="Arial MT"/>
              </a:rPr>
              <a:t> </a:t>
            </a:r>
            <a:r>
              <a:rPr sz="2600" dirty="0">
                <a:solidFill>
                  <a:srgbClr val="800000"/>
                </a:solidFill>
                <a:latin typeface="Arial MT"/>
                <a:cs typeface="Arial MT"/>
              </a:rPr>
              <a:t>into</a:t>
            </a:r>
            <a:r>
              <a:rPr sz="2600" spc="5" dirty="0">
                <a:solidFill>
                  <a:srgbClr val="800000"/>
                </a:solidFill>
                <a:latin typeface="Arial MT"/>
                <a:cs typeface="Arial MT"/>
              </a:rPr>
              <a:t> </a:t>
            </a:r>
            <a:r>
              <a:rPr sz="2600" dirty="0">
                <a:solidFill>
                  <a:srgbClr val="800000"/>
                </a:solidFill>
                <a:latin typeface="Arial MT"/>
                <a:cs typeface="Arial MT"/>
              </a:rPr>
              <a:t>the system.</a:t>
            </a:r>
            <a:endParaRPr sz="2600">
              <a:latin typeface="Arial MT"/>
              <a:cs typeface="Arial MT"/>
            </a:endParaRPr>
          </a:p>
          <a:p>
            <a:pPr marL="355600" indent="-342900">
              <a:lnSpc>
                <a:spcPct val="100000"/>
              </a:lnSpc>
              <a:spcBef>
                <a:spcPts val="665"/>
              </a:spcBef>
              <a:buClr>
                <a:srgbClr val="990033"/>
              </a:buClr>
              <a:buSzPct val="58928"/>
              <a:buFont typeface="Wingdings"/>
              <a:buChar char=""/>
              <a:tabLst>
                <a:tab pos="354965" algn="l"/>
                <a:tab pos="355600" algn="l"/>
              </a:tabLst>
            </a:pPr>
            <a:r>
              <a:rPr sz="2800" spc="-5" dirty="0">
                <a:solidFill>
                  <a:srgbClr val="333399"/>
                </a:solidFill>
                <a:latin typeface="Arial MT"/>
                <a:cs typeface="Arial MT"/>
              </a:rPr>
              <a:t>Valid</a:t>
            </a:r>
            <a:r>
              <a:rPr sz="2800" spc="-35" dirty="0">
                <a:solidFill>
                  <a:srgbClr val="333399"/>
                </a:solidFill>
                <a:latin typeface="Arial MT"/>
                <a:cs typeface="Arial MT"/>
              </a:rPr>
              <a:t> </a:t>
            </a:r>
            <a:r>
              <a:rPr sz="2800" dirty="0">
                <a:solidFill>
                  <a:srgbClr val="333399"/>
                </a:solidFill>
                <a:latin typeface="Arial MT"/>
                <a:cs typeface="Arial MT"/>
              </a:rPr>
              <a:t>State:</a:t>
            </a:r>
            <a:endParaRPr sz="2800">
              <a:latin typeface="Arial MT"/>
              <a:cs typeface="Arial MT"/>
            </a:endParaRPr>
          </a:p>
          <a:p>
            <a:pPr marL="756285" marR="5080" lvl="1" indent="-287020">
              <a:lnSpc>
                <a:spcPct val="100000"/>
              </a:lnSpc>
              <a:spcBef>
                <a:spcPts val="635"/>
              </a:spcBef>
              <a:buClr>
                <a:srgbClr val="333399"/>
              </a:buClr>
              <a:buSzPct val="53846"/>
              <a:buFont typeface="Wingdings"/>
              <a:buChar char=""/>
              <a:tabLst>
                <a:tab pos="756285" algn="l"/>
                <a:tab pos="756920" algn="l"/>
              </a:tabLst>
            </a:pPr>
            <a:r>
              <a:rPr sz="2600" dirty="0">
                <a:solidFill>
                  <a:srgbClr val="800000"/>
                </a:solidFill>
                <a:latin typeface="Arial MT"/>
                <a:cs typeface="Arial MT"/>
              </a:rPr>
              <a:t>A state that satisfies the structure and constraints </a:t>
            </a:r>
            <a:r>
              <a:rPr sz="2600" spc="-710" dirty="0">
                <a:solidFill>
                  <a:srgbClr val="800000"/>
                </a:solidFill>
                <a:latin typeface="Arial MT"/>
                <a:cs typeface="Arial MT"/>
              </a:rPr>
              <a:t> </a:t>
            </a:r>
            <a:r>
              <a:rPr sz="2600" dirty="0">
                <a:solidFill>
                  <a:srgbClr val="800000"/>
                </a:solidFill>
                <a:latin typeface="Arial MT"/>
                <a:cs typeface="Arial MT"/>
              </a:rPr>
              <a:t>of the database.</a:t>
            </a:r>
            <a:endParaRPr sz="26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
        <p:nvSpPr>
          <p:cNvPr id="3" name="object 3"/>
          <p:cNvSpPr txBox="1">
            <a:spLocks noGrp="1"/>
          </p:cNvSpPr>
          <p:nvPr>
            <p:ph type="title"/>
          </p:nvPr>
        </p:nvSpPr>
        <p:spPr>
          <a:xfrm>
            <a:off x="307340" y="127203"/>
            <a:ext cx="6301105" cy="1123315"/>
          </a:xfrm>
          <a:prstGeom prst="rect">
            <a:avLst/>
          </a:prstGeom>
        </p:spPr>
        <p:txBody>
          <a:bodyPr vert="horz" wrap="square" lIns="0" tIns="12700" rIns="0" bIns="0" rtlCol="0">
            <a:spAutoFit/>
          </a:bodyPr>
          <a:lstStyle/>
          <a:p>
            <a:pPr marL="12700">
              <a:lnSpc>
                <a:spcPct val="100000"/>
              </a:lnSpc>
              <a:spcBef>
                <a:spcPts val="100"/>
              </a:spcBef>
            </a:pPr>
            <a:r>
              <a:rPr dirty="0"/>
              <a:t>Database</a:t>
            </a:r>
            <a:r>
              <a:rPr spc="-55" dirty="0"/>
              <a:t> </a:t>
            </a:r>
            <a:r>
              <a:rPr dirty="0"/>
              <a:t>Schema</a:t>
            </a:r>
          </a:p>
          <a:p>
            <a:pPr marL="12700">
              <a:lnSpc>
                <a:spcPct val="100000"/>
              </a:lnSpc>
              <a:spcBef>
                <a:spcPts val="5"/>
              </a:spcBef>
            </a:pPr>
            <a:r>
              <a:rPr dirty="0"/>
              <a:t>vs.</a:t>
            </a:r>
            <a:r>
              <a:rPr spc="-35" dirty="0"/>
              <a:t> </a:t>
            </a:r>
            <a:r>
              <a:rPr dirty="0"/>
              <a:t>Database</a:t>
            </a:r>
            <a:r>
              <a:rPr spc="-55" dirty="0"/>
              <a:t> </a:t>
            </a:r>
            <a:r>
              <a:rPr dirty="0"/>
              <a:t>State</a:t>
            </a:r>
            <a:r>
              <a:rPr spc="-30" dirty="0"/>
              <a:t> </a:t>
            </a:r>
            <a:r>
              <a:rPr dirty="0"/>
              <a:t>(continued)</a:t>
            </a:r>
          </a:p>
        </p:txBody>
      </p:sp>
      <p:sp>
        <p:nvSpPr>
          <p:cNvPr id="4" name="object 4"/>
          <p:cNvSpPr txBox="1"/>
          <p:nvPr/>
        </p:nvSpPr>
        <p:spPr>
          <a:xfrm>
            <a:off x="307340" y="1267312"/>
            <a:ext cx="8141970" cy="3385185"/>
          </a:xfrm>
          <a:prstGeom prst="rect">
            <a:avLst/>
          </a:prstGeom>
        </p:spPr>
        <p:txBody>
          <a:bodyPr vert="horz" wrap="square" lIns="0" tIns="97790" rIns="0" bIns="0" rtlCol="0">
            <a:spAutoFit/>
          </a:bodyPr>
          <a:lstStyle/>
          <a:p>
            <a:pPr marL="355600" indent="-342900">
              <a:lnSpc>
                <a:spcPct val="100000"/>
              </a:lnSpc>
              <a:spcBef>
                <a:spcPts val="770"/>
              </a:spcBef>
              <a:buClr>
                <a:srgbClr val="990033"/>
              </a:buClr>
              <a:buSzPct val="58928"/>
              <a:buFont typeface="Wingdings"/>
              <a:buChar char=""/>
              <a:tabLst>
                <a:tab pos="354965" algn="l"/>
                <a:tab pos="355600" algn="l"/>
              </a:tabLst>
            </a:pPr>
            <a:r>
              <a:rPr sz="2800" dirty="0">
                <a:solidFill>
                  <a:srgbClr val="333399"/>
                </a:solidFill>
                <a:latin typeface="Arial MT"/>
                <a:cs typeface="Arial MT"/>
              </a:rPr>
              <a:t>Distinction</a:t>
            </a:r>
            <a:endParaRPr sz="2800">
              <a:latin typeface="Arial MT"/>
              <a:cs typeface="Arial MT"/>
            </a:endParaRPr>
          </a:p>
          <a:p>
            <a:pPr marL="756285" lvl="1" indent="-287020">
              <a:lnSpc>
                <a:spcPct val="100000"/>
              </a:lnSpc>
              <a:spcBef>
                <a:spcPts val="630"/>
              </a:spcBef>
              <a:buClr>
                <a:srgbClr val="333399"/>
              </a:buClr>
              <a:buSzPct val="53846"/>
              <a:buFont typeface="Wingdings"/>
              <a:buChar char=""/>
              <a:tabLst>
                <a:tab pos="756285" algn="l"/>
                <a:tab pos="756920" algn="l"/>
              </a:tabLst>
            </a:pPr>
            <a:r>
              <a:rPr sz="2600" spc="5" dirty="0">
                <a:solidFill>
                  <a:srgbClr val="800000"/>
                </a:solidFill>
                <a:latin typeface="Arial MT"/>
                <a:cs typeface="Arial MT"/>
              </a:rPr>
              <a:t>The</a:t>
            </a:r>
            <a:r>
              <a:rPr sz="2600" spc="-15" dirty="0">
                <a:solidFill>
                  <a:srgbClr val="800000"/>
                </a:solidFill>
                <a:latin typeface="Arial MT"/>
                <a:cs typeface="Arial MT"/>
              </a:rPr>
              <a:t> </a:t>
            </a:r>
            <a:r>
              <a:rPr sz="2600" b="1" i="1" dirty="0">
                <a:solidFill>
                  <a:srgbClr val="800000"/>
                </a:solidFill>
                <a:latin typeface="Arial"/>
                <a:cs typeface="Arial"/>
              </a:rPr>
              <a:t>database</a:t>
            </a:r>
            <a:r>
              <a:rPr sz="2600" b="1" i="1" spc="-20" dirty="0">
                <a:solidFill>
                  <a:srgbClr val="800000"/>
                </a:solidFill>
                <a:latin typeface="Arial"/>
                <a:cs typeface="Arial"/>
              </a:rPr>
              <a:t> </a:t>
            </a:r>
            <a:r>
              <a:rPr sz="2600" b="1" i="1" dirty="0">
                <a:solidFill>
                  <a:srgbClr val="800000"/>
                </a:solidFill>
                <a:latin typeface="Arial"/>
                <a:cs typeface="Arial"/>
              </a:rPr>
              <a:t>schema</a:t>
            </a:r>
            <a:r>
              <a:rPr sz="2600" b="1" i="1" spc="10" dirty="0">
                <a:solidFill>
                  <a:srgbClr val="800000"/>
                </a:solidFill>
                <a:latin typeface="Arial"/>
                <a:cs typeface="Arial"/>
              </a:rPr>
              <a:t> </a:t>
            </a:r>
            <a:r>
              <a:rPr sz="2600" dirty="0">
                <a:solidFill>
                  <a:srgbClr val="800000"/>
                </a:solidFill>
                <a:latin typeface="Arial MT"/>
                <a:cs typeface="Arial MT"/>
              </a:rPr>
              <a:t>changes</a:t>
            </a:r>
            <a:r>
              <a:rPr sz="2600" spc="-15" dirty="0">
                <a:solidFill>
                  <a:srgbClr val="800000"/>
                </a:solidFill>
                <a:latin typeface="Arial MT"/>
                <a:cs typeface="Arial MT"/>
              </a:rPr>
              <a:t> </a:t>
            </a:r>
            <a:r>
              <a:rPr sz="2600" dirty="0">
                <a:solidFill>
                  <a:srgbClr val="800000"/>
                </a:solidFill>
                <a:latin typeface="Arial MT"/>
                <a:cs typeface="Arial MT"/>
              </a:rPr>
              <a:t>very</a:t>
            </a:r>
            <a:r>
              <a:rPr sz="2600" spc="-10" dirty="0">
                <a:solidFill>
                  <a:srgbClr val="800000"/>
                </a:solidFill>
                <a:latin typeface="Arial MT"/>
                <a:cs typeface="Arial MT"/>
              </a:rPr>
              <a:t> </a:t>
            </a:r>
            <a:r>
              <a:rPr sz="2600" dirty="0">
                <a:solidFill>
                  <a:srgbClr val="800000"/>
                </a:solidFill>
                <a:latin typeface="Arial MT"/>
                <a:cs typeface="Arial MT"/>
              </a:rPr>
              <a:t>infrequently.</a:t>
            </a:r>
            <a:endParaRPr sz="2600">
              <a:latin typeface="Arial MT"/>
              <a:cs typeface="Arial MT"/>
            </a:endParaRPr>
          </a:p>
          <a:p>
            <a:pPr marL="756285" marR="906780" lvl="1" indent="-287020">
              <a:lnSpc>
                <a:spcPct val="100000"/>
              </a:lnSpc>
              <a:spcBef>
                <a:spcPts val="625"/>
              </a:spcBef>
              <a:buClr>
                <a:srgbClr val="333399"/>
              </a:buClr>
              <a:buSzPct val="53846"/>
              <a:buFont typeface="Wingdings"/>
              <a:buChar char=""/>
              <a:tabLst>
                <a:tab pos="756285" algn="l"/>
                <a:tab pos="756920" algn="l"/>
              </a:tabLst>
            </a:pPr>
            <a:r>
              <a:rPr sz="2600" dirty="0">
                <a:solidFill>
                  <a:srgbClr val="800000"/>
                </a:solidFill>
                <a:latin typeface="Arial MT"/>
                <a:cs typeface="Arial MT"/>
              </a:rPr>
              <a:t>The</a:t>
            </a:r>
            <a:r>
              <a:rPr sz="2600" spc="-15" dirty="0">
                <a:solidFill>
                  <a:srgbClr val="800000"/>
                </a:solidFill>
                <a:latin typeface="Arial MT"/>
                <a:cs typeface="Arial MT"/>
              </a:rPr>
              <a:t> </a:t>
            </a:r>
            <a:r>
              <a:rPr sz="2600" b="1" i="1" dirty="0">
                <a:solidFill>
                  <a:srgbClr val="800000"/>
                </a:solidFill>
                <a:latin typeface="Arial"/>
                <a:cs typeface="Arial"/>
              </a:rPr>
              <a:t>database</a:t>
            </a:r>
            <a:r>
              <a:rPr sz="2600" b="1" i="1" spc="-20" dirty="0">
                <a:solidFill>
                  <a:srgbClr val="800000"/>
                </a:solidFill>
                <a:latin typeface="Arial"/>
                <a:cs typeface="Arial"/>
              </a:rPr>
              <a:t> </a:t>
            </a:r>
            <a:r>
              <a:rPr sz="2600" b="1" i="1" dirty="0">
                <a:solidFill>
                  <a:srgbClr val="800000"/>
                </a:solidFill>
                <a:latin typeface="Arial"/>
                <a:cs typeface="Arial"/>
              </a:rPr>
              <a:t>state</a:t>
            </a:r>
            <a:r>
              <a:rPr sz="2600" b="1" i="1" spc="10" dirty="0">
                <a:solidFill>
                  <a:srgbClr val="800000"/>
                </a:solidFill>
                <a:latin typeface="Arial"/>
                <a:cs typeface="Arial"/>
              </a:rPr>
              <a:t> </a:t>
            </a:r>
            <a:r>
              <a:rPr sz="2600" dirty="0">
                <a:solidFill>
                  <a:srgbClr val="800000"/>
                </a:solidFill>
                <a:latin typeface="Arial MT"/>
                <a:cs typeface="Arial MT"/>
              </a:rPr>
              <a:t>changes</a:t>
            </a:r>
            <a:r>
              <a:rPr sz="2600" spc="-20" dirty="0">
                <a:solidFill>
                  <a:srgbClr val="800000"/>
                </a:solidFill>
                <a:latin typeface="Arial MT"/>
                <a:cs typeface="Arial MT"/>
              </a:rPr>
              <a:t> </a:t>
            </a:r>
            <a:r>
              <a:rPr sz="2600" dirty="0">
                <a:solidFill>
                  <a:srgbClr val="800000"/>
                </a:solidFill>
                <a:latin typeface="Arial MT"/>
                <a:cs typeface="Arial MT"/>
              </a:rPr>
              <a:t>every</a:t>
            </a:r>
            <a:r>
              <a:rPr sz="2600" spc="-10" dirty="0">
                <a:solidFill>
                  <a:srgbClr val="800000"/>
                </a:solidFill>
                <a:latin typeface="Arial MT"/>
                <a:cs typeface="Arial MT"/>
              </a:rPr>
              <a:t> </a:t>
            </a:r>
            <a:r>
              <a:rPr sz="2600" dirty="0">
                <a:solidFill>
                  <a:srgbClr val="800000"/>
                </a:solidFill>
                <a:latin typeface="Arial MT"/>
                <a:cs typeface="Arial MT"/>
              </a:rPr>
              <a:t>time</a:t>
            </a:r>
            <a:r>
              <a:rPr sz="2600" spc="-5" dirty="0">
                <a:solidFill>
                  <a:srgbClr val="800000"/>
                </a:solidFill>
                <a:latin typeface="Arial MT"/>
                <a:cs typeface="Arial MT"/>
              </a:rPr>
              <a:t> </a:t>
            </a:r>
            <a:r>
              <a:rPr sz="2600" dirty="0">
                <a:solidFill>
                  <a:srgbClr val="800000"/>
                </a:solidFill>
                <a:latin typeface="Arial MT"/>
                <a:cs typeface="Arial MT"/>
              </a:rPr>
              <a:t>the </a:t>
            </a:r>
            <a:r>
              <a:rPr sz="2600" spc="-705" dirty="0">
                <a:solidFill>
                  <a:srgbClr val="800000"/>
                </a:solidFill>
                <a:latin typeface="Arial MT"/>
                <a:cs typeface="Arial MT"/>
              </a:rPr>
              <a:t> </a:t>
            </a:r>
            <a:r>
              <a:rPr sz="2600" dirty="0">
                <a:solidFill>
                  <a:srgbClr val="800000"/>
                </a:solidFill>
                <a:latin typeface="Arial MT"/>
                <a:cs typeface="Arial MT"/>
              </a:rPr>
              <a:t>database</a:t>
            </a:r>
            <a:r>
              <a:rPr sz="2600" spc="-15" dirty="0">
                <a:solidFill>
                  <a:srgbClr val="800000"/>
                </a:solidFill>
                <a:latin typeface="Arial MT"/>
                <a:cs typeface="Arial MT"/>
              </a:rPr>
              <a:t> </a:t>
            </a:r>
            <a:r>
              <a:rPr sz="2600" dirty="0">
                <a:solidFill>
                  <a:srgbClr val="800000"/>
                </a:solidFill>
                <a:latin typeface="Arial MT"/>
                <a:cs typeface="Arial MT"/>
              </a:rPr>
              <a:t>is updated.</a:t>
            </a:r>
            <a:endParaRPr sz="2600">
              <a:latin typeface="Arial MT"/>
              <a:cs typeface="Arial MT"/>
            </a:endParaRPr>
          </a:p>
          <a:p>
            <a:pPr lvl="1">
              <a:lnSpc>
                <a:spcPct val="100000"/>
              </a:lnSpc>
              <a:spcBef>
                <a:spcPts val="40"/>
              </a:spcBef>
              <a:buClr>
                <a:srgbClr val="333399"/>
              </a:buClr>
              <a:buFont typeface="Wingdings"/>
              <a:buChar char=""/>
            </a:pPr>
            <a:endParaRPr sz="3800">
              <a:latin typeface="Arial MT"/>
              <a:cs typeface="Arial MT"/>
            </a:endParaRPr>
          </a:p>
          <a:p>
            <a:pPr marL="355600" indent="-342900">
              <a:lnSpc>
                <a:spcPct val="100000"/>
              </a:lnSpc>
              <a:buClr>
                <a:srgbClr val="990033"/>
              </a:buClr>
              <a:buSzPct val="58928"/>
              <a:buFont typeface="Wingdings"/>
              <a:buChar char=""/>
              <a:tabLst>
                <a:tab pos="354965" algn="l"/>
                <a:tab pos="355600" algn="l"/>
              </a:tabLst>
            </a:pPr>
            <a:r>
              <a:rPr sz="2800" b="1" spc="-5" dirty="0">
                <a:solidFill>
                  <a:srgbClr val="333399"/>
                </a:solidFill>
                <a:latin typeface="Arial"/>
                <a:cs typeface="Arial"/>
              </a:rPr>
              <a:t>Schema</a:t>
            </a:r>
            <a:r>
              <a:rPr sz="2800" b="1" spc="5" dirty="0">
                <a:solidFill>
                  <a:srgbClr val="333399"/>
                </a:solidFill>
                <a:latin typeface="Arial"/>
                <a:cs typeface="Arial"/>
              </a:rPr>
              <a:t> </a:t>
            </a:r>
            <a:r>
              <a:rPr sz="2800" spc="-5" dirty="0">
                <a:solidFill>
                  <a:srgbClr val="333399"/>
                </a:solidFill>
                <a:latin typeface="Arial MT"/>
                <a:cs typeface="Arial MT"/>
              </a:rPr>
              <a:t>is</a:t>
            </a:r>
            <a:r>
              <a:rPr sz="2800" dirty="0">
                <a:solidFill>
                  <a:srgbClr val="333399"/>
                </a:solidFill>
                <a:latin typeface="Arial MT"/>
                <a:cs typeface="Arial MT"/>
              </a:rPr>
              <a:t> </a:t>
            </a:r>
            <a:r>
              <a:rPr sz="2800" spc="-5" dirty="0">
                <a:solidFill>
                  <a:srgbClr val="333399"/>
                </a:solidFill>
                <a:latin typeface="Arial MT"/>
                <a:cs typeface="Arial MT"/>
              </a:rPr>
              <a:t>also</a:t>
            </a:r>
            <a:r>
              <a:rPr sz="2800" dirty="0">
                <a:solidFill>
                  <a:srgbClr val="333399"/>
                </a:solidFill>
                <a:latin typeface="Arial MT"/>
                <a:cs typeface="Arial MT"/>
              </a:rPr>
              <a:t> called</a:t>
            </a:r>
            <a:r>
              <a:rPr sz="2800" spc="25" dirty="0">
                <a:solidFill>
                  <a:srgbClr val="333399"/>
                </a:solidFill>
                <a:latin typeface="Arial MT"/>
                <a:cs typeface="Arial MT"/>
              </a:rPr>
              <a:t> </a:t>
            </a:r>
            <a:r>
              <a:rPr sz="2800" b="1" spc="-5" dirty="0">
                <a:solidFill>
                  <a:srgbClr val="333399"/>
                </a:solidFill>
                <a:latin typeface="Arial"/>
                <a:cs typeface="Arial"/>
              </a:rPr>
              <a:t>intension</a:t>
            </a:r>
            <a:r>
              <a:rPr sz="2800" spc="-5" dirty="0">
                <a:solidFill>
                  <a:srgbClr val="333399"/>
                </a:solidFill>
                <a:latin typeface="Arial MT"/>
                <a:cs typeface="Arial MT"/>
              </a:rPr>
              <a:t>.</a:t>
            </a:r>
            <a:endParaRPr sz="2800">
              <a:latin typeface="Arial MT"/>
              <a:cs typeface="Arial MT"/>
            </a:endParaRPr>
          </a:p>
          <a:p>
            <a:pPr marL="355600" indent="-342900">
              <a:lnSpc>
                <a:spcPct val="100000"/>
              </a:lnSpc>
              <a:spcBef>
                <a:spcPts val="675"/>
              </a:spcBef>
              <a:buClr>
                <a:srgbClr val="990033"/>
              </a:buClr>
              <a:buSzPct val="58928"/>
              <a:buFont typeface="Wingdings"/>
              <a:buChar char=""/>
              <a:tabLst>
                <a:tab pos="354965" algn="l"/>
                <a:tab pos="355600" algn="l"/>
              </a:tabLst>
            </a:pPr>
            <a:r>
              <a:rPr sz="2800" b="1" spc="-5" dirty="0">
                <a:solidFill>
                  <a:srgbClr val="333399"/>
                </a:solidFill>
                <a:latin typeface="Arial"/>
                <a:cs typeface="Arial"/>
              </a:rPr>
              <a:t>State</a:t>
            </a:r>
            <a:r>
              <a:rPr sz="2800" b="1" spc="5" dirty="0">
                <a:solidFill>
                  <a:srgbClr val="333399"/>
                </a:solidFill>
                <a:latin typeface="Arial"/>
                <a:cs typeface="Arial"/>
              </a:rPr>
              <a:t> </a:t>
            </a:r>
            <a:r>
              <a:rPr sz="2800" spc="-5" dirty="0">
                <a:solidFill>
                  <a:srgbClr val="333399"/>
                </a:solidFill>
                <a:latin typeface="Arial MT"/>
                <a:cs typeface="Arial MT"/>
              </a:rPr>
              <a:t>is</a:t>
            </a:r>
            <a:r>
              <a:rPr sz="2800" dirty="0">
                <a:solidFill>
                  <a:srgbClr val="333399"/>
                </a:solidFill>
                <a:latin typeface="Arial MT"/>
                <a:cs typeface="Arial MT"/>
              </a:rPr>
              <a:t> </a:t>
            </a:r>
            <a:r>
              <a:rPr sz="2800" spc="-5" dirty="0">
                <a:solidFill>
                  <a:srgbClr val="333399"/>
                </a:solidFill>
                <a:latin typeface="Arial MT"/>
                <a:cs typeface="Arial MT"/>
              </a:rPr>
              <a:t>also</a:t>
            </a:r>
            <a:r>
              <a:rPr sz="2800" spc="5" dirty="0">
                <a:solidFill>
                  <a:srgbClr val="333399"/>
                </a:solidFill>
                <a:latin typeface="Arial MT"/>
                <a:cs typeface="Arial MT"/>
              </a:rPr>
              <a:t> </a:t>
            </a:r>
            <a:r>
              <a:rPr sz="2800" dirty="0">
                <a:solidFill>
                  <a:srgbClr val="333399"/>
                </a:solidFill>
                <a:latin typeface="Arial MT"/>
                <a:cs typeface="Arial MT"/>
              </a:rPr>
              <a:t>called</a:t>
            </a:r>
            <a:r>
              <a:rPr sz="2800" spc="20" dirty="0">
                <a:solidFill>
                  <a:srgbClr val="333399"/>
                </a:solidFill>
                <a:latin typeface="Arial MT"/>
                <a:cs typeface="Arial MT"/>
              </a:rPr>
              <a:t> </a:t>
            </a:r>
            <a:r>
              <a:rPr sz="2800" b="1" spc="-5" dirty="0">
                <a:solidFill>
                  <a:srgbClr val="333399"/>
                </a:solidFill>
                <a:latin typeface="Arial"/>
                <a:cs typeface="Arial"/>
              </a:rPr>
              <a:t>extension</a:t>
            </a:r>
            <a:r>
              <a:rPr sz="2800" spc="-5" dirty="0">
                <a:solidFill>
                  <a:srgbClr val="333399"/>
                </a:solidFill>
                <a:latin typeface="Arial MT"/>
                <a:cs typeface="Arial MT"/>
              </a:rPr>
              <a:t>.</a:t>
            </a:r>
            <a:endParaRPr sz="28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676402"/>
            <a:ext cx="6578600" cy="574040"/>
          </a:xfrm>
          <a:prstGeom prst="rect">
            <a:avLst/>
          </a:prstGeom>
        </p:spPr>
        <p:txBody>
          <a:bodyPr vert="horz" wrap="square" lIns="0" tIns="12700" rIns="0" bIns="0" rtlCol="0">
            <a:spAutoFit/>
          </a:bodyPr>
          <a:lstStyle/>
          <a:p>
            <a:pPr marL="12700">
              <a:lnSpc>
                <a:spcPct val="100000"/>
              </a:lnSpc>
              <a:spcBef>
                <a:spcPts val="100"/>
              </a:spcBef>
            </a:pPr>
            <a:r>
              <a:rPr spc="-5" dirty="0"/>
              <a:t>Example</a:t>
            </a:r>
            <a:r>
              <a:rPr spc="-15" dirty="0"/>
              <a:t> </a:t>
            </a:r>
            <a:r>
              <a:rPr dirty="0"/>
              <a:t>of </a:t>
            </a:r>
            <a:r>
              <a:rPr spc="-5" dirty="0"/>
              <a:t>a</a:t>
            </a:r>
            <a:r>
              <a:rPr dirty="0"/>
              <a:t> </a:t>
            </a:r>
            <a:r>
              <a:rPr spc="-5" dirty="0"/>
              <a:t>Database</a:t>
            </a:r>
            <a:r>
              <a:rPr spc="-15" dirty="0"/>
              <a:t> </a:t>
            </a:r>
            <a:r>
              <a:rPr spc="-5" dirty="0"/>
              <a:t>Schema</a:t>
            </a:r>
          </a:p>
        </p:txBody>
      </p:sp>
      <p:pic>
        <p:nvPicPr>
          <p:cNvPr id="4" name="object 4"/>
          <p:cNvPicPr/>
          <p:nvPr/>
        </p:nvPicPr>
        <p:blipFill>
          <a:blip r:embed="rId2" cstate="print"/>
          <a:stretch>
            <a:fillRect/>
          </a:stretch>
        </p:blipFill>
        <p:spPr>
          <a:xfrm>
            <a:off x="702162" y="1921355"/>
            <a:ext cx="7756037" cy="4154127"/>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50839" y="1248428"/>
            <a:ext cx="179705" cy="4318000"/>
          </a:xfrm>
          <a:prstGeom prst="rect">
            <a:avLst/>
          </a:prstGeom>
        </p:spPr>
        <p:txBody>
          <a:bodyPr vert="vert270" wrap="square" lIns="0" tIns="12700" rIns="0" bIns="0" rtlCol="0">
            <a:spAutoFit/>
          </a:bodyPr>
          <a:lstStyle/>
          <a:p>
            <a:pPr marL="12700">
              <a:lnSpc>
                <a:spcPct val="100000"/>
              </a:lnSpc>
              <a:spcBef>
                <a:spcPts val="100"/>
              </a:spcBef>
            </a:pPr>
            <a:r>
              <a:rPr sz="1000" b="1" spc="-10" dirty="0">
                <a:latin typeface="Verdana"/>
                <a:cs typeface="Verdana"/>
              </a:rPr>
              <a:t>Copyright</a:t>
            </a:r>
            <a:r>
              <a:rPr sz="1000" b="1" spc="20" dirty="0">
                <a:latin typeface="Verdana"/>
                <a:cs typeface="Verdana"/>
              </a:rPr>
              <a:t> </a:t>
            </a:r>
            <a:r>
              <a:rPr sz="1000" b="1" spc="-5" dirty="0">
                <a:latin typeface="Verdana"/>
                <a:cs typeface="Verdana"/>
              </a:rPr>
              <a:t>©</a:t>
            </a:r>
            <a:r>
              <a:rPr sz="1000" b="1" spc="10" dirty="0">
                <a:latin typeface="Verdana"/>
                <a:cs typeface="Verdana"/>
              </a:rPr>
              <a:t> </a:t>
            </a:r>
            <a:r>
              <a:rPr sz="1000" b="1" spc="-5" dirty="0">
                <a:latin typeface="Verdana"/>
                <a:cs typeface="Verdana"/>
              </a:rPr>
              <a:t>2017</a:t>
            </a:r>
            <a:r>
              <a:rPr sz="1000" b="1" spc="5" dirty="0">
                <a:latin typeface="Verdana"/>
                <a:cs typeface="Verdana"/>
              </a:rPr>
              <a:t> </a:t>
            </a:r>
            <a:r>
              <a:rPr sz="1000" b="1" spc="-10" dirty="0">
                <a:latin typeface="Verdana"/>
                <a:cs typeface="Verdana"/>
              </a:rPr>
              <a:t>Pearson</a:t>
            </a:r>
            <a:r>
              <a:rPr sz="1000" b="1" spc="35" dirty="0">
                <a:latin typeface="Verdana"/>
                <a:cs typeface="Verdana"/>
              </a:rPr>
              <a:t> </a:t>
            </a:r>
            <a:r>
              <a:rPr sz="1000" b="1" spc="-5" dirty="0">
                <a:latin typeface="Verdana"/>
                <a:cs typeface="Verdana"/>
              </a:rPr>
              <a:t>India</a:t>
            </a:r>
            <a:r>
              <a:rPr sz="1000" b="1" spc="10" dirty="0">
                <a:latin typeface="Verdana"/>
                <a:cs typeface="Verdana"/>
              </a:rPr>
              <a:t> </a:t>
            </a:r>
            <a:r>
              <a:rPr sz="1000" b="1" spc="-5" dirty="0">
                <a:latin typeface="Verdana"/>
                <a:cs typeface="Verdana"/>
              </a:rPr>
              <a:t>Education</a:t>
            </a:r>
            <a:r>
              <a:rPr sz="1000" b="1" spc="10" dirty="0">
                <a:latin typeface="Verdana"/>
                <a:cs typeface="Verdana"/>
              </a:rPr>
              <a:t> </a:t>
            </a:r>
            <a:r>
              <a:rPr sz="1000" b="1" spc="-5" dirty="0">
                <a:latin typeface="Verdana"/>
                <a:cs typeface="Verdana"/>
              </a:rPr>
              <a:t>Services</a:t>
            </a:r>
            <a:r>
              <a:rPr sz="1000" b="1" spc="20" dirty="0">
                <a:latin typeface="Verdana"/>
                <a:cs typeface="Verdana"/>
              </a:rPr>
              <a:t> </a:t>
            </a:r>
            <a:r>
              <a:rPr sz="1000" b="1" spc="-5" dirty="0">
                <a:latin typeface="Verdana"/>
                <a:cs typeface="Verdana"/>
              </a:rPr>
              <a:t>Pvt.</a:t>
            </a:r>
            <a:r>
              <a:rPr sz="1000" b="1" dirty="0">
                <a:latin typeface="Verdana"/>
                <a:cs typeface="Verdana"/>
              </a:rPr>
              <a:t> </a:t>
            </a:r>
            <a:r>
              <a:rPr sz="1000" b="1" spc="-5" dirty="0">
                <a:latin typeface="Verdana"/>
                <a:cs typeface="Verdana"/>
              </a:rPr>
              <a:t>Ltd</a:t>
            </a:r>
            <a:endParaRPr sz="1000">
              <a:latin typeface="Verdana"/>
              <a:cs typeface="Verdana"/>
            </a:endParaRPr>
          </a:p>
        </p:txBody>
      </p:sp>
      <p:sp>
        <p:nvSpPr>
          <p:cNvPr id="3" name="object 3"/>
          <p:cNvSpPr txBox="1">
            <a:spLocks noGrp="1"/>
          </p:cNvSpPr>
          <p:nvPr>
            <p:ph type="title"/>
          </p:nvPr>
        </p:nvSpPr>
        <p:spPr>
          <a:xfrm>
            <a:off x="307340" y="289052"/>
            <a:ext cx="5816600" cy="574040"/>
          </a:xfrm>
          <a:prstGeom prst="rect">
            <a:avLst/>
          </a:prstGeom>
        </p:spPr>
        <p:txBody>
          <a:bodyPr vert="horz" wrap="square" lIns="0" tIns="12700" rIns="0" bIns="0" rtlCol="0">
            <a:spAutoFit/>
          </a:bodyPr>
          <a:lstStyle/>
          <a:p>
            <a:pPr marL="12700">
              <a:lnSpc>
                <a:spcPct val="100000"/>
              </a:lnSpc>
              <a:spcBef>
                <a:spcPts val="100"/>
              </a:spcBef>
            </a:pPr>
            <a:r>
              <a:rPr spc="-5" dirty="0"/>
              <a:t>Example</a:t>
            </a:r>
            <a:r>
              <a:rPr spc="-25" dirty="0"/>
              <a:t> </a:t>
            </a:r>
            <a:r>
              <a:rPr dirty="0"/>
              <a:t>of</a:t>
            </a:r>
            <a:r>
              <a:rPr spc="-5" dirty="0"/>
              <a:t> a database</a:t>
            </a:r>
            <a:r>
              <a:rPr spc="-25" dirty="0"/>
              <a:t> </a:t>
            </a:r>
            <a:r>
              <a:rPr dirty="0"/>
              <a:t>state</a:t>
            </a:r>
          </a:p>
        </p:txBody>
      </p:sp>
      <p:pic>
        <p:nvPicPr>
          <p:cNvPr id="4" name="object 4"/>
          <p:cNvPicPr/>
          <p:nvPr/>
        </p:nvPicPr>
        <p:blipFill>
          <a:blip r:embed="rId2" cstate="print"/>
          <a:stretch>
            <a:fillRect/>
          </a:stretch>
        </p:blipFill>
        <p:spPr>
          <a:xfrm>
            <a:off x="2004060" y="1104900"/>
            <a:ext cx="4396740" cy="5061204"/>
          </a:xfrm>
          <a:prstGeom prst="rect">
            <a:avLst/>
          </a:prstGeom>
        </p:spPr>
      </p:pic>
      <p:sp>
        <p:nvSpPr>
          <p:cNvPr id="5" name="object 5"/>
          <p:cNvSpPr txBox="1">
            <a:spLocks noGrp="1"/>
          </p:cNvSpPr>
          <p:nvPr>
            <p:ph type="dt" sz="half" idx="6"/>
          </p:nvPr>
        </p:nvSpPr>
        <p:spPr>
          <a:prstGeom prst="rect">
            <a:avLst/>
          </a:prstGeom>
        </p:spPr>
        <p:txBody>
          <a:bodyPr vert="horz" wrap="square" lIns="0" tIns="13970" rIns="0" bIns="0" rtlCol="0">
            <a:spAutoFit/>
          </a:bodyPr>
          <a:lstStyle/>
          <a:p>
            <a:pPr marL="12700">
              <a:lnSpc>
                <a:spcPct val="100000"/>
              </a:lnSpc>
              <a:spcBef>
                <a:spcPts val="110"/>
              </a:spcBef>
            </a:pPr>
            <a:r>
              <a:rPr spc="-5" dirty="0"/>
              <a:t>Fundamentals</a:t>
            </a:r>
            <a:r>
              <a:rPr spc="-30" dirty="0"/>
              <a:t> </a:t>
            </a:r>
            <a:r>
              <a:rPr dirty="0"/>
              <a:t>of</a:t>
            </a:r>
            <a:r>
              <a:rPr spc="-5" dirty="0"/>
              <a:t> Database</a:t>
            </a:r>
            <a:r>
              <a:rPr spc="-15" dirty="0"/>
              <a:t> </a:t>
            </a:r>
            <a:r>
              <a:rPr dirty="0"/>
              <a:t>Systems</a:t>
            </a:r>
            <a:r>
              <a:rPr spc="-25" dirty="0"/>
              <a:t> </a:t>
            </a:r>
            <a:r>
              <a:rPr dirty="0"/>
              <a:t>,</a:t>
            </a:r>
            <a:r>
              <a:rPr spc="-15" dirty="0"/>
              <a:t> </a:t>
            </a:r>
            <a:r>
              <a:rPr spc="-5" dirty="0"/>
              <a:t>7e</a:t>
            </a:r>
          </a:p>
        </p:txBody>
      </p:sp>
      <p:sp>
        <p:nvSpPr>
          <p:cNvPr id="6" name="object 6"/>
          <p:cNvSpPr txBox="1">
            <a:spLocks noGrp="1"/>
          </p:cNvSpPr>
          <p:nvPr>
            <p:ph type="ftr" sz="quarter" idx="5"/>
          </p:nvPr>
        </p:nvSpPr>
        <p:spPr>
          <a:prstGeom prst="rect">
            <a:avLst/>
          </a:prstGeom>
        </p:spPr>
        <p:txBody>
          <a:bodyPr vert="horz" wrap="square" lIns="0" tIns="13970" rIns="0" bIns="0" rtlCol="0">
            <a:spAutoFit/>
          </a:bodyPr>
          <a:lstStyle/>
          <a:p>
            <a:pPr marL="12700">
              <a:lnSpc>
                <a:spcPct val="100000"/>
              </a:lnSpc>
              <a:spcBef>
                <a:spcPts val="110"/>
              </a:spcBef>
            </a:pPr>
            <a:r>
              <a:rPr dirty="0"/>
              <a:t>Authors:</a:t>
            </a:r>
            <a:r>
              <a:rPr spc="-55" dirty="0"/>
              <a:t> </a:t>
            </a:r>
            <a:r>
              <a:rPr dirty="0"/>
              <a:t>Elmasri</a:t>
            </a:r>
            <a:r>
              <a:rPr spc="-35" dirty="0"/>
              <a:t> </a:t>
            </a:r>
            <a:r>
              <a:rPr spc="-5" dirty="0"/>
              <a:t>and</a:t>
            </a:r>
            <a:r>
              <a:rPr spc="-25" dirty="0"/>
              <a:t> </a:t>
            </a:r>
            <a:r>
              <a:rPr dirty="0"/>
              <a:t>Navathe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1892</Words>
  <Application>Microsoft Office PowerPoint</Application>
  <PresentationFormat>On-screen Show (4:3)</PresentationFormat>
  <Paragraphs>237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MT</vt:lpstr>
      <vt:lpstr>Calibri</vt:lpstr>
      <vt:lpstr>Verdana</vt:lpstr>
      <vt:lpstr>Wingdings</vt:lpstr>
      <vt:lpstr>Office Theme</vt:lpstr>
      <vt:lpstr>PowerPoint Presentation</vt:lpstr>
      <vt:lpstr>Data Models</vt:lpstr>
      <vt:lpstr>Data Models (continued)</vt:lpstr>
      <vt:lpstr>Schemas versus Instances</vt:lpstr>
      <vt:lpstr>Schemas versus Instances</vt:lpstr>
      <vt:lpstr>Database Schema  vs. Database State</vt:lpstr>
      <vt:lpstr>Database Schema vs. Database State (continued)</vt:lpstr>
      <vt:lpstr>Example of a Database Schema</vt:lpstr>
      <vt:lpstr>Example of a database state</vt:lpstr>
      <vt:lpstr>Three-Schema Architecture</vt:lpstr>
      <vt:lpstr>Three-Schema Architecture</vt:lpstr>
      <vt:lpstr>The three-schema architecture</vt:lpstr>
      <vt:lpstr>Three-Schema Architecture</vt:lpstr>
      <vt:lpstr>Data Independence</vt:lpstr>
      <vt:lpstr>Data Independence (continued)</vt:lpstr>
      <vt:lpstr>DBMS Languages</vt:lpstr>
      <vt:lpstr>DBMS Languages</vt:lpstr>
      <vt:lpstr>DBMS Languages</vt:lpstr>
      <vt:lpstr>Types of DML</vt:lpstr>
      <vt:lpstr>DBMS Interfaces</vt:lpstr>
      <vt:lpstr>DBMS Programming Language Interfaces</vt:lpstr>
      <vt:lpstr>User-Friendly DBMS Interfaces</vt:lpstr>
      <vt:lpstr>Other DBMS Interfaces</vt:lpstr>
      <vt:lpstr>Centralized and Client-Server DBMS Architectures</vt:lpstr>
      <vt:lpstr>A Physical Centralized Architecture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sumit kumar</cp:lastModifiedBy>
  <cp:revision>8</cp:revision>
  <dcterms:created xsi:type="dcterms:W3CDTF">2023-09-29T09:45:16Z</dcterms:created>
  <dcterms:modified xsi:type="dcterms:W3CDTF">2023-12-02T05:51:45Z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2023-09-25T00:00:00Z</vt:filetime>
  </property>
  <property fmtid="{D5CDD505-2E9C-101B-9397-08002B2CF9AE}" pid="3" name="LastSaved">
    <vt:filetime>2023-09-29T00:00:00Z</vt:filetime>
  </property>
</Properties>
</file>