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52114" y="1872437"/>
            <a:ext cx="3239770"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6" name="Holder 6"/>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Holder 4"/>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Holder 3"/>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70319"/>
            <a:ext cx="9144000" cy="487680"/>
          </a:xfrm>
          <a:custGeom>
            <a:avLst/>
            <a:gdLst/>
            <a:ahLst/>
            <a:cxnLst/>
            <a:rect l="l" t="t" r="r" b="b"/>
            <a:pathLst>
              <a:path w="9144000" h="487679">
                <a:moveTo>
                  <a:pt x="9143999" y="0"/>
                </a:moveTo>
                <a:lnTo>
                  <a:pt x="0" y="0"/>
                </a:lnTo>
                <a:lnTo>
                  <a:pt x="0" y="487678"/>
                </a:lnTo>
                <a:lnTo>
                  <a:pt x="9143999" y="487678"/>
                </a:lnTo>
                <a:lnTo>
                  <a:pt x="9143999" y="0"/>
                </a:lnTo>
                <a:close/>
              </a:path>
            </a:pathLst>
          </a:custGeom>
          <a:solidFill>
            <a:srgbClr val="364394"/>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440168" y="6370318"/>
            <a:ext cx="1581912" cy="477010"/>
          </a:xfrm>
          <a:prstGeom prst="rect">
            <a:avLst/>
          </a:prstGeom>
        </p:spPr>
      </p:pic>
      <p:sp>
        <p:nvSpPr>
          <p:cNvPr id="2" name="Holder 2"/>
          <p:cNvSpPr>
            <a:spLocks noGrp="1"/>
          </p:cNvSpPr>
          <p:nvPr>
            <p:ph type="title"/>
          </p:nvPr>
        </p:nvSpPr>
        <p:spPr>
          <a:xfrm>
            <a:off x="307340" y="3759"/>
            <a:ext cx="8529319" cy="1244600"/>
          </a:xfrm>
          <a:prstGeom prst="rect">
            <a:avLst/>
          </a:prstGeom>
        </p:spPr>
        <p:txBody>
          <a:bodyPr wrap="square" lIns="0" tIns="0" rIns="0" bIns="0">
            <a:spAutoFit/>
          </a:bodyPr>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a:xfrm>
            <a:off x="307340" y="1354582"/>
            <a:ext cx="8529319" cy="46475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14876" y="6528164"/>
            <a:ext cx="2372995" cy="196215"/>
          </a:xfrm>
          <a:prstGeom prst="rect">
            <a:avLst/>
          </a:prstGeom>
        </p:spPr>
        <p:txBody>
          <a:bodyPr wrap="square" lIns="0" tIns="0" rIns="0" bIns="0">
            <a:spAutoFit/>
          </a:bodyPr>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a:xfrm>
            <a:off x="169265" y="6529991"/>
            <a:ext cx="3162300" cy="196215"/>
          </a:xfrm>
          <a:prstGeom prst="rect">
            <a:avLst/>
          </a:prstGeom>
        </p:spPr>
        <p:txBody>
          <a:bodyPr wrap="square" lIns="0" tIns="0" rIns="0" bIns="0">
            <a:spAutoFit/>
          </a:bodyPr>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p:nvPr/>
        </p:nvSpPr>
        <p:spPr>
          <a:xfrm>
            <a:off x="2952114" y="1872437"/>
            <a:ext cx="233108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333399"/>
                </a:solidFill>
                <a:latin typeface="Arial"/>
                <a:cs typeface="Arial"/>
              </a:rPr>
              <a:t>CHAPTER</a:t>
            </a:r>
            <a:r>
              <a:rPr sz="3200" b="1" spc="-85" dirty="0">
                <a:solidFill>
                  <a:srgbClr val="333399"/>
                </a:solidFill>
                <a:latin typeface="Arial"/>
                <a:cs typeface="Arial"/>
              </a:rPr>
              <a:t> </a:t>
            </a:r>
            <a:r>
              <a:rPr sz="3200" b="1" dirty="0">
                <a:solidFill>
                  <a:srgbClr val="333399"/>
                </a:solidFill>
                <a:latin typeface="Arial"/>
                <a:cs typeface="Arial"/>
              </a:rPr>
              <a:t>3</a:t>
            </a:r>
            <a:endParaRPr sz="3200">
              <a:latin typeface="Arial"/>
              <a:cs typeface="Arial"/>
            </a:endParaRPr>
          </a:p>
        </p:txBody>
      </p:sp>
      <p:sp>
        <p:nvSpPr>
          <p:cNvPr id="4" name="object 4"/>
          <p:cNvSpPr txBox="1"/>
          <p:nvPr/>
        </p:nvSpPr>
        <p:spPr>
          <a:xfrm>
            <a:off x="1150416" y="3055441"/>
            <a:ext cx="6273800" cy="1123315"/>
          </a:xfrm>
          <a:prstGeom prst="rect">
            <a:avLst/>
          </a:prstGeom>
        </p:spPr>
        <p:txBody>
          <a:bodyPr vert="horz" wrap="square" lIns="0" tIns="12700" rIns="0" bIns="0" rtlCol="0">
            <a:spAutoFit/>
          </a:bodyPr>
          <a:lstStyle/>
          <a:p>
            <a:pPr marL="12700" marR="5080" indent="450850">
              <a:lnSpc>
                <a:spcPct val="100000"/>
              </a:lnSpc>
              <a:spcBef>
                <a:spcPts val="100"/>
              </a:spcBef>
            </a:pPr>
            <a:r>
              <a:rPr sz="3600" dirty="0">
                <a:solidFill>
                  <a:srgbClr val="333399"/>
                </a:solidFill>
                <a:latin typeface="Arial MT"/>
                <a:cs typeface="Arial MT"/>
              </a:rPr>
              <a:t>Data Modeling Using </a:t>
            </a:r>
            <a:r>
              <a:rPr sz="3600" spc="-5" dirty="0">
                <a:solidFill>
                  <a:srgbClr val="333399"/>
                </a:solidFill>
                <a:latin typeface="Arial MT"/>
                <a:cs typeface="Arial MT"/>
              </a:rPr>
              <a:t>the </a:t>
            </a:r>
            <a:r>
              <a:rPr sz="3600" dirty="0">
                <a:solidFill>
                  <a:srgbClr val="333399"/>
                </a:solidFill>
                <a:latin typeface="Arial MT"/>
                <a:cs typeface="Arial MT"/>
              </a:rPr>
              <a:t> Entity-Relationship</a:t>
            </a:r>
            <a:r>
              <a:rPr sz="3600" spc="-85" dirty="0">
                <a:solidFill>
                  <a:srgbClr val="333399"/>
                </a:solidFill>
                <a:latin typeface="Arial MT"/>
                <a:cs typeface="Arial MT"/>
              </a:rPr>
              <a:t> </a:t>
            </a:r>
            <a:r>
              <a:rPr sz="3600" dirty="0">
                <a:solidFill>
                  <a:srgbClr val="333399"/>
                </a:solidFill>
                <a:latin typeface="Arial MT"/>
                <a:cs typeface="Arial MT"/>
              </a:rPr>
              <a:t>(ER)</a:t>
            </a:r>
            <a:r>
              <a:rPr sz="3600" spc="-45" dirty="0">
                <a:solidFill>
                  <a:srgbClr val="333399"/>
                </a:solidFill>
                <a:latin typeface="Arial MT"/>
                <a:cs typeface="Arial MT"/>
              </a:rPr>
              <a:t> </a:t>
            </a:r>
            <a:r>
              <a:rPr sz="3600" dirty="0">
                <a:solidFill>
                  <a:srgbClr val="333399"/>
                </a:solidFill>
                <a:latin typeface="Arial MT"/>
                <a:cs typeface="Arial MT"/>
              </a:rPr>
              <a:t>Model</a:t>
            </a:r>
            <a:endParaRPr sz="3600">
              <a:latin typeface="Arial MT"/>
              <a:cs typeface="Arial M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4521835" cy="574040"/>
          </a:xfrm>
          <a:prstGeom prst="rect">
            <a:avLst/>
          </a:prstGeom>
        </p:spPr>
        <p:txBody>
          <a:bodyPr vert="horz" wrap="square" lIns="0" tIns="12700" rIns="0" bIns="0" rtlCol="0">
            <a:spAutoFit/>
          </a:bodyPr>
          <a:lstStyle/>
          <a:p>
            <a:pPr marL="12700">
              <a:lnSpc>
                <a:spcPct val="100000"/>
              </a:lnSpc>
              <a:spcBef>
                <a:spcPts val="100"/>
              </a:spcBef>
            </a:pPr>
            <a:r>
              <a:rPr spc="-5" dirty="0"/>
              <a:t>Types</a:t>
            </a:r>
            <a:r>
              <a:rPr spc="-10" dirty="0"/>
              <a:t> </a:t>
            </a:r>
            <a:r>
              <a:rPr spc="-5" dirty="0"/>
              <a:t>of Attributes (2)</a:t>
            </a:r>
          </a:p>
        </p:txBody>
      </p:sp>
      <p:sp>
        <p:nvSpPr>
          <p:cNvPr id="4" name="object 4"/>
          <p:cNvSpPr txBox="1"/>
          <p:nvPr/>
        </p:nvSpPr>
        <p:spPr>
          <a:xfrm>
            <a:off x="307340" y="1353058"/>
            <a:ext cx="8225155" cy="3965575"/>
          </a:xfrm>
          <a:prstGeom prst="rect">
            <a:avLst/>
          </a:prstGeom>
        </p:spPr>
        <p:txBody>
          <a:bodyPr vert="horz" wrap="square" lIns="0" tIns="12065" rIns="0" bIns="0" rtlCol="0">
            <a:spAutoFit/>
          </a:bodyPr>
          <a:lstStyle/>
          <a:p>
            <a:pPr marL="355600" marR="77470" indent="-342900" algn="just">
              <a:lnSpc>
                <a:spcPct val="100000"/>
              </a:lnSpc>
              <a:spcBef>
                <a:spcPts val="95"/>
              </a:spcBef>
              <a:buClr>
                <a:srgbClr val="990033"/>
              </a:buClr>
              <a:buSzPct val="58928"/>
              <a:buFont typeface="Wingdings"/>
              <a:buChar char=""/>
              <a:tabLst>
                <a:tab pos="355600" algn="l"/>
              </a:tabLst>
            </a:pPr>
            <a:r>
              <a:rPr sz="2800" spc="-5" dirty="0">
                <a:solidFill>
                  <a:srgbClr val="333399"/>
                </a:solidFill>
                <a:latin typeface="Arial MT"/>
                <a:cs typeface="Arial MT"/>
              </a:rPr>
              <a:t>In </a:t>
            </a:r>
            <a:r>
              <a:rPr sz="2800" dirty="0">
                <a:solidFill>
                  <a:srgbClr val="333399"/>
                </a:solidFill>
                <a:latin typeface="Arial MT"/>
                <a:cs typeface="Arial MT"/>
              </a:rPr>
              <a:t>general, composite </a:t>
            </a:r>
            <a:r>
              <a:rPr sz="2800" spc="-5" dirty="0">
                <a:solidFill>
                  <a:srgbClr val="333399"/>
                </a:solidFill>
                <a:latin typeface="Arial MT"/>
                <a:cs typeface="Arial MT"/>
              </a:rPr>
              <a:t>and multi-valued </a:t>
            </a:r>
            <a:r>
              <a:rPr sz="2800" dirty="0">
                <a:solidFill>
                  <a:srgbClr val="333399"/>
                </a:solidFill>
                <a:latin typeface="Arial MT"/>
                <a:cs typeface="Arial MT"/>
              </a:rPr>
              <a:t>attributes </a:t>
            </a:r>
            <a:r>
              <a:rPr sz="2800" spc="5" dirty="0">
                <a:solidFill>
                  <a:srgbClr val="333399"/>
                </a:solidFill>
                <a:latin typeface="Arial MT"/>
                <a:cs typeface="Arial MT"/>
              </a:rPr>
              <a:t> </a:t>
            </a:r>
            <a:r>
              <a:rPr sz="2800" spc="-5" dirty="0">
                <a:solidFill>
                  <a:srgbClr val="333399"/>
                </a:solidFill>
                <a:latin typeface="Arial MT"/>
                <a:cs typeface="Arial MT"/>
              </a:rPr>
              <a:t>may be </a:t>
            </a:r>
            <a:r>
              <a:rPr sz="2800" dirty="0">
                <a:solidFill>
                  <a:srgbClr val="333399"/>
                </a:solidFill>
                <a:latin typeface="Arial MT"/>
                <a:cs typeface="Arial MT"/>
              </a:rPr>
              <a:t>nested arbitrarily </a:t>
            </a:r>
            <a:r>
              <a:rPr sz="2800" spc="-5" dirty="0">
                <a:solidFill>
                  <a:srgbClr val="333399"/>
                </a:solidFill>
                <a:latin typeface="Arial MT"/>
                <a:cs typeface="Arial MT"/>
              </a:rPr>
              <a:t>to </a:t>
            </a:r>
            <a:r>
              <a:rPr sz="2800" dirty="0">
                <a:solidFill>
                  <a:srgbClr val="333399"/>
                </a:solidFill>
                <a:latin typeface="Arial MT"/>
                <a:cs typeface="Arial MT"/>
              </a:rPr>
              <a:t>any number </a:t>
            </a:r>
            <a:r>
              <a:rPr sz="2800" spc="-5" dirty="0">
                <a:solidFill>
                  <a:srgbClr val="333399"/>
                </a:solidFill>
                <a:latin typeface="Arial MT"/>
                <a:cs typeface="Arial MT"/>
              </a:rPr>
              <a:t>of </a:t>
            </a:r>
            <a:r>
              <a:rPr sz="2800" dirty="0">
                <a:solidFill>
                  <a:srgbClr val="333399"/>
                </a:solidFill>
                <a:latin typeface="Arial MT"/>
                <a:cs typeface="Arial MT"/>
              </a:rPr>
              <a:t>levels, </a:t>
            </a:r>
            <a:r>
              <a:rPr sz="2800" spc="-765" dirty="0">
                <a:solidFill>
                  <a:srgbClr val="333399"/>
                </a:solidFill>
                <a:latin typeface="Arial MT"/>
                <a:cs typeface="Arial MT"/>
              </a:rPr>
              <a:t> </a:t>
            </a:r>
            <a:r>
              <a:rPr sz="2800" dirty="0">
                <a:solidFill>
                  <a:srgbClr val="333399"/>
                </a:solidFill>
                <a:latin typeface="Arial MT"/>
                <a:cs typeface="Arial MT"/>
              </a:rPr>
              <a:t>although</a:t>
            </a:r>
            <a:r>
              <a:rPr sz="2800" spc="5" dirty="0">
                <a:solidFill>
                  <a:srgbClr val="333399"/>
                </a:solidFill>
                <a:latin typeface="Arial MT"/>
                <a:cs typeface="Arial MT"/>
              </a:rPr>
              <a:t> </a:t>
            </a:r>
            <a:r>
              <a:rPr sz="2800" dirty="0">
                <a:solidFill>
                  <a:srgbClr val="333399"/>
                </a:solidFill>
                <a:latin typeface="Arial MT"/>
                <a:cs typeface="Arial MT"/>
              </a:rPr>
              <a:t>this</a:t>
            </a:r>
            <a:r>
              <a:rPr sz="2800" spc="5" dirty="0">
                <a:solidFill>
                  <a:srgbClr val="333399"/>
                </a:solidFill>
                <a:latin typeface="Arial MT"/>
                <a:cs typeface="Arial MT"/>
              </a:rPr>
              <a:t> </a:t>
            </a:r>
            <a:r>
              <a:rPr sz="2800" spc="-5" dirty="0">
                <a:solidFill>
                  <a:srgbClr val="333399"/>
                </a:solidFill>
                <a:latin typeface="Arial MT"/>
                <a:cs typeface="Arial MT"/>
              </a:rPr>
              <a:t>is</a:t>
            </a:r>
            <a:r>
              <a:rPr sz="2800" dirty="0">
                <a:solidFill>
                  <a:srgbClr val="333399"/>
                </a:solidFill>
                <a:latin typeface="Arial MT"/>
                <a:cs typeface="Arial MT"/>
              </a:rPr>
              <a:t> rare.</a:t>
            </a:r>
            <a:endParaRPr sz="2800">
              <a:latin typeface="Arial MT"/>
              <a:cs typeface="Arial MT"/>
            </a:endParaRPr>
          </a:p>
          <a:p>
            <a:pPr marL="756285" marR="5080" lvl="1" indent="-287020" algn="just">
              <a:lnSpc>
                <a:spcPct val="100000"/>
              </a:lnSpc>
              <a:spcBef>
                <a:spcPts val="635"/>
              </a:spcBef>
              <a:buClr>
                <a:srgbClr val="333399"/>
              </a:buClr>
              <a:buSzPct val="53846"/>
              <a:buFont typeface="Wingdings"/>
              <a:buChar char=""/>
              <a:tabLst>
                <a:tab pos="756920" algn="l"/>
              </a:tabLst>
            </a:pPr>
            <a:r>
              <a:rPr sz="2600" dirty="0">
                <a:solidFill>
                  <a:srgbClr val="800000"/>
                </a:solidFill>
                <a:latin typeface="Arial MT"/>
                <a:cs typeface="Arial MT"/>
              </a:rPr>
              <a:t>For</a:t>
            </a:r>
            <a:r>
              <a:rPr sz="2600" spc="-20" dirty="0">
                <a:solidFill>
                  <a:srgbClr val="800000"/>
                </a:solidFill>
                <a:latin typeface="Arial MT"/>
                <a:cs typeface="Arial MT"/>
              </a:rPr>
              <a:t> </a:t>
            </a:r>
            <a:r>
              <a:rPr sz="2600" dirty="0">
                <a:solidFill>
                  <a:srgbClr val="800000"/>
                </a:solidFill>
                <a:latin typeface="Arial MT"/>
                <a:cs typeface="Arial MT"/>
              </a:rPr>
              <a:t>example,</a:t>
            </a:r>
            <a:r>
              <a:rPr sz="2600" spc="-15" dirty="0">
                <a:solidFill>
                  <a:srgbClr val="800000"/>
                </a:solidFill>
                <a:latin typeface="Arial MT"/>
                <a:cs typeface="Arial MT"/>
              </a:rPr>
              <a:t> </a:t>
            </a:r>
            <a:r>
              <a:rPr sz="2600" dirty="0">
                <a:solidFill>
                  <a:srgbClr val="800000"/>
                </a:solidFill>
                <a:latin typeface="Arial MT"/>
                <a:cs typeface="Arial MT"/>
              </a:rPr>
              <a:t>PreviousDegrees</a:t>
            </a:r>
            <a:r>
              <a:rPr sz="2600" spc="-35" dirty="0">
                <a:solidFill>
                  <a:srgbClr val="800000"/>
                </a:solidFill>
                <a:latin typeface="Arial MT"/>
                <a:cs typeface="Arial MT"/>
              </a:rPr>
              <a:t> </a:t>
            </a:r>
            <a:r>
              <a:rPr sz="2600" dirty="0">
                <a:solidFill>
                  <a:srgbClr val="800000"/>
                </a:solidFill>
                <a:latin typeface="Arial MT"/>
                <a:cs typeface="Arial MT"/>
              </a:rPr>
              <a:t>of</a:t>
            </a:r>
            <a:r>
              <a:rPr sz="2600" spc="10" dirty="0">
                <a:solidFill>
                  <a:srgbClr val="800000"/>
                </a:solidFill>
                <a:latin typeface="Arial MT"/>
                <a:cs typeface="Arial MT"/>
              </a:rPr>
              <a:t> </a:t>
            </a:r>
            <a:r>
              <a:rPr sz="2600" dirty="0">
                <a:solidFill>
                  <a:srgbClr val="800000"/>
                </a:solidFill>
                <a:latin typeface="Arial MT"/>
                <a:cs typeface="Arial MT"/>
              </a:rPr>
              <a:t>a STUDENT</a:t>
            </a:r>
            <a:r>
              <a:rPr sz="2600" spc="-35" dirty="0">
                <a:solidFill>
                  <a:srgbClr val="800000"/>
                </a:solidFill>
                <a:latin typeface="Arial MT"/>
                <a:cs typeface="Arial MT"/>
              </a:rPr>
              <a:t> </a:t>
            </a:r>
            <a:r>
              <a:rPr sz="2600" dirty="0">
                <a:solidFill>
                  <a:srgbClr val="800000"/>
                </a:solidFill>
                <a:latin typeface="Arial MT"/>
                <a:cs typeface="Arial MT"/>
              </a:rPr>
              <a:t>is</a:t>
            </a:r>
            <a:r>
              <a:rPr sz="2600" spc="5" dirty="0">
                <a:solidFill>
                  <a:srgbClr val="800000"/>
                </a:solidFill>
                <a:latin typeface="Arial MT"/>
                <a:cs typeface="Arial MT"/>
              </a:rPr>
              <a:t> </a:t>
            </a:r>
            <a:r>
              <a:rPr sz="2600" dirty="0">
                <a:solidFill>
                  <a:srgbClr val="800000"/>
                </a:solidFill>
                <a:latin typeface="Arial MT"/>
                <a:cs typeface="Arial MT"/>
              </a:rPr>
              <a:t>a </a:t>
            </a:r>
            <a:r>
              <a:rPr sz="2600" spc="-715" dirty="0">
                <a:solidFill>
                  <a:srgbClr val="800000"/>
                </a:solidFill>
                <a:latin typeface="Arial MT"/>
                <a:cs typeface="Arial MT"/>
              </a:rPr>
              <a:t> </a:t>
            </a:r>
            <a:r>
              <a:rPr sz="2600" dirty="0">
                <a:solidFill>
                  <a:srgbClr val="800000"/>
                </a:solidFill>
                <a:latin typeface="Arial MT"/>
                <a:cs typeface="Arial MT"/>
              </a:rPr>
              <a:t>composite</a:t>
            </a:r>
            <a:r>
              <a:rPr sz="2600" spc="-30" dirty="0">
                <a:solidFill>
                  <a:srgbClr val="800000"/>
                </a:solidFill>
                <a:latin typeface="Arial MT"/>
                <a:cs typeface="Arial MT"/>
              </a:rPr>
              <a:t> </a:t>
            </a:r>
            <a:r>
              <a:rPr sz="2600" dirty="0">
                <a:solidFill>
                  <a:srgbClr val="800000"/>
                </a:solidFill>
                <a:latin typeface="Arial MT"/>
                <a:cs typeface="Arial MT"/>
              </a:rPr>
              <a:t>multi-valued</a:t>
            </a:r>
            <a:r>
              <a:rPr sz="2600" spc="-20" dirty="0">
                <a:solidFill>
                  <a:srgbClr val="800000"/>
                </a:solidFill>
                <a:latin typeface="Arial MT"/>
                <a:cs typeface="Arial MT"/>
              </a:rPr>
              <a:t> </a:t>
            </a:r>
            <a:r>
              <a:rPr sz="2600" dirty="0">
                <a:solidFill>
                  <a:srgbClr val="800000"/>
                </a:solidFill>
                <a:latin typeface="Arial MT"/>
                <a:cs typeface="Arial MT"/>
              </a:rPr>
              <a:t>attribute</a:t>
            </a:r>
            <a:r>
              <a:rPr sz="2600" spc="5" dirty="0">
                <a:solidFill>
                  <a:srgbClr val="800000"/>
                </a:solidFill>
                <a:latin typeface="Arial MT"/>
                <a:cs typeface="Arial MT"/>
              </a:rPr>
              <a:t> </a:t>
            </a:r>
            <a:r>
              <a:rPr sz="2600" dirty="0">
                <a:solidFill>
                  <a:srgbClr val="800000"/>
                </a:solidFill>
                <a:latin typeface="Arial MT"/>
                <a:cs typeface="Arial MT"/>
              </a:rPr>
              <a:t>denoted by</a:t>
            </a:r>
            <a:endParaRPr sz="2600">
              <a:latin typeface="Arial MT"/>
              <a:cs typeface="Arial MT"/>
            </a:endParaRPr>
          </a:p>
          <a:p>
            <a:pPr marL="756285" algn="just">
              <a:lnSpc>
                <a:spcPct val="100000"/>
              </a:lnSpc>
            </a:pPr>
            <a:r>
              <a:rPr sz="2600" dirty="0">
                <a:solidFill>
                  <a:srgbClr val="800000"/>
                </a:solidFill>
                <a:latin typeface="Arial MT"/>
                <a:cs typeface="Arial MT"/>
              </a:rPr>
              <a:t>{PreviousDegrees</a:t>
            </a:r>
            <a:r>
              <a:rPr sz="2600" spc="-15" dirty="0">
                <a:solidFill>
                  <a:srgbClr val="800000"/>
                </a:solidFill>
                <a:latin typeface="Arial MT"/>
                <a:cs typeface="Arial MT"/>
              </a:rPr>
              <a:t> </a:t>
            </a:r>
            <a:r>
              <a:rPr sz="2600" dirty="0">
                <a:solidFill>
                  <a:srgbClr val="800000"/>
                </a:solidFill>
                <a:latin typeface="Arial MT"/>
                <a:cs typeface="Arial MT"/>
              </a:rPr>
              <a:t>(College,</a:t>
            </a:r>
            <a:r>
              <a:rPr sz="2600" spc="-30" dirty="0">
                <a:solidFill>
                  <a:srgbClr val="800000"/>
                </a:solidFill>
                <a:latin typeface="Arial MT"/>
                <a:cs typeface="Arial MT"/>
              </a:rPr>
              <a:t> </a:t>
            </a:r>
            <a:r>
              <a:rPr sz="2600" dirty="0">
                <a:solidFill>
                  <a:srgbClr val="800000"/>
                </a:solidFill>
                <a:latin typeface="Arial MT"/>
                <a:cs typeface="Arial MT"/>
              </a:rPr>
              <a:t>Year,</a:t>
            </a:r>
            <a:r>
              <a:rPr sz="2600" spc="-10" dirty="0">
                <a:solidFill>
                  <a:srgbClr val="800000"/>
                </a:solidFill>
                <a:latin typeface="Arial MT"/>
                <a:cs typeface="Arial MT"/>
              </a:rPr>
              <a:t> </a:t>
            </a:r>
            <a:r>
              <a:rPr sz="2600" dirty="0">
                <a:solidFill>
                  <a:srgbClr val="800000"/>
                </a:solidFill>
                <a:latin typeface="Arial MT"/>
                <a:cs typeface="Arial MT"/>
              </a:rPr>
              <a:t>Degree,</a:t>
            </a:r>
            <a:r>
              <a:rPr sz="2600" spc="-20" dirty="0">
                <a:solidFill>
                  <a:srgbClr val="800000"/>
                </a:solidFill>
                <a:latin typeface="Arial MT"/>
                <a:cs typeface="Arial MT"/>
              </a:rPr>
              <a:t> </a:t>
            </a:r>
            <a:r>
              <a:rPr sz="2600" dirty="0">
                <a:solidFill>
                  <a:srgbClr val="800000"/>
                </a:solidFill>
                <a:latin typeface="Arial MT"/>
                <a:cs typeface="Arial MT"/>
              </a:rPr>
              <a:t>Field)}</a:t>
            </a:r>
            <a:endParaRPr sz="2600">
              <a:latin typeface="Arial MT"/>
              <a:cs typeface="Arial MT"/>
            </a:endParaRPr>
          </a:p>
          <a:p>
            <a:pPr marL="756285" lvl="1" indent="-287020" algn="just">
              <a:lnSpc>
                <a:spcPct val="100000"/>
              </a:lnSpc>
              <a:spcBef>
                <a:spcPts val="625"/>
              </a:spcBef>
              <a:buClr>
                <a:srgbClr val="333399"/>
              </a:buClr>
              <a:buSzPct val="53846"/>
              <a:buFont typeface="Wingdings"/>
              <a:buChar char=""/>
              <a:tabLst>
                <a:tab pos="756920" algn="l"/>
              </a:tabLst>
            </a:pPr>
            <a:r>
              <a:rPr sz="2600" dirty="0">
                <a:solidFill>
                  <a:srgbClr val="800000"/>
                </a:solidFill>
                <a:latin typeface="Arial MT"/>
                <a:cs typeface="Arial MT"/>
              </a:rPr>
              <a:t>Multiple</a:t>
            </a:r>
            <a:r>
              <a:rPr sz="2600" spc="-20" dirty="0">
                <a:solidFill>
                  <a:srgbClr val="800000"/>
                </a:solidFill>
                <a:latin typeface="Arial MT"/>
                <a:cs typeface="Arial MT"/>
              </a:rPr>
              <a:t> </a:t>
            </a:r>
            <a:r>
              <a:rPr sz="2600" dirty="0">
                <a:solidFill>
                  <a:srgbClr val="800000"/>
                </a:solidFill>
                <a:latin typeface="Arial MT"/>
                <a:cs typeface="Arial MT"/>
              </a:rPr>
              <a:t>PreviousDegrees</a:t>
            </a:r>
            <a:r>
              <a:rPr sz="2600" spc="-40" dirty="0">
                <a:solidFill>
                  <a:srgbClr val="800000"/>
                </a:solidFill>
                <a:latin typeface="Arial MT"/>
                <a:cs typeface="Arial MT"/>
              </a:rPr>
              <a:t> </a:t>
            </a:r>
            <a:r>
              <a:rPr sz="2600" dirty="0">
                <a:solidFill>
                  <a:srgbClr val="800000"/>
                </a:solidFill>
                <a:latin typeface="Arial MT"/>
                <a:cs typeface="Arial MT"/>
              </a:rPr>
              <a:t>values</a:t>
            </a:r>
            <a:r>
              <a:rPr sz="2600" spc="-5" dirty="0">
                <a:solidFill>
                  <a:srgbClr val="800000"/>
                </a:solidFill>
                <a:latin typeface="Arial MT"/>
                <a:cs typeface="Arial MT"/>
              </a:rPr>
              <a:t> </a:t>
            </a:r>
            <a:r>
              <a:rPr sz="2600" dirty="0">
                <a:solidFill>
                  <a:srgbClr val="800000"/>
                </a:solidFill>
                <a:latin typeface="Arial MT"/>
                <a:cs typeface="Arial MT"/>
              </a:rPr>
              <a:t>can</a:t>
            </a:r>
            <a:r>
              <a:rPr sz="2600" spc="-5" dirty="0">
                <a:solidFill>
                  <a:srgbClr val="800000"/>
                </a:solidFill>
                <a:latin typeface="Arial MT"/>
                <a:cs typeface="Arial MT"/>
              </a:rPr>
              <a:t> </a:t>
            </a:r>
            <a:r>
              <a:rPr sz="2600" dirty="0">
                <a:solidFill>
                  <a:srgbClr val="800000"/>
                </a:solidFill>
                <a:latin typeface="Arial MT"/>
                <a:cs typeface="Arial MT"/>
              </a:rPr>
              <a:t>exist</a:t>
            </a:r>
            <a:endParaRPr sz="2600">
              <a:latin typeface="Arial MT"/>
              <a:cs typeface="Arial MT"/>
            </a:endParaRPr>
          </a:p>
          <a:p>
            <a:pPr marL="756285" lvl="1" indent="-287020" algn="just">
              <a:lnSpc>
                <a:spcPct val="100000"/>
              </a:lnSpc>
              <a:spcBef>
                <a:spcPts val="625"/>
              </a:spcBef>
              <a:buClr>
                <a:srgbClr val="333399"/>
              </a:buClr>
              <a:buSzPct val="53846"/>
              <a:buFont typeface="Wingdings"/>
              <a:buChar char=""/>
              <a:tabLst>
                <a:tab pos="756920" algn="l"/>
              </a:tabLst>
            </a:pPr>
            <a:r>
              <a:rPr sz="2600" dirty="0">
                <a:solidFill>
                  <a:srgbClr val="800000"/>
                </a:solidFill>
                <a:latin typeface="Arial MT"/>
                <a:cs typeface="Arial MT"/>
              </a:rPr>
              <a:t>Each</a:t>
            </a:r>
            <a:r>
              <a:rPr sz="2600" spc="-20" dirty="0">
                <a:solidFill>
                  <a:srgbClr val="800000"/>
                </a:solidFill>
                <a:latin typeface="Arial MT"/>
                <a:cs typeface="Arial MT"/>
              </a:rPr>
              <a:t> </a:t>
            </a:r>
            <a:r>
              <a:rPr sz="2600" dirty="0">
                <a:solidFill>
                  <a:srgbClr val="800000"/>
                </a:solidFill>
                <a:latin typeface="Arial MT"/>
                <a:cs typeface="Arial MT"/>
              </a:rPr>
              <a:t>has four subcomponent</a:t>
            </a:r>
            <a:r>
              <a:rPr sz="2600" spc="-45" dirty="0">
                <a:solidFill>
                  <a:srgbClr val="800000"/>
                </a:solidFill>
                <a:latin typeface="Arial MT"/>
                <a:cs typeface="Arial MT"/>
              </a:rPr>
              <a:t> </a:t>
            </a:r>
            <a:r>
              <a:rPr sz="2600" dirty="0">
                <a:solidFill>
                  <a:srgbClr val="800000"/>
                </a:solidFill>
                <a:latin typeface="Arial MT"/>
                <a:cs typeface="Arial MT"/>
              </a:rPr>
              <a:t>attributes:</a:t>
            </a:r>
            <a:endParaRPr sz="2600">
              <a:latin typeface="Arial MT"/>
              <a:cs typeface="Arial MT"/>
            </a:endParaRPr>
          </a:p>
          <a:p>
            <a:pPr marL="1155700" lvl="2" indent="-229235" algn="just">
              <a:lnSpc>
                <a:spcPct val="100000"/>
              </a:lnSpc>
              <a:spcBef>
                <a:spcPts val="585"/>
              </a:spcBef>
              <a:buClr>
                <a:srgbClr val="990033"/>
              </a:buClr>
              <a:buSzPct val="50000"/>
              <a:buFont typeface="Wingdings"/>
              <a:buChar char=""/>
              <a:tabLst>
                <a:tab pos="1156335" algn="l"/>
              </a:tabLst>
            </a:pPr>
            <a:r>
              <a:rPr sz="2400" spc="-5" dirty="0">
                <a:solidFill>
                  <a:srgbClr val="333399"/>
                </a:solidFill>
                <a:latin typeface="Arial MT"/>
                <a:cs typeface="Arial MT"/>
              </a:rPr>
              <a:t>College,</a:t>
            </a:r>
            <a:r>
              <a:rPr sz="2400" spc="25" dirty="0">
                <a:solidFill>
                  <a:srgbClr val="333399"/>
                </a:solidFill>
                <a:latin typeface="Arial MT"/>
                <a:cs typeface="Arial MT"/>
              </a:rPr>
              <a:t> </a:t>
            </a:r>
            <a:r>
              <a:rPr sz="2400" spc="-5" dirty="0">
                <a:solidFill>
                  <a:srgbClr val="333399"/>
                </a:solidFill>
                <a:latin typeface="Arial MT"/>
                <a:cs typeface="Arial MT"/>
              </a:rPr>
              <a:t>Year,</a:t>
            </a:r>
            <a:r>
              <a:rPr sz="2400" spc="-10" dirty="0">
                <a:solidFill>
                  <a:srgbClr val="333399"/>
                </a:solidFill>
                <a:latin typeface="Arial MT"/>
                <a:cs typeface="Arial MT"/>
              </a:rPr>
              <a:t> </a:t>
            </a:r>
            <a:r>
              <a:rPr sz="2400" spc="-5" dirty="0">
                <a:solidFill>
                  <a:srgbClr val="333399"/>
                </a:solidFill>
                <a:latin typeface="Arial MT"/>
                <a:cs typeface="Arial MT"/>
              </a:rPr>
              <a:t>Degree,</a:t>
            </a:r>
            <a:r>
              <a:rPr sz="2400" dirty="0">
                <a:solidFill>
                  <a:srgbClr val="333399"/>
                </a:solidFill>
                <a:latin typeface="Arial MT"/>
                <a:cs typeface="Arial MT"/>
              </a:rPr>
              <a:t> </a:t>
            </a:r>
            <a:r>
              <a:rPr sz="2400" spc="-5" dirty="0">
                <a:solidFill>
                  <a:srgbClr val="333399"/>
                </a:solidFill>
                <a:latin typeface="Arial MT"/>
                <a:cs typeface="Arial MT"/>
              </a:rPr>
              <a:t>Field</a:t>
            </a:r>
            <a:endParaRPr sz="2400">
              <a:latin typeface="Arial MT"/>
              <a:cs typeface="Arial M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676402"/>
            <a:ext cx="6680200" cy="57404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20" dirty="0"/>
              <a:t> </a:t>
            </a:r>
            <a:r>
              <a:rPr dirty="0"/>
              <a:t>of</a:t>
            </a:r>
            <a:r>
              <a:rPr spc="-5" dirty="0"/>
              <a:t> a composite</a:t>
            </a:r>
            <a:r>
              <a:rPr spc="-20" dirty="0"/>
              <a:t> </a:t>
            </a:r>
            <a:r>
              <a:rPr dirty="0"/>
              <a:t>attribute</a:t>
            </a:r>
          </a:p>
        </p:txBody>
      </p:sp>
      <p:pic>
        <p:nvPicPr>
          <p:cNvPr id="4" name="object 4"/>
          <p:cNvPicPr/>
          <p:nvPr/>
        </p:nvPicPr>
        <p:blipFill>
          <a:blip r:embed="rId2" cstate="print"/>
          <a:stretch>
            <a:fillRect/>
          </a:stretch>
        </p:blipFill>
        <p:spPr>
          <a:xfrm>
            <a:off x="567923" y="2362200"/>
            <a:ext cx="8035056" cy="3281528"/>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7087870" cy="574040"/>
          </a:xfrm>
          <a:prstGeom prst="rect">
            <a:avLst/>
          </a:prstGeom>
        </p:spPr>
        <p:txBody>
          <a:bodyPr vert="horz" wrap="square" lIns="0" tIns="12700" rIns="0" bIns="0" rtlCol="0">
            <a:spAutoFit/>
          </a:bodyPr>
          <a:lstStyle/>
          <a:p>
            <a:pPr marL="12700">
              <a:lnSpc>
                <a:spcPct val="100000"/>
              </a:lnSpc>
              <a:spcBef>
                <a:spcPts val="100"/>
              </a:spcBef>
            </a:pPr>
            <a:r>
              <a:rPr dirty="0"/>
              <a:t>Entity</a:t>
            </a:r>
            <a:r>
              <a:rPr spc="-5" dirty="0"/>
              <a:t> Types and </a:t>
            </a:r>
            <a:r>
              <a:rPr dirty="0"/>
              <a:t>Key</a:t>
            </a:r>
            <a:r>
              <a:rPr spc="-5" dirty="0"/>
              <a:t> Attributes (1)</a:t>
            </a:r>
          </a:p>
        </p:txBody>
      </p:sp>
      <p:sp>
        <p:nvSpPr>
          <p:cNvPr id="4" name="object 4"/>
          <p:cNvSpPr txBox="1"/>
          <p:nvPr/>
        </p:nvSpPr>
        <p:spPr>
          <a:xfrm>
            <a:off x="307340" y="1350009"/>
            <a:ext cx="8157845" cy="4117975"/>
          </a:xfrm>
          <a:prstGeom prst="rect">
            <a:avLst/>
          </a:prstGeom>
        </p:spPr>
        <p:txBody>
          <a:bodyPr vert="horz" wrap="square" lIns="0" tIns="13335" rIns="0" bIns="0" rtlCol="0">
            <a:spAutoFit/>
          </a:bodyPr>
          <a:lstStyle/>
          <a:p>
            <a:pPr marL="355600" marR="295910" indent="-342900">
              <a:lnSpc>
                <a:spcPct val="100000"/>
              </a:lnSpc>
              <a:spcBef>
                <a:spcPts val="105"/>
              </a:spcBef>
              <a:buClr>
                <a:srgbClr val="990033"/>
              </a:buClr>
              <a:buSzPct val="59375"/>
              <a:buFont typeface="Wingdings"/>
              <a:buChar char=""/>
              <a:tabLst>
                <a:tab pos="354965" algn="l"/>
                <a:tab pos="355600" algn="l"/>
              </a:tabLst>
            </a:pPr>
            <a:r>
              <a:rPr sz="3200" dirty="0">
                <a:solidFill>
                  <a:srgbClr val="333399"/>
                </a:solidFill>
                <a:latin typeface="Arial MT"/>
                <a:cs typeface="Arial MT"/>
              </a:rPr>
              <a:t>Entities</a:t>
            </a:r>
            <a:r>
              <a:rPr sz="3200" spc="-5" dirty="0">
                <a:solidFill>
                  <a:srgbClr val="333399"/>
                </a:solidFill>
                <a:latin typeface="Arial MT"/>
                <a:cs typeface="Arial MT"/>
              </a:rPr>
              <a:t> </a:t>
            </a:r>
            <a:r>
              <a:rPr sz="3200" dirty="0">
                <a:solidFill>
                  <a:srgbClr val="333399"/>
                </a:solidFill>
                <a:latin typeface="Arial MT"/>
                <a:cs typeface="Arial MT"/>
              </a:rPr>
              <a:t>with</a:t>
            </a:r>
            <a:r>
              <a:rPr sz="3200" spc="-5" dirty="0">
                <a:solidFill>
                  <a:srgbClr val="333399"/>
                </a:solidFill>
                <a:latin typeface="Arial MT"/>
                <a:cs typeface="Arial MT"/>
              </a:rPr>
              <a:t> the</a:t>
            </a:r>
            <a:r>
              <a:rPr sz="3200" dirty="0">
                <a:solidFill>
                  <a:srgbClr val="333399"/>
                </a:solidFill>
                <a:latin typeface="Arial MT"/>
                <a:cs typeface="Arial MT"/>
              </a:rPr>
              <a:t> same</a:t>
            </a:r>
            <a:r>
              <a:rPr sz="3200" spc="-30" dirty="0">
                <a:solidFill>
                  <a:srgbClr val="333399"/>
                </a:solidFill>
                <a:latin typeface="Arial MT"/>
                <a:cs typeface="Arial MT"/>
              </a:rPr>
              <a:t> </a:t>
            </a:r>
            <a:r>
              <a:rPr sz="3200" dirty="0">
                <a:solidFill>
                  <a:srgbClr val="333399"/>
                </a:solidFill>
                <a:latin typeface="Arial MT"/>
                <a:cs typeface="Arial MT"/>
              </a:rPr>
              <a:t>basic</a:t>
            </a:r>
            <a:r>
              <a:rPr sz="3200" spc="-25" dirty="0">
                <a:solidFill>
                  <a:srgbClr val="333399"/>
                </a:solidFill>
                <a:latin typeface="Arial MT"/>
                <a:cs typeface="Arial MT"/>
              </a:rPr>
              <a:t> </a:t>
            </a:r>
            <a:r>
              <a:rPr sz="3200" spc="-5" dirty="0">
                <a:solidFill>
                  <a:srgbClr val="333399"/>
                </a:solidFill>
                <a:latin typeface="Arial MT"/>
                <a:cs typeface="Arial MT"/>
              </a:rPr>
              <a:t>attributes</a:t>
            </a:r>
            <a:r>
              <a:rPr sz="3200" dirty="0">
                <a:solidFill>
                  <a:srgbClr val="333399"/>
                </a:solidFill>
                <a:latin typeface="Arial MT"/>
                <a:cs typeface="Arial MT"/>
              </a:rPr>
              <a:t> are </a:t>
            </a:r>
            <a:r>
              <a:rPr sz="3200" spc="-875" dirty="0">
                <a:solidFill>
                  <a:srgbClr val="333399"/>
                </a:solidFill>
                <a:latin typeface="Arial MT"/>
                <a:cs typeface="Arial MT"/>
              </a:rPr>
              <a:t> </a:t>
            </a:r>
            <a:r>
              <a:rPr sz="3200" dirty="0">
                <a:solidFill>
                  <a:srgbClr val="333399"/>
                </a:solidFill>
                <a:latin typeface="Arial MT"/>
                <a:cs typeface="Arial MT"/>
              </a:rPr>
              <a:t>grouped</a:t>
            </a:r>
            <a:r>
              <a:rPr sz="3200" spc="-25" dirty="0">
                <a:solidFill>
                  <a:srgbClr val="333399"/>
                </a:solidFill>
                <a:latin typeface="Arial MT"/>
                <a:cs typeface="Arial MT"/>
              </a:rPr>
              <a:t> </a:t>
            </a:r>
            <a:r>
              <a:rPr sz="3200" dirty="0">
                <a:solidFill>
                  <a:srgbClr val="333399"/>
                </a:solidFill>
                <a:latin typeface="Arial MT"/>
                <a:cs typeface="Arial MT"/>
              </a:rPr>
              <a:t>or</a:t>
            </a:r>
            <a:r>
              <a:rPr sz="3200" spc="-20" dirty="0">
                <a:solidFill>
                  <a:srgbClr val="333399"/>
                </a:solidFill>
                <a:latin typeface="Arial MT"/>
                <a:cs typeface="Arial MT"/>
              </a:rPr>
              <a:t> </a:t>
            </a:r>
            <a:r>
              <a:rPr sz="3200" dirty="0">
                <a:solidFill>
                  <a:srgbClr val="333399"/>
                </a:solidFill>
                <a:latin typeface="Arial MT"/>
                <a:cs typeface="Arial MT"/>
              </a:rPr>
              <a:t>typed</a:t>
            </a:r>
            <a:r>
              <a:rPr sz="3200" spc="-20" dirty="0">
                <a:solidFill>
                  <a:srgbClr val="333399"/>
                </a:solidFill>
                <a:latin typeface="Arial MT"/>
                <a:cs typeface="Arial MT"/>
              </a:rPr>
              <a:t> </a:t>
            </a:r>
            <a:r>
              <a:rPr sz="3200" dirty="0">
                <a:solidFill>
                  <a:srgbClr val="333399"/>
                </a:solidFill>
                <a:latin typeface="Arial MT"/>
                <a:cs typeface="Arial MT"/>
              </a:rPr>
              <a:t>into</a:t>
            </a:r>
            <a:r>
              <a:rPr sz="3200" spc="-20" dirty="0">
                <a:solidFill>
                  <a:srgbClr val="333399"/>
                </a:solidFill>
                <a:latin typeface="Arial MT"/>
                <a:cs typeface="Arial MT"/>
              </a:rPr>
              <a:t> </a:t>
            </a:r>
            <a:r>
              <a:rPr sz="3200" dirty="0">
                <a:solidFill>
                  <a:srgbClr val="333399"/>
                </a:solidFill>
                <a:latin typeface="Arial MT"/>
                <a:cs typeface="Arial MT"/>
              </a:rPr>
              <a:t>an</a:t>
            </a:r>
            <a:r>
              <a:rPr sz="3200" spc="-15" dirty="0">
                <a:solidFill>
                  <a:srgbClr val="333399"/>
                </a:solidFill>
                <a:latin typeface="Arial MT"/>
                <a:cs typeface="Arial MT"/>
              </a:rPr>
              <a:t> </a:t>
            </a:r>
            <a:r>
              <a:rPr sz="3200" spc="-5" dirty="0">
                <a:solidFill>
                  <a:srgbClr val="333399"/>
                </a:solidFill>
                <a:latin typeface="Arial MT"/>
                <a:cs typeface="Arial MT"/>
              </a:rPr>
              <a:t>entity </a:t>
            </a:r>
            <a:r>
              <a:rPr sz="3200" dirty="0">
                <a:solidFill>
                  <a:srgbClr val="333399"/>
                </a:solidFill>
                <a:latin typeface="Arial MT"/>
                <a:cs typeface="Arial MT"/>
              </a:rPr>
              <a:t>type.</a:t>
            </a:r>
            <a:endParaRPr sz="3200">
              <a:latin typeface="Arial MT"/>
              <a:cs typeface="Arial MT"/>
            </a:endParaRPr>
          </a:p>
          <a:p>
            <a:pPr marL="756285" marR="491490" lvl="1" indent="-287020">
              <a:lnSpc>
                <a:spcPct val="100000"/>
              </a:lnSpc>
              <a:spcBef>
                <a:spcPts val="725"/>
              </a:spcBef>
              <a:buClr>
                <a:srgbClr val="333399"/>
              </a:buClr>
              <a:buSzPct val="55000"/>
              <a:buFont typeface="Wingdings"/>
              <a:buChar char=""/>
              <a:tabLst>
                <a:tab pos="756285" algn="l"/>
                <a:tab pos="756920" algn="l"/>
              </a:tabLst>
            </a:pPr>
            <a:r>
              <a:rPr sz="3000" dirty="0">
                <a:solidFill>
                  <a:srgbClr val="800000"/>
                </a:solidFill>
                <a:latin typeface="Arial MT"/>
                <a:cs typeface="Arial MT"/>
              </a:rPr>
              <a:t>For</a:t>
            </a:r>
            <a:r>
              <a:rPr sz="3000" spc="-15" dirty="0">
                <a:solidFill>
                  <a:srgbClr val="800000"/>
                </a:solidFill>
                <a:latin typeface="Arial MT"/>
                <a:cs typeface="Arial MT"/>
              </a:rPr>
              <a:t> </a:t>
            </a:r>
            <a:r>
              <a:rPr sz="3000" dirty="0">
                <a:solidFill>
                  <a:srgbClr val="800000"/>
                </a:solidFill>
                <a:latin typeface="Arial MT"/>
                <a:cs typeface="Arial MT"/>
              </a:rPr>
              <a:t>example,</a:t>
            </a:r>
            <a:r>
              <a:rPr sz="3000" spc="-40" dirty="0">
                <a:solidFill>
                  <a:srgbClr val="800000"/>
                </a:solidFill>
                <a:latin typeface="Arial MT"/>
                <a:cs typeface="Arial MT"/>
              </a:rPr>
              <a:t> </a:t>
            </a:r>
            <a:r>
              <a:rPr sz="3000" dirty="0">
                <a:solidFill>
                  <a:srgbClr val="800000"/>
                </a:solidFill>
                <a:latin typeface="Arial MT"/>
                <a:cs typeface="Arial MT"/>
              </a:rPr>
              <a:t>the</a:t>
            </a:r>
            <a:r>
              <a:rPr sz="3000" spc="-20" dirty="0">
                <a:solidFill>
                  <a:srgbClr val="800000"/>
                </a:solidFill>
                <a:latin typeface="Arial MT"/>
                <a:cs typeface="Arial MT"/>
              </a:rPr>
              <a:t> </a:t>
            </a:r>
            <a:r>
              <a:rPr sz="3000" dirty="0">
                <a:solidFill>
                  <a:srgbClr val="800000"/>
                </a:solidFill>
                <a:latin typeface="Arial MT"/>
                <a:cs typeface="Arial MT"/>
              </a:rPr>
              <a:t>entity</a:t>
            </a:r>
            <a:r>
              <a:rPr sz="3000" spc="-25" dirty="0">
                <a:solidFill>
                  <a:srgbClr val="800000"/>
                </a:solidFill>
                <a:latin typeface="Arial MT"/>
                <a:cs typeface="Arial MT"/>
              </a:rPr>
              <a:t> </a:t>
            </a:r>
            <a:r>
              <a:rPr sz="3000" spc="-5" dirty="0">
                <a:solidFill>
                  <a:srgbClr val="800000"/>
                </a:solidFill>
                <a:latin typeface="Arial MT"/>
                <a:cs typeface="Arial MT"/>
              </a:rPr>
              <a:t>type</a:t>
            </a:r>
            <a:r>
              <a:rPr sz="3000" spc="-10" dirty="0">
                <a:solidFill>
                  <a:srgbClr val="800000"/>
                </a:solidFill>
                <a:latin typeface="Arial MT"/>
                <a:cs typeface="Arial MT"/>
              </a:rPr>
              <a:t> </a:t>
            </a:r>
            <a:r>
              <a:rPr sz="3000" dirty="0">
                <a:solidFill>
                  <a:srgbClr val="800000"/>
                </a:solidFill>
                <a:latin typeface="Arial MT"/>
                <a:cs typeface="Arial MT"/>
              </a:rPr>
              <a:t>EMPLOYEE </a:t>
            </a:r>
            <a:r>
              <a:rPr sz="3000" spc="-819" dirty="0">
                <a:solidFill>
                  <a:srgbClr val="800000"/>
                </a:solidFill>
                <a:latin typeface="Arial MT"/>
                <a:cs typeface="Arial MT"/>
              </a:rPr>
              <a:t> </a:t>
            </a:r>
            <a:r>
              <a:rPr sz="3000" spc="-5" dirty="0">
                <a:solidFill>
                  <a:srgbClr val="800000"/>
                </a:solidFill>
                <a:latin typeface="Arial MT"/>
                <a:cs typeface="Arial MT"/>
              </a:rPr>
              <a:t>and</a:t>
            </a:r>
            <a:r>
              <a:rPr sz="3000" spc="-25" dirty="0">
                <a:solidFill>
                  <a:srgbClr val="800000"/>
                </a:solidFill>
                <a:latin typeface="Arial MT"/>
                <a:cs typeface="Arial MT"/>
              </a:rPr>
              <a:t> </a:t>
            </a:r>
            <a:r>
              <a:rPr sz="3000" dirty="0">
                <a:solidFill>
                  <a:srgbClr val="800000"/>
                </a:solidFill>
                <a:latin typeface="Arial MT"/>
                <a:cs typeface="Arial MT"/>
              </a:rPr>
              <a:t>PROJECT.</a:t>
            </a:r>
            <a:endParaRPr sz="3000">
              <a:latin typeface="Arial MT"/>
              <a:cs typeface="Arial MT"/>
            </a:endParaRPr>
          </a:p>
          <a:p>
            <a:pPr marL="355600" marR="5080" indent="-342900">
              <a:lnSpc>
                <a:spcPct val="100000"/>
              </a:lnSpc>
              <a:spcBef>
                <a:spcPts val="765"/>
              </a:spcBef>
              <a:buClr>
                <a:srgbClr val="990033"/>
              </a:buClr>
              <a:buSzPct val="59375"/>
              <a:buFont typeface="Wingdings"/>
              <a:buChar char=""/>
              <a:tabLst>
                <a:tab pos="354965" algn="l"/>
                <a:tab pos="355600" algn="l"/>
              </a:tabLst>
            </a:pPr>
            <a:r>
              <a:rPr sz="3200" dirty="0">
                <a:solidFill>
                  <a:srgbClr val="333399"/>
                </a:solidFill>
                <a:latin typeface="Arial MT"/>
                <a:cs typeface="Arial MT"/>
              </a:rPr>
              <a:t>An </a:t>
            </a:r>
            <a:r>
              <a:rPr sz="3200" spc="-5" dirty="0">
                <a:solidFill>
                  <a:srgbClr val="333399"/>
                </a:solidFill>
                <a:latin typeface="Arial MT"/>
                <a:cs typeface="Arial MT"/>
              </a:rPr>
              <a:t>attribute</a:t>
            </a:r>
            <a:r>
              <a:rPr sz="3200" spc="-20" dirty="0">
                <a:solidFill>
                  <a:srgbClr val="333399"/>
                </a:solidFill>
                <a:latin typeface="Arial MT"/>
                <a:cs typeface="Arial MT"/>
              </a:rPr>
              <a:t> </a:t>
            </a:r>
            <a:r>
              <a:rPr sz="3200" dirty="0">
                <a:solidFill>
                  <a:srgbClr val="333399"/>
                </a:solidFill>
                <a:latin typeface="Arial MT"/>
                <a:cs typeface="Arial MT"/>
              </a:rPr>
              <a:t>of </a:t>
            </a:r>
            <a:r>
              <a:rPr sz="3200" spc="-10" dirty="0">
                <a:solidFill>
                  <a:srgbClr val="333399"/>
                </a:solidFill>
                <a:latin typeface="Arial MT"/>
                <a:cs typeface="Arial MT"/>
              </a:rPr>
              <a:t>an</a:t>
            </a:r>
            <a:r>
              <a:rPr sz="3200" dirty="0">
                <a:solidFill>
                  <a:srgbClr val="333399"/>
                </a:solidFill>
                <a:latin typeface="Arial MT"/>
                <a:cs typeface="Arial MT"/>
              </a:rPr>
              <a:t> </a:t>
            </a:r>
            <a:r>
              <a:rPr sz="3200" spc="-5" dirty="0">
                <a:solidFill>
                  <a:srgbClr val="333399"/>
                </a:solidFill>
                <a:latin typeface="Arial MT"/>
                <a:cs typeface="Arial MT"/>
              </a:rPr>
              <a:t>entity</a:t>
            </a:r>
            <a:r>
              <a:rPr sz="3200" spc="-15" dirty="0">
                <a:solidFill>
                  <a:srgbClr val="333399"/>
                </a:solidFill>
                <a:latin typeface="Arial MT"/>
                <a:cs typeface="Arial MT"/>
              </a:rPr>
              <a:t> </a:t>
            </a:r>
            <a:r>
              <a:rPr sz="3200" dirty="0">
                <a:solidFill>
                  <a:srgbClr val="333399"/>
                </a:solidFill>
                <a:latin typeface="Arial MT"/>
                <a:cs typeface="Arial MT"/>
              </a:rPr>
              <a:t>type for</a:t>
            </a:r>
            <a:r>
              <a:rPr sz="3200" spc="-20" dirty="0">
                <a:solidFill>
                  <a:srgbClr val="333399"/>
                </a:solidFill>
                <a:latin typeface="Arial MT"/>
                <a:cs typeface="Arial MT"/>
              </a:rPr>
              <a:t> </a:t>
            </a:r>
            <a:r>
              <a:rPr sz="3200" dirty="0">
                <a:solidFill>
                  <a:srgbClr val="333399"/>
                </a:solidFill>
                <a:latin typeface="Arial MT"/>
                <a:cs typeface="Arial MT"/>
              </a:rPr>
              <a:t>which</a:t>
            </a:r>
            <a:r>
              <a:rPr sz="3200" spc="-10" dirty="0">
                <a:solidFill>
                  <a:srgbClr val="333399"/>
                </a:solidFill>
                <a:latin typeface="Arial MT"/>
                <a:cs typeface="Arial MT"/>
              </a:rPr>
              <a:t> </a:t>
            </a:r>
            <a:r>
              <a:rPr sz="3200" dirty="0">
                <a:solidFill>
                  <a:srgbClr val="333399"/>
                </a:solidFill>
                <a:latin typeface="Arial MT"/>
                <a:cs typeface="Arial MT"/>
              </a:rPr>
              <a:t>each </a:t>
            </a:r>
            <a:r>
              <a:rPr sz="3200" spc="-875" dirty="0">
                <a:solidFill>
                  <a:srgbClr val="333399"/>
                </a:solidFill>
                <a:latin typeface="Arial MT"/>
                <a:cs typeface="Arial MT"/>
              </a:rPr>
              <a:t> </a:t>
            </a:r>
            <a:r>
              <a:rPr sz="3200" dirty="0">
                <a:solidFill>
                  <a:srgbClr val="333399"/>
                </a:solidFill>
                <a:latin typeface="Arial MT"/>
                <a:cs typeface="Arial MT"/>
              </a:rPr>
              <a:t>entity must have a unique value is called a </a:t>
            </a:r>
            <a:r>
              <a:rPr sz="3200" spc="5" dirty="0">
                <a:solidFill>
                  <a:srgbClr val="333399"/>
                </a:solidFill>
                <a:latin typeface="Arial MT"/>
                <a:cs typeface="Arial MT"/>
              </a:rPr>
              <a:t> </a:t>
            </a:r>
            <a:r>
              <a:rPr sz="3200" dirty="0">
                <a:solidFill>
                  <a:srgbClr val="333399"/>
                </a:solidFill>
                <a:latin typeface="Arial MT"/>
                <a:cs typeface="Arial MT"/>
              </a:rPr>
              <a:t>key</a:t>
            </a:r>
            <a:r>
              <a:rPr sz="3200" spc="-10" dirty="0">
                <a:solidFill>
                  <a:srgbClr val="333399"/>
                </a:solidFill>
                <a:latin typeface="Arial MT"/>
                <a:cs typeface="Arial MT"/>
              </a:rPr>
              <a:t> </a:t>
            </a:r>
            <a:r>
              <a:rPr sz="3200" dirty="0">
                <a:solidFill>
                  <a:srgbClr val="333399"/>
                </a:solidFill>
                <a:latin typeface="Arial MT"/>
                <a:cs typeface="Arial MT"/>
              </a:rPr>
              <a:t>attribute</a:t>
            </a:r>
            <a:r>
              <a:rPr sz="3200" spc="-30" dirty="0">
                <a:solidFill>
                  <a:srgbClr val="333399"/>
                </a:solidFill>
                <a:latin typeface="Arial MT"/>
                <a:cs typeface="Arial MT"/>
              </a:rPr>
              <a:t> </a:t>
            </a:r>
            <a:r>
              <a:rPr sz="3200" dirty="0">
                <a:solidFill>
                  <a:srgbClr val="333399"/>
                </a:solidFill>
                <a:latin typeface="Arial MT"/>
                <a:cs typeface="Arial MT"/>
              </a:rPr>
              <a:t>of</a:t>
            </a:r>
            <a:r>
              <a:rPr sz="3200" spc="-5" dirty="0">
                <a:solidFill>
                  <a:srgbClr val="333399"/>
                </a:solidFill>
                <a:latin typeface="Arial MT"/>
                <a:cs typeface="Arial MT"/>
              </a:rPr>
              <a:t> the</a:t>
            </a:r>
            <a:r>
              <a:rPr sz="3200" dirty="0">
                <a:solidFill>
                  <a:srgbClr val="333399"/>
                </a:solidFill>
                <a:latin typeface="Arial MT"/>
                <a:cs typeface="Arial MT"/>
              </a:rPr>
              <a:t> </a:t>
            </a:r>
            <a:r>
              <a:rPr sz="3200" spc="-5" dirty="0">
                <a:solidFill>
                  <a:srgbClr val="333399"/>
                </a:solidFill>
                <a:latin typeface="Arial MT"/>
                <a:cs typeface="Arial MT"/>
              </a:rPr>
              <a:t>entity </a:t>
            </a:r>
            <a:r>
              <a:rPr sz="3200" dirty="0">
                <a:solidFill>
                  <a:srgbClr val="333399"/>
                </a:solidFill>
                <a:latin typeface="Arial MT"/>
                <a:cs typeface="Arial MT"/>
              </a:rPr>
              <a:t>type.</a:t>
            </a:r>
            <a:endParaRPr sz="3200">
              <a:latin typeface="Arial MT"/>
              <a:cs typeface="Arial MT"/>
            </a:endParaRPr>
          </a:p>
          <a:p>
            <a:pPr marL="756285" lvl="1" indent="-287020">
              <a:lnSpc>
                <a:spcPct val="100000"/>
              </a:lnSpc>
              <a:spcBef>
                <a:spcPts val="730"/>
              </a:spcBef>
              <a:buClr>
                <a:srgbClr val="333399"/>
              </a:buClr>
              <a:buSzPct val="55000"/>
              <a:buFont typeface="Wingdings"/>
              <a:buChar char=""/>
              <a:tabLst>
                <a:tab pos="756285" algn="l"/>
                <a:tab pos="756920" algn="l"/>
              </a:tabLst>
            </a:pPr>
            <a:r>
              <a:rPr sz="3000" dirty="0">
                <a:solidFill>
                  <a:srgbClr val="800000"/>
                </a:solidFill>
                <a:latin typeface="Arial MT"/>
                <a:cs typeface="Arial MT"/>
              </a:rPr>
              <a:t>For</a:t>
            </a:r>
            <a:r>
              <a:rPr sz="3000" spc="-15" dirty="0">
                <a:solidFill>
                  <a:srgbClr val="800000"/>
                </a:solidFill>
                <a:latin typeface="Arial MT"/>
                <a:cs typeface="Arial MT"/>
              </a:rPr>
              <a:t> </a:t>
            </a:r>
            <a:r>
              <a:rPr sz="3000" spc="-5" dirty="0">
                <a:solidFill>
                  <a:srgbClr val="800000"/>
                </a:solidFill>
                <a:latin typeface="Arial MT"/>
                <a:cs typeface="Arial MT"/>
              </a:rPr>
              <a:t>example,</a:t>
            </a:r>
            <a:r>
              <a:rPr sz="3000" spc="-25" dirty="0">
                <a:solidFill>
                  <a:srgbClr val="800000"/>
                </a:solidFill>
                <a:latin typeface="Arial MT"/>
                <a:cs typeface="Arial MT"/>
              </a:rPr>
              <a:t> </a:t>
            </a:r>
            <a:r>
              <a:rPr sz="3000" dirty="0">
                <a:solidFill>
                  <a:srgbClr val="800000"/>
                </a:solidFill>
                <a:latin typeface="Arial MT"/>
                <a:cs typeface="Arial MT"/>
              </a:rPr>
              <a:t>SSN</a:t>
            </a:r>
            <a:r>
              <a:rPr sz="3000" spc="-25" dirty="0">
                <a:solidFill>
                  <a:srgbClr val="800000"/>
                </a:solidFill>
                <a:latin typeface="Arial MT"/>
                <a:cs typeface="Arial MT"/>
              </a:rPr>
              <a:t> </a:t>
            </a:r>
            <a:r>
              <a:rPr sz="3000" dirty="0">
                <a:solidFill>
                  <a:srgbClr val="800000"/>
                </a:solidFill>
                <a:latin typeface="Arial MT"/>
                <a:cs typeface="Arial MT"/>
              </a:rPr>
              <a:t>of</a:t>
            </a:r>
            <a:r>
              <a:rPr sz="3000" spc="-5" dirty="0">
                <a:solidFill>
                  <a:srgbClr val="800000"/>
                </a:solidFill>
                <a:latin typeface="Arial MT"/>
                <a:cs typeface="Arial MT"/>
              </a:rPr>
              <a:t> </a:t>
            </a:r>
            <a:r>
              <a:rPr sz="3000" dirty="0">
                <a:solidFill>
                  <a:srgbClr val="800000"/>
                </a:solidFill>
                <a:latin typeface="Arial MT"/>
                <a:cs typeface="Arial MT"/>
              </a:rPr>
              <a:t>EMPLOYEE.</a:t>
            </a:r>
            <a:endParaRPr sz="3000">
              <a:latin typeface="Arial MT"/>
              <a:cs typeface="Arial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7087870" cy="574040"/>
          </a:xfrm>
          <a:prstGeom prst="rect">
            <a:avLst/>
          </a:prstGeom>
        </p:spPr>
        <p:txBody>
          <a:bodyPr vert="horz" wrap="square" lIns="0" tIns="12700" rIns="0" bIns="0" rtlCol="0">
            <a:spAutoFit/>
          </a:bodyPr>
          <a:lstStyle/>
          <a:p>
            <a:pPr marL="12700">
              <a:lnSpc>
                <a:spcPct val="100000"/>
              </a:lnSpc>
              <a:spcBef>
                <a:spcPts val="100"/>
              </a:spcBef>
            </a:pPr>
            <a:r>
              <a:rPr dirty="0"/>
              <a:t>Entity</a:t>
            </a:r>
            <a:r>
              <a:rPr spc="-5" dirty="0"/>
              <a:t> Types and </a:t>
            </a:r>
            <a:r>
              <a:rPr dirty="0"/>
              <a:t>Key</a:t>
            </a:r>
            <a:r>
              <a:rPr spc="-5" dirty="0"/>
              <a:t> Attributes (2)</a:t>
            </a:r>
          </a:p>
        </p:txBody>
      </p:sp>
      <p:sp>
        <p:nvSpPr>
          <p:cNvPr id="4" name="object 4"/>
          <p:cNvSpPr txBox="1"/>
          <p:nvPr/>
        </p:nvSpPr>
        <p:spPr>
          <a:xfrm>
            <a:off x="307340" y="1267104"/>
            <a:ext cx="8226425" cy="511048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A</a:t>
            </a:r>
            <a:r>
              <a:rPr sz="2800" spc="-15" dirty="0">
                <a:solidFill>
                  <a:srgbClr val="333399"/>
                </a:solidFill>
                <a:latin typeface="Arial MT"/>
                <a:cs typeface="Arial MT"/>
              </a:rPr>
              <a:t> </a:t>
            </a:r>
            <a:r>
              <a:rPr sz="2800" spc="-5" dirty="0">
                <a:solidFill>
                  <a:srgbClr val="333399"/>
                </a:solidFill>
                <a:latin typeface="Arial MT"/>
                <a:cs typeface="Arial MT"/>
              </a:rPr>
              <a:t>key </a:t>
            </a:r>
            <a:r>
              <a:rPr sz="2800" dirty="0">
                <a:solidFill>
                  <a:srgbClr val="333399"/>
                </a:solidFill>
                <a:latin typeface="Arial MT"/>
                <a:cs typeface="Arial MT"/>
              </a:rPr>
              <a:t>attribute</a:t>
            </a:r>
            <a:r>
              <a:rPr sz="2800" spc="-10" dirty="0">
                <a:solidFill>
                  <a:srgbClr val="333399"/>
                </a:solidFill>
                <a:latin typeface="Arial MT"/>
                <a:cs typeface="Arial MT"/>
              </a:rPr>
              <a:t> </a:t>
            </a:r>
            <a:r>
              <a:rPr sz="2800" spc="-5" dirty="0">
                <a:solidFill>
                  <a:srgbClr val="333399"/>
                </a:solidFill>
                <a:latin typeface="Arial MT"/>
                <a:cs typeface="Arial MT"/>
              </a:rPr>
              <a:t>may</a:t>
            </a:r>
            <a:r>
              <a:rPr sz="2800" spc="5" dirty="0">
                <a:solidFill>
                  <a:srgbClr val="333399"/>
                </a:solidFill>
                <a:latin typeface="Arial MT"/>
                <a:cs typeface="Arial MT"/>
              </a:rPr>
              <a:t> </a:t>
            </a:r>
            <a:r>
              <a:rPr sz="2800" spc="-5" dirty="0">
                <a:solidFill>
                  <a:srgbClr val="333399"/>
                </a:solidFill>
                <a:latin typeface="Arial MT"/>
                <a:cs typeface="Arial MT"/>
              </a:rPr>
              <a:t>be</a:t>
            </a:r>
            <a:r>
              <a:rPr sz="2800" spc="5" dirty="0">
                <a:solidFill>
                  <a:srgbClr val="333399"/>
                </a:solidFill>
                <a:latin typeface="Arial MT"/>
                <a:cs typeface="Arial MT"/>
              </a:rPr>
              <a:t> </a:t>
            </a:r>
            <a:r>
              <a:rPr sz="2800" dirty="0">
                <a:solidFill>
                  <a:srgbClr val="333399"/>
                </a:solidFill>
                <a:latin typeface="Arial MT"/>
                <a:cs typeface="Arial MT"/>
              </a:rPr>
              <a:t>composite.</a:t>
            </a:r>
            <a:endParaRPr sz="2800">
              <a:latin typeface="Arial MT"/>
              <a:cs typeface="Arial MT"/>
            </a:endParaRPr>
          </a:p>
          <a:p>
            <a:pPr marL="756285" marR="322580" lvl="1" indent="-287020">
              <a:lnSpc>
                <a:spcPct val="100000"/>
              </a:lnSpc>
              <a:spcBef>
                <a:spcPts val="675"/>
              </a:spcBef>
              <a:buClr>
                <a:srgbClr val="333399"/>
              </a:buClr>
              <a:buSzPct val="53571"/>
              <a:buFont typeface="Wingdings"/>
              <a:buChar char=""/>
              <a:tabLst>
                <a:tab pos="756285" algn="l"/>
                <a:tab pos="756920" algn="l"/>
              </a:tabLst>
            </a:pPr>
            <a:r>
              <a:rPr sz="2800" spc="-5" dirty="0">
                <a:solidFill>
                  <a:srgbClr val="800000"/>
                </a:solidFill>
                <a:latin typeface="Arial MT"/>
                <a:cs typeface="Arial MT"/>
              </a:rPr>
              <a:t>VehicleTagNumber</a:t>
            </a:r>
            <a:r>
              <a:rPr sz="2800" spc="45" dirty="0">
                <a:solidFill>
                  <a:srgbClr val="800000"/>
                </a:solidFill>
                <a:latin typeface="Arial MT"/>
                <a:cs typeface="Arial MT"/>
              </a:rPr>
              <a:t> </a:t>
            </a:r>
            <a:r>
              <a:rPr sz="2800" spc="-5" dirty="0">
                <a:solidFill>
                  <a:srgbClr val="800000"/>
                </a:solidFill>
                <a:latin typeface="Arial MT"/>
                <a:cs typeface="Arial MT"/>
              </a:rPr>
              <a:t>is a </a:t>
            </a:r>
            <a:r>
              <a:rPr sz="2800" dirty="0">
                <a:solidFill>
                  <a:srgbClr val="800000"/>
                </a:solidFill>
                <a:latin typeface="Arial MT"/>
                <a:cs typeface="Arial MT"/>
              </a:rPr>
              <a:t>key</a:t>
            </a:r>
            <a:r>
              <a:rPr sz="2800" spc="-5" dirty="0">
                <a:solidFill>
                  <a:srgbClr val="800000"/>
                </a:solidFill>
                <a:latin typeface="Arial MT"/>
                <a:cs typeface="Arial MT"/>
              </a:rPr>
              <a:t> of the</a:t>
            </a:r>
            <a:r>
              <a:rPr sz="2800" spc="5" dirty="0">
                <a:solidFill>
                  <a:srgbClr val="800000"/>
                </a:solidFill>
                <a:latin typeface="Arial MT"/>
                <a:cs typeface="Arial MT"/>
              </a:rPr>
              <a:t> </a:t>
            </a:r>
            <a:r>
              <a:rPr sz="2800" spc="-5" dirty="0">
                <a:solidFill>
                  <a:srgbClr val="800000"/>
                </a:solidFill>
                <a:latin typeface="Arial MT"/>
                <a:cs typeface="Arial MT"/>
              </a:rPr>
              <a:t>CAR </a:t>
            </a:r>
            <a:r>
              <a:rPr sz="2800" dirty="0">
                <a:solidFill>
                  <a:srgbClr val="800000"/>
                </a:solidFill>
                <a:latin typeface="Arial MT"/>
                <a:cs typeface="Arial MT"/>
              </a:rPr>
              <a:t>entity </a:t>
            </a:r>
            <a:r>
              <a:rPr sz="2800" spc="-765" dirty="0">
                <a:solidFill>
                  <a:srgbClr val="800000"/>
                </a:solidFill>
                <a:latin typeface="Arial MT"/>
                <a:cs typeface="Arial MT"/>
              </a:rPr>
              <a:t> </a:t>
            </a:r>
            <a:r>
              <a:rPr sz="2800" dirty="0">
                <a:solidFill>
                  <a:srgbClr val="800000"/>
                </a:solidFill>
                <a:latin typeface="Arial MT"/>
                <a:cs typeface="Arial MT"/>
              </a:rPr>
              <a:t>type</a:t>
            </a:r>
            <a:r>
              <a:rPr sz="2800" spc="-5" dirty="0">
                <a:solidFill>
                  <a:srgbClr val="800000"/>
                </a:solidFill>
                <a:latin typeface="Arial MT"/>
                <a:cs typeface="Arial MT"/>
              </a:rPr>
              <a:t> with</a:t>
            </a:r>
            <a:r>
              <a:rPr sz="2800" dirty="0">
                <a:solidFill>
                  <a:srgbClr val="800000"/>
                </a:solidFill>
                <a:latin typeface="Arial MT"/>
                <a:cs typeface="Arial MT"/>
              </a:rPr>
              <a:t> components</a:t>
            </a:r>
            <a:r>
              <a:rPr sz="2800" spc="10" dirty="0">
                <a:solidFill>
                  <a:srgbClr val="800000"/>
                </a:solidFill>
                <a:latin typeface="Arial MT"/>
                <a:cs typeface="Arial MT"/>
              </a:rPr>
              <a:t> </a:t>
            </a:r>
            <a:r>
              <a:rPr sz="2800" spc="-5" dirty="0">
                <a:solidFill>
                  <a:srgbClr val="800000"/>
                </a:solidFill>
                <a:latin typeface="Arial MT"/>
                <a:cs typeface="Arial MT"/>
              </a:rPr>
              <a:t>(Number,</a:t>
            </a:r>
            <a:r>
              <a:rPr sz="2800" spc="25" dirty="0">
                <a:solidFill>
                  <a:srgbClr val="800000"/>
                </a:solidFill>
                <a:latin typeface="Arial MT"/>
                <a:cs typeface="Arial MT"/>
              </a:rPr>
              <a:t> </a:t>
            </a:r>
            <a:r>
              <a:rPr sz="2800" dirty="0">
                <a:solidFill>
                  <a:srgbClr val="800000"/>
                </a:solidFill>
                <a:latin typeface="Arial MT"/>
                <a:cs typeface="Arial MT"/>
              </a:rPr>
              <a:t>State).</a:t>
            </a:r>
            <a:endParaRPr sz="2800">
              <a:latin typeface="Arial MT"/>
              <a:cs typeface="Arial MT"/>
            </a:endParaRPr>
          </a:p>
          <a:p>
            <a:pPr marL="35560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An</a:t>
            </a:r>
            <a:r>
              <a:rPr sz="2800" spc="-10" dirty="0">
                <a:solidFill>
                  <a:srgbClr val="333399"/>
                </a:solidFill>
                <a:latin typeface="Arial MT"/>
                <a:cs typeface="Arial MT"/>
              </a:rPr>
              <a:t> </a:t>
            </a:r>
            <a:r>
              <a:rPr sz="2800" dirty="0">
                <a:solidFill>
                  <a:srgbClr val="333399"/>
                </a:solidFill>
                <a:latin typeface="Arial MT"/>
                <a:cs typeface="Arial MT"/>
              </a:rPr>
              <a:t>entity </a:t>
            </a:r>
            <a:r>
              <a:rPr sz="2800" spc="-5" dirty="0">
                <a:solidFill>
                  <a:srgbClr val="333399"/>
                </a:solidFill>
                <a:latin typeface="Arial MT"/>
                <a:cs typeface="Arial MT"/>
              </a:rPr>
              <a:t>type</a:t>
            </a:r>
            <a:r>
              <a:rPr sz="2800" spc="5" dirty="0">
                <a:solidFill>
                  <a:srgbClr val="333399"/>
                </a:solidFill>
                <a:latin typeface="Arial MT"/>
                <a:cs typeface="Arial MT"/>
              </a:rPr>
              <a:t> </a:t>
            </a:r>
            <a:r>
              <a:rPr sz="2800" spc="-5" dirty="0">
                <a:solidFill>
                  <a:srgbClr val="333399"/>
                </a:solidFill>
                <a:latin typeface="Arial MT"/>
                <a:cs typeface="Arial MT"/>
              </a:rPr>
              <a:t>may</a:t>
            </a:r>
            <a:r>
              <a:rPr sz="2800" spc="5" dirty="0">
                <a:solidFill>
                  <a:srgbClr val="333399"/>
                </a:solidFill>
                <a:latin typeface="Arial MT"/>
                <a:cs typeface="Arial MT"/>
              </a:rPr>
              <a:t> </a:t>
            </a:r>
            <a:r>
              <a:rPr sz="2800" dirty="0">
                <a:solidFill>
                  <a:srgbClr val="333399"/>
                </a:solidFill>
                <a:latin typeface="Arial MT"/>
                <a:cs typeface="Arial MT"/>
              </a:rPr>
              <a:t>have</a:t>
            </a:r>
            <a:r>
              <a:rPr sz="2800" spc="5" dirty="0">
                <a:solidFill>
                  <a:srgbClr val="333399"/>
                </a:solidFill>
                <a:latin typeface="Arial MT"/>
                <a:cs typeface="Arial MT"/>
              </a:rPr>
              <a:t> </a:t>
            </a:r>
            <a:r>
              <a:rPr sz="2800" spc="-5" dirty="0">
                <a:solidFill>
                  <a:srgbClr val="333399"/>
                </a:solidFill>
                <a:latin typeface="Arial MT"/>
                <a:cs typeface="Arial MT"/>
              </a:rPr>
              <a:t>more</a:t>
            </a:r>
            <a:r>
              <a:rPr sz="2800" spc="20" dirty="0">
                <a:solidFill>
                  <a:srgbClr val="333399"/>
                </a:solidFill>
                <a:latin typeface="Arial MT"/>
                <a:cs typeface="Arial MT"/>
              </a:rPr>
              <a:t> </a:t>
            </a:r>
            <a:r>
              <a:rPr sz="2800" spc="-5" dirty="0">
                <a:solidFill>
                  <a:srgbClr val="333399"/>
                </a:solidFill>
                <a:latin typeface="Arial MT"/>
                <a:cs typeface="Arial MT"/>
              </a:rPr>
              <a:t>than</a:t>
            </a:r>
            <a:r>
              <a:rPr sz="2800" spc="10" dirty="0">
                <a:solidFill>
                  <a:srgbClr val="333399"/>
                </a:solidFill>
                <a:latin typeface="Arial MT"/>
                <a:cs typeface="Arial MT"/>
              </a:rPr>
              <a:t> </a:t>
            </a:r>
            <a:r>
              <a:rPr sz="2800" spc="-5" dirty="0">
                <a:solidFill>
                  <a:srgbClr val="333399"/>
                </a:solidFill>
                <a:latin typeface="Arial MT"/>
                <a:cs typeface="Arial MT"/>
              </a:rPr>
              <a:t>one</a:t>
            </a:r>
            <a:r>
              <a:rPr sz="2800" spc="10" dirty="0">
                <a:solidFill>
                  <a:srgbClr val="333399"/>
                </a:solidFill>
                <a:latin typeface="Arial MT"/>
                <a:cs typeface="Arial MT"/>
              </a:rPr>
              <a:t> </a:t>
            </a:r>
            <a:r>
              <a:rPr sz="2800" dirty="0">
                <a:solidFill>
                  <a:srgbClr val="333399"/>
                </a:solidFill>
                <a:latin typeface="Arial MT"/>
                <a:cs typeface="Arial MT"/>
              </a:rPr>
              <a:t>key.</a:t>
            </a:r>
            <a:endParaRPr sz="2800">
              <a:latin typeface="Arial MT"/>
              <a:cs typeface="Arial MT"/>
            </a:endParaRPr>
          </a:p>
          <a:p>
            <a:pPr marL="756285" lvl="1" indent="-287020">
              <a:lnSpc>
                <a:spcPct val="100000"/>
              </a:lnSpc>
              <a:spcBef>
                <a:spcPts val="670"/>
              </a:spcBef>
              <a:buClr>
                <a:srgbClr val="333399"/>
              </a:buClr>
              <a:buSzPct val="53571"/>
              <a:buFont typeface="Wingdings"/>
              <a:buChar char=""/>
              <a:tabLst>
                <a:tab pos="756285" algn="l"/>
                <a:tab pos="756920" algn="l"/>
              </a:tabLst>
            </a:pPr>
            <a:r>
              <a:rPr sz="2800" spc="-5" dirty="0">
                <a:solidFill>
                  <a:srgbClr val="800000"/>
                </a:solidFill>
                <a:latin typeface="Arial MT"/>
                <a:cs typeface="Arial MT"/>
              </a:rPr>
              <a:t>The</a:t>
            </a:r>
            <a:r>
              <a:rPr sz="2800" spc="10" dirty="0">
                <a:solidFill>
                  <a:srgbClr val="800000"/>
                </a:solidFill>
                <a:latin typeface="Arial MT"/>
                <a:cs typeface="Arial MT"/>
              </a:rPr>
              <a:t> </a:t>
            </a:r>
            <a:r>
              <a:rPr sz="2800" spc="-5" dirty="0">
                <a:solidFill>
                  <a:srgbClr val="800000"/>
                </a:solidFill>
                <a:latin typeface="Arial MT"/>
                <a:cs typeface="Arial MT"/>
              </a:rPr>
              <a:t>CAR</a:t>
            </a:r>
            <a:r>
              <a:rPr sz="2800" spc="-10" dirty="0">
                <a:solidFill>
                  <a:srgbClr val="800000"/>
                </a:solidFill>
                <a:latin typeface="Arial MT"/>
                <a:cs typeface="Arial MT"/>
              </a:rPr>
              <a:t> </a:t>
            </a:r>
            <a:r>
              <a:rPr sz="2800" dirty="0">
                <a:solidFill>
                  <a:srgbClr val="800000"/>
                </a:solidFill>
                <a:latin typeface="Arial MT"/>
                <a:cs typeface="Arial MT"/>
              </a:rPr>
              <a:t>entity</a:t>
            </a:r>
            <a:r>
              <a:rPr sz="2800" spc="-10" dirty="0">
                <a:solidFill>
                  <a:srgbClr val="800000"/>
                </a:solidFill>
                <a:latin typeface="Arial MT"/>
                <a:cs typeface="Arial MT"/>
              </a:rPr>
              <a:t> </a:t>
            </a:r>
            <a:r>
              <a:rPr sz="2800" spc="-5" dirty="0">
                <a:solidFill>
                  <a:srgbClr val="800000"/>
                </a:solidFill>
                <a:latin typeface="Arial MT"/>
                <a:cs typeface="Arial MT"/>
              </a:rPr>
              <a:t>type</a:t>
            </a:r>
            <a:r>
              <a:rPr sz="2800" spc="-10" dirty="0">
                <a:solidFill>
                  <a:srgbClr val="800000"/>
                </a:solidFill>
                <a:latin typeface="Arial MT"/>
                <a:cs typeface="Arial MT"/>
              </a:rPr>
              <a:t> </a:t>
            </a:r>
            <a:r>
              <a:rPr sz="2800" spc="-5" dirty="0">
                <a:solidFill>
                  <a:srgbClr val="800000"/>
                </a:solidFill>
                <a:latin typeface="Arial MT"/>
                <a:cs typeface="Arial MT"/>
              </a:rPr>
              <a:t>may</a:t>
            </a:r>
            <a:r>
              <a:rPr sz="2800" dirty="0">
                <a:solidFill>
                  <a:srgbClr val="800000"/>
                </a:solidFill>
                <a:latin typeface="Arial MT"/>
                <a:cs typeface="Arial MT"/>
              </a:rPr>
              <a:t> </a:t>
            </a:r>
            <a:r>
              <a:rPr sz="2800" spc="-5" dirty="0">
                <a:solidFill>
                  <a:srgbClr val="800000"/>
                </a:solidFill>
                <a:latin typeface="Arial MT"/>
                <a:cs typeface="Arial MT"/>
              </a:rPr>
              <a:t>have</a:t>
            </a:r>
            <a:r>
              <a:rPr sz="2800" dirty="0">
                <a:solidFill>
                  <a:srgbClr val="800000"/>
                </a:solidFill>
                <a:latin typeface="Arial MT"/>
                <a:cs typeface="Arial MT"/>
              </a:rPr>
              <a:t> </a:t>
            </a:r>
            <a:r>
              <a:rPr sz="2800" spc="-5" dirty="0">
                <a:solidFill>
                  <a:srgbClr val="800000"/>
                </a:solidFill>
                <a:latin typeface="Arial MT"/>
                <a:cs typeface="Arial MT"/>
              </a:rPr>
              <a:t>two</a:t>
            </a:r>
            <a:r>
              <a:rPr sz="2800" dirty="0">
                <a:solidFill>
                  <a:srgbClr val="800000"/>
                </a:solidFill>
                <a:latin typeface="Arial MT"/>
                <a:cs typeface="Arial MT"/>
              </a:rPr>
              <a:t> keys:</a:t>
            </a:r>
            <a:endParaRPr sz="2800">
              <a:latin typeface="Arial MT"/>
              <a:cs typeface="Arial MT"/>
            </a:endParaRPr>
          </a:p>
          <a:p>
            <a:pPr marL="1155700" lvl="2" indent="-229235">
              <a:lnSpc>
                <a:spcPct val="100000"/>
              </a:lnSpc>
              <a:spcBef>
                <a:spcPts val="590"/>
              </a:spcBef>
              <a:buClr>
                <a:srgbClr val="990033"/>
              </a:buClr>
              <a:buSzPct val="50000"/>
              <a:buFont typeface="Wingdings"/>
              <a:buChar char=""/>
              <a:tabLst>
                <a:tab pos="1156335" algn="l"/>
              </a:tabLst>
            </a:pPr>
            <a:r>
              <a:rPr sz="2400" spc="-5" dirty="0">
                <a:solidFill>
                  <a:srgbClr val="333399"/>
                </a:solidFill>
                <a:latin typeface="Arial MT"/>
                <a:cs typeface="Arial MT"/>
              </a:rPr>
              <a:t>VehicleIdentificationNumber</a:t>
            </a:r>
            <a:r>
              <a:rPr sz="2400" spc="60" dirty="0">
                <a:solidFill>
                  <a:srgbClr val="333399"/>
                </a:solidFill>
                <a:latin typeface="Arial MT"/>
                <a:cs typeface="Arial MT"/>
              </a:rPr>
              <a:t> </a:t>
            </a:r>
            <a:r>
              <a:rPr sz="2400" spc="-5" dirty="0">
                <a:solidFill>
                  <a:srgbClr val="333399"/>
                </a:solidFill>
                <a:latin typeface="Arial MT"/>
                <a:cs typeface="Arial MT"/>
              </a:rPr>
              <a:t>(popularly</a:t>
            </a:r>
            <a:r>
              <a:rPr sz="2400" spc="35" dirty="0">
                <a:solidFill>
                  <a:srgbClr val="333399"/>
                </a:solidFill>
                <a:latin typeface="Arial MT"/>
                <a:cs typeface="Arial MT"/>
              </a:rPr>
              <a:t> </a:t>
            </a:r>
            <a:r>
              <a:rPr sz="2400" spc="-5" dirty="0">
                <a:solidFill>
                  <a:srgbClr val="333399"/>
                </a:solidFill>
                <a:latin typeface="Arial MT"/>
                <a:cs typeface="Arial MT"/>
              </a:rPr>
              <a:t>called</a:t>
            </a:r>
            <a:r>
              <a:rPr sz="2400" spc="40" dirty="0">
                <a:solidFill>
                  <a:srgbClr val="333399"/>
                </a:solidFill>
                <a:latin typeface="Arial MT"/>
                <a:cs typeface="Arial MT"/>
              </a:rPr>
              <a:t> </a:t>
            </a:r>
            <a:r>
              <a:rPr sz="2400" dirty="0">
                <a:solidFill>
                  <a:srgbClr val="333399"/>
                </a:solidFill>
                <a:latin typeface="Arial MT"/>
                <a:cs typeface="Arial MT"/>
              </a:rPr>
              <a:t>VIN)</a:t>
            </a:r>
            <a:endParaRPr sz="2400">
              <a:latin typeface="Arial MT"/>
              <a:cs typeface="Arial MT"/>
            </a:endParaRPr>
          </a:p>
          <a:p>
            <a:pPr marL="1155700" marR="506095" lvl="2" indent="-228600">
              <a:lnSpc>
                <a:spcPct val="100000"/>
              </a:lnSpc>
              <a:spcBef>
                <a:spcPts val="580"/>
              </a:spcBef>
              <a:buClr>
                <a:srgbClr val="990033"/>
              </a:buClr>
              <a:buSzPct val="50000"/>
              <a:buFont typeface="Wingdings"/>
              <a:buChar char=""/>
              <a:tabLst>
                <a:tab pos="1156335" algn="l"/>
              </a:tabLst>
            </a:pPr>
            <a:r>
              <a:rPr sz="2400" spc="-5" dirty="0">
                <a:solidFill>
                  <a:srgbClr val="333399"/>
                </a:solidFill>
                <a:latin typeface="Arial MT"/>
                <a:cs typeface="Arial MT"/>
              </a:rPr>
              <a:t>VehicleTagNumber</a:t>
            </a:r>
            <a:r>
              <a:rPr sz="2400" spc="55" dirty="0">
                <a:solidFill>
                  <a:srgbClr val="333399"/>
                </a:solidFill>
                <a:latin typeface="Arial MT"/>
                <a:cs typeface="Arial MT"/>
              </a:rPr>
              <a:t> </a:t>
            </a:r>
            <a:r>
              <a:rPr sz="2400" spc="-5" dirty="0">
                <a:solidFill>
                  <a:srgbClr val="333399"/>
                </a:solidFill>
                <a:latin typeface="Arial MT"/>
                <a:cs typeface="Arial MT"/>
              </a:rPr>
              <a:t>(Number,</a:t>
            </a:r>
            <a:r>
              <a:rPr sz="2400" spc="15" dirty="0">
                <a:solidFill>
                  <a:srgbClr val="333399"/>
                </a:solidFill>
                <a:latin typeface="Arial MT"/>
                <a:cs typeface="Arial MT"/>
              </a:rPr>
              <a:t> </a:t>
            </a:r>
            <a:r>
              <a:rPr sz="2400" spc="-5" dirty="0">
                <a:solidFill>
                  <a:srgbClr val="333399"/>
                </a:solidFill>
                <a:latin typeface="Arial MT"/>
                <a:cs typeface="Arial MT"/>
              </a:rPr>
              <a:t>State),</a:t>
            </a:r>
            <a:r>
              <a:rPr sz="2400" spc="-10" dirty="0">
                <a:solidFill>
                  <a:srgbClr val="333399"/>
                </a:solidFill>
                <a:latin typeface="Arial MT"/>
                <a:cs typeface="Arial MT"/>
              </a:rPr>
              <a:t> </a:t>
            </a:r>
            <a:r>
              <a:rPr sz="2400" spc="-5" dirty="0">
                <a:solidFill>
                  <a:srgbClr val="333399"/>
                </a:solidFill>
                <a:latin typeface="Arial MT"/>
                <a:cs typeface="Arial MT"/>
              </a:rPr>
              <a:t>aka</a:t>
            </a:r>
            <a:r>
              <a:rPr sz="2400" spc="10" dirty="0">
                <a:solidFill>
                  <a:srgbClr val="333399"/>
                </a:solidFill>
                <a:latin typeface="Arial MT"/>
                <a:cs typeface="Arial MT"/>
              </a:rPr>
              <a:t> </a:t>
            </a:r>
            <a:r>
              <a:rPr sz="2400" spc="-5" dirty="0">
                <a:solidFill>
                  <a:srgbClr val="333399"/>
                </a:solidFill>
                <a:latin typeface="Arial MT"/>
                <a:cs typeface="Arial MT"/>
              </a:rPr>
              <a:t>license </a:t>
            </a:r>
            <a:r>
              <a:rPr sz="2400" spc="-650" dirty="0">
                <a:solidFill>
                  <a:srgbClr val="333399"/>
                </a:solidFill>
                <a:latin typeface="Arial MT"/>
                <a:cs typeface="Arial MT"/>
              </a:rPr>
              <a:t> </a:t>
            </a:r>
            <a:r>
              <a:rPr sz="2400" spc="-5" dirty="0">
                <a:solidFill>
                  <a:srgbClr val="333399"/>
                </a:solidFill>
                <a:latin typeface="Arial MT"/>
                <a:cs typeface="Arial MT"/>
              </a:rPr>
              <a:t>plate</a:t>
            </a:r>
            <a:r>
              <a:rPr sz="2400" spc="5" dirty="0">
                <a:solidFill>
                  <a:srgbClr val="333399"/>
                </a:solidFill>
                <a:latin typeface="Arial MT"/>
                <a:cs typeface="Arial MT"/>
              </a:rPr>
              <a:t> </a:t>
            </a:r>
            <a:r>
              <a:rPr sz="2400" spc="-5" dirty="0">
                <a:solidFill>
                  <a:srgbClr val="333399"/>
                </a:solidFill>
                <a:latin typeface="Arial MT"/>
                <a:cs typeface="Arial MT"/>
              </a:rPr>
              <a:t>number.</a:t>
            </a:r>
            <a:endParaRPr sz="2400">
              <a:latin typeface="Arial MT"/>
              <a:cs typeface="Arial MT"/>
            </a:endParaRPr>
          </a:p>
          <a:p>
            <a:pPr marL="355600" marR="5080" indent="-342900">
              <a:lnSpc>
                <a:spcPct val="100000"/>
              </a:lnSpc>
              <a:spcBef>
                <a:spcPts val="655"/>
              </a:spcBef>
              <a:buClr>
                <a:srgbClr val="990033"/>
              </a:buClr>
              <a:buSzPct val="58928"/>
              <a:buFont typeface="Wingdings"/>
              <a:buChar char=""/>
              <a:tabLst>
                <a:tab pos="354965" algn="l"/>
                <a:tab pos="355600" algn="l"/>
              </a:tabLst>
            </a:pPr>
            <a:r>
              <a:rPr sz="2800" u="heavy" dirty="0">
                <a:solidFill>
                  <a:srgbClr val="333399"/>
                </a:solidFill>
                <a:uFill>
                  <a:solidFill>
                    <a:srgbClr val="333399"/>
                  </a:solidFill>
                </a:uFill>
                <a:latin typeface="Arial MT"/>
                <a:cs typeface="Arial MT"/>
              </a:rPr>
              <a:t>Each</a:t>
            </a:r>
            <a:r>
              <a:rPr sz="2800" u="heavy" spc="5" dirty="0">
                <a:solidFill>
                  <a:srgbClr val="333399"/>
                </a:solidFill>
                <a:uFill>
                  <a:solidFill>
                    <a:srgbClr val="333399"/>
                  </a:solidFill>
                </a:uFill>
                <a:latin typeface="Arial MT"/>
                <a:cs typeface="Arial MT"/>
              </a:rPr>
              <a:t> </a:t>
            </a:r>
            <a:r>
              <a:rPr sz="2800" u="heavy" spc="-5" dirty="0">
                <a:solidFill>
                  <a:srgbClr val="333399"/>
                </a:solidFill>
                <a:uFill>
                  <a:solidFill>
                    <a:srgbClr val="333399"/>
                  </a:solidFill>
                </a:uFill>
                <a:latin typeface="Arial MT"/>
                <a:cs typeface="Arial MT"/>
              </a:rPr>
              <a:t>key </a:t>
            </a:r>
            <a:r>
              <a:rPr sz="2800" spc="-5" dirty="0">
                <a:solidFill>
                  <a:srgbClr val="333399"/>
                </a:solidFill>
                <a:latin typeface="Arial MT"/>
                <a:cs typeface="Arial MT"/>
              </a:rPr>
              <a:t>is </a:t>
            </a:r>
            <a:r>
              <a:rPr sz="2800" u="heavy" dirty="0">
                <a:solidFill>
                  <a:srgbClr val="333399"/>
                </a:solidFill>
                <a:uFill>
                  <a:solidFill>
                    <a:srgbClr val="333399"/>
                  </a:solidFill>
                </a:uFill>
                <a:latin typeface="Arial MT"/>
                <a:cs typeface="Arial MT"/>
              </a:rPr>
              <a:t>underlined</a:t>
            </a:r>
            <a:r>
              <a:rPr sz="2800" u="heavy" spc="20" dirty="0">
                <a:solidFill>
                  <a:srgbClr val="333399"/>
                </a:solidFill>
                <a:uFill>
                  <a:solidFill>
                    <a:srgbClr val="333399"/>
                  </a:solidFill>
                </a:uFill>
                <a:latin typeface="Arial MT"/>
                <a:cs typeface="Arial MT"/>
              </a:rPr>
              <a:t> </a:t>
            </a:r>
            <a:r>
              <a:rPr sz="2800" spc="-5" dirty="0">
                <a:solidFill>
                  <a:srgbClr val="333399"/>
                </a:solidFill>
                <a:latin typeface="Arial MT"/>
                <a:cs typeface="Arial MT"/>
              </a:rPr>
              <a:t>(Note: </a:t>
            </a:r>
            <a:r>
              <a:rPr sz="2800" dirty="0">
                <a:solidFill>
                  <a:srgbClr val="333399"/>
                </a:solidFill>
                <a:latin typeface="Arial MT"/>
                <a:cs typeface="Arial MT"/>
              </a:rPr>
              <a:t>this</a:t>
            </a:r>
            <a:r>
              <a:rPr sz="2800" spc="-5" dirty="0">
                <a:solidFill>
                  <a:srgbClr val="333399"/>
                </a:solidFill>
                <a:latin typeface="Arial MT"/>
                <a:cs typeface="Arial MT"/>
              </a:rPr>
              <a:t> is </a:t>
            </a:r>
            <a:r>
              <a:rPr sz="2800" dirty="0">
                <a:solidFill>
                  <a:srgbClr val="333399"/>
                </a:solidFill>
                <a:latin typeface="Arial MT"/>
                <a:cs typeface="Arial MT"/>
              </a:rPr>
              <a:t>different</a:t>
            </a:r>
            <a:r>
              <a:rPr sz="2800" spc="5" dirty="0">
                <a:solidFill>
                  <a:srgbClr val="333399"/>
                </a:solidFill>
                <a:latin typeface="Arial MT"/>
                <a:cs typeface="Arial MT"/>
              </a:rPr>
              <a:t> </a:t>
            </a:r>
            <a:r>
              <a:rPr sz="2800" spc="-5" dirty="0">
                <a:solidFill>
                  <a:srgbClr val="333399"/>
                </a:solidFill>
                <a:latin typeface="Arial MT"/>
                <a:cs typeface="Arial MT"/>
              </a:rPr>
              <a:t>from </a:t>
            </a:r>
            <a:r>
              <a:rPr sz="2800" spc="-760" dirty="0">
                <a:solidFill>
                  <a:srgbClr val="333399"/>
                </a:solidFill>
                <a:latin typeface="Arial MT"/>
                <a:cs typeface="Arial MT"/>
              </a:rPr>
              <a:t> </a:t>
            </a:r>
            <a:r>
              <a:rPr sz="2800" dirty="0">
                <a:solidFill>
                  <a:srgbClr val="333399"/>
                </a:solidFill>
                <a:latin typeface="Arial MT"/>
                <a:cs typeface="Arial MT"/>
              </a:rPr>
              <a:t>the</a:t>
            </a:r>
            <a:r>
              <a:rPr sz="2800" spc="20" dirty="0">
                <a:solidFill>
                  <a:srgbClr val="333399"/>
                </a:solidFill>
                <a:latin typeface="Arial MT"/>
                <a:cs typeface="Arial MT"/>
              </a:rPr>
              <a:t> </a:t>
            </a:r>
            <a:r>
              <a:rPr sz="2800" dirty="0">
                <a:solidFill>
                  <a:srgbClr val="333399"/>
                </a:solidFill>
                <a:latin typeface="Arial MT"/>
                <a:cs typeface="Arial MT"/>
              </a:rPr>
              <a:t>relational</a:t>
            </a:r>
            <a:r>
              <a:rPr sz="2800" spc="20" dirty="0">
                <a:solidFill>
                  <a:srgbClr val="333399"/>
                </a:solidFill>
                <a:latin typeface="Arial MT"/>
                <a:cs typeface="Arial MT"/>
              </a:rPr>
              <a:t> </a:t>
            </a:r>
            <a:r>
              <a:rPr sz="2800" spc="-5" dirty="0">
                <a:solidFill>
                  <a:srgbClr val="333399"/>
                </a:solidFill>
                <a:latin typeface="Arial MT"/>
                <a:cs typeface="Arial MT"/>
              </a:rPr>
              <a:t>schema</a:t>
            </a:r>
            <a:r>
              <a:rPr sz="2800" spc="40" dirty="0">
                <a:solidFill>
                  <a:srgbClr val="333399"/>
                </a:solidFill>
                <a:latin typeface="Arial MT"/>
                <a:cs typeface="Arial MT"/>
              </a:rPr>
              <a:t> </a:t>
            </a:r>
            <a:r>
              <a:rPr sz="2800" spc="-5" dirty="0">
                <a:solidFill>
                  <a:srgbClr val="333399"/>
                </a:solidFill>
                <a:latin typeface="Arial MT"/>
                <a:cs typeface="Arial MT"/>
              </a:rPr>
              <a:t>where</a:t>
            </a:r>
            <a:r>
              <a:rPr sz="2800" spc="40" dirty="0">
                <a:solidFill>
                  <a:srgbClr val="333399"/>
                </a:solidFill>
                <a:latin typeface="Arial MT"/>
                <a:cs typeface="Arial MT"/>
              </a:rPr>
              <a:t> </a:t>
            </a:r>
            <a:r>
              <a:rPr sz="2800" spc="-5" dirty="0">
                <a:solidFill>
                  <a:srgbClr val="333399"/>
                </a:solidFill>
                <a:latin typeface="Arial MT"/>
                <a:cs typeface="Arial MT"/>
              </a:rPr>
              <a:t>only</a:t>
            </a:r>
            <a:r>
              <a:rPr sz="2800" spc="20" dirty="0">
                <a:solidFill>
                  <a:srgbClr val="333399"/>
                </a:solidFill>
                <a:latin typeface="Arial MT"/>
                <a:cs typeface="Arial MT"/>
              </a:rPr>
              <a:t> </a:t>
            </a:r>
            <a:r>
              <a:rPr sz="2800" dirty="0">
                <a:solidFill>
                  <a:srgbClr val="333399"/>
                </a:solidFill>
                <a:latin typeface="Arial MT"/>
                <a:cs typeface="Arial MT"/>
              </a:rPr>
              <a:t>one</a:t>
            </a:r>
            <a:r>
              <a:rPr sz="2800" spc="40" dirty="0">
                <a:solidFill>
                  <a:srgbClr val="333399"/>
                </a:solidFill>
                <a:latin typeface="Arial MT"/>
                <a:cs typeface="Arial MT"/>
              </a:rPr>
              <a:t> </a:t>
            </a:r>
            <a:r>
              <a:rPr sz="2800" dirty="0">
                <a:solidFill>
                  <a:srgbClr val="333399"/>
                </a:solidFill>
                <a:latin typeface="Arial MT"/>
                <a:cs typeface="Arial MT"/>
              </a:rPr>
              <a:t>“primary </a:t>
            </a:r>
            <a:r>
              <a:rPr sz="2800" spc="5" dirty="0">
                <a:solidFill>
                  <a:srgbClr val="333399"/>
                </a:solidFill>
                <a:latin typeface="Arial MT"/>
                <a:cs typeface="Arial MT"/>
              </a:rPr>
              <a:t> </a:t>
            </a:r>
            <a:r>
              <a:rPr sz="2800" spc="-5" dirty="0">
                <a:solidFill>
                  <a:srgbClr val="333399"/>
                </a:solidFill>
                <a:latin typeface="Arial MT"/>
                <a:cs typeface="Arial MT"/>
              </a:rPr>
              <a:t>key</a:t>
            </a:r>
            <a:r>
              <a:rPr sz="2800" dirty="0">
                <a:solidFill>
                  <a:srgbClr val="333399"/>
                </a:solidFill>
                <a:latin typeface="Arial MT"/>
                <a:cs typeface="Arial MT"/>
              </a:rPr>
              <a:t> </a:t>
            </a:r>
            <a:r>
              <a:rPr sz="2800" spc="-5" dirty="0">
                <a:solidFill>
                  <a:srgbClr val="333399"/>
                </a:solidFill>
                <a:latin typeface="Arial MT"/>
                <a:cs typeface="Arial MT"/>
              </a:rPr>
              <a:t>is </a:t>
            </a:r>
            <a:r>
              <a:rPr sz="2800" dirty="0">
                <a:solidFill>
                  <a:srgbClr val="333399"/>
                </a:solidFill>
                <a:latin typeface="Arial MT"/>
                <a:cs typeface="Arial MT"/>
              </a:rPr>
              <a:t>underlined).</a:t>
            </a:r>
            <a:endParaRPr sz="2800">
              <a:latin typeface="Arial MT"/>
              <a:cs typeface="Aria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260350"/>
            <a:ext cx="1982470" cy="574040"/>
          </a:xfrm>
          <a:prstGeom prst="rect">
            <a:avLst/>
          </a:prstGeom>
        </p:spPr>
        <p:txBody>
          <a:bodyPr vert="horz" wrap="square" lIns="0" tIns="12700" rIns="0" bIns="0" rtlCol="0">
            <a:spAutoFit/>
          </a:bodyPr>
          <a:lstStyle/>
          <a:p>
            <a:pPr marL="12700">
              <a:lnSpc>
                <a:spcPct val="100000"/>
              </a:lnSpc>
              <a:spcBef>
                <a:spcPts val="100"/>
              </a:spcBef>
            </a:pPr>
            <a:r>
              <a:rPr dirty="0"/>
              <a:t>Entity</a:t>
            </a:r>
            <a:r>
              <a:rPr spc="-95" dirty="0"/>
              <a:t> </a:t>
            </a:r>
            <a:r>
              <a:rPr dirty="0"/>
              <a:t>Set</a:t>
            </a:r>
          </a:p>
        </p:txBody>
      </p:sp>
      <p:sp>
        <p:nvSpPr>
          <p:cNvPr id="4" name="object 4"/>
          <p:cNvSpPr txBox="1"/>
          <p:nvPr/>
        </p:nvSpPr>
        <p:spPr>
          <a:xfrm>
            <a:off x="78739" y="1055573"/>
            <a:ext cx="8486140" cy="5110480"/>
          </a:xfrm>
          <a:prstGeom prst="rect">
            <a:avLst/>
          </a:prstGeom>
        </p:spPr>
        <p:txBody>
          <a:bodyPr vert="horz" wrap="square" lIns="0" tIns="12065" rIns="0" bIns="0" rtlCol="0">
            <a:spAutoFit/>
          </a:bodyPr>
          <a:lstStyle/>
          <a:p>
            <a:pPr marL="355600" marR="62738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Each </a:t>
            </a:r>
            <a:r>
              <a:rPr sz="2800" dirty="0">
                <a:solidFill>
                  <a:srgbClr val="333399"/>
                </a:solidFill>
                <a:latin typeface="Arial MT"/>
                <a:cs typeface="Arial MT"/>
              </a:rPr>
              <a:t>entity type </a:t>
            </a:r>
            <a:r>
              <a:rPr sz="2800" spc="-5" dirty="0">
                <a:solidFill>
                  <a:srgbClr val="333399"/>
                </a:solidFill>
                <a:latin typeface="Arial MT"/>
                <a:cs typeface="Arial MT"/>
              </a:rPr>
              <a:t>will </a:t>
            </a:r>
            <a:r>
              <a:rPr sz="2800" dirty="0">
                <a:solidFill>
                  <a:srgbClr val="333399"/>
                </a:solidFill>
                <a:latin typeface="Arial MT"/>
                <a:cs typeface="Arial MT"/>
              </a:rPr>
              <a:t>have </a:t>
            </a:r>
            <a:r>
              <a:rPr sz="2800" spc="-5" dirty="0">
                <a:solidFill>
                  <a:srgbClr val="333399"/>
                </a:solidFill>
                <a:latin typeface="Arial MT"/>
                <a:cs typeface="Arial MT"/>
              </a:rPr>
              <a:t>a </a:t>
            </a:r>
            <a:r>
              <a:rPr sz="2800" dirty="0">
                <a:solidFill>
                  <a:srgbClr val="333399"/>
                </a:solidFill>
                <a:latin typeface="Arial MT"/>
                <a:cs typeface="Arial MT"/>
              </a:rPr>
              <a:t>collection </a:t>
            </a:r>
            <a:r>
              <a:rPr sz="2800" spc="-5" dirty="0">
                <a:solidFill>
                  <a:srgbClr val="333399"/>
                </a:solidFill>
                <a:latin typeface="Arial MT"/>
                <a:cs typeface="Arial MT"/>
              </a:rPr>
              <a:t>of </a:t>
            </a:r>
            <a:r>
              <a:rPr sz="2800" dirty="0">
                <a:solidFill>
                  <a:srgbClr val="333399"/>
                </a:solidFill>
                <a:latin typeface="Arial MT"/>
                <a:cs typeface="Arial MT"/>
              </a:rPr>
              <a:t>entities </a:t>
            </a:r>
            <a:r>
              <a:rPr sz="2800" spc="-765" dirty="0">
                <a:solidFill>
                  <a:srgbClr val="333399"/>
                </a:solidFill>
                <a:latin typeface="Arial MT"/>
                <a:cs typeface="Arial MT"/>
              </a:rPr>
              <a:t> </a:t>
            </a:r>
            <a:r>
              <a:rPr sz="2800" spc="-5" dirty="0">
                <a:solidFill>
                  <a:srgbClr val="333399"/>
                </a:solidFill>
                <a:latin typeface="Arial MT"/>
                <a:cs typeface="Arial MT"/>
              </a:rPr>
              <a:t>stored</a:t>
            </a:r>
            <a:r>
              <a:rPr sz="2800" dirty="0">
                <a:solidFill>
                  <a:srgbClr val="333399"/>
                </a:solidFill>
                <a:latin typeface="Arial MT"/>
                <a:cs typeface="Arial MT"/>
              </a:rPr>
              <a:t> </a:t>
            </a:r>
            <a:r>
              <a:rPr sz="2800" spc="-5" dirty="0">
                <a:solidFill>
                  <a:srgbClr val="333399"/>
                </a:solidFill>
                <a:latin typeface="Arial MT"/>
                <a:cs typeface="Arial MT"/>
              </a:rPr>
              <a:t>in the</a:t>
            </a:r>
            <a:r>
              <a:rPr sz="2800" spc="10" dirty="0">
                <a:solidFill>
                  <a:srgbClr val="333399"/>
                </a:solidFill>
                <a:latin typeface="Arial MT"/>
                <a:cs typeface="Arial MT"/>
              </a:rPr>
              <a:t> </a:t>
            </a:r>
            <a:r>
              <a:rPr sz="2800" dirty="0">
                <a:solidFill>
                  <a:srgbClr val="333399"/>
                </a:solidFill>
                <a:latin typeface="Arial MT"/>
                <a:cs typeface="Arial MT"/>
              </a:rPr>
              <a:t>database</a:t>
            </a:r>
            <a:endParaRPr sz="2800">
              <a:latin typeface="Arial MT"/>
              <a:cs typeface="Arial MT"/>
            </a:endParaRPr>
          </a:p>
          <a:p>
            <a:pPr marL="756285"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Called</a:t>
            </a:r>
            <a:r>
              <a:rPr sz="2600" spc="-10"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b="1" dirty="0">
                <a:solidFill>
                  <a:srgbClr val="800000"/>
                </a:solidFill>
                <a:latin typeface="Arial"/>
                <a:cs typeface="Arial"/>
              </a:rPr>
              <a:t>entity</a:t>
            </a:r>
            <a:r>
              <a:rPr sz="2600" b="1" spc="-15" dirty="0">
                <a:solidFill>
                  <a:srgbClr val="800000"/>
                </a:solidFill>
                <a:latin typeface="Arial"/>
                <a:cs typeface="Arial"/>
              </a:rPr>
              <a:t> </a:t>
            </a:r>
            <a:r>
              <a:rPr sz="2600" b="1" dirty="0">
                <a:solidFill>
                  <a:srgbClr val="800000"/>
                </a:solidFill>
                <a:latin typeface="Arial"/>
                <a:cs typeface="Arial"/>
              </a:rPr>
              <a:t>set </a:t>
            </a:r>
            <a:r>
              <a:rPr sz="2600" dirty="0">
                <a:solidFill>
                  <a:srgbClr val="800000"/>
                </a:solidFill>
                <a:latin typeface="Arial MT"/>
                <a:cs typeface="Arial MT"/>
              </a:rPr>
              <a:t>or sometimes</a:t>
            </a:r>
            <a:r>
              <a:rPr sz="2600" spc="-30" dirty="0">
                <a:solidFill>
                  <a:srgbClr val="800000"/>
                </a:solidFill>
                <a:latin typeface="Arial MT"/>
                <a:cs typeface="Arial MT"/>
              </a:rPr>
              <a:t> </a:t>
            </a:r>
            <a:r>
              <a:rPr sz="2600" b="1" dirty="0">
                <a:solidFill>
                  <a:srgbClr val="800000"/>
                </a:solidFill>
                <a:latin typeface="Arial"/>
                <a:cs typeface="Arial"/>
              </a:rPr>
              <a:t>entity</a:t>
            </a:r>
            <a:r>
              <a:rPr sz="2600" b="1" spc="-5" dirty="0">
                <a:solidFill>
                  <a:srgbClr val="800000"/>
                </a:solidFill>
                <a:latin typeface="Arial"/>
                <a:cs typeface="Arial"/>
              </a:rPr>
              <a:t> </a:t>
            </a:r>
            <a:r>
              <a:rPr sz="2600" b="1" dirty="0">
                <a:solidFill>
                  <a:srgbClr val="800000"/>
                </a:solidFill>
                <a:latin typeface="Arial"/>
                <a:cs typeface="Arial"/>
              </a:rPr>
              <a:t>collection</a:t>
            </a:r>
            <a:endParaRPr sz="2600">
              <a:latin typeface="Arial"/>
              <a:cs typeface="Arial"/>
            </a:endParaRPr>
          </a:p>
          <a:p>
            <a:pPr marL="355600" marR="113030" indent="-342900">
              <a:lnSpc>
                <a:spcPct val="100000"/>
              </a:lnSpc>
              <a:spcBef>
                <a:spcPts val="66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Previous</a:t>
            </a:r>
            <a:r>
              <a:rPr sz="2800" spc="5" dirty="0">
                <a:solidFill>
                  <a:srgbClr val="333399"/>
                </a:solidFill>
                <a:latin typeface="Arial MT"/>
                <a:cs typeface="Arial MT"/>
              </a:rPr>
              <a:t> </a:t>
            </a:r>
            <a:r>
              <a:rPr sz="2800" dirty="0">
                <a:solidFill>
                  <a:srgbClr val="333399"/>
                </a:solidFill>
                <a:latin typeface="Arial MT"/>
                <a:cs typeface="Arial MT"/>
              </a:rPr>
              <a:t>slide</a:t>
            </a:r>
            <a:r>
              <a:rPr sz="2800" spc="5" dirty="0">
                <a:solidFill>
                  <a:srgbClr val="333399"/>
                </a:solidFill>
                <a:latin typeface="Arial MT"/>
                <a:cs typeface="Arial MT"/>
              </a:rPr>
              <a:t> </a:t>
            </a:r>
            <a:r>
              <a:rPr sz="2800" spc="-5" dirty="0">
                <a:solidFill>
                  <a:srgbClr val="333399"/>
                </a:solidFill>
                <a:latin typeface="Arial MT"/>
                <a:cs typeface="Arial MT"/>
              </a:rPr>
              <a:t>shows</a:t>
            </a:r>
            <a:r>
              <a:rPr sz="2800" dirty="0">
                <a:solidFill>
                  <a:srgbClr val="333399"/>
                </a:solidFill>
                <a:latin typeface="Arial MT"/>
                <a:cs typeface="Arial MT"/>
              </a:rPr>
              <a:t> three </a:t>
            </a:r>
            <a:r>
              <a:rPr sz="2800" spc="-5" dirty="0">
                <a:solidFill>
                  <a:srgbClr val="333399"/>
                </a:solidFill>
                <a:latin typeface="Arial MT"/>
                <a:cs typeface="Arial MT"/>
              </a:rPr>
              <a:t>CAR </a:t>
            </a:r>
            <a:r>
              <a:rPr sz="2800" dirty="0">
                <a:solidFill>
                  <a:srgbClr val="333399"/>
                </a:solidFill>
                <a:latin typeface="Arial MT"/>
                <a:cs typeface="Arial MT"/>
              </a:rPr>
              <a:t>entity</a:t>
            </a:r>
            <a:r>
              <a:rPr sz="2800" spc="-10" dirty="0">
                <a:solidFill>
                  <a:srgbClr val="333399"/>
                </a:solidFill>
                <a:latin typeface="Arial MT"/>
                <a:cs typeface="Arial MT"/>
              </a:rPr>
              <a:t> </a:t>
            </a:r>
            <a:r>
              <a:rPr sz="2800" dirty="0">
                <a:solidFill>
                  <a:srgbClr val="333399"/>
                </a:solidFill>
                <a:latin typeface="Arial MT"/>
                <a:cs typeface="Arial MT"/>
              </a:rPr>
              <a:t>instances </a:t>
            </a:r>
            <a:r>
              <a:rPr sz="2800" spc="-5" dirty="0">
                <a:solidFill>
                  <a:srgbClr val="333399"/>
                </a:solidFill>
                <a:latin typeface="Arial MT"/>
                <a:cs typeface="Arial MT"/>
              </a:rPr>
              <a:t>in </a:t>
            </a:r>
            <a:r>
              <a:rPr sz="2800" spc="-765"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entity</a:t>
            </a:r>
            <a:r>
              <a:rPr sz="2800" spc="-15" dirty="0">
                <a:solidFill>
                  <a:srgbClr val="333399"/>
                </a:solidFill>
                <a:latin typeface="Arial MT"/>
                <a:cs typeface="Arial MT"/>
              </a:rPr>
              <a:t> </a:t>
            </a:r>
            <a:r>
              <a:rPr sz="2800" spc="-5" dirty="0">
                <a:solidFill>
                  <a:srgbClr val="333399"/>
                </a:solidFill>
                <a:latin typeface="Arial MT"/>
                <a:cs typeface="Arial MT"/>
              </a:rPr>
              <a:t>set </a:t>
            </a:r>
            <a:r>
              <a:rPr sz="2800" dirty="0">
                <a:solidFill>
                  <a:srgbClr val="333399"/>
                </a:solidFill>
                <a:latin typeface="Arial MT"/>
                <a:cs typeface="Arial MT"/>
              </a:rPr>
              <a:t>for</a:t>
            </a:r>
            <a:r>
              <a:rPr sz="2800" spc="-5" dirty="0">
                <a:solidFill>
                  <a:srgbClr val="333399"/>
                </a:solidFill>
                <a:latin typeface="Arial MT"/>
                <a:cs typeface="Arial MT"/>
              </a:rPr>
              <a:t> </a:t>
            </a:r>
            <a:r>
              <a:rPr sz="2800" spc="-10" dirty="0">
                <a:solidFill>
                  <a:srgbClr val="333399"/>
                </a:solidFill>
                <a:latin typeface="Arial MT"/>
                <a:cs typeface="Arial MT"/>
              </a:rPr>
              <a:t>CAR</a:t>
            </a:r>
            <a:endParaRPr sz="2800">
              <a:latin typeface="Arial MT"/>
              <a:cs typeface="Arial MT"/>
            </a:endParaRPr>
          </a:p>
          <a:p>
            <a:pPr marL="355600" marR="290195"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Same</a:t>
            </a:r>
            <a:r>
              <a:rPr sz="2800" spc="15" dirty="0">
                <a:solidFill>
                  <a:srgbClr val="333399"/>
                </a:solidFill>
                <a:latin typeface="Arial MT"/>
                <a:cs typeface="Arial MT"/>
              </a:rPr>
              <a:t> </a:t>
            </a:r>
            <a:r>
              <a:rPr sz="2800" spc="-5" dirty="0">
                <a:solidFill>
                  <a:srgbClr val="333399"/>
                </a:solidFill>
                <a:latin typeface="Arial MT"/>
                <a:cs typeface="Arial MT"/>
              </a:rPr>
              <a:t>name</a:t>
            </a:r>
            <a:r>
              <a:rPr sz="2800" spc="15" dirty="0">
                <a:solidFill>
                  <a:srgbClr val="333399"/>
                </a:solidFill>
                <a:latin typeface="Arial MT"/>
                <a:cs typeface="Arial MT"/>
              </a:rPr>
              <a:t> </a:t>
            </a:r>
            <a:r>
              <a:rPr sz="2800" spc="-5" dirty="0">
                <a:solidFill>
                  <a:srgbClr val="333399"/>
                </a:solidFill>
                <a:latin typeface="Arial MT"/>
                <a:cs typeface="Arial MT"/>
              </a:rPr>
              <a:t>(CAR)</a:t>
            </a:r>
            <a:r>
              <a:rPr sz="2800" spc="20" dirty="0">
                <a:solidFill>
                  <a:srgbClr val="333399"/>
                </a:solidFill>
                <a:latin typeface="Arial MT"/>
                <a:cs typeface="Arial MT"/>
              </a:rPr>
              <a:t> </a:t>
            </a:r>
            <a:r>
              <a:rPr sz="2800" spc="-5" dirty="0">
                <a:solidFill>
                  <a:srgbClr val="333399"/>
                </a:solidFill>
                <a:latin typeface="Arial MT"/>
                <a:cs typeface="Arial MT"/>
              </a:rPr>
              <a:t>used to</a:t>
            </a:r>
            <a:r>
              <a:rPr sz="2800" spc="10" dirty="0">
                <a:solidFill>
                  <a:srgbClr val="333399"/>
                </a:solidFill>
                <a:latin typeface="Arial MT"/>
                <a:cs typeface="Arial MT"/>
              </a:rPr>
              <a:t> </a:t>
            </a:r>
            <a:r>
              <a:rPr sz="2800" spc="-5" dirty="0">
                <a:solidFill>
                  <a:srgbClr val="333399"/>
                </a:solidFill>
                <a:latin typeface="Arial MT"/>
                <a:cs typeface="Arial MT"/>
              </a:rPr>
              <a:t>refer</a:t>
            </a:r>
            <a:r>
              <a:rPr sz="2800" spc="10" dirty="0">
                <a:solidFill>
                  <a:srgbClr val="333399"/>
                </a:solidFill>
                <a:latin typeface="Arial MT"/>
                <a:cs typeface="Arial MT"/>
              </a:rPr>
              <a:t> </a:t>
            </a:r>
            <a:r>
              <a:rPr sz="2800" spc="-5" dirty="0">
                <a:solidFill>
                  <a:srgbClr val="333399"/>
                </a:solidFill>
                <a:latin typeface="Arial MT"/>
                <a:cs typeface="Arial MT"/>
              </a:rPr>
              <a:t>to both</a:t>
            </a:r>
            <a:r>
              <a:rPr sz="2800" spc="5"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entity </a:t>
            </a:r>
            <a:r>
              <a:rPr sz="2800" spc="-765" dirty="0">
                <a:solidFill>
                  <a:srgbClr val="333399"/>
                </a:solidFill>
                <a:latin typeface="Arial MT"/>
                <a:cs typeface="Arial MT"/>
              </a:rPr>
              <a:t> </a:t>
            </a:r>
            <a:r>
              <a:rPr sz="2800" dirty="0">
                <a:solidFill>
                  <a:srgbClr val="333399"/>
                </a:solidFill>
                <a:latin typeface="Arial MT"/>
                <a:cs typeface="Arial MT"/>
              </a:rPr>
              <a:t>type</a:t>
            </a:r>
            <a:r>
              <a:rPr sz="2800" spc="-5" dirty="0">
                <a:solidFill>
                  <a:srgbClr val="333399"/>
                </a:solidFill>
                <a:latin typeface="Arial MT"/>
                <a:cs typeface="Arial MT"/>
              </a:rPr>
              <a:t> and</a:t>
            </a:r>
            <a:r>
              <a:rPr sz="2800" spc="5"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entity</a:t>
            </a:r>
            <a:r>
              <a:rPr sz="2800" spc="-10" dirty="0">
                <a:solidFill>
                  <a:srgbClr val="333399"/>
                </a:solidFill>
                <a:latin typeface="Arial MT"/>
                <a:cs typeface="Arial MT"/>
              </a:rPr>
              <a:t> </a:t>
            </a:r>
            <a:r>
              <a:rPr sz="2800" dirty="0">
                <a:solidFill>
                  <a:srgbClr val="333399"/>
                </a:solidFill>
                <a:latin typeface="Arial MT"/>
                <a:cs typeface="Arial MT"/>
              </a:rPr>
              <a:t>set</a:t>
            </a:r>
            <a:endParaRPr sz="2800">
              <a:latin typeface="Arial MT"/>
              <a:cs typeface="Arial MT"/>
            </a:endParaRPr>
          </a:p>
          <a:p>
            <a:pPr marL="355600" marR="46863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However,</a:t>
            </a:r>
            <a:r>
              <a:rPr sz="2800" spc="10" dirty="0">
                <a:solidFill>
                  <a:srgbClr val="333399"/>
                </a:solidFill>
                <a:latin typeface="Arial MT"/>
                <a:cs typeface="Arial MT"/>
              </a:rPr>
              <a:t> </a:t>
            </a:r>
            <a:r>
              <a:rPr sz="2800" dirty="0">
                <a:solidFill>
                  <a:srgbClr val="333399"/>
                </a:solidFill>
                <a:latin typeface="Arial MT"/>
                <a:cs typeface="Arial MT"/>
              </a:rPr>
              <a:t>entity</a:t>
            </a:r>
            <a:r>
              <a:rPr sz="2800" spc="-5" dirty="0">
                <a:solidFill>
                  <a:srgbClr val="333399"/>
                </a:solidFill>
                <a:latin typeface="Arial MT"/>
                <a:cs typeface="Arial MT"/>
              </a:rPr>
              <a:t> type and</a:t>
            </a:r>
            <a:r>
              <a:rPr sz="2800" spc="5" dirty="0">
                <a:solidFill>
                  <a:srgbClr val="333399"/>
                </a:solidFill>
                <a:latin typeface="Arial MT"/>
                <a:cs typeface="Arial MT"/>
              </a:rPr>
              <a:t> </a:t>
            </a:r>
            <a:r>
              <a:rPr sz="2800" dirty="0">
                <a:solidFill>
                  <a:srgbClr val="333399"/>
                </a:solidFill>
                <a:latin typeface="Arial MT"/>
                <a:cs typeface="Arial MT"/>
              </a:rPr>
              <a:t>entity</a:t>
            </a:r>
            <a:r>
              <a:rPr sz="2800" spc="-5" dirty="0">
                <a:solidFill>
                  <a:srgbClr val="333399"/>
                </a:solidFill>
                <a:latin typeface="Arial MT"/>
                <a:cs typeface="Arial MT"/>
              </a:rPr>
              <a:t> set may</a:t>
            </a:r>
            <a:r>
              <a:rPr sz="2800" spc="15" dirty="0">
                <a:solidFill>
                  <a:srgbClr val="333399"/>
                </a:solidFill>
                <a:latin typeface="Arial MT"/>
                <a:cs typeface="Arial MT"/>
              </a:rPr>
              <a:t> </a:t>
            </a:r>
            <a:r>
              <a:rPr sz="2800" spc="-5" dirty="0">
                <a:solidFill>
                  <a:srgbClr val="333399"/>
                </a:solidFill>
                <a:latin typeface="Arial MT"/>
                <a:cs typeface="Arial MT"/>
              </a:rPr>
              <a:t>be</a:t>
            </a:r>
            <a:r>
              <a:rPr sz="2800" spc="10" dirty="0">
                <a:solidFill>
                  <a:srgbClr val="333399"/>
                </a:solidFill>
                <a:latin typeface="Arial MT"/>
                <a:cs typeface="Arial MT"/>
              </a:rPr>
              <a:t> </a:t>
            </a:r>
            <a:r>
              <a:rPr sz="2800" spc="-5" dirty="0">
                <a:solidFill>
                  <a:srgbClr val="333399"/>
                </a:solidFill>
                <a:latin typeface="Arial MT"/>
                <a:cs typeface="Arial MT"/>
              </a:rPr>
              <a:t>given </a:t>
            </a:r>
            <a:r>
              <a:rPr sz="2800" spc="-765" dirty="0">
                <a:solidFill>
                  <a:srgbClr val="333399"/>
                </a:solidFill>
                <a:latin typeface="Arial MT"/>
                <a:cs typeface="Arial MT"/>
              </a:rPr>
              <a:t> </a:t>
            </a:r>
            <a:r>
              <a:rPr sz="2800" dirty="0">
                <a:solidFill>
                  <a:srgbClr val="333399"/>
                </a:solidFill>
                <a:latin typeface="Arial MT"/>
                <a:cs typeface="Arial MT"/>
              </a:rPr>
              <a:t>different</a:t>
            </a:r>
            <a:r>
              <a:rPr sz="2800" spc="-10" dirty="0">
                <a:solidFill>
                  <a:srgbClr val="333399"/>
                </a:solidFill>
                <a:latin typeface="Arial MT"/>
                <a:cs typeface="Arial MT"/>
              </a:rPr>
              <a:t> </a:t>
            </a:r>
            <a:r>
              <a:rPr sz="2800" spc="-5" dirty="0">
                <a:solidFill>
                  <a:srgbClr val="333399"/>
                </a:solidFill>
                <a:latin typeface="Arial MT"/>
                <a:cs typeface="Arial MT"/>
              </a:rPr>
              <a:t>names</a:t>
            </a:r>
            <a:endParaRPr sz="2800">
              <a:latin typeface="Arial MT"/>
              <a:cs typeface="Arial MT"/>
            </a:endParaRPr>
          </a:p>
          <a:p>
            <a:pPr marL="355600" marR="329565" indent="-342900">
              <a:lnSpc>
                <a:spcPct val="100000"/>
              </a:lnSpc>
              <a:spcBef>
                <a:spcPts val="6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Entity</a:t>
            </a:r>
            <a:r>
              <a:rPr sz="2800" spc="-15" dirty="0">
                <a:solidFill>
                  <a:srgbClr val="333399"/>
                </a:solidFill>
                <a:latin typeface="Arial MT"/>
                <a:cs typeface="Arial MT"/>
              </a:rPr>
              <a:t> </a:t>
            </a:r>
            <a:r>
              <a:rPr sz="2800" dirty="0">
                <a:solidFill>
                  <a:srgbClr val="333399"/>
                </a:solidFill>
                <a:latin typeface="Arial MT"/>
                <a:cs typeface="Arial MT"/>
              </a:rPr>
              <a:t>set </a:t>
            </a:r>
            <a:r>
              <a:rPr sz="2800" spc="-5" dirty="0">
                <a:solidFill>
                  <a:srgbClr val="333399"/>
                </a:solidFill>
                <a:latin typeface="Arial MT"/>
                <a:cs typeface="Arial MT"/>
              </a:rPr>
              <a:t>is</a:t>
            </a:r>
            <a:r>
              <a:rPr sz="2800" spc="-15"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current</a:t>
            </a:r>
            <a:r>
              <a:rPr sz="2800" spc="30" dirty="0">
                <a:solidFill>
                  <a:srgbClr val="333399"/>
                </a:solidFill>
                <a:latin typeface="Arial MT"/>
                <a:cs typeface="Arial MT"/>
              </a:rPr>
              <a:t> </a:t>
            </a:r>
            <a:r>
              <a:rPr sz="2800" i="1" dirty="0">
                <a:solidFill>
                  <a:srgbClr val="333399"/>
                </a:solidFill>
                <a:latin typeface="Arial"/>
                <a:cs typeface="Arial"/>
              </a:rPr>
              <a:t>state</a:t>
            </a:r>
            <a:r>
              <a:rPr sz="2800" i="1" spc="-20" dirty="0">
                <a:solidFill>
                  <a:srgbClr val="333399"/>
                </a:solidFill>
                <a:latin typeface="Arial"/>
                <a:cs typeface="Arial"/>
              </a:rPr>
              <a:t> </a:t>
            </a:r>
            <a:r>
              <a:rPr sz="2800" spc="-5" dirty="0">
                <a:solidFill>
                  <a:srgbClr val="333399"/>
                </a:solidFill>
                <a:latin typeface="Arial MT"/>
                <a:cs typeface="Arial MT"/>
              </a:rPr>
              <a:t>of</a:t>
            </a:r>
            <a:r>
              <a:rPr sz="2800" dirty="0">
                <a:solidFill>
                  <a:srgbClr val="333399"/>
                </a:solidFill>
                <a:latin typeface="Arial MT"/>
                <a:cs typeface="Arial MT"/>
              </a:rPr>
              <a:t> the entities of </a:t>
            </a:r>
            <a:r>
              <a:rPr sz="2800" spc="-5" dirty="0">
                <a:solidFill>
                  <a:srgbClr val="333399"/>
                </a:solidFill>
                <a:latin typeface="Arial MT"/>
                <a:cs typeface="Arial MT"/>
              </a:rPr>
              <a:t>that </a:t>
            </a:r>
            <a:r>
              <a:rPr sz="2800" spc="-765" dirty="0">
                <a:solidFill>
                  <a:srgbClr val="333399"/>
                </a:solidFill>
                <a:latin typeface="Arial MT"/>
                <a:cs typeface="Arial MT"/>
              </a:rPr>
              <a:t> </a:t>
            </a:r>
            <a:r>
              <a:rPr sz="2800" spc="-5" dirty="0">
                <a:solidFill>
                  <a:srgbClr val="333399"/>
                </a:solidFill>
                <a:latin typeface="Arial MT"/>
                <a:cs typeface="Arial MT"/>
              </a:rPr>
              <a:t>type</a:t>
            </a:r>
            <a:r>
              <a:rPr sz="2800" spc="-10" dirty="0">
                <a:solidFill>
                  <a:srgbClr val="333399"/>
                </a:solidFill>
                <a:latin typeface="Arial MT"/>
                <a:cs typeface="Arial MT"/>
              </a:rPr>
              <a:t> </a:t>
            </a:r>
            <a:r>
              <a:rPr sz="2800" dirty="0">
                <a:solidFill>
                  <a:srgbClr val="333399"/>
                </a:solidFill>
                <a:latin typeface="Arial MT"/>
                <a:cs typeface="Arial MT"/>
              </a:rPr>
              <a:t>that</a:t>
            </a:r>
            <a:r>
              <a:rPr sz="2800" spc="-5" dirty="0">
                <a:solidFill>
                  <a:srgbClr val="333399"/>
                </a:solidFill>
                <a:latin typeface="Arial MT"/>
                <a:cs typeface="Arial MT"/>
              </a:rPr>
              <a:t> are</a:t>
            </a:r>
            <a:r>
              <a:rPr sz="2800" spc="15" dirty="0">
                <a:solidFill>
                  <a:srgbClr val="333399"/>
                </a:solidFill>
                <a:latin typeface="Arial MT"/>
                <a:cs typeface="Arial MT"/>
              </a:rPr>
              <a:t> </a:t>
            </a:r>
            <a:r>
              <a:rPr sz="2800" spc="-5" dirty="0">
                <a:solidFill>
                  <a:srgbClr val="333399"/>
                </a:solidFill>
                <a:latin typeface="Arial MT"/>
                <a:cs typeface="Arial MT"/>
              </a:rPr>
              <a:t>stored in</a:t>
            </a:r>
            <a:r>
              <a:rPr sz="2800" spc="5" dirty="0">
                <a:solidFill>
                  <a:srgbClr val="333399"/>
                </a:solidFill>
                <a:latin typeface="Arial MT"/>
                <a:cs typeface="Arial MT"/>
              </a:rPr>
              <a:t> </a:t>
            </a:r>
            <a:r>
              <a:rPr sz="2800" spc="-5" dirty="0">
                <a:solidFill>
                  <a:srgbClr val="333399"/>
                </a:solidFill>
                <a:latin typeface="Arial MT"/>
                <a:cs typeface="Arial MT"/>
              </a:rPr>
              <a:t>the </a:t>
            </a:r>
            <a:r>
              <a:rPr sz="2800" dirty="0">
                <a:solidFill>
                  <a:srgbClr val="333399"/>
                </a:solidFill>
                <a:latin typeface="Arial MT"/>
                <a:cs typeface="Arial MT"/>
              </a:rPr>
              <a:t>database</a:t>
            </a:r>
            <a:endParaRPr sz="2800">
              <a:latin typeface="Arial MT"/>
              <a:cs typeface="Arial M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7034530" cy="574040"/>
          </a:xfrm>
          <a:prstGeom prst="rect">
            <a:avLst/>
          </a:prstGeom>
        </p:spPr>
        <p:txBody>
          <a:bodyPr vert="horz" wrap="square" lIns="0" tIns="12700" rIns="0" bIns="0" rtlCol="0">
            <a:spAutoFit/>
          </a:bodyPr>
          <a:lstStyle/>
          <a:p>
            <a:pPr marL="12700">
              <a:lnSpc>
                <a:spcPct val="100000"/>
              </a:lnSpc>
              <a:spcBef>
                <a:spcPts val="100"/>
              </a:spcBef>
            </a:pPr>
            <a:r>
              <a:rPr spc="-5" dirty="0"/>
              <a:t>Value</a:t>
            </a:r>
            <a:r>
              <a:rPr spc="-25" dirty="0"/>
              <a:t> </a:t>
            </a:r>
            <a:r>
              <a:rPr dirty="0"/>
              <a:t>Sets</a:t>
            </a:r>
            <a:r>
              <a:rPr spc="-10" dirty="0"/>
              <a:t> </a:t>
            </a:r>
            <a:r>
              <a:rPr dirty="0"/>
              <a:t>(Domains)</a:t>
            </a:r>
            <a:r>
              <a:rPr spc="-25" dirty="0"/>
              <a:t> </a:t>
            </a:r>
            <a:r>
              <a:rPr dirty="0"/>
              <a:t>of</a:t>
            </a:r>
            <a:r>
              <a:rPr spc="-10" dirty="0"/>
              <a:t> </a:t>
            </a:r>
            <a:r>
              <a:rPr spc="-5" dirty="0"/>
              <a:t>Attributes</a:t>
            </a:r>
          </a:p>
        </p:txBody>
      </p:sp>
      <p:sp>
        <p:nvSpPr>
          <p:cNvPr id="4" name="object 4"/>
          <p:cNvSpPr txBox="1"/>
          <p:nvPr/>
        </p:nvSpPr>
        <p:spPr>
          <a:xfrm>
            <a:off x="307340" y="1353058"/>
            <a:ext cx="8212455" cy="3561715"/>
          </a:xfrm>
          <a:prstGeom prst="rect">
            <a:avLst/>
          </a:prstGeom>
        </p:spPr>
        <p:txBody>
          <a:bodyPr vert="horz" wrap="square" lIns="0" tIns="12065" rIns="0" bIns="0" rtlCol="0">
            <a:spAutoFit/>
          </a:bodyPr>
          <a:lstStyle/>
          <a:p>
            <a:pPr marL="355600" marR="385445" indent="-342900">
              <a:lnSpc>
                <a:spcPct val="100000"/>
              </a:lnSpc>
              <a:spcBef>
                <a:spcPts val="95"/>
              </a:spcBef>
              <a:buClr>
                <a:srgbClr val="990033"/>
              </a:buClr>
              <a:buSzPct val="58928"/>
              <a:buFont typeface="Wingdings"/>
              <a:buChar char=""/>
              <a:tabLst>
                <a:tab pos="354965" algn="l"/>
                <a:tab pos="355600" algn="l"/>
              </a:tabLst>
            </a:pPr>
            <a:r>
              <a:rPr sz="2800" dirty="0">
                <a:solidFill>
                  <a:srgbClr val="333399"/>
                </a:solidFill>
                <a:latin typeface="Arial MT"/>
                <a:cs typeface="Arial MT"/>
              </a:rPr>
              <a:t>Each </a:t>
            </a:r>
            <a:r>
              <a:rPr sz="2800" spc="-5" dirty="0">
                <a:solidFill>
                  <a:srgbClr val="333399"/>
                </a:solidFill>
                <a:latin typeface="Arial MT"/>
                <a:cs typeface="Arial MT"/>
              </a:rPr>
              <a:t>simple</a:t>
            </a:r>
            <a:r>
              <a:rPr sz="2800" spc="15" dirty="0">
                <a:solidFill>
                  <a:srgbClr val="333399"/>
                </a:solidFill>
                <a:latin typeface="Arial MT"/>
                <a:cs typeface="Arial MT"/>
              </a:rPr>
              <a:t> </a:t>
            </a:r>
            <a:r>
              <a:rPr sz="2800" dirty="0">
                <a:solidFill>
                  <a:srgbClr val="333399"/>
                </a:solidFill>
                <a:latin typeface="Arial MT"/>
                <a:cs typeface="Arial MT"/>
              </a:rPr>
              <a:t>attribute</a:t>
            </a:r>
            <a:r>
              <a:rPr sz="2800" spc="-5" dirty="0">
                <a:solidFill>
                  <a:srgbClr val="333399"/>
                </a:solidFill>
                <a:latin typeface="Arial MT"/>
                <a:cs typeface="Arial MT"/>
              </a:rPr>
              <a:t> is</a:t>
            </a:r>
            <a:r>
              <a:rPr sz="2800" spc="-10" dirty="0">
                <a:solidFill>
                  <a:srgbClr val="333399"/>
                </a:solidFill>
                <a:latin typeface="Arial MT"/>
                <a:cs typeface="Arial MT"/>
              </a:rPr>
              <a:t> </a:t>
            </a:r>
            <a:r>
              <a:rPr sz="2800" dirty="0">
                <a:solidFill>
                  <a:srgbClr val="333399"/>
                </a:solidFill>
                <a:latin typeface="Arial MT"/>
                <a:cs typeface="Arial MT"/>
              </a:rPr>
              <a:t>associated</a:t>
            </a:r>
            <a:r>
              <a:rPr sz="2800" spc="5" dirty="0">
                <a:solidFill>
                  <a:srgbClr val="333399"/>
                </a:solidFill>
                <a:latin typeface="Arial MT"/>
                <a:cs typeface="Arial MT"/>
              </a:rPr>
              <a:t> </a:t>
            </a:r>
            <a:r>
              <a:rPr sz="2800" spc="-5" dirty="0">
                <a:solidFill>
                  <a:srgbClr val="333399"/>
                </a:solidFill>
                <a:latin typeface="Arial MT"/>
                <a:cs typeface="Arial MT"/>
              </a:rPr>
              <a:t>with</a:t>
            </a:r>
            <a:r>
              <a:rPr sz="2800" spc="10" dirty="0">
                <a:solidFill>
                  <a:srgbClr val="333399"/>
                </a:solidFill>
                <a:latin typeface="Arial MT"/>
                <a:cs typeface="Arial MT"/>
              </a:rPr>
              <a:t> </a:t>
            </a:r>
            <a:r>
              <a:rPr sz="2800" spc="-5" dirty="0">
                <a:solidFill>
                  <a:srgbClr val="333399"/>
                </a:solidFill>
                <a:latin typeface="Arial MT"/>
                <a:cs typeface="Arial MT"/>
              </a:rPr>
              <a:t>a</a:t>
            </a:r>
            <a:r>
              <a:rPr sz="2800" spc="5" dirty="0">
                <a:solidFill>
                  <a:srgbClr val="333399"/>
                </a:solidFill>
                <a:latin typeface="Arial MT"/>
                <a:cs typeface="Arial MT"/>
              </a:rPr>
              <a:t> </a:t>
            </a:r>
            <a:r>
              <a:rPr sz="2800" spc="-5" dirty="0">
                <a:solidFill>
                  <a:srgbClr val="333399"/>
                </a:solidFill>
                <a:latin typeface="Arial MT"/>
                <a:cs typeface="Arial MT"/>
              </a:rPr>
              <a:t>value </a:t>
            </a:r>
            <a:r>
              <a:rPr sz="2800" spc="-765" dirty="0">
                <a:solidFill>
                  <a:srgbClr val="333399"/>
                </a:solidFill>
                <a:latin typeface="Arial MT"/>
                <a:cs typeface="Arial MT"/>
              </a:rPr>
              <a:t> </a:t>
            </a:r>
            <a:r>
              <a:rPr sz="2800" dirty="0">
                <a:solidFill>
                  <a:srgbClr val="333399"/>
                </a:solidFill>
                <a:latin typeface="Arial MT"/>
                <a:cs typeface="Arial MT"/>
              </a:rPr>
              <a:t>set</a:t>
            </a:r>
            <a:endParaRPr sz="2800">
              <a:latin typeface="Arial MT"/>
              <a:cs typeface="Arial MT"/>
            </a:endParaRPr>
          </a:p>
          <a:p>
            <a:pPr marL="756285" marR="42481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E.g., Lastname</a:t>
            </a:r>
            <a:r>
              <a:rPr sz="2600" spc="-10" dirty="0">
                <a:solidFill>
                  <a:srgbClr val="800000"/>
                </a:solidFill>
                <a:latin typeface="Arial MT"/>
                <a:cs typeface="Arial MT"/>
              </a:rPr>
              <a:t> </a:t>
            </a:r>
            <a:r>
              <a:rPr sz="2600" dirty="0">
                <a:solidFill>
                  <a:srgbClr val="800000"/>
                </a:solidFill>
                <a:latin typeface="Arial MT"/>
                <a:cs typeface="Arial MT"/>
              </a:rPr>
              <a:t>has</a:t>
            </a:r>
            <a:r>
              <a:rPr sz="2600" spc="-10" dirty="0">
                <a:solidFill>
                  <a:srgbClr val="800000"/>
                </a:solidFill>
                <a:latin typeface="Arial MT"/>
                <a:cs typeface="Arial MT"/>
              </a:rPr>
              <a:t> </a:t>
            </a:r>
            <a:r>
              <a:rPr sz="2600" dirty="0">
                <a:solidFill>
                  <a:srgbClr val="800000"/>
                </a:solidFill>
                <a:latin typeface="Arial MT"/>
                <a:cs typeface="Arial MT"/>
              </a:rPr>
              <a:t>a</a:t>
            </a:r>
            <a:r>
              <a:rPr sz="2600" spc="10" dirty="0">
                <a:solidFill>
                  <a:srgbClr val="800000"/>
                </a:solidFill>
                <a:latin typeface="Arial MT"/>
                <a:cs typeface="Arial MT"/>
              </a:rPr>
              <a:t> </a:t>
            </a:r>
            <a:r>
              <a:rPr sz="2600" dirty="0">
                <a:solidFill>
                  <a:srgbClr val="800000"/>
                </a:solidFill>
                <a:latin typeface="Arial MT"/>
                <a:cs typeface="Arial MT"/>
              </a:rPr>
              <a:t>value</a:t>
            </a:r>
            <a:r>
              <a:rPr sz="2600" spc="-10" dirty="0">
                <a:solidFill>
                  <a:srgbClr val="800000"/>
                </a:solidFill>
                <a:latin typeface="Arial MT"/>
                <a:cs typeface="Arial MT"/>
              </a:rPr>
              <a:t> </a:t>
            </a:r>
            <a:r>
              <a:rPr sz="2600" dirty="0">
                <a:solidFill>
                  <a:srgbClr val="800000"/>
                </a:solidFill>
                <a:latin typeface="Arial MT"/>
                <a:cs typeface="Arial MT"/>
              </a:rPr>
              <a:t>which</a:t>
            </a:r>
            <a:r>
              <a:rPr sz="2600" spc="-25" dirty="0">
                <a:solidFill>
                  <a:srgbClr val="800000"/>
                </a:solidFill>
                <a:latin typeface="Arial MT"/>
                <a:cs typeface="Arial MT"/>
              </a:rPr>
              <a:t> </a:t>
            </a:r>
            <a:r>
              <a:rPr sz="2600" dirty="0">
                <a:solidFill>
                  <a:srgbClr val="800000"/>
                </a:solidFill>
                <a:latin typeface="Arial MT"/>
                <a:cs typeface="Arial MT"/>
              </a:rPr>
              <a:t>is a character </a:t>
            </a:r>
            <a:r>
              <a:rPr sz="2600" spc="-705" dirty="0">
                <a:solidFill>
                  <a:srgbClr val="800000"/>
                </a:solidFill>
                <a:latin typeface="Arial MT"/>
                <a:cs typeface="Arial MT"/>
              </a:rPr>
              <a:t> </a:t>
            </a:r>
            <a:r>
              <a:rPr sz="2600" dirty="0">
                <a:solidFill>
                  <a:srgbClr val="800000"/>
                </a:solidFill>
                <a:latin typeface="Arial MT"/>
                <a:cs typeface="Arial MT"/>
              </a:rPr>
              <a:t>string</a:t>
            </a:r>
            <a:r>
              <a:rPr sz="2600" spc="-5" dirty="0">
                <a:solidFill>
                  <a:srgbClr val="800000"/>
                </a:solidFill>
                <a:latin typeface="Arial MT"/>
                <a:cs typeface="Arial MT"/>
              </a:rPr>
              <a:t> </a:t>
            </a:r>
            <a:r>
              <a:rPr sz="2600" dirty="0">
                <a:solidFill>
                  <a:srgbClr val="800000"/>
                </a:solidFill>
                <a:latin typeface="Arial MT"/>
                <a:cs typeface="Arial MT"/>
              </a:rPr>
              <a:t>of upto</a:t>
            </a:r>
            <a:r>
              <a:rPr sz="2600" spc="10" dirty="0">
                <a:solidFill>
                  <a:srgbClr val="800000"/>
                </a:solidFill>
                <a:latin typeface="Arial MT"/>
                <a:cs typeface="Arial MT"/>
              </a:rPr>
              <a:t> </a:t>
            </a:r>
            <a:r>
              <a:rPr sz="2600" dirty="0">
                <a:solidFill>
                  <a:srgbClr val="800000"/>
                </a:solidFill>
                <a:latin typeface="Arial MT"/>
                <a:cs typeface="Arial MT"/>
              </a:rPr>
              <a:t>15</a:t>
            </a:r>
            <a:r>
              <a:rPr sz="2600" spc="5" dirty="0">
                <a:solidFill>
                  <a:srgbClr val="800000"/>
                </a:solidFill>
                <a:latin typeface="Arial MT"/>
                <a:cs typeface="Arial MT"/>
              </a:rPr>
              <a:t> </a:t>
            </a:r>
            <a:r>
              <a:rPr sz="2600" dirty="0">
                <a:solidFill>
                  <a:srgbClr val="800000"/>
                </a:solidFill>
                <a:latin typeface="Arial MT"/>
                <a:cs typeface="Arial MT"/>
              </a:rPr>
              <a:t>characters,</a:t>
            </a:r>
            <a:r>
              <a:rPr sz="2600" spc="-35" dirty="0">
                <a:solidFill>
                  <a:srgbClr val="800000"/>
                </a:solidFill>
                <a:latin typeface="Arial MT"/>
                <a:cs typeface="Arial MT"/>
              </a:rPr>
              <a:t> </a:t>
            </a:r>
            <a:r>
              <a:rPr sz="2600" dirty="0">
                <a:solidFill>
                  <a:srgbClr val="800000"/>
                </a:solidFill>
                <a:latin typeface="Arial MT"/>
                <a:cs typeface="Arial MT"/>
              </a:rPr>
              <a:t>say</a:t>
            </a:r>
            <a:endParaRPr sz="2600">
              <a:latin typeface="Arial MT"/>
              <a:cs typeface="Arial MT"/>
            </a:endParaRPr>
          </a:p>
          <a:p>
            <a:pPr marL="756285" marR="80962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Date has a value consisting of MM-DD-YYYY </a:t>
            </a:r>
            <a:r>
              <a:rPr sz="2600" spc="-710" dirty="0">
                <a:solidFill>
                  <a:srgbClr val="800000"/>
                </a:solidFill>
                <a:latin typeface="Arial MT"/>
                <a:cs typeface="Arial MT"/>
              </a:rPr>
              <a:t> </a:t>
            </a:r>
            <a:r>
              <a:rPr sz="2600" dirty="0">
                <a:solidFill>
                  <a:srgbClr val="800000"/>
                </a:solidFill>
                <a:latin typeface="Arial MT"/>
                <a:cs typeface="Arial MT"/>
              </a:rPr>
              <a:t>where</a:t>
            </a:r>
            <a:r>
              <a:rPr sz="2600" spc="-15" dirty="0">
                <a:solidFill>
                  <a:srgbClr val="800000"/>
                </a:solidFill>
                <a:latin typeface="Arial MT"/>
                <a:cs typeface="Arial MT"/>
              </a:rPr>
              <a:t> </a:t>
            </a:r>
            <a:r>
              <a:rPr sz="2600" dirty="0">
                <a:solidFill>
                  <a:srgbClr val="800000"/>
                </a:solidFill>
                <a:latin typeface="Arial MT"/>
                <a:cs typeface="Arial MT"/>
              </a:rPr>
              <a:t>each</a:t>
            </a:r>
            <a:r>
              <a:rPr sz="2600" spc="-10" dirty="0">
                <a:solidFill>
                  <a:srgbClr val="800000"/>
                </a:solidFill>
                <a:latin typeface="Arial MT"/>
                <a:cs typeface="Arial MT"/>
              </a:rPr>
              <a:t> </a:t>
            </a:r>
            <a:r>
              <a:rPr sz="2600" dirty="0">
                <a:solidFill>
                  <a:srgbClr val="800000"/>
                </a:solidFill>
                <a:latin typeface="Arial MT"/>
                <a:cs typeface="Arial MT"/>
              </a:rPr>
              <a:t>letter is</a:t>
            </a:r>
            <a:r>
              <a:rPr sz="2600" spc="-5" dirty="0">
                <a:solidFill>
                  <a:srgbClr val="800000"/>
                </a:solidFill>
                <a:latin typeface="Arial MT"/>
                <a:cs typeface="Arial MT"/>
              </a:rPr>
              <a:t> </a:t>
            </a:r>
            <a:r>
              <a:rPr sz="2600" dirty="0">
                <a:solidFill>
                  <a:srgbClr val="800000"/>
                </a:solidFill>
                <a:latin typeface="Arial MT"/>
                <a:cs typeface="Arial MT"/>
              </a:rPr>
              <a:t>an</a:t>
            </a:r>
            <a:r>
              <a:rPr sz="2600" spc="10" dirty="0">
                <a:solidFill>
                  <a:srgbClr val="800000"/>
                </a:solidFill>
                <a:latin typeface="Arial MT"/>
                <a:cs typeface="Arial MT"/>
              </a:rPr>
              <a:t> </a:t>
            </a:r>
            <a:r>
              <a:rPr sz="2600" dirty="0">
                <a:solidFill>
                  <a:srgbClr val="800000"/>
                </a:solidFill>
                <a:latin typeface="Arial MT"/>
                <a:cs typeface="Arial MT"/>
              </a:rPr>
              <a:t>integer</a:t>
            </a:r>
            <a:endParaRPr sz="2600">
              <a:latin typeface="Arial MT"/>
              <a:cs typeface="Arial MT"/>
            </a:endParaRPr>
          </a:p>
          <a:p>
            <a:pPr marL="355600" marR="5080" indent="-342900">
              <a:lnSpc>
                <a:spcPct val="100000"/>
              </a:lnSpc>
              <a:spcBef>
                <a:spcPts val="66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A</a:t>
            </a:r>
            <a:r>
              <a:rPr sz="2800" spc="-10" dirty="0">
                <a:solidFill>
                  <a:srgbClr val="333399"/>
                </a:solidFill>
                <a:latin typeface="Arial MT"/>
                <a:cs typeface="Arial MT"/>
              </a:rPr>
              <a:t> </a:t>
            </a:r>
            <a:r>
              <a:rPr sz="2800" b="1" dirty="0">
                <a:solidFill>
                  <a:srgbClr val="333399"/>
                </a:solidFill>
                <a:latin typeface="Arial"/>
                <a:cs typeface="Arial"/>
              </a:rPr>
              <a:t>value set</a:t>
            </a:r>
            <a:r>
              <a:rPr sz="2800" b="1" spc="5" dirty="0">
                <a:solidFill>
                  <a:srgbClr val="333399"/>
                </a:solidFill>
                <a:latin typeface="Arial"/>
                <a:cs typeface="Arial"/>
              </a:rPr>
              <a:t> </a:t>
            </a:r>
            <a:r>
              <a:rPr sz="2800" dirty="0">
                <a:solidFill>
                  <a:srgbClr val="333399"/>
                </a:solidFill>
                <a:latin typeface="Arial MT"/>
                <a:cs typeface="Arial MT"/>
              </a:rPr>
              <a:t>specifies the set </a:t>
            </a:r>
            <a:r>
              <a:rPr sz="2800" spc="-5" dirty="0">
                <a:solidFill>
                  <a:srgbClr val="333399"/>
                </a:solidFill>
                <a:latin typeface="Arial MT"/>
                <a:cs typeface="Arial MT"/>
              </a:rPr>
              <a:t>of </a:t>
            </a:r>
            <a:r>
              <a:rPr sz="2800" dirty="0">
                <a:solidFill>
                  <a:srgbClr val="333399"/>
                </a:solidFill>
                <a:latin typeface="Arial MT"/>
                <a:cs typeface="Arial MT"/>
              </a:rPr>
              <a:t>values</a:t>
            </a:r>
            <a:r>
              <a:rPr sz="2800" spc="10" dirty="0">
                <a:solidFill>
                  <a:srgbClr val="333399"/>
                </a:solidFill>
                <a:latin typeface="Arial MT"/>
                <a:cs typeface="Arial MT"/>
              </a:rPr>
              <a:t> </a:t>
            </a:r>
            <a:r>
              <a:rPr sz="2800" dirty="0">
                <a:solidFill>
                  <a:srgbClr val="333399"/>
                </a:solidFill>
                <a:latin typeface="Arial MT"/>
                <a:cs typeface="Arial MT"/>
              </a:rPr>
              <a:t>associated </a:t>
            </a:r>
            <a:r>
              <a:rPr sz="2800" spc="-765" dirty="0">
                <a:solidFill>
                  <a:srgbClr val="333399"/>
                </a:solidFill>
                <a:latin typeface="Arial MT"/>
                <a:cs typeface="Arial MT"/>
              </a:rPr>
              <a:t> </a:t>
            </a:r>
            <a:r>
              <a:rPr sz="2800" spc="-5" dirty="0">
                <a:solidFill>
                  <a:srgbClr val="333399"/>
                </a:solidFill>
                <a:latin typeface="Arial MT"/>
                <a:cs typeface="Arial MT"/>
              </a:rPr>
              <a:t>with</a:t>
            </a:r>
            <a:r>
              <a:rPr sz="2800" spc="5" dirty="0">
                <a:solidFill>
                  <a:srgbClr val="333399"/>
                </a:solidFill>
                <a:latin typeface="Arial MT"/>
                <a:cs typeface="Arial MT"/>
              </a:rPr>
              <a:t> </a:t>
            </a:r>
            <a:r>
              <a:rPr sz="2800" spc="-5" dirty="0">
                <a:solidFill>
                  <a:srgbClr val="333399"/>
                </a:solidFill>
                <a:latin typeface="Arial MT"/>
                <a:cs typeface="Arial MT"/>
              </a:rPr>
              <a:t>an</a:t>
            </a:r>
            <a:r>
              <a:rPr sz="2800" spc="5" dirty="0">
                <a:solidFill>
                  <a:srgbClr val="333399"/>
                </a:solidFill>
                <a:latin typeface="Arial MT"/>
                <a:cs typeface="Arial MT"/>
              </a:rPr>
              <a:t> </a:t>
            </a:r>
            <a:r>
              <a:rPr sz="2800" dirty="0">
                <a:solidFill>
                  <a:srgbClr val="333399"/>
                </a:solidFill>
                <a:latin typeface="Arial MT"/>
                <a:cs typeface="Arial MT"/>
              </a:rPr>
              <a:t>attribute</a:t>
            </a:r>
            <a:endParaRPr sz="2800">
              <a:latin typeface="Arial MT"/>
              <a:cs typeface="Arial M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180330" cy="574040"/>
          </a:xfrm>
          <a:prstGeom prst="rect">
            <a:avLst/>
          </a:prstGeom>
        </p:spPr>
        <p:txBody>
          <a:bodyPr vert="horz" wrap="square" lIns="0" tIns="12700" rIns="0" bIns="0" rtlCol="0">
            <a:spAutoFit/>
          </a:bodyPr>
          <a:lstStyle/>
          <a:p>
            <a:pPr marL="12700">
              <a:lnSpc>
                <a:spcPct val="100000"/>
              </a:lnSpc>
              <a:spcBef>
                <a:spcPts val="100"/>
              </a:spcBef>
            </a:pPr>
            <a:r>
              <a:rPr spc="-5" dirty="0"/>
              <a:t>Attributes</a:t>
            </a:r>
            <a:r>
              <a:rPr spc="-10" dirty="0"/>
              <a:t> </a:t>
            </a:r>
            <a:r>
              <a:rPr spc="-5" dirty="0"/>
              <a:t>and</a:t>
            </a:r>
            <a:r>
              <a:rPr spc="-30" dirty="0"/>
              <a:t> </a:t>
            </a:r>
            <a:r>
              <a:rPr spc="-5" dirty="0"/>
              <a:t>Value</a:t>
            </a:r>
            <a:r>
              <a:rPr spc="-20" dirty="0"/>
              <a:t> </a:t>
            </a:r>
            <a:r>
              <a:rPr dirty="0"/>
              <a:t>Sets</a:t>
            </a:r>
          </a:p>
        </p:txBody>
      </p:sp>
      <p:sp>
        <p:nvSpPr>
          <p:cNvPr id="4" name="object 4"/>
          <p:cNvSpPr txBox="1"/>
          <p:nvPr/>
        </p:nvSpPr>
        <p:spPr>
          <a:xfrm>
            <a:off x="307340" y="1353058"/>
            <a:ext cx="8171815" cy="5061585"/>
          </a:xfrm>
          <a:prstGeom prst="rect">
            <a:avLst/>
          </a:prstGeom>
        </p:spPr>
        <p:txBody>
          <a:bodyPr vert="horz" wrap="square" lIns="0" tIns="12065" rIns="0" bIns="0" rtlCol="0">
            <a:spAutoFit/>
          </a:bodyPr>
          <a:lstStyle/>
          <a:p>
            <a:pPr marL="355600" marR="508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Value</a:t>
            </a:r>
            <a:r>
              <a:rPr sz="2800" spc="5" dirty="0">
                <a:solidFill>
                  <a:srgbClr val="333399"/>
                </a:solidFill>
                <a:latin typeface="Arial MT"/>
                <a:cs typeface="Arial MT"/>
              </a:rPr>
              <a:t> </a:t>
            </a:r>
            <a:r>
              <a:rPr sz="2800" dirty="0">
                <a:solidFill>
                  <a:srgbClr val="333399"/>
                </a:solidFill>
                <a:latin typeface="Arial MT"/>
                <a:cs typeface="Arial MT"/>
              </a:rPr>
              <a:t>sets</a:t>
            </a:r>
            <a:r>
              <a:rPr sz="2800" spc="-5" dirty="0">
                <a:solidFill>
                  <a:srgbClr val="333399"/>
                </a:solidFill>
                <a:latin typeface="Arial MT"/>
                <a:cs typeface="Arial MT"/>
              </a:rPr>
              <a:t> </a:t>
            </a:r>
            <a:r>
              <a:rPr sz="2800" dirty="0">
                <a:solidFill>
                  <a:srgbClr val="333399"/>
                </a:solidFill>
                <a:latin typeface="Arial MT"/>
                <a:cs typeface="Arial MT"/>
              </a:rPr>
              <a:t>are</a:t>
            </a:r>
            <a:r>
              <a:rPr sz="2800" spc="5" dirty="0">
                <a:solidFill>
                  <a:srgbClr val="333399"/>
                </a:solidFill>
                <a:latin typeface="Arial MT"/>
                <a:cs typeface="Arial MT"/>
              </a:rPr>
              <a:t> </a:t>
            </a:r>
            <a:r>
              <a:rPr sz="2800" spc="-5" dirty="0">
                <a:solidFill>
                  <a:srgbClr val="333399"/>
                </a:solidFill>
                <a:latin typeface="Arial MT"/>
                <a:cs typeface="Arial MT"/>
              </a:rPr>
              <a:t>similar</a:t>
            </a:r>
            <a:r>
              <a:rPr sz="2800" spc="20" dirty="0">
                <a:solidFill>
                  <a:srgbClr val="333399"/>
                </a:solidFill>
                <a:latin typeface="Arial MT"/>
                <a:cs typeface="Arial MT"/>
              </a:rPr>
              <a:t> </a:t>
            </a:r>
            <a:r>
              <a:rPr sz="2800" spc="-5" dirty="0">
                <a:solidFill>
                  <a:srgbClr val="333399"/>
                </a:solidFill>
                <a:latin typeface="Arial MT"/>
                <a:cs typeface="Arial MT"/>
              </a:rPr>
              <a:t>to</a:t>
            </a:r>
            <a:r>
              <a:rPr sz="2800" spc="-10" dirty="0">
                <a:solidFill>
                  <a:srgbClr val="333399"/>
                </a:solidFill>
                <a:latin typeface="Arial MT"/>
                <a:cs typeface="Arial MT"/>
              </a:rPr>
              <a:t> </a:t>
            </a:r>
            <a:r>
              <a:rPr sz="2800" dirty="0">
                <a:solidFill>
                  <a:srgbClr val="333399"/>
                </a:solidFill>
                <a:latin typeface="Arial MT"/>
                <a:cs typeface="Arial MT"/>
              </a:rPr>
              <a:t>data</a:t>
            </a:r>
            <a:r>
              <a:rPr sz="2800" spc="5" dirty="0">
                <a:solidFill>
                  <a:srgbClr val="333399"/>
                </a:solidFill>
                <a:latin typeface="Arial MT"/>
                <a:cs typeface="Arial MT"/>
              </a:rPr>
              <a:t> </a:t>
            </a:r>
            <a:r>
              <a:rPr sz="2800" dirty="0">
                <a:solidFill>
                  <a:srgbClr val="333399"/>
                </a:solidFill>
                <a:latin typeface="Arial MT"/>
                <a:cs typeface="Arial MT"/>
              </a:rPr>
              <a:t>types</a:t>
            </a:r>
            <a:r>
              <a:rPr sz="2800" spc="-5" dirty="0">
                <a:solidFill>
                  <a:srgbClr val="333399"/>
                </a:solidFill>
                <a:latin typeface="Arial MT"/>
                <a:cs typeface="Arial MT"/>
              </a:rPr>
              <a:t> in</a:t>
            </a:r>
            <a:r>
              <a:rPr sz="2800" spc="5" dirty="0">
                <a:solidFill>
                  <a:srgbClr val="333399"/>
                </a:solidFill>
                <a:latin typeface="Arial MT"/>
                <a:cs typeface="Arial MT"/>
              </a:rPr>
              <a:t> </a:t>
            </a:r>
            <a:r>
              <a:rPr sz="2800" dirty="0">
                <a:solidFill>
                  <a:srgbClr val="333399"/>
                </a:solidFill>
                <a:latin typeface="Arial MT"/>
                <a:cs typeface="Arial MT"/>
              </a:rPr>
              <a:t>most </a:t>
            </a:r>
            <a:r>
              <a:rPr sz="2800" spc="5" dirty="0">
                <a:solidFill>
                  <a:srgbClr val="333399"/>
                </a:solidFill>
                <a:latin typeface="Arial MT"/>
                <a:cs typeface="Arial MT"/>
              </a:rPr>
              <a:t> </a:t>
            </a:r>
            <a:r>
              <a:rPr sz="2800" dirty="0">
                <a:solidFill>
                  <a:srgbClr val="333399"/>
                </a:solidFill>
                <a:latin typeface="Arial MT"/>
                <a:cs typeface="Arial MT"/>
              </a:rPr>
              <a:t>programming</a:t>
            </a:r>
            <a:r>
              <a:rPr sz="2800" spc="30" dirty="0">
                <a:solidFill>
                  <a:srgbClr val="333399"/>
                </a:solidFill>
                <a:latin typeface="Arial MT"/>
                <a:cs typeface="Arial MT"/>
              </a:rPr>
              <a:t> </a:t>
            </a:r>
            <a:r>
              <a:rPr sz="2800" dirty="0">
                <a:solidFill>
                  <a:srgbClr val="333399"/>
                </a:solidFill>
                <a:latin typeface="Arial MT"/>
                <a:cs typeface="Arial MT"/>
              </a:rPr>
              <a:t>languages </a:t>
            </a:r>
            <a:r>
              <a:rPr sz="2800" spc="-5" dirty="0">
                <a:solidFill>
                  <a:srgbClr val="333399"/>
                </a:solidFill>
                <a:latin typeface="Arial MT"/>
                <a:cs typeface="Arial MT"/>
              </a:rPr>
              <a:t>– </a:t>
            </a:r>
            <a:r>
              <a:rPr sz="2800" dirty="0">
                <a:solidFill>
                  <a:srgbClr val="333399"/>
                </a:solidFill>
                <a:latin typeface="Arial MT"/>
                <a:cs typeface="Arial MT"/>
              </a:rPr>
              <a:t>e.g.,</a:t>
            </a:r>
            <a:r>
              <a:rPr sz="2800" spc="-10" dirty="0">
                <a:solidFill>
                  <a:srgbClr val="333399"/>
                </a:solidFill>
                <a:latin typeface="Arial MT"/>
                <a:cs typeface="Arial MT"/>
              </a:rPr>
              <a:t> </a:t>
            </a:r>
            <a:r>
              <a:rPr sz="2800" dirty="0">
                <a:solidFill>
                  <a:srgbClr val="333399"/>
                </a:solidFill>
                <a:latin typeface="Arial MT"/>
                <a:cs typeface="Arial MT"/>
              </a:rPr>
              <a:t>integer, </a:t>
            </a:r>
            <a:r>
              <a:rPr sz="2800" spc="-5" dirty="0">
                <a:solidFill>
                  <a:srgbClr val="333399"/>
                </a:solidFill>
                <a:latin typeface="Arial MT"/>
                <a:cs typeface="Arial MT"/>
              </a:rPr>
              <a:t>character </a:t>
            </a:r>
            <a:r>
              <a:rPr sz="2800" spc="-765" dirty="0">
                <a:solidFill>
                  <a:srgbClr val="333399"/>
                </a:solidFill>
                <a:latin typeface="Arial MT"/>
                <a:cs typeface="Arial MT"/>
              </a:rPr>
              <a:t> </a:t>
            </a:r>
            <a:r>
              <a:rPr sz="2800" dirty="0">
                <a:solidFill>
                  <a:srgbClr val="333399"/>
                </a:solidFill>
                <a:latin typeface="Arial MT"/>
                <a:cs typeface="Arial MT"/>
              </a:rPr>
              <a:t>(n), real,</a:t>
            </a:r>
            <a:r>
              <a:rPr sz="2800" spc="-5" dirty="0">
                <a:solidFill>
                  <a:srgbClr val="333399"/>
                </a:solidFill>
                <a:latin typeface="Arial MT"/>
                <a:cs typeface="Arial MT"/>
              </a:rPr>
              <a:t> bit</a:t>
            </a:r>
            <a:endParaRPr sz="2800">
              <a:latin typeface="Arial MT"/>
              <a:cs typeface="Arial MT"/>
            </a:endParaRPr>
          </a:p>
          <a:p>
            <a:pPr marL="355600" marR="50165" indent="-342900">
              <a:lnSpc>
                <a:spcPct val="100000"/>
              </a:lnSpc>
              <a:spcBef>
                <a:spcPts val="675"/>
              </a:spcBef>
              <a:buClr>
                <a:srgbClr val="990033"/>
              </a:buClr>
              <a:buSzPct val="58928"/>
              <a:buFont typeface="Wingdings"/>
              <a:buChar char=""/>
              <a:tabLst>
                <a:tab pos="354965" algn="l"/>
                <a:tab pos="355600" algn="l"/>
              </a:tabLst>
            </a:pPr>
            <a:r>
              <a:rPr sz="2800" dirty="0">
                <a:solidFill>
                  <a:srgbClr val="333399"/>
                </a:solidFill>
                <a:latin typeface="Arial MT"/>
                <a:cs typeface="Arial MT"/>
              </a:rPr>
              <a:t>Mathematically, </a:t>
            </a:r>
            <a:r>
              <a:rPr sz="2800" spc="-5" dirty="0">
                <a:solidFill>
                  <a:srgbClr val="333399"/>
                </a:solidFill>
                <a:latin typeface="Arial MT"/>
                <a:cs typeface="Arial MT"/>
              </a:rPr>
              <a:t>an </a:t>
            </a:r>
            <a:r>
              <a:rPr sz="2800" dirty="0">
                <a:solidFill>
                  <a:srgbClr val="333399"/>
                </a:solidFill>
                <a:latin typeface="Arial MT"/>
                <a:cs typeface="Arial MT"/>
              </a:rPr>
              <a:t>attribute </a:t>
            </a:r>
            <a:r>
              <a:rPr sz="2800" spc="-5" dirty="0">
                <a:solidFill>
                  <a:srgbClr val="333399"/>
                </a:solidFill>
                <a:latin typeface="Arial MT"/>
                <a:cs typeface="Arial MT"/>
              </a:rPr>
              <a:t>A </a:t>
            </a:r>
            <a:r>
              <a:rPr sz="2800" dirty="0">
                <a:solidFill>
                  <a:srgbClr val="333399"/>
                </a:solidFill>
                <a:latin typeface="Arial MT"/>
                <a:cs typeface="Arial MT"/>
              </a:rPr>
              <a:t>for </a:t>
            </a:r>
            <a:r>
              <a:rPr sz="2800" spc="-5" dirty="0">
                <a:solidFill>
                  <a:srgbClr val="333399"/>
                </a:solidFill>
                <a:latin typeface="Arial MT"/>
                <a:cs typeface="Arial MT"/>
              </a:rPr>
              <a:t>an </a:t>
            </a:r>
            <a:r>
              <a:rPr sz="2800" dirty="0">
                <a:solidFill>
                  <a:srgbClr val="333399"/>
                </a:solidFill>
                <a:latin typeface="Arial MT"/>
                <a:cs typeface="Arial MT"/>
              </a:rPr>
              <a:t>entity </a:t>
            </a:r>
            <a:r>
              <a:rPr sz="2800" spc="-5" dirty="0">
                <a:solidFill>
                  <a:srgbClr val="333399"/>
                </a:solidFill>
                <a:latin typeface="Arial MT"/>
                <a:cs typeface="Arial MT"/>
              </a:rPr>
              <a:t>type E </a:t>
            </a:r>
            <a:r>
              <a:rPr sz="2800" spc="-765" dirty="0">
                <a:solidFill>
                  <a:srgbClr val="333399"/>
                </a:solidFill>
                <a:latin typeface="Arial MT"/>
                <a:cs typeface="Arial MT"/>
              </a:rPr>
              <a:t> </a:t>
            </a:r>
            <a:r>
              <a:rPr sz="2800" dirty="0">
                <a:solidFill>
                  <a:srgbClr val="333399"/>
                </a:solidFill>
                <a:latin typeface="Arial MT"/>
                <a:cs typeface="Arial MT"/>
              </a:rPr>
              <a:t>whose</a:t>
            </a:r>
            <a:r>
              <a:rPr sz="2800" spc="10" dirty="0">
                <a:solidFill>
                  <a:srgbClr val="333399"/>
                </a:solidFill>
                <a:latin typeface="Arial MT"/>
                <a:cs typeface="Arial MT"/>
              </a:rPr>
              <a:t> </a:t>
            </a:r>
            <a:r>
              <a:rPr sz="2800" spc="-5" dirty="0">
                <a:solidFill>
                  <a:srgbClr val="333399"/>
                </a:solidFill>
                <a:latin typeface="Arial MT"/>
                <a:cs typeface="Arial MT"/>
              </a:rPr>
              <a:t>value</a:t>
            </a:r>
            <a:r>
              <a:rPr sz="2800" spc="10" dirty="0">
                <a:solidFill>
                  <a:srgbClr val="333399"/>
                </a:solidFill>
                <a:latin typeface="Arial MT"/>
                <a:cs typeface="Arial MT"/>
              </a:rPr>
              <a:t> </a:t>
            </a:r>
            <a:r>
              <a:rPr sz="2800" spc="-5" dirty="0">
                <a:solidFill>
                  <a:srgbClr val="333399"/>
                </a:solidFill>
                <a:latin typeface="Arial MT"/>
                <a:cs typeface="Arial MT"/>
              </a:rPr>
              <a:t>set is</a:t>
            </a:r>
            <a:r>
              <a:rPr sz="2800" spc="-10" dirty="0">
                <a:solidFill>
                  <a:srgbClr val="333399"/>
                </a:solidFill>
                <a:latin typeface="Arial MT"/>
                <a:cs typeface="Arial MT"/>
              </a:rPr>
              <a:t> </a:t>
            </a:r>
            <a:r>
              <a:rPr sz="2800" spc="-5" dirty="0">
                <a:solidFill>
                  <a:srgbClr val="333399"/>
                </a:solidFill>
                <a:latin typeface="Arial MT"/>
                <a:cs typeface="Arial MT"/>
              </a:rPr>
              <a:t>V is </a:t>
            </a:r>
            <a:r>
              <a:rPr sz="2800" dirty="0">
                <a:solidFill>
                  <a:srgbClr val="333399"/>
                </a:solidFill>
                <a:latin typeface="Arial MT"/>
                <a:cs typeface="Arial MT"/>
              </a:rPr>
              <a:t>defined</a:t>
            </a:r>
            <a:r>
              <a:rPr sz="2800" spc="10" dirty="0">
                <a:solidFill>
                  <a:srgbClr val="333399"/>
                </a:solidFill>
                <a:latin typeface="Arial MT"/>
                <a:cs typeface="Arial MT"/>
              </a:rPr>
              <a:t> </a:t>
            </a:r>
            <a:r>
              <a:rPr sz="2800" dirty="0">
                <a:solidFill>
                  <a:srgbClr val="333399"/>
                </a:solidFill>
                <a:latin typeface="Arial MT"/>
                <a:cs typeface="Arial MT"/>
              </a:rPr>
              <a:t>as </a:t>
            </a:r>
            <a:r>
              <a:rPr sz="2800" spc="-5" dirty="0">
                <a:solidFill>
                  <a:srgbClr val="333399"/>
                </a:solidFill>
                <a:latin typeface="Arial MT"/>
                <a:cs typeface="Arial MT"/>
              </a:rPr>
              <a:t>a</a:t>
            </a:r>
            <a:r>
              <a:rPr sz="2800" spc="5" dirty="0">
                <a:solidFill>
                  <a:srgbClr val="333399"/>
                </a:solidFill>
                <a:latin typeface="Arial MT"/>
                <a:cs typeface="Arial MT"/>
              </a:rPr>
              <a:t> </a:t>
            </a:r>
            <a:r>
              <a:rPr sz="2800" dirty="0">
                <a:solidFill>
                  <a:srgbClr val="333399"/>
                </a:solidFill>
                <a:latin typeface="Arial MT"/>
                <a:cs typeface="Arial MT"/>
              </a:rPr>
              <a:t>function</a:t>
            </a:r>
            <a:endParaRPr sz="2800">
              <a:latin typeface="Arial MT"/>
              <a:cs typeface="Arial MT"/>
            </a:endParaRPr>
          </a:p>
          <a:p>
            <a:pPr marL="2374900">
              <a:lnSpc>
                <a:spcPct val="100000"/>
              </a:lnSpc>
              <a:spcBef>
                <a:spcPts val="670"/>
              </a:spcBef>
            </a:pPr>
            <a:r>
              <a:rPr sz="2800" spc="-5" dirty="0">
                <a:solidFill>
                  <a:srgbClr val="333399"/>
                </a:solidFill>
                <a:latin typeface="Arial MT"/>
                <a:cs typeface="Arial MT"/>
              </a:rPr>
              <a:t>A</a:t>
            </a:r>
            <a:r>
              <a:rPr sz="2800" spc="-20" dirty="0">
                <a:solidFill>
                  <a:srgbClr val="333399"/>
                </a:solidFill>
                <a:latin typeface="Arial MT"/>
                <a:cs typeface="Arial MT"/>
              </a:rPr>
              <a:t> </a:t>
            </a:r>
            <a:r>
              <a:rPr sz="2800" spc="-5" dirty="0">
                <a:solidFill>
                  <a:srgbClr val="333399"/>
                </a:solidFill>
                <a:latin typeface="Arial MT"/>
                <a:cs typeface="Arial MT"/>
              </a:rPr>
              <a:t>:</a:t>
            </a:r>
            <a:r>
              <a:rPr sz="2800" spc="-20" dirty="0">
                <a:solidFill>
                  <a:srgbClr val="333399"/>
                </a:solidFill>
                <a:latin typeface="Arial MT"/>
                <a:cs typeface="Arial MT"/>
              </a:rPr>
              <a:t> </a:t>
            </a:r>
            <a:r>
              <a:rPr sz="2800" spc="-5" dirty="0">
                <a:solidFill>
                  <a:srgbClr val="333399"/>
                </a:solidFill>
                <a:latin typeface="Arial MT"/>
                <a:cs typeface="Arial MT"/>
              </a:rPr>
              <a:t>E</a:t>
            </a:r>
            <a:r>
              <a:rPr sz="2800" spc="-25" dirty="0">
                <a:solidFill>
                  <a:srgbClr val="333399"/>
                </a:solidFill>
                <a:latin typeface="Arial MT"/>
                <a:cs typeface="Arial MT"/>
              </a:rPr>
              <a:t> </a:t>
            </a:r>
            <a:r>
              <a:rPr sz="2800" spc="-5" dirty="0">
                <a:solidFill>
                  <a:srgbClr val="333399"/>
                </a:solidFill>
                <a:latin typeface="Arial MT"/>
                <a:cs typeface="Arial MT"/>
              </a:rPr>
              <a:t>-&gt;</a:t>
            </a:r>
            <a:r>
              <a:rPr sz="2800" spc="-20" dirty="0">
                <a:solidFill>
                  <a:srgbClr val="333399"/>
                </a:solidFill>
                <a:latin typeface="Arial MT"/>
                <a:cs typeface="Arial MT"/>
              </a:rPr>
              <a:t> </a:t>
            </a:r>
            <a:r>
              <a:rPr sz="2800" spc="-5" dirty="0">
                <a:solidFill>
                  <a:srgbClr val="333399"/>
                </a:solidFill>
                <a:latin typeface="Arial MT"/>
                <a:cs typeface="Arial MT"/>
              </a:rPr>
              <a:t>P(V)</a:t>
            </a:r>
            <a:endParaRPr sz="2800">
              <a:latin typeface="Arial MT"/>
              <a:cs typeface="Arial MT"/>
            </a:endParaRPr>
          </a:p>
          <a:p>
            <a:pPr marL="355600" marR="100965" indent="-342900">
              <a:lnSpc>
                <a:spcPct val="100000"/>
              </a:lnSpc>
              <a:spcBef>
                <a:spcPts val="675"/>
              </a:spcBef>
            </a:pPr>
            <a:r>
              <a:rPr sz="2800" spc="-5" dirty="0">
                <a:solidFill>
                  <a:srgbClr val="333399"/>
                </a:solidFill>
                <a:latin typeface="Arial MT"/>
                <a:cs typeface="Arial MT"/>
              </a:rPr>
              <a:t>Where</a:t>
            </a:r>
            <a:r>
              <a:rPr sz="2800" spc="5" dirty="0">
                <a:solidFill>
                  <a:srgbClr val="333399"/>
                </a:solidFill>
                <a:latin typeface="Arial MT"/>
                <a:cs typeface="Arial MT"/>
              </a:rPr>
              <a:t> </a:t>
            </a:r>
            <a:r>
              <a:rPr sz="2800" spc="-5" dirty="0">
                <a:solidFill>
                  <a:srgbClr val="333399"/>
                </a:solidFill>
                <a:latin typeface="Arial MT"/>
                <a:cs typeface="Arial MT"/>
              </a:rPr>
              <a:t>P(V)</a:t>
            </a:r>
            <a:r>
              <a:rPr sz="2800" dirty="0">
                <a:solidFill>
                  <a:srgbClr val="333399"/>
                </a:solidFill>
                <a:latin typeface="Arial MT"/>
                <a:cs typeface="Arial MT"/>
              </a:rPr>
              <a:t> indicates</a:t>
            </a:r>
            <a:r>
              <a:rPr sz="2800" spc="10" dirty="0">
                <a:solidFill>
                  <a:srgbClr val="333399"/>
                </a:solidFill>
                <a:latin typeface="Arial MT"/>
                <a:cs typeface="Arial MT"/>
              </a:rPr>
              <a:t> </a:t>
            </a:r>
            <a:r>
              <a:rPr sz="2800" spc="-5" dirty="0">
                <a:solidFill>
                  <a:srgbClr val="333399"/>
                </a:solidFill>
                <a:latin typeface="Arial MT"/>
                <a:cs typeface="Arial MT"/>
              </a:rPr>
              <a:t>a</a:t>
            </a:r>
            <a:r>
              <a:rPr sz="2800" dirty="0">
                <a:solidFill>
                  <a:srgbClr val="333399"/>
                </a:solidFill>
                <a:latin typeface="Arial MT"/>
                <a:cs typeface="Arial MT"/>
              </a:rPr>
              <a:t> </a:t>
            </a:r>
            <a:r>
              <a:rPr sz="2800" spc="-5" dirty="0">
                <a:solidFill>
                  <a:srgbClr val="333399"/>
                </a:solidFill>
                <a:latin typeface="Arial MT"/>
                <a:cs typeface="Arial MT"/>
              </a:rPr>
              <a:t>power</a:t>
            </a:r>
            <a:r>
              <a:rPr sz="2800" spc="25" dirty="0">
                <a:solidFill>
                  <a:srgbClr val="333399"/>
                </a:solidFill>
                <a:latin typeface="Arial MT"/>
                <a:cs typeface="Arial MT"/>
              </a:rPr>
              <a:t> </a:t>
            </a:r>
            <a:r>
              <a:rPr sz="2800" spc="-5" dirty="0">
                <a:solidFill>
                  <a:srgbClr val="333399"/>
                </a:solidFill>
                <a:latin typeface="Arial MT"/>
                <a:cs typeface="Arial MT"/>
              </a:rPr>
              <a:t>set (which</a:t>
            </a:r>
            <a:r>
              <a:rPr sz="2800" dirty="0">
                <a:solidFill>
                  <a:srgbClr val="333399"/>
                </a:solidFill>
                <a:latin typeface="Arial MT"/>
                <a:cs typeface="Arial MT"/>
              </a:rPr>
              <a:t> </a:t>
            </a:r>
            <a:r>
              <a:rPr sz="2800" spc="-5" dirty="0">
                <a:solidFill>
                  <a:srgbClr val="333399"/>
                </a:solidFill>
                <a:latin typeface="Arial MT"/>
                <a:cs typeface="Arial MT"/>
              </a:rPr>
              <a:t>means</a:t>
            </a:r>
            <a:r>
              <a:rPr sz="2800" spc="20" dirty="0">
                <a:solidFill>
                  <a:srgbClr val="333399"/>
                </a:solidFill>
                <a:latin typeface="Arial MT"/>
                <a:cs typeface="Arial MT"/>
              </a:rPr>
              <a:t> </a:t>
            </a:r>
            <a:r>
              <a:rPr sz="2800" spc="-5" dirty="0">
                <a:solidFill>
                  <a:srgbClr val="333399"/>
                </a:solidFill>
                <a:latin typeface="Arial MT"/>
                <a:cs typeface="Arial MT"/>
              </a:rPr>
              <a:t>all </a:t>
            </a:r>
            <a:r>
              <a:rPr sz="2800" spc="-760" dirty="0">
                <a:solidFill>
                  <a:srgbClr val="333399"/>
                </a:solidFill>
                <a:latin typeface="Arial MT"/>
                <a:cs typeface="Arial MT"/>
              </a:rPr>
              <a:t> </a:t>
            </a:r>
            <a:r>
              <a:rPr sz="2800" dirty="0">
                <a:solidFill>
                  <a:srgbClr val="333399"/>
                </a:solidFill>
                <a:latin typeface="Arial MT"/>
                <a:cs typeface="Arial MT"/>
              </a:rPr>
              <a:t>possible subsets)</a:t>
            </a:r>
            <a:r>
              <a:rPr sz="2800" spc="-10" dirty="0">
                <a:solidFill>
                  <a:srgbClr val="333399"/>
                </a:solidFill>
                <a:latin typeface="Arial MT"/>
                <a:cs typeface="Arial MT"/>
              </a:rPr>
              <a:t> </a:t>
            </a:r>
            <a:r>
              <a:rPr sz="2800" spc="-5" dirty="0">
                <a:solidFill>
                  <a:srgbClr val="333399"/>
                </a:solidFill>
                <a:latin typeface="Arial MT"/>
                <a:cs typeface="Arial MT"/>
              </a:rPr>
              <a:t>of V.</a:t>
            </a:r>
            <a:r>
              <a:rPr sz="2800" spc="-10" dirty="0">
                <a:solidFill>
                  <a:srgbClr val="333399"/>
                </a:solidFill>
                <a:latin typeface="Arial MT"/>
                <a:cs typeface="Arial MT"/>
              </a:rPr>
              <a:t> </a:t>
            </a:r>
            <a:r>
              <a:rPr sz="2800" spc="-5" dirty="0">
                <a:solidFill>
                  <a:srgbClr val="333399"/>
                </a:solidFill>
                <a:latin typeface="Arial MT"/>
                <a:cs typeface="Arial MT"/>
              </a:rPr>
              <a:t>The</a:t>
            </a:r>
            <a:r>
              <a:rPr sz="2800" spc="10" dirty="0">
                <a:solidFill>
                  <a:srgbClr val="333399"/>
                </a:solidFill>
                <a:latin typeface="Arial MT"/>
                <a:cs typeface="Arial MT"/>
              </a:rPr>
              <a:t> </a:t>
            </a:r>
            <a:r>
              <a:rPr sz="2800" dirty="0">
                <a:solidFill>
                  <a:srgbClr val="333399"/>
                </a:solidFill>
                <a:latin typeface="Arial MT"/>
                <a:cs typeface="Arial MT"/>
              </a:rPr>
              <a:t>above definition </a:t>
            </a:r>
            <a:r>
              <a:rPr sz="2800" spc="5" dirty="0">
                <a:solidFill>
                  <a:srgbClr val="333399"/>
                </a:solidFill>
                <a:latin typeface="Arial MT"/>
                <a:cs typeface="Arial MT"/>
              </a:rPr>
              <a:t> </a:t>
            </a:r>
            <a:r>
              <a:rPr sz="2800" dirty="0">
                <a:solidFill>
                  <a:srgbClr val="333399"/>
                </a:solidFill>
                <a:latin typeface="Arial MT"/>
                <a:cs typeface="Arial MT"/>
              </a:rPr>
              <a:t>covers</a:t>
            </a:r>
            <a:r>
              <a:rPr sz="2800" spc="-10" dirty="0">
                <a:solidFill>
                  <a:srgbClr val="333399"/>
                </a:solidFill>
                <a:latin typeface="Arial MT"/>
                <a:cs typeface="Arial MT"/>
              </a:rPr>
              <a:t> </a:t>
            </a:r>
            <a:r>
              <a:rPr sz="2800" spc="-5" dirty="0">
                <a:solidFill>
                  <a:srgbClr val="333399"/>
                </a:solidFill>
                <a:latin typeface="Arial MT"/>
                <a:cs typeface="Arial MT"/>
              </a:rPr>
              <a:t>simple</a:t>
            </a:r>
            <a:r>
              <a:rPr sz="2800" spc="15" dirty="0">
                <a:solidFill>
                  <a:srgbClr val="333399"/>
                </a:solidFill>
                <a:latin typeface="Arial MT"/>
                <a:cs typeface="Arial MT"/>
              </a:rPr>
              <a:t> </a:t>
            </a:r>
            <a:r>
              <a:rPr sz="2800" dirty="0">
                <a:solidFill>
                  <a:srgbClr val="333399"/>
                </a:solidFill>
                <a:latin typeface="Arial MT"/>
                <a:cs typeface="Arial MT"/>
              </a:rPr>
              <a:t>and multivalued</a:t>
            </a:r>
            <a:r>
              <a:rPr sz="2800" spc="15" dirty="0">
                <a:solidFill>
                  <a:srgbClr val="333399"/>
                </a:solidFill>
                <a:latin typeface="Arial MT"/>
                <a:cs typeface="Arial MT"/>
              </a:rPr>
              <a:t> </a:t>
            </a:r>
            <a:r>
              <a:rPr sz="2800" dirty="0">
                <a:solidFill>
                  <a:srgbClr val="333399"/>
                </a:solidFill>
                <a:latin typeface="Arial MT"/>
                <a:cs typeface="Arial MT"/>
              </a:rPr>
              <a:t>attributes.</a:t>
            </a:r>
            <a:endParaRPr sz="2800">
              <a:latin typeface="Arial MT"/>
              <a:cs typeface="Arial MT"/>
            </a:endParaRPr>
          </a:p>
          <a:p>
            <a:pPr marL="355600" marR="151765"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We </a:t>
            </a:r>
            <a:r>
              <a:rPr sz="2800" dirty="0">
                <a:solidFill>
                  <a:srgbClr val="333399"/>
                </a:solidFill>
                <a:latin typeface="Arial MT"/>
                <a:cs typeface="Arial MT"/>
              </a:rPr>
              <a:t>refer </a:t>
            </a:r>
            <a:r>
              <a:rPr sz="2800" spc="-5" dirty="0">
                <a:solidFill>
                  <a:srgbClr val="333399"/>
                </a:solidFill>
                <a:latin typeface="Arial MT"/>
                <a:cs typeface="Arial MT"/>
              </a:rPr>
              <a:t>to the </a:t>
            </a:r>
            <a:r>
              <a:rPr sz="2800" dirty="0">
                <a:solidFill>
                  <a:srgbClr val="333399"/>
                </a:solidFill>
                <a:latin typeface="Arial MT"/>
                <a:cs typeface="Arial MT"/>
              </a:rPr>
              <a:t>value </a:t>
            </a:r>
            <a:r>
              <a:rPr sz="2800" spc="-5" dirty="0">
                <a:solidFill>
                  <a:srgbClr val="333399"/>
                </a:solidFill>
                <a:latin typeface="Arial MT"/>
                <a:cs typeface="Arial MT"/>
              </a:rPr>
              <a:t>of </a:t>
            </a:r>
            <a:r>
              <a:rPr sz="2800" dirty="0">
                <a:solidFill>
                  <a:srgbClr val="333399"/>
                </a:solidFill>
                <a:latin typeface="Arial MT"/>
                <a:cs typeface="Arial MT"/>
              </a:rPr>
              <a:t>attribute </a:t>
            </a:r>
            <a:r>
              <a:rPr sz="2800" spc="-5" dirty="0">
                <a:solidFill>
                  <a:srgbClr val="333399"/>
                </a:solidFill>
                <a:latin typeface="Arial MT"/>
                <a:cs typeface="Arial MT"/>
              </a:rPr>
              <a:t>A </a:t>
            </a:r>
            <a:r>
              <a:rPr sz="2800" dirty="0">
                <a:solidFill>
                  <a:srgbClr val="333399"/>
                </a:solidFill>
                <a:latin typeface="Arial MT"/>
                <a:cs typeface="Arial MT"/>
              </a:rPr>
              <a:t>for entity </a:t>
            </a:r>
            <a:r>
              <a:rPr sz="2800" spc="-5" dirty="0">
                <a:solidFill>
                  <a:srgbClr val="333399"/>
                </a:solidFill>
                <a:latin typeface="Arial MT"/>
                <a:cs typeface="Arial MT"/>
              </a:rPr>
              <a:t>e as </a:t>
            </a:r>
            <a:r>
              <a:rPr sz="2800" spc="-765" dirty="0">
                <a:solidFill>
                  <a:srgbClr val="333399"/>
                </a:solidFill>
                <a:latin typeface="Arial MT"/>
                <a:cs typeface="Arial MT"/>
              </a:rPr>
              <a:t> </a:t>
            </a:r>
            <a:r>
              <a:rPr sz="2800" spc="-5" dirty="0">
                <a:solidFill>
                  <a:srgbClr val="333399"/>
                </a:solidFill>
                <a:latin typeface="Arial MT"/>
                <a:cs typeface="Arial MT"/>
              </a:rPr>
              <a:t>A(e).</a:t>
            </a:r>
            <a:endParaRPr sz="2800">
              <a:latin typeface="Arial MT"/>
              <a:cs typeface="Arial M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028565" cy="574040"/>
          </a:xfrm>
          <a:prstGeom prst="rect">
            <a:avLst/>
          </a:prstGeom>
        </p:spPr>
        <p:txBody>
          <a:bodyPr vert="horz" wrap="square" lIns="0" tIns="12700" rIns="0" bIns="0" rtlCol="0">
            <a:spAutoFit/>
          </a:bodyPr>
          <a:lstStyle/>
          <a:p>
            <a:pPr marL="12700">
              <a:lnSpc>
                <a:spcPct val="100000"/>
              </a:lnSpc>
              <a:spcBef>
                <a:spcPts val="100"/>
              </a:spcBef>
            </a:pPr>
            <a:r>
              <a:rPr dirty="0"/>
              <a:t>Displaying</a:t>
            </a:r>
            <a:r>
              <a:rPr spc="-55" dirty="0"/>
              <a:t> </a:t>
            </a:r>
            <a:r>
              <a:rPr spc="-5" dirty="0"/>
              <a:t>an</a:t>
            </a:r>
            <a:r>
              <a:rPr spc="-40" dirty="0"/>
              <a:t> </a:t>
            </a:r>
            <a:r>
              <a:rPr dirty="0"/>
              <a:t>Entity</a:t>
            </a:r>
            <a:r>
              <a:rPr spc="-30" dirty="0"/>
              <a:t> </a:t>
            </a:r>
            <a:r>
              <a:rPr dirty="0"/>
              <a:t>type</a:t>
            </a:r>
          </a:p>
        </p:txBody>
      </p:sp>
      <p:sp>
        <p:nvSpPr>
          <p:cNvPr id="4" name="object 4"/>
          <p:cNvSpPr txBox="1"/>
          <p:nvPr/>
        </p:nvSpPr>
        <p:spPr>
          <a:xfrm>
            <a:off x="307340" y="1310386"/>
            <a:ext cx="7997825" cy="4615815"/>
          </a:xfrm>
          <a:prstGeom prst="rect">
            <a:avLst/>
          </a:prstGeom>
        </p:spPr>
        <p:txBody>
          <a:bodyPr vert="horz" wrap="square" lIns="0" tIns="60960" rIns="0" bIns="0" rtlCol="0">
            <a:spAutoFit/>
          </a:bodyPr>
          <a:lstStyle/>
          <a:p>
            <a:pPr marL="355600" marR="231140" indent="-342900">
              <a:lnSpc>
                <a:spcPts val="3020"/>
              </a:lnSpc>
              <a:spcBef>
                <a:spcPts val="48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In</a:t>
            </a:r>
            <a:r>
              <a:rPr sz="2800" spc="-10" dirty="0">
                <a:solidFill>
                  <a:srgbClr val="333399"/>
                </a:solidFill>
                <a:latin typeface="Arial MT"/>
                <a:cs typeface="Arial MT"/>
              </a:rPr>
              <a:t> </a:t>
            </a:r>
            <a:r>
              <a:rPr sz="2800" spc="-5" dirty="0">
                <a:solidFill>
                  <a:srgbClr val="333399"/>
                </a:solidFill>
                <a:latin typeface="Arial MT"/>
                <a:cs typeface="Arial MT"/>
              </a:rPr>
              <a:t>ER</a:t>
            </a:r>
            <a:r>
              <a:rPr sz="2800" dirty="0">
                <a:solidFill>
                  <a:srgbClr val="333399"/>
                </a:solidFill>
                <a:latin typeface="Arial MT"/>
                <a:cs typeface="Arial MT"/>
              </a:rPr>
              <a:t> diagrams,</a:t>
            </a:r>
            <a:r>
              <a:rPr sz="2800" spc="5" dirty="0">
                <a:solidFill>
                  <a:srgbClr val="333399"/>
                </a:solidFill>
                <a:latin typeface="Arial MT"/>
                <a:cs typeface="Arial MT"/>
              </a:rPr>
              <a:t> </a:t>
            </a:r>
            <a:r>
              <a:rPr sz="2800" spc="-5" dirty="0">
                <a:solidFill>
                  <a:srgbClr val="333399"/>
                </a:solidFill>
                <a:latin typeface="Arial MT"/>
                <a:cs typeface="Arial MT"/>
              </a:rPr>
              <a:t>an</a:t>
            </a:r>
            <a:r>
              <a:rPr sz="2800" spc="5" dirty="0">
                <a:solidFill>
                  <a:srgbClr val="333399"/>
                </a:solidFill>
                <a:latin typeface="Arial MT"/>
                <a:cs typeface="Arial MT"/>
              </a:rPr>
              <a:t> </a:t>
            </a:r>
            <a:r>
              <a:rPr sz="2800" dirty="0">
                <a:solidFill>
                  <a:srgbClr val="333399"/>
                </a:solidFill>
                <a:latin typeface="Arial MT"/>
                <a:cs typeface="Arial MT"/>
              </a:rPr>
              <a:t>entity</a:t>
            </a:r>
            <a:r>
              <a:rPr sz="2800" spc="-5" dirty="0">
                <a:solidFill>
                  <a:srgbClr val="333399"/>
                </a:solidFill>
                <a:latin typeface="Arial MT"/>
                <a:cs typeface="Arial MT"/>
              </a:rPr>
              <a:t> type</a:t>
            </a:r>
            <a:r>
              <a:rPr sz="2800" spc="5" dirty="0">
                <a:solidFill>
                  <a:srgbClr val="333399"/>
                </a:solidFill>
                <a:latin typeface="Arial MT"/>
                <a:cs typeface="Arial MT"/>
              </a:rPr>
              <a:t> </a:t>
            </a:r>
            <a:r>
              <a:rPr sz="2800" spc="-5" dirty="0">
                <a:solidFill>
                  <a:srgbClr val="333399"/>
                </a:solidFill>
                <a:latin typeface="Arial MT"/>
                <a:cs typeface="Arial MT"/>
              </a:rPr>
              <a:t>is</a:t>
            </a:r>
            <a:r>
              <a:rPr sz="2800" spc="-10" dirty="0">
                <a:solidFill>
                  <a:srgbClr val="333399"/>
                </a:solidFill>
                <a:latin typeface="Arial MT"/>
                <a:cs typeface="Arial MT"/>
              </a:rPr>
              <a:t> </a:t>
            </a:r>
            <a:r>
              <a:rPr sz="2800" dirty="0">
                <a:solidFill>
                  <a:srgbClr val="333399"/>
                </a:solidFill>
                <a:latin typeface="Arial MT"/>
                <a:cs typeface="Arial MT"/>
              </a:rPr>
              <a:t>displayed</a:t>
            </a:r>
            <a:r>
              <a:rPr sz="2800" spc="5" dirty="0">
                <a:solidFill>
                  <a:srgbClr val="333399"/>
                </a:solidFill>
                <a:latin typeface="Arial MT"/>
                <a:cs typeface="Arial MT"/>
              </a:rPr>
              <a:t> </a:t>
            </a:r>
            <a:r>
              <a:rPr sz="2800" spc="-5" dirty="0">
                <a:solidFill>
                  <a:srgbClr val="333399"/>
                </a:solidFill>
                <a:latin typeface="Arial MT"/>
                <a:cs typeface="Arial MT"/>
              </a:rPr>
              <a:t>in</a:t>
            </a:r>
            <a:r>
              <a:rPr sz="2800" spc="5" dirty="0">
                <a:solidFill>
                  <a:srgbClr val="333399"/>
                </a:solidFill>
                <a:latin typeface="Arial MT"/>
                <a:cs typeface="Arial MT"/>
              </a:rPr>
              <a:t> </a:t>
            </a:r>
            <a:r>
              <a:rPr sz="2800" spc="-5" dirty="0">
                <a:solidFill>
                  <a:srgbClr val="333399"/>
                </a:solidFill>
                <a:latin typeface="Arial MT"/>
                <a:cs typeface="Arial MT"/>
              </a:rPr>
              <a:t>a </a:t>
            </a:r>
            <a:r>
              <a:rPr sz="2800" spc="-760" dirty="0">
                <a:solidFill>
                  <a:srgbClr val="333399"/>
                </a:solidFill>
                <a:latin typeface="Arial MT"/>
                <a:cs typeface="Arial MT"/>
              </a:rPr>
              <a:t> </a:t>
            </a:r>
            <a:r>
              <a:rPr sz="2800" dirty="0">
                <a:solidFill>
                  <a:srgbClr val="333399"/>
                </a:solidFill>
                <a:latin typeface="Arial MT"/>
                <a:cs typeface="Arial MT"/>
              </a:rPr>
              <a:t>rectangular</a:t>
            </a:r>
            <a:r>
              <a:rPr sz="2800" spc="5" dirty="0">
                <a:solidFill>
                  <a:srgbClr val="333399"/>
                </a:solidFill>
                <a:latin typeface="Arial MT"/>
                <a:cs typeface="Arial MT"/>
              </a:rPr>
              <a:t> </a:t>
            </a:r>
            <a:r>
              <a:rPr sz="2800" spc="-5" dirty="0">
                <a:solidFill>
                  <a:srgbClr val="333399"/>
                </a:solidFill>
                <a:latin typeface="Arial MT"/>
                <a:cs typeface="Arial MT"/>
              </a:rPr>
              <a:t>box</a:t>
            </a:r>
            <a:endParaRPr sz="2800">
              <a:latin typeface="Arial MT"/>
              <a:cs typeface="Arial MT"/>
            </a:endParaRPr>
          </a:p>
          <a:p>
            <a:pPr marL="355600" indent="-342900">
              <a:lnSpc>
                <a:spcPct val="100000"/>
              </a:lnSpc>
              <a:spcBef>
                <a:spcPts val="295"/>
              </a:spcBef>
              <a:buClr>
                <a:srgbClr val="990033"/>
              </a:buClr>
              <a:buSzPct val="58928"/>
              <a:buFont typeface="Wingdings"/>
              <a:buChar char=""/>
              <a:tabLst>
                <a:tab pos="354965" algn="l"/>
                <a:tab pos="355600" algn="l"/>
              </a:tabLst>
            </a:pPr>
            <a:r>
              <a:rPr sz="2800" dirty="0">
                <a:solidFill>
                  <a:srgbClr val="333399"/>
                </a:solidFill>
                <a:latin typeface="Arial MT"/>
                <a:cs typeface="Arial MT"/>
              </a:rPr>
              <a:t>Attributes</a:t>
            </a:r>
            <a:r>
              <a:rPr sz="2800" spc="-20" dirty="0">
                <a:solidFill>
                  <a:srgbClr val="333399"/>
                </a:solidFill>
                <a:latin typeface="Arial MT"/>
                <a:cs typeface="Arial MT"/>
              </a:rPr>
              <a:t> </a:t>
            </a:r>
            <a:r>
              <a:rPr sz="2800" dirty="0">
                <a:solidFill>
                  <a:srgbClr val="333399"/>
                </a:solidFill>
                <a:latin typeface="Arial MT"/>
                <a:cs typeface="Arial MT"/>
              </a:rPr>
              <a:t>are</a:t>
            </a:r>
            <a:r>
              <a:rPr sz="2800" spc="-10" dirty="0">
                <a:solidFill>
                  <a:srgbClr val="333399"/>
                </a:solidFill>
                <a:latin typeface="Arial MT"/>
                <a:cs typeface="Arial MT"/>
              </a:rPr>
              <a:t> </a:t>
            </a:r>
            <a:r>
              <a:rPr sz="2800" dirty="0">
                <a:solidFill>
                  <a:srgbClr val="333399"/>
                </a:solidFill>
                <a:latin typeface="Arial MT"/>
                <a:cs typeface="Arial MT"/>
              </a:rPr>
              <a:t>displayed</a:t>
            </a:r>
            <a:r>
              <a:rPr sz="2800" spc="-10" dirty="0">
                <a:solidFill>
                  <a:srgbClr val="333399"/>
                </a:solidFill>
                <a:latin typeface="Arial MT"/>
                <a:cs typeface="Arial MT"/>
              </a:rPr>
              <a:t> </a:t>
            </a:r>
            <a:r>
              <a:rPr sz="2800" spc="-5" dirty="0">
                <a:solidFill>
                  <a:srgbClr val="333399"/>
                </a:solidFill>
                <a:latin typeface="Arial MT"/>
                <a:cs typeface="Arial MT"/>
              </a:rPr>
              <a:t>in </a:t>
            </a:r>
            <a:r>
              <a:rPr sz="2800" dirty="0">
                <a:solidFill>
                  <a:srgbClr val="333399"/>
                </a:solidFill>
                <a:latin typeface="Arial MT"/>
                <a:cs typeface="Arial MT"/>
              </a:rPr>
              <a:t>ovals</a:t>
            </a:r>
            <a:endParaRPr sz="2800">
              <a:latin typeface="Arial MT"/>
              <a:cs typeface="Arial MT"/>
            </a:endParaRPr>
          </a:p>
          <a:p>
            <a:pPr marL="756285" lvl="1" indent="-287020">
              <a:lnSpc>
                <a:spcPct val="100000"/>
              </a:lnSpc>
              <a:spcBef>
                <a:spcPts val="320"/>
              </a:spcBef>
              <a:buClr>
                <a:srgbClr val="333399"/>
              </a:buClr>
              <a:buSzPct val="53846"/>
              <a:buFont typeface="Wingdings"/>
              <a:buChar char=""/>
              <a:tabLst>
                <a:tab pos="756285" algn="l"/>
                <a:tab pos="756920" algn="l"/>
              </a:tabLst>
            </a:pPr>
            <a:r>
              <a:rPr sz="2600" dirty="0">
                <a:solidFill>
                  <a:srgbClr val="800000"/>
                </a:solidFill>
                <a:latin typeface="Arial MT"/>
                <a:cs typeface="Arial MT"/>
              </a:rPr>
              <a:t>Each</a:t>
            </a:r>
            <a:r>
              <a:rPr sz="2600" spc="-15" dirty="0">
                <a:solidFill>
                  <a:srgbClr val="800000"/>
                </a:solidFill>
                <a:latin typeface="Arial MT"/>
                <a:cs typeface="Arial MT"/>
              </a:rPr>
              <a:t> </a:t>
            </a:r>
            <a:r>
              <a:rPr sz="2600" dirty="0">
                <a:solidFill>
                  <a:srgbClr val="800000"/>
                </a:solidFill>
                <a:latin typeface="Arial MT"/>
                <a:cs typeface="Arial MT"/>
              </a:rPr>
              <a:t>attribute</a:t>
            </a:r>
            <a:r>
              <a:rPr sz="2600" spc="5" dirty="0">
                <a:solidFill>
                  <a:srgbClr val="800000"/>
                </a:solidFill>
                <a:latin typeface="Arial MT"/>
                <a:cs typeface="Arial MT"/>
              </a:rPr>
              <a:t> </a:t>
            </a:r>
            <a:r>
              <a:rPr sz="2600" dirty="0">
                <a:solidFill>
                  <a:srgbClr val="800000"/>
                </a:solidFill>
                <a:latin typeface="Arial MT"/>
                <a:cs typeface="Arial MT"/>
              </a:rPr>
              <a:t>is connected</a:t>
            </a:r>
            <a:r>
              <a:rPr sz="2600" spc="-25" dirty="0">
                <a:solidFill>
                  <a:srgbClr val="800000"/>
                </a:solidFill>
                <a:latin typeface="Arial MT"/>
                <a:cs typeface="Arial MT"/>
              </a:rPr>
              <a:t> </a:t>
            </a:r>
            <a:r>
              <a:rPr sz="2600" dirty="0">
                <a:solidFill>
                  <a:srgbClr val="800000"/>
                </a:solidFill>
                <a:latin typeface="Arial MT"/>
                <a:cs typeface="Arial MT"/>
              </a:rPr>
              <a:t>to its entity </a:t>
            </a:r>
            <a:r>
              <a:rPr sz="2600" spc="-5" dirty="0">
                <a:solidFill>
                  <a:srgbClr val="800000"/>
                </a:solidFill>
                <a:latin typeface="Arial MT"/>
                <a:cs typeface="Arial MT"/>
              </a:rPr>
              <a:t>type</a:t>
            </a:r>
            <a:endParaRPr sz="2600">
              <a:latin typeface="Arial MT"/>
              <a:cs typeface="Arial MT"/>
            </a:endParaRPr>
          </a:p>
          <a:p>
            <a:pPr marL="756285" marR="5080" lvl="1" indent="-287020">
              <a:lnSpc>
                <a:spcPts val="2810"/>
              </a:lnSpc>
              <a:spcBef>
                <a:spcPts val="665"/>
              </a:spcBef>
              <a:buClr>
                <a:srgbClr val="333399"/>
              </a:buClr>
              <a:buSzPct val="53846"/>
              <a:buFont typeface="Wingdings"/>
              <a:buChar char=""/>
              <a:tabLst>
                <a:tab pos="756285" algn="l"/>
                <a:tab pos="756920" algn="l"/>
              </a:tabLst>
            </a:pPr>
            <a:r>
              <a:rPr sz="2600" dirty="0">
                <a:solidFill>
                  <a:srgbClr val="800000"/>
                </a:solidFill>
                <a:latin typeface="Arial MT"/>
                <a:cs typeface="Arial MT"/>
              </a:rPr>
              <a:t>Components of a composite attribute are </a:t>
            </a:r>
            <a:r>
              <a:rPr sz="2600" spc="5" dirty="0">
                <a:solidFill>
                  <a:srgbClr val="800000"/>
                </a:solidFill>
                <a:latin typeface="Arial MT"/>
                <a:cs typeface="Arial MT"/>
              </a:rPr>
              <a:t> </a:t>
            </a:r>
            <a:r>
              <a:rPr sz="2600" dirty="0">
                <a:solidFill>
                  <a:srgbClr val="800000"/>
                </a:solidFill>
                <a:latin typeface="Arial MT"/>
                <a:cs typeface="Arial MT"/>
              </a:rPr>
              <a:t>connected to the oval representing the composite </a:t>
            </a:r>
            <a:r>
              <a:rPr sz="2600" spc="-710" dirty="0">
                <a:solidFill>
                  <a:srgbClr val="800000"/>
                </a:solidFill>
                <a:latin typeface="Arial MT"/>
                <a:cs typeface="Arial MT"/>
              </a:rPr>
              <a:t> </a:t>
            </a:r>
            <a:r>
              <a:rPr sz="2600" dirty="0">
                <a:solidFill>
                  <a:srgbClr val="800000"/>
                </a:solidFill>
                <a:latin typeface="Arial MT"/>
                <a:cs typeface="Arial MT"/>
              </a:rPr>
              <a:t>attribute</a:t>
            </a:r>
            <a:endParaRPr sz="2600">
              <a:latin typeface="Arial MT"/>
              <a:cs typeface="Arial MT"/>
            </a:endParaRPr>
          </a:p>
          <a:p>
            <a:pPr marL="756285" lvl="1" indent="-287020">
              <a:lnSpc>
                <a:spcPct val="100000"/>
              </a:lnSpc>
              <a:spcBef>
                <a:spcPts val="270"/>
              </a:spcBef>
              <a:buClr>
                <a:srgbClr val="333399"/>
              </a:buClr>
              <a:buSzPct val="53846"/>
              <a:buFont typeface="Wingdings"/>
              <a:buChar char=""/>
              <a:tabLst>
                <a:tab pos="756285" algn="l"/>
                <a:tab pos="756920" algn="l"/>
              </a:tabLst>
            </a:pPr>
            <a:r>
              <a:rPr sz="2600" dirty="0">
                <a:solidFill>
                  <a:srgbClr val="800000"/>
                </a:solidFill>
                <a:latin typeface="Arial MT"/>
                <a:cs typeface="Arial MT"/>
              </a:rPr>
              <a:t>Each</a:t>
            </a:r>
            <a:r>
              <a:rPr sz="2600" spc="-25" dirty="0">
                <a:solidFill>
                  <a:srgbClr val="800000"/>
                </a:solidFill>
                <a:latin typeface="Arial MT"/>
                <a:cs typeface="Arial MT"/>
              </a:rPr>
              <a:t> </a:t>
            </a:r>
            <a:r>
              <a:rPr sz="2600" dirty="0">
                <a:solidFill>
                  <a:srgbClr val="800000"/>
                </a:solidFill>
                <a:latin typeface="Arial MT"/>
                <a:cs typeface="Arial MT"/>
              </a:rPr>
              <a:t>key</a:t>
            </a:r>
            <a:r>
              <a:rPr sz="2600" spc="-15" dirty="0">
                <a:solidFill>
                  <a:srgbClr val="800000"/>
                </a:solidFill>
                <a:latin typeface="Arial MT"/>
                <a:cs typeface="Arial MT"/>
              </a:rPr>
              <a:t> </a:t>
            </a:r>
            <a:r>
              <a:rPr sz="2600" dirty="0">
                <a:solidFill>
                  <a:srgbClr val="800000"/>
                </a:solidFill>
                <a:latin typeface="Arial MT"/>
                <a:cs typeface="Arial MT"/>
              </a:rPr>
              <a:t>attribute is</a:t>
            </a:r>
            <a:r>
              <a:rPr sz="2600" spc="-10" dirty="0">
                <a:solidFill>
                  <a:srgbClr val="800000"/>
                </a:solidFill>
                <a:latin typeface="Arial MT"/>
                <a:cs typeface="Arial MT"/>
              </a:rPr>
              <a:t> </a:t>
            </a:r>
            <a:r>
              <a:rPr sz="2600" dirty="0">
                <a:solidFill>
                  <a:srgbClr val="800000"/>
                </a:solidFill>
                <a:latin typeface="Arial MT"/>
                <a:cs typeface="Arial MT"/>
              </a:rPr>
              <a:t>underlined</a:t>
            </a:r>
            <a:endParaRPr sz="2600">
              <a:latin typeface="Arial MT"/>
              <a:cs typeface="Arial MT"/>
            </a:endParaRPr>
          </a:p>
          <a:p>
            <a:pPr marL="756285" lvl="1" indent="-287020">
              <a:lnSpc>
                <a:spcPct val="100000"/>
              </a:lnSpc>
              <a:spcBef>
                <a:spcPts val="310"/>
              </a:spcBef>
              <a:buClr>
                <a:srgbClr val="333399"/>
              </a:buClr>
              <a:buSzPct val="53846"/>
              <a:buFont typeface="Wingdings"/>
              <a:buChar char=""/>
              <a:tabLst>
                <a:tab pos="756285" algn="l"/>
                <a:tab pos="756920" algn="l"/>
              </a:tabLst>
            </a:pPr>
            <a:r>
              <a:rPr sz="2600" dirty="0">
                <a:solidFill>
                  <a:srgbClr val="800000"/>
                </a:solidFill>
                <a:latin typeface="Arial MT"/>
                <a:cs typeface="Arial MT"/>
              </a:rPr>
              <a:t>Multivalued</a:t>
            </a:r>
            <a:r>
              <a:rPr sz="2600" spc="-25" dirty="0">
                <a:solidFill>
                  <a:srgbClr val="800000"/>
                </a:solidFill>
                <a:latin typeface="Arial MT"/>
                <a:cs typeface="Arial MT"/>
              </a:rPr>
              <a:t> </a:t>
            </a:r>
            <a:r>
              <a:rPr sz="2600" dirty="0">
                <a:solidFill>
                  <a:srgbClr val="800000"/>
                </a:solidFill>
                <a:latin typeface="Arial MT"/>
                <a:cs typeface="Arial MT"/>
              </a:rPr>
              <a:t>attributes displayed</a:t>
            </a:r>
            <a:r>
              <a:rPr sz="2600" spc="-10" dirty="0">
                <a:solidFill>
                  <a:srgbClr val="800000"/>
                </a:solidFill>
                <a:latin typeface="Arial MT"/>
                <a:cs typeface="Arial MT"/>
              </a:rPr>
              <a:t> </a:t>
            </a:r>
            <a:r>
              <a:rPr sz="2600" dirty="0">
                <a:solidFill>
                  <a:srgbClr val="800000"/>
                </a:solidFill>
                <a:latin typeface="Arial MT"/>
                <a:cs typeface="Arial MT"/>
              </a:rPr>
              <a:t>in double</a:t>
            </a:r>
            <a:r>
              <a:rPr sz="2600" spc="-15" dirty="0">
                <a:solidFill>
                  <a:srgbClr val="800000"/>
                </a:solidFill>
                <a:latin typeface="Arial MT"/>
                <a:cs typeface="Arial MT"/>
              </a:rPr>
              <a:t> </a:t>
            </a:r>
            <a:r>
              <a:rPr sz="2600" dirty="0">
                <a:solidFill>
                  <a:srgbClr val="800000"/>
                </a:solidFill>
                <a:latin typeface="Arial MT"/>
                <a:cs typeface="Arial MT"/>
              </a:rPr>
              <a:t>ovals</a:t>
            </a:r>
            <a:endParaRPr sz="2600">
              <a:latin typeface="Arial MT"/>
              <a:cs typeface="Arial MT"/>
            </a:endParaRPr>
          </a:p>
          <a:p>
            <a:pPr marL="355600" marR="207645" indent="-342900">
              <a:lnSpc>
                <a:spcPts val="3020"/>
              </a:lnSpc>
              <a:spcBef>
                <a:spcPts val="71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See</a:t>
            </a:r>
            <a:r>
              <a:rPr sz="2800" spc="5" dirty="0">
                <a:solidFill>
                  <a:srgbClr val="333399"/>
                </a:solidFill>
                <a:latin typeface="Arial MT"/>
                <a:cs typeface="Arial MT"/>
              </a:rPr>
              <a:t> </a:t>
            </a:r>
            <a:r>
              <a:rPr sz="2800" dirty="0">
                <a:solidFill>
                  <a:srgbClr val="333399"/>
                </a:solidFill>
                <a:latin typeface="Arial MT"/>
                <a:cs typeface="Arial MT"/>
              </a:rPr>
              <a:t>the</a:t>
            </a:r>
            <a:r>
              <a:rPr sz="2800" spc="5" dirty="0">
                <a:solidFill>
                  <a:srgbClr val="333399"/>
                </a:solidFill>
                <a:latin typeface="Arial MT"/>
                <a:cs typeface="Arial MT"/>
              </a:rPr>
              <a:t> </a:t>
            </a:r>
            <a:r>
              <a:rPr sz="2800" spc="-5" dirty="0">
                <a:solidFill>
                  <a:srgbClr val="333399"/>
                </a:solidFill>
                <a:latin typeface="Arial MT"/>
                <a:cs typeface="Arial MT"/>
              </a:rPr>
              <a:t>full</a:t>
            </a:r>
            <a:r>
              <a:rPr sz="2800" spc="-10" dirty="0">
                <a:solidFill>
                  <a:srgbClr val="333399"/>
                </a:solidFill>
                <a:latin typeface="Arial MT"/>
                <a:cs typeface="Arial MT"/>
              </a:rPr>
              <a:t> </a:t>
            </a:r>
            <a:r>
              <a:rPr sz="2800" spc="-5" dirty="0">
                <a:solidFill>
                  <a:srgbClr val="333399"/>
                </a:solidFill>
                <a:latin typeface="Arial MT"/>
                <a:cs typeface="Arial MT"/>
              </a:rPr>
              <a:t>ER</a:t>
            </a:r>
            <a:r>
              <a:rPr sz="2800" spc="5" dirty="0">
                <a:solidFill>
                  <a:srgbClr val="333399"/>
                </a:solidFill>
                <a:latin typeface="Arial MT"/>
                <a:cs typeface="Arial MT"/>
              </a:rPr>
              <a:t> </a:t>
            </a:r>
            <a:r>
              <a:rPr sz="2800" dirty="0">
                <a:solidFill>
                  <a:srgbClr val="333399"/>
                </a:solidFill>
                <a:latin typeface="Arial MT"/>
                <a:cs typeface="Arial MT"/>
              </a:rPr>
              <a:t>notation </a:t>
            </a:r>
            <a:r>
              <a:rPr sz="2800" spc="-5"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advance </a:t>
            </a:r>
            <a:r>
              <a:rPr sz="2800" spc="-5" dirty="0">
                <a:solidFill>
                  <a:srgbClr val="333399"/>
                </a:solidFill>
                <a:latin typeface="Arial MT"/>
                <a:cs typeface="Arial MT"/>
              </a:rPr>
              <a:t>on</a:t>
            </a:r>
            <a:r>
              <a:rPr sz="2800" spc="10" dirty="0">
                <a:solidFill>
                  <a:srgbClr val="333399"/>
                </a:solidFill>
                <a:latin typeface="Arial MT"/>
                <a:cs typeface="Arial MT"/>
              </a:rPr>
              <a:t> </a:t>
            </a:r>
            <a:r>
              <a:rPr sz="2800" dirty="0">
                <a:solidFill>
                  <a:srgbClr val="333399"/>
                </a:solidFill>
                <a:latin typeface="Arial MT"/>
                <a:cs typeface="Arial MT"/>
              </a:rPr>
              <a:t>the</a:t>
            </a:r>
            <a:r>
              <a:rPr sz="2800" spc="-10" dirty="0">
                <a:solidFill>
                  <a:srgbClr val="333399"/>
                </a:solidFill>
                <a:latin typeface="Arial MT"/>
                <a:cs typeface="Arial MT"/>
              </a:rPr>
              <a:t> </a:t>
            </a:r>
            <a:r>
              <a:rPr sz="2800" dirty="0">
                <a:solidFill>
                  <a:srgbClr val="333399"/>
                </a:solidFill>
                <a:latin typeface="Arial MT"/>
                <a:cs typeface="Arial MT"/>
              </a:rPr>
              <a:t>next </a:t>
            </a:r>
            <a:r>
              <a:rPr sz="2800" spc="-760" dirty="0">
                <a:solidFill>
                  <a:srgbClr val="333399"/>
                </a:solidFill>
                <a:latin typeface="Arial MT"/>
                <a:cs typeface="Arial MT"/>
              </a:rPr>
              <a:t> </a:t>
            </a:r>
            <a:r>
              <a:rPr sz="2800" dirty="0">
                <a:solidFill>
                  <a:srgbClr val="333399"/>
                </a:solidFill>
                <a:latin typeface="Arial MT"/>
                <a:cs typeface="Arial MT"/>
              </a:rPr>
              <a:t>slide</a:t>
            </a:r>
            <a:endParaRPr sz="2800">
              <a:latin typeface="Arial MT"/>
              <a:cs typeface="Arial M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197612"/>
            <a:ext cx="5170805" cy="513715"/>
          </a:xfrm>
          <a:prstGeom prst="rect">
            <a:avLst/>
          </a:prstGeom>
        </p:spPr>
        <p:txBody>
          <a:bodyPr vert="horz" wrap="square" lIns="0" tIns="12700" rIns="0" bIns="0" rtlCol="0">
            <a:spAutoFit/>
          </a:bodyPr>
          <a:lstStyle/>
          <a:p>
            <a:pPr marL="12700">
              <a:lnSpc>
                <a:spcPct val="100000"/>
              </a:lnSpc>
              <a:spcBef>
                <a:spcPts val="100"/>
              </a:spcBef>
            </a:pPr>
            <a:r>
              <a:rPr sz="3200" dirty="0"/>
              <a:t>NOTATION</a:t>
            </a:r>
            <a:r>
              <a:rPr sz="3200" spc="-50" dirty="0"/>
              <a:t> </a:t>
            </a:r>
            <a:r>
              <a:rPr sz="3200" dirty="0"/>
              <a:t>for</a:t>
            </a:r>
            <a:r>
              <a:rPr sz="3200" spc="-35" dirty="0"/>
              <a:t> </a:t>
            </a:r>
            <a:r>
              <a:rPr sz="3200" dirty="0"/>
              <a:t>ER</a:t>
            </a:r>
            <a:r>
              <a:rPr sz="3200" spc="-10" dirty="0"/>
              <a:t> </a:t>
            </a:r>
            <a:r>
              <a:rPr sz="3200" spc="-5" dirty="0"/>
              <a:t>diagrams</a:t>
            </a:r>
            <a:endParaRPr sz="3200"/>
          </a:p>
        </p:txBody>
      </p:sp>
      <p:pic>
        <p:nvPicPr>
          <p:cNvPr id="4" name="object 4"/>
          <p:cNvPicPr/>
          <p:nvPr/>
        </p:nvPicPr>
        <p:blipFill>
          <a:blip r:embed="rId2" cstate="print"/>
          <a:stretch>
            <a:fillRect/>
          </a:stretch>
        </p:blipFill>
        <p:spPr>
          <a:xfrm>
            <a:off x="2581911" y="1069007"/>
            <a:ext cx="3730240" cy="4990416"/>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11" name="Rectangle 10"/>
          <p:cNvSpPr/>
          <p:nvPr/>
        </p:nvSpPr>
        <p:spPr>
          <a:xfrm rot="2961266">
            <a:off x="5041326" y="4046079"/>
            <a:ext cx="4704109"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This is used  to define the relation between the strong and weak entity</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rot="1597896">
            <a:off x="5286911" y="2815570"/>
            <a:ext cx="3918380"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This is used to define the relation between the strong entity</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z="3200" spc="-5" dirty="0"/>
              <a:t>Entity </a:t>
            </a:r>
            <a:r>
              <a:rPr sz="3200" dirty="0"/>
              <a:t>Type</a:t>
            </a:r>
            <a:r>
              <a:rPr sz="3200" spc="-40" dirty="0"/>
              <a:t> </a:t>
            </a:r>
            <a:r>
              <a:rPr sz="3200" dirty="0"/>
              <a:t>CAR</a:t>
            </a:r>
            <a:r>
              <a:rPr sz="3200" spc="-5" dirty="0"/>
              <a:t> </a:t>
            </a:r>
            <a:r>
              <a:rPr sz="3200" dirty="0"/>
              <a:t>with</a:t>
            </a:r>
            <a:r>
              <a:rPr sz="3200" spc="-15" dirty="0"/>
              <a:t> </a:t>
            </a:r>
            <a:r>
              <a:rPr sz="3200" dirty="0"/>
              <a:t>two</a:t>
            </a:r>
            <a:r>
              <a:rPr sz="3200" spc="-20" dirty="0"/>
              <a:t> </a:t>
            </a:r>
            <a:r>
              <a:rPr sz="3200" dirty="0"/>
              <a:t>keys</a:t>
            </a:r>
            <a:r>
              <a:rPr sz="3200" spc="-20" dirty="0"/>
              <a:t> </a:t>
            </a:r>
            <a:r>
              <a:rPr sz="3200" spc="-5" dirty="0"/>
              <a:t>and </a:t>
            </a:r>
            <a:r>
              <a:rPr sz="3200" dirty="0"/>
              <a:t>a </a:t>
            </a:r>
            <a:r>
              <a:rPr sz="3200" spc="-875" dirty="0"/>
              <a:t> </a:t>
            </a:r>
            <a:r>
              <a:rPr sz="3200" spc="-5" dirty="0"/>
              <a:t>corresponding</a:t>
            </a:r>
            <a:r>
              <a:rPr sz="3200" spc="-50" dirty="0"/>
              <a:t> </a:t>
            </a:r>
            <a:r>
              <a:rPr sz="3200" spc="-5" dirty="0"/>
              <a:t>Entity</a:t>
            </a:r>
            <a:r>
              <a:rPr sz="3200" dirty="0"/>
              <a:t> Set</a:t>
            </a:r>
            <a:endParaRPr sz="3200"/>
          </a:p>
        </p:txBody>
      </p:sp>
      <p:pic>
        <p:nvPicPr>
          <p:cNvPr id="4" name="object 4"/>
          <p:cNvPicPr/>
          <p:nvPr/>
        </p:nvPicPr>
        <p:blipFill>
          <a:blip r:embed="rId2" cstate="print"/>
          <a:stretch>
            <a:fillRect/>
          </a:stretch>
        </p:blipFill>
        <p:spPr>
          <a:xfrm>
            <a:off x="1225453" y="1390202"/>
            <a:ext cx="7004146" cy="4890044"/>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225800" cy="574040"/>
          </a:xfrm>
          <a:prstGeom prst="rect">
            <a:avLst/>
          </a:prstGeom>
        </p:spPr>
        <p:txBody>
          <a:bodyPr vert="horz" wrap="square" lIns="0" tIns="12700" rIns="0" bIns="0" rtlCol="0">
            <a:spAutoFit/>
          </a:bodyPr>
          <a:lstStyle/>
          <a:p>
            <a:pPr marL="12700">
              <a:lnSpc>
                <a:spcPct val="100000"/>
              </a:lnSpc>
              <a:spcBef>
                <a:spcPts val="100"/>
              </a:spcBef>
            </a:pPr>
            <a:r>
              <a:rPr dirty="0"/>
              <a:t>Chapter</a:t>
            </a:r>
            <a:r>
              <a:rPr spc="-80" dirty="0"/>
              <a:t> </a:t>
            </a:r>
            <a:r>
              <a:rPr spc="-5" dirty="0"/>
              <a:t>Outline</a:t>
            </a:r>
          </a:p>
        </p:txBody>
      </p:sp>
      <p:sp>
        <p:nvSpPr>
          <p:cNvPr id="4" name="object 4"/>
          <p:cNvSpPr txBox="1"/>
          <p:nvPr/>
        </p:nvSpPr>
        <p:spPr>
          <a:xfrm>
            <a:off x="307340" y="1281430"/>
            <a:ext cx="7301230" cy="4686935"/>
          </a:xfrm>
          <a:prstGeom prst="rect">
            <a:avLst/>
          </a:prstGeom>
        </p:spPr>
        <p:txBody>
          <a:bodyPr vert="horz" wrap="square" lIns="0" tIns="48895" rIns="0" bIns="0" rtlCol="0">
            <a:spAutoFit/>
          </a:bodyPr>
          <a:lstStyle/>
          <a:p>
            <a:pPr marL="355600" indent="-342900">
              <a:lnSpc>
                <a:spcPct val="100000"/>
              </a:lnSpc>
              <a:spcBef>
                <a:spcPts val="38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Overview</a:t>
            </a:r>
            <a:r>
              <a:rPr sz="2400" spc="5" dirty="0">
                <a:solidFill>
                  <a:srgbClr val="333399"/>
                </a:solidFill>
                <a:latin typeface="Arial MT"/>
                <a:cs typeface="Arial MT"/>
              </a:rPr>
              <a:t> </a:t>
            </a:r>
            <a:r>
              <a:rPr sz="2400" dirty="0">
                <a:solidFill>
                  <a:srgbClr val="333399"/>
                </a:solidFill>
                <a:latin typeface="Arial MT"/>
                <a:cs typeface="Arial MT"/>
              </a:rPr>
              <a:t>of</a:t>
            </a:r>
            <a:r>
              <a:rPr sz="2400" spc="-20" dirty="0">
                <a:solidFill>
                  <a:srgbClr val="333399"/>
                </a:solidFill>
                <a:latin typeface="Arial MT"/>
                <a:cs typeface="Arial MT"/>
              </a:rPr>
              <a:t> </a:t>
            </a:r>
            <a:r>
              <a:rPr sz="2400" spc="-5" dirty="0">
                <a:solidFill>
                  <a:srgbClr val="333399"/>
                </a:solidFill>
                <a:latin typeface="Arial MT"/>
                <a:cs typeface="Arial MT"/>
              </a:rPr>
              <a:t>Database</a:t>
            </a:r>
            <a:r>
              <a:rPr sz="2400" spc="10" dirty="0">
                <a:solidFill>
                  <a:srgbClr val="333399"/>
                </a:solidFill>
                <a:latin typeface="Arial MT"/>
                <a:cs typeface="Arial MT"/>
              </a:rPr>
              <a:t> </a:t>
            </a:r>
            <a:r>
              <a:rPr sz="2400" spc="-5" dirty="0">
                <a:solidFill>
                  <a:srgbClr val="333399"/>
                </a:solidFill>
                <a:latin typeface="Arial MT"/>
                <a:cs typeface="Arial MT"/>
              </a:rPr>
              <a:t>Design</a:t>
            </a:r>
            <a:r>
              <a:rPr sz="2400" spc="20" dirty="0">
                <a:solidFill>
                  <a:srgbClr val="333399"/>
                </a:solidFill>
                <a:latin typeface="Arial MT"/>
                <a:cs typeface="Arial MT"/>
              </a:rPr>
              <a:t> </a:t>
            </a:r>
            <a:r>
              <a:rPr sz="2400" dirty="0">
                <a:solidFill>
                  <a:srgbClr val="333399"/>
                </a:solidFill>
                <a:latin typeface="Arial MT"/>
                <a:cs typeface="Arial MT"/>
              </a:rPr>
              <a:t>Process</a:t>
            </a:r>
            <a:endParaRPr sz="2400">
              <a:latin typeface="Arial MT"/>
              <a:cs typeface="Arial MT"/>
            </a:endParaRPr>
          </a:p>
          <a:p>
            <a:pPr marL="355600" indent="-342900">
              <a:lnSpc>
                <a:spcPct val="100000"/>
              </a:lnSpc>
              <a:spcBef>
                <a:spcPts val="29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Example</a:t>
            </a:r>
            <a:r>
              <a:rPr sz="2400" spc="25" dirty="0">
                <a:solidFill>
                  <a:srgbClr val="333399"/>
                </a:solidFill>
                <a:latin typeface="Arial MT"/>
                <a:cs typeface="Arial MT"/>
              </a:rPr>
              <a:t> </a:t>
            </a:r>
            <a:r>
              <a:rPr sz="2400" spc="-5" dirty="0">
                <a:solidFill>
                  <a:srgbClr val="333399"/>
                </a:solidFill>
                <a:latin typeface="Arial MT"/>
                <a:cs typeface="Arial MT"/>
              </a:rPr>
              <a:t>Database</a:t>
            </a:r>
            <a:r>
              <a:rPr sz="2400" spc="20" dirty="0">
                <a:solidFill>
                  <a:srgbClr val="333399"/>
                </a:solidFill>
                <a:latin typeface="Arial MT"/>
                <a:cs typeface="Arial MT"/>
              </a:rPr>
              <a:t> </a:t>
            </a:r>
            <a:r>
              <a:rPr sz="2400" spc="-5" dirty="0">
                <a:solidFill>
                  <a:srgbClr val="333399"/>
                </a:solidFill>
                <a:latin typeface="Arial MT"/>
                <a:cs typeface="Arial MT"/>
              </a:rPr>
              <a:t>Application</a:t>
            </a:r>
            <a:r>
              <a:rPr sz="2400" spc="40" dirty="0">
                <a:solidFill>
                  <a:srgbClr val="333399"/>
                </a:solidFill>
                <a:latin typeface="Arial MT"/>
                <a:cs typeface="Arial MT"/>
              </a:rPr>
              <a:t> </a:t>
            </a:r>
            <a:r>
              <a:rPr sz="2400" spc="-5" dirty="0">
                <a:solidFill>
                  <a:srgbClr val="333399"/>
                </a:solidFill>
                <a:latin typeface="Arial MT"/>
                <a:cs typeface="Arial MT"/>
              </a:rPr>
              <a:t>(COMPANY)</a:t>
            </a:r>
            <a:endParaRPr sz="2400">
              <a:latin typeface="Arial MT"/>
              <a:cs typeface="Arial MT"/>
            </a:endParaRPr>
          </a:p>
          <a:p>
            <a:pPr marL="355600" indent="-342900">
              <a:lnSpc>
                <a:spcPct val="100000"/>
              </a:lnSpc>
              <a:spcBef>
                <a:spcPts val="29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ER</a:t>
            </a:r>
            <a:r>
              <a:rPr sz="2400" spc="-15" dirty="0">
                <a:solidFill>
                  <a:srgbClr val="333399"/>
                </a:solidFill>
                <a:latin typeface="Arial MT"/>
                <a:cs typeface="Arial MT"/>
              </a:rPr>
              <a:t> </a:t>
            </a:r>
            <a:r>
              <a:rPr sz="2400" spc="-5" dirty="0">
                <a:solidFill>
                  <a:srgbClr val="333399"/>
                </a:solidFill>
                <a:latin typeface="Arial MT"/>
                <a:cs typeface="Arial MT"/>
              </a:rPr>
              <a:t>Model</a:t>
            </a:r>
            <a:r>
              <a:rPr sz="2400" spc="-10" dirty="0">
                <a:solidFill>
                  <a:srgbClr val="333399"/>
                </a:solidFill>
                <a:latin typeface="Arial MT"/>
                <a:cs typeface="Arial MT"/>
              </a:rPr>
              <a:t> </a:t>
            </a:r>
            <a:r>
              <a:rPr sz="2400" spc="-5" dirty="0">
                <a:solidFill>
                  <a:srgbClr val="333399"/>
                </a:solidFill>
                <a:latin typeface="Arial MT"/>
                <a:cs typeface="Arial MT"/>
              </a:rPr>
              <a:t>Concepts</a:t>
            </a:r>
            <a:endParaRPr sz="2400">
              <a:latin typeface="Arial MT"/>
              <a:cs typeface="Arial MT"/>
            </a:endParaRPr>
          </a:p>
          <a:p>
            <a:pPr marL="756285" lvl="1" indent="-287020">
              <a:lnSpc>
                <a:spcPct val="100000"/>
              </a:lnSpc>
              <a:spcBef>
                <a:spcPts val="259"/>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Entities</a:t>
            </a:r>
            <a:r>
              <a:rPr sz="2200" spc="-10" dirty="0">
                <a:solidFill>
                  <a:srgbClr val="800000"/>
                </a:solidFill>
                <a:latin typeface="Arial MT"/>
                <a:cs typeface="Arial MT"/>
              </a:rPr>
              <a:t> </a:t>
            </a:r>
            <a:r>
              <a:rPr sz="2200" spc="-5" dirty="0">
                <a:solidFill>
                  <a:srgbClr val="800000"/>
                </a:solidFill>
                <a:latin typeface="Arial MT"/>
                <a:cs typeface="Arial MT"/>
              </a:rPr>
              <a:t>and Attributes</a:t>
            </a:r>
            <a:endParaRPr sz="2200">
              <a:latin typeface="Arial MT"/>
              <a:cs typeface="Arial MT"/>
            </a:endParaRPr>
          </a:p>
          <a:p>
            <a:pPr marL="756285" lvl="1" indent="-287020">
              <a:lnSpc>
                <a:spcPct val="100000"/>
              </a:lnSpc>
              <a:spcBef>
                <a:spcPts val="26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Entity Types,</a:t>
            </a:r>
            <a:r>
              <a:rPr sz="2200" spc="15" dirty="0">
                <a:solidFill>
                  <a:srgbClr val="800000"/>
                </a:solidFill>
                <a:latin typeface="Arial MT"/>
                <a:cs typeface="Arial MT"/>
              </a:rPr>
              <a:t> </a:t>
            </a:r>
            <a:r>
              <a:rPr sz="2200" spc="-5" dirty="0">
                <a:solidFill>
                  <a:srgbClr val="800000"/>
                </a:solidFill>
                <a:latin typeface="Arial MT"/>
                <a:cs typeface="Arial MT"/>
              </a:rPr>
              <a:t>Value</a:t>
            </a:r>
            <a:r>
              <a:rPr sz="2200" spc="5" dirty="0">
                <a:solidFill>
                  <a:srgbClr val="800000"/>
                </a:solidFill>
                <a:latin typeface="Arial MT"/>
                <a:cs typeface="Arial MT"/>
              </a:rPr>
              <a:t> </a:t>
            </a:r>
            <a:r>
              <a:rPr sz="2200" spc="-5" dirty="0">
                <a:solidFill>
                  <a:srgbClr val="800000"/>
                </a:solidFill>
                <a:latin typeface="Arial MT"/>
                <a:cs typeface="Arial MT"/>
              </a:rPr>
              <a:t>Sets, and</a:t>
            </a:r>
            <a:r>
              <a:rPr sz="2200" dirty="0">
                <a:solidFill>
                  <a:srgbClr val="800000"/>
                </a:solidFill>
                <a:latin typeface="Arial MT"/>
                <a:cs typeface="Arial MT"/>
              </a:rPr>
              <a:t> </a:t>
            </a:r>
            <a:r>
              <a:rPr sz="2200" spc="-5" dirty="0">
                <a:solidFill>
                  <a:srgbClr val="800000"/>
                </a:solidFill>
                <a:latin typeface="Arial MT"/>
                <a:cs typeface="Arial MT"/>
              </a:rPr>
              <a:t>Key</a:t>
            </a:r>
            <a:r>
              <a:rPr sz="2200" spc="5" dirty="0">
                <a:solidFill>
                  <a:srgbClr val="800000"/>
                </a:solidFill>
                <a:latin typeface="Arial MT"/>
                <a:cs typeface="Arial MT"/>
              </a:rPr>
              <a:t> </a:t>
            </a:r>
            <a:r>
              <a:rPr sz="2200" spc="-5" dirty="0">
                <a:solidFill>
                  <a:srgbClr val="800000"/>
                </a:solidFill>
                <a:latin typeface="Arial MT"/>
                <a:cs typeface="Arial MT"/>
              </a:rPr>
              <a:t>Attributes</a:t>
            </a:r>
            <a:endParaRPr sz="2200">
              <a:latin typeface="Arial MT"/>
              <a:cs typeface="Arial MT"/>
            </a:endParaRPr>
          </a:p>
          <a:p>
            <a:pPr marL="756285" lvl="1" indent="-287020">
              <a:lnSpc>
                <a:spcPct val="100000"/>
              </a:lnSpc>
              <a:spcBef>
                <a:spcPts val="26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Relationships</a:t>
            </a:r>
            <a:r>
              <a:rPr sz="2200" spc="-10"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spc="-5" dirty="0">
                <a:solidFill>
                  <a:srgbClr val="800000"/>
                </a:solidFill>
                <a:latin typeface="Arial MT"/>
                <a:cs typeface="Arial MT"/>
              </a:rPr>
              <a:t>Relationship</a:t>
            </a:r>
            <a:r>
              <a:rPr sz="2200" dirty="0">
                <a:solidFill>
                  <a:srgbClr val="800000"/>
                </a:solidFill>
                <a:latin typeface="Arial MT"/>
                <a:cs typeface="Arial MT"/>
              </a:rPr>
              <a:t> </a:t>
            </a:r>
            <a:r>
              <a:rPr sz="2200" spc="-5" dirty="0">
                <a:solidFill>
                  <a:srgbClr val="800000"/>
                </a:solidFill>
                <a:latin typeface="Arial MT"/>
                <a:cs typeface="Arial MT"/>
              </a:rPr>
              <a:t>Types</a:t>
            </a:r>
            <a:endParaRPr sz="2200">
              <a:latin typeface="Arial MT"/>
              <a:cs typeface="Arial MT"/>
            </a:endParaRPr>
          </a:p>
          <a:p>
            <a:pPr marL="756285" lvl="1" indent="-287020">
              <a:lnSpc>
                <a:spcPct val="100000"/>
              </a:lnSpc>
              <a:spcBef>
                <a:spcPts val="26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Weak</a:t>
            </a:r>
            <a:r>
              <a:rPr sz="2200" spc="-20" dirty="0">
                <a:solidFill>
                  <a:srgbClr val="800000"/>
                </a:solidFill>
                <a:latin typeface="Arial MT"/>
                <a:cs typeface="Arial MT"/>
              </a:rPr>
              <a:t> </a:t>
            </a:r>
            <a:r>
              <a:rPr sz="2200" spc="-5" dirty="0">
                <a:solidFill>
                  <a:srgbClr val="800000"/>
                </a:solidFill>
                <a:latin typeface="Arial MT"/>
                <a:cs typeface="Arial MT"/>
              </a:rPr>
              <a:t>Entity</a:t>
            </a:r>
            <a:r>
              <a:rPr sz="2200" spc="-25" dirty="0">
                <a:solidFill>
                  <a:srgbClr val="800000"/>
                </a:solidFill>
                <a:latin typeface="Arial MT"/>
                <a:cs typeface="Arial MT"/>
              </a:rPr>
              <a:t> </a:t>
            </a:r>
            <a:r>
              <a:rPr sz="2200" spc="-5" dirty="0">
                <a:solidFill>
                  <a:srgbClr val="800000"/>
                </a:solidFill>
                <a:latin typeface="Arial MT"/>
                <a:cs typeface="Arial MT"/>
              </a:rPr>
              <a:t>Types</a:t>
            </a:r>
            <a:endParaRPr sz="2200">
              <a:latin typeface="Arial MT"/>
              <a:cs typeface="Arial MT"/>
            </a:endParaRPr>
          </a:p>
          <a:p>
            <a:pPr marL="756285" lvl="1" indent="-287020">
              <a:lnSpc>
                <a:spcPct val="100000"/>
              </a:lnSpc>
              <a:spcBef>
                <a:spcPts val="26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Roles</a:t>
            </a:r>
            <a:r>
              <a:rPr sz="2200" spc="10"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spc="-5" dirty="0">
                <a:solidFill>
                  <a:srgbClr val="800000"/>
                </a:solidFill>
                <a:latin typeface="Arial MT"/>
                <a:cs typeface="Arial MT"/>
              </a:rPr>
              <a:t>Attributes</a:t>
            </a:r>
            <a:r>
              <a:rPr sz="2200" spc="10" dirty="0">
                <a:solidFill>
                  <a:srgbClr val="800000"/>
                </a:solidFill>
                <a:latin typeface="Arial MT"/>
                <a:cs typeface="Arial MT"/>
              </a:rPr>
              <a:t> </a:t>
            </a:r>
            <a:r>
              <a:rPr sz="2200" spc="-5" dirty="0">
                <a:solidFill>
                  <a:srgbClr val="800000"/>
                </a:solidFill>
                <a:latin typeface="Arial MT"/>
                <a:cs typeface="Arial MT"/>
              </a:rPr>
              <a:t>in</a:t>
            </a:r>
            <a:r>
              <a:rPr sz="2200" spc="10" dirty="0">
                <a:solidFill>
                  <a:srgbClr val="800000"/>
                </a:solidFill>
                <a:latin typeface="Arial MT"/>
                <a:cs typeface="Arial MT"/>
              </a:rPr>
              <a:t> </a:t>
            </a:r>
            <a:r>
              <a:rPr sz="2200" spc="-5" dirty="0">
                <a:solidFill>
                  <a:srgbClr val="800000"/>
                </a:solidFill>
                <a:latin typeface="Arial MT"/>
                <a:cs typeface="Arial MT"/>
              </a:rPr>
              <a:t>Relationship</a:t>
            </a:r>
            <a:r>
              <a:rPr sz="2200" dirty="0">
                <a:solidFill>
                  <a:srgbClr val="800000"/>
                </a:solidFill>
                <a:latin typeface="Arial MT"/>
                <a:cs typeface="Arial MT"/>
              </a:rPr>
              <a:t> </a:t>
            </a:r>
            <a:r>
              <a:rPr sz="2200" spc="-5" dirty="0">
                <a:solidFill>
                  <a:srgbClr val="800000"/>
                </a:solidFill>
                <a:latin typeface="Arial MT"/>
                <a:cs typeface="Arial MT"/>
              </a:rPr>
              <a:t>Types</a:t>
            </a:r>
            <a:endParaRPr sz="2200">
              <a:latin typeface="Arial MT"/>
              <a:cs typeface="Arial MT"/>
            </a:endParaRPr>
          </a:p>
          <a:p>
            <a:pPr marL="355600" indent="-342900">
              <a:lnSpc>
                <a:spcPct val="100000"/>
              </a:lnSpc>
              <a:spcBef>
                <a:spcPts val="29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ER</a:t>
            </a:r>
            <a:r>
              <a:rPr sz="2400" spc="-15" dirty="0">
                <a:solidFill>
                  <a:srgbClr val="333399"/>
                </a:solidFill>
                <a:latin typeface="Arial MT"/>
                <a:cs typeface="Arial MT"/>
              </a:rPr>
              <a:t> </a:t>
            </a:r>
            <a:r>
              <a:rPr sz="2400" spc="-5" dirty="0">
                <a:solidFill>
                  <a:srgbClr val="333399"/>
                </a:solidFill>
                <a:latin typeface="Arial MT"/>
                <a:cs typeface="Arial MT"/>
              </a:rPr>
              <a:t>Diagrams</a:t>
            </a:r>
            <a:r>
              <a:rPr sz="2400" spc="15" dirty="0">
                <a:solidFill>
                  <a:srgbClr val="333399"/>
                </a:solidFill>
                <a:latin typeface="Arial MT"/>
                <a:cs typeface="Arial MT"/>
              </a:rPr>
              <a:t> </a:t>
            </a:r>
            <a:r>
              <a:rPr sz="2400" dirty="0">
                <a:solidFill>
                  <a:srgbClr val="333399"/>
                </a:solidFill>
                <a:latin typeface="Arial MT"/>
                <a:cs typeface="Arial MT"/>
              </a:rPr>
              <a:t>-</a:t>
            </a:r>
            <a:r>
              <a:rPr sz="2400" spc="-10" dirty="0">
                <a:solidFill>
                  <a:srgbClr val="333399"/>
                </a:solidFill>
                <a:latin typeface="Arial MT"/>
                <a:cs typeface="Arial MT"/>
              </a:rPr>
              <a:t> </a:t>
            </a:r>
            <a:r>
              <a:rPr sz="2400" spc="-5" dirty="0">
                <a:solidFill>
                  <a:srgbClr val="333399"/>
                </a:solidFill>
                <a:latin typeface="Arial MT"/>
                <a:cs typeface="Arial MT"/>
              </a:rPr>
              <a:t>Notation</a:t>
            </a:r>
            <a:endParaRPr sz="2400">
              <a:latin typeface="Arial MT"/>
              <a:cs typeface="Arial MT"/>
            </a:endParaRPr>
          </a:p>
          <a:p>
            <a:pPr marL="355600" indent="-342900">
              <a:lnSpc>
                <a:spcPct val="100000"/>
              </a:lnSpc>
              <a:spcBef>
                <a:spcPts val="29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ER Diagram</a:t>
            </a:r>
            <a:r>
              <a:rPr sz="2400" spc="25" dirty="0">
                <a:solidFill>
                  <a:srgbClr val="333399"/>
                </a:solidFill>
                <a:latin typeface="Arial MT"/>
                <a:cs typeface="Arial MT"/>
              </a:rPr>
              <a:t> </a:t>
            </a:r>
            <a:r>
              <a:rPr sz="2400" dirty="0">
                <a:solidFill>
                  <a:srgbClr val="333399"/>
                </a:solidFill>
                <a:latin typeface="Arial MT"/>
                <a:cs typeface="Arial MT"/>
              </a:rPr>
              <a:t>for</a:t>
            </a:r>
            <a:r>
              <a:rPr sz="2400" spc="-20" dirty="0">
                <a:solidFill>
                  <a:srgbClr val="333399"/>
                </a:solidFill>
                <a:latin typeface="Arial MT"/>
                <a:cs typeface="Arial MT"/>
              </a:rPr>
              <a:t> </a:t>
            </a:r>
            <a:r>
              <a:rPr sz="2400" spc="-5" dirty="0">
                <a:solidFill>
                  <a:srgbClr val="333399"/>
                </a:solidFill>
                <a:latin typeface="Arial MT"/>
                <a:cs typeface="Arial MT"/>
              </a:rPr>
              <a:t>COMPANY</a:t>
            </a:r>
            <a:r>
              <a:rPr sz="2400" spc="10" dirty="0">
                <a:solidFill>
                  <a:srgbClr val="333399"/>
                </a:solidFill>
                <a:latin typeface="Arial MT"/>
                <a:cs typeface="Arial MT"/>
              </a:rPr>
              <a:t> </a:t>
            </a:r>
            <a:r>
              <a:rPr sz="2400" spc="-5" dirty="0">
                <a:solidFill>
                  <a:srgbClr val="333399"/>
                </a:solidFill>
                <a:latin typeface="Arial MT"/>
                <a:cs typeface="Arial MT"/>
              </a:rPr>
              <a:t>Schema</a:t>
            </a:r>
            <a:endParaRPr sz="2400">
              <a:latin typeface="Arial MT"/>
              <a:cs typeface="Arial MT"/>
            </a:endParaRPr>
          </a:p>
          <a:p>
            <a:pPr marL="355600" indent="-342900">
              <a:lnSpc>
                <a:spcPct val="100000"/>
              </a:lnSpc>
              <a:spcBef>
                <a:spcPts val="28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Alternative</a:t>
            </a:r>
            <a:r>
              <a:rPr sz="2400" spc="15" dirty="0">
                <a:solidFill>
                  <a:srgbClr val="333399"/>
                </a:solidFill>
                <a:latin typeface="Arial MT"/>
                <a:cs typeface="Arial MT"/>
              </a:rPr>
              <a:t> </a:t>
            </a:r>
            <a:r>
              <a:rPr sz="2400" spc="-5" dirty="0">
                <a:solidFill>
                  <a:srgbClr val="333399"/>
                </a:solidFill>
                <a:latin typeface="Arial MT"/>
                <a:cs typeface="Arial MT"/>
              </a:rPr>
              <a:t>Notations</a:t>
            </a:r>
            <a:r>
              <a:rPr sz="2400" spc="30" dirty="0">
                <a:solidFill>
                  <a:srgbClr val="333399"/>
                </a:solidFill>
                <a:latin typeface="Arial MT"/>
                <a:cs typeface="Arial MT"/>
              </a:rPr>
              <a:t> </a:t>
            </a:r>
            <a:r>
              <a:rPr sz="2400" dirty="0">
                <a:solidFill>
                  <a:srgbClr val="333399"/>
                </a:solidFill>
                <a:latin typeface="Arial MT"/>
                <a:cs typeface="Arial MT"/>
              </a:rPr>
              <a:t>–</a:t>
            </a:r>
            <a:r>
              <a:rPr sz="2400" spc="15" dirty="0">
                <a:solidFill>
                  <a:srgbClr val="333399"/>
                </a:solidFill>
                <a:latin typeface="Arial MT"/>
                <a:cs typeface="Arial MT"/>
              </a:rPr>
              <a:t> </a:t>
            </a:r>
            <a:r>
              <a:rPr sz="2400" spc="-5" dirty="0">
                <a:solidFill>
                  <a:srgbClr val="333399"/>
                </a:solidFill>
                <a:latin typeface="Arial MT"/>
                <a:cs typeface="Arial MT"/>
              </a:rPr>
              <a:t>UML</a:t>
            </a:r>
            <a:r>
              <a:rPr sz="2400" spc="15" dirty="0">
                <a:solidFill>
                  <a:srgbClr val="333399"/>
                </a:solidFill>
                <a:latin typeface="Arial MT"/>
                <a:cs typeface="Arial MT"/>
              </a:rPr>
              <a:t> </a:t>
            </a:r>
            <a:r>
              <a:rPr sz="2400" spc="-5" dirty="0">
                <a:solidFill>
                  <a:srgbClr val="333399"/>
                </a:solidFill>
                <a:latin typeface="Arial MT"/>
                <a:cs typeface="Arial MT"/>
              </a:rPr>
              <a:t>class</a:t>
            </a:r>
            <a:r>
              <a:rPr sz="2400" spc="15" dirty="0">
                <a:solidFill>
                  <a:srgbClr val="333399"/>
                </a:solidFill>
                <a:latin typeface="Arial MT"/>
                <a:cs typeface="Arial MT"/>
              </a:rPr>
              <a:t> </a:t>
            </a:r>
            <a:r>
              <a:rPr sz="2400" spc="-5" dirty="0">
                <a:solidFill>
                  <a:srgbClr val="333399"/>
                </a:solidFill>
                <a:latin typeface="Arial MT"/>
                <a:cs typeface="Arial MT"/>
              </a:rPr>
              <a:t>diagrams,</a:t>
            </a:r>
            <a:r>
              <a:rPr sz="2400" spc="35" dirty="0">
                <a:solidFill>
                  <a:srgbClr val="333399"/>
                </a:solidFill>
                <a:latin typeface="Arial MT"/>
                <a:cs typeface="Arial MT"/>
              </a:rPr>
              <a:t> </a:t>
            </a:r>
            <a:r>
              <a:rPr sz="2400" spc="-5" dirty="0">
                <a:solidFill>
                  <a:srgbClr val="333399"/>
                </a:solidFill>
                <a:latin typeface="Arial MT"/>
                <a:cs typeface="Arial MT"/>
              </a:rPr>
              <a:t>others</a:t>
            </a:r>
            <a:endParaRPr sz="2400">
              <a:latin typeface="Arial MT"/>
              <a:cs typeface="Arial MT"/>
            </a:endParaRPr>
          </a:p>
          <a:p>
            <a:pPr marL="355600" indent="-342900">
              <a:lnSpc>
                <a:spcPct val="100000"/>
              </a:lnSpc>
              <a:spcBef>
                <a:spcPts val="29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Relationships</a:t>
            </a:r>
            <a:r>
              <a:rPr sz="2400" spc="35" dirty="0">
                <a:solidFill>
                  <a:srgbClr val="333399"/>
                </a:solidFill>
                <a:latin typeface="Arial MT"/>
                <a:cs typeface="Arial MT"/>
              </a:rPr>
              <a:t> </a:t>
            </a:r>
            <a:r>
              <a:rPr sz="2400" dirty="0">
                <a:solidFill>
                  <a:srgbClr val="333399"/>
                </a:solidFill>
                <a:latin typeface="Arial MT"/>
                <a:cs typeface="Arial MT"/>
              </a:rPr>
              <a:t>of</a:t>
            </a:r>
            <a:r>
              <a:rPr sz="2400" spc="-15" dirty="0">
                <a:solidFill>
                  <a:srgbClr val="333399"/>
                </a:solidFill>
                <a:latin typeface="Arial MT"/>
                <a:cs typeface="Arial MT"/>
              </a:rPr>
              <a:t> </a:t>
            </a:r>
            <a:r>
              <a:rPr sz="2400" spc="-5" dirty="0">
                <a:solidFill>
                  <a:srgbClr val="333399"/>
                </a:solidFill>
                <a:latin typeface="Arial MT"/>
                <a:cs typeface="Arial MT"/>
              </a:rPr>
              <a:t>Higher</a:t>
            </a:r>
            <a:r>
              <a:rPr sz="2400" spc="20" dirty="0">
                <a:solidFill>
                  <a:srgbClr val="333399"/>
                </a:solidFill>
                <a:latin typeface="Arial MT"/>
                <a:cs typeface="Arial MT"/>
              </a:rPr>
              <a:t> </a:t>
            </a:r>
            <a:r>
              <a:rPr sz="2400" spc="-5" dirty="0">
                <a:solidFill>
                  <a:srgbClr val="333399"/>
                </a:solidFill>
                <a:latin typeface="Arial MT"/>
                <a:cs typeface="Arial MT"/>
              </a:rPr>
              <a:t>Degree</a:t>
            </a:r>
            <a:endParaRPr sz="2400">
              <a:latin typeface="Arial MT"/>
              <a:cs typeface="Arial M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249123"/>
            <a:ext cx="7314565" cy="1002030"/>
          </a:xfrm>
          <a:prstGeom prst="rect">
            <a:avLst/>
          </a:prstGeom>
        </p:spPr>
        <p:txBody>
          <a:bodyPr vert="horz" wrap="square" lIns="0" tIns="13335" rIns="0" bIns="0" rtlCol="0">
            <a:spAutoFit/>
          </a:bodyPr>
          <a:lstStyle/>
          <a:p>
            <a:pPr marL="12700" marR="5080">
              <a:lnSpc>
                <a:spcPct val="100000"/>
              </a:lnSpc>
              <a:spcBef>
                <a:spcPts val="105"/>
              </a:spcBef>
            </a:pPr>
            <a:r>
              <a:rPr sz="3200" spc="-5" dirty="0"/>
              <a:t>Initial</a:t>
            </a:r>
            <a:r>
              <a:rPr sz="3200" spc="-20" dirty="0"/>
              <a:t> </a:t>
            </a:r>
            <a:r>
              <a:rPr sz="3200" dirty="0"/>
              <a:t>Conceptual</a:t>
            </a:r>
            <a:r>
              <a:rPr sz="3200" spc="-30" dirty="0"/>
              <a:t> </a:t>
            </a:r>
            <a:r>
              <a:rPr sz="3200" dirty="0"/>
              <a:t>Design</a:t>
            </a:r>
            <a:r>
              <a:rPr sz="3200" spc="-35" dirty="0"/>
              <a:t> </a:t>
            </a:r>
            <a:r>
              <a:rPr sz="3200" dirty="0"/>
              <a:t>of</a:t>
            </a:r>
            <a:r>
              <a:rPr sz="3200" spc="-15" dirty="0"/>
              <a:t> </a:t>
            </a:r>
            <a:r>
              <a:rPr sz="3200" spc="-5" dirty="0"/>
              <a:t>Entity</a:t>
            </a:r>
            <a:r>
              <a:rPr sz="3200" spc="-20" dirty="0"/>
              <a:t> </a:t>
            </a:r>
            <a:r>
              <a:rPr sz="3200" dirty="0"/>
              <a:t>Types </a:t>
            </a:r>
            <a:r>
              <a:rPr sz="3200" spc="-875" dirty="0"/>
              <a:t> </a:t>
            </a:r>
            <a:r>
              <a:rPr sz="3200" dirty="0"/>
              <a:t>for</a:t>
            </a:r>
            <a:r>
              <a:rPr sz="3200" spc="-30" dirty="0"/>
              <a:t> </a:t>
            </a:r>
            <a:r>
              <a:rPr sz="3200" dirty="0"/>
              <a:t>the</a:t>
            </a:r>
            <a:r>
              <a:rPr sz="3200" spc="-15" dirty="0"/>
              <a:t> </a:t>
            </a:r>
            <a:r>
              <a:rPr sz="2000" dirty="0"/>
              <a:t>COMPANY</a:t>
            </a:r>
            <a:r>
              <a:rPr sz="2000" spc="-10" dirty="0"/>
              <a:t> </a:t>
            </a:r>
            <a:r>
              <a:rPr sz="3200" spc="-5" dirty="0"/>
              <a:t>Database</a:t>
            </a:r>
            <a:r>
              <a:rPr sz="3200" spc="-25" dirty="0"/>
              <a:t> </a:t>
            </a:r>
            <a:r>
              <a:rPr sz="3200" dirty="0"/>
              <a:t>Schema</a:t>
            </a:r>
            <a:endParaRPr sz="3200"/>
          </a:p>
        </p:txBody>
      </p:sp>
      <p:sp>
        <p:nvSpPr>
          <p:cNvPr id="4" name="object 4"/>
          <p:cNvSpPr txBox="1"/>
          <p:nvPr/>
        </p:nvSpPr>
        <p:spPr>
          <a:xfrm>
            <a:off x="307340" y="1353058"/>
            <a:ext cx="7913370" cy="4658995"/>
          </a:xfrm>
          <a:prstGeom prst="rect">
            <a:avLst/>
          </a:prstGeom>
        </p:spPr>
        <p:txBody>
          <a:bodyPr vert="horz" wrap="square" lIns="0" tIns="12065" rIns="0" bIns="0" rtlCol="0">
            <a:spAutoFit/>
          </a:bodyPr>
          <a:lstStyle/>
          <a:p>
            <a:pPr marL="355600" marR="508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Based</a:t>
            </a:r>
            <a:r>
              <a:rPr sz="2800" spc="10" dirty="0">
                <a:solidFill>
                  <a:srgbClr val="333399"/>
                </a:solidFill>
                <a:latin typeface="Arial MT"/>
                <a:cs typeface="Arial MT"/>
              </a:rPr>
              <a:t> </a:t>
            </a:r>
            <a:r>
              <a:rPr sz="2800" spc="-5" dirty="0">
                <a:solidFill>
                  <a:srgbClr val="333399"/>
                </a:solidFill>
                <a:latin typeface="Arial MT"/>
                <a:cs typeface="Arial MT"/>
              </a:rPr>
              <a:t>on</a:t>
            </a:r>
            <a:r>
              <a:rPr sz="2800" spc="5"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requirements, </a:t>
            </a:r>
            <a:r>
              <a:rPr sz="2800" spc="-5" dirty="0">
                <a:solidFill>
                  <a:srgbClr val="333399"/>
                </a:solidFill>
                <a:latin typeface="Arial MT"/>
                <a:cs typeface="Arial MT"/>
              </a:rPr>
              <a:t>we</a:t>
            </a:r>
            <a:r>
              <a:rPr sz="2800" spc="20" dirty="0">
                <a:solidFill>
                  <a:srgbClr val="333399"/>
                </a:solidFill>
                <a:latin typeface="Arial MT"/>
                <a:cs typeface="Arial MT"/>
              </a:rPr>
              <a:t> </a:t>
            </a:r>
            <a:r>
              <a:rPr sz="2800" spc="-5" dirty="0">
                <a:solidFill>
                  <a:srgbClr val="333399"/>
                </a:solidFill>
                <a:latin typeface="Arial MT"/>
                <a:cs typeface="Arial MT"/>
              </a:rPr>
              <a:t>can</a:t>
            </a:r>
            <a:r>
              <a:rPr sz="2800" spc="10" dirty="0">
                <a:solidFill>
                  <a:srgbClr val="333399"/>
                </a:solidFill>
                <a:latin typeface="Arial MT"/>
                <a:cs typeface="Arial MT"/>
              </a:rPr>
              <a:t> </a:t>
            </a:r>
            <a:r>
              <a:rPr sz="2800" dirty="0">
                <a:solidFill>
                  <a:srgbClr val="333399"/>
                </a:solidFill>
                <a:latin typeface="Arial MT"/>
                <a:cs typeface="Arial MT"/>
              </a:rPr>
              <a:t>identify </a:t>
            </a:r>
            <a:r>
              <a:rPr sz="2800" spc="-5" dirty="0">
                <a:solidFill>
                  <a:srgbClr val="333399"/>
                </a:solidFill>
                <a:latin typeface="Arial MT"/>
                <a:cs typeface="Arial MT"/>
              </a:rPr>
              <a:t>four </a:t>
            </a:r>
            <a:r>
              <a:rPr sz="2800" spc="-765" dirty="0">
                <a:solidFill>
                  <a:srgbClr val="333399"/>
                </a:solidFill>
                <a:latin typeface="Arial MT"/>
                <a:cs typeface="Arial MT"/>
              </a:rPr>
              <a:t> </a:t>
            </a:r>
            <a:r>
              <a:rPr sz="2800" spc="-5" dirty="0">
                <a:solidFill>
                  <a:srgbClr val="333399"/>
                </a:solidFill>
                <a:latin typeface="Arial MT"/>
                <a:cs typeface="Arial MT"/>
              </a:rPr>
              <a:t>initial</a:t>
            </a:r>
            <a:r>
              <a:rPr sz="2800" dirty="0">
                <a:solidFill>
                  <a:srgbClr val="333399"/>
                </a:solidFill>
                <a:latin typeface="Arial MT"/>
                <a:cs typeface="Arial MT"/>
              </a:rPr>
              <a:t> entity</a:t>
            </a:r>
            <a:r>
              <a:rPr sz="2800" spc="-5" dirty="0">
                <a:solidFill>
                  <a:srgbClr val="333399"/>
                </a:solidFill>
                <a:latin typeface="Arial MT"/>
                <a:cs typeface="Arial MT"/>
              </a:rPr>
              <a:t> </a:t>
            </a:r>
            <a:r>
              <a:rPr sz="2800" dirty="0">
                <a:solidFill>
                  <a:srgbClr val="333399"/>
                </a:solidFill>
                <a:latin typeface="Arial MT"/>
                <a:cs typeface="Arial MT"/>
              </a:rPr>
              <a:t>types</a:t>
            </a:r>
            <a:r>
              <a:rPr sz="2800" spc="-5" dirty="0">
                <a:solidFill>
                  <a:srgbClr val="333399"/>
                </a:solidFill>
                <a:latin typeface="Arial MT"/>
                <a:cs typeface="Arial MT"/>
              </a:rPr>
              <a:t> in</a:t>
            </a:r>
            <a:r>
              <a:rPr sz="2800" dirty="0">
                <a:solidFill>
                  <a:srgbClr val="333399"/>
                </a:solidFill>
                <a:latin typeface="Arial MT"/>
                <a:cs typeface="Arial MT"/>
              </a:rPr>
              <a:t> the</a:t>
            </a:r>
            <a:r>
              <a:rPr sz="2800" spc="-5" dirty="0">
                <a:solidFill>
                  <a:srgbClr val="333399"/>
                </a:solidFill>
                <a:latin typeface="Arial MT"/>
                <a:cs typeface="Arial MT"/>
              </a:rPr>
              <a:t> COMPANY</a:t>
            </a:r>
            <a:r>
              <a:rPr sz="2800" spc="20" dirty="0">
                <a:solidFill>
                  <a:srgbClr val="333399"/>
                </a:solidFill>
                <a:latin typeface="Arial MT"/>
                <a:cs typeface="Arial MT"/>
              </a:rPr>
              <a:t> </a:t>
            </a:r>
            <a:r>
              <a:rPr sz="2800" dirty="0">
                <a:solidFill>
                  <a:srgbClr val="333399"/>
                </a:solidFill>
                <a:latin typeface="Arial MT"/>
                <a:cs typeface="Arial MT"/>
              </a:rPr>
              <a:t>database:</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DEPARTMENT</a:t>
            </a:r>
            <a:endParaRPr sz="26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PROJECT</a:t>
            </a:r>
            <a:endParaRPr sz="2600">
              <a:latin typeface="Arial MT"/>
              <a:cs typeface="Arial MT"/>
            </a:endParaRPr>
          </a:p>
          <a:p>
            <a:pPr marL="756285" lvl="1" indent="-287020">
              <a:lnSpc>
                <a:spcPct val="100000"/>
              </a:lnSpc>
              <a:spcBef>
                <a:spcPts val="620"/>
              </a:spcBef>
              <a:buClr>
                <a:srgbClr val="333399"/>
              </a:buClr>
              <a:buSzPct val="53846"/>
              <a:buFont typeface="Wingdings"/>
              <a:buChar char=""/>
              <a:tabLst>
                <a:tab pos="756285" algn="l"/>
                <a:tab pos="756920" algn="l"/>
              </a:tabLst>
            </a:pPr>
            <a:r>
              <a:rPr sz="2600" dirty="0">
                <a:solidFill>
                  <a:srgbClr val="800000"/>
                </a:solidFill>
                <a:latin typeface="Arial MT"/>
                <a:cs typeface="Arial MT"/>
              </a:rPr>
              <a:t>EMPLOYEE</a:t>
            </a:r>
            <a:endParaRPr sz="2600">
              <a:latin typeface="Arial MT"/>
              <a:cs typeface="Arial MT"/>
            </a:endParaRPr>
          </a:p>
          <a:p>
            <a:pPr marL="7562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DEPENDENT</a:t>
            </a:r>
            <a:endParaRPr sz="2600">
              <a:latin typeface="Arial MT"/>
              <a:cs typeface="Arial MT"/>
            </a:endParaRPr>
          </a:p>
          <a:p>
            <a:pPr marL="355600" marR="278765" indent="-342900">
              <a:lnSpc>
                <a:spcPct val="100000"/>
              </a:lnSpc>
              <a:spcBef>
                <a:spcPts val="665"/>
              </a:spcBef>
              <a:buClr>
                <a:srgbClr val="990033"/>
              </a:buClr>
              <a:buSzPct val="58928"/>
              <a:buFont typeface="Wingdings"/>
              <a:buChar char=""/>
              <a:tabLst>
                <a:tab pos="354965" algn="l"/>
                <a:tab pos="355600" algn="l"/>
              </a:tabLst>
            </a:pPr>
            <a:r>
              <a:rPr sz="2800" dirty="0">
                <a:solidFill>
                  <a:srgbClr val="333399"/>
                </a:solidFill>
                <a:latin typeface="Arial MT"/>
                <a:cs typeface="Arial MT"/>
              </a:rPr>
              <a:t>Their</a:t>
            </a:r>
            <a:r>
              <a:rPr sz="2800" spc="10" dirty="0">
                <a:solidFill>
                  <a:srgbClr val="333399"/>
                </a:solidFill>
                <a:latin typeface="Arial MT"/>
                <a:cs typeface="Arial MT"/>
              </a:rPr>
              <a:t> </a:t>
            </a:r>
            <a:r>
              <a:rPr sz="2800" spc="-5" dirty="0">
                <a:solidFill>
                  <a:srgbClr val="333399"/>
                </a:solidFill>
                <a:latin typeface="Arial MT"/>
                <a:cs typeface="Arial MT"/>
              </a:rPr>
              <a:t>initial</a:t>
            </a:r>
            <a:r>
              <a:rPr sz="2800" dirty="0">
                <a:solidFill>
                  <a:srgbClr val="333399"/>
                </a:solidFill>
                <a:latin typeface="Arial MT"/>
                <a:cs typeface="Arial MT"/>
              </a:rPr>
              <a:t> conceptual design </a:t>
            </a:r>
            <a:r>
              <a:rPr sz="2800" spc="-5" dirty="0">
                <a:solidFill>
                  <a:srgbClr val="333399"/>
                </a:solidFill>
                <a:latin typeface="Arial MT"/>
                <a:cs typeface="Arial MT"/>
              </a:rPr>
              <a:t>is</a:t>
            </a:r>
            <a:r>
              <a:rPr sz="2800" spc="-10" dirty="0">
                <a:solidFill>
                  <a:srgbClr val="333399"/>
                </a:solidFill>
                <a:latin typeface="Arial MT"/>
                <a:cs typeface="Arial MT"/>
              </a:rPr>
              <a:t> </a:t>
            </a:r>
            <a:r>
              <a:rPr sz="2800" dirty="0">
                <a:solidFill>
                  <a:srgbClr val="333399"/>
                </a:solidFill>
                <a:latin typeface="Arial MT"/>
                <a:cs typeface="Arial MT"/>
              </a:rPr>
              <a:t>shown</a:t>
            </a:r>
            <a:r>
              <a:rPr sz="2800" spc="10" dirty="0">
                <a:solidFill>
                  <a:srgbClr val="333399"/>
                </a:solidFill>
                <a:latin typeface="Arial MT"/>
                <a:cs typeface="Arial MT"/>
              </a:rPr>
              <a:t> </a:t>
            </a:r>
            <a:r>
              <a:rPr sz="2800" spc="-5" dirty="0">
                <a:solidFill>
                  <a:srgbClr val="333399"/>
                </a:solidFill>
                <a:latin typeface="Arial MT"/>
                <a:cs typeface="Arial MT"/>
              </a:rPr>
              <a:t>on</a:t>
            </a:r>
            <a:r>
              <a:rPr sz="2800" spc="10" dirty="0">
                <a:solidFill>
                  <a:srgbClr val="333399"/>
                </a:solidFill>
                <a:latin typeface="Arial MT"/>
                <a:cs typeface="Arial MT"/>
              </a:rPr>
              <a:t> </a:t>
            </a:r>
            <a:r>
              <a:rPr sz="2800" dirty="0">
                <a:solidFill>
                  <a:srgbClr val="333399"/>
                </a:solidFill>
                <a:latin typeface="Arial MT"/>
                <a:cs typeface="Arial MT"/>
              </a:rPr>
              <a:t>the </a:t>
            </a:r>
            <a:r>
              <a:rPr sz="2800" spc="-765" dirty="0">
                <a:solidFill>
                  <a:srgbClr val="333399"/>
                </a:solidFill>
                <a:latin typeface="Arial MT"/>
                <a:cs typeface="Arial MT"/>
              </a:rPr>
              <a:t> </a:t>
            </a:r>
            <a:r>
              <a:rPr sz="2800" dirty="0">
                <a:solidFill>
                  <a:srgbClr val="333399"/>
                </a:solidFill>
                <a:latin typeface="Arial MT"/>
                <a:cs typeface="Arial MT"/>
              </a:rPr>
              <a:t>following</a:t>
            </a:r>
            <a:r>
              <a:rPr sz="2800" spc="10" dirty="0">
                <a:solidFill>
                  <a:srgbClr val="333399"/>
                </a:solidFill>
                <a:latin typeface="Arial MT"/>
                <a:cs typeface="Arial MT"/>
              </a:rPr>
              <a:t> </a:t>
            </a:r>
            <a:r>
              <a:rPr sz="2800" dirty="0">
                <a:solidFill>
                  <a:srgbClr val="333399"/>
                </a:solidFill>
                <a:latin typeface="Arial MT"/>
                <a:cs typeface="Arial MT"/>
              </a:rPr>
              <a:t>slide</a:t>
            </a:r>
            <a:endParaRPr sz="2800">
              <a:latin typeface="Arial MT"/>
              <a:cs typeface="Arial MT"/>
            </a:endParaRPr>
          </a:p>
          <a:p>
            <a:pPr marL="355600" marR="4318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The</a:t>
            </a:r>
            <a:r>
              <a:rPr sz="2800" spc="10" dirty="0">
                <a:solidFill>
                  <a:srgbClr val="333399"/>
                </a:solidFill>
                <a:latin typeface="Arial MT"/>
                <a:cs typeface="Arial MT"/>
              </a:rPr>
              <a:t> </a:t>
            </a:r>
            <a:r>
              <a:rPr sz="2800" spc="-5" dirty="0">
                <a:solidFill>
                  <a:srgbClr val="333399"/>
                </a:solidFill>
                <a:latin typeface="Arial MT"/>
                <a:cs typeface="Arial MT"/>
              </a:rPr>
              <a:t>initial</a:t>
            </a:r>
            <a:r>
              <a:rPr sz="2800" dirty="0">
                <a:solidFill>
                  <a:srgbClr val="333399"/>
                </a:solidFill>
                <a:latin typeface="Arial MT"/>
                <a:cs typeface="Arial MT"/>
              </a:rPr>
              <a:t> attributes shown are derived</a:t>
            </a:r>
            <a:r>
              <a:rPr sz="2800" spc="15" dirty="0">
                <a:solidFill>
                  <a:srgbClr val="333399"/>
                </a:solidFill>
                <a:latin typeface="Arial MT"/>
                <a:cs typeface="Arial MT"/>
              </a:rPr>
              <a:t> </a:t>
            </a:r>
            <a:r>
              <a:rPr sz="2800" dirty="0">
                <a:solidFill>
                  <a:srgbClr val="333399"/>
                </a:solidFill>
                <a:latin typeface="Arial MT"/>
                <a:cs typeface="Arial MT"/>
              </a:rPr>
              <a:t>from</a:t>
            </a:r>
            <a:r>
              <a:rPr sz="2800" spc="-10" dirty="0">
                <a:solidFill>
                  <a:srgbClr val="333399"/>
                </a:solidFill>
                <a:latin typeface="Arial MT"/>
                <a:cs typeface="Arial MT"/>
              </a:rPr>
              <a:t> </a:t>
            </a:r>
            <a:r>
              <a:rPr sz="2800" dirty="0">
                <a:solidFill>
                  <a:srgbClr val="333399"/>
                </a:solidFill>
                <a:latin typeface="Arial MT"/>
                <a:cs typeface="Arial MT"/>
              </a:rPr>
              <a:t>the </a:t>
            </a:r>
            <a:r>
              <a:rPr sz="2800" spc="-765" dirty="0">
                <a:solidFill>
                  <a:srgbClr val="333399"/>
                </a:solidFill>
                <a:latin typeface="Arial MT"/>
                <a:cs typeface="Arial MT"/>
              </a:rPr>
              <a:t> </a:t>
            </a:r>
            <a:r>
              <a:rPr sz="2800" dirty="0">
                <a:solidFill>
                  <a:srgbClr val="333399"/>
                </a:solidFill>
                <a:latin typeface="Arial MT"/>
                <a:cs typeface="Arial MT"/>
              </a:rPr>
              <a:t>requirements</a:t>
            </a:r>
            <a:r>
              <a:rPr sz="2800" spc="10" dirty="0">
                <a:solidFill>
                  <a:srgbClr val="333399"/>
                </a:solidFill>
                <a:latin typeface="Arial MT"/>
                <a:cs typeface="Arial MT"/>
              </a:rPr>
              <a:t> </a:t>
            </a:r>
            <a:r>
              <a:rPr sz="2800" dirty="0">
                <a:solidFill>
                  <a:srgbClr val="333399"/>
                </a:solidFill>
                <a:latin typeface="Arial MT"/>
                <a:cs typeface="Arial MT"/>
              </a:rPr>
              <a:t>description</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87833"/>
            <a:ext cx="5919470" cy="945515"/>
          </a:xfrm>
          <a:prstGeom prst="rect">
            <a:avLst/>
          </a:prstGeom>
        </p:spPr>
        <p:txBody>
          <a:bodyPr vert="horz" wrap="square" lIns="0" tIns="12700" rIns="0" bIns="0" rtlCol="0">
            <a:spAutoFit/>
          </a:bodyPr>
          <a:lstStyle/>
          <a:p>
            <a:pPr marL="12700">
              <a:lnSpc>
                <a:spcPct val="100000"/>
              </a:lnSpc>
              <a:spcBef>
                <a:spcPts val="100"/>
              </a:spcBef>
            </a:pPr>
            <a:r>
              <a:rPr dirty="0"/>
              <a:t>Initial</a:t>
            </a:r>
            <a:r>
              <a:rPr spc="-30" dirty="0"/>
              <a:t> </a:t>
            </a:r>
            <a:r>
              <a:rPr dirty="0"/>
              <a:t>Design</a:t>
            </a:r>
            <a:r>
              <a:rPr spc="-15" dirty="0"/>
              <a:t> </a:t>
            </a:r>
            <a:r>
              <a:rPr dirty="0"/>
              <a:t>of</a:t>
            </a:r>
            <a:r>
              <a:rPr spc="-25" dirty="0"/>
              <a:t> </a:t>
            </a:r>
            <a:r>
              <a:rPr spc="-5" dirty="0"/>
              <a:t>Entity</a:t>
            </a:r>
            <a:r>
              <a:rPr spc="-15" dirty="0"/>
              <a:t> </a:t>
            </a:r>
            <a:r>
              <a:rPr dirty="0"/>
              <a:t>Types:</a:t>
            </a:r>
          </a:p>
          <a:p>
            <a:pPr marL="12700">
              <a:lnSpc>
                <a:spcPct val="100000"/>
              </a:lnSpc>
              <a:spcBef>
                <a:spcPts val="40"/>
              </a:spcBef>
            </a:pPr>
            <a:r>
              <a:rPr sz="2400" spc="-5" dirty="0"/>
              <a:t>EMPLOYEE,</a:t>
            </a:r>
            <a:r>
              <a:rPr sz="2400" spc="-15" dirty="0"/>
              <a:t> </a:t>
            </a:r>
            <a:r>
              <a:rPr sz="2400" spc="-5" dirty="0"/>
              <a:t>DEPARTMENT,</a:t>
            </a:r>
            <a:r>
              <a:rPr sz="2400" spc="15" dirty="0"/>
              <a:t> </a:t>
            </a:r>
            <a:r>
              <a:rPr sz="2400" spc="-5" dirty="0"/>
              <a:t>PROJECT</a:t>
            </a:r>
            <a:endParaRPr sz="2400"/>
          </a:p>
        </p:txBody>
      </p:sp>
      <p:pic>
        <p:nvPicPr>
          <p:cNvPr id="4" name="object 4"/>
          <p:cNvPicPr/>
          <p:nvPr/>
        </p:nvPicPr>
        <p:blipFill>
          <a:blip r:embed="rId2" cstate="print"/>
          <a:stretch>
            <a:fillRect/>
          </a:stretch>
        </p:blipFill>
        <p:spPr>
          <a:xfrm>
            <a:off x="2138154" y="1382249"/>
            <a:ext cx="4850926" cy="4789969"/>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249123"/>
            <a:ext cx="7180580" cy="1002030"/>
          </a:xfrm>
          <a:prstGeom prst="rect">
            <a:avLst/>
          </a:prstGeom>
        </p:spPr>
        <p:txBody>
          <a:bodyPr vert="horz" wrap="square" lIns="0" tIns="13335" rIns="0" bIns="0" rtlCol="0">
            <a:spAutoFit/>
          </a:bodyPr>
          <a:lstStyle/>
          <a:p>
            <a:pPr marL="12700">
              <a:lnSpc>
                <a:spcPct val="100000"/>
              </a:lnSpc>
              <a:spcBef>
                <a:spcPts val="105"/>
              </a:spcBef>
            </a:pPr>
            <a:r>
              <a:rPr sz="3200" spc="-5" dirty="0"/>
              <a:t>Refining</a:t>
            </a:r>
            <a:r>
              <a:rPr sz="3200" spc="-15" dirty="0"/>
              <a:t> </a:t>
            </a:r>
            <a:r>
              <a:rPr sz="3200" spc="-5" dirty="0"/>
              <a:t>the initial </a:t>
            </a:r>
            <a:r>
              <a:rPr sz="3200" dirty="0"/>
              <a:t>design</a:t>
            </a:r>
            <a:r>
              <a:rPr sz="3200" spc="-20" dirty="0"/>
              <a:t> </a:t>
            </a:r>
            <a:r>
              <a:rPr sz="3200" dirty="0"/>
              <a:t>by</a:t>
            </a:r>
            <a:r>
              <a:rPr sz="3200" spc="5" dirty="0"/>
              <a:t> </a:t>
            </a:r>
            <a:r>
              <a:rPr sz="3200" spc="-5" dirty="0"/>
              <a:t>introducing</a:t>
            </a:r>
            <a:endParaRPr sz="3200"/>
          </a:p>
          <a:p>
            <a:pPr marL="12700">
              <a:lnSpc>
                <a:spcPct val="100000"/>
              </a:lnSpc>
            </a:pPr>
            <a:r>
              <a:rPr sz="3200" b="1" dirty="0">
                <a:latin typeface="Arial"/>
                <a:cs typeface="Arial"/>
              </a:rPr>
              <a:t>relationships</a:t>
            </a:r>
            <a:endParaRPr sz="3200">
              <a:latin typeface="Arial"/>
              <a:cs typeface="Arial"/>
            </a:endParaRPr>
          </a:p>
        </p:txBody>
      </p:sp>
      <p:sp>
        <p:nvSpPr>
          <p:cNvPr id="4" name="object 4"/>
          <p:cNvSpPr txBox="1"/>
          <p:nvPr/>
        </p:nvSpPr>
        <p:spPr>
          <a:xfrm>
            <a:off x="307340" y="1267104"/>
            <a:ext cx="7551420" cy="432371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The</a:t>
            </a:r>
            <a:r>
              <a:rPr sz="2800" spc="15" dirty="0">
                <a:solidFill>
                  <a:srgbClr val="333399"/>
                </a:solidFill>
                <a:latin typeface="Arial MT"/>
                <a:cs typeface="Arial MT"/>
              </a:rPr>
              <a:t> </a:t>
            </a:r>
            <a:r>
              <a:rPr sz="2800" spc="-5" dirty="0">
                <a:solidFill>
                  <a:srgbClr val="333399"/>
                </a:solidFill>
                <a:latin typeface="Arial MT"/>
                <a:cs typeface="Arial MT"/>
              </a:rPr>
              <a:t>initial</a:t>
            </a:r>
            <a:r>
              <a:rPr sz="2800" dirty="0">
                <a:solidFill>
                  <a:srgbClr val="333399"/>
                </a:solidFill>
                <a:latin typeface="Arial MT"/>
                <a:cs typeface="Arial MT"/>
              </a:rPr>
              <a:t> design </a:t>
            </a:r>
            <a:r>
              <a:rPr sz="2800" spc="-5" dirty="0">
                <a:solidFill>
                  <a:srgbClr val="333399"/>
                </a:solidFill>
                <a:latin typeface="Arial MT"/>
                <a:cs typeface="Arial MT"/>
              </a:rPr>
              <a:t>is</a:t>
            </a:r>
            <a:r>
              <a:rPr sz="2800" spc="-10" dirty="0">
                <a:solidFill>
                  <a:srgbClr val="333399"/>
                </a:solidFill>
                <a:latin typeface="Arial MT"/>
                <a:cs typeface="Arial MT"/>
              </a:rPr>
              <a:t> </a:t>
            </a:r>
            <a:r>
              <a:rPr sz="2800" dirty="0">
                <a:solidFill>
                  <a:srgbClr val="333399"/>
                </a:solidFill>
                <a:latin typeface="Arial MT"/>
                <a:cs typeface="Arial MT"/>
              </a:rPr>
              <a:t>typically</a:t>
            </a:r>
            <a:r>
              <a:rPr sz="2800" spc="-10" dirty="0">
                <a:solidFill>
                  <a:srgbClr val="333399"/>
                </a:solidFill>
                <a:latin typeface="Arial MT"/>
                <a:cs typeface="Arial MT"/>
              </a:rPr>
              <a:t> </a:t>
            </a:r>
            <a:r>
              <a:rPr sz="2800" dirty="0">
                <a:solidFill>
                  <a:srgbClr val="333399"/>
                </a:solidFill>
                <a:latin typeface="Arial MT"/>
                <a:cs typeface="Arial MT"/>
              </a:rPr>
              <a:t>not</a:t>
            </a:r>
            <a:r>
              <a:rPr sz="2800" spc="-10" dirty="0">
                <a:solidFill>
                  <a:srgbClr val="333399"/>
                </a:solidFill>
                <a:latin typeface="Arial MT"/>
                <a:cs typeface="Arial MT"/>
              </a:rPr>
              <a:t> </a:t>
            </a:r>
            <a:r>
              <a:rPr sz="2800" dirty="0">
                <a:solidFill>
                  <a:srgbClr val="333399"/>
                </a:solidFill>
                <a:latin typeface="Arial MT"/>
                <a:cs typeface="Arial MT"/>
              </a:rPr>
              <a:t>complete</a:t>
            </a:r>
            <a:endParaRPr sz="2800">
              <a:latin typeface="Arial MT"/>
              <a:cs typeface="Arial MT"/>
            </a:endParaRPr>
          </a:p>
          <a:p>
            <a:pPr marL="355600" marR="69469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Some</a:t>
            </a:r>
            <a:r>
              <a:rPr sz="2800" spc="10" dirty="0">
                <a:solidFill>
                  <a:srgbClr val="333399"/>
                </a:solidFill>
                <a:latin typeface="Arial MT"/>
                <a:cs typeface="Arial MT"/>
              </a:rPr>
              <a:t> </a:t>
            </a:r>
            <a:r>
              <a:rPr sz="2800" dirty="0">
                <a:solidFill>
                  <a:srgbClr val="333399"/>
                </a:solidFill>
                <a:latin typeface="Arial MT"/>
                <a:cs typeface="Arial MT"/>
              </a:rPr>
              <a:t>aspects</a:t>
            </a:r>
            <a:r>
              <a:rPr sz="2800" spc="-10" dirty="0">
                <a:solidFill>
                  <a:srgbClr val="333399"/>
                </a:solidFill>
                <a:latin typeface="Arial MT"/>
                <a:cs typeface="Arial MT"/>
              </a:rPr>
              <a:t> </a:t>
            </a:r>
            <a:r>
              <a:rPr sz="2800" spc="-5" dirty="0">
                <a:solidFill>
                  <a:srgbClr val="333399"/>
                </a:solidFill>
                <a:latin typeface="Arial MT"/>
                <a:cs typeface="Arial MT"/>
              </a:rPr>
              <a:t>in </a:t>
            </a:r>
            <a:r>
              <a:rPr sz="2800" dirty="0">
                <a:solidFill>
                  <a:srgbClr val="333399"/>
                </a:solidFill>
                <a:latin typeface="Arial MT"/>
                <a:cs typeface="Arial MT"/>
              </a:rPr>
              <a:t>the</a:t>
            </a:r>
            <a:r>
              <a:rPr sz="2800" spc="-10" dirty="0">
                <a:solidFill>
                  <a:srgbClr val="333399"/>
                </a:solidFill>
                <a:latin typeface="Arial MT"/>
                <a:cs typeface="Arial MT"/>
              </a:rPr>
              <a:t> </a:t>
            </a:r>
            <a:r>
              <a:rPr sz="2800" dirty="0">
                <a:solidFill>
                  <a:srgbClr val="333399"/>
                </a:solidFill>
                <a:latin typeface="Arial MT"/>
                <a:cs typeface="Arial MT"/>
              </a:rPr>
              <a:t>requirements</a:t>
            </a:r>
            <a:r>
              <a:rPr sz="2800" spc="5" dirty="0">
                <a:solidFill>
                  <a:srgbClr val="333399"/>
                </a:solidFill>
                <a:latin typeface="Arial MT"/>
                <a:cs typeface="Arial MT"/>
              </a:rPr>
              <a:t> </a:t>
            </a:r>
            <a:r>
              <a:rPr sz="2800" spc="-5" dirty="0">
                <a:solidFill>
                  <a:srgbClr val="333399"/>
                </a:solidFill>
                <a:latin typeface="Arial MT"/>
                <a:cs typeface="Arial MT"/>
              </a:rPr>
              <a:t>will</a:t>
            </a:r>
            <a:r>
              <a:rPr sz="2800" spc="10" dirty="0">
                <a:solidFill>
                  <a:srgbClr val="333399"/>
                </a:solidFill>
                <a:latin typeface="Arial MT"/>
                <a:cs typeface="Arial MT"/>
              </a:rPr>
              <a:t> </a:t>
            </a:r>
            <a:r>
              <a:rPr sz="2800" spc="-5" dirty="0">
                <a:solidFill>
                  <a:srgbClr val="333399"/>
                </a:solidFill>
                <a:latin typeface="Arial MT"/>
                <a:cs typeface="Arial MT"/>
              </a:rPr>
              <a:t>be </a:t>
            </a:r>
            <a:r>
              <a:rPr sz="2800" spc="-765" dirty="0">
                <a:solidFill>
                  <a:srgbClr val="333399"/>
                </a:solidFill>
                <a:latin typeface="Arial MT"/>
                <a:cs typeface="Arial MT"/>
              </a:rPr>
              <a:t> </a:t>
            </a:r>
            <a:r>
              <a:rPr sz="2800" dirty="0">
                <a:solidFill>
                  <a:srgbClr val="333399"/>
                </a:solidFill>
                <a:latin typeface="Arial MT"/>
                <a:cs typeface="Arial MT"/>
              </a:rPr>
              <a:t>represented</a:t>
            </a:r>
            <a:r>
              <a:rPr sz="2800" spc="10" dirty="0">
                <a:solidFill>
                  <a:srgbClr val="333399"/>
                </a:solidFill>
                <a:latin typeface="Arial MT"/>
                <a:cs typeface="Arial MT"/>
              </a:rPr>
              <a:t> </a:t>
            </a:r>
            <a:r>
              <a:rPr sz="2800" spc="-5" dirty="0">
                <a:solidFill>
                  <a:srgbClr val="333399"/>
                </a:solidFill>
                <a:latin typeface="Arial MT"/>
                <a:cs typeface="Arial MT"/>
              </a:rPr>
              <a:t>as</a:t>
            </a:r>
            <a:r>
              <a:rPr sz="2800" dirty="0">
                <a:solidFill>
                  <a:srgbClr val="333399"/>
                </a:solidFill>
                <a:latin typeface="Arial MT"/>
                <a:cs typeface="Arial MT"/>
              </a:rPr>
              <a:t> </a:t>
            </a:r>
            <a:r>
              <a:rPr sz="2800" b="1" spc="-5" dirty="0">
                <a:solidFill>
                  <a:srgbClr val="333399"/>
                </a:solidFill>
                <a:latin typeface="Arial"/>
                <a:cs typeface="Arial"/>
              </a:rPr>
              <a:t>relationships</a:t>
            </a:r>
            <a:endParaRPr sz="2800">
              <a:latin typeface="Arial"/>
              <a:cs typeface="Arial"/>
            </a:endParaRPr>
          </a:p>
          <a:p>
            <a:pPr marL="35560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ER </a:t>
            </a:r>
            <a:r>
              <a:rPr sz="2800" dirty="0">
                <a:solidFill>
                  <a:srgbClr val="333399"/>
                </a:solidFill>
                <a:latin typeface="Arial MT"/>
                <a:cs typeface="Arial MT"/>
              </a:rPr>
              <a:t>model has</a:t>
            </a:r>
            <a:r>
              <a:rPr sz="2800" spc="-15" dirty="0">
                <a:solidFill>
                  <a:srgbClr val="333399"/>
                </a:solidFill>
                <a:latin typeface="Arial MT"/>
                <a:cs typeface="Arial MT"/>
              </a:rPr>
              <a:t> </a:t>
            </a:r>
            <a:r>
              <a:rPr sz="2800" dirty="0">
                <a:solidFill>
                  <a:srgbClr val="333399"/>
                </a:solidFill>
                <a:latin typeface="Arial MT"/>
                <a:cs typeface="Arial MT"/>
              </a:rPr>
              <a:t>three </a:t>
            </a:r>
            <a:r>
              <a:rPr sz="2800" spc="-5" dirty="0">
                <a:solidFill>
                  <a:srgbClr val="333399"/>
                </a:solidFill>
                <a:latin typeface="Arial MT"/>
                <a:cs typeface="Arial MT"/>
              </a:rPr>
              <a:t>main</a:t>
            </a:r>
            <a:r>
              <a:rPr sz="2800" spc="5" dirty="0">
                <a:solidFill>
                  <a:srgbClr val="333399"/>
                </a:solidFill>
                <a:latin typeface="Arial MT"/>
                <a:cs typeface="Arial MT"/>
              </a:rPr>
              <a:t> </a:t>
            </a:r>
            <a:r>
              <a:rPr sz="2800" dirty="0">
                <a:solidFill>
                  <a:srgbClr val="333399"/>
                </a:solidFill>
                <a:latin typeface="Arial MT"/>
                <a:cs typeface="Arial MT"/>
              </a:rPr>
              <a:t>concepts:</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Entities (and</a:t>
            </a:r>
            <a:r>
              <a:rPr sz="2600" spc="5" dirty="0">
                <a:solidFill>
                  <a:srgbClr val="800000"/>
                </a:solidFill>
                <a:latin typeface="Arial MT"/>
                <a:cs typeface="Arial MT"/>
              </a:rPr>
              <a:t> </a:t>
            </a:r>
            <a:r>
              <a:rPr sz="2600" dirty="0">
                <a:solidFill>
                  <a:srgbClr val="800000"/>
                </a:solidFill>
                <a:latin typeface="Arial MT"/>
                <a:cs typeface="Arial MT"/>
              </a:rPr>
              <a:t>their</a:t>
            </a:r>
            <a:r>
              <a:rPr sz="2600" spc="-5" dirty="0">
                <a:solidFill>
                  <a:srgbClr val="800000"/>
                </a:solidFill>
                <a:latin typeface="Arial MT"/>
                <a:cs typeface="Arial MT"/>
              </a:rPr>
              <a:t> entity</a:t>
            </a:r>
            <a:r>
              <a:rPr sz="2600" dirty="0">
                <a:solidFill>
                  <a:srgbClr val="800000"/>
                </a:solidFill>
                <a:latin typeface="Arial MT"/>
                <a:cs typeface="Arial MT"/>
              </a:rPr>
              <a:t> types</a:t>
            </a:r>
            <a:r>
              <a:rPr sz="2600" spc="-5" dirty="0">
                <a:solidFill>
                  <a:srgbClr val="800000"/>
                </a:solidFill>
                <a:latin typeface="Arial MT"/>
                <a:cs typeface="Arial MT"/>
              </a:rPr>
              <a:t> </a:t>
            </a:r>
            <a:r>
              <a:rPr sz="2600" dirty="0">
                <a:solidFill>
                  <a:srgbClr val="800000"/>
                </a:solidFill>
                <a:latin typeface="Arial MT"/>
                <a:cs typeface="Arial MT"/>
              </a:rPr>
              <a:t>and </a:t>
            </a:r>
            <a:r>
              <a:rPr sz="2600" spc="-5" dirty="0">
                <a:solidFill>
                  <a:srgbClr val="800000"/>
                </a:solidFill>
                <a:latin typeface="Arial MT"/>
                <a:cs typeface="Arial MT"/>
              </a:rPr>
              <a:t>entity</a:t>
            </a:r>
            <a:r>
              <a:rPr sz="2600" spc="5" dirty="0">
                <a:solidFill>
                  <a:srgbClr val="800000"/>
                </a:solidFill>
                <a:latin typeface="Arial MT"/>
                <a:cs typeface="Arial MT"/>
              </a:rPr>
              <a:t> </a:t>
            </a:r>
            <a:r>
              <a:rPr sz="2600" dirty="0">
                <a:solidFill>
                  <a:srgbClr val="800000"/>
                </a:solidFill>
                <a:latin typeface="Arial MT"/>
                <a:cs typeface="Arial MT"/>
              </a:rPr>
              <a:t>sets)</a:t>
            </a:r>
            <a:endParaRPr sz="2600">
              <a:latin typeface="Arial MT"/>
              <a:cs typeface="Arial MT"/>
            </a:endParaRPr>
          </a:p>
          <a:p>
            <a:pPr marL="7562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Attributes (simple,</a:t>
            </a:r>
            <a:r>
              <a:rPr sz="2600" spc="-20" dirty="0">
                <a:solidFill>
                  <a:srgbClr val="800000"/>
                </a:solidFill>
                <a:latin typeface="Arial MT"/>
                <a:cs typeface="Arial MT"/>
              </a:rPr>
              <a:t> </a:t>
            </a:r>
            <a:r>
              <a:rPr sz="2600" dirty="0">
                <a:solidFill>
                  <a:srgbClr val="800000"/>
                </a:solidFill>
                <a:latin typeface="Arial MT"/>
                <a:cs typeface="Arial MT"/>
              </a:rPr>
              <a:t>composite,</a:t>
            </a:r>
            <a:r>
              <a:rPr sz="2600" spc="-35" dirty="0">
                <a:solidFill>
                  <a:srgbClr val="800000"/>
                </a:solidFill>
                <a:latin typeface="Arial MT"/>
                <a:cs typeface="Arial MT"/>
              </a:rPr>
              <a:t> </a:t>
            </a:r>
            <a:r>
              <a:rPr sz="2600" dirty="0">
                <a:solidFill>
                  <a:srgbClr val="800000"/>
                </a:solidFill>
                <a:latin typeface="Arial MT"/>
                <a:cs typeface="Arial MT"/>
              </a:rPr>
              <a:t>multivalued)</a:t>
            </a:r>
            <a:endParaRPr sz="2600">
              <a:latin typeface="Arial MT"/>
              <a:cs typeface="Arial MT"/>
            </a:endParaRPr>
          </a:p>
          <a:p>
            <a:pPr marL="756285" marR="5080"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Relationships</a:t>
            </a:r>
            <a:r>
              <a:rPr sz="2600" spc="-25" dirty="0">
                <a:solidFill>
                  <a:srgbClr val="800000"/>
                </a:solidFill>
                <a:latin typeface="Arial MT"/>
                <a:cs typeface="Arial MT"/>
              </a:rPr>
              <a:t> </a:t>
            </a:r>
            <a:r>
              <a:rPr sz="2600" dirty="0">
                <a:solidFill>
                  <a:srgbClr val="800000"/>
                </a:solidFill>
                <a:latin typeface="Arial MT"/>
                <a:cs typeface="Arial MT"/>
              </a:rPr>
              <a:t>(and</a:t>
            </a:r>
            <a:r>
              <a:rPr sz="2600" spc="-10" dirty="0">
                <a:solidFill>
                  <a:srgbClr val="800000"/>
                </a:solidFill>
                <a:latin typeface="Arial MT"/>
                <a:cs typeface="Arial MT"/>
              </a:rPr>
              <a:t> </a:t>
            </a:r>
            <a:r>
              <a:rPr sz="2600" dirty="0">
                <a:solidFill>
                  <a:srgbClr val="800000"/>
                </a:solidFill>
                <a:latin typeface="Arial MT"/>
                <a:cs typeface="Arial MT"/>
              </a:rPr>
              <a:t>their relationship</a:t>
            </a:r>
            <a:r>
              <a:rPr sz="2600" spc="-20" dirty="0">
                <a:solidFill>
                  <a:srgbClr val="800000"/>
                </a:solidFill>
                <a:latin typeface="Arial MT"/>
                <a:cs typeface="Arial MT"/>
              </a:rPr>
              <a:t> </a:t>
            </a:r>
            <a:r>
              <a:rPr sz="2600" dirty="0">
                <a:solidFill>
                  <a:srgbClr val="800000"/>
                </a:solidFill>
                <a:latin typeface="Arial MT"/>
                <a:cs typeface="Arial MT"/>
              </a:rPr>
              <a:t>types and </a:t>
            </a:r>
            <a:r>
              <a:rPr sz="2600" spc="-710" dirty="0">
                <a:solidFill>
                  <a:srgbClr val="800000"/>
                </a:solidFill>
                <a:latin typeface="Arial MT"/>
                <a:cs typeface="Arial MT"/>
              </a:rPr>
              <a:t> </a:t>
            </a:r>
            <a:r>
              <a:rPr sz="2600" dirty="0">
                <a:solidFill>
                  <a:srgbClr val="800000"/>
                </a:solidFill>
                <a:latin typeface="Arial MT"/>
                <a:cs typeface="Arial MT"/>
              </a:rPr>
              <a:t>relationship</a:t>
            </a:r>
            <a:r>
              <a:rPr sz="2600" spc="-15" dirty="0">
                <a:solidFill>
                  <a:srgbClr val="800000"/>
                </a:solidFill>
                <a:latin typeface="Arial MT"/>
                <a:cs typeface="Arial MT"/>
              </a:rPr>
              <a:t> </a:t>
            </a:r>
            <a:r>
              <a:rPr sz="2600" dirty="0">
                <a:solidFill>
                  <a:srgbClr val="800000"/>
                </a:solidFill>
                <a:latin typeface="Arial MT"/>
                <a:cs typeface="Arial MT"/>
              </a:rPr>
              <a:t>sets)</a:t>
            </a:r>
            <a:endParaRPr sz="2600">
              <a:latin typeface="Arial MT"/>
              <a:cs typeface="Arial MT"/>
            </a:endParaRPr>
          </a:p>
          <a:p>
            <a:pPr marL="355600" indent="-342900">
              <a:lnSpc>
                <a:spcPct val="100000"/>
              </a:lnSpc>
              <a:spcBef>
                <a:spcPts val="66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We </a:t>
            </a:r>
            <a:r>
              <a:rPr sz="2800" dirty="0">
                <a:solidFill>
                  <a:srgbClr val="333399"/>
                </a:solidFill>
                <a:latin typeface="Arial MT"/>
                <a:cs typeface="Arial MT"/>
              </a:rPr>
              <a:t>introduce</a:t>
            </a:r>
            <a:r>
              <a:rPr sz="2800" spc="-5" dirty="0">
                <a:solidFill>
                  <a:srgbClr val="333399"/>
                </a:solidFill>
                <a:latin typeface="Arial MT"/>
                <a:cs typeface="Arial MT"/>
              </a:rPr>
              <a:t> </a:t>
            </a:r>
            <a:r>
              <a:rPr sz="2800" dirty="0">
                <a:solidFill>
                  <a:srgbClr val="333399"/>
                </a:solidFill>
                <a:latin typeface="Arial MT"/>
                <a:cs typeface="Arial MT"/>
              </a:rPr>
              <a:t>relationship</a:t>
            </a:r>
            <a:r>
              <a:rPr sz="2800" spc="-5" dirty="0">
                <a:solidFill>
                  <a:srgbClr val="333399"/>
                </a:solidFill>
                <a:latin typeface="Arial MT"/>
                <a:cs typeface="Arial MT"/>
              </a:rPr>
              <a:t> </a:t>
            </a:r>
            <a:r>
              <a:rPr sz="2800" dirty="0">
                <a:solidFill>
                  <a:srgbClr val="333399"/>
                </a:solidFill>
                <a:latin typeface="Arial MT"/>
                <a:cs typeface="Arial MT"/>
              </a:rPr>
              <a:t>concepts</a:t>
            </a:r>
            <a:r>
              <a:rPr sz="2800" spc="-10" dirty="0">
                <a:solidFill>
                  <a:srgbClr val="333399"/>
                </a:solidFill>
                <a:latin typeface="Arial MT"/>
                <a:cs typeface="Arial MT"/>
              </a:rPr>
              <a:t> </a:t>
            </a:r>
            <a:r>
              <a:rPr sz="2800" dirty="0">
                <a:solidFill>
                  <a:srgbClr val="333399"/>
                </a:solidFill>
                <a:latin typeface="Arial MT"/>
                <a:cs typeface="Arial MT"/>
              </a:rPr>
              <a:t>next</a:t>
            </a:r>
            <a:endParaRPr sz="2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425055" cy="513715"/>
          </a:xfrm>
          <a:prstGeom prst="rect">
            <a:avLst/>
          </a:prstGeom>
        </p:spPr>
        <p:txBody>
          <a:bodyPr vert="horz" wrap="square" lIns="0" tIns="13335" rIns="0" bIns="0" rtlCol="0">
            <a:spAutoFit/>
          </a:bodyPr>
          <a:lstStyle/>
          <a:p>
            <a:pPr marL="12700">
              <a:lnSpc>
                <a:spcPct val="100000"/>
              </a:lnSpc>
              <a:spcBef>
                <a:spcPts val="105"/>
              </a:spcBef>
            </a:pPr>
            <a:r>
              <a:rPr sz="3200" spc="-5" dirty="0"/>
              <a:t>Relationships</a:t>
            </a:r>
            <a:r>
              <a:rPr sz="3200" dirty="0"/>
              <a:t> </a:t>
            </a:r>
            <a:r>
              <a:rPr sz="3200" spc="-5" dirty="0"/>
              <a:t>and</a:t>
            </a:r>
            <a:r>
              <a:rPr sz="3200" spc="-10" dirty="0"/>
              <a:t> </a:t>
            </a:r>
            <a:r>
              <a:rPr sz="3200" spc="-5" dirty="0"/>
              <a:t>Relationship</a:t>
            </a:r>
            <a:r>
              <a:rPr sz="3200" spc="-25" dirty="0"/>
              <a:t> </a:t>
            </a:r>
            <a:r>
              <a:rPr sz="3200" dirty="0"/>
              <a:t>Types</a:t>
            </a:r>
            <a:r>
              <a:rPr sz="3200" spc="-25" dirty="0"/>
              <a:t> </a:t>
            </a:r>
            <a:r>
              <a:rPr sz="3200" dirty="0"/>
              <a:t>(1)</a:t>
            </a:r>
            <a:endParaRPr sz="3200"/>
          </a:p>
        </p:txBody>
      </p:sp>
      <p:sp>
        <p:nvSpPr>
          <p:cNvPr id="4" name="object 4"/>
          <p:cNvSpPr txBox="1"/>
          <p:nvPr/>
        </p:nvSpPr>
        <p:spPr>
          <a:xfrm>
            <a:off x="307340" y="1281429"/>
            <a:ext cx="8040370" cy="4241800"/>
          </a:xfrm>
          <a:prstGeom prst="rect">
            <a:avLst/>
          </a:prstGeom>
        </p:spPr>
        <p:txBody>
          <a:bodyPr vert="horz" wrap="square" lIns="0" tIns="83820" rIns="0" bIns="0" rtlCol="0">
            <a:spAutoFit/>
          </a:bodyPr>
          <a:lstStyle/>
          <a:p>
            <a:pPr marL="355600" marR="5080" indent="-342900">
              <a:lnSpc>
                <a:spcPts val="2300"/>
              </a:lnSpc>
              <a:spcBef>
                <a:spcPts val="660"/>
              </a:spcBef>
              <a:buClr>
                <a:srgbClr val="990033"/>
              </a:buClr>
              <a:buSzPct val="60416"/>
              <a:buFont typeface="Wingdings"/>
              <a:buChar char=""/>
              <a:tabLst>
                <a:tab pos="354965" algn="l"/>
                <a:tab pos="355600" algn="l"/>
              </a:tabLst>
            </a:pPr>
            <a:r>
              <a:rPr sz="2400" dirty="0">
                <a:solidFill>
                  <a:srgbClr val="333399"/>
                </a:solidFill>
                <a:latin typeface="Arial MT"/>
                <a:cs typeface="Arial MT"/>
              </a:rPr>
              <a:t>A</a:t>
            </a:r>
            <a:r>
              <a:rPr sz="2400" spc="5" dirty="0">
                <a:solidFill>
                  <a:srgbClr val="333399"/>
                </a:solidFill>
                <a:latin typeface="Arial MT"/>
                <a:cs typeface="Arial MT"/>
              </a:rPr>
              <a:t> </a:t>
            </a:r>
            <a:r>
              <a:rPr sz="2400" b="1" dirty="0">
                <a:solidFill>
                  <a:srgbClr val="333399"/>
                </a:solidFill>
                <a:latin typeface="Arial"/>
                <a:cs typeface="Arial"/>
              </a:rPr>
              <a:t>relationship</a:t>
            </a:r>
            <a:r>
              <a:rPr sz="2400" b="1" spc="-25" dirty="0">
                <a:solidFill>
                  <a:srgbClr val="333399"/>
                </a:solidFill>
                <a:latin typeface="Arial"/>
                <a:cs typeface="Arial"/>
              </a:rPr>
              <a:t> </a:t>
            </a:r>
            <a:r>
              <a:rPr sz="2400" spc="-5" dirty="0">
                <a:solidFill>
                  <a:srgbClr val="333399"/>
                </a:solidFill>
                <a:latin typeface="Arial MT"/>
                <a:cs typeface="Arial MT"/>
              </a:rPr>
              <a:t>relates</a:t>
            </a:r>
            <a:r>
              <a:rPr sz="2400" spc="5" dirty="0">
                <a:solidFill>
                  <a:srgbClr val="333399"/>
                </a:solidFill>
                <a:latin typeface="Arial MT"/>
                <a:cs typeface="Arial MT"/>
              </a:rPr>
              <a:t> </a:t>
            </a:r>
            <a:r>
              <a:rPr sz="2400" spc="-5" dirty="0">
                <a:solidFill>
                  <a:srgbClr val="333399"/>
                </a:solidFill>
                <a:latin typeface="Arial MT"/>
                <a:cs typeface="Arial MT"/>
              </a:rPr>
              <a:t>two</a:t>
            </a:r>
            <a:r>
              <a:rPr sz="2400" dirty="0">
                <a:solidFill>
                  <a:srgbClr val="333399"/>
                </a:solidFill>
                <a:latin typeface="Arial MT"/>
                <a:cs typeface="Arial MT"/>
              </a:rPr>
              <a:t> </a:t>
            </a:r>
            <a:r>
              <a:rPr sz="2400" spc="-5" dirty="0">
                <a:solidFill>
                  <a:srgbClr val="333399"/>
                </a:solidFill>
                <a:latin typeface="Arial MT"/>
                <a:cs typeface="Arial MT"/>
              </a:rPr>
              <a:t>or</a:t>
            </a:r>
            <a:r>
              <a:rPr sz="2400" spc="10" dirty="0">
                <a:solidFill>
                  <a:srgbClr val="333399"/>
                </a:solidFill>
                <a:latin typeface="Arial MT"/>
                <a:cs typeface="Arial MT"/>
              </a:rPr>
              <a:t> </a:t>
            </a:r>
            <a:r>
              <a:rPr sz="2400" spc="-5" dirty="0">
                <a:solidFill>
                  <a:srgbClr val="333399"/>
                </a:solidFill>
                <a:latin typeface="Arial MT"/>
                <a:cs typeface="Arial MT"/>
              </a:rPr>
              <a:t>more</a:t>
            </a:r>
            <a:r>
              <a:rPr sz="2400" spc="10" dirty="0">
                <a:solidFill>
                  <a:srgbClr val="333399"/>
                </a:solidFill>
                <a:latin typeface="Arial MT"/>
                <a:cs typeface="Arial MT"/>
              </a:rPr>
              <a:t> </a:t>
            </a:r>
            <a:r>
              <a:rPr sz="2400" spc="-5" dirty="0">
                <a:solidFill>
                  <a:srgbClr val="333399"/>
                </a:solidFill>
                <a:latin typeface="Arial MT"/>
                <a:cs typeface="Arial MT"/>
              </a:rPr>
              <a:t>distinct</a:t>
            </a:r>
            <a:r>
              <a:rPr sz="2400" spc="10" dirty="0">
                <a:solidFill>
                  <a:srgbClr val="333399"/>
                </a:solidFill>
                <a:latin typeface="Arial MT"/>
                <a:cs typeface="Arial MT"/>
              </a:rPr>
              <a:t> </a:t>
            </a:r>
            <a:r>
              <a:rPr sz="2400" spc="-5" dirty="0">
                <a:solidFill>
                  <a:srgbClr val="333399"/>
                </a:solidFill>
                <a:latin typeface="Arial MT"/>
                <a:cs typeface="Arial MT"/>
              </a:rPr>
              <a:t>entities</a:t>
            </a:r>
            <a:r>
              <a:rPr sz="2400" spc="5" dirty="0">
                <a:solidFill>
                  <a:srgbClr val="333399"/>
                </a:solidFill>
                <a:latin typeface="Arial MT"/>
                <a:cs typeface="Arial MT"/>
              </a:rPr>
              <a:t> </a:t>
            </a:r>
            <a:r>
              <a:rPr sz="2400" spc="-5" dirty="0">
                <a:solidFill>
                  <a:srgbClr val="333399"/>
                </a:solidFill>
                <a:latin typeface="Arial MT"/>
                <a:cs typeface="Arial MT"/>
              </a:rPr>
              <a:t>with</a:t>
            </a:r>
            <a:r>
              <a:rPr sz="2400" spc="20" dirty="0">
                <a:solidFill>
                  <a:srgbClr val="333399"/>
                </a:solidFill>
                <a:latin typeface="Arial MT"/>
                <a:cs typeface="Arial MT"/>
              </a:rPr>
              <a:t> </a:t>
            </a:r>
            <a:r>
              <a:rPr sz="2400" spc="-5" dirty="0">
                <a:solidFill>
                  <a:srgbClr val="333399"/>
                </a:solidFill>
                <a:latin typeface="Arial MT"/>
                <a:cs typeface="Arial MT"/>
              </a:rPr>
              <a:t>a </a:t>
            </a:r>
            <a:r>
              <a:rPr sz="2400" spc="-655" dirty="0">
                <a:solidFill>
                  <a:srgbClr val="333399"/>
                </a:solidFill>
                <a:latin typeface="Arial MT"/>
                <a:cs typeface="Arial MT"/>
              </a:rPr>
              <a:t> </a:t>
            </a:r>
            <a:r>
              <a:rPr sz="2400" spc="-5" dirty="0">
                <a:solidFill>
                  <a:srgbClr val="333399"/>
                </a:solidFill>
                <a:latin typeface="Arial MT"/>
                <a:cs typeface="Arial MT"/>
              </a:rPr>
              <a:t>specific</a:t>
            </a:r>
            <a:r>
              <a:rPr sz="2400" spc="5" dirty="0">
                <a:solidFill>
                  <a:srgbClr val="333399"/>
                </a:solidFill>
                <a:latin typeface="Arial MT"/>
                <a:cs typeface="Arial MT"/>
              </a:rPr>
              <a:t> </a:t>
            </a:r>
            <a:r>
              <a:rPr sz="2400" spc="-5" dirty="0">
                <a:solidFill>
                  <a:srgbClr val="333399"/>
                </a:solidFill>
                <a:latin typeface="Arial MT"/>
                <a:cs typeface="Arial MT"/>
              </a:rPr>
              <a:t>meaning.</a:t>
            </a:r>
            <a:endParaRPr sz="2400">
              <a:latin typeface="Arial MT"/>
              <a:cs typeface="Arial MT"/>
            </a:endParaRPr>
          </a:p>
          <a:p>
            <a:pPr marL="756285" marR="15875" lvl="1" indent="-287020">
              <a:lnSpc>
                <a:spcPts val="2020"/>
              </a:lnSpc>
              <a:spcBef>
                <a:spcPts val="505"/>
              </a:spcBef>
              <a:buClr>
                <a:srgbClr val="333399"/>
              </a:buClr>
              <a:buSzPct val="54761"/>
              <a:buFont typeface="Wingdings"/>
              <a:buChar char=""/>
              <a:tabLst>
                <a:tab pos="756285" algn="l"/>
                <a:tab pos="756920" algn="l"/>
              </a:tabLst>
            </a:pPr>
            <a:r>
              <a:rPr sz="2100" dirty="0">
                <a:solidFill>
                  <a:srgbClr val="800000"/>
                </a:solidFill>
                <a:latin typeface="Arial MT"/>
                <a:cs typeface="Arial MT"/>
              </a:rPr>
              <a:t>For </a:t>
            </a:r>
            <a:r>
              <a:rPr sz="2100" spc="-5" dirty="0">
                <a:solidFill>
                  <a:srgbClr val="800000"/>
                </a:solidFill>
                <a:latin typeface="Arial MT"/>
                <a:cs typeface="Arial MT"/>
              </a:rPr>
              <a:t>example, </a:t>
            </a:r>
            <a:r>
              <a:rPr sz="2100" dirty="0">
                <a:solidFill>
                  <a:srgbClr val="800000"/>
                </a:solidFill>
                <a:latin typeface="Arial MT"/>
                <a:cs typeface="Arial MT"/>
              </a:rPr>
              <a:t>EMPLOYEE </a:t>
            </a:r>
            <a:r>
              <a:rPr sz="2100" spc="-5" dirty="0">
                <a:solidFill>
                  <a:srgbClr val="800000"/>
                </a:solidFill>
                <a:latin typeface="Arial MT"/>
                <a:cs typeface="Arial MT"/>
              </a:rPr>
              <a:t>John </a:t>
            </a:r>
            <a:r>
              <a:rPr sz="2100" dirty="0">
                <a:solidFill>
                  <a:srgbClr val="800000"/>
                </a:solidFill>
                <a:latin typeface="Arial MT"/>
                <a:cs typeface="Arial MT"/>
              </a:rPr>
              <a:t>Smith </a:t>
            </a:r>
            <a:r>
              <a:rPr sz="2100" i="1" spc="-5" dirty="0">
                <a:solidFill>
                  <a:srgbClr val="800000"/>
                </a:solidFill>
                <a:latin typeface="Arial"/>
                <a:cs typeface="Arial"/>
              </a:rPr>
              <a:t>works on </a:t>
            </a:r>
            <a:r>
              <a:rPr sz="2100" dirty="0">
                <a:solidFill>
                  <a:srgbClr val="800000"/>
                </a:solidFill>
                <a:latin typeface="Arial MT"/>
                <a:cs typeface="Arial MT"/>
              </a:rPr>
              <a:t>the </a:t>
            </a:r>
            <a:r>
              <a:rPr sz="2100" spc="-5" dirty="0">
                <a:solidFill>
                  <a:srgbClr val="800000"/>
                </a:solidFill>
                <a:latin typeface="Arial MT"/>
                <a:cs typeface="Arial MT"/>
              </a:rPr>
              <a:t>ProductX </a:t>
            </a:r>
            <a:r>
              <a:rPr sz="2100" spc="-570" dirty="0">
                <a:solidFill>
                  <a:srgbClr val="800000"/>
                </a:solidFill>
                <a:latin typeface="Arial MT"/>
                <a:cs typeface="Arial MT"/>
              </a:rPr>
              <a:t> </a:t>
            </a:r>
            <a:r>
              <a:rPr sz="2100" dirty="0">
                <a:solidFill>
                  <a:srgbClr val="800000"/>
                </a:solidFill>
                <a:latin typeface="Arial MT"/>
                <a:cs typeface="Arial MT"/>
              </a:rPr>
              <a:t>PROJECT, </a:t>
            </a:r>
            <a:r>
              <a:rPr sz="2100" spc="-5" dirty="0">
                <a:solidFill>
                  <a:srgbClr val="800000"/>
                </a:solidFill>
                <a:latin typeface="Arial MT"/>
                <a:cs typeface="Arial MT"/>
              </a:rPr>
              <a:t>or </a:t>
            </a:r>
            <a:r>
              <a:rPr sz="2100" dirty="0">
                <a:solidFill>
                  <a:srgbClr val="800000"/>
                </a:solidFill>
                <a:latin typeface="Arial MT"/>
                <a:cs typeface="Arial MT"/>
              </a:rPr>
              <a:t>EMPLOYEE </a:t>
            </a:r>
            <a:r>
              <a:rPr sz="2100" spc="-5" dirty="0">
                <a:solidFill>
                  <a:srgbClr val="800000"/>
                </a:solidFill>
                <a:latin typeface="Arial MT"/>
                <a:cs typeface="Arial MT"/>
              </a:rPr>
              <a:t>Franklin Wong </a:t>
            </a:r>
            <a:r>
              <a:rPr sz="2100" i="1" spc="-5" dirty="0">
                <a:solidFill>
                  <a:srgbClr val="800000"/>
                </a:solidFill>
                <a:latin typeface="Arial"/>
                <a:cs typeface="Arial"/>
              </a:rPr>
              <a:t>manages </a:t>
            </a:r>
            <a:r>
              <a:rPr sz="2100" dirty="0">
                <a:solidFill>
                  <a:srgbClr val="800000"/>
                </a:solidFill>
                <a:latin typeface="Arial MT"/>
                <a:cs typeface="Arial MT"/>
              </a:rPr>
              <a:t>the </a:t>
            </a:r>
            <a:r>
              <a:rPr sz="2100" spc="5" dirty="0">
                <a:solidFill>
                  <a:srgbClr val="800000"/>
                </a:solidFill>
                <a:latin typeface="Arial MT"/>
                <a:cs typeface="Arial MT"/>
              </a:rPr>
              <a:t> </a:t>
            </a:r>
            <a:r>
              <a:rPr sz="2100" spc="-5" dirty="0">
                <a:solidFill>
                  <a:srgbClr val="800000"/>
                </a:solidFill>
                <a:latin typeface="Arial MT"/>
                <a:cs typeface="Arial MT"/>
              </a:rPr>
              <a:t>Research</a:t>
            </a:r>
            <a:r>
              <a:rPr sz="2100" spc="-20" dirty="0">
                <a:solidFill>
                  <a:srgbClr val="800000"/>
                </a:solidFill>
                <a:latin typeface="Arial MT"/>
                <a:cs typeface="Arial MT"/>
              </a:rPr>
              <a:t> </a:t>
            </a:r>
            <a:r>
              <a:rPr sz="2100" dirty="0">
                <a:solidFill>
                  <a:srgbClr val="800000"/>
                </a:solidFill>
                <a:latin typeface="Arial MT"/>
                <a:cs typeface="Arial MT"/>
              </a:rPr>
              <a:t>DEPARTMENT.</a:t>
            </a:r>
            <a:endParaRPr sz="2100">
              <a:latin typeface="Arial MT"/>
              <a:cs typeface="Arial MT"/>
            </a:endParaRPr>
          </a:p>
          <a:p>
            <a:pPr marL="355600" marR="15240" indent="-342900">
              <a:lnSpc>
                <a:spcPct val="80000"/>
              </a:lnSpc>
              <a:spcBef>
                <a:spcPts val="59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Relationships</a:t>
            </a:r>
            <a:r>
              <a:rPr sz="2400" spc="50" dirty="0">
                <a:solidFill>
                  <a:srgbClr val="333399"/>
                </a:solidFill>
                <a:latin typeface="Arial MT"/>
                <a:cs typeface="Arial MT"/>
              </a:rPr>
              <a:t> </a:t>
            </a:r>
            <a:r>
              <a:rPr sz="2400" dirty="0">
                <a:solidFill>
                  <a:srgbClr val="333399"/>
                </a:solidFill>
                <a:latin typeface="Arial MT"/>
                <a:cs typeface="Arial MT"/>
              </a:rPr>
              <a:t>of</a:t>
            </a:r>
            <a:r>
              <a:rPr sz="2400" spc="5"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spc="-5" dirty="0">
                <a:solidFill>
                  <a:srgbClr val="333399"/>
                </a:solidFill>
                <a:latin typeface="Arial MT"/>
                <a:cs typeface="Arial MT"/>
              </a:rPr>
              <a:t>same</a:t>
            </a:r>
            <a:r>
              <a:rPr sz="2400" dirty="0">
                <a:solidFill>
                  <a:srgbClr val="333399"/>
                </a:solidFill>
                <a:latin typeface="Arial MT"/>
                <a:cs typeface="Arial MT"/>
              </a:rPr>
              <a:t> type</a:t>
            </a:r>
            <a:r>
              <a:rPr sz="2400" spc="5" dirty="0">
                <a:solidFill>
                  <a:srgbClr val="333399"/>
                </a:solidFill>
                <a:latin typeface="Arial MT"/>
                <a:cs typeface="Arial MT"/>
              </a:rPr>
              <a:t> </a:t>
            </a:r>
            <a:r>
              <a:rPr sz="2400" spc="-5" dirty="0">
                <a:solidFill>
                  <a:srgbClr val="333399"/>
                </a:solidFill>
                <a:latin typeface="Arial MT"/>
                <a:cs typeface="Arial MT"/>
              </a:rPr>
              <a:t>are</a:t>
            </a:r>
            <a:r>
              <a:rPr sz="2400" spc="5" dirty="0">
                <a:solidFill>
                  <a:srgbClr val="333399"/>
                </a:solidFill>
                <a:latin typeface="Arial MT"/>
                <a:cs typeface="Arial MT"/>
              </a:rPr>
              <a:t> </a:t>
            </a:r>
            <a:r>
              <a:rPr sz="2400" spc="-5" dirty="0">
                <a:solidFill>
                  <a:srgbClr val="333399"/>
                </a:solidFill>
                <a:latin typeface="Arial MT"/>
                <a:cs typeface="Arial MT"/>
              </a:rPr>
              <a:t>grouped</a:t>
            </a:r>
            <a:r>
              <a:rPr sz="2400" spc="15" dirty="0">
                <a:solidFill>
                  <a:srgbClr val="333399"/>
                </a:solidFill>
                <a:latin typeface="Arial MT"/>
                <a:cs typeface="Arial MT"/>
              </a:rPr>
              <a:t> </a:t>
            </a:r>
            <a:r>
              <a:rPr sz="2400" spc="-5" dirty="0">
                <a:solidFill>
                  <a:srgbClr val="333399"/>
                </a:solidFill>
                <a:latin typeface="Arial MT"/>
                <a:cs typeface="Arial MT"/>
              </a:rPr>
              <a:t>or</a:t>
            </a:r>
            <a:r>
              <a:rPr sz="2400" spc="5" dirty="0">
                <a:solidFill>
                  <a:srgbClr val="333399"/>
                </a:solidFill>
                <a:latin typeface="Arial MT"/>
                <a:cs typeface="Arial MT"/>
              </a:rPr>
              <a:t> </a:t>
            </a:r>
            <a:r>
              <a:rPr sz="2400" spc="-5" dirty="0">
                <a:solidFill>
                  <a:srgbClr val="333399"/>
                </a:solidFill>
                <a:latin typeface="Arial MT"/>
                <a:cs typeface="Arial MT"/>
              </a:rPr>
              <a:t>typed</a:t>
            </a:r>
            <a:r>
              <a:rPr sz="2400" spc="5" dirty="0">
                <a:solidFill>
                  <a:srgbClr val="333399"/>
                </a:solidFill>
                <a:latin typeface="Arial MT"/>
                <a:cs typeface="Arial MT"/>
              </a:rPr>
              <a:t> </a:t>
            </a:r>
            <a:r>
              <a:rPr sz="2400" spc="-5" dirty="0">
                <a:solidFill>
                  <a:srgbClr val="333399"/>
                </a:solidFill>
                <a:latin typeface="Arial MT"/>
                <a:cs typeface="Arial MT"/>
              </a:rPr>
              <a:t>into </a:t>
            </a:r>
            <a:r>
              <a:rPr sz="2400" spc="-655"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a:t>
            </a:r>
            <a:r>
              <a:rPr sz="2400" b="1" dirty="0">
                <a:solidFill>
                  <a:srgbClr val="333399"/>
                </a:solidFill>
                <a:latin typeface="Arial"/>
                <a:cs typeface="Arial"/>
              </a:rPr>
              <a:t>relationship</a:t>
            </a:r>
            <a:r>
              <a:rPr sz="2400" b="1" spc="-35" dirty="0">
                <a:solidFill>
                  <a:srgbClr val="333399"/>
                </a:solidFill>
                <a:latin typeface="Arial"/>
                <a:cs typeface="Arial"/>
              </a:rPr>
              <a:t> </a:t>
            </a:r>
            <a:r>
              <a:rPr sz="2400" b="1" spc="-5" dirty="0">
                <a:solidFill>
                  <a:srgbClr val="333399"/>
                </a:solidFill>
                <a:latin typeface="Arial"/>
                <a:cs typeface="Arial"/>
              </a:rPr>
              <a:t>type</a:t>
            </a:r>
            <a:r>
              <a:rPr sz="2400" spc="-5" dirty="0">
                <a:solidFill>
                  <a:srgbClr val="333399"/>
                </a:solidFill>
                <a:latin typeface="Arial MT"/>
                <a:cs typeface="Arial MT"/>
              </a:rPr>
              <a:t>.</a:t>
            </a:r>
            <a:endParaRPr sz="2400">
              <a:latin typeface="Arial MT"/>
              <a:cs typeface="Arial MT"/>
            </a:endParaRPr>
          </a:p>
          <a:p>
            <a:pPr marL="756285" marR="62865" lvl="1" indent="-287020">
              <a:lnSpc>
                <a:spcPct val="80000"/>
              </a:lnSpc>
              <a:spcBef>
                <a:spcPts val="505"/>
              </a:spcBef>
              <a:buClr>
                <a:srgbClr val="333399"/>
              </a:buClr>
              <a:buSzPct val="54761"/>
              <a:buFont typeface="Wingdings"/>
              <a:buChar char=""/>
              <a:tabLst>
                <a:tab pos="756285" algn="l"/>
                <a:tab pos="756920" algn="l"/>
              </a:tabLst>
            </a:pPr>
            <a:r>
              <a:rPr sz="2100" dirty="0">
                <a:solidFill>
                  <a:srgbClr val="800000"/>
                </a:solidFill>
                <a:latin typeface="Arial MT"/>
                <a:cs typeface="Arial MT"/>
              </a:rPr>
              <a:t>For </a:t>
            </a:r>
            <a:r>
              <a:rPr sz="2100" spc="-5" dirty="0">
                <a:solidFill>
                  <a:srgbClr val="800000"/>
                </a:solidFill>
                <a:latin typeface="Arial MT"/>
                <a:cs typeface="Arial MT"/>
              </a:rPr>
              <a:t>example, the WORKS_ON relationship </a:t>
            </a:r>
            <a:r>
              <a:rPr sz="2100" dirty="0">
                <a:solidFill>
                  <a:srgbClr val="800000"/>
                </a:solidFill>
                <a:latin typeface="Arial MT"/>
                <a:cs typeface="Arial MT"/>
              </a:rPr>
              <a:t>type </a:t>
            </a:r>
            <a:r>
              <a:rPr sz="2100" spc="-5" dirty="0">
                <a:solidFill>
                  <a:srgbClr val="800000"/>
                </a:solidFill>
                <a:latin typeface="Arial MT"/>
                <a:cs typeface="Arial MT"/>
              </a:rPr>
              <a:t>in which </a:t>
            </a:r>
            <a:r>
              <a:rPr sz="2100" dirty="0">
                <a:solidFill>
                  <a:srgbClr val="800000"/>
                </a:solidFill>
                <a:latin typeface="Arial MT"/>
                <a:cs typeface="Arial MT"/>
              </a:rPr>
              <a:t> EMPLOYEEs </a:t>
            </a:r>
            <a:r>
              <a:rPr sz="2100" spc="-5" dirty="0">
                <a:solidFill>
                  <a:srgbClr val="800000"/>
                </a:solidFill>
                <a:latin typeface="Arial MT"/>
                <a:cs typeface="Arial MT"/>
              </a:rPr>
              <a:t>and </a:t>
            </a:r>
            <a:r>
              <a:rPr sz="2100" dirty="0">
                <a:solidFill>
                  <a:srgbClr val="800000"/>
                </a:solidFill>
                <a:latin typeface="Arial MT"/>
                <a:cs typeface="Arial MT"/>
              </a:rPr>
              <a:t>PROJECTs </a:t>
            </a:r>
            <a:r>
              <a:rPr sz="2100" spc="-5" dirty="0">
                <a:solidFill>
                  <a:srgbClr val="800000"/>
                </a:solidFill>
                <a:latin typeface="Arial MT"/>
                <a:cs typeface="Arial MT"/>
              </a:rPr>
              <a:t>participate, or </a:t>
            </a:r>
            <a:r>
              <a:rPr sz="2100" dirty="0">
                <a:solidFill>
                  <a:srgbClr val="800000"/>
                </a:solidFill>
                <a:latin typeface="Arial MT"/>
                <a:cs typeface="Arial MT"/>
              </a:rPr>
              <a:t>the MANAGES </a:t>
            </a:r>
            <a:r>
              <a:rPr sz="2100" spc="5" dirty="0">
                <a:solidFill>
                  <a:srgbClr val="800000"/>
                </a:solidFill>
                <a:latin typeface="Arial MT"/>
                <a:cs typeface="Arial MT"/>
              </a:rPr>
              <a:t> </a:t>
            </a:r>
            <a:r>
              <a:rPr sz="2100" spc="-5" dirty="0">
                <a:solidFill>
                  <a:srgbClr val="800000"/>
                </a:solidFill>
                <a:latin typeface="Arial MT"/>
                <a:cs typeface="Arial MT"/>
              </a:rPr>
              <a:t>relationship type </a:t>
            </a:r>
            <a:r>
              <a:rPr sz="2100" dirty="0">
                <a:solidFill>
                  <a:srgbClr val="800000"/>
                </a:solidFill>
                <a:latin typeface="Arial MT"/>
                <a:cs typeface="Arial MT"/>
              </a:rPr>
              <a:t>in </a:t>
            </a:r>
            <a:r>
              <a:rPr sz="2100" spc="-5" dirty="0">
                <a:solidFill>
                  <a:srgbClr val="800000"/>
                </a:solidFill>
                <a:latin typeface="Arial MT"/>
                <a:cs typeface="Arial MT"/>
              </a:rPr>
              <a:t>which </a:t>
            </a:r>
            <a:r>
              <a:rPr sz="2100" dirty="0">
                <a:solidFill>
                  <a:srgbClr val="800000"/>
                </a:solidFill>
                <a:latin typeface="Arial MT"/>
                <a:cs typeface="Arial MT"/>
              </a:rPr>
              <a:t>EMPLOYEEs </a:t>
            </a:r>
            <a:r>
              <a:rPr sz="2100" spc="-5" dirty="0">
                <a:solidFill>
                  <a:srgbClr val="800000"/>
                </a:solidFill>
                <a:latin typeface="Arial MT"/>
                <a:cs typeface="Arial MT"/>
              </a:rPr>
              <a:t>and </a:t>
            </a:r>
            <a:r>
              <a:rPr sz="2100" dirty="0">
                <a:solidFill>
                  <a:srgbClr val="800000"/>
                </a:solidFill>
                <a:latin typeface="Arial MT"/>
                <a:cs typeface="Arial MT"/>
              </a:rPr>
              <a:t>DEPARTMENTs </a:t>
            </a:r>
            <a:r>
              <a:rPr sz="2100" spc="-575" dirty="0">
                <a:solidFill>
                  <a:srgbClr val="800000"/>
                </a:solidFill>
                <a:latin typeface="Arial MT"/>
                <a:cs typeface="Arial MT"/>
              </a:rPr>
              <a:t> </a:t>
            </a:r>
            <a:r>
              <a:rPr sz="2100" spc="-5" dirty="0">
                <a:solidFill>
                  <a:srgbClr val="800000"/>
                </a:solidFill>
                <a:latin typeface="Arial MT"/>
                <a:cs typeface="Arial MT"/>
              </a:rPr>
              <a:t>participate.</a:t>
            </a:r>
            <a:endParaRPr sz="2100">
              <a:latin typeface="Arial MT"/>
              <a:cs typeface="Arial MT"/>
            </a:endParaRPr>
          </a:p>
          <a:p>
            <a:pPr marL="355600" marR="947419" indent="-342900">
              <a:lnSpc>
                <a:spcPct val="80000"/>
              </a:lnSpc>
              <a:spcBef>
                <a:spcPts val="575"/>
              </a:spcBef>
              <a:buClr>
                <a:srgbClr val="990033"/>
              </a:buClr>
              <a:buSzPct val="60416"/>
              <a:buFont typeface="Wingdings"/>
              <a:buChar char=""/>
              <a:tabLst>
                <a:tab pos="354965" algn="l"/>
                <a:tab pos="355600" algn="l"/>
              </a:tabLst>
            </a:pPr>
            <a:r>
              <a:rPr sz="2400" dirty="0">
                <a:solidFill>
                  <a:srgbClr val="333399"/>
                </a:solidFill>
                <a:latin typeface="Arial MT"/>
                <a:cs typeface="Arial MT"/>
              </a:rPr>
              <a:t>The </a:t>
            </a:r>
            <a:r>
              <a:rPr sz="2400" spc="-5" dirty="0">
                <a:solidFill>
                  <a:srgbClr val="333399"/>
                </a:solidFill>
                <a:latin typeface="Arial MT"/>
                <a:cs typeface="Arial MT"/>
              </a:rPr>
              <a:t>degree</a:t>
            </a:r>
            <a:r>
              <a:rPr sz="2400" spc="5" dirty="0">
                <a:solidFill>
                  <a:srgbClr val="333399"/>
                </a:solidFill>
                <a:latin typeface="Arial MT"/>
                <a:cs typeface="Arial MT"/>
              </a:rPr>
              <a:t> </a:t>
            </a:r>
            <a:r>
              <a:rPr sz="2400" dirty="0">
                <a:solidFill>
                  <a:srgbClr val="333399"/>
                </a:solidFill>
                <a:latin typeface="Arial MT"/>
                <a:cs typeface="Arial MT"/>
              </a:rPr>
              <a:t>of </a:t>
            </a:r>
            <a:r>
              <a:rPr sz="2400" spc="-5" dirty="0">
                <a:solidFill>
                  <a:srgbClr val="333399"/>
                </a:solidFill>
                <a:latin typeface="Arial MT"/>
                <a:cs typeface="Arial MT"/>
              </a:rPr>
              <a:t>a relationship</a:t>
            </a:r>
            <a:r>
              <a:rPr sz="2400" spc="30" dirty="0">
                <a:solidFill>
                  <a:srgbClr val="333399"/>
                </a:solidFill>
                <a:latin typeface="Arial MT"/>
                <a:cs typeface="Arial MT"/>
              </a:rPr>
              <a:t> </a:t>
            </a:r>
            <a:r>
              <a:rPr sz="2400" dirty="0">
                <a:solidFill>
                  <a:srgbClr val="333399"/>
                </a:solidFill>
                <a:latin typeface="Arial MT"/>
                <a:cs typeface="Arial MT"/>
              </a:rPr>
              <a:t>type </a:t>
            </a:r>
            <a:r>
              <a:rPr sz="2400" spc="-10" dirty="0">
                <a:solidFill>
                  <a:srgbClr val="333399"/>
                </a:solidFill>
                <a:latin typeface="Arial MT"/>
                <a:cs typeface="Arial MT"/>
              </a:rPr>
              <a:t>is</a:t>
            </a:r>
            <a:r>
              <a:rPr sz="2400" dirty="0">
                <a:solidFill>
                  <a:srgbClr val="333399"/>
                </a:solidFill>
                <a:latin typeface="Arial MT"/>
                <a:cs typeface="Arial MT"/>
              </a:rPr>
              <a:t> the</a:t>
            </a:r>
            <a:r>
              <a:rPr sz="2400" spc="5" dirty="0">
                <a:solidFill>
                  <a:srgbClr val="333399"/>
                </a:solidFill>
                <a:latin typeface="Arial MT"/>
                <a:cs typeface="Arial MT"/>
              </a:rPr>
              <a:t> </a:t>
            </a:r>
            <a:r>
              <a:rPr sz="2400" spc="-5" dirty="0">
                <a:solidFill>
                  <a:srgbClr val="333399"/>
                </a:solidFill>
                <a:latin typeface="Arial MT"/>
                <a:cs typeface="Arial MT"/>
              </a:rPr>
              <a:t>number</a:t>
            </a:r>
            <a:r>
              <a:rPr sz="2400" spc="5" dirty="0">
                <a:solidFill>
                  <a:srgbClr val="333399"/>
                </a:solidFill>
                <a:latin typeface="Arial MT"/>
                <a:cs typeface="Arial MT"/>
              </a:rPr>
              <a:t> </a:t>
            </a:r>
            <a:r>
              <a:rPr sz="2400" dirty="0">
                <a:solidFill>
                  <a:srgbClr val="333399"/>
                </a:solidFill>
                <a:latin typeface="Arial MT"/>
                <a:cs typeface="Arial MT"/>
              </a:rPr>
              <a:t>of </a:t>
            </a:r>
            <a:r>
              <a:rPr sz="2400" spc="-650" dirty="0">
                <a:solidFill>
                  <a:srgbClr val="333399"/>
                </a:solidFill>
                <a:latin typeface="Arial MT"/>
                <a:cs typeface="Arial MT"/>
              </a:rPr>
              <a:t> </a:t>
            </a:r>
            <a:r>
              <a:rPr sz="2400" spc="-5" dirty="0">
                <a:solidFill>
                  <a:srgbClr val="333399"/>
                </a:solidFill>
                <a:latin typeface="Arial MT"/>
                <a:cs typeface="Arial MT"/>
              </a:rPr>
              <a:t>participating</a:t>
            </a:r>
            <a:r>
              <a:rPr sz="2400" spc="15" dirty="0">
                <a:solidFill>
                  <a:srgbClr val="333399"/>
                </a:solidFill>
                <a:latin typeface="Arial MT"/>
                <a:cs typeface="Arial MT"/>
              </a:rPr>
              <a:t> </a:t>
            </a:r>
            <a:r>
              <a:rPr sz="2400" dirty="0">
                <a:solidFill>
                  <a:srgbClr val="333399"/>
                </a:solidFill>
                <a:latin typeface="Arial MT"/>
                <a:cs typeface="Arial MT"/>
              </a:rPr>
              <a:t>entity types.</a:t>
            </a:r>
            <a:endParaRPr sz="2400">
              <a:latin typeface="Arial MT"/>
              <a:cs typeface="Arial MT"/>
            </a:endParaRPr>
          </a:p>
          <a:p>
            <a:pPr marL="756285" lvl="1" indent="-287020">
              <a:lnSpc>
                <a:spcPct val="100000"/>
              </a:lnSpc>
              <a:buClr>
                <a:srgbClr val="333399"/>
              </a:buClr>
              <a:buSzPct val="54761"/>
              <a:buFont typeface="Wingdings"/>
              <a:buChar char=""/>
              <a:tabLst>
                <a:tab pos="756285" algn="l"/>
                <a:tab pos="756920" algn="l"/>
              </a:tabLst>
            </a:pPr>
            <a:r>
              <a:rPr sz="2100" dirty="0">
                <a:solidFill>
                  <a:srgbClr val="800000"/>
                </a:solidFill>
                <a:latin typeface="Arial MT"/>
                <a:cs typeface="Arial MT"/>
              </a:rPr>
              <a:t>Both</a:t>
            </a:r>
            <a:r>
              <a:rPr sz="2100" spc="-15" dirty="0">
                <a:solidFill>
                  <a:srgbClr val="800000"/>
                </a:solidFill>
                <a:latin typeface="Arial MT"/>
                <a:cs typeface="Arial MT"/>
              </a:rPr>
              <a:t> </a:t>
            </a:r>
            <a:r>
              <a:rPr sz="2100" dirty="0">
                <a:solidFill>
                  <a:srgbClr val="800000"/>
                </a:solidFill>
                <a:latin typeface="Arial MT"/>
                <a:cs typeface="Arial MT"/>
              </a:rPr>
              <a:t>MANAGES </a:t>
            </a:r>
            <a:r>
              <a:rPr sz="2100" spc="-5" dirty="0">
                <a:solidFill>
                  <a:srgbClr val="800000"/>
                </a:solidFill>
                <a:latin typeface="Arial MT"/>
                <a:cs typeface="Arial MT"/>
              </a:rPr>
              <a:t>and</a:t>
            </a:r>
            <a:r>
              <a:rPr sz="2100" spc="-15" dirty="0">
                <a:solidFill>
                  <a:srgbClr val="800000"/>
                </a:solidFill>
                <a:latin typeface="Arial MT"/>
                <a:cs typeface="Arial MT"/>
              </a:rPr>
              <a:t> </a:t>
            </a:r>
            <a:r>
              <a:rPr sz="2100" dirty="0">
                <a:solidFill>
                  <a:srgbClr val="800000"/>
                </a:solidFill>
                <a:latin typeface="Arial MT"/>
                <a:cs typeface="Arial MT"/>
              </a:rPr>
              <a:t>WORKS_ON</a:t>
            </a:r>
            <a:r>
              <a:rPr sz="2100" spc="5" dirty="0">
                <a:solidFill>
                  <a:srgbClr val="800000"/>
                </a:solidFill>
                <a:latin typeface="Arial MT"/>
                <a:cs typeface="Arial MT"/>
              </a:rPr>
              <a:t> </a:t>
            </a:r>
            <a:r>
              <a:rPr sz="2100" spc="-5" dirty="0">
                <a:solidFill>
                  <a:srgbClr val="800000"/>
                </a:solidFill>
                <a:latin typeface="Arial MT"/>
                <a:cs typeface="Arial MT"/>
              </a:rPr>
              <a:t>are</a:t>
            </a:r>
            <a:r>
              <a:rPr sz="2100" dirty="0">
                <a:solidFill>
                  <a:srgbClr val="800000"/>
                </a:solidFill>
                <a:latin typeface="Arial MT"/>
                <a:cs typeface="Arial MT"/>
              </a:rPr>
              <a:t> </a:t>
            </a:r>
            <a:r>
              <a:rPr sz="2100" i="1" spc="-5" dirty="0">
                <a:solidFill>
                  <a:srgbClr val="800000"/>
                </a:solidFill>
                <a:latin typeface="Arial"/>
                <a:cs typeface="Arial"/>
              </a:rPr>
              <a:t>binary </a:t>
            </a:r>
            <a:r>
              <a:rPr sz="2100" spc="-5" dirty="0">
                <a:solidFill>
                  <a:srgbClr val="800000"/>
                </a:solidFill>
                <a:latin typeface="Arial MT"/>
                <a:cs typeface="Arial MT"/>
              </a:rPr>
              <a:t>relationships.</a:t>
            </a:r>
            <a:endParaRPr sz="21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799" y="1607819"/>
            <a:ext cx="7924800" cy="4724400"/>
          </a:xfrm>
          <a:prstGeom prst="rect">
            <a:avLst/>
          </a:prstGeom>
        </p:spPr>
      </p:pic>
      <p:sp>
        <p:nvSpPr>
          <p:cNvPr id="3" name="object 3"/>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object 4"/>
          <p:cNvSpPr txBox="1">
            <a:spLocks noGrp="1"/>
          </p:cNvSpPr>
          <p:nvPr>
            <p:ph type="title"/>
          </p:nvPr>
        </p:nvSpPr>
        <p:spPr>
          <a:xfrm>
            <a:off x="231140" y="145491"/>
            <a:ext cx="8579485" cy="878840"/>
          </a:xfrm>
          <a:prstGeom prst="rect">
            <a:avLst/>
          </a:prstGeom>
        </p:spPr>
        <p:txBody>
          <a:bodyPr vert="horz" wrap="square" lIns="0" tIns="12065" rIns="0" bIns="0" rtlCol="0">
            <a:spAutoFit/>
          </a:bodyPr>
          <a:lstStyle/>
          <a:p>
            <a:pPr marL="12700" marR="5080">
              <a:lnSpc>
                <a:spcPct val="100000"/>
              </a:lnSpc>
              <a:spcBef>
                <a:spcPts val="95"/>
              </a:spcBef>
            </a:pPr>
            <a:r>
              <a:rPr sz="2800" dirty="0"/>
              <a:t>Relationship</a:t>
            </a:r>
            <a:r>
              <a:rPr sz="2800" spc="10" dirty="0"/>
              <a:t> </a:t>
            </a:r>
            <a:r>
              <a:rPr sz="2800" dirty="0"/>
              <a:t>instances </a:t>
            </a:r>
            <a:r>
              <a:rPr sz="2800" spc="-5" dirty="0"/>
              <a:t>of </a:t>
            </a:r>
            <a:r>
              <a:rPr sz="2800" dirty="0"/>
              <a:t>the </a:t>
            </a:r>
            <a:r>
              <a:rPr sz="2800" spc="-10" dirty="0"/>
              <a:t>WORKS_FOR</a:t>
            </a:r>
            <a:r>
              <a:rPr sz="2800" spc="25" dirty="0"/>
              <a:t> </a:t>
            </a:r>
            <a:r>
              <a:rPr sz="2800" spc="-5" dirty="0"/>
              <a:t>N:1 </a:t>
            </a:r>
            <a:r>
              <a:rPr sz="2800" dirty="0"/>
              <a:t> relationship</a:t>
            </a:r>
            <a:r>
              <a:rPr sz="2800" spc="-10" dirty="0"/>
              <a:t> </a:t>
            </a:r>
            <a:r>
              <a:rPr sz="2800" spc="-5" dirty="0"/>
              <a:t>between</a:t>
            </a:r>
            <a:r>
              <a:rPr sz="2800" spc="10" dirty="0"/>
              <a:t> </a:t>
            </a:r>
            <a:r>
              <a:rPr sz="2800" spc="-5" dirty="0"/>
              <a:t>EMPLOYEE</a:t>
            </a:r>
            <a:r>
              <a:rPr sz="2800" spc="5" dirty="0"/>
              <a:t> </a:t>
            </a:r>
            <a:r>
              <a:rPr sz="2800" spc="-5" dirty="0"/>
              <a:t>and</a:t>
            </a:r>
            <a:r>
              <a:rPr sz="2800" spc="10" dirty="0"/>
              <a:t> </a:t>
            </a:r>
            <a:r>
              <a:rPr sz="2800" spc="-10" dirty="0"/>
              <a:t>DEPARTMENT</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75615" y="196723"/>
            <a:ext cx="7793990" cy="878840"/>
          </a:xfrm>
          <a:prstGeom prst="rect">
            <a:avLst/>
          </a:prstGeom>
        </p:spPr>
        <p:txBody>
          <a:bodyPr vert="horz" wrap="square" lIns="0" tIns="12065" rIns="0" bIns="0" rtlCol="0">
            <a:spAutoFit/>
          </a:bodyPr>
          <a:lstStyle/>
          <a:p>
            <a:pPr marL="12700" marR="5080">
              <a:lnSpc>
                <a:spcPct val="100000"/>
              </a:lnSpc>
              <a:spcBef>
                <a:spcPts val="95"/>
              </a:spcBef>
              <a:tabLst>
                <a:tab pos="5509895" algn="l"/>
              </a:tabLst>
            </a:pPr>
            <a:r>
              <a:rPr sz="2800" spc="-5" dirty="0"/>
              <a:t>Relationship</a:t>
            </a:r>
            <a:r>
              <a:rPr sz="2800" spc="25" dirty="0"/>
              <a:t> </a:t>
            </a:r>
            <a:r>
              <a:rPr sz="2800" dirty="0"/>
              <a:t>instances</a:t>
            </a:r>
            <a:r>
              <a:rPr sz="2800" spc="10" dirty="0"/>
              <a:t> </a:t>
            </a:r>
            <a:r>
              <a:rPr sz="2800" spc="-5" dirty="0"/>
              <a:t>of</a:t>
            </a:r>
            <a:r>
              <a:rPr sz="2800" spc="10" dirty="0"/>
              <a:t> </a:t>
            </a:r>
            <a:r>
              <a:rPr sz="2800" spc="-5" dirty="0"/>
              <a:t>the</a:t>
            </a:r>
            <a:r>
              <a:rPr sz="2800" spc="10" dirty="0"/>
              <a:t> </a:t>
            </a:r>
            <a:r>
              <a:rPr sz="2800" spc="-5" dirty="0"/>
              <a:t>M:N	WORKS_ON </a:t>
            </a:r>
            <a:r>
              <a:rPr sz="2800" dirty="0"/>
              <a:t> relationship </a:t>
            </a:r>
            <a:r>
              <a:rPr sz="2800" spc="-5" dirty="0"/>
              <a:t>between</a:t>
            </a:r>
            <a:r>
              <a:rPr sz="2800" spc="15" dirty="0"/>
              <a:t> </a:t>
            </a:r>
            <a:r>
              <a:rPr sz="2800" spc="-5" dirty="0"/>
              <a:t>EMPLOYEE</a:t>
            </a:r>
            <a:r>
              <a:rPr sz="2800" dirty="0"/>
              <a:t> </a:t>
            </a:r>
            <a:r>
              <a:rPr sz="2800" spc="-5" dirty="0"/>
              <a:t>and</a:t>
            </a:r>
            <a:r>
              <a:rPr sz="2800" spc="15" dirty="0"/>
              <a:t> </a:t>
            </a:r>
            <a:r>
              <a:rPr sz="2800" spc="-10" dirty="0"/>
              <a:t>PROJECT</a:t>
            </a:r>
            <a:endParaRPr sz="2800"/>
          </a:p>
        </p:txBody>
      </p:sp>
      <p:pic>
        <p:nvPicPr>
          <p:cNvPr id="4" name="object 4"/>
          <p:cNvPicPr/>
          <p:nvPr/>
        </p:nvPicPr>
        <p:blipFill>
          <a:blip r:embed="rId2" cstate="print"/>
          <a:stretch>
            <a:fillRect/>
          </a:stretch>
        </p:blipFill>
        <p:spPr>
          <a:xfrm>
            <a:off x="1288832" y="1540294"/>
            <a:ext cx="6919323" cy="4776685"/>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221855" cy="513715"/>
          </a:xfrm>
          <a:prstGeom prst="rect">
            <a:avLst/>
          </a:prstGeom>
        </p:spPr>
        <p:txBody>
          <a:bodyPr vert="horz" wrap="square" lIns="0" tIns="13335" rIns="0" bIns="0" rtlCol="0">
            <a:spAutoFit/>
          </a:bodyPr>
          <a:lstStyle/>
          <a:p>
            <a:pPr marL="12700">
              <a:lnSpc>
                <a:spcPct val="100000"/>
              </a:lnSpc>
              <a:spcBef>
                <a:spcPts val="105"/>
              </a:spcBef>
            </a:pPr>
            <a:r>
              <a:rPr sz="3200" spc="-5" dirty="0"/>
              <a:t>Relationship</a:t>
            </a:r>
            <a:r>
              <a:rPr sz="3200" spc="-15" dirty="0"/>
              <a:t> </a:t>
            </a:r>
            <a:r>
              <a:rPr sz="3200" dirty="0"/>
              <a:t>type</a:t>
            </a:r>
            <a:r>
              <a:rPr sz="3200" spc="-20" dirty="0"/>
              <a:t> </a:t>
            </a:r>
            <a:r>
              <a:rPr sz="3200" dirty="0"/>
              <a:t>vs.</a:t>
            </a:r>
            <a:r>
              <a:rPr sz="3200" spc="-25" dirty="0"/>
              <a:t> </a:t>
            </a:r>
            <a:r>
              <a:rPr sz="3200" spc="-5" dirty="0"/>
              <a:t>relationship</a:t>
            </a:r>
            <a:r>
              <a:rPr sz="3200" spc="-10" dirty="0"/>
              <a:t> </a:t>
            </a:r>
            <a:r>
              <a:rPr sz="3200" dirty="0"/>
              <a:t>set</a:t>
            </a:r>
            <a:r>
              <a:rPr sz="3200" spc="-15" dirty="0"/>
              <a:t> </a:t>
            </a:r>
            <a:r>
              <a:rPr sz="3200" dirty="0"/>
              <a:t>(1)</a:t>
            </a:r>
            <a:endParaRPr sz="3200"/>
          </a:p>
        </p:txBody>
      </p:sp>
      <p:sp>
        <p:nvSpPr>
          <p:cNvPr id="4" name="object 4"/>
          <p:cNvSpPr txBox="1"/>
          <p:nvPr/>
        </p:nvSpPr>
        <p:spPr>
          <a:xfrm>
            <a:off x="307340" y="1267312"/>
            <a:ext cx="7367905" cy="422148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Relationship</a:t>
            </a:r>
            <a:r>
              <a:rPr sz="2800" spc="-30" dirty="0">
                <a:solidFill>
                  <a:srgbClr val="333399"/>
                </a:solidFill>
                <a:latin typeface="Arial MT"/>
                <a:cs typeface="Arial MT"/>
              </a:rPr>
              <a:t> </a:t>
            </a:r>
            <a:r>
              <a:rPr sz="2800" dirty="0">
                <a:solidFill>
                  <a:srgbClr val="333399"/>
                </a:solidFill>
                <a:latin typeface="Arial MT"/>
                <a:cs typeface="Arial MT"/>
              </a:rPr>
              <a:t>Type:</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Is the</a:t>
            </a:r>
            <a:r>
              <a:rPr sz="2600" spc="5" dirty="0">
                <a:solidFill>
                  <a:srgbClr val="800000"/>
                </a:solidFill>
                <a:latin typeface="Arial MT"/>
                <a:cs typeface="Arial MT"/>
              </a:rPr>
              <a:t> </a:t>
            </a:r>
            <a:r>
              <a:rPr sz="2600" dirty="0">
                <a:solidFill>
                  <a:srgbClr val="800000"/>
                </a:solidFill>
                <a:latin typeface="Arial MT"/>
                <a:cs typeface="Arial MT"/>
              </a:rPr>
              <a:t>schema</a:t>
            </a:r>
            <a:r>
              <a:rPr sz="2600" spc="-35" dirty="0">
                <a:solidFill>
                  <a:srgbClr val="800000"/>
                </a:solidFill>
                <a:latin typeface="Arial MT"/>
                <a:cs typeface="Arial MT"/>
              </a:rPr>
              <a:t> </a:t>
            </a:r>
            <a:r>
              <a:rPr sz="2600" dirty="0">
                <a:solidFill>
                  <a:srgbClr val="800000"/>
                </a:solidFill>
                <a:latin typeface="Arial MT"/>
                <a:cs typeface="Arial MT"/>
              </a:rPr>
              <a:t>description</a:t>
            </a:r>
            <a:r>
              <a:rPr sz="2600" spc="-15"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a relationship</a:t>
            </a:r>
            <a:endParaRPr sz="2600">
              <a:latin typeface="Arial MT"/>
              <a:cs typeface="Arial MT"/>
            </a:endParaRPr>
          </a:p>
          <a:p>
            <a:pPr marL="756285" marR="828040"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Identifies</a:t>
            </a:r>
            <a:r>
              <a:rPr sz="2600" spc="-5" dirty="0">
                <a:solidFill>
                  <a:srgbClr val="800000"/>
                </a:solidFill>
                <a:latin typeface="Arial MT"/>
                <a:cs typeface="Arial MT"/>
              </a:rPr>
              <a:t> </a:t>
            </a:r>
            <a:r>
              <a:rPr sz="2600" dirty="0">
                <a:solidFill>
                  <a:srgbClr val="800000"/>
                </a:solidFill>
                <a:latin typeface="Arial MT"/>
                <a:cs typeface="Arial MT"/>
              </a:rPr>
              <a:t>the relationship</a:t>
            </a:r>
            <a:r>
              <a:rPr sz="2600" spc="-30" dirty="0">
                <a:solidFill>
                  <a:srgbClr val="800000"/>
                </a:solidFill>
                <a:latin typeface="Arial MT"/>
                <a:cs typeface="Arial MT"/>
              </a:rPr>
              <a:t> </a:t>
            </a:r>
            <a:r>
              <a:rPr sz="2600" dirty="0">
                <a:solidFill>
                  <a:srgbClr val="800000"/>
                </a:solidFill>
                <a:latin typeface="Arial MT"/>
                <a:cs typeface="Arial MT"/>
              </a:rPr>
              <a:t>name</a:t>
            </a:r>
            <a:r>
              <a:rPr sz="2600" spc="5" dirty="0">
                <a:solidFill>
                  <a:srgbClr val="800000"/>
                </a:solidFill>
                <a:latin typeface="Arial MT"/>
                <a:cs typeface="Arial MT"/>
              </a:rPr>
              <a:t> </a:t>
            </a:r>
            <a:r>
              <a:rPr sz="2600" dirty="0">
                <a:solidFill>
                  <a:srgbClr val="800000"/>
                </a:solidFill>
                <a:latin typeface="Arial MT"/>
                <a:cs typeface="Arial MT"/>
              </a:rPr>
              <a:t>and the </a:t>
            </a:r>
            <a:r>
              <a:rPr sz="2600" spc="-710" dirty="0">
                <a:solidFill>
                  <a:srgbClr val="800000"/>
                </a:solidFill>
                <a:latin typeface="Arial MT"/>
                <a:cs typeface="Arial MT"/>
              </a:rPr>
              <a:t> </a:t>
            </a:r>
            <a:r>
              <a:rPr sz="2600" dirty="0">
                <a:solidFill>
                  <a:srgbClr val="800000"/>
                </a:solidFill>
                <a:latin typeface="Arial MT"/>
                <a:cs typeface="Arial MT"/>
              </a:rPr>
              <a:t>participating</a:t>
            </a:r>
            <a:r>
              <a:rPr sz="2600" spc="-15" dirty="0">
                <a:solidFill>
                  <a:srgbClr val="800000"/>
                </a:solidFill>
                <a:latin typeface="Arial MT"/>
                <a:cs typeface="Arial MT"/>
              </a:rPr>
              <a:t> </a:t>
            </a:r>
            <a:r>
              <a:rPr sz="2600" spc="-5" dirty="0">
                <a:solidFill>
                  <a:srgbClr val="800000"/>
                </a:solidFill>
                <a:latin typeface="Arial MT"/>
                <a:cs typeface="Arial MT"/>
              </a:rPr>
              <a:t>entity</a:t>
            </a:r>
            <a:r>
              <a:rPr sz="2600" dirty="0">
                <a:solidFill>
                  <a:srgbClr val="800000"/>
                </a:solidFill>
                <a:latin typeface="Arial MT"/>
                <a:cs typeface="Arial MT"/>
              </a:rPr>
              <a:t> types</a:t>
            </a:r>
            <a:endParaRPr sz="26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Also</a:t>
            </a:r>
            <a:r>
              <a:rPr sz="2600" spc="-20" dirty="0">
                <a:solidFill>
                  <a:srgbClr val="800000"/>
                </a:solidFill>
                <a:latin typeface="Arial MT"/>
                <a:cs typeface="Arial MT"/>
              </a:rPr>
              <a:t> </a:t>
            </a:r>
            <a:r>
              <a:rPr sz="2600" dirty="0">
                <a:solidFill>
                  <a:srgbClr val="800000"/>
                </a:solidFill>
                <a:latin typeface="Arial MT"/>
                <a:cs typeface="Arial MT"/>
              </a:rPr>
              <a:t>identifies certain</a:t>
            </a:r>
            <a:r>
              <a:rPr sz="2600" spc="-20" dirty="0">
                <a:solidFill>
                  <a:srgbClr val="800000"/>
                </a:solidFill>
                <a:latin typeface="Arial MT"/>
                <a:cs typeface="Arial MT"/>
              </a:rPr>
              <a:t> </a:t>
            </a:r>
            <a:r>
              <a:rPr sz="2600" dirty="0">
                <a:solidFill>
                  <a:srgbClr val="800000"/>
                </a:solidFill>
                <a:latin typeface="Arial MT"/>
                <a:cs typeface="Arial MT"/>
              </a:rPr>
              <a:t>relationship</a:t>
            </a:r>
            <a:r>
              <a:rPr sz="2600" spc="-15" dirty="0">
                <a:solidFill>
                  <a:srgbClr val="800000"/>
                </a:solidFill>
                <a:latin typeface="Arial MT"/>
                <a:cs typeface="Arial MT"/>
              </a:rPr>
              <a:t> </a:t>
            </a:r>
            <a:r>
              <a:rPr sz="2600" dirty="0">
                <a:solidFill>
                  <a:srgbClr val="800000"/>
                </a:solidFill>
                <a:latin typeface="Arial MT"/>
                <a:cs typeface="Arial MT"/>
              </a:rPr>
              <a:t>constraints</a:t>
            </a:r>
            <a:endParaRPr sz="2600">
              <a:latin typeface="Arial MT"/>
              <a:cs typeface="Arial MT"/>
            </a:endParaRPr>
          </a:p>
          <a:p>
            <a:pPr marL="355600" indent="-342900">
              <a:lnSpc>
                <a:spcPct val="100000"/>
              </a:lnSpc>
              <a:spcBef>
                <a:spcPts val="660"/>
              </a:spcBef>
              <a:buClr>
                <a:srgbClr val="990033"/>
              </a:buClr>
              <a:buSzPct val="58928"/>
              <a:buFont typeface="Wingdings"/>
              <a:buChar char=""/>
              <a:tabLst>
                <a:tab pos="354965" algn="l"/>
                <a:tab pos="355600" algn="l"/>
              </a:tabLst>
            </a:pPr>
            <a:r>
              <a:rPr sz="2800" dirty="0">
                <a:solidFill>
                  <a:srgbClr val="333399"/>
                </a:solidFill>
                <a:latin typeface="Arial MT"/>
                <a:cs typeface="Arial MT"/>
              </a:rPr>
              <a:t>Relationship</a:t>
            </a:r>
            <a:r>
              <a:rPr sz="2800" spc="-25" dirty="0">
                <a:solidFill>
                  <a:srgbClr val="333399"/>
                </a:solidFill>
                <a:latin typeface="Arial MT"/>
                <a:cs typeface="Arial MT"/>
              </a:rPr>
              <a:t> </a:t>
            </a:r>
            <a:r>
              <a:rPr sz="2800" spc="-5" dirty="0">
                <a:solidFill>
                  <a:srgbClr val="333399"/>
                </a:solidFill>
                <a:latin typeface="Arial MT"/>
                <a:cs typeface="Arial MT"/>
              </a:rPr>
              <a:t>Set:</a:t>
            </a:r>
            <a:endParaRPr sz="2800">
              <a:latin typeface="Arial MT"/>
              <a:cs typeface="Arial MT"/>
            </a:endParaRPr>
          </a:p>
          <a:p>
            <a:pPr marL="756285" marR="738505"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a:t>
            </a:r>
            <a:r>
              <a:rPr sz="2600" spc="-20" dirty="0">
                <a:solidFill>
                  <a:srgbClr val="800000"/>
                </a:solidFill>
                <a:latin typeface="Arial MT"/>
                <a:cs typeface="Arial MT"/>
              </a:rPr>
              <a:t> </a:t>
            </a:r>
            <a:r>
              <a:rPr sz="2600" dirty="0">
                <a:solidFill>
                  <a:srgbClr val="800000"/>
                </a:solidFill>
                <a:latin typeface="Arial MT"/>
                <a:cs typeface="Arial MT"/>
              </a:rPr>
              <a:t>current</a:t>
            </a:r>
            <a:r>
              <a:rPr sz="2600" spc="-10" dirty="0">
                <a:solidFill>
                  <a:srgbClr val="800000"/>
                </a:solidFill>
                <a:latin typeface="Arial MT"/>
                <a:cs typeface="Arial MT"/>
              </a:rPr>
              <a:t> </a:t>
            </a:r>
            <a:r>
              <a:rPr sz="2600" dirty="0">
                <a:solidFill>
                  <a:srgbClr val="800000"/>
                </a:solidFill>
                <a:latin typeface="Arial MT"/>
                <a:cs typeface="Arial MT"/>
              </a:rPr>
              <a:t>set</a:t>
            </a:r>
            <a:r>
              <a:rPr sz="2600" spc="-5"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relationship</a:t>
            </a:r>
            <a:r>
              <a:rPr sz="2600" spc="-20" dirty="0">
                <a:solidFill>
                  <a:srgbClr val="800000"/>
                </a:solidFill>
                <a:latin typeface="Arial MT"/>
                <a:cs typeface="Arial MT"/>
              </a:rPr>
              <a:t> </a:t>
            </a:r>
            <a:r>
              <a:rPr sz="2600" dirty="0">
                <a:solidFill>
                  <a:srgbClr val="800000"/>
                </a:solidFill>
                <a:latin typeface="Arial MT"/>
                <a:cs typeface="Arial MT"/>
              </a:rPr>
              <a:t>instances </a:t>
            </a:r>
            <a:r>
              <a:rPr sz="2600" spc="-705" dirty="0">
                <a:solidFill>
                  <a:srgbClr val="800000"/>
                </a:solidFill>
                <a:latin typeface="Arial MT"/>
                <a:cs typeface="Arial MT"/>
              </a:rPr>
              <a:t> </a:t>
            </a:r>
            <a:r>
              <a:rPr sz="2600" dirty="0">
                <a:solidFill>
                  <a:srgbClr val="800000"/>
                </a:solidFill>
                <a:latin typeface="Arial MT"/>
                <a:cs typeface="Arial MT"/>
              </a:rPr>
              <a:t>represented</a:t>
            </a:r>
            <a:r>
              <a:rPr sz="2600" spc="-15" dirty="0">
                <a:solidFill>
                  <a:srgbClr val="800000"/>
                </a:solidFill>
                <a:latin typeface="Arial MT"/>
                <a:cs typeface="Arial MT"/>
              </a:rPr>
              <a:t> </a:t>
            </a:r>
            <a:r>
              <a:rPr sz="2600" dirty="0">
                <a:solidFill>
                  <a:srgbClr val="800000"/>
                </a:solidFill>
                <a:latin typeface="Arial MT"/>
                <a:cs typeface="Arial MT"/>
              </a:rPr>
              <a:t>in the database</a:t>
            </a:r>
            <a:endParaRPr sz="2600">
              <a:latin typeface="Arial MT"/>
              <a:cs typeface="Arial MT"/>
            </a:endParaRPr>
          </a:p>
          <a:p>
            <a:pPr marL="7562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a:t>
            </a:r>
            <a:r>
              <a:rPr sz="2600" spc="-20" dirty="0">
                <a:solidFill>
                  <a:srgbClr val="800000"/>
                </a:solidFill>
                <a:latin typeface="Arial MT"/>
                <a:cs typeface="Arial MT"/>
              </a:rPr>
              <a:t> </a:t>
            </a:r>
            <a:r>
              <a:rPr sz="2600" dirty="0">
                <a:solidFill>
                  <a:srgbClr val="800000"/>
                </a:solidFill>
                <a:latin typeface="Arial MT"/>
                <a:cs typeface="Arial MT"/>
              </a:rPr>
              <a:t>current</a:t>
            </a:r>
            <a:r>
              <a:rPr sz="2600" spc="-5" dirty="0">
                <a:solidFill>
                  <a:srgbClr val="800000"/>
                </a:solidFill>
                <a:latin typeface="Arial MT"/>
                <a:cs typeface="Arial MT"/>
              </a:rPr>
              <a:t> </a:t>
            </a:r>
            <a:r>
              <a:rPr sz="2600" i="1" dirty="0">
                <a:solidFill>
                  <a:srgbClr val="800000"/>
                </a:solidFill>
                <a:latin typeface="Arial"/>
                <a:cs typeface="Arial"/>
              </a:rPr>
              <a:t>state </a:t>
            </a:r>
            <a:r>
              <a:rPr sz="2600" dirty="0">
                <a:solidFill>
                  <a:srgbClr val="800000"/>
                </a:solidFill>
                <a:latin typeface="Arial MT"/>
                <a:cs typeface="Arial MT"/>
              </a:rPr>
              <a:t>of a</a:t>
            </a:r>
            <a:r>
              <a:rPr sz="2600" spc="-5" dirty="0">
                <a:solidFill>
                  <a:srgbClr val="800000"/>
                </a:solidFill>
                <a:latin typeface="Arial MT"/>
                <a:cs typeface="Arial MT"/>
              </a:rPr>
              <a:t> </a:t>
            </a:r>
            <a:r>
              <a:rPr sz="2600" dirty="0">
                <a:solidFill>
                  <a:srgbClr val="800000"/>
                </a:solidFill>
                <a:latin typeface="Arial MT"/>
                <a:cs typeface="Arial MT"/>
              </a:rPr>
              <a:t>relationship</a:t>
            </a:r>
            <a:r>
              <a:rPr sz="2600" spc="-10" dirty="0">
                <a:solidFill>
                  <a:srgbClr val="800000"/>
                </a:solidFill>
                <a:latin typeface="Arial MT"/>
                <a:cs typeface="Arial MT"/>
              </a:rPr>
              <a:t> </a:t>
            </a:r>
            <a:r>
              <a:rPr sz="2600" dirty="0">
                <a:solidFill>
                  <a:srgbClr val="800000"/>
                </a:solidFill>
                <a:latin typeface="Arial MT"/>
                <a:cs typeface="Arial MT"/>
              </a:rPr>
              <a:t>type</a:t>
            </a:r>
            <a:endParaRPr sz="26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221855" cy="513715"/>
          </a:xfrm>
          <a:prstGeom prst="rect">
            <a:avLst/>
          </a:prstGeom>
        </p:spPr>
        <p:txBody>
          <a:bodyPr vert="horz" wrap="square" lIns="0" tIns="13335" rIns="0" bIns="0" rtlCol="0">
            <a:spAutoFit/>
          </a:bodyPr>
          <a:lstStyle/>
          <a:p>
            <a:pPr marL="12700">
              <a:lnSpc>
                <a:spcPct val="100000"/>
              </a:lnSpc>
              <a:spcBef>
                <a:spcPts val="105"/>
              </a:spcBef>
            </a:pPr>
            <a:r>
              <a:rPr sz="3200" spc="-5" dirty="0"/>
              <a:t>Relationship</a:t>
            </a:r>
            <a:r>
              <a:rPr sz="3200" spc="-15" dirty="0"/>
              <a:t> </a:t>
            </a:r>
            <a:r>
              <a:rPr sz="3200" dirty="0"/>
              <a:t>type</a:t>
            </a:r>
            <a:r>
              <a:rPr sz="3200" spc="-20" dirty="0"/>
              <a:t> </a:t>
            </a:r>
            <a:r>
              <a:rPr sz="3200" dirty="0"/>
              <a:t>vs.</a:t>
            </a:r>
            <a:r>
              <a:rPr sz="3200" spc="-25" dirty="0"/>
              <a:t> </a:t>
            </a:r>
            <a:r>
              <a:rPr sz="3200" spc="-5" dirty="0"/>
              <a:t>relationship</a:t>
            </a:r>
            <a:r>
              <a:rPr sz="3200" spc="-10" dirty="0"/>
              <a:t> </a:t>
            </a:r>
            <a:r>
              <a:rPr sz="3200" dirty="0"/>
              <a:t>set</a:t>
            </a:r>
            <a:r>
              <a:rPr sz="3200" spc="-15" dirty="0"/>
              <a:t> </a:t>
            </a:r>
            <a:r>
              <a:rPr sz="3200" dirty="0"/>
              <a:t>(2)</a:t>
            </a:r>
            <a:endParaRPr sz="3200"/>
          </a:p>
        </p:txBody>
      </p:sp>
      <p:sp>
        <p:nvSpPr>
          <p:cNvPr id="4" name="object 4"/>
          <p:cNvSpPr txBox="1"/>
          <p:nvPr/>
        </p:nvSpPr>
        <p:spPr>
          <a:xfrm>
            <a:off x="307340" y="1281430"/>
            <a:ext cx="8042909" cy="4854575"/>
          </a:xfrm>
          <a:prstGeom prst="rect">
            <a:avLst/>
          </a:prstGeom>
        </p:spPr>
        <p:txBody>
          <a:bodyPr vert="horz" wrap="square" lIns="0" tIns="85725" rIns="0" bIns="0" rtlCol="0">
            <a:spAutoFit/>
          </a:bodyPr>
          <a:lstStyle/>
          <a:p>
            <a:pPr marL="355600" indent="-342900">
              <a:lnSpc>
                <a:spcPct val="100000"/>
              </a:lnSpc>
              <a:spcBef>
                <a:spcPts val="6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Previous</a:t>
            </a:r>
            <a:r>
              <a:rPr sz="2400" spc="10" dirty="0">
                <a:solidFill>
                  <a:srgbClr val="333399"/>
                </a:solidFill>
                <a:latin typeface="Arial MT"/>
                <a:cs typeface="Arial MT"/>
              </a:rPr>
              <a:t> </a:t>
            </a:r>
            <a:r>
              <a:rPr sz="2400" spc="-5" dirty="0">
                <a:solidFill>
                  <a:srgbClr val="333399"/>
                </a:solidFill>
                <a:latin typeface="Arial MT"/>
                <a:cs typeface="Arial MT"/>
              </a:rPr>
              <a:t>figures</a:t>
            </a:r>
            <a:r>
              <a:rPr sz="2400" spc="15" dirty="0">
                <a:solidFill>
                  <a:srgbClr val="333399"/>
                </a:solidFill>
                <a:latin typeface="Arial MT"/>
                <a:cs typeface="Arial MT"/>
              </a:rPr>
              <a:t> </a:t>
            </a:r>
            <a:r>
              <a:rPr sz="2400" spc="-5" dirty="0">
                <a:solidFill>
                  <a:srgbClr val="333399"/>
                </a:solidFill>
                <a:latin typeface="Arial MT"/>
                <a:cs typeface="Arial MT"/>
              </a:rPr>
              <a:t>displayed</a:t>
            </a:r>
            <a:r>
              <a:rPr sz="2400" spc="35"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relationship</a:t>
            </a:r>
            <a:r>
              <a:rPr sz="2400" spc="35" dirty="0">
                <a:solidFill>
                  <a:srgbClr val="333399"/>
                </a:solidFill>
                <a:latin typeface="Arial MT"/>
                <a:cs typeface="Arial MT"/>
              </a:rPr>
              <a:t> </a:t>
            </a:r>
            <a:r>
              <a:rPr sz="2400" dirty="0">
                <a:solidFill>
                  <a:srgbClr val="333399"/>
                </a:solidFill>
                <a:latin typeface="Arial MT"/>
                <a:cs typeface="Arial MT"/>
              </a:rPr>
              <a:t>sets</a:t>
            </a:r>
            <a:endParaRPr sz="2400">
              <a:latin typeface="Arial MT"/>
              <a:cs typeface="Arial MT"/>
            </a:endParaRPr>
          </a:p>
          <a:p>
            <a:pPr marL="355600" marR="35814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Each</a:t>
            </a:r>
            <a:r>
              <a:rPr sz="2400" dirty="0">
                <a:solidFill>
                  <a:srgbClr val="333399"/>
                </a:solidFill>
                <a:latin typeface="Arial MT"/>
                <a:cs typeface="Arial MT"/>
              </a:rPr>
              <a:t> </a:t>
            </a:r>
            <a:r>
              <a:rPr sz="2400" spc="-5" dirty="0">
                <a:solidFill>
                  <a:srgbClr val="333399"/>
                </a:solidFill>
                <a:latin typeface="Arial MT"/>
                <a:cs typeface="Arial MT"/>
              </a:rPr>
              <a:t>instance</a:t>
            </a:r>
            <a:r>
              <a:rPr sz="2400" spc="30" dirty="0">
                <a:solidFill>
                  <a:srgbClr val="333399"/>
                </a:solidFill>
                <a:latin typeface="Arial MT"/>
                <a:cs typeface="Arial MT"/>
              </a:rPr>
              <a:t> </a:t>
            </a:r>
            <a:r>
              <a:rPr sz="2400" spc="-5" dirty="0">
                <a:solidFill>
                  <a:srgbClr val="333399"/>
                </a:solidFill>
                <a:latin typeface="Arial MT"/>
                <a:cs typeface="Arial MT"/>
              </a:rPr>
              <a:t>in</a:t>
            </a:r>
            <a:r>
              <a:rPr sz="2400" dirty="0">
                <a:solidFill>
                  <a:srgbClr val="333399"/>
                </a:solidFill>
                <a:latin typeface="Arial MT"/>
                <a:cs typeface="Arial MT"/>
              </a:rPr>
              <a:t> the</a:t>
            </a:r>
            <a:r>
              <a:rPr sz="2400" spc="-5" dirty="0">
                <a:solidFill>
                  <a:srgbClr val="333399"/>
                </a:solidFill>
                <a:latin typeface="Arial MT"/>
                <a:cs typeface="Arial MT"/>
              </a:rPr>
              <a:t> </a:t>
            </a:r>
            <a:r>
              <a:rPr sz="2400" dirty="0">
                <a:solidFill>
                  <a:srgbClr val="333399"/>
                </a:solidFill>
                <a:latin typeface="Arial MT"/>
                <a:cs typeface="Arial MT"/>
              </a:rPr>
              <a:t>set</a:t>
            </a:r>
            <a:r>
              <a:rPr sz="2400" spc="10" dirty="0">
                <a:solidFill>
                  <a:srgbClr val="333399"/>
                </a:solidFill>
                <a:latin typeface="Arial MT"/>
                <a:cs typeface="Arial MT"/>
              </a:rPr>
              <a:t> </a:t>
            </a:r>
            <a:r>
              <a:rPr sz="2400" spc="-5" dirty="0">
                <a:solidFill>
                  <a:srgbClr val="333399"/>
                </a:solidFill>
                <a:latin typeface="Arial MT"/>
                <a:cs typeface="Arial MT"/>
              </a:rPr>
              <a:t>relates</a:t>
            </a:r>
            <a:r>
              <a:rPr sz="2400" spc="10" dirty="0">
                <a:solidFill>
                  <a:srgbClr val="333399"/>
                </a:solidFill>
                <a:latin typeface="Arial MT"/>
                <a:cs typeface="Arial MT"/>
              </a:rPr>
              <a:t> </a:t>
            </a:r>
            <a:r>
              <a:rPr sz="2400" spc="-5" dirty="0">
                <a:solidFill>
                  <a:srgbClr val="333399"/>
                </a:solidFill>
                <a:latin typeface="Arial MT"/>
                <a:cs typeface="Arial MT"/>
              </a:rPr>
              <a:t>individual</a:t>
            </a:r>
            <a:r>
              <a:rPr sz="2400" spc="55" dirty="0">
                <a:solidFill>
                  <a:srgbClr val="333399"/>
                </a:solidFill>
                <a:latin typeface="Arial MT"/>
                <a:cs typeface="Arial MT"/>
              </a:rPr>
              <a:t> </a:t>
            </a:r>
            <a:r>
              <a:rPr sz="2400" spc="-5" dirty="0">
                <a:solidFill>
                  <a:srgbClr val="333399"/>
                </a:solidFill>
                <a:latin typeface="Arial MT"/>
                <a:cs typeface="Arial MT"/>
              </a:rPr>
              <a:t>participating </a:t>
            </a:r>
            <a:r>
              <a:rPr sz="2400" spc="-650" dirty="0">
                <a:solidFill>
                  <a:srgbClr val="333399"/>
                </a:solidFill>
                <a:latin typeface="Arial MT"/>
                <a:cs typeface="Arial MT"/>
              </a:rPr>
              <a:t> </a:t>
            </a:r>
            <a:r>
              <a:rPr sz="2400" spc="-5" dirty="0">
                <a:solidFill>
                  <a:srgbClr val="333399"/>
                </a:solidFill>
                <a:latin typeface="Arial MT"/>
                <a:cs typeface="Arial MT"/>
              </a:rPr>
              <a:t>entities</a:t>
            </a:r>
            <a:r>
              <a:rPr sz="2400" spc="15" dirty="0">
                <a:solidFill>
                  <a:srgbClr val="333399"/>
                </a:solidFill>
                <a:latin typeface="Arial MT"/>
                <a:cs typeface="Arial MT"/>
              </a:rPr>
              <a:t> </a:t>
            </a:r>
            <a:r>
              <a:rPr sz="2400" dirty="0">
                <a:solidFill>
                  <a:srgbClr val="333399"/>
                </a:solidFill>
                <a:latin typeface="Arial MT"/>
                <a:cs typeface="Arial MT"/>
              </a:rPr>
              <a:t>–</a:t>
            </a:r>
            <a:r>
              <a:rPr sz="2400" spc="-10" dirty="0">
                <a:solidFill>
                  <a:srgbClr val="333399"/>
                </a:solidFill>
                <a:latin typeface="Arial MT"/>
                <a:cs typeface="Arial MT"/>
              </a:rPr>
              <a:t> </a:t>
            </a:r>
            <a:r>
              <a:rPr sz="2400" spc="-5" dirty="0">
                <a:solidFill>
                  <a:srgbClr val="333399"/>
                </a:solidFill>
                <a:latin typeface="Arial MT"/>
                <a:cs typeface="Arial MT"/>
              </a:rPr>
              <a:t>one</a:t>
            </a:r>
            <a:r>
              <a:rPr sz="2400" spc="5" dirty="0">
                <a:solidFill>
                  <a:srgbClr val="333399"/>
                </a:solidFill>
                <a:latin typeface="Arial MT"/>
                <a:cs typeface="Arial MT"/>
              </a:rPr>
              <a:t> </a:t>
            </a:r>
            <a:r>
              <a:rPr sz="2400" dirty="0">
                <a:solidFill>
                  <a:srgbClr val="333399"/>
                </a:solidFill>
                <a:latin typeface="Arial MT"/>
                <a:cs typeface="Arial MT"/>
              </a:rPr>
              <a:t>from</a:t>
            </a:r>
            <a:r>
              <a:rPr sz="2400" spc="-20" dirty="0">
                <a:solidFill>
                  <a:srgbClr val="333399"/>
                </a:solidFill>
                <a:latin typeface="Arial MT"/>
                <a:cs typeface="Arial MT"/>
              </a:rPr>
              <a:t> </a:t>
            </a:r>
            <a:r>
              <a:rPr sz="2400" spc="-5" dirty="0">
                <a:solidFill>
                  <a:srgbClr val="333399"/>
                </a:solidFill>
                <a:latin typeface="Arial MT"/>
                <a:cs typeface="Arial MT"/>
              </a:rPr>
              <a:t>each</a:t>
            </a:r>
            <a:r>
              <a:rPr sz="2400" spc="10" dirty="0">
                <a:solidFill>
                  <a:srgbClr val="333399"/>
                </a:solidFill>
                <a:latin typeface="Arial MT"/>
                <a:cs typeface="Arial MT"/>
              </a:rPr>
              <a:t> </a:t>
            </a:r>
            <a:r>
              <a:rPr sz="2400" spc="-5" dirty="0">
                <a:solidFill>
                  <a:srgbClr val="333399"/>
                </a:solidFill>
                <a:latin typeface="Arial MT"/>
                <a:cs typeface="Arial MT"/>
              </a:rPr>
              <a:t>participating</a:t>
            </a:r>
            <a:r>
              <a:rPr sz="2400" spc="20" dirty="0">
                <a:solidFill>
                  <a:srgbClr val="333399"/>
                </a:solidFill>
                <a:latin typeface="Arial MT"/>
                <a:cs typeface="Arial MT"/>
              </a:rPr>
              <a:t> </a:t>
            </a:r>
            <a:r>
              <a:rPr sz="2400" dirty="0">
                <a:solidFill>
                  <a:srgbClr val="333399"/>
                </a:solidFill>
                <a:latin typeface="Arial MT"/>
                <a:cs typeface="Arial MT"/>
              </a:rPr>
              <a:t>entity type</a:t>
            </a:r>
            <a:endParaRPr sz="2400">
              <a:latin typeface="Arial MT"/>
              <a:cs typeface="Arial MT"/>
            </a:endParaRPr>
          </a:p>
          <a:p>
            <a:pPr marL="355600" indent="-342900">
              <a:lnSpc>
                <a:spcPct val="100000"/>
              </a:lnSpc>
              <a:spcBef>
                <a:spcPts val="575"/>
              </a:spcBef>
              <a:buClr>
                <a:srgbClr val="990033"/>
              </a:buClr>
              <a:buSzPct val="60416"/>
              <a:buFont typeface="Wingdings"/>
              <a:buChar char=""/>
              <a:tabLst>
                <a:tab pos="354965" algn="l"/>
                <a:tab pos="355600" algn="l"/>
              </a:tabLst>
            </a:pPr>
            <a:r>
              <a:rPr sz="2400" dirty="0">
                <a:solidFill>
                  <a:srgbClr val="333399"/>
                </a:solidFill>
                <a:latin typeface="Arial MT"/>
                <a:cs typeface="Arial MT"/>
              </a:rPr>
              <a:t>In</a:t>
            </a:r>
            <a:r>
              <a:rPr sz="2400" spc="-10" dirty="0">
                <a:solidFill>
                  <a:srgbClr val="333399"/>
                </a:solidFill>
                <a:latin typeface="Arial MT"/>
                <a:cs typeface="Arial MT"/>
              </a:rPr>
              <a:t> </a:t>
            </a:r>
            <a:r>
              <a:rPr sz="2400" dirty="0">
                <a:solidFill>
                  <a:srgbClr val="333399"/>
                </a:solidFill>
                <a:latin typeface="Arial MT"/>
                <a:cs typeface="Arial MT"/>
              </a:rPr>
              <a:t>ER</a:t>
            </a:r>
            <a:r>
              <a:rPr sz="2400" spc="-5" dirty="0">
                <a:solidFill>
                  <a:srgbClr val="333399"/>
                </a:solidFill>
                <a:latin typeface="Arial MT"/>
                <a:cs typeface="Arial MT"/>
              </a:rPr>
              <a:t> diagrams,</a:t>
            </a:r>
            <a:r>
              <a:rPr sz="2400" spc="25" dirty="0">
                <a:solidFill>
                  <a:srgbClr val="333399"/>
                </a:solidFill>
                <a:latin typeface="Arial MT"/>
                <a:cs typeface="Arial MT"/>
              </a:rPr>
              <a:t> </a:t>
            </a:r>
            <a:r>
              <a:rPr sz="2400" dirty="0">
                <a:solidFill>
                  <a:srgbClr val="333399"/>
                </a:solidFill>
                <a:latin typeface="Arial MT"/>
                <a:cs typeface="Arial MT"/>
              </a:rPr>
              <a:t>we</a:t>
            </a:r>
            <a:r>
              <a:rPr sz="2400" spc="-10" dirty="0">
                <a:solidFill>
                  <a:srgbClr val="333399"/>
                </a:solidFill>
                <a:latin typeface="Arial MT"/>
                <a:cs typeface="Arial MT"/>
              </a:rPr>
              <a:t> </a:t>
            </a:r>
            <a:r>
              <a:rPr sz="2400" spc="-5" dirty="0">
                <a:solidFill>
                  <a:srgbClr val="333399"/>
                </a:solidFill>
                <a:latin typeface="Arial MT"/>
                <a:cs typeface="Arial MT"/>
              </a:rPr>
              <a:t>represent</a:t>
            </a:r>
            <a:r>
              <a:rPr sz="2400" spc="10"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i="1" spc="-5" dirty="0">
                <a:solidFill>
                  <a:srgbClr val="333399"/>
                </a:solidFill>
                <a:latin typeface="Arial"/>
                <a:cs typeface="Arial"/>
              </a:rPr>
              <a:t>relationship</a:t>
            </a:r>
            <a:r>
              <a:rPr sz="2400" i="1" spc="50" dirty="0">
                <a:solidFill>
                  <a:srgbClr val="333399"/>
                </a:solidFill>
                <a:latin typeface="Arial"/>
                <a:cs typeface="Arial"/>
              </a:rPr>
              <a:t> </a:t>
            </a:r>
            <a:r>
              <a:rPr sz="2400" i="1" dirty="0">
                <a:solidFill>
                  <a:srgbClr val="333399"/>
                </a:solidFill>
                <a:latin typeface="Arial"/>
                <a:cs typeface="Arial"/>
              </a:rPr>
              <a:t>type</a:t>
            </a:r>
            <a:r>
              <a:rPr sz="2400" i="1" spc="-5" dirty="0">
                <a:solidFill>
                  <a:srgbClr val="333399"/>
                </a:solidFill>
                <a:latin typeface="Arial"/>
                <a:cs typeface="Arial"/>
              </a:rPr>
              <a:t> </a:t>
            </a:r>
            <a:r>
              <a:rPr sz="2400" dirty="0">
                <a:solidFill>
                  <a:srgbClr val="333399"/>
                </a:solidFill>
                <a:latin typeface="Arial MT"/>
                <a:cs typeface="Arial MT"/>
              </a:rPr>
              <a:t>as</a:t>
            </a:r>
            <a:endParaRPr sz="2400">
              <a:latin typeface="Arial MT"/>
              <a:cs typeface="Arial MT"/>
            </a:endParaRPr>
          </a:p>
          <a:p>
            <a:pPr marL="355600">
              <a:lnSpc>
                <a:spcPct val="100000"/>
              </a:lnSpc>
              <a:spcBef>
                <a:spcPts val="5"/>
              </a:spcBef>
            </a:pPr>
            <a:r>
              <a:rPr sz="2400" spc="-5" dirty="0">
                <a:solidFill>
                  <a:srgbClr val="333399"/>
                </a:solidFill>
                <a:latin typeface="Arial MT"/>
                <a:cs typeface="Arial MT"/>
              </a:rPr>
              <a:t>follows:</a:t>
            </a:r>
            <a:endParaRPr sz="2400">
              <a:latin typeface="Arial MT"/>
              <a:cs typeface="Arial MT"/>
            </a:endParaRPr>
          </a:p>
          <a:p>
            <a:pPr marL="756285" marR="58419" lvl="1" indent="-287020">
              <a:lnSpc>
                <a:spcPct val="100000"/>
              </a:lnSpc>
              <a:spcBef>
                <a:spcPts val="575"/>
              </a:spcBef>
              <a:buClr>
                <a:srgbClr val="333399"/>
              </a:buClr>
              <a:buSzPct val="54166"/>
              <a:buFont typeface="Wingdings"/>
              <a:buChar char=""/>
              <a:tabLst>
                <a:tab pos="756285" algn="l"/>
                <a:tab pos="756920" algn="l"/>
              </a:tabLst>
            </a:pPr>
            <a:r>
              <a:rPr sz="2400" spc="-5" dirty="0">
                <a:solidFill>
                  <a:srgbClr val="800000"/>
                </a:solidFill>
                <a:latin typeface="Arial MT"/>
                <a:cs typeface="Arial MT"/>
              </a:rPr>
              <a:t>Diamond-shaped</a:t>
            </a:r>
            <a:r>
              <a:rPr sz="2400" spc="45" dirty="0">
                <a:solidFill>
                  <a:srgbClr val="800000"/>
                </a:solidFill>
                <a:latin typeface="Arial MT"/>
                <a:cs typeface="Arial MT"/>
              </a:rPr>
              <a:t> </a:t>
            </a:r>
            <a:r>
              <a:rPr sz="2400" spc="-5" dirty="0">
                <a:solidFill>
                  <a:srgbClr val="800000"/>
                </a:solidFill>
                <a:latin typeface="Arial MT"/>
                <a:cs typeface="Arial MT"/>
              </a:rPr>
              <a:t>box</a:t>
            </a:r>
            <a:r>
              <a:rPr sz="2400" dirty="0">
                <a:solidFill>
                  <a:srgbClr val="800000"/>
                </a:solidFill>
                <a:latin typeface="Arial MT"/>
                <a:cs typeface="Arial MT"/>
              </a:rPr>
              <a:t> </a:t>
            </a:r>
            <a:r>
              <a:rPr sz="2400" spc="-5" dirty="0">
                <a:solidFill>
                  <a:srgbClr val="800000"/>
                </a:solidFill>
                <a:latin typeface="Arial MT"/>
                <a:cs typeface="Arial MT"/>
              </a:rPr>
              <a:t>is</a:t>
            </a:r>
            <a:r>
              <a:rPr sz="2400" spc="5" dirty="0">
                <a:solidFill>
                  <a:srgbClr val="800000"/>
                </a:solidFill>
                <a:latin typeface="Arial MT"/>
                <a:cs typeface="Arial MT"/>
              </a:rPr>
              <a:t> </a:t>
            </a:r>
            <a:r>
              <a:rPr sz="2400" spc="-5" dirty="0">
                <a:solidFill>
                  <a:srgbClr val="800000"/>
                </a:solidFill>
                <a:latin typeface="Arial MT"/>
                <a:cs typeface="Arial MT"/>
              </a:rPr>
              <a:t>used</a:t>
            </a:r>
            <a:r>
              <a:rPr sz="2400" spc="5" dirty="0">
                <a:solidFill>
                  <a:srgbClr val="800000"/>
                </a:solidFill>
                <a:latin typeface="Arial MT"/>
                <a:cs typeface="Arial MT"/>
              </a:rPr>
              <a:t> </a:t>
            </a:r>
            <a:r>
              <a:rPr sz="2400" dirty="0">
                <a:solidFill>
                  <a:srgbClr val="800000"/>
                </a:solidFill>
                <a:latin typeface="Arial MT"/>
                <a:cs typeface="Arial MT"/>
              </a:rPr>
              <a:t>to</a:t>
            </a:r>
            <a:r>
              <a:rPr sz="2400" spc="5" dirty="0">
                <a:solidFill>
                  <a:srgbClr val="800000"/>
                </a:solidFill>
                <a:latin typeface="Arial MT"/>
                <a:cs typeface="Arial MT"/>
              </a:rPr>
              <a:t> </a:t>
            </a:r>
            <a:r>
              <a:rPr sz="2400" spc="-5" dirty="0">
                <a:solidFill>
                  <a:srgbClr val="800000"/>
                </a:solidFill>
                <a:latin typeface="Arial MT"/>
                <a:cs typeface="Arial MT"/>
              </a:rPr>
              <a:t>display</a:t>
            </a:r>
            <a:r>
              <a:rPr sz="2400" spc="25" dirty="0">
                <a:solidFill>
                  <a:srgbClr val="800000"/>
                </a:solidFill>
                <a:latin typeface="Arial MT"/>
                <a:cs typeface="Arial MT"/>
              </a:rPr>
              <a:t> </a:t>
            </a:r>
            <a:r>
              <a:rPr sz="2400" spc="-5" dirty="0">
                <a:solidFill>
                  <a:srgbClr val="800000"/>
                </a:solidFill>
                <a:latin typeface="Arial MT"/>
                <a:cs typeface="Arial MT"/>
              </a:rPr>
              <a:t>a</a:t>
            </a:r>
            <a:r>
              <a:rPr sz="2400" spc="5" dirty="0">
                <a:solidFill>
                  <a:srgbClr val="800000"/>
                </a:solidFill>
                <a:latin typeface="Arial MT"/>
                <a:cs typeface="Arial MT"/>
              </a:rPr>
              <a:t> </a:t>
            </a:r>
            <a:r>
              <a:rPr sz="2400" spc="-5" dirty="0">
                <a:solidFill>
                  <a:srgbClr val="800000"/>
                </a:solidFill>
                <a:latin typeface="Arial MT"/>
                <a:cs typeface="Arial MT"/>
              </a:rPr>
              <a:t>relationship </a:t>
            </a:r>
            <a:r>
              <a:rPr sz="2400" spc="-650" dirty="0">
                <a:solidFill>
                  <a:srgbClr val="800000"/>
                </a:solidFill>
                <a:latin typeface="Arial MT"/>
                <a:cs typeface="Arial MT"/>
              </a:rPr>
              <a:t> </a:t>
            </a:r>
            <a:r>
              <a:rPr sz="2400" spc="-5" dirty="0">
                <a:solidFill>
                  <a:srgbClr val="800000"/>
                </a:solidFill>
                <a:latin typeface="Arial MT"/>
                <a:cs typeface="Arial MT"/>
              </a:rPr>
              <a:t>type</a:t>
            </a:r>
            <a:endParaRPr sz="2400">
              <a:latin typeface="Arial MT"/>
              <a:cs typeface="Arial MT"/>
            </a:endParaRPr>
          </a:p>
          <a:p>
            <a:pPr marL="756285" marR="41910" lvl="1" indent="-287020">
              <a:lnSpc>
                <a:spcPct val="100000"/>
              </a:lnSpc>
              <a:spcBef>
                <a:spcPts val="580"/>
              </a:spcBef>
              <a:buClr>
                <a:srgbClr val="333399"/>
              </a:buClr>
              <a:buSzPct val="54166"/>
              <a:buFont typeface="Wingdings"/>
              <a:buChar char=""/>
              <a:tabLst>
                <a:tab pos="756285" algn="l"/>
                <a:tab pos="756920" algn="l"/>
              </a:tabLst>
            </a:pPr>
            <a:r>
              <a:rPr sz="2400" spc="-5" dirty="0">
                <a:solidFill>
                  <a:srgbClr val="800000"/>
                </a:solidFill>
                <a:latin typeface="Arial MT"/>
                <a:cs typeface="Arial MT"/>
              </a:rPr>
              <a:t>Connected</a:t>
            </a:r>
            <a:r>
              <a:rPr sz="2400" spc="30" dirty="0">
                <a:solidFill>
                  <a:srgbClr val="800000"/>
                </a:solidFill>
                <a:latin typeface="Arial MT"/>
                <a:cs typeface="Arial MT"/>
              </a:rPr>
              <a:t> </a:t>
            </a:r>
            <a:r>
              <a:rPr sz="2400" spc="-5" dirty="0">
                <a:solidFill>
                  <a:srgbClr val="800000"/>
                </a:solidFill>
                <a:latin typeface="Arial MT"/>
                <a:cs typeface="Arial MT"/>
              </a:rPr>
              <a:t>to</a:t>
            </a:r>
            <a:r>
              <a:rPr sz="2400" spc="5" dirty="0">
                <a:solidFill>
                  <a:srgbClr val="800000"/>
                </a:solidFill>
                <a:latin typeface="Arial MT"/>
                <a:cs typeface="Arial MT"/>
              </a:rPr>
              <a:t> </a:t>
            </a:r>
            <a:r>
              <a:rPr sz="2400" spc="-5" dirty="0">
                <a:solidFill>
                  <a:srgbClr val="800000"/>
                </a:solidFill>
                <a:latin typeface="Arial MT"/>
                <a:cs typeface="Arial MT"/>
              </a:rPr>
              <a:t>the participating</a:t>
            </a:r>
            <a:r>
              <a:rPr sz="2400" spc="35" dirty="0">
                <a:solidFill>
                  <a:srgbClr val="800000"/>
                </a:solidFill>
                <a:latin typeface="Arial MT"/>
                <a:cs typeface="Arial MT"/>
              </a:rPr>
              <a:t> </a:t>
            </a:r>
            <a:r>
              <a:rPr sz="2400" dirty="0">
                <a:solidFill>
                  <a:srgbClr val="800000"/>
                </a:solidFill>
                <a:latin typeface="Arial MT"/>
                <a:cs typeface="Arial MT"/>
              </a:rPr>
              <a:t>entity</a:t>
            </a:r>
            <a:r>
              <a:rPr sz="2400" spc="5" dirty="0">
                <a:solidFill>
                  <a:srgbClr val="800000"/>
                </a:solidFill>
                <a:latin typeface="Arial MT"/>
                <a:cs typeface="Arial MT"/>
              </a:rPr>
              <a:t> </a:t>
            </a:r>
            <a:r>
              <a:rPr sz="2400" dirty="0">
                <a:solidFill>
                  <a:srgbClr val="800000"/>
                </a:solidFill>
                <a:latin typeface="Arial MT"/>
                <a:cs typeface="Arial MT"/>
              </a:rPr>
              <a:t>types</a:t>
            </a:r>
            <a:r>
              <a:rPr sz="2400" spc="-5" dirty="0">
                <a:solidFill>
                  <a:srgbClr val="800000"/>
                </a:solidFill>
                <a:latin typeface="Arial MT"/>
                <a:cs typeface="Arial MT"/>
              </a:rPr>
              <a:t> via</a:t>
            </a:r>
            <a:r>
              <a:rPr sz="2400" spc="10" dirty="0">
                <a:solidFill>
                  <a:srgbClr val="800000"/>
                </a:solidFill>
                <a:latin typeface="Arial MT"/>
                <a:cs typeface="Arial MT"/>
              </a:rPr>
              <a:t> </a:t>
            </a:r>
            <a:r>
              <a:rPr sz="2400" spc="-5" dirty="0">
                <a:solidFill>
                  <a:srgbClr val="800000"/>
                </a:solidFill>
                <a:latin typeface="Arial MT"/>
                <a:cs typeface="Arial MT"/>
              </a:rPr>
              <a:t>straight </a:t>
            </a:r>
            <a:r>
              <a:rPr sz="2400" spc="-650" dirty="0">
                <a:solidFill>
                  <a:srgbClr val="800000"/>
                </a:solidFill>
                <a:latin typeface="Arial MT"/>
                <a:cs typeface="Arial MT"/>
              </a:rPr>
              <a:t> </a:t>
            </a:r>
            <a:r>
              <a:rPr sz="2400" spc="-5" dirty="0">
                <a:solidFill>
                  <a:srgbClr val="800000"/>
                </a:solidFill>
                <a:latin typeface="Arial MT"/>
                <a:cs typeface="Arial MT"/>
              </a:rPr>
              <a:t>lines</a:t>
            </a:r>
            <a:endParaRPr sz="2400">
              <a:latin typeface="Arial MT"/>
              <a:cs typeface="Arial MT"/>
            </a:endParaRPr>
          </a:p>
          <a:p>
            <a:pPr marL="756285" marR="5080" lvl="1" indent="-287020">
              <a:lnSpc>
                <a:spcPct val="100000"/>
              </a:lnSpc>
              <a:spcBef>
                <a:spcPts val="575"/>
              </a:spcBef>
              <a:buClr>
                <a:srgbClr val="333399"/>
              </a:buClr>
              <a:buSzPct val="54166"/>
              <a:buFont typeface="Wingdings"/>
              <a:buChar char=""/>
              <a:tabLst>
                <a:tab pos="756285" algn="l"/>
                <a:tab pos="756920" algn="l"/>
              </a:tabLst>
            </a:pPr>
            <a:r>
              <a:rPr sz="2400" spc="-5" dirty="0">
                <a:solidFill>
                  <a:srgbClr val="800000"/>
                </a:solidFill>
                <a:latin typeface="Arial MT"/>
                <a:cs typeface="Arial MT"/>
              </a:rPr>
              <a:t>Note</a:t>
            </a:r>
            <a:r>
              <a:rPr sz="2400" dirty="0">
                <a:solidFill>
                  <a:srgbClr val="800000"/>
                </a:solidFill>
                <a:latin typeface="Arial MT"/>
                <a:cs typeface="Arial MT"/>
              </a:rPr>
              <a:t> that </a:t>
            </a:r>
            <a:r>
              <a:rPr sz="2400" spc="-5" dirty="0">
                <a:solidFill>
                  <a:srgbClr val="800000"/>
                </a:solidFill>
                <a:latin typeface="Arial MT"/>
                <a:cs typeface="Arial MT"/>
              </a:rPr>
              <a:t>the</a:t>
            </a:r>
            <a:r>
              <a:rPr sz="2400" spc="-10" dirty="0">
                <a:solidFill>
                  <a:srgbClr val="800000"/>
                </a:solidFill>
                <a:latin typeface="Arial MT"/>
                <a:cs typeface="Arial MT"/>
              </a:rPr>
              <a:t> </a:t>
            </a:r>
            <a:r>
              <a:rPr sz="2400" spc="-5" dirty="0">
                <a:solidFill>
                  <a:srgbClr val="800000"/>
                </a:solidFill>
                <a:latin typeface="Arial MT"/>
                <a:cs typeface="Arial MT"/>
              </a:rPr>
              <a:t>relationship</a:t>
            </a:r>
            <a:r>
              <a:rPr sz="2400" spc="35" dirty="0">
                <a:solidFill>
                  <a:srgbClr val="800000"/>
                </a:solidFill>
                <a:latin typeface="Arial MT"/>
                <a:cs typeface="Arial MT"/>
              </a:rPr>
              <a:t> </a:t>
            </a:r>
            <a:r>
              <a:rPr sz="2400" dirty="0">
                <a:solidFill>
                  <a:srgbClr val="800000"/>
                </a:solidFill>
                <a:latin typeface="Arial MT"/>
                <a:cs typeface="Arial MT"/>
              </a:rPr>
              <a:t>type </a:t>
            </a:r>
            <a:r>
              <a:rPr sz="2400" spc="-5" dirty="0">
                <a:solidFill>
                  <a:srgbClr val="800000"/>
                </a:solidFill>
                <a:latin typeface="Arial MT"/>
                <a:cs typeface="Arial MT"/>
              </a:rPr>
              <a:t>is</a:t>
            </a:r>
            <a:r>
              <a:rPr sz="2400" dirty="0">
                <a:solidFill>
                  <a:srgbClr val="800000"/>
                </a:solidFill>
                <a:latin typeface="Arial MT"/>
                <a:cs typeface="Arial MT"/>
              </a:rPr>
              <a:t> not </a:t>
            </a:r>
            <a:r>
              <a:rPr sz="2400" spc="-5" dirty="0">
                <a:solidFill>
                  <a:srgbClr val="800000"/>
                </a:solidFill>
                <a:latin typeface="Arial MT"/>
                <a:cs typeface="Arial MT"/>
              </a:rPr>
              <a:t>shown</a:t>
            </a:r>
            <a:r>
              <a:rPr sz="2400" spc="10" dirty="0">
                <a:solidFill>
                  <a:srgbClr val="800000"/>
                </a:solidFill>
                <a:latin typeface="Arial MT"/>
                <a:cs typeface="Arial MT"/>
              </a:rPr>
              <a:t> </a:t>
            </a:r>
            <a:r>
              <a:rPr sz="2400" spc="-5" dirty="0">
                <a:solidFill>
                  <a:srgbClr val="800000"/>
                </a:solidFill>
                <a:latin typeface="Arial MT"/>
                <a:cs typeface="Arial MT"/>
              </a:rPr>
              <a:t>with</a:t>
            </a:r>
            <a:r>
              <a:rPr sz="2400" spc="15" dirty="0">
                <a:solidFill>
                  <a:srgbClr val="800000"/>
                </a:solidFill>
                <a:latin typeface="Arial MT"/>
                <a:cs typeface="Arial MT"/>
              </a:rPr>
              <a:t> </a:t>
            </a:r>
            <a:r>
              <a:rPr sz="2400" spc="-5" dirty="0">
                <a:solidFill>
                  <a:srgbClr val="800000"/>
                </a:solidFill>
                <a:latin typeface="Arial MT"/>
                <a:cs typeface="Arial MT"/>
              </a:rPr>
              <a:t>an </a:t>
            </a:r>
            <a:r>
              <a:rPr sz="2400" dirty="0">
                <a:solidFill>
                  <a:srgbClr val="800000"/>
                </a:solidFill>
                <a:latin typeface="Arial MT"/>
                <a:cs typeface="Arial MT"/>
              </a:rPr>
              <a:t> arrow.</a:t>
            </a:r>
            <a:r>
              <a:rPr sz="2400" spc="-15" dirty="0">
                <a:solidFill>
                  <a:srgbClr val="800000"/>
                </a:solidFill>
                <a:latin typeface="Arial MT"/>
                <a:cs typeface="Arial MT"/>
              </a:rPr>
              <a:t> </a:t>
            </a:r>
            <a:r>
              <a:rPr sz="2400" spc="-5" dirty="0">
                <a:solidFill>
                  <a:srgbClr val="800000"/>
                </a:solidFill>
                <a:latin typeface="Arial MT"/>
                <a:cs typeface="Arial MT"/>
              </a:rPr>
              <a:t>The</a:t>
            </a:r>
            <a:r>
              <a:rPr sz="2400" dirty="0">
                <a:solidFill>
                  <a:srgbClr val="800000"/>
                </a:solidFill>
                <a:latin typeface="Arial MT"/>
                <a:cs typeface="Arial MT"/>
              </a:rPr>
              <a:t> name</a:t>
            </a:r>
            <a:r>
              <a:rPr sz="2400" spc="5" dirty="0">
                <a:solidFill>
                  <a:srgbClr val="800000"/>
                </a:solidFill>
                <a:latin typeface="Arial MT"/>
                <a:cs typeface="Arial MT"/>
              </a:rPr>
              <a:t> </a:t>
            </a:r>
            <a:r>
              <a:rPr sz="2400" spc="-5" dirty="0">
                <a:solidFill>
                  <a:srgbClr val="800000"/>
                </a:solidFill>
                <a:latin typeface="Arial MT"/>
                <a:cs typeface="Arial MT"/>
              </a:rPr>
              <a:t>should</a:t>
            </a:r>
            <a:r>
              <a:rPr sz="2400" spc="20" dirty="0">
                <a:solidFill>
                  <a:srgbClr val="800000"/>
                </a:solidFill>
                <a:latin typeface="Arial MT"/>
                <a:cs typeface="Arial MT"/>
              </a:rPr>
              <a:t> </a:t>
            </a:r>
            <a:r>
              <a:rPr sz="2400" dirty="0">
                <a:solidFill>
                  <a:srgbClr val="800000"/>
                </a:solidFill>
                <a:latin typeface="Arial MT"/>
                <a:cs typeface="Arial MT"/>
              </a:rPr>
              <a:t>be</a:t>
            </a:r>
            <a:r>
              <a:rPr sz="2400" spc="-10" dirty="0">
                <a:solidFill>
                  <a:srgbClr val="800000"/>
                </a:solidFill>
                <a:latin typeface="Arial MT"/>
                <a:cs typeface="Arial MT"/>
              </a:rPr>
              <a:t> </a:t>
            </a:r>
            <a:r>
              <a:rPr sz="2400" spc="-5" dirty="0">
                <a:solidFill>
                  <a:srgbClr val="800000"/>
                </a:solidFill>
                <a:latin typeface="Arial MT"/>
                <a:cs typeface="Arial MT"/>
              </a:rPr>
              <a:t>typically</a:t>
            </a:r>
            <a:r>
              <a:rPr sz="2400" spc="5" dirty="0">
                <a:solidFill>
                  <a:srgbClr val="800000"/>
                </a:solidFill>
                <a:latin typeface="Arial MT"/>
                <a:cs typeface="Arial MT"/>
              </a:rPr>
              <a:t> </a:t>
            </a:r>
            <a:r>
              <a:rPr sz="2400" dirty="0">
                <a:solidFill>
                  <a:srgbClr val="800000"/>
                </a:solidFill>
                <a:latin typeface="Arial MT"/>
                <a:cs typeface="Arial MT"/>
              </a:rPr>
              <a:t>be</a:t>
            </a:r>
            <a:r>
              <a:rPr sz="2400" spc="5" dirty="0">
                <a:solidFill>
                  <a:srgbClr val="800000"/>
                </a:solidFill>
                <a:latin typeface="Arial MT"/>
                <a:cs typeface="Arial MT"/>
              </a:rPr>
              <a:t> </a:t>
            </a:r>
            <a:r>
              <a:rPr sz="2400" spc="-5" dirty="0">
                <a:solidFill>
                  <a:srgbClr val="800000"/>
                </a:solidFill>
                <a:latin typeface="Arial MT"/>
                <a:cs typeface="Arial MT"/>
              </a:rPr>
              <a:t>readable</a:t>
            </a:r>
            <a:r>
              <a:rPr sz="2400" spc="20" dirty="0">
                <a:solidFill>
                  <a:srgbClr val="800000"/>
                </a:solidFill>
                <a:latin typeface="Arial MT"/>
                <a:cs typeface="Arial MT"/>
              </a:rPr>
              <a:t> </a:t>
            </a:r>
            <a:r>
              <a:rPr sz="2400" dirty="0">
                <a:solidFill>
                  <a:srgbClr val="800000"/>
                </a:solidFill>
                <a:latin typeface="Arial MT"/>
                <a:cs typeface="Arial MT"/>
              </a:rPr>
              <a:t>from </a:t>
            </a:r>
            <a:r>
              <a:rPr sz="2400" spc="-650" dirty="0">
                <a:solidFill>
                  <a:srgbClr val="800000"/>
                </a:solidFill>
                <a:latin typeface="Arial MT"/>
                <a:cs typeface="Arial MT"/>
              </a:rPr>
              <a:t> </a:t>
            </a:r>
            <a:r>
              <a:rPr sz="2400" spc="-5" dirty="0">
                <a:solidFill>
                  <a:srgbClr val="800000"/>
                </a:solidFill>
                <a:latin typeface="Arial MT"/>
                <a:cs typeface="Arial MT"/>
              </a:rPr>
              <a:t>left</a:t>
            </a:r>
            <a:r>
              <a:rPr sz="2400" dirty="0">
                <a:solidFill>
                  <a:srgbClr val="800000"/>
                </a:solidFill>
                <a:latin typeface="Arial MT"/>
                <a:cs typeface="Arial MT"/>
              </a:rPr>
              <a:t> to</a:t>
            </a:r>
            <a:r>
              <a:rPr sz="2400" spc="-15" dirty="0">
                <a:solidFill>
                  <a:srgbClr val="800000"/>
                </a:solidFill>
                <a:latin typeface="Arial MT"/>
                <a:cs typeface="Arial MT"/>
              </a:rPr>
              <a:t> </a:t>
            </a:r>
            <a:r>
              <a:rPr sz="2400" spc="-5" dirty="0">
                <a:solidFill>
                  <a:srgbClr val="800000"/>
                </a:solidFill>
                <a:latin typeface="Arial MT"/>
                <a:cs typeface="Arial MT"/>
              </a:rPr>
              <a:t>right</a:t>
            </a:r>
            <a:r>
              <a:rPr sz="2400" dirty="0">
                <a:solidFill>
                  <a:srgbClr val="800000"/>
                </a:solidFill>
                <a:latin typeface="Arial MT"/>
                <a:cs typeface="Arial MT"/>
              </a:rPr>
              <a:t> </a:t>
            </a:r>
            <a:r>
              <a:rPr sz="2400" spc="-5" dirty="0">
                <a:solidFill>
                  <a:srgbClr val="800000"/>
                </a:solidFill>
                <a:latin typeface="Arial MT"/>
                <a:cs typeface="Arial MT"/>
              </a:rPr>
              <a:t>and</a:t>
            </a:r>
            <a:r>
              <a:rPr sz="2400" dirty="0">
                <a:solidFill>
                  <a:srgbClr val="800000"/>
                </a:solidFill>
                <a:latin typeface="Arial MT"/>
                <a:cs typeface="Arial MT"/>
              </a:rPr>
              <a:t> </a:t>
            </a:r>
            <a:r>
              <a:rPr sz="2400" spc="-5" dirty="0">
                <a:solidFill>
                  <a:srgbClr val="800000"/>
                </a:solidFill>
                <a:latin typeface="Arial MT"/>
                <a:cs typeface="Arial MT"/>
              </a:rPr>
              <a:t>top</a:t>
            </a:r>
            <a:r>
              <a:rPr sz="2400" spc="-15" dirty="0">
                <a:solidFill>
                  <a:srgbClr val="800000"/>
                </a:solidFill>
                <a:latin typeface="Arial MT"/>
                <a:cs typeface="Arial MT"/>
              </a:rPr>
              <a:t> </a:t>
            </a:r>
            <a:r>
              <a:rPr sz="2400" dirty="0">
                <a:solidFill>
                  <a:srgbClr val="800000"/>
                </a:solidFill>
                <a:latin typeface="Arial MT"/>
                <a:cs typeface="Arial MT"/>
              </a:rPr>
              <a:t>to </a:t>
            </a:r>
            <a:r>
              <a:rPr sz="2400" spc="-5" dirty="0">
                <a:solidFill>
                  <a:srgbClr val="800000"/>
                </a:solidFill>
                <a:latin typeface="Arial MT"/>
                <a:cs typeface="Arial MT"/>
              </a:rPr>
              <a:t>bottom.</a:t>
            </a:r>
            <a:endParaRPr sz="24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249123"/>
            <a:ext cx="6478905" cy="1002030"/>
          </a:xfrm>
          <a:prstGeom prst="rect">
            <a:avLst/>
          </a:prstGeom>
        </p:spPr>
        <p:txBody>
          <a:bodyPr vert="horz" wrap="square" lIns="0" tIns="13335" rIns="0" bIns="0" rtlCol="0">
            <a:spAutoFit/>
          </a:bodyPr>
          <a:lstStyle/>
          <a:p>
            <a:pPr marL="12700" marR="5080">
              <a:lnSpc>
                <a:spcPct val="100000"/>
              </a:lnSpc>
              <a:spcBef>
                <a:spcPts val="105"/>
              </a:spcBef>
            </a:pPr>
            <a:r>
              <a:rPr sz="3200" spc="-5" dirty="0"/>
              <a:t>Refining the </a:t>
            </a:r>
            <a:r>
              <a:rPr sz="3200" dirty="0"/>
              <a:t>COMPANY </a:t>
            </a:r>
            <a:r>
              <a:rPr sz="3200" spc="-5" dirty="0"/>
              <a:t>database </a:t>
            </a:r>
            <a:r>
              <a:rPr sz="3200" dirty="0"/>
              <a:t> schema</a:t>
            </a:r>
            <a:r>
              <a:rPr sz="3200" spc="-35" dirty="0"/>
              <a:t> </a:t>
            </a:r>
            <a:r>
              <a:rPr sz="3200" dirty="0"/>
              <a:t>by</a:t>
            </a:r>
            <a:r>
              <a:rPr sz="3200" spc="-15" dirty="0"/>
              <a:t> </a:t>
            </a:r>
            <a:r>
              <a:rPr sz="3200" spc="-5" dirty="0"/>
              <a:t>introducing</a:t>
            </a:r>
            <a:r>
              <a:rPr sz="3200" spc="-10" dirty="0"/>
              <a:t> </a:t>
            </a:r>
            <a:r>
              <a:rPr sz="3200" spc="-5" dirty="0"/>
              <a:t>relationships</a:t>
            </a:r>
            <a:endParaRPr sz="3200"/>
          </a:p>
        </p:txBody>
      </p:sp>
      <p:sp>
        <p:nvSpPr>
          <p:cNvPr id="4" name="object 4"/>
          <p:cNvSpPr txBox="1"/>
          <p:nvPr/>
        </p:nvSpPr>
        <p:spPr>
          <a:xfrm>
            <a:off x="307340" y="1354582"/>
            <a:ext cx="8097520" cy="4384675"/>
          </a:xfrm>
          <a:prstGeom prst="rect">
            <a:avLst/>
          </a:prstGeom>
        </p:spPr>
        <p:txBody>
          <a:bodyPr vert="horz" wrap="square" lIns="0" tIns="12700" rIns="0" bIns="0" rtlCol="0">
            <a:spAutoFit/>
          </a:bodyPr>
          <a:lstStyle/>
          <a:p>
            <a:pPr marL="355600" marR="5080" indent="-342900">
              <a:lnSpc>
                <a:spcPct val="100000"/>
              </a:lnSpc>
              <a:spcBef>
                <a:spcPts val="100"/>
              </a:spcBef>
              <a:buClr>
                <a:srgbClr val="990033"/>
              </a:buClr>
              <a:buSzPct val="60416"/>
              <a:buFont typeface="Wingdings"/>
              <a:buChar char=""/>
              <a:tabLst>
                <a:tab pos="354965" algn="l"/>
                <a:tab pos="355600" algn="l"/>
              </a:tabLst>
            </a:pPr>
            <a:r>
              <a:rPr sz="2400" dirty="0">
                <a:solidFill>
                  <a:srgbClr val="333399"/>
                </a:solidFill>
                <a:latin typeface="Arial MT"/>
                <a:cs typeface="Arial MT"/>
              </a:rPr>
              <a:t>By </a:t>
            </a:r>
            <a:r>
              <a:rPr sz="2400" spc="-5" dirty="0">
                <a:solidFill>
                  <a:srgbClr val="333399"/>
                </a:solidFill>
                <a:latin typeface="Arial MT"/>
                <a:cs typeface="Arial MT"/>
              </a:rPr>
              <a:t>examining</a:t>
            </a:r>
            <a:r>
              <a:rPr sz="2400" spc="40"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spc="-5" dirty="0">
                <a:solidFill>
                  <a:srgbClr val="333399"/>
                </a:solidFill>
                <a:latin typeface="Arial MT"/>
                <a:cs typeface="Arial MT"/>
              </a:rPr>
              <a:t>requirements,</a:t>
            </a:r>
            <a:r>
              <a:rPr sz="2400" spc="10" dirty="0">
                <a:solidFill>
                  <a:srgbClr val="333399"/>
                </a:solidFill>
                <a:latin typeface="Arial MT"/>
                <a:cs typeface="Arial MT"/>
              </a:rPr>
              <a:t> </a:t>
            </a:r>
            <a:r>
              <a:rPr sz="2400" spc="-5" dirty="0">
                <a:solidFill>
                  <a:srgbClr val="333399"/>
                </a:solidFill>
                <a:latin typeface="Arial MT"/>
                <a:cs typeface="Arial MT"/>
              </a:rPr>
              <a:t>six</a:t>
            </a:r>
            <a:r>
              <a:rPr sz="2400" spc="5" dirty="0">
                <a:solidFill>
                  <a:srgbClr val="333399"/>
                </a:solidFill>
                <a:latin typeface="Arial MT"/>
                <a:cs typeface="Arial MT"/>
              </a:rPr>
              <a:t> </a:t>
            </a:r>
            <a:r>
              <a:rPr sz="2400" spc="-5" dirty="0">
                <a:solidFill>
                  <a:srgbClr val="333399"/>
                </a:solidFill>
                <a:latin typeface="Arial MT"/>
                <a:cs typeface="Arial MT"/>
              </a:rPr>
              <a:t>relationship</a:t>
            </a:r>
            <a:r>
              <a:rPr sz="2400" spc="40" dirty="0">
                <a:solidFill>
                  <a:srgbClr val="333399"/>
                </a:solidFill>
                <a:latin typeface="Arial MT"/>
                <a:cs typeface="Arial MT"/>
              </a:rPr>
              <a:t> </a:t>
            </a:r>
            <a:r>
              <a:rPr sz="2400" dirty="0">
                <a:solidFill>
                  <a:srgbClr val="333399"/>
                </a:solidFill>
                <a:latin typeface="Arial MT"/>
                <a:cs typeface="Arial MT"/>
              </a:rPr>
              <a:t>types</a:t>
            </a:r>
            <a:r>
              <a:rPr sz="2400" spc="5" dirty="0">
                <a:solidFill>
                  <a:srgbClr val="333399"/>
                </a:solidFill>
                <a:latin typeface="Arial MT"/>
                <a:cs typeface="Arial MT"/>
              </a:rPr>
              <a:t> </a:t>
            </a:r>
            <a:r>
              <a:rPr sz="2400" spc="-5" dirty="0">
                <a:solidFill>
                  <a:srgbClr val="333399"/>
                </a:solidFill>
                <a:latin typeface="Arial MT"/>
                <a:cs typeface="Arial MT"/>
              </a:rPr>
              <a:t>are </a:t>
            </a:r>
            <a:r>
              <a:rPr sz="2400" spc="-655" dirty="0">
                <a:solidFill>
                  <a:srgbClr val="333399"/>
                </a:solidFill>
                <a:latin typeface="Arial MT"/>
                <a:cs typeface="Arial MT"/>
              </a:rPr>
              <a:t> </a:t>
            </a:r>
            <a:r>
              <a:rPr sz="2400" spc="-5" dirty="0">
                <a:solidFill>
                  <a:srgbClr val="333399"/>
                </a:solidFill>
                <a:latin typeface="Arial MT"/>
                <a:cs typeface="Arial MT"/>
              </a:rPr>
              <a:t>identified</a:t>
            </a:r>
            <a:endParaRPr sz="2400">
              <a:latin typeface="Arial MT"/>
              <a:cs typeface="Arial MT"/>
            </a:endParaRPr>
          </a:p>
          <a:p>
            <a:pPr marL="35560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All</a:t>
            </a:r>
            <a:r>
              <a:rPr sz="2400" spc="10" dirty="0">
                <a:solidFill>
                  <a:srgbClr val="333399"/>
                </a:solidFill>
                <a:latin typeface="Arial MT"/>
                <a:cs typeface="Arial MT"/>
              </a:rPr>
              <a:t> </a:t>
            </a:r>
            <a:r>
              <a:rPr sz="2400" spc="-5" dirty="0">
                <a:solidFill>
                  <a:srgbClr val="333399"/>
                </a:solidFill>
                <a:latin typeface="Arial MT"/>
                <a:cs typeface="Arial MT"/>
              </a:rPr>
              <a:t>are</a:t>
            </a:r>
            <a:r>
              <a:rPr sz="2400" spc="5" dirty="0">
                <a:solidFill>
                  <a:srgbClr val="333399"/>
                </a:solidFill>
                <a:latin typeface="Arial MT"/>
                <a:cs typeface="Arial MT"/>
              </a:rPr>
              <a:t> </a:t>
            </a:r>
            <a:r>
              <a:rPr sz="2400" i="1" spc="-5" dirty="0">
                <a:solidFill>
                  <a:srgbClr val="333399"/>
                </a:solidFill>
                <a:latin typeface="Arial"/>
                <a:cs typeface="Arial"/>
              </a:rPr>
              <a:t>binary</a:t>
            </a:r>
            <a:r>
              <a:rPr sz="2400" i="1" spc="20" dirty="0">
                <a:solidFill>
                  <a:srgbClr val="333399"/>
                </a:solidFill>
                <a:latin typeface="Arial"/>
                <a:cs typeface="Arial"/>
              </a:rPr>
              <a:t> </a:t>
            </a:r>
            <a:r>
              <a:rPr sz="2400" spc="-5" dirty="0">
                <a:solidFill>
                  <a:srgbClr val="333399"/>
                </a:solidFill>
                <a:latin typeface="Arial MT"/>
                <a:cs typeface="Arial MT"/>
              </a:rPr>
              <a:t>relationships(</a:t>
            </a:r>
            <a:r>
              <a:rPr sz="2400" spc="40" dirty="0">
                <a:solidFill>
                  <a:srgbClr val="333399"/>
                </a:solidFill>
                <a:latin typeface="Arial MT"/>
                <a:cs typeface="Arial MT"/>
              </a:rPr>
              <a:t> </a:t>
            </a:r>
            <a:r>
              <a:rPr sz="2400" spc="-5" dirty="0">
                <a:solidFill>
                  <a:srgbClr val="333399"/>
                </a:solidFill>
                <a:latin typeface="Arial MT"/>
                <a:cs typeface="Arial MT"/>
              </a:rPr>
              <a:t>degree</a:t>
            </a:r>
            <a:r>
              <a:rPr sz="2400" spc="10" dirty="0">
                <a:solidFill>
                  <a:srgbClr val="333399"/>
                </a:solidFill>
                <a:latin typeface="Arial MT"/>
                <a:cs typeface="Arial MT"/>
              </a:rPr>
              <a:t> </a:t>
            </a:r>
            <a:r>
              <a:rPr sz="2400" spc="-5" dirty="0">
                <a:solidFill>
                  <a:srgbClr val="333399"/>
                </a:solidFill>
                <a:latin typeface="Arial MT"/>
                <a:cs typeface="Arial MT"/>
              </a:rPr>
              <a:t>2)</a:t>
            </a:r>
            <a:endParaRPr sz="2400">
              <a:latin typeface="Arial MT"/>
              <a:cs typeface="Arial MT"/>
            </a:endParaRPr>
          </a:p>
          <a:p>
            <a:pPr marL="35560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Listed</a:t>
            </a:r>
            <a:r>
              <a:rPr sz="2400" spc="15" dirty="0">
                <a:solidFill>
                  <a:srgbClr val="333399"/>
                </a:solidFill>
                <a:latin typeface="Arial MT"/>
                <a:cs typeface="Arial MT"/>
              </a:rPr>
              <a:t> </a:t>
            </a:r>
            <a:r>
              <a:rPr sz="2400" spc="-5" dirty="0">
                <a:solidFill>
                  <a:srgbClr val="333399"/>
                </a:solidFill>
                <a:latin typeface="Arial MT"/>
                <a:cs typeface="Arial MT"/>
              </a:rPr>
              <a:t>below</a:t>
            </a:r>
            <a:r>
              <a:rPr sz="2400" spc="30" dirty="0">
                <a:solidFill>
                  <a:srgbClr val="333399"/>
                </a:solidFill>
                <a:latin typeface="Arial MT"/>
                <a:cs typeface="Arial MT"/>
              </a:rPr>
              <a:t> </a:t>
            </a:r>
            <a:r>
              <a:rPr sz="2400" spc="-5" dirty="0">
                <a:solidFill>
                  <a:srgbClr val="333399"/>
                </a:solidFill>
                <a:latin typeface="Arial MT"/>
                <a:cs typeface="Arial MT"/>
              </a:rPr>
              <a:t>with</a:t>
            </a:r>
            <a:r>
              <a:rPr sz="2400" spc="5" dirty="0">
                <a:solidFill>
                  <a:srgbClr val="333399"/>
                </a:solidFill>
                <a:latin typeface="Arial MT"/>
                <a:cs typeface="Arial MT"/>
              </a:rPr>
              <a:t> </a:t>
            </a:r>
            <a:r>
              <a:rPr sz="2400" spc="-5" dirty="0">
                <a:solidFill>
                  <a:srgbClr val="333399"/>
                </a:solidFill>
                <a:latin typeface="Arial MT"/>
                <a:cs typeface="Arial MT"/>
              </a:rPr>
              <a:t>their</a:t>
            </a:r>
            <a:r>
              <a:rPr sz="2400" spc="10" dirty="0">
                <a:solidFill>
                  <a:srgbClr val="333399"/>
                </a:solidFill>
                <a:latin typeface="Arial MT"/>
                <a:cs typeface="Arial MT"/>
              </a:rPr>
              <a:t> </a:t>
            </a:r>
            <a:r>
              <a:rPr sz="2400" spc="-5" dirty="0">
                <a:solidFill>
                  <a:srgbClr val="333399"/>
                </a:solidFill>
                <a:latin typeface="Arial MT"/>
                <a:cs typeface="Arial MT"/>
              </a:rPr>
              <a:t>participating</a:t>
            </a:r>
            <a:r>
              <a:rPr sz="2400" spc="20" dirty="0">
                <a:solidFill>
                  <a:srgbClr val="333399"/>
                </a:solidFill>
                <a:latin typeface="Arial MT"/>
                <a:cs typeface="Arial MT"/>
              </a:rPr>
              <a:t> </a:t>
            </a:r>
            <a:r>
              <a:rPr sz="2400" spc="-5" dirty="0">
                <a:solidFill>
                  <a:srgbClr val="333399"/>
                </a:solidFill>
                <a:latin typeface="Arial MT"/>
                <a:cs typeface="Arial MT"/>
              </a:rPr>
              <a:t>entity</a:t>
            </a:r>
            <a:r>
              <a:rPr sz="2400" spc="10" dirty="0">
                <a:solidFill>
                  <a:srgbClr val="333399"/>
                </a:solidFill>
                <a:latin typeface="Arial MT"/>
                <a:cs typeface="Arial MT"/>
              </a:rPr>
              <a:t> </a:t>
            </a:r>
            <a:r>
              <a:rPr sz="2400" dirty="0">
                <a:solidFill>
                  <a:srgbClr val="333399"/>
                </a:solidFill>
                <a:latin typeface="Arial MT"/>
                <a:cs typeface="Arial MT"/>
              </a:rPr>
              <a:t>types:</a:t>
            </a:r>
            <a:endParaRPr sz="2400">
              <a:latin typeface="Arial MT"/>
              <a:cs typeface="Arial MT"/>
            </a:endParaRPr>
          </a:p>
          <a:p>
            <a:pPr marL="756285"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WORKS_FOR</a:t>
            </a:r>
            <a:r>
              <a:rPr sz="2200" dirty="0">
                <a:solidFill>
                  <a:srgbClr val="800000"/>
                </a:solidFill>
                <a:latin typeface="Arial MT"/>
                <a:cs typeface="Arial MT"/>
              </a:rPr>
              <a:t> </a:t>
            </a:r>
            <a:r>
              <a:rPr sz="2200" spc="-5" dirty="0">
                <a:solidFill>
                  <a:srgbClr val="800000"/>
                </a:solidFill>
                <a:latin typeface="Arial MT"/>
                <a:cs typeface="Arial MT"/>
              </a:rPr>
              <a:t>(between</a:t>
            </a:r>
            <a:r>
              <a:rPr sz="2200" spc="20" dirty="0">
                <a:solidFill>
                  <a:srgbClr val="800000"/>
                </a:solidFill>
                <a:latin typeface="Arial MT"/>
                <a:cs typeface="Arial MT"/>
              </a:rPr>
              <a:t> </a:t>
            </a:r>
            <a:r>
              <a:rPr sz="2200" spc="-5" dirty="0">
                <a:solidFill>
                  <a:srgbClr val="800000"/>
                </a:solidFill>
                <a:latin typeface="Arial MT"/>
                <a:cs typeface="Arial MT"/>
              </a:rPr>
              <a:t>EMPLOYEE, DEPARTMENT)</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MANAGES</a:t>
            </a:r>
            <a:r>
              <a:rPr sz="2200" spc="5" dirty="0">
                <a:solidFill>
                  <a:srgbClr val="800000"/>
                </a:solidFill>
                <a:latin typeface="Arial MT"/>
                <a:cs typeface="Arial MT"/>
              </a:rPr>
              <a:t> </a:t>
            </a:r>
            <a:r>
              <a:rPr sz="2200" spc="-5" dirty="0">
                <a:solidFill>
                  <a:srgbClr val="800000"/>
                </a:solidFill>
                <a:latin typeface="Arial MT"/>
                <a:cs typeface="Arial MT"/>
              </a:rPr>
              <a:t>(also</a:t>
            </a:r>
            <a:r>
              <a:rPr sz="2200" dirty="0">
                <a:solidFill>
                  <a:srgbClr val="800000"/>
                </a:solidFill>
                <a:latin typeface="Arial MT"/>
                <a:cs typeface="Arial MT"/>
              </a:rPr>
              <a:t> </a:t>
            </a:r>
            <a:r>
              <a:rPr sz="2200" spc="-5" dirty="0">
                <a:solidFill>
                  <a:srgbClr val="800000"/>
                </a:solidFill>
                <a:latin typeface="Arial MT"/>
                <a:cs typeface="Arial MT"/>
              </a:rPr>
              <a:t>between EMPLOYEE,</a:t>
            </a:r>
            <a:r>
              <a:rPr sz="2200" spc="15" dirty="0">
                <a:solidFill>
                  <a:srgbClr val="800000"/>
                </a:solidFill>
                <a:latin typeface="Arial MT"/>
                <a:cs typeface="Arial MT"/>
              </a:rPr>
              <a:t> </a:t>
            </a:r>
            <a:r>
              <a:rPr sz="2200" spc="-5" dirty="0">
                <a:solidFill>
                  <a:srgbClr val="800000"/>
                </a:solidFill>
                <a:latin typeface="Arial MT"/>
                <a:cs typeface="Arial MT"/>
              </a:rPr>
              <a:t>DEPARTMENT)</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CONTROLS</a:t>
            </a:r>
            <a:r>
              <a:rPr sz="2200" spc="15" dirty="0">
                <a:solidFill>
                  <a:srgbClr val="800000"/>
                </a:solidFill>
                <a:latin typeface="Arial MT"/>
                <a:cs typeface="Arial MT"/>
              </a:rPr>
              <a:t> </a:t>
            </a:r>
            <a:r>
              <a:rPr sz="2200" spc="-5" dirty="0">
                <a:solidFill>
                  <a:srgbClr val="800000"/>
                </a:solidFill>
                <a:latin typeface="Arial MT"/>
                <a:cs typeface="Arial MT"/>
              </a:rPr>
              <a:t>(between</a:t>
            </a:r>
            <a:r>
              <a:rPr sz="2200" spc="5" dirty="0">
                <a:solidFill>
                  <a:srgbClr val="800000"/>
                </a:solidFill>
                <a:latin typeface="Arial MT"/>
                <a:cs typeface="Arial MT"/>
              </a:rPr>
              <a:t> </a:t>
            </a:r>
            <a:r>
              <a:rPr sz="2200" spc="-5" dirty="0">
                <a:solidFill>
                  <a:srgbClr val="800000"/>
                </a:solidFill>
                <a:latin typeface="Arial MT"/>
                <a:cs typeface="Arial MT"/>
              </a:rPr>
              <a:t>DEPARTMENT,</a:t>
            </a:r>
            <a:r>
              <a:rPr sz="2200" spc="25" dirty="0">
                <a:solidFill>
                  <a:srgbClr val="800000"/>
                </a:solidFill>
                <a:latin typeface="Arial MT"/>
                <a:cs typeface="Arial MT"/>
              </a:rPr>
              <a:t> </a:t>
            </a:r>
            <a:r>
              <a:rPr sz="2200" spc="-5" dirty="0">
                <a:solidFill>
                  <a:srgbClr val="800000"/>
                </a:solidFill>
                <a:latin typeface="Arial MT"/>
                <a:cs typeface="Arial MT"/>
              </a:rPr>
              <a:t>PROJECT)</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WORKS_ON</a:t>
            </a:r>
            <a:r>
              <a:rPr sz="2200" spc="5" dirty="0">
                <a:solidFill>
                  <a:srgbClr val="800000"/>
                </a:solidFill>
                <a:latin typeface="Arial MT"/>
                <a:cs typeface="Arial MT"/>
              </a:rPr>
              <a:t> </a:t>
            </a:r>
            <a:r>
              <a:rPr sz="2200" spc="-5" dirty="0">
                <a:solidFill>
                  <a:srgbClr val="800000"/>
                </a:solidFill>
                <a:latin typeface="Arial MT"/>
                <a:cs typeface="Arial MT"/>
              </a:rPr>
              <a:t>(between</a:t>
            </a:r>
            <a:r>
              <a:rPr sz="2200" spc="5" dirty="0">
                <a:solidFill>
                  <a:srgbClr val="800000"/>
                </a:solidFill>
                <a:latin typeface="Arial MT"/>
                <a:cs typeface="Arial MT"/>
              </a:rPr>
              <a:t> </a:t>
            </a:r>
            <a:r>
              <a:rPr sz="2200" spc="-5" dirty="0">
                <a:solidFill>
                  <a:srgbClr val="800000"/>
                </a:solidFill>
                <a:latin typeface="Arial MT"/>
                <a:cs typeface="Arial MT"/>
              </a:rPr>
              <a:t>EMPLOYEE, PROJECT)</a:t>
            </a:r>
            <a:endParaRPr sz="2200">
              <a:latin typeface="Arial MT"/>
              <a:cs typeface="Arial MT"/>
            </a:endParaRPr>
          </a:p>
          <a:p>
            <a:pPr marL="756285" marR="411480"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SUPERVISION</a:t>
            </a:r>
            <a:r>
              <a:rPr sz="2200" spc="5" dirty="0">
                <a:solidFill>
                  <a:srgbClr val="800000"/>
                </a:solidFill>
                <a:latin typeface="Arial MT"/>
                <a:cs typeface="Arial MT"/>
              </a:rPr>
              <a:t> </a:t>
            </a:r>
            <a:r>
              <a:rPr sz="2200" spc="-5" dirty="0">
                <a:solidFill>
                  <a:srgbClr val="800000"/>
                </a:solidFill>
                <a:latin typeface="Arial MT"/>
                <a:cs typeface="Arial MT"/>
              </a:rPr>
              <a:t>(between</a:t>
            </a:r>
            <a:r>
              <a:rPr sz="2200" spc="15" dirty="0">
                <a:solidFill>
                  <a:srgbClr val="800000"/>
                </a:solidFill>
                <a:latin typeface="Arial MT"/>
                <a:cs typeface="Arial MT"/>
              </a:rPr>
              <a:t> </a:t>
            </a:r>
            <a:r>
              <a:rPr sz="2200" spc="-5" dirty="0">
                <a:solidFill>
                  <a:srgbClr val="800000"/>
                </a:solidFill>
                <a:latin typeface="Arial MT"/>
                <a:cs typeface="Arial MT"/>
              </a:rPr>
              <a:t>EMPLOYEE</a:t>
            </a:r>
            <a:r>
              <a:rPr sz="2200" spc="15" dirty="0">
                <a:solidFill>
                  <a:srgbClr val="800000"/>
                </a:solidFill>
                <a:latin typeface="Arial MT"/>
                <a:cs typeface="Arial MT"/>
              </a:rPr>
              <a:t> </a:t>
            </a:r>
            <a:r>
              <a:rPr sz="2200" spc="-5" dirty="0">
                <a:solidFill>
                  <a:srgbClr val="800000"/>
                </a:solidFill>
                <a:latin typeface="Arial MT"/>
                <a:cs typeface="Arial MT"/>
              </a:rPr>
              <a:t>(as</a:t>
            </a:r>
            <a:r>
              <a:rPr sz="2200" spc="10" dirty="0">
                <a:solidFill>
                  <a:srgbClr val="800000"/>
                </a:solidFill>
                <a:latin typeface="Arial MT"/>
                <a:cs typeface="Arial MT"/>
              </a:rPr>
              <a:t> </a:t>
            </a:r>
            <a:r>
              <a:rPr sz="2200" spc="-5" dirty="0">
                <a:solidFill>
                  <a:srgbClr val="800000"/>
                </a:solidFill>
                <a:latin typeface="Arial MT"/>
                <a:cs typeface="Arial MT"/>
              </a:rPr>
              <a:t>subordinate), </a:t>
            </a:r>
            <a:r>
              <a:rPr sz="2200" spc="-595" dirty="0">
                <a:solidFill>
                  <a:srgbClr val="800000"/>
                </a:solidFill>
                <a:latin typeface="Arial MT"/>
                <a:cs typeface="Arial MT"/>
              </a:rPr>
              <a:t> </a:t>
            </a:r>
            <a:r>
              <a:rPr sz="2200" spc="-5" dirty="0">
                <a:solidFill>
                  <a:srgbClr val="800000"/>
                </a:solidFill>
                <a:latin typeface="Arial MT"/>
                <a:cs typeface="Arial MT"/>
              </a:rPr>
              <a:t>EMPLOYEE</a:t>
            </a:r>
            <a:r>
              <a:rPr sz="2200" dirty="0">
                <a:solidFill>
                  <a:srgbClr val="800000"/>
                </a:solidFill>
                <a:latin typeface="Arial MT"/>
                <a:cs typeface="Arial MT"/>
              </a:rPr>
              <a:t> </a:t>
            </a:r>
            <a:r>
              <a:rPr sz="2200" spc="-5" dirty="0">
                <a:solidFill>
                  <a:srgbClr val="800000"/>
                </a:solidFill>
                <a:latin typeface="Arial MT"/>
                <a:cs typeface="Arial MT"/>
              </a:rPr>
              <a:t>(as</a:t>
            </a:r>
            <a:r>
              <a:rPr sz="2200" spc="15" dirty="0">
                <a:solidFill>
                  <a:srgbClr val="800000"/>
                </a:solidFill>
                <a:latin typeface="Arial MT"/>
                <a:cs typeface="Arial MT"/>
              </a:rPr>
              <a:t> </a:t>
            </a:r>
            <a:r>
              <a:rPr sz="2200" spc="-5" dirty="0">
                <a:solidFill>
                  <a:srgbClr val="800000"/>
                </a:solidFill>
                <a:latin typeface="Arial MT"/>
                <a:cs typeface="Arial MT"/>
              </a:rPr>
              <a:t>supervisor))</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10" dirty="0">
                <a:solidFill>
                  <a:srgbClr val="800000"/>
                </a:solidFill>
                <a:latin typeface="Arial MT"/>
                <a:cs typeface="Arial MT"/>
              </a:rPr>
              <a:t>DEPENDENTS_OF</a:t>
            </a:r>
            <a:r>
              <a:rPr sz="2200" spc="30" dirty="0">
                <a:solidFill>
                  <a:srgbClr val="800000"/>
                </a:solidFill>
                <a:latin typeface="Arial MT"/>
                <a:cs typeface="Arial MT"/>
              </a:rPr>
              <a:t> </a:t>
            </a:r>
            <a:r>
              <a:rPr sz="2200" spc="-5" dirty="0">
                <a:solidFill>
                  <a:srgbClr val="800000"/>
                </a:solidFill>
                <a:latin typeface="Arial MT"/>
                <a:cs typeface="Arial MT"/>
              </a:rPr>
              <a:t>(between</a:t>
            </a:r>
            <a:r>
              <a:rPr sz="2200" spc="35" dirty="0">
                <a:solidFill>
                  <a:srgbClr val="800000"/>
                </a:solidFill>
                <a:latin typeface="Arial MT"/>
                <a:cs typeface="Arial MT"/>
              </a:rPr>
              <a:t> </a:t>
            </a:r>
            <a:r>
              <a:rPr sz="2200" spc="-10" dirty="0">
                <a:solidFill>
                  <a:srgbClr val="800000"/>
                </a:solidFill>
                <a:latin typeface="Arial MT"/>
                <a:cs typeface="Arial MT"/>
              </a:rPr>
              <a:t>EMPLOYEE,</a:t>
            </a:r>
            <a:r>
              <a:rPr sz="2200" spc="25" dirty="0">
                <a:solidFill>
                  <a:srgbClr val="800000"/>
                </a:solidFill>
                <a:latin typeface="Arial MT"/>
                <a:cs typeface="Arial MT"/>
              </a:rPr>
              <a:t> </a:t>
            </a:r>
            <a:r>
              <a:rPr sz="2200" spc="-10" dirty="0">
                <a:solidFill>
                  <a:srgbClr val="800000"/>
                </a:solidFill>
                <a:latin typeface="Arial MT"/>
                <a:cs typeface="Arial MT"/>
              </a:rPr>
              <a:t>DEPENDENT)</a:t>
            </a:r>
            <a:endParaRPr sz="22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1199" y="1399032"/>
            <a:ext cx="5181600" cy="4994148"/>
          </a:xfrm>
          <a:prstGeom prst="rect">
            <a:avLst/>
          </a:prstGeom>
        </p:spPr>
      </p:pic>
      <p:sp>
        <p:nvSpPr>
          <p:cNvPr id="3" name="object 3"/>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object 4"/>
          <p:cNvSpPr txBox="1">
            <a:spLocks noGrp="1"/>
          </p:cNvSpPr>
          <p:nvPr>
            <p:ph type="title"/>
          </p:nvPr>
        </p:nvSpPr>
        <p:spPr>
          <a:xfrm>
            <a:off x="701141" y="46101"/>
            <a:ext cx="7406640" cy="733425"/>
          </a:xfrm>
          <a:prstGeom prst="rect">
            <a:avLst/>
          </a:prstGeom>
        </p:spPr>
        <p:txBody>
          <a:bodyPr vert="horz" wrap="square" lIns="0" tIns="12700" rIns="0" bIns="0" rtlCol="0">
            <a:spAutoFit/>
          </a:bodyPr>
          <a:lstStyle/>
          <a:p>
            <a:pPr marL="12700">
              <a:lnSpc>
                <a:spcPct val="100000"/>
              </a:lnSpc>
              <a:spcBef>
                <a:spcPts val="100"/>
              </a:spcBef>
            </a:pPr>
            <a:r>
              <a:rPr sz="3200" dirty="0"/>
              <a:t>ER DIAGRAM</a:t>
            </a:r>
            <a:r>
              <a:rPr sz="3200" spc="-10" dirty="0"/>
              <a:t> </a:t>
            </a:r>
            <a:r>
              <a:rPr sz="3200" dirty="0"/>
              <a:t>–</a:t>
            </a:r>
            <a:r>
              <a:rPr sz="3200" spc="-20" dirty="0"/>
              <a:t> </a:t>
            </a:r>
            <a:r>
              <a:rPr sz="3200" spc="-5" dirty="0"/>
              <a:t>Relationship</a:t>
            </a:r>
            <a:r>
              <a:rPr sz="3200" spc="-15" dirty="0"/>
              <a:t> </a:t>
            </a:r>
            <a:r>
              <a:rPr sz="3200" dirty="0"/>
              <a:t>Types</a:t>
            </a:r>
            <a:r>
              <a:rPr sz="3200" spc="-30" dirty="0"/>
              <a:t> </a:t>
            </a:r>
            <a:r>
              <a:rPr sz="3200" spc="-5" dirty="0"/>
              <a:t>are:</a:t>
            </a:r>
            <a:endParaRPr sz="3200"/>
          </a:p>
          <a:p>
            <a:pPr marL="12700">
              <a:lnSpc>
                <a:spcPct val="100000"/>
              </a:lnSpc>
              <a:spcBef>
                <a:spcPts val="50"/>
              </a:spcBef>
            </a:pPr>
            <a:r>
              <a:rPr sz="1400" b="1" spc="-5" dirty="0">
                <a:latin typeface="Arial"/>
                <a:cs typeface="Arial"/>
              </a:rPr>
              <a:t>WORKS_FOR,</a:t>
            </a:r>
            <a:r>
              <a:rPr sz="1400" b="1" spc="10" dirty="0">
                <a:latin typeface="Arial"/>
                <a:cs typeface="Arial"/>
              </a:rPr>
              <a:t> </a:t>
            </a:r>
            <a:r>
              <a:rPr sz="1400" b="1" spc="-10" dirty="0">
                <a:latin typeface="Arial"/>
                <a:cs typeface="Arial"/>
              </a:rPr>
              <a:t>MANAGES,</a:t>
            </a:r>
            <a:r>
              <a:rPr sz="1400" b="1" spc="60" dirty="0">
                <a:latin typeface="Arial"/>
                <a:cs typeface="Arial"/>
              </a:rPr>
              <a:t> </a:t>
            </a:r>
            <a:r>
              <a:rPr sz="1400" b="1" spc="-5" dirty="0">
                <a:latin typeface="Arial"/>
                <a:cs typeface="Arial"/>
              </a:rPr>
              <a:t>WORKS_ON,</a:t>
            </a:r>
            <a:r>
              <a:rPr sz="1400" b="1" spc="10" dirty="0">
                <a:latin typeface="Arial"/>
                <a:cs typeface="Arial"/>
              </a:rPr>
              <a:t> </a:t>
            </a:r>
            <a:r>
              <a:rPr sz="1400" b="1" spc="-5" dirty="0">
                <a:latin typeface="Arial"/>
                <a:cs typeface="Arial"/>
              </a:rPr>
              <a:t>CONTROLS,</a:t>
            </a:r>
            <a:r>
              <a:rPr sz="1400" b="1" spc="15" dirty="0">
                <a:latin typeface="Arial"/>
                <a:cs typeface="Arial"/>
              </a:rPr>
              <a:t> </a:t>
            </a:r>
            <a:r>
              <a:rPr sz="1400" b="1" spc="-5" dirty="0">
                <a:latin typeface="Arial"/>
                <a:cs typeface="Arial"/>
              </a:rPr>
              <a:t>SUPERVISION,</a:t>
            </a:r>
            <a:r>
              <a:rPr sz="1400" b="1" spc="10" dirty="0">
                <a:latin typeface="Arial"/>
                <a:cs typeface="Arial"/>
              </a:rPr>
              <a:t> </a:t>
            </a:r>
            <a:r>
              <a:rPr sz="1400" b="1" spc="-5" dirty="0">
                <a:latin typeface="Arial"/>
                <a:cs typeface="Arial"/>
              </a:rPr>
              <a:t>DEPENDENTS_OF</a:t>
            </a:r>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6977380" cy="513715"/>
          </a:xfrm>
          <a:prstGeom prst="rect">
            <a:avLst/>
          </a:prstGeom>
        </p:spPr>
        <p:txBody>
          <a:bodyPr vert="horz" wrap="square" lIns="0" tIns="13335" rIns="0" bIns="0" rtlCol="0">
            <a:spAutoFit/>
          </a:bodyPr>
          <a:lstStyle/>
          <a:p>
            <a:pPr marL="12700">
              <a:lnSpc>
                <a:spcPct val="100000"/>
              </a:lnSpc>
              <a:spcBef>
                <a:spcPts val="105"/>
              </a:spcBef>
            </a:pPr>
            <a:r>
              <a:rPr sz="3200" dirty="0"/>
              <a:t>Overview</a:t>
            </a:r>
            <a:r>
              <a:rPr sz="3200" spc="-50" dirty="0"/>
              <a:t> </a:t>
            </a:r>
            <a:r>
              <a:rPr sz="3200" dirty="0"/>
              <a:t>of</a:t>
            </a:r>
            <a:r>
              <a:rPr sz="3200" spc="-15" dirty="0"/>
              <a:t> </a:t>
            </a:r>
            <a:r>
              <a:rPr sz="3200" spc="-5" dirty="0"/>
              <a:t>Database</a:t>
            </a:r>
            <a:r>
              <a:rPr sz="3200" spc="-20" dirty="0"/>
              <a:t> </a:t>
            </a:r>
            <a:r>
              <a:rPr sz="3200" dirty="0"/>
              <a:t>Design</a:t>
            </a:r>
            <a:r>
              <a:rPr sz="3200" spc="-30" dirty="0"/>
              <a:t> </a:t>
            </a:r>
            <a:r>
              <a:rPr sz="3200" dirty="0"/>
              <a:t>Process</a:t>
            </a:r>
            <a:endParaRPr sz="3200"/>
          </a:p>
        </p:txBody>
      </p:sp>
      <p:sp>
        <p:nvSpPr>
          <p:cNvPr id="4" name="object 4"/>
          <p:cNvSpPr txBox="1"/>
          <p:nvPr/>
        </p:nvSpPr>
        <p:spPr>
          <a:xfrm>
            <a:off x="307340" y="1267312"/>
            <a:ext cx="8154034" cy="471551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Two main </a:t>
            </a:r>
            <a:r>
              <a:rPr sz="2800" dirty="0">
                <a:solidFill>
                  <a:srgbClr val="333399"/>
                </a:solidFill>
                <a:latin typeface="Arial MT"/>
                <a:cs typeface="Arial MT"/>
              </a:rPr>
              <a:t>activities:</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Database</a:t>
            </a:r>
            <a:r>
              <a:rPr sz="2600" spc="-40" dirty="0">
                <a:solidFill>
                  <a:srgbClr val="800000"/>
                </a:solidFill>
                <a:latin typeface="Arial MT"/>
                <a:cs typeface="Arial MT"/>
              </a:rPr>
              <a:t> </a:t>
            </a:r>
            <a:r>
              <a:rPr sz="2600" dirty="0">
                <a:solidFill>
                  <a:srgbClr val="800000"/>
                </a:solidFill>
                <a:latin typeface="Arial MT"/>
                <a:cs typeface="Arial MT"/>
              </a:rPr>
              <a:t>design</a:t>
            </a:r>
            <a:endParaRPr sz="2600">
              <a:latin typeface="Arial MT"/>
              <a:cs typeface="Arial MT"/>
            </a:endParaRPr>
          </a:p>
          <a:p>
            <a:pPr marL="7562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Applications</a:t>
            </a:r>
            <a:r>
              <a:rPr sz="2600" spc="-45" dirty="0">
                <a:solidFill>
                  <a:srgbClr val="800000"/>
                </a:solidFill>
                <a:latin typeface="Arial MT"/>
                <a:cs typeface="Arial MT"/>
              </a:rPr>
              <a:t> </a:t>
            </a:r>
            <a:r>
              <a:rPr sz="2600" dirty="0">
                <a:solidFill>
                  <a:srgbClr val="800000"/>
                </a:solidFill>
                <a:latin typeface="Arial MT"/>
                <a:cs typeface="Arial MT"/>
              </a:rPr>
              <a:t>design</a:t>
            </a:r>
            <a:endParaRPr sz="2600">
              <a:latin typeface="Arial MT"/>
              <a:cs typeface="Arial MT"/>
            </a:endParaRPr>
          </a:p>
          <a:p>
            <a:pPr marL="355600" marR="624205" indent="-342900">
              <a:lnSpc>
                <a:spcPct val="100000"/>
              </a:lnSpc>
              <a:spcBef>
                <a:spcPts val="6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Focus in </a:t>
            </a:r>
            <a:r>
              <a:rPr sz="2800" dirty="0">
                <a:solidFill>
                  <a:srgbClr val="333399"/>
                </a:solidFill>
                <a:latin typeface="Arial MT"/>
                <a:cs typeface="Arial MT"/>
              </a:rPr>
              <a:t>this chapter </a:t>
            </a:r>
            <a:r>
              <a:rPr sz="2800" spc="-5" dirty="0">
                <a:solidFill>
                  <a:srgbClr val="333399"/>
                </a:solidFill>
                <a:latin typeface="Arial MT"/>
                <a:cs typeface="Arial MT"/>
              </a:rPr>
              <a:t>on </a:t>
            </a:r>
            <a:r>
              <a:rPr sz="2800" u="heavy" dirty="0">
                <a:solidFill>
                  <a:srgbClr val="333399"/>
                </a:solidFill>
                <a:uFill>
                  <a:solidFill>
                    <a:srgbClr val="333399"/>
                  </a:solidFill>
                </a:uFill>
                <a:latin typeface="Arial MT"/>
                <a:cs typeface="Arial MT"/>
              </a:rPr>
              <a:t>conceptual database </a:t>
            </a:r>
            <a:r>
              <a:rPr sz="2800" spc="-765" dirty="0">
                <a:solidFill>
                  <a:srgbClr val="333399"/>
                </a:solidFill>
                <a:latin typeface="Arial MT"/>
                <a:cs typeface="Arial MT"/>
              </a:rPr>
              <a:t> </a:t>
            </a:r>
            <a:r>
              <a:rPr sz="2800" u="heavy" dirty="0">
                <a:solidFill>
                  <a:srgbClr val="333399"/>
                </a:solidFill>
                <a:uFill>
                  <a:solidFill>
                    <a:srgbClr val="333399"/>
                  </a:solidFill>
                </a:uFill>
                <a:latin typeface="Arial MT"/>
                <a:cs typeface="Arial MT"/>
              </a:rPr>
              <a:t>design</a:t>
            </a:r>
            <a:endParaRPr sz="2800">
              <a:latin typeface="Arial MT"/>
              <a:cs typeface="Arial MT"/>
            </a:endParaRPr>
          </a:p>
          <a:p>
            <a:pPr marL="756285" marR="23622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To design the conceptual schema for a database </a:t>
            </a:r>
            <a:r>
              <a:rPr sz="2600" spc="-715" dirty="0">
                <a:solidFill>
                  <a:srgbClr val="800000"/>
                </a:solidFill>
                <a:latin typeface="Arial MT"/>
                <a:cs typeface="Arial MT"/>
              </a:rPr>
              <a:t> </a:t>
            </a:r>
            <a:r>
              <a:rPr sz="2600" dirty="0">
                <a:solidFill>
                  <a:srgbClr val="800000"/>
                </a:solidFill>
                <a:latin typeface="Arial MT"/>
                <a:cs typeface="Arial MT"/>
              </a:rPr>
              <a:t>application</a:t>
            </a:r>
            <a:endParaRPr sz="2600">
              <a:latin typeface="Arial MT"/>
              <a:cs typeface="Arial MT"/>
            </a:endParaRPr>
          </a:p>
          <a:p>
            <a:pPr marL="355600" marR="5080" indent="-342900">
              <a:lnSpc>
                <a:spcPct val="100000"/>
              </a:lnSpc>
              <a:spcBef>
                <a:spcPts val="665"/>
              </a:spcBef>
              <a:buClr>
                <a:srgbClr val="990033"/>
              </a:buClr>
              <a:buSzPct val="58928"/>
              <a:buFont typeface="Wingdings"/>
              <a:buChar char=""/>
              <a:tabLst>
                <a:tab pos="354965" algn="l"/>
                <a:tab pos="355600" algn="l"/>
              </a:tabLst>
            </a:pPr>
            <a:r>
              <a:rPr sz="2800" dirty="0">
                <a:solidFill>
                  <a:srgbClr val="333399"/>
                </a:solidFill>
                <a:latin typeface="Arial MT"/>
                <a:cs typeface="Arial MT"/>
              </a:rPr>
              <a:t>Applications design focuses </a:t>
            </a:r>
            <a:r>
              <a:rPr sz="2800" spc="-5" dirty="0">
                <a:solidFill>
                  <a:srgbClr val="333399"/>
                </a:solidFill>
                <a:latin typeface="Arial MT"/>
                <a:cs typeface="Arial MT"/>
              </a:rPr>
              <a:t>on </a:t>
            </a:r>
            <a:r>
              <a:rPr sz="2800" dirty="0">
                <a:solidFill>
                  <a:srgbClr val="333399"/>
                </a:solidFill>
                <a:latin typeface="Arial MT"/>
                <a:cs typeface="Arial MT"/>
              </a:rPr>
              <a:t>the programs and </a:t>
            </a:r>
            <a:r>
              <a:rPr sz="2800" spc="-765" dirty="0">
                <a:solidFill>
                  <a:srgbClr val="333399"/>
                </a:solidFill>
                <a:latin typeface="Arial MT"/>
                <a:cs typeface="Arial MT"/>
              </a:rPr>
              <a:t> </a:t>
            </a:r>
            <a:r>
              <a:rPr sz="2800" dirty="0">
                <a:solidFill>
                  <a:srgbClr val="333399"/>
                </a:solidFill>
                <a:latin typeface="Arial MT"/>
                <a:cs typeface="Arial MT"/>
              </a:rPr>
              <a:t>interfaces </a:t>
            </a:r>
            <a:r>
              <a:rPr sz="2800" spc="-5" dirty="0">
                <a:solidFill>
                  <a:srgbClr val="333399"/>
                </a:solidFill>
                <a:latin typeface="Arial MT"/>
                <a:cs typeface="Arial MT"/>
              </a:rPr>
              <a:t>that </a:t>
            </a:r>
            <a:r>
              <a:rPr sz="2800" dirty="0">
                <a:solidFill>
                  <a:srgbClr val="333399"/>
                </a:solidFill>
                <a:latin typeface="Arial MT"/>
                <a:cs typeface="Arial MT"/>
              </a:rPr>
              <a:t>access</a:t>
            </a:r>
            <a:r>
              <a:rPr sz="2800" spc="-5" dirty="0">
                <a:solidFill>
                  <a:srgbClr val="333399"/>
                </a:solidFill>
                <a:latin typeface="Arial MT"/>
                <a:cs typeface="Arial MT"/>
              </a:rPr>
              <a:t> the</a:t>
            </a:r>
            <a:r>
              <a:rPr sz="2800" dirty="0">
                <a:solidFill>
                  <a:srgbClr val="333399"/>
                </a:solidFill>
                <a:latin typeface="Arial MT"/>
                <a:cs typeface="Arial MT"/>
              </a:rPr>
              <a:t> database</a:t>
            </a:r>
            <a:endParaRPr sz="2800">
              <a:latin typeface="Arial MT"/>
              <a:cs typeface="Arial MT"/>
            </a:endParaRPr>
          </a:p>
          <a:p>
            <a:pPr marL="756285"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Generally</a:t>
            </a:r>
            <a:r>
              <a:rPr sz="2600" spc="-10" dirty="0">
                <a:solidFill>
                  <a:srgbClr val="800000"/>
                </a:solidFill>
                <a:latin typeface="Arial MT"/>
                <a:cs typeface="Arial MT"/>
              </a:rPr>
              <a:t> </a:t>
            </a:r>
            <a:r>
              <a:rPr sz="2600" dirty="0">
                <a:solidFill>
                  <a:srgbClr val="800000"/>
                </a:solidFill>
                <a:latin typeface="Arial MT"/>
                <a:cs typeface="Arial MT"/>
              </a:rPr>
              <a:t>considered</a:t>
            </a:r>
            <a:r>
              <a:rPr sz="2600" spc="-30" dirty="0">
                <a:solidFill>
                  <a:srgbClr val="800000"/>
                </a:solidFill>
                <a:latin typeface="Arial MT"/>
                <a:cs typeface="Arial MT"/>
              </a:rPr>
              <a:t> </a:t>
            </a:r>
            <a:r>
              <a:rPr sz="2600" dirty="0">
                <a:solidFill>
                  <a:srgbClr val="800000"/>
                </a:solidFill>
                <a:latin typeface="Arial MT"/>
                <a:cs typeface="Arial MT"/>
              </a:rPr>
              <a:t>part of</a:t>
            </a:r>
            <a:r>
              <a:rPr sz="2600" spc="5" dirty="0">
                <a:solidFill>
                  <a:srgbClr val="800000"/>
                </a:solidFill>
                <a:latin typeface="Arial MT"/>
                <a:cs typeface="Arial MT"/>
              </a:rPr>
              <a:t> </a:t>
            </a:r>
            <a:r>
              <a:rPr sz="2600" dirty="0">
                <a:solidFill>
                  <a:srgbClr val="800000"/>
                </a:solidFill>
                <a:latin typeface="Arial MT"/>
                <a:cs typeface="Arial MT"/>
              </a:rPr>
              <a:t>software engineering</a:t>
            </a:r>
            <a:endParaRPr sz="2600">
              <a:latin typeface="Arial MT"/>
              <a:cs typeface="Arial M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882130" cy="574040"/>
          </a:xfrm>
          <a:prstGeom prst="rect">
            <a:avLst/>
          </a:prstGeom>
        </p:spPr>
        <p:txBody>
          <a:bodyPr vert="horz" wrap="square" lIns="0" tIns="12700" rIns="0" bIns="0" rtlCol="0">
            <a:spAutoFit/>
          </a:bodyPr>
          <a:lstStyle/>
          <a:p>
            <a:pPr marL="12700">
              <a:lnSpc>
                <a:spcPct val="100000"/>
              </a:lnSpc>
              <a:spcBef>
                <a:spcPts val="100"/>
              </a:spcBef>
            </a:pPr>
            <a:r>
              <a:rPr dirty="0"/>
              <a:t>Discussion</a:t>
            </a:r>
            <a:r>
              <a:rPr spc="-50" dirty="0"/>
              <a:t> </a:t>
            </a:r>
            <a:r>
              <a:rPr spc="-5" dirty="0"/>
              <a:t>on</a:t>
            </a:r>
            <a:r>
              <a:rPr spc="-25" dirty="0"/>
              <a:t> </a:t>
            </a:r>
            <a:r>
              <a:rPr dirty="0"/>
              <a:t>Relationship</a:t>
            </a:r>
            <a:r>
              <a:rPr spc="-65" dirty="0"/>
              <a:t> </a:t>
            </a:r>
            <a:r>
              <a:rPr dirty="0"/>
              <a:t>Types</a:t>
            </a:r>
          </a:p>
        </p:txBody>
      </p:sp>
      <p:sp>
        <p:nvSpPr>
          <p:cNvPr id="4" name="object 4"/>
          <p:cNvSpPr txBox="1"/>
          <p:nvPr/>
        </p:nvSpPr>
        <p:spPr>
          <a:xfrm>
            <a:off x="307340" y="1354582"/>
            <a:ext cx="8179434" cy="4311015"/>
          </a:xfrm>
          <a:prstGeom prst="rect">
            <a:avLst/>
          </a:prstGeom>
        </p:spPr>
        <p:txBody>
          <a:bodyPr vert="horz" wrap="square" lIns="0" tIns="12700" rIns="0" bIns="0" rtlCol="0">
            <a:spAutoFit/>
          </a:bodyPr>
          <a:lstStyle/>
          <a:p>
            <a:pPr marL="355600" marR="5080" indent="-342900">
              <a:lnSpc>
                <a:spcPct val="100000"/>
              </a:lnSpc>
              <a:spcBef>
                <a:spcPts val="100"/>
              </a:spcBef>
              <a:buClr>
                <a:srgbClr val="990033"/>
              </a:buClr>
              <a:buSzPct val="60416"/>
              <a:buFont typeface="Wingdings"/>
              <a:buChar char=""/>
              <a:tabLst>
                <a:tab pos="354965" algn="l"/>
                <a:tab pos="355600" algn="l"/>
              </a:tabLst>
            </a:pPr>
            <a:r>
              <a:rPr sz="2400" dirty="0">
                <a:solidFill>
                  <a:srgbClr val="333399"/>
                </a:solidFill>
                <a:latin typeface="Arial MT"/>
                <a:cs typeface="Arial MT"/>
              </a:rPr>
              <a:t>In the</a:t>
            </a:r>
            <a:r>
              <a:rPr sz="2400" spc="-10" dirty="0">
                <a:solidFill>
                  <a:srgbClr val="333399"/>
                </a:solidFill>
                <a:latin typeface="Arial MT"/>
                <a:cs typeface="Arial MT"/>
              </a:rPr>
              <a:t> </a:t>
            </a:r>
            <a:r>
              <a:rPr sz="2400" spc="-5" dirty="0">
                <a:solidFill>
                  <a:srgbClr val="333399"/>
                </a:solidFill>
                <a:latin typeface="Arial MT"/>
                <a:cs typeface="Arial MT"/>
              </a:rPr>
              <a:t>refined</a:t>
            </a:r>
            <a:r>
              <a:rPr sz="2400" spc="15" dirty="0">
                <a:solidFill>
                  <a:srgbClr val="333399"/>
                </a:solidFill>
                <a:latin typeface="Arial MT"/>
                <a:cs typeface="Arial MT"/>
              </a:rPr>
              <a:t> </a:t>
            </a:r>
            <a:r>
              <a:rPr sz="2400" spc="-5" dirty="0">
                <a:solidFill>
                  <a:srgbClr val="333399"/>
                </a:solidFill>
                <a:latin typeface="Arial MT"/>
                <a:cs typeface="Arial MT"/>
              </a:rPr>
              <a:t>design,</a:t>
            </a:r>
            <a:r>
              <a:rPr sz="2400" spc="15" dirty="0">
                <a:solidFill>
                  <a:srgbClr val="333399"/>
                </a:solidFill>
                <a:latin typeface="Arial MT"/>
                <a:cs typeface="Arial MT"/>
              </a:rPr>
              <a:t> </a:t>
            </a:r>
            <a:r>
              <a:rPr sz="2400" spc="-5" dirty="0">
                <a:solidFill>
                  <a:srgbClr val="333399"/>
                </a:solidFill>
                <a:latin typeface="Arial MT"/>
                <a:cs typeface="Arial MT"/>
              </a:rPr>
              <a:t>some</a:t>
            </a:r>
            <a:r>
              <a:rPr sz="2400" spc="10" dirty="0">
                <a:solidFill>
                  <a:srgbClr val="333399"/>
                </a:solidFill>
                <a:latin typeface="Arial MT"/>
                <a:cs typeface="Arial MT"/>
              </a:rPr>
              <a:t> </a:t>
            </a:r>
            <a:r>
              <a:rPr sz="2400" spc="-5" dirty="0">
                <a:solidFill>
                  <a:srgbClr val="333399"/>
                </a:solidFill>
                <a:latin typeface="Arial MT"/>
                <a:cs typeface="Arial MT"/>
              </a:rPr>
              <a:t>attributes </a:t>
            </a:r>
            <a:r>
              <a:rPr sz="2400" dirty="0">
                <a:solidFill>
                  <a:srgbClr val="333399"/>
                </a:solidFill>
                <a:latin typeface="Arial MT"/>
                <a:cs typeface="Arial MT"/>
              </a:rPr>
              <a:t>from</a:t>
            </a:r>
            <a:r>
              <a:rPr sz="2400" spc="-15"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spc="-5" dirty="0">
                <a:solidFill>
                  <a:srgbClr val="333399"/>
                </a:solidFill>
                <a:latin typeface="Arial MT"/>
                <a:cs typeface="Arial MT"/>
              </a:rPr>
              <a:t>initial</a:t>
            </a:r>
            <a:r>
              <a:rPr sz="2400" spc="35" dirty="0">
                <a:solidFill>
                  <a:srgbClr val="333399"/>
                </a:solidFill>
                <a:latin typeface="Arial MT"/>
                <a:cs typeface="Arial MT"/>
              </a:rPr>
              <a:t> </a:t>
            </a:r>
            <a:r>
              <a:rPr sz="2400" dirty="0">
                <a:solidFill>
                  <a:srgbClr val="333399"/>
                </a:solidFill>
                <a:latin typeface="Arial MT"/>
                <a:cs typeface="Arial MT"/>
              </a:rPr>
              <a:t>entity </a:t>
            </a:r>
            <a:r>
              <a:rPr sz="2400" spc="-650" dirty="0">
                <a:solidFill>
                  <a:srgbClr val="333399"/>
                </a:solidFill>
                <a:latin typeface="Arial MT"/>
                <a:cs typeface="Arial MT"/>
              </a:rPr>
              <a:t> </a:t>
            </a:r>
            <a:r>
              <a:rPr sz="2400" dirty="0">
                <a:solidFill>
                  <a:srgbClr val="333399"/>
                </a:solidFill>
                <a:latin typeface="Arial MT"/>
                <a:cs typeface="Arial MT"/>
              </a:rPr>
              <a:t>types</a:t>
            </a:r>
            <a:r>
              <a:rPr sz="2400" spc="-5" dirty="0">
                <a:solidFill>
                  <a:srgbClr val="333399"/>
                </a:solidFill>
                <a:latin typeface="Arial MT"/>
                <a:cs typeface="Arial MT"/>
              </a:rPr>
              <a:t> are</a:t>
            </a:r>
            <a:r>
              <a:rPr sz="2400" dirty="0">
                <a:solidFill>
                  <a:srgbClr val="333399"/>
                </a:solidFill>
                <a:latin typeface="Arial MT"/>
                <a:cs typeface="Arial MT"/>
              </a:rPr>
              <a:t> refined</a:t>
            </a:r>
            <a:r>
              <a:rPr sz="2400" spc="5" dirty="0">
                <a:solidFill>
                  <a:srgbClr val="333399"/>
                </a:solidFill>
                <a:latin typeface="Arial MT"/>
                <a:cs typeface="Arial MT"/>
              </a:rPr>
              <a:t> </a:t>
            </a:r>
            <a:r>
              <a:rPr sz="2400" spc="-5" dirty="0">
                <a:solidFill>
                  <a:srgbClr val="333399"/>
                </a:solidFill>
                <a:latin typeface="Arial MT"/>
                <a:cs typeface="Arial MT"/>
              </a:rPr>
              <a:t>into</a:t>
            </a:r>
            <a:r>
              <a:rPr sz="2400" spc="5" dirty="0">
                <a:solidFill>
                  <a:srgbClr val="333399"/>
                </a:solidFill>
                <a:latin typeface="Arial MT"/>
                <a:cs typeface="Arial MT"/>
              </a:rPr>
              <a:t> </a:t>
            </a:r>
            <a:r>
              <a:rPr sz="2400" spc="-5" dirty="0">
                <a:solidFill>
                  <a:srgbClr val="333399"/>
                </a:solidFill>
                <a:latin typeface="Arial MT"/>
                <a:cs typeface="Arial MT"/>
              </a:rPr>
              <a:t>relationships:</a:t>
            </a:r>
            <a:endParaRPr sz="2400">
              <a:latin typeface="Arial MT"/>
              <a:cs typeface="Arial MT"/>
            </a:endParaRPr>
          </a:p>
          <a:p>
            <a:pPr marL="756285" lvl="1" indent="-287020">
              <a:lnSpc>
                <a:spcPct val="100000"/>
              </a:lnSpc>
              <a:spcBef>
                <a:spcPts val="52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Manager</a:t>
            </a:r>
            <a:r>
              <a:rPr sz="2200" spc="10" dirty="0">
                <a:solidFill>
                  <a:srgbClr val="800000"/>
                </a:solidFill>
                <a:latin typeface="Arial MT"/>
                <a:cs typeface="Arial MT"/>
              </a:rPr>
              <a:t> </a:t>
            </a:r>
            <a:r>
              <a:rPr sz="2200" spc="-5" dirty="0">
                <a:solidFill>
                  <a:srgbClr val="800000"/>
                </a:solidFill>
                <a:latin typeface="Arial MT"/>
                <a:cs typeface="Arial MT"/>
              </a:rPr>
              <a:t>of</a:t>
            </a:r>
            <a:r>
              <a:rPr sz="2200" spc="-15" dirty="0">
                <a:solidFill>
                  <a:srgbClr val="800000"/>
                </a:solidFill>
                <a:latin typeface="Arial MT"/>
                <a:cs typeface="Arial MT"/>
              </a:rPr>
              <a:t> </a:t>
            </a:r>
            <a:r>
              <a:rPr sz="2200" spc="-5" dirty="0">
                <a:solidFill>
                  <a:srgbClr val="800000"/>
                </a:solidFill>
                <a:latin typeface="Arial MT"/>
                <a:cs typeface="Arial MT"/>
              </a:rPr>
              <a:t>DEPARTMENT</a:t>
            </a:r>
            <a:r>
              <a:rPr sz="2200" spc="30" dirty="0">
                <a:solidFill>
                  <a:srgbClr val="800000"/>
                </a:solidFill>
                <a:latin typeface="Arial MT"/>
                <a:cs typeface="Arial MT"/>
              </a:rPr>
              <a:t> </a:t>
            </a:r>
            <a:r>
              <a:rPr sz="2200" spc="-5" dirty="0">
                <a:solidFill>
                  <a:srgbClr val="800000"/>
                </a:solidFill>
                <a:latin typeface="Arial MT"/>
                <a:cs typeface="Arial MT"/>
              </a:rPr>
              <a:t>-&gt;</a:t>
            </a:r>
            <a:r>
              <a:rPr sz="2200" dirty="0">
                <a:solidFill>
                  <a:srgbClr val="800000"/>
                </a:solidFill>
                <a:latin typeface="Arial MT"/>
                <a:cs typeface="Arial MT"/>
              </a:rPr>
              <a:t> </a:t>
            </a:r>
            <a:r>
              <a:rPr sz="2200" spc="-5" dirty="0">
                <a:solidFill>
                  <a:srgbClr val="800000"/>
                </a:solidFill>
                <a:latin typeface="Arial MT"/>
                <a:cs typeface="Arial MT"/>
              </a:rPr>
              <a:t>MANAGES</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Works_on of EMPLOYEE</a:t>
            </a:r>
            <a:r>
              <a:rPr sz="2200" spc="25" dirty="0">
                <a:solidFill>
                  <a:srgbClr val="800000"/>
                </a:solidFill>
                <a:latin typeface="Arial MT"/>
                <a:cs typeface="Arial MT"/>
              </a:rPr>
              <a:t> </a:t>
            </a:r>
            <a:r>
              <a:rPr sz="2200" spc="-5" dirty="0">
                <a:solidFill>
                  <a:srgbClr val="800000"/>
                </a:solidFill>
                <a:latin typeface="Arial MT"/>
                <a:cs typeface="Arial MT"/>
              </a:rPr>
              <a:t>-&gt; WORKS_ON</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Department</a:t>
            </a:r>
            <a:r>
              <a:rPr sz="2200" spc="15" dirty="0">
                <a:solidFill>
                  <a:srgbClr val="800000"/>
                </a:solidFill>
                <a:latin typeface="Arial MT"/>
                <a:cs typeface="Arial MT"/>
              </a:rPr>
              <a:t> </a:t>
            </a:r>
            <a:r>
              <a:rPr sz="2200" spc="-5" dirty="0">
                <a:solidFill>
                  <a:srgbClr val="800000"/>
                </a:solidFill>
                <a:latin typeface="Arial MT"/>
                <a:cs typeface="Arial MT"/>
              </a:rPr>
              <a:t>of</a:t>
            </a:r>
            <a:r>
              <a:rPr sz="2200" spc="5" dirty="0">
                <a:solidFill>
                  <a:srgbClr val="800000"/>
                </a:solidFill>
                <a:latin typeface="Arial MT"/>
                <a:cs typeface="Arial MT"/>
              </a:rPr>
              <a:t> </a:t>
            </a:r>
            <a:r>
              <a:rPr sz="2200" spc="-5" dirty="0">
                <a:solidFill>
                  <a:srgbClr val="800000"/>
                </a:solidFill>
                <a:latin typeface="Arial MT"/>
                <a:cs typeface="Arial MT"/>
              </a:rPr>
              <a:t>EMPLOYEE</a:t>
            </a:r>
            <a:r>
              <a:rPr sz="2200" spc="15" dirty="0">
                <a:solidFill>
                  <a:srgbClr val="800000"/>
                </a:solidFill>
                <a:latin typeface="Arial MT"/>
                <a:cs typeface="Arial MT"/>
              </a:rPr>
              <a:t> </a:t>
            </a:r>
            <a:r>
              <a:rPr sz="2200" spc="-5" dirty="0">
                <a:solidFill>
                  <a:srgbClr val="800000"/>
                </a:solidFill>
                <a:latin typeface="Arial MT"/>
                <a:cs typeface="Arial MT"/>
              </a:rPr>
              <a:t>-&gt;</a:t>
            </a:r>
            <a:r>
              <a:rPr sz="2200" spc="5" dirty="0">
                <a:solidFill>
                  <a:srgbClr val="800000"/>
                </a:solidFill>
                <a:latin typeface="Arial MT"/>
                <a:cs typeface="Arial MT"/>
              </a:rPr>
              <a:t> </a:t>
            </a:r>
            <a:r>
              <a:rPr sz="2200" spc="-5" dirty="0">
                <a:solidFill>
                  <a:srgbClr val="800000"/>
                </a:solidFill>
                <a:latin typeface="Arial MT"/>
                <a:cs typeface="Arial MT"/>
              </a:rPr>
              <a:t>WORKS_FOR</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etc</a:t>
            </a:r>
            <a:endParaRPr sz="2200">
              <a:latin typeface="Arial MT"/>
              <a:cs typeface="Arial MT"/>
            </a:endParaRPr>
          </a:p>
          <a:p>
            <a:pPr marL="355600" marR="732155" indent="-342900">
              <a:lnSpc>
                <a:spcPct val="100000"/>
              </a:lnSpc>
              <a:spcBef>
                <a:spcPts val="580"/>
              </a:spcBef>
              <a:buClr>
                <a:srgbClr val="990033"/>
              </a:buClr>
              <a:buSzPct val="60416"/>
              <a:buFont typeface="Wingdings"/>
              <a:buChar char=""/>
              <a:tabLst>
                <a:tab pos="354965" algn="l"/>
                <a:tab pos="355600" algn="l"/>
              </a:tabLst>
            </a:pPr>
            <a:r>
              <a:rPr sz="2400" dirty="0">
                <a:solidFill>
                  <a:srgbClr val="333399"/>
                </a:solidFill>
                <a:latin typeface="Arial MT"/>
                <a:cs typeface="Arial MT"/>
              </a:rPr>
              <a:t>In</a:t>
            </a:r>
            <a:r>
              <a:rPr sz="2400" spc="-5" dirty="0">
                <a:solidFill>
                  <a:srgbClr val="333399"/>
                </a:solidFill>
                <a:latin typeface="Arial MT"/>
                <a:cs typeface="Arial MT"/>
              </a:rPr>
              <a:t> general,</a:t>
            </a:r>
            <a:r>
              <a:rPr sz="2400" spc="15" dirty="0">
                <a:solidFill>
                  <a:srgbClr val="333399"/>
                </a:solidFill>
                <a:latin typeface="Arial MT"/>
                <a:cs typeface="Arial MT"/>
              </a:rPr>
              <a:t> </a:t>
            </a:r>
            <a:r>
              <a:rPr sz="2400" spc="-5" dirty="0">
                <a:solidFill>
                  <a:srgbClr val="333399"/>
                </a:solidFill>
                <a:latin typeface="Arial MT"/>
                <a:cs typeface="Arial MT"/>
              </a:rPr>
              <a:t>more</a:t>
            </a:r>
            <a:r>
              <a:rPr sz="2400" dirty="0">
                <a:solidFill>
                  <a:srgbClr val="333399"/>
                </a:solidFill>
                <a:latin typeface="Arial MT"/>
                <a:cs typeface="Arial MT"/>
              </a:rPr>
              <a:t> than</a:t>
            </a:r>
            <a:r>
              <a:rPr sz="2400" spc="-10" dirty="0">
                <a:solidFill>
                  <a:srgbClr val="333399"/>
                </a:solidFill>
                <a:latin typeface="Arial MT"/>
                <a:cs typeface="Arial MT"/>
              </a:rPr>
              <a:t> </a:t>
            </a:r>
            <a:r>
              <a:rPr sz="2400" spc="-5" dirty="0">
                <a:solidFill>
                  <a:srgbClr val="333399"/>
                </a:solidFill>
                <a:latin typeface="Arial MT"/>
                <a:cs typeface="Arial MT"/>
              </a:rPr>
              <a:t>one</a:t>
            </a:r>
            <a:r>
              <a:rPr sz="2400" spc="10" dirty="0">
                <a:solidFill>
                  <a:srgbClr val="333399"/>
                </a:solidFill>
                <a:latin typeface="Arial MT"/>
                <a:cs typeface="Arial MT"/>
              </a:rPr>
              <a:t> </a:t>
            </a:r>
            <a:r>
              <a:rPr sz="2400" spc="-5" dirty="0">
                <a:solidFill>
                  <a:srgbClr val="333399"/>
                </a:solidFill>
                <a:latin typeface="Arial MT"/>
                <a:cs typeface="Arial MT"/>
              </a:rPr>
              <a:t>relationship</a:t>
            </a:r>
            <a:r>
              <a:rPr sz="2400" spc="35" dirty="0">
                <a:solidFill>
                  <a:srgbClr val="333399"/>
                </a:solidFill>
                <a:latin typeface="Arial MT"/>
                <a:cs typeface="Arial MT"/>
              </a:rPr>
              <a:t> </a:t>
            </a:r>
            <a:r>
              <a:rPr sz="2400" dirty="0">
                <a:solidFill>
                  <a:srgbClr val="333399"/>
                </a:solidFill>
                <a:latin typeface="Arial MT"/>
                <a:cs typeface="Arial MT"/>
              </a:rPr>
              <a:t>type </a:t>
            </a:r>
            <a:r>
              <a:rPr sz="2400" spc="-5" dirty="0">
                <a:solidFill>
                  <a:srgbClr val="333399"/>
                </a:solidFill>
                <a:latin typeface="Arial MT"/>
                <a:cs typeface="Arial MT"/>
              </a:rPr>
              <a:t>can</a:t>
            </a:r>
            <a:r>
              <a:rPr sz="2400" spc="10" dirty="0">
                <a:solidFill>
                  <a:srgbClr val="333399"/>
                </a:solidFill>
                <a:latin typeface="Arial MT"/>
                <a:cs typeface="Arial MT"/>
              </a:rPr>
              <a:t> </a:t>
            </a:r>
            <a:r>
              <a:rPr sz="2400" spc="-5" dirty="0">
                <a:solidFill>
                  <a:srgbClr val="333399"/>
                </a:solidFill>
                <a:latin typeface="Arial MT"/>
                <a:cs typeface="Arial MT"/>
              </a:rPr>
              <a:t>exist </a:t>
            </a:r>
            <a:r>
              <a:rPr sz="2400" spc="-650" dirty="0">
                <a:solidFill>
                  <a:srgbClr val="333399"/>
                </a:solidFill>
                <a:latin typeface="Arial MT"/>
                <a:cs typeface="Arial MT"/>
              </a:rPr>
              <a:t> </a:t>
            </a:r>
            <a:r>
              <a:rPr sz="2400" spc="-5" dirty="0">
                <a:solidFill>
                  <a:srgbClr val="333399"/>
                </a:solidFill>
                <a:latin typeface="Arial MT"/>
                <a:cs typeface="Arial MT"/>
              </a:rPr>
              <a:t>between</a:t>
            </a:r>
            <a:r>
              <a:rPr sz="2400" spc="10" dirty="0">
                <a:solidFill>
                  <a:srgbClr val="333399"/>
                </a:solidFill>
                <a:latin typeface="Arial MT"/>
                <a:cs typeface="Arial MT"/>
              </a:rPr>
              <a:t> </a:t>
            </a:r>
            <a:r>
              <a:rPr sz="2400" dirty="0">
                <a:solidFill>
                  <a:srgbClr val="333399"/>
                </a:solidFill>
                <a:latin typeface="Arial MT"/>
                <a:cs typeface="Arial MT"/>
              </a:rPr>
              <a:t>the same </a:t>
            </a:r>
            <a:r>
              <a:rPr sz="2400" spc="-5" dirty="0">
                <a:solidFill>
                  <a:srgbClr val="333399"/>
                </a:solidFill>
                <a:latin typeface="Arial MT"/>
                <a:cs typeface="Arial MT"/>
              </a:rPr>
              <a:t>participating</a:t>
            </a:r>
            <a:r>
              <a:rPr sz="2400" spc="20" dirty="0">
                <a:solidFill>
                  <a:srgbClr val="333399"/>
                </a:solidFill>
                <a:latin typeface="Arial MT"/>
                <a:cs typeface="Arial MT"/>
              </a:rPr>
              <a:t> </a:t>
            </a:r>
            <a:r>
              <a:rPr sz="2400" spc="-5" dirty="0">
                <a:solidFill>
                  <a:srgbClr val="333399"/>
                </a:solidFill>
                <a:latin typeface="Arial MT"/>
                <a:cs typeface="Arial MT"/>
              </a:rPr>
              <a:t>entity</a:t>
            </a:r>
            <a:r>
              <a:rPr sz="2400" dirty="0">
                <a:solidFill>
                  <a:srgbClr val="333399"/>
                </a:solidFill>
                <a:latin typeface="Arial MT"/>
                <a:cs typeface="Arial MT"/>
              </a:rPr>
              <a:t> </a:t>
            </a:r>
            <a:r>
              <a:rPr sz="2400" spc="-5" dirty="0">
                <a:solidFill>
                  <a:srgbClr val="333399"/>
                </a:solidFill>
                <a:latin typeface="Arial MT"/>
                <a:cs typeface="Arial MT"/>
              </a:rPr>
              <a:t>types</a:t>
            </a:r>
            <a:endParaRPr sz="2400">
              <a:latin typeface="Arial MT"/>
              <a:cs typeface="Arial MT"/>
            </a:endParaRPr>
          </a:p>
          <a:p>
            <a:pPr marL="756285" marR="661670"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MANAGES</a:t>
            </a:r>
            <a:r>
              <a:rPr sz="2200" spc="15"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spc="-5" dirty="0">
                <a:solidFill>
                  <a:srgbClr val="800000"/>
                </a:solidFill>
                <a:latin typeface="Arial MT"/>
                <a:cs typeface="Arial MT"/>
              </a:rPr>
              <a:t>WORKS_FOR</a:t>
            </a:r>
            <a:r>
              <a:rPr sz="2200" spc="20" dirty="0">
                <a:solidFill>
                  <a:srgbClr val="800000"/>
                </a:solidFill>
                <a:latin typeface="Arial MT"/>
                <a:cs typeface="Arial MT"/>
              </a:rPr>
              <a:t> </a:t>
            </a:r>
            <a:r>
              <a:rPr sz="2200" spc="-5" dirty="0">
                <a:solidFill>
                  <a:srgbClr val="800000"/>
                </a:solidFill>
                <a:latin typeface="Arial MT"/>
                <a:cs typeface="Arial MT"/>
              </a:rPr>
              <a:t>are</a:t>
            </a:r>
            <a:r>
              <a:rPr sz="2200" spc="15" dirty="0">
                <a:solidFill>
                  <a:srgbClr val="800000"/>
                </a:solidFill>
                <a:latin typeface="Arial MT"/>
                <a:cs typeface="Arial MT"/>
              </a:rPr>
              <a:t> </a:t>
            </a:r>
            <a:r>
              <a:rPr sz="2200" spc="-5" dirty="0">
                <a:solidFill>
                  <a:srgbClr val="800000"/>
                </a:solidFill>
                <a:latin typeface="Arial MT"/>
                <a:cs typeface="Arial MT"/>
              </a:rPr>
              <a:t>distinct</a:t>
            </a:r>
            <a:r>
              <a:rPr sz="2200" spc="-10" dirty="0">
                <a:solidFill>
                  <a:srgbClr val="800000"/>
                </a:solidFill>
                <a:latin typeface="Arial MT"/>
                <a:cs typeface="Arial MT"/>
              </a:rPr>
              <a:t> </a:t>
            </a:r>
            <a:r>
              <a:rPr sz="2200" spc="-5" dirty="0">
                <a:solidFill>
                  <a:srgbClr val="800000"/>
                </a:solidFill>
                <a:latin typeface="Arial MT"/>
                <a:cs typeface="Arial MT"/>
              </a:rPr>
              <a:t>relationship </a:t>
            </a:r>
            <a:r>
              <a:rPr sz="2200" spc="-595" dirty="0">
                <a:solidFill>
                  <a:srgbClr val="800000"/>
                </a:solidFill>
                <a:latin typeface="Arial MT"/>
                <a:cs typeface="Arial MT"/>
              </a:rPr>
              <a:t> </a:t>
            </a:r>
            <a:r>
              <a:rPr sz="2200" spc="-5" dirty="0">
                <a:solidFill>
                  <a:srgbClr val="800000"/>
                </a:solidFill>
                <a:latin typeface="Arial MT"/>
                <a:cs typeface="Arial MT"/>
              </a:rPr>
              <a:t>types</a:t>
            </a:r>
            <a:r>
              <a:rPr sz="2200" spc="5" dirty="0">
                <a:solidFill>
                  <a:srgbClr val="800000"/>
                </a:solidFill>
                <a:latin typeface="Arial MT"/>
                <a:cs typeface="Arial MT"/>
              </a:rPr>
              <a:t> </a:t>
            </a:r>
            <a:r>
              <a:rPr sz="2200" spc="-5" dirty="0">
                <a:solidFill>
                  <a:srgbClr val="800000"/>
                </a:solidFill>
                <a:latin typeface="Arial MT"/>
                <a:cs typeface="Arial MT"/>
              </a:rPr>
              <a:t>between EMPLOYEE</a:t>
            </a:r>
            <a:r>
              <a:rPr sz="2200" spc="20" dirty="0">
                <a:solidFill>
                  <a:srgbClr val="800000"/>
                </a:solidFill>
                <a:latin typeface="Arial MT"/>
                <a:cs typeface="Arial MT"/>
              </a:rPr>
              <a:t> </a:t>
            </a:r>
            <a:r>
              <a:rPr sz="2200" spc="-5" dirty="0">
                <a:solidFill>
                  <a:srgbClr val="800000"/>
                </a:solidFill>
                <a:latin typeface="Arial MT"/>
                <a:cs typeface="Arial MT"/>
              </a:rPr>
              <a:t>and</a:t>
            </a:r>
            <a:r>
              <a:rPr sz="2200" dirty="0">
                <a:solidFill>
                  <a:srgbClr val="800000"/>
                </a:solidFill>
                <a:latin typeface="Arial MT"/>
                <a:cs typeface="Arial MT"/>
              </a:rPr>
              <a:t> </a:t>
            </a:r>
            <a:r>
              <a:rPr sz="2200" spc="-5" dirty="0">
                <a:solidFill>
                  <a:srgbClr val="800000"/>
                </a:solidFill>
                <a:latin typeface="Arial MT"/>
                <a:cs typeface="Arial MT"/>
              </a:rPr>
              <a:t>DEPARTMENT</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Different</a:t>
            </a:r>
            <a:r>
              <a:rPr sz="2200" spc="25" dirty="0">
                <a:solidFill>
                  <a:srgbClr val="800000"/>
                </a:solidFill>
                <a:latin typeface="Arial MT"/>
                <a:cs typeface="Arial MT"/>
              </a:rPr>
              <a:t> </a:t>
            </a:r>
            <a:r>
              <a:rPr sz="2200" spc="-5" dirty="0">
                <a:solidFill>
                  <a:srgbClr val="800000"/>
                </a:solidFill>
                <a:latin typeface="Arial MT"/>
                <a:cs typeface="Arial MT"/>
              </a:rPr>
              <a:t>meanings</a:t>
            </a:r>
            <a:r>
              <a:rPr sz="2200" spc="30" dirty="0">
                <a:solidFill>
                  <a:srgbClr val="800000"/>
                </a:solidFill>
                <a:latin typeface="Arial MT"/>
                <a:cs typeface="Arial MT"/>
              </a:rPr>
              <a:t> </a:t>
            </a:r>
            <a:r>
              <a:rPr sz="2200" spc="-5" dirty="0">
                <a:solidFill>
                  <a:srgbClr val="800000"/>
                </a:solidFill>
                <a:latin typeface="Arial MT"/>
                <a:cs typeface="Arial MT"/>
              </a:rPr>
              <a:t>and</a:t>
            </a:r>
            <a:r>
              <a:rPr sz="2200" spc="20" dirty="0">
                <a:solidFill>
                  <a:srgbClr val="800000"/>
                </a:solidFill>
                <a:latin typeface="Arial MT"/>
                <a:cs typeface="Arial MT"/>
              </a:rPr>
              <a:t> </a:t>
            </a:r>
            <a:r>
              <a:rPr sz="2200" spc="-5" dirty="0">
                <a:solidFill>
                  <a:srgbClr val="800000"/>
                </a:solidFill>
                <a:latin typeface="Arial MT"/>
                <a:cs typeface="Arial MT"/>
              </a:rPr>
              <a:t>different</a:t>
            </a:r>
            <a:r>
              <a:rPr sz="2200" spc="25" dirty="0">
                <a:solidFill>
                  <a:srgbClr val="800000"/>
                </a:solidFill>
                <a:latin typeface="Arial MT"/>
                <a:cs typeface="Arial MT"/>
              </a:rPr>
              <a:t> </a:t>
            </a:r>
            <a:r>
              <a:rPr sz="2200" spc="-5" dirty="0">
                <a:solidFill>
                  <a:srgbClr val="800000"/>
                </a:solidFill>
                <a:latin typeface="Arial MT"/>
                <a:cs typeface="Arial MT"/>
              </a:rPr>
              <a:t>relationship</a:t>
            </a:r>
            <a:r>
              <a:rPr sz="2200" spc="5" dirty="0">
                <a:solidFill>
                  <a:srgbClr val="800000"/>
                </a:solidFill>
                <a:latin typeface="Arial MT"/>
                <a:cs typeface="Arial MT"/>
              </a:rPr>
              <a:t> </a:t>
            </a:r>
            <a:r>
              <a:rPr sz="2200" spc="-5" dirty="0">
                <a:solidFill>
                  <a:srgbClr val="800000"/>
                </a:solidFill>
                <a:latin typeface="Arial MT"/>
                <a:cs typeface="Arial MT"/>
              </a:rPr>
              <a:t>instances.</a:t>
            </a:r>
            <a:endParaRPr sz="22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845810" cy="574040"/>
          </a:xfrm>
          <a:prstGeom prst="rect">
            <a:avLst/>
          </a:prstGeom>
        </p:spPr>
        <p:txBody>
          <a:bodyPr vert="horz" wrap="square" lIns="0" tIns="12700" rIns="0" bIns="0" rtlCol="0">
            <a:spAutoFit/>
          </a:bodyPr>
          <a:lstStyle/>
          <a:p>
            <a:pPr marL="12700">
              <a:lnSpc>
                <a:spcPct val="100000"/>
              </a:lnSpc>
              <a:spcBef>
                <a:spcPts val="100"/>
              </a:spcBef>
            </a:pPr>
            <a:r>
              <a:rPr dirty="0"/>
              <a:t>Constraints</a:t>
            </a:r>
            <a:r>
              <a:rPr spc="-55" dirty="0"/>
              <a:t> </a:t>
            </a:r>
            <a:r>
              <a:rPr spc="-5" dirty="0"/>
              <a:t>on</a:t>
            </a:r>
            <a:r>
              <a:rPr spc="-35" dirty="0"/>
              <a:t> </a:t>
            </a:r>
            <a:r>
              <a:rPr dirty="0"/>
              <a:t>Relationships</a:t>
            </a:r>
          </a:p>
        </p:txBody>
      </p:sp>
      <p:sp>
        <p:nvSpPr>
          <p:cNvPr id="4" name="object 4"/>
          <p:cNvSpPr txBox="1"/>
          <p:nvPr/>
        </p:nvSpPr>
        <p:spPr>
          <a:xfrm>
            <a:off x="307340" y="1281296"/>
            <a:ext cx="7916545" cy="3837304"/>
          </a:xfrm>
          <a:prstGeom prst="rect">
            <a:avLst/>
          </a:prstGeom>
        </p:spPr>
        <p:txBody>
          <a:bodyPr vert="horz" wrap="square" lIns="0" tIns="85725" rIns="0" bIns="0" rtlCol="0">
            <a:spAutoFit/>
          </a:bodyPr>
          <a:lstStyle/>
          <a:p>
            <a:pPr marL="355600" indent="-342900">
              <a:lnSpc>
                <a:spcPct val="100000"/>
              </a:lnSpc>
              <a:spcBef>
                <a:spcPts val="6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Constraints</a:t>
            </a:r>
            <a:r>
              <a:rPr sz="2400" spc="10" dirty="0">
                <a:solidFill>
                  <a:srgbClr val="333399"/>
                </a:solidFill>
                <a:latin typeface="Arial MT"/>
                <a:cs typeface="Arial MT"/>
              </a:rPr>
              <a:t> </a:t>
            </a:r>
            <a:r>
              <a:rPr sz="2400" spc="-5" dirty="0">
                <a:solidFill>
                  <a:srgbClr val="333399"/>
                </a:solidFill>
                <a:latin typeface="Arial MT"/>
                <a:cs typeface="Arial MT"/>
              </a:rPr>
              <a:t>on Relationship</a:t>
            </a:r>
            <a:r>
              <a:rPr sz="2400" spc="35" dirty="0">
                <a:solidFill>
                  <a:srgbClr val="333399"/>
                </a:solidFill>
                <a:latin typeface="Arial MT"/>
                <a:cs typeface="Arial MT"/>
              </a:rPr>
              <a:t> </a:t>
            </a:r>
            <a:r>
              <a:rPr sz="2400" dirty="0">
                <a:solidFill>
                  <a:srgbClr val="333399"/>
                </a:solidFill>
                <a:latin typeface="Arial MT"/>
                <a:cs typeface="Arial MT"/>
              </a:rPr>
              <a:t>Types</a:t>
            </a:r>
            <a:endParaRPr sz="2400">
              <a:latin typeface="Arial MT"/>
              <a:cs typeface="Arial MT"/>
            </a:endParaRPr>
          </a:p>
          <a:p>
            <a:pPr marL="756285"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(Also known</a:t>
            </a:r>
            <a:r>
              <a:rPr sz="2200" dirty="0">
                <a:solidFill>
                  <a:srgbClr val="800000"/>
                </a:solidFill>
                <a:latin typeface="Arial MT"/>
                <a:cs typeface="Arial MT"/>
              </a:rPr>
              <a:t> </a:t>
            </a:r>
            <a:r>
              <a:rPr sz="2200" spc="-5" dirty="0">
                <a:solidFill>
                  <a:srgbClr val="800000"/>
                </a:solidFill>
                <a:latin typeface="Arial MT"/>
                <a:cs typeface="Arial MT"/>
              </a:rPr>
              <a:t>as</a:t>
            </a:r>
            <a:r>
              <a:rPr sz="2200" spc="10" dirty="0">
                <a:solidFill>
                  <a:srgbClr val="800000"/>
                </a:solidFill>
                <a:latin typeface="Arial MT"/>
                <a:cs typeface="Arial MT"/>
              </a:rPr>
              <a:t> </a:t>
            </a:r>
            <a:r>
              <a:rPr sz="2200" spc="-5" dirty="0">
                <a:solidFill>
                  <a:srgbClr val="800000"/>
                </a:solidFill>
                <a:latin typeface="Arial MT"/>
                <a:cs typeface="Arial MT"/>
              </a:rPr>
              <a:t>ratio</a:t>
            </a:r>
            <a:r>
              <a:rPr sz="2200" dirty="0">
                <a:solidFill>
                  <a:srgbClr val="800000"/>
                </a:solidFill>
                <a:latin typeface="Arial MT"/>
                <a:cs typeface="Arial MT"/>
              </a:rPr>
              <a:t> </a:t>
            </a:r>
            <a:r>
              <a:rPr sz="2200" spc="-5" dirty="0">
                <a:solidFill>
                  <a:srgbClr val="800000"/>
                </a:solidFill>
                <a:latin typeface="Arial MT"/>
                <a:cs typeface="Arial MT"/>
              </a:rPr>
              <a:t>constraints)</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Cardinality</a:t>
            </a:r>
            <a:r>
              <a:rPr sz="2200" spc="20" dirty="0">
                <a:solidFill>
                  <a:srgbClr val="800000"/>
                </a:solidFill>
                <a:latin typeface="Arial MT"/>
                <a:cs typeface="Arial MT"/>
              </a:rPr>
              <a:t> </a:t>
            </a:r>
            <a:r>
              <a:rPr sz="2200" spc="-5" dirty="0">
                <a:solidFill>
                  <a:srgbClr val="800000"/>
                </a:solidFill>
                <a:latin typeface="Arial MT"/>
                <a:cs typeface="Arial MT"/>
              </a:rPr>
              <a:t>Ratio</a:t>
            </a:r>
            <a:r>
              <a:rPr sz="2200" spc="5" dirty="0">
                <a:solidFill>
                  <a:srgbClr val="800000"/>
                </a:solidFill>
                <a:latin typeface="Arial MT"/>
                <a:cs typeface="Arial MT"/>
              </a:rPr>
              <a:t> </a:t>
            </a:r>
            <a:r>
              <a:rPr sz="2200" spc="-5" dirty="0">
                <a:solidFill>
                  <a:srgbClr val="800000"/>
                </a:solidFill>
                <a:latin typeface="Arial MT"/>
                <a:cs typeface="Arial MT"/>
              </a:rPr>
              <a:t>(specifies</a:t>
            </a:r>
            <a:r>
              <a:rPr sz="2200" spc="30" dirty="0">
                <a:solidFill>
                  <a:srgbClr val="800000"/>
                </a:solidFill>
                <a:latin typeface="Arial MT"/>
                <a:cs typeface="Arial MT"/>
              </a:rPr>
              <a:t> </a:t>
            </a:r>
            <a:r>
              <a:rPr sz="2200" i="1" spc="-5" dirty="0">
                <a:solidFill>
                  <a:srgbClr val="800000"/>
                </a:solidFill>
                <a:latin typeface="Arial"/>
                <a:cs typeface="Arial"/>
              </a:rPr>
              <a:t>maximum</a:t>
            </a:r>
            <a:r>
              <a:rPr sz="2200" i="1" spc="45" dirty="0">
                <a:solidFill>
                  <a:srgbClr val="800000"/>
                </a:solidFill>
                <a:latin typeface="Arial"/>
                <a:cs typeface="Arial"/>
              </a:rPr>
              <a:t> </a:t>
            </a:r>
            <a:r>
              <a:rPr sz="2200" spc="-5" dirty="0">
                <a:solidFill>
                  <a:srgbClr val="800000"/>
                </a:solidFill>
                <a:latin typeface="Arial MT"/>
                <a:cs typeface="Arial MT"/>
              </a:rPr>
              <a:t>participation)</a:t>
            </a:r>
            <a:endParaRPr sz="2200">
              <a:latin typeface="Arial MT"/>
              <a:cs typeface="Arial MT"/>
            </a:endParaRPr>
          </a:p>
          <a:p>
            <a:pPr marL="1155700" lvl="2" indent="-229235">
              <a:lnSpc>
                <a:spcPct val="100000"/>
              </a:lnSpc>
              <a:spcBef>
                <a:spcPts val="484"/>
              </a:spcBef>
              <a:buClr>
                <a:srgbClr val="990033"/>
              </a:buClr>
              <a:buSzPct val="50000"/>
              <a:buFont typeface="Wingdings"/>
              <a:buChar char=""/>
              <a:tabLst>
                <a:tab pos="1155700" algn="l"/>
                <a:tab pos="1156335" algn="l"/>
              </a:tabLst>
            </a:pPr>
            <a:r>
              <a:rPr sz="2000" dirty="0">
                <a:solidFill>
                  <a:srgbClr val="333399"/>
                </a:solidFill>
                <a:latin typeface="Arial MT"/>
                <a:cs typeface="Arial MT"/>
              </a:rPr>
              <a:t>One-to-one</a:t>
            </a:r>
            <a:r>
              <a:rPr sz="2000" spc="-95" dirty="0">
                <a:solidFill>
                  <a:srgbClr val="333399"/>
                </a:solidFill>
                <a:latin typeface="Arial MT"/>
                <a:cs typeface="Arial MT"/>
              </a:rPr>
              <a:t> </a:t>
            </a:r>
            <a:r>
              <a:rPr sz="2000" dirty="0">
                <a:solidFill>
                  <a:srgbClr val="333399"/>
                </a:solidFill>
                <a:latin typeface="Arial MT"/>
                <a:cs typeface="Arial MT"/>
              </a:rPr>
              <a:t>(1:1)</a:t>
            </a:r>
            <a:endParaRPr sz="2000">
              <a:latin typeface="Arial MT"/>
              <a:cs typeface="Arial MT"/>
            </a:endParaRPr>
          </a:p>
          <a:p>
            <a:pPr marL="1155700" lvl="2" indent="-229235">
              <a:lnSpc>
                <a:spcPct val="100000"/>
              </a:lnSpc>
              <a:spcBef>
                <a:spcPts val="484"/>
              </a:spcBef>
              <a:buClr>
                <a:srgbClr val="990033"/>
              </a:buClr>
              <a:buSzPct val="50000"/>
              <a:buFont typeface="Wingdings"/>
              <a:buChar char=""/>
              <a:tabLst>
                <a:tab pos="1155700" algn="l"/>
                <a:tab pos="1156335" algn="l"/>
              </a:tabLst>
            </a:pPr>
            <a:r>
              <a:rPr sz="2000" spc="-5" dirty="0">
                <a:solidFill>
                  <a:srgbClr val="333399"/>
                </a:solidFill>
                <a:latin typeface="Arial MT"/>
                <a:cs typeface="Arial MT"/>
              </a:rPr>
              <a:t>One-to-many</a:t>
            </a:r>
            <a:r>
              <a:rPr sz="2000" spc="-40" dirty="0">
                <a:solidFill>
                  <a:srgbClr val="333399"/>
                </a:solidFill>
                <a:latin typeface="Arial MT"/>
                <a:cs typeface="Arial MT"/>
              </a:rPr>
              <a:t> </a:t>
            </a:r>
            <a:r>
              <a:rPr sz="2000" dirty="0">
                <a:solidFill>
                  <a:srgbClr val="333399"/>
                </a:solidFill>
                <a:latin typeface="Arial MT"/>
                <a:cs typeface="Arial MT"/>
              </a:rPr>
              <a:t>(1:N)</a:t>
            </a:r>
            <a:r>
              <a:rPr sz="2000" spc="-40" dirty="0">
                <a:solidFill>
                  <a:srgbClr val="333399"/>
                </a:solidFill>
                <a:latin typeface="Arial MT"/>
                <a:cs typeface="Arial MT"/>
              </a:rPr>
              <a:t> </a:t>
            </a:r>
            <a:r>
              <a:rPr sz="2000" dirty="0">
                <a:solidFill>
                  <a:srgbClr val="333399"/>
                </a:solidFill>
                <a:latin typeface="Arial MT"/>
                <a:cs typeface="Arial MT"/>
              </a:rPr>
              <a:t>or</a:t>
            </a:r>
            <a:r>
              <a:rPr sz="2000" spc="-15" dirty="0">
                <a:solidFill>
                  <a:srgbClr val="333399"/>
                </a:solidFill>
                <a:latin typeface="Arial MT"/>
                <a:cs typeface="Arial MT"/>
              </a:rPr>
              <a:t> </a:t>
            </a:r>
            <a:r>
              <a:rPr sz="2000" dirty="0">
                <a:solidFill>
                  <a:srgbClr val="333399"/>
                </a:solidFill>
                <a:latin typeface="Arial MT"/>
                <a:cs typeface="Arial MT"/>
              </a:rPr>
              <a:t>Many-to-one</a:t>
            </a:r>
            <a:r>
              <a:rPr sz="2000" spc="-55" dirty="0">
                <a:solidFill>
                  <a:srgbClr val="333399"/>
                </a:solidFill>
                <a:latin typeface="Arial MT"/>
                <a:cs typeface="Arial MT"/>
              </a:rPr>
              <a:t> </a:t>
            </a:r>
            <a:r>
              <a:rPr sz="2000" dirty="0">
                <a:solidFill>
                  <a:srgbClr val="333399"/>
                </a:solidFill>
                <a:latin typeface="Arial MT"/>
                <a:cs typeface="Arial MT"/>
              </a:rPr>
              <a:t>(N:1)</a:t>
            </a:r>
            <a:endParaRPr sz="2000">
              <a:latin typeface="Arial MT"/>
              <a:cs typeface="Arial MT"/>
            </a:endParaRPr>
          </a:p>
          <a:p>
            <a:pPr marL="1155700" lvl="2" indent="-229235">
              <a:lnSpc>
                <a:spcPct val="100000"/>
              </a:lnSpc>
              <a:spcBef>
                <a:spcPts val="48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Many-to-many</a:t>
            </a:r>
            <a:r>
              <a:rPr sz="2000" spc="-85" dirty="0">
                <a:solidFill>
                  <a:srgbClr val="333399"/>
                </a:solidFill>
                <a:latin typeface="Arial MT"/>
                <a:cs typeface="Arial MT"/>
              </a:rPr>
              <a:t> </a:t>
            </a:r>
            <a:r>
              <a:rPr sz="2000" dirty="0">
                <a:solidFill>
                  <a:srgbClr val="333399"/>
                </a:solidFill>
                <a:latin typeface="Arial MT"/>
                <a:cs typeface="Arial MT"/>
              </a:rPr>
              <a:t>(M:N)</a:t>
            </a:r>
            <a:endParaRPr sz="2000">
              <a:latin typeface="Arial MT"/>
              <a:cs typeface="Arial MT"/>
            </a:endParaRPr>
          </a:p>
          <a:p>
            <a:pPr marL="756285" lvl="1" indent="-287020">
              <a:lnSpc>
                <a:spcPct val="100000"/>
              </a:lnSpc>
              <a:spcBef>
                <a:spcPts val="52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Existence</a:t>
            </a:r>
            <a:r>
              <a:rPr sz="2200" spc="15" dirty="0">
                <a:solidFill>
                  <a:srgbClr val="800000"/>
                </a:solidFill>
                <a:latin typeface="Arial MT"/>
                <a:cs typeface="Arial MT"/>
              </a:rPr>
              <a:t> </a:t>
            </a:r>
            <a:r>
              <a:rPr sz="2200" spc="-5" dirty="0">
                <a:solidFill>
                  <a:srgbClr val="800000"/>
                </a:solidFill>
                <a:latin typeface="Arial MT"/>
                <a:cs typeface="Arial MT"/>
              </a:rPr>
              <a:t>Dependency</a:t>
            </a:r>
            <a:r>
              <a:rPr sz="2200" spc="10" dirty="0">
                <a:solidFill>
                  <a:srgbClr val="800000"/>
                </a:solidFill>
                <a:latin typeface="Arial MT"/>
                <a:cs typeface="Arial MT"/>
              </a:rPr>
              <a:t> </a:t>
            </a:r>
            <a:r>
              <a:rPr sz="2200" spc="-5" dirty="0">
                <a:solidFill>
                  <a:srgbClr val="800000"/>
                </a:solidFill>
                <a:latin typeface="Arial MT"/>
                <a:cs typeface="Arial MT"/>
              </a:rPr>
              <a:t>Constraint</a:t>
            </a:r>
            <a:r>
              <a:rPr sz="2200" spc="20" dirty="0">
                <a:solidFill>
                  <a:srgbClr val="800000"/>
                </a:solidFill>
                <a:latin typeface="Arial MT"/>
                <a:cs typeface="Arial MT"/>
              </a:rPr>
              <a:t> </a:t>
            </a:r>
            <a:r>
              <a:rPr sz="2200" spc="-5" dirty="0">
                <a:solidFill>
                  <a:srgbClr val="800000"/>
                </a:solidFill>
                <a:latin typeface="Arial MT"/>
                <a:cs typeface="Arial MT"/>
              </a:rPr>
              <a:t>(specifies</a:t>
            </a:r>
            <a:r>
              <a:rPr sz="2200" spc="50" dirty="0">
                <a:solidFill>
                  <a:srgbClr val="800000"/>
                </a:solidFill>
                <a:latin typeface="Arial MT"/>
                <a:cs typeface="Arial MT"/>
              </a:rPr>
              <a:t> </a:t>
            </a:r>
            <a:r>
              <a:rPr sz="2200" i="1" spc="-10" dirty="0">
                <a:solidFill>
                  <a:srgbClr val="800000"/>
                </a:solidFill>
                <a:latin typeface="Arial"/>
                <a:cs typeface="Arial"/>
              </a:rPr>
              <a:t>minimum</a:t>
            </a:r>
            <a:endParaRPr sz="2200">
              <a:latin typeface="Arial"/>
              <a:cs typeface="Arial"/>
            </a:endParaRPr>
          </a:p>
          <a:p>
            <a:pPr marL="756285">
              <a:lnSpc>
                <a:spcPct val="100000"/>
              </a:lnSpc>
            </a:pPr>
            <a:r>
              <a:rPr sz="2200" dirty="0">
                <a:solidFill>
                  <a:srgbClr val="800000"/>
                </a:solidFill>
                <a:latin typeface="Arial MT"/>
                <a:cs typeface="Arial MT"/>
              </a:rPr>
              <a:t>participation)</a:t>
            </a:r>
            <a:r>
              <a:rPr sz="2200" spc="-20" dirty="0">
                <a:solidFill>
                  <a:srgbClr val="800000"/>
                </a:solidFill>
                <a:latin typeface="Arial MT"/>
                <a:cs typeface="Arial MT"/>
              </a:rPr>
              <a:t> </a:t>
            </a:r>
            <a:r>
              <a:rPr sz="2200" dirty="0">
                <a:solidFill>
                  <a:srgbClr val="800000"/>
                </a:solidFill>
                <a:latin typeface="Arial MT"/>
                <a:cs typeface="Arial MT"/>
              </a:rPr>
              <a:t>(also</a:t>
            </a:r>
            <a:r>
              <a:rPr sz="2200" spc="-10" dirty="0">
                <a:solidFill>
                  <a:srgbClr val="800000"/>
                </a:solidFill>
                <a:latin typeface="Arial MT"/>
                <a:cs typeface="Arial MT"/>
              </a:rPr>
              <a:t> </a:t>
            </a:r>
            <a:r>
              <a:rPr sz="2200" spc="-5" dirty="0">
                <a:solidFill>
                  <a:srgbClr val="800000"/>
                </a:solidFill>
                <a:latin typeface="Arial MT"/>
                <a:cs typeface="Arial MT"/>
              </a:rPr>
              <a:t>called</a:t>
            </a:r>
            <a:r>
              <a:rPr sz="2200" spc="-20" dirty="0">
                <a:solidFill>
                  <a:srgbClr val="800000"/>
                </a:solidFill>
                <a:latin typeface="Arial MT"/>
                <a:cs typeface="Arial MT"/>
              </a:rPr>
              <a:t> </a:t>
            </a:r>
            <a:r>
              <a:rPr sz="2200" dirty="0">
                <a:solidFill>
                  <a:srgbClr val="800000"/>
                </a:solidFill>
                <a:latin typeface="Arial MT"/>
                <a:cs typeface="Arial MT"/>
              </a:rPr>
              <a:t>participation</a:t>
            </a:r>
            <a:r>
              <a:rPr sz="2200" spc="-15" dirty="0">
                <a:solidFill>
                  <a:srgbClr val="800000"/>
                </a:solidFill>
                <a:latin typeface="Arial MT"/>
                <a:cs typeface="Arial MT"/>
              </a:rPr>
              <a:t> </a:t>
            </a:r>
            <a:r>
              <a:rPr sz="2200" dirty="0">
                <a:solidFill>
                  <a:srgbClr val="800000"/>
                </a:solidFill>
                <a:latin typeface="Arial MT"/>
                <a:cs typeface="Arial MT"/>
              </a:rPr>
              <a:t>constraint)</a:t>
            </a:r>
            <a:endParaRPr sz="2200">
              <a:latin typeface="Arial MT"/>
              <a:cs typeface="Arial MT"/>
            </a:endParaRPr>
          </a:p>
          <a:p>
            <a:pPr marL="1155700" lvl="2" indent="-229235">
              <a:lnSpc>
                <a:spcPct val="100000"/>
              </a:lnSpc>
              <a:spcBef>
                <a:spcPts val="49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zero</a:t>
            </a:r>
            <a:r>
              <a:rPr sz="2000" spc="-30" dirty="0">
                <a:solidFill>
                  <a:srgbClr val="333399"/>
                </a:solidFill>
                <a:latin typeface="Arial MT"/>
                <a:cs typeface="Arial MT"/>
              </a:rPr>
              <a:t> </a:t>
            </a:r>
            <a:r>
              <a:rPr sz="2000" dirty="0">
                <a:solidFill>
                  <a:srgbClr val="333399"/>
                </a:solidFill>
                <a:latin typeface="Arial MT"/>
                <a:cs typeface="Arial MT"/>
              </a:rPr>
              <a:t>(optional</a:t>
            </a:r>
            <a:r>
              <a:rPr sz="2000" spc="-30" dirty="0">
                <a:solidFill>
                  <a:srgbClr val="333399"/>
                </a:solidFill>
                <a:latin typeface="Arial MT"/>
                <a:cs typeface="Arial MT"/>
              </a:rPr>
              <a:t> </a:t>
            </a:r>
            <a:r>
              <a:rPr sz="2000" dirty="0">
                <a:solidFill>
                  <a:srgbClr val="333399"/>
                </a:solidFill>
                <a:latin typeface="Arial MT"/>
                <a:cs typeface="Arial MT"/>
              </a:rPr>
              <a:t>participation,</a:t>
            </a:r>
            <a:r>
              <a:rPr sz="2000" spc="-40" dirty="0">
                <a:solidFill>
                  <a:srgbClr val="333399"/>
                </a:solidFill>
                <a:latin typeface="Arial MT"/>
                <a:cs typeface="Arial MT"/>
              </a:rPr>
              <a:t> </a:t>
            </a:r>
            <a:r>
              <a:rPr sz="2000" dirty="0">
                <a:solidFill>
                  <a:srgbClr val="333399"/>
                </a:solidFill>
                <a:latin typeface="Arial MT"/>
                <a:cs typeface="Arial MT"/>
              </a:rPr>
              <a:t>not</a:t>
            </a:r>
            <a:r>
              <a:rPr sz="2000" spc="-20" dirty="0">
                <a:solidFill>
                  <a:srgbClr val="333399"/>
                </a:solidFill>
                <a:latin typeface="Arial MT"/>
                <a:cs typeface="Arial MT"/>
              </a:rPr>
              <a:t> </a:t>
            </a:r>
            <a:r>
              <a:rPr sz="2000" dirty="0">
                <a:solidFill>
                  <a:srgbClr val="333399"/>
                </a:solidFill>
                <a:latin typeface="Arial MT"/>
                <a:cs typeface="Arial MT"/>
              </a:rPr>
              <a:t>existence-dependent)</a:t>
            </a:r>
            <a:endParaRPr sz="2000">
              <a:latin typeface="Arial MT"/>
              <a:cs typeface="Arial MT"/>
            </a:endParaRPr>
          </a:p>
          <a:p>
            <a:pPr marL="1155700" lvl="2" indent="-229235">
              <a:lnSpc>
                <a:spcPct val="100000"/>
              </a:lnSpc>
              <a:spcBef>
                <a:spcPts val="48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one</a:t>
            </a:r>
            <a:r>
              <a:rPr sz="2000" spc="-20" dirty="0">
                <a:solidFill>
                  <a:srgbClr val="333399"/>
                </a:solidFill>
                <a:latin typeface="Arial MT"/>
                <a:cs typeface="Arial MT"/>
              </a:rPr>
              <a:t> </a:t>
            </a:r>
            <a:r>
              <a:rPr sz="2000" dirty="0">
                <a:solidFill>
                  <a:srgbClr val="333399"/>
                </a:solidFill>
                <a:latin typeface="Arial MT"/>
                <a:cs typeface="Arial MT"/>
              </a:rPr>
              <a:t>or</a:t>
            </a:r>
            <a:r>
              <a:rPr sz="2000" spc="-15" dirty="0">
                <a:solidFill>
                  <a:srgbClr val="333399"/>
                </a:solidFill>
                <a:latin typeface="Arial MT"/>
                <a:cs typeface="Arial MT"/>
              </a:rPr>
              <a:t> </a:t>
            </a:r>
            <a:r>
              <a:rPr sz="2000" dirty="0">
                <a:solidFill>
                  <a:srgbClr val="333399"/>
                </a:solidFill>
                <a:latin typeface="Arial MT"/>
                <a:cs typeface="Arial MT"/>
              </a:rPr>
              <a:t>more</a:t>
            </a:r>
            <a:r>
              <a:rPr sz="2000" spc="-25" dirty="0">
                <a:solidFill>
                  <a:srgbClr val="333399"/>
                </a:solidFill>
                <a:latin typeface="Arial MT"/>
                <a:cs typeface="Arial MT"/>
              </a:rPr>
              <a:t> </a:t>
            </a:r>
            <a:r>
              <a:rPr sz="2000" dirty="0">
                <a:solidFill>
                  <a:srgbClr val="333399"/>
                </a:solidFill>
                <a:latin typeface="Arial MT"/>
                <a:cs typeface="Arial MT"/>
              </a:rPr>
              <a:t>(mandatory</a:t>
            </a:r>
            <a:r>
              <a:rPr sz="2000" spc="-55" dirty="0">
                <a:solidFill>
                  <a:srgbClr val="333399"/>
                </a:solidFill>
                <a:latin typeface="Arial MT"/>
                <a:cs typeface="Arial MT"/>
              </a:rPr>
              <a:t> </a:t>
            </a:r>
            <a:r>
              <a:rPr sz="2000" dirty="0">
                <a:solidFill>
                  <a:srgbClr val="333399"/>
                </a:solidFill>
                <a:latin typeface="Arial MT"/>
                <a:cs typeface="Arial MT"/>
              </a:rPr>
              <a:t>participation,</a:t>
            </a:r>
            <a:r>
              <a:rPr sz="2000" spc="-35" dirty="0">
                <a:solidFill>
                  <a:srgbClr val="333399"/>
                </a:solidFill>
                <a:latin typeface="Arial MT"/>
                <a:cs typeface="Arial MT"/>
              </a:rPr>
              <a:t> </a:t>
            </a:r>
            <a:r>
              <a:rPr sz="2000" dirty="0">
                <a:solidFill>
                  <a:srgbClr val="333399"/>
                </a:solidFill>
                <a:latin typeface="Arial MT"/>
                <a:cs typeface="Arial MT"/>
              </a:rPr>
              <a:t>existence-dependent)</a:t>
            </a:r>
            <a:endParaRPr sz="20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239344"/>
            <a:ext cx="6379845" cy="574675"/>
          </a:xfrm>
          <a:prstGeom prst="rect">
            <a:avLst/>
          </a:prstGeom>
        </p:spPr>
        <p:txBody>
          <a:bodyPr vert="horz" wrap="square" lIns="0" tIns="12700" rIns="0" bIns="0" rtlCol="0">
            <a:spAutoFit/>
          </a:bodyPr>
          <a:lstStyle/>
          <a:p>
            <a:pPr marL="12700">
              <a:lnSpc>
                <a:spcPct val="100000"/>
              </a:lnSpc>
              <a:spcBef>
                <a:spcPts val="100"/>
              </a:spcBef>
            </a:pPr>
            <a:r>
              <a:rPr dirty="0"/>
              <a:t>Many-to-one</a:t>
            </a:r>
            <a:r>
              <a:rPr spc="-60" dirty="0"/>
              <a:t> </a:t>
            </a:r>
            <a:r>
              <a:rPr dirty="0"/>
              <a:t>(N:1)</a:t>
            </a:r>
            <a:r>
              <a:rPr spc="-40" dirty="0"/>
              <a:t> </a:t>
            </a:r>
            <a:r>
              <a:rPr dirty="0"/>
              <a:t>Relationship</a:t>
            </a:r>
          </a:p>
        </p:txBody>
      </p:sp>
      <p:pic>
        <p:nvPicPr>
          <p:cNvPr id="4" name="object 4"/>
          <p:cNvPicPr/>
          <p:nvPr/>
        </p:nvPicPr>
        <p:blipFill>
          <a:blip r:embed="rId2" cstate="print"/>
          <a:stretch>
            <a:fillRect/>
          </a:stretch>
        </p:blipFill>
        <p:spPr>
          <a:xfrm>
            <a:off x="533400" y="1691640"/>
            <a:ext cx="7772400" cy="4632959"/>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54777" y="1683379"/>
            <a:ext cx="6753891" cy="4662556"/>
          </a:xfrm>
          <a:prstGeom prst="rect">
            <a:avLst/>
          </a:prstGeom>
        </p:spPr>
      </p:pic>
      <p:sp>
        <p:nvSpPr>
          <p:cNvPr id="3" name="object 3"/>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object 4"/>
          <p:cNvSpPr txBox="1">
            <a:spLocks noGrp="1"/>
          </p:cNvSpPr>
          <p:nvPr>
            <p:ph type="title"/>
          </p:nvPr>
        </p:nvSpPr>
        <p:spPr>
          <a:xfrm>
            <a:off x="375615" y="547242"/>
            <a:ext cx="7621270" cy="635000"/>
          </a:xfrm>
          <a:prstGeom prst="rect">
            <a:avLst/>
          </a:prstGeom>
        </p:spPr>
        <p:txBody>
          <a:bodyPr vert="horz" wrap="square" lIns="0" tIns="12065" rIns="0" bIns="0" rtlCol="0">
            <a:spAutoFit/>
          </a:bodyPr>
          <a:lstStyle/>
          <a:p>
            <a:pPr marL="12700">
              <a:lnSpc>
                <a:spcPct val="100000"/>
              </a:lnSpc>
              <a:spcBef>
                <a:spcPts val="95"/>
              </a:spcBef>
            </a:pPr>
            <a:r>
              <a:rPr sz="4000" spc="-5" dirty="0"/>
              <a:t>Many-to-many</a:t>
            </a:r>
            <a:r>
              <a:rPr sz="4000" spc="30" dirty="0"/>
              <a:t> </a:t>
            </a:r>
            <a:r>
              <a:rPr sz="4000" spc="-5" dirty="0"/>
              <a:t>(M:N)</a:t>
            </a:r>
            <a:r>
              <a:rPr sz="4000" spc="15" dirty="0"/>
              <a:t> </a:t>
            </a:r>
            <a:r>
              <a:rPr sz="4000" spc="-5" dirty="0"/>
              <a:t>Relationship</a:t>
            </a:r>
            <a:endParaRPr sz="4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840730" cy="574040"/>
          </a:xfrm>
          <a:prstGeom prst="rect">
            <a:avLst/>
          </a:prstGeom>
        </p:spPr>
        <p:txBody>
          <a:bodyPr vert="horz" wrap="square" lIns="0" tIns="12700" rIns="0" bIns="0" rtlCol="0">
            <a:spAutoFit/>
          </a:bodyPr>
          <a:lstStyle/>
          <a:p>
            <a:pPr marL="12700">
              <a:lnSpc>
                <a:spcPct val="100000"/>
              </a:lnSpc>
              <a:spcBef>
                <a:spcPts val="100"/>
              </a:spcBef>
            </a:pPr>
            <a:r>
              <a:rPr dirty="0"/>
              <a:t>Recursive</a:t>
            </a:r>
            <a:r>
              <a:rPr spc="-55" dirty="0"/>
              <a:t> </a:t>
            </a:r>
            <a:r>
              <a:rPr dirty="0"/>
              <a:t>Relationship</a:t>
            </a:r>
            <a:r>
              <a:rPr spc="-80" dirty="0"/>
              <a:t> </a:t>
            </a:r>
            <a:r>
              <a:rPr dirty="0"/>
              <a:t>Type</a:t>
            </a:r>
          </a:p>
        </p:txBody>
      </p:sp>
      <p:sp>
        <p:nvSpPr>
          <p:cNvPr id="4" name="object 4"/>
          <p:cNvSpPr txBox="1"/>
          <p:nvPr/>
        </p:nvSpPr>
        <p:spPr>
          <a:xfrm>
            <a:off x="307340" y="1354582"/>
            <a:ext cx="7997190" cy="4488180"/>
          </a:xfrm>
          <a:prstGeom prst="rect">
            <a:avLst/>
          </a:prstGeom>
        </p:spPr>
        <p:txBody>
          <a:bodyPr vert="horz" wrap="square" lIns="0" tIns="12700" rIns="0" bIns="0" rtlCol="0">
            <a:spAutoFit/>
          </a:bodyPr>
          <a:lstStyle/>
          <a:p>
            <a:pPr marL="355600" marR="5080" indent="-342900">
              <a:lnSpc>
                <a:spcPct val="100000"/>
              </a:lnSpc>
              <a:spcBef>
                <a:spcPts val="100"/>
              </a:spcBef>
              <a:buClr>
                <a:srgbClr val="990033"/>
              </a:buClr>
              <a:buSzPct val="60416"/>
              <a:buFont typeface="Wingdings"/>
              <a:buChar char=""/>
              <a:tabLst>
                <a:tab pos="354965" algn="l"/>
                <a:tab pos="355600" algn="l"/>
              </a:tabLst>
            </a:pPr>
            <a:r>
              <a:rPr sz="2400" dirty="0">
                <a:solidFill>
                  <a:srgbClr val="333399"/>
                </a:solidFill>
                <a:latin typeface="Arial MT"/>
                <a:cs typeface="Arial MT"/>
              </a:rPr>
              <a:t>A </a:t>
            </a:r>
            <a:r>
              <a:rPr sz="2400" spc="-5" dirty="0">
                <a:solidFill>
                  <a:srgbClr val="333399"/>
                </a:solidFill>
                <a:latin typeface="Arial MT"/>
                <a:cs typeface="Arial MT"/>
              </a:rPr>
              <a:t>relationship</a:t>
            </a:r>
            <a:r>
              <a:rPr sz="2400" spc="35" dirty="0">
                <a:solidFill>
                  <a:srgbClr val="333399"/>
                </a:solidFill>
                <a:latin typeface="Arial MT"/>
                <a:cs typeface="Arial MT"/>
              </a:rPr>
              <a:t> </a:t>
            </a:r>
            <a:r>
              <a:rPr sz="2400" dirty="0">
                <a:solidFill>
                  <a:srgbClr val="333399"/>
                </a:solidFill>
                <a:latin typeface="Arial MT"/>
                <a:cs typeface="Arial MT"/>
              </a:rPr>
              <a:t>type </a:t>
            </a:r>
            <a:r>
              <a:rPr sz="2400" spc="-5" dirty="0">
                <a:solidFill>
                  <a:srgbClr val="333399"/>
                </a:solidFill>
                <a:latin typeface="Arial MT"/>
                <a:cs typeface="Arial MT"/>
              </a:rPr>
              <a:t>between</a:t>
            </a:r>
            <a:r>
              <a:rPr sz="2400" spc="20"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same</a:t>
            </a:r>
            <a:r>
              <a:rPr sz="2400" spc="10" dirty="0">
                <a:solidFill>
                  <a:srgbClr val="333399"/>
                </a:solidFill>
                <a:latin typeface="Arial MT"/>
                <a:cs typeface="Arial MT"/>
              </a:rPr>
              <a:t> </a:t>
            </a:r>
            <a:r>
              <a:rPr sz="2400" spc="-5" dirty="0">
                <a:solidFill>
                  <a:srgbClr val="333399"/>
                </a:solidFill>
                <a:latin typeface="Arial MT"/>
                <a:cs typeface="Arial MT"/>
              </a:rPr>
              <a:t>participating</a:t>
            </a:r>
            <a:r>
              <a:rPr sz="2400" spc="25" dirty="0">
                <a:solidFill>
                  <a:srgbClr val="333399"/>
                </a:solidFill>
                <a:latin typeface="Arial MT"/>
                <a:cs typeface="Arial MT"/>
              </a:rPr>
              <a:t> </a:t>
            </a:r>
            <a:r>
              <a:rPr sz="2400" dirty="0">
                <a:solidFill>
                  <a:srgbClr val="333399"/>
                </a:solidFill>
                <a:latin typeface="Arial MT"/>
                <a:cs typeface="Arial MT"/>
              </a:rPr>
              <a:t>entity </a:t>
            </a:r>
            <a:r>
              <a:rPr sz="2400" spc="-655" dirty="0">
                <a:solidFill>
                  <a:srgbClr val="333399"/>
                </a:solidFill>
                <a:latin typeface="Arial MT"/>
                <a:cs typeface="Arial MT"/>
              </a:rPr>
              <a:t> </a:t>
            </a:r>
            <a:r>
              <a:rPr sz="2400" dirty="0">
                <a:solidFill>
                  <a:srgbClr val="333399"/>
                </a:solidFill>
                <a:latin typeface="Arial MT"/>
                <a:cs typeface="Arial MT"/>
              </a:rPr>
              <a:t>type</a:t>
            </a:r>
            <a:r>
              <a:rPr sz="2400" spc="-5" dirty="0">
                <a:solidFill>
                  <a:srgbClr val="333399"/>
                </a:solidFill>
                <a:latin typeface="Arial MT"/>
                <a:cs typeface="Arial MT"/>
              </a:rPr>
              <a:t> </a:t>
            </a:r>
            <a:r>
              <a:rPr sz="2400" spc="-10" dirty="0">
                <a:solidFill>
                  <a:srgbClr val="333399"/>
                </a:solidFill>
                <a:latin typeface="Arial MT"/>
                <a:cs typeface="Arial MT"/>
              </a:rPr>
              <a:t>in</a:t>
            </a:r>
            <a:r>
              <a:rPr sz="2400" spc="15" dirty="0">
                <a:solidFill>
                  <a:srgbClr val="333399"/>
                </a:solidFill>
                <a:latin typeface="Arial MT"/>
                <a:cs typeface="Arial MT"/>
              </a:rPr>
              <a:t> </a:t>
            </a:r>
            <a:r>
              <a:rPr sz="2400" b="1" dirty="0">
                <a:solidFill>
                  <a:srgbClr val="333399"/>
                </a:solidFill>
                <a:latin typeface="Arial"/>
                <a:cs typeface="Arial"/>
              </a:rPr>
              <a:t>distinct</a:t>
            </a:r>
            <a:r>
              <a:rPr sz="2400" b="1" spc="-35" dirty="0">
                <a:solidFill>
                  <a:srgbClr val="333399"/>
                </a:solidFill>
                <a:latin typeface="Arial"/>
                <a:cs typeface="Arial"/>
              </a:rPr>
              <a:t> </a:t>
            </a:r>
            <a:r>
              <a:rPr sz="2400" b="1" dirty="0">
                <a:solidFill>
                  <a:srgbClr val="333399"/>
                </a:solidFill>
                <a:latin typeface="Arial"/>
                <a:cs typeface="Arial"/>
              </a:rPr>
              <a:t>roles</a:t>
            </a:r>
            <a:endParaRPr sz="2400">
              <a:latin typeface="Arial"/>
              <a:cs typeface="Arial"/>
            </a:endParaRPr>
          </a:p>
          <a:p>
            <a:pPr marL="35560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Also</a:t>
            </a:r>
            <a:r>
              <a:rPr sz="2400" spc="5" dirty="0">
                <a:solidFill>
                  <a:srgbClr val="333399"/>
                </a:solidFill>
                <a:latin typeface="Arial MT"/>
                <a:cs typeface="Arial MT"/>
              </a:rPr>
              <a:t> </a:t>
            </a:r>
            <a:r>
              <a:rPr sz="2400" spc="-5" dirty="0">
                <a:solidFill>
                  <a:srgbClr val="333399"/>
                </a:solidFill>
                <a:latin typeface="Arial MT"/>
                <a:cs typeface="Arial MT"/>
              </a:rPr>
              <a:t>called</a:t>
            </a:r>
            <a:r>
              <a:rPr sz="2400" spc="10"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a:t>
            </a:r>
            <a:r>
              <a:rPr sz="2400" b="1" dirty="0">
                <a:solidFill>
                  <a:srgbClr val="333399"/>
                </a:solidFill>
                <a:latin typeface="Arial"/>
                <a:cs typeface="Arial"/>
              </a:rPr>
              <a:t>self-referencing</a:t>
            </a:r>
            <a:r>
              <a:rPr sz="2400" b="1" spc="-10" dirty="0">
                <a:solidFill>
                  <a:srgbClr val="333399"/>
                </a:solidFill>
                <a:latin typeface="Arial"/>
                <a:cs typeface="Arial"/>
              </a:rPr>
              <a:t> </a:t>
            </a:r>
            <a:r>
              <a:rPr sz="2400" spc="-5" dirty="0">
                <a:solidFill>
                  <a:srgbClr val="333399"/>
                </a:solidFill>
                <a:latin typeface="Arial MT"/>
                <a:cs typeface="Arial MT"/>
              </a:rPr>
              <a:t>relationship</a:t>
            </a:r>
            <a:r>
              <a:rPr sz="2400" spc="25" dirty="0">
                <a:solidFill>
                  <a:srgbClr val="333399"/>
                </a:solidFill>
                <a:latin typeface="Arial MT"/>
                <a:cs typeface="Arial MT"/>
              </a:rPr>
              <a:t> </a:t>
            </a:r>
            <a:r>
              <a:rPr sz="2400" dirty="0">
                <a:solidFill>
                  <a:srgbClr val="333399"/>
                </a:solidFill>
                <a:latin typeface="Arial MT"/>
                <a:cs typeface="Arial MT"/>
              </a:rPr>
              <a:t>type.</a:t>
            </a:r>
            <a:endParaRPr sz="2400">
              <a:latin typeface="Arial MT"/>
              <a:cs typeface="Arial MT"/>
            </a:endParaRPr>
          </a:p>
          <a:p>
            <a:pPr marL="35560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Example:</a:t>
            </a:r>
            <a:r>
              <a:rPr sz="2400" spc="25" dirty="0">
                <a:solidFill>
                  <a:srgbClr val="333399"/>
                </a:solidFill>
                <a:latin typeface="Arial MT"/>
                <a:cs typeface="Arial MT"/>
              </a:rPr>
              <a:t> </a:t>
            </a:r>
            <a:r>
              <a:rPr sz="2400" dirty="0">
                <a:solidFill>
                  <a:srgbClr val="333399"/>
                </a:solidFill>
                <a:latin typeface="Arial MT"/>
                <a:cs typeface="Arial MT"/>
              </a:rPr>
              <a:t>the</a:t>
            </a:r>
            <a:r>
              <a:rPr sz="2400" spc="-15" dirty="0">
                <a:solidFill>
                  <a:srgbClr val="333399"/>
                </a:solidFill>
                <a:latin typeface="Arial MT"/>
                <a:cs typeface="Arial MT"/>
              </a:rPr>
              <a:t> </a:t>
            </a:r>
            <a:r>
              <a:rPr sz="2400" spc="-5" dirty="0">
                <a:solidFill>
                  <a:srgbClr val="333399"/>
                </a:solidFill>
                <a:latin typeface="Arial MT"/>
                <a:cs typeface="Arial MT"/>
              </a:rPr>
              <a:t>SUPERVISION</a:t>
            </a:r>
            <a:r>
              <a:rPr sz="2400" spc="15" dirty="0">
                <a:solidFill>
                  <a:srgbClr val="333399"/>
                </a:solidFill>
                <a:latin typeface="Arial MT"/>
                <a:cs typeface="Arial MT"/>
              </a:rPr>
              <a:t> </a:t>
            </a:r>
            <a:r>
              <a:rPr sz="2400" spc="-5" dirty="0">
                <a:solidFill>
                  <a:srgbClr val="333399"/>
                </a:solidFill>
                <a:latin typeface="Arial MT"/>
                <a:cs typeface="Arial MT"/>
              </a:rPr>
              <a:t>relationship</a:t>
            </a:r>
            <a:endParaRPr sz="2400">
              <a:latin typeface="Arial MT"/>
              <a:cs typeface="Arial MT"/>
            </a:endParaRPr>
          </a:p>
          <a:p>
            <a:pPr marL="355600" indent="-342900">
              <a:lnSpc>
                <a:spcPct val="100000"/>
              </a:lnSpc>
              <a:spcBef>
                <a:spcPts val="580"/>
              </a:spcBef>
              <a:buClr>
                <a:srgbClr val="990033"/>
              </a:buClr>
              <a:buSzPct val="60416"/>
              <a:buFont typeface="Wingdings"/>
              <a:buChar char=""/>
              <a:tabLst>
                <a:tab pos="354965" algn="l"/>
                <a:tab pos="355600" algn="l"/>
              </a:tabLst>
            </a:pPr>
            <a:r>
              <a:rPr sz="2400" dirty="0">
                <a:solidFill>
                  <a:srgbClr val="333399"/>
                </a:solidFill>
                <a:latin typeface="Arial MT"/>
                <a:cs typeface="Arial MT"/>
              </a:rPr>
              <a:t>EMPLOYEE</a:t>
            </a:r>
            <a:r>
              <a:rPr sz="2400" spc="5" dirty="0">
                <a:solidFill>
                  <a:srgbClr val="333399"/>
                </a:solidFill>
                <a:latin typeface="Arial MT"/>
                <a:cs typeface="Arial MT"/>
              </a:rPr>
              <a:t> </a:t>
            </a:r>
            <a:r>
              <a:rPr sz="2400" spc="-5" dirty="0">
                <a:solidFill>
                  <a:srgbClr val="333399"/>
                </a:solidFill>
                <a:latin typeface="Arial MT"/>
                <a:cs typeface="Arial MT"/>
              </a:rPr>
              <a:t>participates</a:t>
            </a:r>
            <a:r>
              <a:rPr sz="2400" spc="15" dirty="0">
                <a:solidFill>
                  <a:srgbClr val="333399"/>
                </a:solidFill>
                <a:latin typeface="Arial MT"/>
                <a:cs typeface="Arial MT"/>
              </a:rPr>
              <a:t> </a:t>
            </a:r>
            <a:r>
              <a:rPr sz="2400" spc="-5" dirty="0">
                <a:solidFill>
                  <a:srgbClr val="333399"/>
                </a:solidFill>
                <a:latin typeface="Arial MT"/>
                <a:cs typeface="Arial MT"/>
              </a:rPr>
              <a:t>twice</a:t>
            </a:r>
            <a:r>
              <a:rPr sz="2400" spc="15" dirty="0">
                <a:solidFill>
                  <a:srgbClr val="333399"/>
                </a:solidFill>
                <a:latin typeface="Arial MT"/>
                <a:cs typeface="Arial MT"/>
              </a:rPr>
              <a:t> </a:t>
            </a:r>
            <a:r>
              <a:rPr sz="2400" spc="-5" dirty="0">
                <a:solidFill>
                  <a:srgbClr val="333399"/>
                </a:solidFill>
                <a:latin typeface="Arial MT"/>
                <a:cs typeface="Arial MT"/>
              </a:rPr>
              <a:t>in </a:t>
            </a:r>
            <a:r>
              <a:rPr sz="2400" dirty="0">
                <a:solidFill>
                  <a:srgbClr val="333399"/>
                </a:solidFill>
                <a:latin typeface="Arial MT"/>
                <a:cs typeface="Arial MT"/>
              </a:rPr>
              <a:t>two</a:t>
            </a:r>
            <a:r>
              <a:rPr sz="2400" spc="5" dirty="0">
                <a:solidFill>
                  <a:srgbClr val="333399"/>
                </a:solidFill>
                <a:latin typeface="Arial MT"/>
                <a:cs typeface="Arial MT"/>
              </a:rPr>
              <a:t> </a:t>
            </a:r>
            <a:r>
              <a:rPr sz="2400" spc="-5" dirty="0">
                <a:solidFill>
                  <a:srgbClr val="333399"/>
                </a:solidFill>
                <a:latin typeface="Arial MT"/>
                <a:cs typeface="Arial MT"/>
              </a:rPr>
              <a:t>distinct</a:t>
            </a:r>
            <a:r>
              <a:rPr sz="2400" spc="5" dirty="0">
                <a:solidFill>
                  <a:srgbClr val="333399"/>
                </a:solidFill>
                <a:latin typeface="Arial MT"/>
                <a:cs typeface="Arial MT"/>
              </a:rPr>
              <a:t> </a:t>
            </a:r>
            <a:r>
              <a:rPr sz="2400" spc="-5" dirty="0">
                <a:solidFill>
                  <a:srgbClr val="333399"/>
                </a:solidFill>
                <a:latin typeface="Arial MT"/>
                <a:cs typeface="Arial MT"/>
              </a:rPr>
              <a:t>roles:</a:t>
            </a:r>
            <a:endParaRPr sz="2400">
              <a:latin typeface="Arial MT"/>
              <a:cs typeface="Arial MT"/>
            </a:endParaRPr>
          </a:p>
          <a:p>
            <a:pPr marL="756285"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supervisor</a:t>
            </a:r>
            <a:r>
              <a:rPr sz="2200" spc="5" dirty="0">
                <a:solidFill>
                  <a:srgbClr val="800000"/>
                </a:solidFill>
                <a:latin typeface="Arial MT"/>
                <a:cs typeface="Arial MT"/>
              </a:rPr>
              <a:t> </a:t>
            </a:r>
            <a:r>
              <a:rPr sz="2200" spc="-5" dirty="0">
                <a:solidFill>
                  <a:srgbClr val="800000"/>
                </a:solidFill>
                <a:latin typeface="Arial MT"/>
                <a:cs typeface="Arial MT"/>
              </a:rPr>
              <a:t>(or</a:t>
            </a:r>
            <a:r>
              <a:rPr sz="2200" spc="5" dirty="0">
                <a:solidFill>
                  <a:srgbClr val="800000"/>
                </a:solidFill>
                <a:latin typeface="Arial MT"/>
                <a:cs typeface="Arial MT"/>
              </a:rPr>
              <a:t> </a:t>
            </a:r>
            <a:r>
              <a:rPr sz="2200" spc="-5" dirty="0">
                <a:solidFill>
                  <a:srgbClr val="800000"/>
                </a:solidFill>
                <a:latin typeface="Arial MT"/>
                <a:cs typeface="Arial MT"/>
              </a:rPr>
              <a:t>boss) role</a:t>
            </a:r>
            <a:endParaRPr sz="2200">
              <a:latin typeface="Arial MT"/>
              <a:cs typeface="Arial MT"/>
            </a:endParaRPr>
          </a:p>
          <a:p>
            <a:pPr marL="756285"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supervisee</a:t>
            </a:r>
            <a:r>
              <a:rPr sz="2200" spc="10" dirty="0">
                <a:solidFill>
                  <a:srgbClr val="800000"/>
                </a:solidFill>
                <a:latin typeface="Arial MT"/>
                <a:cs typeface="Arial MT"/>
              </a:rPr>
              <a:t> </a:t>
            </a:r>
            <a:r>
              <a:rPr sz="2200" spc="-5" dirty="0">
                <a:solidFill>
                  <a:srgbClr val="800000"/>
                </a:solidFill>
                <a:latin typeface="Arial MT"/>
                <a:cs typeface="Arial MT"/>
              </a:rPr>
              <a:t>(or</a:t>
            </a:r>
            <a:r>
              <a:rPr sz="2200" spc="10" dirty="0">
                <a:solidFill>
                  <a:srgbClr val="800000"/>
                </a:solidFill>
                <a:latin typeface="Arial MT"/>
                <a:cs typeface="Arial MT"/>
              </a:rPr>
              <a:t> </a:t>
            </a:r>
            <a:r>
              <a:rPr sz="2200" spc="-5" dirty="0">
                <a:solidFill>
                  <a:srgbClr val="800000"/>
                </a:solidFill>
                <a:latin typeface="Arial MT"/>
                <a:cs typeface="Arial MT"/>
              </a:rPr>
              <a:t>subordinate) role</a:t>
            </a:r>
            <a:endParaRPr sz="2200">
              <a:latin typeface="Arial MT"/>
              <a:cs typeface="Arial MT"/>
            </a:endParaRPr>
          </a:p>
          <a:p>
            <a:pPr marL="355600" marR="1480185" indent="-342900">
              <a:lnSpc>
                <a:spcPct val="100000"/>
              </a:lnSpc>
              <a:spcBef>
                <a:spcPts val="58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Each</a:t>
            </a:r>
            <a:r>
              <a:rPr sz="2400" dirty="0">
                <a:solidFill>
                  <a:srgbClr val="333399"/>
                </a:solidFill>
                <a:latin typeface="Arial MT"/>
                <a:cs typeface="Arial MT"/>
              </a:rPr>
              <a:t> </a:t>
            </a:r>
            <a:r>
              <a:rPr sz="2400" spc="-5" dirty="0">
                <a:solidFill>
                  <a:srgbClr val="333399"/>
                </a:solidFill>
                <a:latin typeface="Arial MT"/>
                <a:cs typeface="Arial MT"/>
              </a:rPr>
              <a:t>relationship</a:t>
            </a:r>
            <a:r>
              <a:rPr sz="2400" spc="55" dirty="0">
                <a:solidFill>
                  <a:srgbClr val="333399"/>
                </a:solidFill>
                <a:latin typeface="Arial MT"/>
                <a:cs typeface="Arial MT"/>
              </a:rPr>
              <a:t> </a:t>
            </a:r>
            <a:r>
              <a:rPr sz="2400" spc="-5" dirty="0">
                <a:solidFill>
                  <a:srgbClr val="333399"/>
                </a:solidFill>
                <a:latin typeface="Arial MT"/>
                <a:cs typeface="Arial MT"/>
              </a:rPr>
              <a:t>instance</a:t>
            </a:r>
            <a:r>
              <a:rPr sz="2400" spc="25" dirty="0">
                <a:solidFill>
                  <a:srgbClr val="333399"/>
                </a:solidFill>
                <a:latin typeface="Arial MT"/>
                <a:cs typeface="Arial MT"/>
              </a:rPr>
              <a:t> </a:t>
            </a:r>
            <a:r>
              <a:rPr sz="2400" spc="-5" dirty="0">
                <a:solidFill>
                  <a:srgbClr val="333399"/>
                </a:solidFill>
                <a:latin typeface="Arial MT"/>
                <a:cs typeface="Arial MT"/>
              </a:rPr>
              <a:t>relates</a:t>
            </a:r>
            <a:r>
              <a:rPr sz="2400" spc="10" dirty="0">
                <a:solidFill>
                  <a:srgbClr val="333399"/>
                </a:solidFill>
                <a:latin typeface="Arial MT"/>
                <a:cs typeface="Arial MT"/>
              </a:rPr>
              <a:t> </a:t>
            </a:r>
            <a:r>
              <a:rPr sz="2400" spc="-5" dirty="0">
                <a:solidFill>
                  <a:srgbClr val="333399"/>
                </a:solidFill>
                <a:latin typeface="Arial MT"/>
                <a:cs typeface="Arial MT"/>
              </a:rPr>
              <a:t>two</a:t>
            </a:r>
            <a:r>
              <a:rPr sz="2400" spc="15" dirty="0">
                <a:solidFill>
                  <a:srgbClr val="333399"/>
                </a:solidFill>
                <a:latin typeface="Arial MT"/>
                <a:cs typeface="Arial MT"/>
              </a:rPr>
              <a:t> </a:t>
            </a:r>
            <a:r>
              <a:rPr sz="2400" spc="-5" dirty="0">
                <a:solidFill>
                  <a:srgbClr val="333399"/>
                </a:solidFill>
                <a:latin typeface="Arial MT"/>
                <a:cs typeface="Arial MT"/>
              </a:rPr>
              <a:t>distinct </a:t>
            </a:r>
            <a:r>
              <a:rPr sz="2400" spc="-650" dirty="0">
                <a:solidFill>
                  <a:srgbClr val="333399"/>
                </a:solidFill>
                <a:latin typeface="Arial MT"/>
                <a:cs typeface="Arial MT"/>
              </a:rPr>
              <a:t> </a:t>
            </a:r>
            <a:r>
              <a:rPr sz="2400" dirty="0">
                <a:solidFill>
                  <a:srgbClr val="333399"/>
                </a:solidFill>
                <a:latin typeface="Arial MT"/>
                <a:cs typeface="Arial MT"/>
              </a:rPr>
              <a:t>EMPLOYEE</a:t>
            </a:r>
            <a:r>
              <a:rPr sz="2400" spc="-5" dirty="0">
                <a:solidFill>
                  <a:srgbClr val="333399"/>
                </a:solidFill>
                <a:latin typeface="Arial MT"/>
                <a:cs typeface="Arial MT"/>
              </a:rPr>
              <a:t> entities:</a:t>
            </a:r>
            <a:endParaRPr sz="2400">
              <a:latin typeface="Arial MT"/>
              <a:cs typeface="Arial MT"/>
            </a:endParaRPr>
          </a:p>
          <a:p>
            <a:pPr marL="756285" lvl="1" indent="-287020">
              <a:lnSpc>
                <a:spcPct val="100000"/>
              </a:lnSpc>
              <a:spcBef>
                <a:spcPts val="52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One</a:t>
            </a:r>
            <a:r>
              <a:rPr sz="2200" spc="10" dirty="0">
                <a:solidFill>
                  <a:srgbClr val="800000"/>
                </a:solidFill>
                <a:latin typeface="Arial MT"/>
                <a:cs typeface="Arial MT"/>
              </a:rPr>
              <a:t> </a:t>
            </a:r>
            <a:r>
              <a:rPr sz="2200" spc="-5" dirty="0">
                <a:solidFill>
                  <a:srgbClr val="800000"/>
                </a:solidFill>
                <a:latin typeface="Arial MT"/>
                <a:cs typeface="Arial MT"/>
              </a:rPr>
              <a:t>employee</a:t>
            </a:r>
            <a:r>
              <a:rPr sz="2200" spc="20" dirty="0">
                <a:solidFill>
                  <a:srgbClr val="800000"/>
                </a:solidFill>
                <a:latin typeface="Arial MT"/>
                <a:cs typeface="Arial MT"/>
              </a:rPr>
              <a:t> </a:t>
            </a:r>
            <a:r>
              <a:rPr sz="2200" spc="-5" dirty="0">
                <a:solidFill>
                  <a:srgbClr val="800000"/>
                </a:solidFill>
                <a:latin typeface="Arial MT"/>
                <a:cs typeface="Arial MT"/>
              </a:rPr>
              <a:t>in</a:t>
            </a:r>
            <a:r>
              <a:rPr sz="2200" spc="15" dirty="0">
                <a:solidFill>
                  <a:srgbClr val="800000"/>
                </a:solidFill>
                <a:latin typeface="Arial MT"/>
                <a:cs typeface="Arial MT"/>
              </a:rPr>
              <a:t> </a:t>
            </a:r>
            <a:r>
              <a:rPr sz="2200" i="1" spc="-5" dirty="0">
                <a:solidFill>
                  <a:srgbClr val="800000"/>
                </a:solidFill>
                <a:latin typeface="Arial"/>
                <a:cs typeface="Arial"/>
              </a:rPr>
              <a:t>supervisor</a:t>
            </a:r>
            <a:r>
              <a:rPr sz="2200" i="1" dirty="0">
                <a:solidFill>
                  <a:srgbClr val="800000"/>
                </a:solidFill>
                <a:latin typeface="Arial"/>
                <a:cs typeface="Arial"/>
              </a:rPr>
              <a:t> </a:t>
            </a:r>
            <a:r>
              <a:rPr sz="2200" spc="-5" dirty="0">
                <a:solidFill>
                  <a:srgbClr val="800000"/>
                </a:solidFill>
                <a:latin typeface="Arial MT"/>
                <a:cs typeface="Arial MT"/>
              </a:rPr>
              <a:t>role</a:t>
            </a:r>
            <a:endParaRPr sz="2200">
              <a:latin typeface="Arial MT"/>
              <a:cs typeface="Arial MT"/>
            </a:endParaRPr>
          </a:p>
          <a:p>
            <a:pPr marL="75628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One employee</a:t>
            </a:r>
            <a:r>
              <a:rPr sz="2200" spc="10" dirty="0">
                <a:solidFill>
                  <a:srgbClr val="800000"/>
                </a:solidFill>
                <a:latin typeface="Arial MT"/>
                <a:cs typeface="Arial MT"/>
              </a:rPr>
              <a:t> </a:t>
            </a:r>
            <a:r>
              <a:rPr sz="2200" spc="-5" dirty="0">
                <a:solidFill>
                  <a:srgbClr val="800000"/>
                </a:solidFill>
                <a:latin typeface="Arial MT"/>
                <a:cs typeface="Arial MT"/>
              </a:rPr>
              <a:t>in</a:t>
            </a:r>
            <a:r>
              <a:rPr sz="2200" spc="10" dirty="0">
                <a:solidFill>
                  <a:srgbClr val="800000"/>
                </a:solidFill>
                <a:latin typeface="Arial MT"/>
                <a:cs typeface="Arial MT"/>
              </a:rPr>
              <a:t> </a:t>
            </a:r>
            <a:r>
              <a:rPr sz="2200" i="1" dirty="0">
                <a:solidFill>
                  <a:srgbClr val="800000"/>
                </a:solidFill>
                <a:latin typeface="Arial"/>
                <a:cs typeface="Arial"/>
              </a:rPr>
              <a:t>supervisee</a:t>
            </a:r>
            <a:r>
              <a:rPr sz="2200" i="1" spc="-10" dirty="0">
                <a:solidFill>
                  <a:srgbClr val="800000"/>
                </a:solidFill>
                <a:latin typeface="Arial"/>
                <a:cs typeface="Arial"/>
              </a:rPr>
              <a:t> </a:t>
            </a:r>
            <a:r>
              <a:rPr sz="2200" spc="-5" dirty="0">
                <a:solidFill>
                  <a:srgbClr val="800000"/>
                </a:solidFill>
                <a:latin typeface="Arial MT"/>
                <a:cs typeface="Arial MT"/>
              </a:rPr>
              <a:t>role</a:t>
            </a:r>
            <a:endParaRPr sz="22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3759"/>
            <a:ext cx="4993005" cy="1244600"/>
          </a:xfrm>
          <a:prstGeom prst="rect">
            <a:avLst/>
          </a:prstGeom>
        </p:spPr>
        <p:txBody>
          <a:bodyPr vert="horz" wrap="square" lIns="0" tIns="12065" rIns="0" bIns="0" rtlCol="0">
            <a:spAutoFit/>
          </a:bodyPr>
          <a:lstStyle/>
          <a:p>
            <a:pPr marL="12700" marR="5080">
              <a:lnSpc>
                <a:spcPct val="100000"/>
              </a:lnSpc>
              <a:spcBef>
                <a:spcPts val="95"/>
              </a:spcBef>
            </a:pPr>
            <a:r>
              <a:rPr sz="4000" spc="-5" dirty="0"/>
              <a:t>Displaying</a:t>
            </a:r>
            <a:r>
              <a:rPr sz="4000" spc="-10" dirty="0"/>
              <a:t> </a:t>
            </a:r>
            <a:r>
              <a:rPr sz="4000" spc="-5" dirty="0"/>
              <a:t>a</a:t>
            </a:r>
            <a:r>
              <a:rPr sz="4000" spc="-10" dirty="0"/>
              <a:t> </a:t>
            </a:r>
            <a:r>
              <a:rPr sz="4000" spc="-5" dirty="0"/>
              <a:t>recursive </a:t>
            </a:r>
            <a:r>
              <a:rPr sz="4000" spc="-1095" dirty="0"/>
              <a:t> </a:t>
            </a:r>
            <a:r>
              <a:rPr sz="4000" spc="-5" dirty="0"/>
              <a:t>relationship</a:t>
            </a:r>
            <a:endParaRPr sz="4000"/>
          </a:p>
        </p:txBody>
      </p:sp>
      <p:sp>
        <p:nvSpPr>
          <p:cNvPr id="4" name="object 4"/>
          <p:cNvSpPr txBox="1"/>
          <p:nvPr/>
        </p:nvSpPr>
        <p:spPr>
          <a:xfrm>
            <a:off x="307340" y="1267713"/>
            <a:ext cx="7936230" cy="4549140"/>
          </a:xfrm>
          <a:prstGeom prst="rect">
            <a:avLst/>
          </a:prstGeom>
        </p:spPr>
        <p:txBody>
          <a:bodyPr vert="horz" wrap="square" lIns="0" tIns="12065" rIns="0" bIns="0" rtlCol="0">
            <a:spAutoFit/>
          </a:bodyPr>
          <a:lstStyle/>
          <a:p>
            <a:pPr marL="35560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In</a:t>
            </a:r>
            <a:r>
              <a:rPr sz="2800" spc="-15" dirty="0">
                <a:solidFill>
                  <a:srgbClr val="333399"/>
                </a:solidFill>
                <a:latin typeface="Arial MT"/>
                <a:cs typeface="Arial MT"/>
              </a:rPr>
              <a:t> </a:t>
            </a:r>
            <a:r>
              <a:rPr sz="2800" spc="-5" dirty="0">
                <a:solidFill>
                  <a:srgbClr val="333399"/>
                </a:solidFill>
                <a:latin typeface="Arial MT"/>
                <a:cs typeface="Arial MT"/>
              </a:rPr>
              <a:t>a </a:t>
            </a:r>
            <a:r>
              <a:rPr sz="2800" dirty="0">
                <a:solidFill>
                  <a:srgbClr val="333399"/>
                </a:solidFill>
                <a:latin typeface="Arial MT"/>
                <a:cs typeface="Arial MT"/>
              </a:rPr>
              <a:t>recursive</a:t>
            </a:r>
            <a:r>
              <a:rPr sz="2800" spc="-5" dirty="0">
                <a:solidFill>
                  <a:srgbClr val="333399"/>
                </a:solidFill>
                <a:latin typeface="Arial MT"/>
                <a:cs typeface="Arial MT"/>
              </a:rPr>
              <a:t> </a:t>
            </a:r>
            <a:r>
              <a:rPr sz="2800" dirty="0">
                <a:solidFill>
                  <a:srgbClr val="333399"/>
                </a:solidFill>
                <a:latin typeface="Arial MT"/>
                <a:cs typeface="Arial MT"/>
              </a:rPr>
              <a:t>relationship</a:t>
            </a:r>
            <a:r>
              <a:rPr sz="2800" spc="-5" dirty="0">
                <a:solidFill>
                  <a:srgbClr val="333399"/>
                </a:solidFill>
                <a:latin typeface="Arial MT"/>
                <a:cs typeface="Arial MT"/>
              </a:rPr>
              <a:t> </a:t>
            </a:r>
            <a:r>
              <a:rPr sz="2800" dirty="0">
                <a:solidFill>
                  <a:srgbClr val="333399"/>
                </a:solidFill>
                <a:latin typeface="Arial MT"/>
                <a:cs typeface="Arial MT"/>
              </a:rPr>
              <a:t>type.</a:t>
            </a:r>
            <a:endParaRPr sz="2800">
              <a:latin typeface="Arial MT"/>
              <a:cs typeface="Arial MT"/>
            </a:endParaRPr>
          </a:p>
          <a:p>
            <a:pPr marL="756285" marR="565150" lvl="1" indent="-287020">
              <a:lnSpc>
                <a:spcPts val="2690"/>
              </a:lnSpc>
              <a:spcBef>
                <a:spcPts val="650"/>
              </a:spcBef>
              <a:buClr>
                <a:srgbClr val="333399"/>
              </a:buClr>
              <a:buSzPct val="53571"/>
              <a:buFont typeface="Wingdings"/>
              <a:buChar char=""/>
              <a:tabLst>
                <a:tab pos="756285" algn="l"/>
                <a:tab pos="756920" algn="l"/>
              </a:tabLst>
            </a:pPr>
            <a:r>
              <a:rPr sz="2800" spc="-5" dirty="0">
                <a:solidFill>
                  <a:srgbClr val="800000"/>
                </a:solidFill>
                <a:latin typeface="Arial MT"/>
                <a:cs typeface="Arial MT"/>
              </a:rPr>
              <a:t>Both </a:t>
            </a:r>
            <a:r>
              <a:rPr sz="2800" dirty="0">
                <a:solidFill>
                  <a:srgbClr val="800000"/>
                </a:solidFill>
                <a:latin typeface="Arial MT"/>
                <a:cs typeface="Arial MT"/>
              </a:rPr>
              <a:t>participations are </a:t>
            </a:r>
            <a:r>
              <a:rPr sz="2800" spc="-5" dirty="0">
                <a:solidFill>
                  <a:srgbClr val="800000"/>
                </a:solidFill>
                <a:latin typeface="Arial MT"/>
                <a:cs typeface="Arial MT"/>
              </a:rPr>
              <a:t>same </a:t>
            </a:r>
            <a:r>
              <a:rPr sz="2800" dirty="0">
                <a:solidFill>
                  <a:srgbClr val="800000"/>
                </a:solidFill>
                <a:latin typeface="Arial MT"/>
                <a:cs typeface="Arial MT"/>
              </a:rPr>
              <a:t>entity </a:t>
            </a:r>
            <a:r>
              <a:rPr sz="2800" spc="-5" dirty="0">
                <a:solidFill>
                  <a:srgbClr val="800000"/>
                </a:solidFill>
                <a:latin typeface="Arial MT"/>
                <a:cs typeface="Arial MT"/>
              </a:rPr>
              <a:t>type in </a:t>
            </a:r>
            <a:r>
              <a:rPr sz="2800" spc="-765" dirty="0">
                <a:solidFill>
                  <a:srgbClr val="800000"/>
                </a:solidFill>
                <a:latin typeface="Arial MT"/>
                <a:cs typeface="Arial MT"/>
              </a:rPr>
              <a:t> </a:t>
            </a:r>
            <a:r>
              <a:rPr sz="2800" dirty="0">
                <a:solidFill>
                  <a:srgbClr val="800000"/>
                </a:solidFill>
                <a:latin typeface="Arial MT"/>
                <a:cs typeface="Arial MT"/>
              </a:rPr>
              <a:t>different</a:t>
            </a:r>
            <a:r>
              <a:rPr sz="2800" spc="-10" dirty="0">
                <a:solidFill>
                  <a:srgbClr val="800000"/>
                </a:solidFill>
                <a:latin typeface="Arial MT"/>
                <a:cs typeface="Arial MT"/>
              </a:rPr>
              <a:t> </a:t>
            </a:r>
            <a:r>
              <a:rPr sz="2800" spc="-5" dirty="0">
                <a:solidFill>
                  <a:srgbClr val="800000"/>
                </a:solidFill>
                <a:latin typeface="Arial MT"/>
                <a:cs typeface="Arial MT"/>
              </a:rPr>
              <a:t>roles.</a:t>
            </a:r>
            <a:endParaRPr sz="2800">
              <a:latin typeface="Arial MT"/>
              <a:cs typeface="Arial MT"/>
            </a:endParaRPr>
          </a:p>
          <a:p>
            <a:pPr marL="756285" marR="34290" lvl="1" indent="-287020">
              <a:lnSpc>
                <a:spcPct val="80000"/>
              </a:lnSpc>
              <a:spcBef>
                <a:spcPts val="690"/>
              </a:spcBef>
              <a:buClr>
                <a:srgbClr val="333399"/>
              </a:buClr>
              <a:buSzPct val="53571"/>
              <a:buFont typeface="Wingdings"/>
              <a:buChar char=""/>
              <a:tabLst>
                <a:tab pos="756285" algn="l"/>
                <a:tab pos="756920" algn="l"/>
              </a:tabLst>
            </a:pPr>
            <a:r>
              <a:rPr sz="2800" spc="-5" dirty="0">
                <a:solidFill>
                  <a:srgbClr val="800000"/>
                </a:solidFill>
                <a:latin typeface="Arial MT"/>
                <a:cs typeface="Arial MT"/>
              </a:rPr>
              <a:t>For</a:t>
            </a:r>
            <a:r>
              <a:rPr sz="2800" spc="5" dirty="0">
                <a:solidFill>
                  <a:srgbClr val="800000"/>
                </a:solidFill>
                <a:latin typeface="Arial MT"/>
                <a:cs typeface="Arial MT"/>
              </a:rPr>
              <a:t> </a:t>
            </a:r>
            <a:r>
              <a:rPr sz="2800" dirty="0">
                <a:solidFill>
                  <a:srgbClr val="800000"/>
                </a:solidFill>
                <a:latin typeface="Arial MT"/>
                <a:cs typeface="Arial MT"/>
              </a:rPr>
              <a:t>example, </a:t>
            </a:r>
            <a:r>
              <a:rPr sz="2800" spc="-10" dirty="0">
                <a:solidFill>
                  <a:srgbClr val="800000"/>
                </a:solidFill>
                <a:latin typeface="Arial MT"/>
                <a:cs typeface="Arial MT"/>
              </a:rPr>
              <a:t>SUPERVISION</a:t>
            </a:r>
            <a:r>
              <a:rPr sz="2800" spc="10" dirty="0">
                <a:solidFill>
                  <a:srgbClr val="800000"/>
                </a:solidFill>
                <a:latin typeface="Arial MT"/>
                <a:cs typeface="Arial MT"/>
              </a:rPr>
              <a:t> </a:t>
            </a:r>
            <a:r>
              <a:rPr sz="2800" dirty="0">
                <a:solidFill>
                  <a:srgbClr val="800000"/>
                </a:solidFill>
                <a:latin typeface="Arial MT"/>
                <a:cs typeface="Arial MT"/>
              </a:rPr>
              <a:t>relationships </a:t>
            </a:r>
            <a:r>
              <a:rPr sz="2800" spc="5" dirty="0">
                <a:solidFill>
                  <a:srgbClr val="800000"/>
                </a:solidFill>
                <a:latin typeface="Arial MT"/>
                <a:cs typeface="Arial MT"/>
              </a:rPr>
              <a:t> </a:t>
            </a:r>
            <a:r>
              <a:rPr sz="2800" spc="-5" dirty="0">
                <a:solidFill>
                  <a:srgbClr val="800000"/>
                </a:solidFill>
                <a:latin typeface="Arial MT"/>
                <a:cs typeface="Arial MT"/>
              </a:rPr>
              <a:t>between</a:t>
            </a:r>
            <a:r>
              <a:rPr sz="2800" spc="15" dirty="0">
                <a:solidFill>
                  <a:srgbClr val="800000"/>
                </a:solidFill>
                <a:latin typeface="Arial MT"/>
                <a:cs typeface="Arial MT"/>
              </a:rPr>
              <a:t> </a:t>
            </a:r>
            <a:r>
              <a:rPr sz="2800" spc="-5" dirty="0">
                <a:solidFill>
                  <a:srgbClr val="800000"/>
                </a:solidFill>
                <a:latin typeface="Arial MT"/>
                <a:cs typeface="Arial MT"/>
              </a:rPr>
              <a:t>EMPLOYEE</a:t>
            </a:r>
            <a:r>
              <a:rPr sz="2800" spc="10" dirty="0">
                <a:solidFill>
                  <a:srgbClr val="800000"/>
                </a:solidFill>
                <a:latin typeface="Arial MT"/>
                <a:cs typeface="Arial MT"/>
              </a:rPr>
              <a:t> </a:t>
            </a:r>
            <a:r>
              <a:rPr sz="2800" spc="-5" dirty="0">
                <a:solidFill>
                  <a:srgbClr val="800000"/>
                </a:solidFill>
                <a:latin typeface="Arial MT"/>
                <a:cs typeface="Arial MT"/>
              </a:rPr>
              <a:t>(in</a:t>
            </a:r>
            <a:r>
              <a:rPr sz="2800" spc="10" dirty="0">
                <a:solidFill>
                  <a:srgbClr val="800000"/>
                </a:solidFill>
                <a:latin typeface="Arial MT"/>
                <a:cs typeface="Arial MT"/>
              </a:rPr>
              <a:t> </a:t>
            </a:r>
            <a:r>
              <a:rPr sz="2800" dirty="0">
                <a:solidFill>
                  <a:srgbClr val="800000"/>
                </a:solidFill>
                <a:latin typeface="Arial MT"/>
                <a:cs typeface="Arial MT"/>
              </a:rPr>
              <a:t>role</a:t>
            </a:r>
            <a:r>
              <a:rPr sz="2800" spc="5" dirty="0">
                <a:solidFill>
                  <a:srgbClr val="800000"/>
                </a:solidFill>
                <a:latin typeface="Arial MT"/>
                <a:cs typeface="Arial MT"/>
              </a:rPr>
              <a:t> </a:t>
            </a:r>
            <a:r>
              <a:rPr sz="2800" spc="-5" dirty="0">
                <a:solidFill>
                  <a:srgbClr val="800000"/>
                </a:solidFill>
                <a:latin typeface="Arial MT"/>
                <a:cs typeface="Arial MT"/>
              </a:rPr>
              <a:t>of supervisor</a:t>
            </a:r>
            <a:r>
              <a:rPr sz="2800" spc="5" dirty="0">
                <a:solidFill>
                  <a:srgbClr val="800000"/>
                </a:solidFill>
                <a:latin typeface="Arial MT"/>
                <a:cs typeface="Arial MT"/>
              </a:rPr>
              <a:t> </a:t>
            </a:r>
            <a:r>
              <a:rPr sz="2800" spc="-5" dirty="0">
                <a:solidFill>
                  <a:srgbClr val="800000"/>
                </a:solidFill>
                <a:latin typeface="Arial MT"/>
                <a:cs typeface="Arial MT"/>
              </a:rPr>
              <a:t>or </a:t>
            </a:r>
            <a:r>
              <a:rPr sz="2800" spc="-760" dirty="0">
                <a:solidFill>
                  <a:srgbClr val="800000"/>
                </a:solidFill>
                <a:latin typeface="Arial MT"/>
                <a:cs typeface="Arial MT"/>
              </a:rPr>
              <a:t> </a:t>
            </a:r>
            <a:r>
              <a:rPr sz="2800" spc="-5" dirty="0">
                <a:solidFill>
                  <a:srgbClr val="800000"/>
                </a:solidFill>
                <a:latin typeface="Arial MT"/>
                <a:cs typeface="Arial MT"/>
              </a:rPr>
              <a:t>boss)</a:t>
            </a:r>
            <a:r>
              <a:rPr sz="2800" spc="-10" dirty="0">
                <a:solidFill>
                  <a:srgbClr val="800000"/>
                </a:solidFill>
                <a:latin typeface="Arial MT"/>
                <a:cs typeface="Arial MT"/>
              </a:rPr>
              <a:t> </a:t>
            </a:r>
            <a:r>
              <a:rPr sz="2800" spc="-5" dirty="0">
                <a:solidFill>
                  <a:srgbClr val="800000"/>
                </a:solidFill>
                <a:latin typeface="Arial MT"/>
                <a:cs typeface="Arial MT"/>
              </a:rPr>
              <a:t>and</a:t>
            </a:r>
            <a:r>
              <a:rPr sz="2800" spc="10" dirty="0">
                <a:solidFill>
                  <a:srgbClr val="800000"/>
                </a:solidFill>
                <a:latin typeface="Arial MT"/>
                <a:cs typeface="Arial MT"/>
              </a:rPr>
              <a:t> </a:t>
            </a:r>
            <a:r>
              <a:rPr sz="2800" dirty="0">
                <a:solidFill>
                  <a:srgbClr val="800000"/>
                </a:solidFill>
                <a:latin typeface="Arial MT"/>
                <a:cs typeface="Arial MT"/>
              </a:rPr>
              <a:t>(another) </a:t>
            </a:r>
            <a:r>
              <a:rPr sz="2800" spc="-5" dirty="0">
                <a:solidFill>
                  <a:srgbClr val="800000"/>
                </a:solidFill>
                <a:latin typeface="Arial MT"/>
                <a:cs typeface="Arial MT"/>
              </a:rPr>
              <a:t>EMPLOYEE</a:t>
            </a:r>
            <a:r>
              <a:rPr sz="2800" spc="5" dirty="0">
                <a:solidFill>
                  <a:srgbClr val="800000"/>
                </a:solidFill>
                <a:latin typeface="Arial MT"/>
                <a:cs typeface="Arial MT"/>
              </a:rPr>
              <a:t> </a:t>
            </a:r>
            <a:r>
              <a:rPr sz="2800" spc="-5" dirty="0">
                <a:solidFill>
                  <a:srgbClr val="800000"/>
                </a:solidFill>
                <a:latin typeface="Arial MT"/>
                <a:cs typeface="Arial MT"/>
              </a:rPr>
              <a:t>(in</a:t>
            </a:r>
            <a:r>
              <a:rPr sz="2800" spc="5" dirty="0">
                <a:solidFill>
                  <a:srgbClr val="800000"/>
                </a:solidFill>
                <a:latin typeface="Arial MT"/>
                <a:cs typeface="Arial MT"/>
              </a:rPr>
              <a:t> </a:t>
            </a:r>
            <a:r>
              <a:rPr sz="2800" dirty="0">
                <a:solidFill>
                  <a:srgbClr val="800000"/>
                </a:solidFill>
                <a:latin typeface="Arial MT"/>
                <a:cs typeface="Arial MT"/>
              </a:rPr>
              <a:t>role </a:t>
            </a:r>
            <a:r>
              <a:rPr sz="2800" spc="-5" dirty="0">
                <a:solidFill>
                  <a:srgbClr val="800000"/>
                </a:solidFill>
                <a:latin typeface="Arial MT"/>
                <a:cs typeface="Arial MT"/>
              </a:rPr>
              <a:t>of </a:t>
            </a:r>
            <a:r>
              <a:rPr sz="2800" dirty="0">
                <a:solidFill>
                  <a:srgbClr val="800000"/>
                </a:solidFill>
                <a:latin typeface="Arial MT"/>
                <a:cs typeface="Arial MT"/>
              </a:rPr>
              <a:t> </a:t>
            </a:r>
            <a:r>
              <a:rPr sz="2800" spc="-5" dirty="0">
                <a:solidFill>
                  <a:srgbClr val="800000"/>
                </a:solidFill>
                <a:latin typeface="Arial MT"/>
                <a:cs typeface="Arial MT"/>
              </a:rPr>
              <a:t>subordinate</a:t>
            </a:r>
            <a:r>
              <a:rPr sz="2800" spc="15" dirty="0">
                <a:solidFill>
                  <a:srgbClr val="800000"/>
                </a:solidFill>
                <a:latin typeface="Arial MT"/>
                <a:cs typeface="Arial MT"/>
              </a:rPr>
              <a:t> </a:t>
            </a:r>
            <a:r>
              <a:rPr sz="2800" spc="-5" dirty="0">
                <a:solidFill>
                  <a:srgbClr val="800000"/>
                </a:solidFill>
                <a:latin typeface="Arial MT"/>
                <a:cs typeface="Arial MT"/>
              </a:rPr>
              <a:t>or </a:t>
            </a:r>
            <a:r>
              <a:rPr sz="2800" dirty="0">
                <a:solidFill>
                  <a:srgbClr val="800000"/>
                </a:solidFill>
                <a:latin typeface="Arial MT"/>
                <a:cs typeface="Arial MT"/>
              </a:rPr>
              <a:t>worker).</a:t>
            </a:r>
            <a:endParaRPr sz="2800">
              <a:latin typeface="Arial MT"/>
              <a:cs typeface="Arial MT"/>
            </a:endParaRPr>
          </a:p>
          <a:p>
            <a:pPr marL="355600" marR="5080" indent="-342900" algn="just">
              <a:lnSpc>
                <a:spcPts val="2690"/>
              </a:lnSpc>
              <a:spcBef>
                <a:spcPts val="645"/>
              </a:spcBef>
              <a:buClr>
                <a:srgbClr val="990033"/>
              </a:buClr>
              <a:buSzPct val="58928"/>
              <a:buFont typeface="Wingdings"/>
              <a:buChar char=""/>
              <a:tabLst>
                <a:tab pos="355600" algn="l"/>
              </a:tabLst>
            </a:pPr>
            <a:r>
              <a:rPr sz="2800" spc="-5" dirty="0">
                <a:solidFill>
                  <a:srgbClr val="333399"/>
                </a:solidFill>
                <a:latin typeface="Arial MT"/>
                <a:cs typeface="Arial MT"/>
              </a:rPr>
              <a:t>In </a:t>
            </a:r>
            <a:r>
              <a:rPr sz="2800" dirty="0">
                <a:solidFill>
                  <a:srgbClr val="333399"/>
                </a:solidFill>
                <a:latin typeface="Arial MT"/>
                <a:cs typeface="Arial MT"/>
              </a:rPr>
              <a:t>following figure, first role participation labeled </a:t>
            </a:r>
            <a:r>
              <a:rPr sz="2800" spc="-765" dirty="0">
                <a:solidFill>
                  <a:srgbClr val="333399"/>
                </a:solidFill>
                <a:latin typeface="Arial MT"/>
                <a:cs typeface="Arial MT"/>
              </a:rPr>
              <a:t> </a:t>
            </a:r>
            <a:r>
              <a:rPr sz="2800" spc="-5" dirty="0">
                <a:solidFill>
                  <a:srgbClr val="333399"/>
                </a:solidFill>
                <a:latin typeface="Arial MT"/>
                <a:cs typeface="Arial MT"/>
              </a:rPr>
              <a:t>with 1 and </a:t>
            </a:r>
            <a:r>
              <a:rPr sz="2800" dirty="0">
                <a:solidFill>
                  <a:srgbClr val="333399"/>
                </a:solidFill>
                <a:latin typeface="Arial MT"/>
                <a:cs typeface="Arial MT"/>
              </a:rPr>
              <a:t>second role participation labeled </a:t>
            </a:r>
            <a:r>
              <a:rPr sz="2800" spc="-5" dirty="0">
                <a:solidFill>
                  <a:srgbClr val="333399"/>
                </a:solidFill>
                <a:latin typeface="Arial MT"/>
                <a:cs typeface="Arial MT"/>
              </a:rPr>
              <a:t>with </a:t>
            </a:r>
            <a:r>
              <a:rPr sz="2800" spc="-765" dirty="0">
                <a:solidFill>
                  <a:srgbClr val="333399"/>
                </a:solidFill>
                <a:latin typeface="Arial MT"/>
                <a:cs typeface="Arial MT"/>
              </a:rPr>
              <a:t> </a:t>
            </a:r>
            <a:r>
              <a:rPr sz="2800" dirty="0">
                <a:solidFill>
                  <a:srgbClr val="333399"/>
                </a:solidFill>
                <a:latin typeface="Arial MT"/>
                <a:cs typeface="Arial MT"/>
              </a:rPr>
              <a:t>2.</a:t>
            </a:r>
            <a:endParaRPr sz="2800">
              <a:latin typeface="Arial MT"/>
              <a:cs typeface="Arial MT"/>
            </a:endParaRPr>
          </a:p>
          <a:p>
            <a:pPr marL="355600" marR="443865" indent="-342900" algn="just">
              <a:lnSpc>
                <a:spcPts val="2690"/>
              </a:lnSpc>
              <a:spcBef>
                <a:spcPts val="670"/>
              </a:spcBef>
              <a:buClr>
                <a:srgbClr val="990033"/>
              </a:buClr>
              <a:buSzPct val="58928"/>
              <a:buFont typeface="Wingdings"/>
              <a:buChar char=""/>
              <a:tabLst>
                <a:tab pos="355600" algn="l"/>
              </a:tabLst>
            </a:pPr>
            <a:r>
              <a:rPr sz="2800" spc="-5" dirty="0">
                <a:solidFill>
                  <a:srgbClr val="333399"/>
                </a:solidFill>
                <a:latin typeface="Arial MT"/>
                <a:cs typeface="Arial MT"/>
              </a:rPr>
              <a:t>In ER </a:t>
            </a:r>
            <a:r>
              <a:rPr sz="2800" dirty="0">
                <a:solidFill>
                  <a:srgbClr val="333399"/>
                </a:solidFill>
                <a:latin typeface="Arial MT"/>
                <a:cs typeface="Arial MT"/>
              </a:rPr>
              <a:t>diagram, </a:t>
            </a:r>
            <a:r>
              <a:rPr sz="2800" spc="-5" dirty="0">
                <a:solidFill>
                  <a:srgbClr val="333399"/>
                </a:solidFill>
                <a:latin typeface="Arial MT"/>
                <a:cs typeface="Arial MT"/>
              </a:rPr>
              <a:t>need to </a:t>
            </a:r>
            <a:r>
              <a:rPr sz="2800" dirty="0">
                <a:solidFill>
                  <a:srgbClr val="333399"/>
                </a:solidFill>
                <a:latin typeface="Arial MT"/>
                <a:cs typeface="Arial MT"/>
              </a:rPr>
              <a:t>display role names </a:t>
            </a:r>
            <a:r>
              <a:rPr sz="2800" spc="-5" dirty="0">
                <a:solidFill>
                  <a:srgbClr val="333399"/>
                </a:solidFill>
                <a:latin typeface="Arial MT"/>
                <a:cs typeface="Arial MT"/>
              </a:rPr>
              <a:t>to </a:t>
            </a:r>
            <a:r>
              <a:rPr sz="2800" spc="-765" dirty="0">
                <a:solidFill>
                  <a:srgbClr val="333399"/>
                </a:solidFill>
                <a:latin typeface="Arial MT"/>
                <a:cs typeface="Arial MT"/>
              </a:rPr>
              <a:t> </a:t>
            </a:r>
            <a:r>
              <a:rPr sz="2800" dirty="0">
                <a:solidFill>
                  <a:srgbClr val="333399"/>
                </a:solidFill>
                <a:latin typeface="Arial MT"/>
                <a:cs typeface="Arial MT"/>
              </a:rPr>
              <a:t>distinguish participations.</a:t>
            </a:r>
            <a:endParaRPr sz="28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553618" y="357378"/>
            <a:ext cx="7797165" cy="574040"/>
          </a:xfrm>
          <a:prstGeom prst="rect">
            <a:avLst/>
          </a:prstGeom>
        </p:spPr>
        <p:txBody>
          <a:bodyPr vert="horz" wrap="square" lIns="0" tIns="12700" rIns="0" bIns="0" rtlCol="0">
            <a:spAutoFit/>
          </a:bodyPr>
          <a:lstStyle/>
          <a:p>
            <a:pPr marL="12700">
              <a:lnSpc>
                <a:spcPct val="100000"/>
              </a:lnSpc>
              <a:spcBef>
                <a:spcPts val="100"/>
              </a:spcBef>
            </a:pPr>
            <a:r>
              <a:rPr dirty="0"/>
              <a:t>A</a:t>
            </a:r>
            <a:r>
              <a:rPr spc="-20" dirty="0"/>
              <a:t> </a:t>
            </a:r>
            <a:r>
              <a:rPr spc="-5" dirty="0"/>
              <a:t>Recursive</a:t>
            </a:r>
            <a:r>
              <a:rPr spc="-30" dirty="0"/>
              <a:t> </a:t>
            </a:r>
            <a:r>
              <a:rPr dirty="0"/>
              <a:t>Relationship</a:t>
            </a:r>
            <a:r>
              <a:rPr spc="-50" dirty="0"/>
              <a:t> </a:t>
            </a:r>
            <a:r>
              <a:rPr dirty="0"/>
              <a:t>Supervision`</a:t>
            </a:r>
          </a:p>
        </p:txBody>
      </p:sp>
      <p:pic>
        <p:nvPicPr>
          <p:cNvPr id="4" name="object 4"/>
          <p:cNvPicPr/>
          <p:nvPr/>
        </p:nvPicPr>
        <p:blipFill>
          <a:blip r:embed="rId2" cstate="print"/>
          <a:stretch>
            <a:fillRect/>
          </a:stretch>
        </p:blipFill>
        <p:spPr>
          <a:xfrm>
            <a:off x="556925" y="1759360"/>
            <a:ext cx="7728589" cy="4563051"/>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701141" y="151637"/>
            <a:ext cx="7588884" cy="835660"/>
          </a:xfrm>
          <a:prstGeom prst="rect">
            <a:avLst/>
          </a:prstGeom>
        </p:spPr>
        <p:txBody>
          <a:bodyPr vert="horz" wrap="square" lIns="0" tIns="12065" rIns="0" bIns="0" rtlCol="0">
            <a:spAutoFit/>
          </a:bodyPr>
          <a:lstStyle/>
          <a:p>
            <a:pPr marL="12700">
              <a:lnSpc>
                <a:spcPts val="3190"/>
              </a:lnSpc>
              <a:spcBef>
                <a:spcPts val="95"/>
              </a:spcBef>
            </a:pPr>
            <a:r>
              <a:rPr sz="2800" b="1" spc="-5" dirty="0">
                <a:latin typeface="Arial"/>
                <a:cs typeface="Arial"/>
              </a:rPr>
              <a:t>Recursive</a:t>
            </a:r>
            <a:r>
              <a:rPr sz="2800" b="1" spc="25" dirty="0">
                <a:latin typeface="Arial"/>
                <a:cs typeface="Arial"/>
              </a:rPr>
              <a:t> </a:t>
            </a:r>
            <a:r>
              <a:rPr sz="2800" b="1" spc="-5" dirty="0">
                <a:latin typeface="Arial"/>
                <a:cs typeface="Arial"/>
              </a:rPr>
              <a:t>Relationship</a:t>
            </a:r>
            <a:r>
              <a:rPr sz="2800" b="1" spc="40" dirty="0">
                <a:latin typeface="Arial"/>
                <a:cs typeface="Arial"/>
              </a:rPr>
              <a:t> </a:t>
            </a:r>
            <a:r>
              <a:rPr sz="2800" b="1" spc="-15" dirty="0">
                <a:latin typeface="Arial"/>
                <a:cs typeface="Arial"/>
              </a:rPr>
              <a:t>Type</a:t>
            </a:r>
            <a:r>
              <a:rPr sz="2800" b="1" spc="50" dirty="0">
                <a:latin typeface="Arial"/>
                <a:cs typeface="Arial"/>
              </a:rPr>
              <a:t> </a:t>
            </a:r>
            <a:r>
              <a:rPr sz="2800" b="1" spc="-5" dirty="0">
                <a:latin typeface="Arial"/>
                <a:cs typeface="Arial"/>
              </a:rPr>
              <a:t>is:</a:t>
            </a:r>
            <a:r>
              <a:rPr sz="2800" b="1" spc="45" dirty="0">
                <a:latin typeface="Arial"/>
                <a:cs typeface="Arial"/>
              </a:rPr>
              <a:t> </a:t>
            </a:r>
            <a:r>
              <a:rPr sz="2400" b="1" spc="-5" dirty="0">
                <a:latin typeface="Arial"/>
                <a:cs typeface="Arial"/>
              </a:rPr>
              <a:t>SUPERVISION</a:t>
            </a:r>
            <a:endParaRPr sz="2400">
              <a:latin typeface="Arial"/>
              <a:cs typeface="Arial"/>
            </a:endParaRPr>
          </a:p>
          <a:p>
            <a:pPr marL="12700">
              <a:lnSpc>
                <a:spcPts val="3190"/>
              </a:lnSpc>
            </a:pPr>
            <a:r>
              <a:rPr sz="2800" b="1" dirty="0">
                <a:latin typeface="Arial"/>
                <a:cs typeface="Arial"/>
              </a:rPr>
              <a:t>(participation </a:t>
            </a:r>
            <a:r>
              <a:rPr sz="2800" b="1" spc="-5" dirty="0">
                <a:latin typeface="Arial"/>
                <a:cs typeface="Arial"/>
              </a:rPr>
              <a:t>role</a:t>
            </a:r>
            <a:r>
              <a:rPr sz="2800" b="1" spc="-10" dirty="0">
                <a:latin typeface="Arial"/>
                <a:cs typeface="Arial"/>
              </a:rPr>
              <a:t> </a:t>
            </a:r>
            <a:r>
              <a:rPr sz="2800" b="1" spc="-5" dirty="0">
                <a:latin typeface="Arial"/>
                <a:cs typeface="Arial"/>
              </a:rPr>
              <a:t>names</a:t>
            </a:r>
            <a:r>
              <a:rPr sz="2800" b="1" spc="10" dirty="0">
                <a:latin typeface="Arial"/>
                <a:cs typeface="Arial"/>
              </a:rPr>
              <a:t> </a:t>
            </a:r>
            <a:r>
              <a:rPr sz="2800" b="1" spc="-5" dirty="0">
                <a:latin typeface="Arial"/>
                <a:cs typeface="Arial"/>
              </a:rPr>
              <a:t>are</a:t>
            </a:r>
            <a:r>
              <a:rPr sz="2800" b="1" spc="-15" dirty="0">
                <a:latin typeface="Arial"/>
                <a:cs typeface="Arial"/>
              </a:rPr>
              <a:t> </a:t>
            </a:r>
            <a:r>
              <a:rPr sz="2800" b="1" spc="-5" dirty="0">
                <a:latin typeface="Arial"/>
                <a:cs typeface="Arial"/>
              </a:rPr>
              <a:t>shown)</a:t>
            </a:r>
            <a:endParaRPr sz="2800">
              <a:latin typeface="Arial"/>
              <a:cs typeface="Arial"/>
            </a:endParaRPr>
          </a:p>
        </p:txBody>
      </p:sp>
      <p:pic>
        <p:nvPicPr>
          <p:cNvPr id="4" name="object 4"/>
          <p:cNvPicPr/>
          <p:nvPr/>
        </p:nvPicPr>
        <p:blipFill>
          <a:blip r:embed="rId2" cstate="print"/>
          <a:stretch>
            <a:fillRect/>
          </a:stretch>
        </p:blipFill>
        <p:spPr>
          <a:xfrm>
            <a:off x="1828800" y="1214067"/>
            <a:ext cx="5142813" cy="4944013"/>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835400" cy="574040"/>
          </a:xfrm>
          <a:prstGeom prst="rect">
            <a:avLst/>
          </a:prstGeom>
        </p:spPr>
        <p:txBody>
          <a:bodyPr vert="horz" wrap="square" lIns="0" tIns="12700" rIns="0" bIns="0" rtlCol="0">
            <a:spAutoFit/>
          </a:bodyPr>
          <a:lstStyle/>
          <a:p>
            <a:pPr marL="12700">
              <a:lnSpc>
                <a:spcPct val="100000"/>
              </a:lnSpc>
              <a:spcBef>
                <a:spcPts val="100"/>
              </a:spcBef>
            </a:pPr>
            <a:r>
              <a:rPr spc="-5" dirty="0"/>
              <a:t>Weak</a:t>
            </a:r>
            <a:r>
              <a:rPr spc="-20" dirty="0"/>
              <a:t> </a:t>
            </a:r>
            <a:r>
              <a:rPr spc="-5" dirty="0"/>
              <a:t>Entity</a:t>
            </a:r>
            <a:r>
              <a:rPr spc="-20" dirty="0"/>
              <a:t> </a:t>
            </a:r>
            <a:r>
              <a:rPr spc="-5" dirty="0"/>
              <a:t>Types</a:t>
            </a:r>
          </a:p>
        </p:txBody>
      </p:sp>
      <p:sp>
        <p:nvSpPr>
          <p:cNvPr id="4" name="object 4"/>
          <p:cNvSpPr txBox="1"/>
          <p:nvPr/>
        </p:nvSpPr>
        <p:spPr>
          <a:xfrm>
            <a:off x="307340" y="1324101"/>
            <a:ext cx="8067675" cy="4721225"/>
          </a:xfrm>
          <a:prstGeom prst="rect">
            <a:avLst/>
          </a:prstGeom>
        </p:spPr>
        <p:txBody>
          <a:bodyPr vert="horz" wrap="square" lIns="0" tIns="47625" rIns="0" bIns="0" rtlCol="0">
            <a:spAutoFit/>
          </a:bodyPr>
          <a:lstStyle/>
          <a:p>
            <a:pPr marL="355600" marR="86995" indent="-342900">
              <a:lnSpc>
                <a:spcPts val="2160"/>
              </a:lnSpc>
              <a:spcBef>
                <a:spcPts val="375"/>
              </a:spcBef>
              <a:buClr>
                <a:srgbClr val="990033"/>
              </a:buClr>
              <a:buSzPct val="60000"/>
              <a:buFont typeface="Wingdings"/>
              <a:buChar char=""/>
              <a:tabLst>
                <a:tab pos="354965" algn="l"/>
                <a:tab pos="355600" algn="l"/>
              </a:tabLst>
            </a:pPr>
            <a:r>
              <a:rPr sz="2000" dirty="0">
                <a:solidFill>
                  <a:srgbClr val="333399"/>
                </a:solidFill>
                <a:latin typeface="Arial MT"/>
                <a:cs typeface="Arial MT"/>
              </a:rPr>
              <a:t>An</a:t>
            </a:r>
            <a:r>
              <a:rPr sz="2000" spc="-10" dirty="0">
                <a:solidFill>
                  <a:srgbClr val="333399"/>
                </a:solidFill>
                <a:latin typeface="Arial MT"/>
                <a:cs typeface="Arial MT"/>
              </a:rPr>
              <a:t> </a:t>
            </a:r>
            <a:r>
              <a:rPr sz="2000" spc="-5" dirty="0">
                <a:solidFill>
                  <a:srgbClr val="333399"/>
                </a:solidFill>
                <a:latin typeface="Arial MT"/>
                <a:cs typeface="Arial MT"/>
              </a:rPr>
              <a:t>entity</a:t>
            </a:r>
            <a:r>
              <a:rPr sz="2000" spc="-15" dirty="0">
                <a:solidFill>
                  <a:srgbClr val="333399"/>
                </a:solidFill>
                <a:latin typeface="Arial MT"/>
                <a:cs typeface="Arial MT"/>
              </a:rPr>
              <a:t> </a:t>
            </a:r>
            <a:r>
              <a:rPr sz="2000" dirty="0">
                <a:solidFill>
                  <a:srgbClr val="333399"/>
                </a:solidFill>
                <a:latin typeface="Arial MT"/>
                <a:cs typeface="Arial MT"/>
              </a:rPr>
              <a:t>that</a:t>
            </a:r>
            <a:r>
              <a:rPr sz="2000" spc="-25" dirty="0">
                <a:solidFill>
                  <a:srgbClr val="333399"/>
                </a:solidFill>
                <a:latin typeface="Arial MT"/>
                <a:cs typeface="Arial MT"/>
              </a:rPr>
              <a:t> </a:t>
            </a:r>
            <a:r>
              <a:rPr sz="2000" dirty="0">
                <a:solidFill>
                  <a:srgbClr val="333399"/>
                </a:solidFill>
                <a:latin typeface="Arial MT"/>
                <a:cs typeface="Arial MT"/>
              </a:rPr>
              <a:t>does</a:t>
            </a:r>
            <a:r>
              <a:rPr sz="2000" spc="-15" dirty="0">
                <a:solidFill>
                  <a:srgbClr val="333399"/>
                </a:solidFill>
                <a:latin typeface="Arial MT"/>
                <a:cs typeface="Arial MT"/>
              </a:rPr>
              <a:t> </a:t>
            </a:r>
            <a:r>
              <a:rPr sz="2000" dirty="0">
                <a:solidFill>
                  <a:srgbClr val="333399"/>
                </a:solidFill>
                <a:latin typeface="Arial MT"/>
                <a:cs typeface="Arial MT"/>
              </a:rPr>
              <a:t>not</a:t>
            </a:r>
            <a:r>
              <a:rPr sz="2000" spc="-20" dirty="0">
                <a:solidFill>
                  <a:srgbClr val="333399"/>
                </a:solidFill>
                <a:latin typeface="Arial MT"/>
                <a:cs typeface="Arial MT"/>
              </a:rPr>
              <a:t> </a:t>
            </a:r>
            <a:r>
              <a:rPr sz="2000" dirty="0">
                <a:solidFill>
                  <a:srgbClr val="333399"/>
                </a:solidFill>
                <a:latin typeface="Arial MT"/>
                <a:cs typeface="Arial MT"/>
              </a:rPr>
              <a:t>have</a:t>
            </a:r>
            <a:r>
              <a:rPr sz="2000" spc="-20" dirty="0">
                <a:solidFill>
                  <a:srgbClr val="333399"/>
                </a:solidFill>
                <a:latin typeface="Arial MT"/>
                <a:cs typeface="Arial MT"/>
              </a:rPr>
              <a:t> </a:t>
            </a:r>
            <a:r>
              <a:rPr sz="2000" dirty="0">
                <a:solidFill>
                  <a:srgbClr val="333399"/>
                </a:solidFill>
                <a:latin typeface="Arial MT"/>
                <a:cs typeface="Arial MT"/>
              </a:rPr>
              <a:t>a</a:t>
            </a:r>
            <a:r>
              <a:rPr sz="2000" spc="5" dirty="0">
                <a:solidFill>
                  <a:srgbClr val="333399"/>
                </a:solidFill>
                <a:latin typeface="Arial MT"/>
                <a:cs typeface="Arial MT"/>
              </a:rPr>
              <a:t> </a:t>
            </a:r>
            <a:r>
              <a:rPr sz="2000" dirty="0">
                <a:solidFill>
                  <a:srgbClr val="333399"/>
                </a:solidFill>
                <a:latin typeface="Arial MT"/>
                <a:cs typeface="Arial MT"/>
              </a:rPr>
              <a:t>key</a:t>
            </a:r>
            <a:r>
              <a:rPr sz="2000" spc="-20" dirty="0">
                <a:solidFill>
                  <a:srgbClr val="333399"/>
                </a:solidFill>
                <a:latin typeface="Arial MT"/>
                <a:cs typeface="Arial MT"/>
              </a:rPr>
              <a:t> </a:t>
            </a:r>
            <a:r>
              <a:rPr sz="2000" dirty="0">
                <a:solidFill>
                  <a:srgbClr val="333399"/>
                </a:solidFill>
                <a:latin typeface="Arial MT"/>
                <a:cs typeface="Arial MT"/>
              </a:rPr>
              <a:t>attribute</a:t>
            </a:r>
            <a:r>
              <a:rPr sz="2000" spc="-35" dirty="0">
                <a:solidFill>
                  <a:srgbClr val="333399"/>
                </a:solidFill>
                <a:latin typeface="Arial MT"/>
                <a:cs typeface="Arial MT"/>
              </a:rPr>
              <a:t> </a:t>
            </a:r>
            <a:r>
              <a:rPr sz="2000" dirty="0">
                <a:solidFill>
                  <a:srgbClr val="333399"/>
                </a:solidFill>
                <a:latin typeface="Arial MT"/>
                <a:cs typeface="Arial MT"/>
              </a:rPr>
              <a:t>and</a:t>
            </a:r>
            <a:r>
              <a:rPr sz="2000" spc="-10" dirty="0">
                <a:solidFill>
                  <a:srgbClr val="333399"/>
                </a:solidFill>
                <a:latin typeface="Arial MT"/>
                <a:cs typeface="Arial MT"/>
              </a:rPr>
              <a:t> </a:t>
            </a:r>
            <a:r>
              <a:rPr sz="2000" dirty="0">
                <a:solidFill>
                  <a:srgbClr val="333399"/>
                </a:solidFill>
                <a:latin typeface="Arial MT"/>
                <a:cs typeface="Arial MT"/>
              </a:rPr>
              <a:t>that</a:t>
            </a:r>
            <a:r>
              <a:rPr sz="2000" spc="-25" dirty="0">
                <a:solidFill>
                  <a:srgbClr val="333399"/>
                </a:solidFill>
                <a:latin typeface="Arial MT"/>
                <a:cs typeface="Arial MT"/>
              </a:rPr>
              <a:t> </a:t>
            </a:r>
            <a:r>
              <a:rPr sz="2000" dirty="0">
                <a:solidFill>
                  <a:srgbClr val="333399"/>
                </a:solidFill>
                <a:latin typeface="Arial MT"/>
                <a:cs typeface="Arial MT"/>
              </a:rPr>
              <a:t>is identification- </a:t>
            </a:r>
            <a:r>
              <a:rPr sz="2000" spc="-540" dirty="0">
                <a:solidFill>
                  <a:srgbClr val="333399"/>
                </a:solidFill>
                <a:latin typeface="Arial MT"/>
                <a:cs typeface="Arial MT"/>
              </a:rPr>
              <a:t> </a:t>
            </a:r>
            <a:r>
              <a:rPr sz="2000" dirty="0">
                <a:solidFill>
                  <a:srgbClr val="333399"/>
                </a:solidFill>
                <a:latin typeface="Arial MT"/>
                <a:cs typeface="Arial MT"/>
              </a:rPr>
              <a:t>dependent</a:t>
            </a:r>
            <a:r>
              <a:rPr sz="2000" spc="-50" dirty="0">
                <a:solidFill>
                  <a:srgbClr val="333399"/>
                </a:solidFill>
                <a:latin typeface="Arial MT"/>
                <a:cs typeface="Arial MT"/>
              </a:rPr>
              <a:t> </a:t>
            </a:r>
            <a:r>
              <a:rPr sz="2000" dirty="0">
                <a:solidFill>
                  <a:srgbClr val="333399"/>
                </a:solidFill>
                <a:latin typeface="Arial MT"/>
                <a:cs typeface="Arial MT"/>
              </a:rPr>
              <a:t>on</a:t>
            </a:r>
            <a:r>
              <a:rPr sz="2000" spc="-5" dirty="0">
                <a:solidFill>
                  <a:srgbClr val="333399"/>
                </a:solidFill>
                <a:latin typeface="Arial MT"/>
                <a:cs typeface="Arial MT"/>
              </a:rPr>
              <a:t> </a:t>
            </a:r>
            <a:r>
              <a:rPr sz="2000" dirty="0">
                <a:solidFill>
                  <a:srgbClr val="333399"/>
                </a:solidFill>
                <a:latin typeface="Arial MT"/>
                <a:cs typeface="Arial MT"/>
              </a:rPr>
              <a:t>another</a:t>
            </a:r>
            <a:r>
              <a:rPr sz="2000" spc="-40" dirty="0">
                <a:solidFill>
                  <a:srgbClr val="333399"/>
                </a:solidFill>
                <a:latin typeface="Arial MT"/>
                <a:cs typeface="Arial MT"/>
              </a:rPr>
              <a:t> </a:t>
            </a:r>
            <a:r>
              <a:rPr sz="2000" spc="-5" dirty="0">
                <a:solidFill>
                  <a:srgbClr val="333399"/>
                </a:solidFill>
                <a:latin typeface="Arial MT"/>
                <a:cs typeface="Arial MT"/>
              </a:rPr>
              <a:t>entity</a:t>
            </a:r>
            <a:r>
              <a:rPr sz="2000" spc="-10" dirty="0">
                <a:solidFill>
                  <a:srgbClr val="333399"/>
                </a:solidFill>
                <a:latin typeface="Arial MT"/>
                <a:cs typeface="Arial MT"/>
              </a:rPr>
              <a:t> </a:t>
            </a:r>
            <a:r>
              <a:rPr sz="2000" spc="-5" dirty="0">
                <a:solidFill>
                  <a:srgbClr val="333399"/>
                </a:solidFill>
                <a:latin typeface="Arial MT"/>
                <a:cs typeface="Arial MT"/>
              </a:rPr>
              <a:t>type.</a:t>
            </a:r>
            <a:endParaRPr sz="2000">
              <a:latin typeface="Arial MT"/>
              <a:cs typeface="Arial MT"/>
            </a:endParaRPr>
          </a:p>
          <a:p>
            <a:pPr marL="355600" marR="57150" indent="-342900">
              <a:lnSpc>
                <a:spcPts val="2160"/>
              </a:lnSpc>
              <a:spcBef>
                <a:spcPts val="480"/>
              </a:spcBef>
              <a:buClr>
                <a:srgbClr val="990033"/>
              </a:buClr>
              <a:buSzPct val="60000"/>
              <a:buFont typeface="Wingdings"/>
              <a:buChar char=""/>
              <a:tabLst>
                <a:tab pos="354965" algn="l"/>
                <a:tab pos="355600" algn="l"/>
              </a:tabLst>
            </a:pPr>
            <a:r>
              <a:rPr sz="2000" dirty="0">
                <a:solidFill>
                  <a:srgbClr val="333399"/>
                </a:solidFill>
                <a:latin typeface="Arial MT"/>
                <a:cs typeface="Arial MT"/>
              </a:rPr>
              <a:t>A</a:t>
            </a:r>
            <a:r>
              <a:rPr sz="2000" spc="-5" dirty="0">
                <a:solidFill>
                  <a:srgbClr val="333399"/>
                </a:solidFill>
                <a:latin typeface="Arial MT"/>
                <a:cs typeface="Arial MT"/>
              </a:rPr>
              <a:t> </a:t>
            </a:r>
            <a:r>
              <a:rPr sz="2000" dirty="0">
                <a:solidFill>
                  <a:srgbClr val="333399"/>
                </a:solidFill>
                <a:latin typeface="Arial MT"/>
                <a:cs typeface="Arial MT"/>
              </a:rPr>
              <a:t>weak</a:t>
            </a:r>
            <a:r>
              <a:rPr sz="2000" spc="-5" dirty="0">
                <a:solidFill>
                  <a:srgbClr val="333399"/>
                </a:solidFill>
                <a:latin typeface="Arial MT"/>
                <a:cs typeface="Arial MT"/>
              </a:rPr>
              <a:t> entity</a:t>
            </a:r>
            <a:r>
              <a:rPr sz="2000" spc="-15" dirty="0">
                <a:solidFill>
                  <a:srgbClr val="333399"/>
                </a:solidFill>
                <a:latin typeface="Arial MT"/>
                <a:cs typeface="Arial MT"/>
              </a:rPr>
              <a:t> </a:t>
            </a:r>
            <a:r>
              <a:rPr sz="2000" dirty="0">
                <a:solidFill>
                  <a:srgbClr val="333399"/>
                </a:solidFill>
                <a:latin typeface="Arial MT"/>
                <a:cs typeface="Arial MT"/>
              </a:rPr>
              <a:t>must</a:t>
            </a:r>
            <a:r>
              <a:rPr sz="2000" spc="-20" dirty="0">
                <a:solidFill>
                  <a:srgbClr val="333399"/>
                </a:solidFill>
                <a:latin typeface="Arial MT"/>
                <a:cs typeface="Arial MT"/>
              </a:rPr>
              <a:t> </a:t>
            </a:r>
            <a:r>
              <a:rPr sz="2000" dirty="0">
                <a:solidFill>
                  <a:srgbClr val="333399"/>
                </a:solidFill>
                <a:latin typeface="Arial MT"/>
                <a:cs typeface="Arial MT"/>
              </a:rPr>
              <a:t>participate</a:t>
            </a:r>
            <a:r>
              <a:rPr sz="2000" spc="-40" dirty="0">
                <a:solidFill>
                  <a:srgbClr val="333399"/>
                </a:solidFill>
                <a:latin typeface="Arial MT"/>
                <a:cs typeface="Arial MT"/>
              </a:rPr>
              <a:t> </a:t>
            </a:r>
            <a:r>
              <a:rPr sz="2000" dirty="0">
                <a:solidFill>
                  <a:srgbClr val="333399"/>
                </a:solidFill>
                <a:latin typeface="Arial MT"/>
                <a:cs typeface="Arial MT"/>
              </a:rPr>
              <a:t>in</a:t>
            </a:r>
            <a:r>
              <a:rPr sz="2000" spc="10" dirty="0">
                <a:solidFill>
                  <a:srgbClr val="333399"/>
                </a:solidFill>
                <a:latin typeface="Arial MT"/>
                <a:cs typeface="Arial MT"/>
              </a:rPr>
              <a:t> </a:t>
            </a:r>
            <a:r>
              <a:rPr sz="2000" dirty="0">
                <a:solidFill>
                  <a:srgbClr val="333399"/>
                </a:solidFill>
                <a:latin typeface="Arial MT"/>
                <a:cs typeface="Arial MT"/>
              </a:rPr>
              <a:t>an</a:t>
            </a:r>
            <a:r>
              <a:rPr sz="2000" spc="5" dirty="0">
                <a:solidFill>
                  <a:srgbClr val="333399"/>
                </a:solidFill>
                <a:latin typeface="Arial MT"/>
                <a:cs typeface="Arial MT"/>
              </a:rPr>
              <a:t> </a:t>
            </a:r>
            <a:r>
              <a:rPr sz="2000" spc="-5" dirty="0">
                <a:solidFill>
                  <a:srgbClr val="333399"/>
                </a:solidFill>
                <a:latin typeface="Arial MT"/>
                <a:cs typeface="Arial MT"/>
              </a:rPr>
              <a:t>identifying </a:t>
            </a:r>
            <a:r>
              <a:rPr sz="2000" dirty="0">
                <a:solidFill>
                  <a:srgbClr val="333399"/>
                </a:solidFill>
                <a:latin typeface="Arial MT"/>
                <a:cs typeface="Arial MT"/>
              </a:rPr>
              <a:t>relationship</a:t>
            </a:r>
            <a:r>
              <a:rPr sz="2000" spc="-25" dirty="0">
                <a:solidFill>
                  <a:srgbClr val="333399"/>
                </a:solidFill>
                <a:latin typeface="Arial MT"/>
                <a:cs typeface="Arial MT"/>
              </a:rPr>
              <a:t> </a:t>
            </a:r>
            <a:r>
              <a:rPr sz="2000" spc="-5" dirty="0">
                <a:solidFill>
                  <a:srgbClr val="333399"/>
                </a:solidFill>
                <a:latin typeface="Arial MT"/>
                <a:cs typeface="Arial MT"/>
              </a:rPr>
              <a:t>type</a:t>
            </a:r>
            <a:r>
              <a:rPr sz="2000" spc="5" dirty="0">
                <a:solidFill>
                  <a:srgbClr val="333399"/>
                </a:solidFill>
                <a:latin typeface="Arial MT"/>
                <a:cs typeface="Arial MT"/>
              </a:rPr>
              <a:t> </a:t>
            </a:r>
            <a:r>
              <a:rPr sz="2000" dirty="0">
                <a:solidFill>
                  <a:srgbClr val="333399"/>
                </a:solidFill>
                <a:latin typeface="Arial MT"/>
                <a:cs typeface="Arial MT"/>
              </a:rPr>
              <a:t>with </a:t>
            </a:r>
            <a:r>
              <a:rPr sz="2000" spc="-540" dirty="0">
                <a:solidFill>
                  <a:srgbClr val="333399"/>
                </a:solidFill>
                <a:latin typeface="Arial MT"/>
                <a:cs typeface="Arial MT"/>
              </a:rPr>
              <a:t> </a:t>
            </a:r>
            <a:r>
              <a:rPr sz="2000" dirty="0">
                <a:solidFill>
                  <a:srgbClr val="333399"/>
                </a:solidFill>
                <a:latin typeface="Arial MT"/>
                <a:cs typeface="Arial MT"/>
              </a:rPr>
              <a:t>an</a:t>
            </a:r>
            <a:r>
              <a:rPr sz="2000" spc="-15" dirty="0">
                <a:solidFill>
                  <a:srgbClr val="333399"/>
                </a:solidFill>
                <a:latin typeface="Arial MT"/>
                <a:cs typeface="Arial MT"/>
              </a:rPr>
              <a:t> </a:t>
            </a:r>
            <a:r>
              <a:rPr sz="2000" dirty="0">
                <a:solidFill>
                  <a:srgbClr val="333399"/>
                </a:solidFill>
                <a:latin typeface="Arial MT"/>
                <a:cs typeface="Arial MT"/>
              </a:rPr>
              <a:t>owner</a:t>
            </a:r>
            <a:r>
              <a:rPr sz="2000" spc="-25" dirty="0">
                <a:solidFill>
                  <a:srgbClr val="333399"/>
                </a:solidFill>
                <a:latin typeface="Arial MT"/>
                <a:cs typeface="Arial MT"/>
              </a:rPr>
              <a:t> </a:t>
            </a:r>
            <a:r>
              <a:rPr sz="2000" dirty="0">
                <a:solidFill>
                  <a:srgbClr val="333399"/>
                </a:solidFill>
                <a:latin typeface="Arial MT"/>
                <a:cs typeface="Arial MT"/>
              </a:rPr>
              <a:t>or</a:t>
            </a:r>
            <a:r>
              <a:rPr sz="2000" spc="-15" dirty="0">
                <a:solidFill>
                  <a:srgbClr val="333399"/>
                </a:solidFill>
                <a:latin typeface="Arial MT"/>
                <a:cs typeface="Arial MT"/>
              </a:rPr>
              <a:t> </a:t>
            </a:r>
            <a:r>
              <a:rPr sz="2000" spc="-5" dirty="0">
                <a:solidFill>
                  <a:srgbClr val="333399"/>
                </a:solidFill>
                <a:latin typeface="Arial MT"/>
                <a:cs typeface="Arial MT"/>
              </a:rPr>
              <a:t>identifying</a:t>
            </a:r>
            <a:r>
              <a:rPr sz="2000" dirty="0">
                <a:solidFill>
                  <a:srgbClr val="333399"/>
                </a:solidFill>
                <a:latin typeface="Arial MT"/>
                <a:cs typeface="Arial MT"/>
              </a:rPr>
              <a:t> </a:t>
            </a:r>
            <a:r>
              <a:rPr sz="2000" spc="-5" dirty="0">
                <a:solidFill>
                  <a:srgbClr val="333399"/>
                </a:solidFill>
                <a:latin typeface="Arial MT"/>
                <a:cs typeface="Arial MT"/>
              </a:rPr>
              <a:t>entity</a:t>
            </a:r>
            <a:r>
              <a:rPr sz="2000" spc="-15" dirty="0">
                <a:solidFill>
                  <a:srgbClr val="333399"/>
                </a:solidFill>
                <a:latin typeface="Arial MT"/>
                <a:cs typeface="Arial MT"/>
              </a:rPr>
              <a:t> </a:t>
            </a:r>
            <a:r>
              <a:rPr sz="2000" spc="-5" dirty="0">
                <a:solidFill>
                  <a:srgbClr val="333399"/>
                </a:solidFill>
                <a:latin typeface="Arial MT"/>
                <a:cs typeface="Arial MT"/>
              </a:rPr>
              <a:t>type</a:t>
            </a:r>
            <a:endParaRPr sz="2000">
              <a:latin typeface="Arial MT"/>
              <a:cs typeface="Arial MT"/>
            </a:endParaRPr>
          </a:p>
          <a:p>
            <a:pPr marL="355600" indent="-342900">
              <a:lnSpc>
                <a:spcPct val="100000"/>
              </a:lnSpc>
              <a:spcBef>
                <a:spcPts val="209"/>
              </a:spcBef>
              <a:buClr>
                <a:srgbClr val="990033"/>
              </a:buClr>
              <a:buSzPct val="60000"/>
              <a:buFont typeface="Wingdings"/>
              <a:buChar char=""/>
              <a:tabLst>
                <a:tab pos="354965" algn="l"/>
                <a:tab pos="355600" algn="l"/>
              </a:tabLst>
            </a:pPr>
            <a:r>
              <a:rPr sz="2000" spc="-5" dirty="0">
                <a:solidFill>
                  <a:srgbClr val="333399"/>
                </a:solidFill>
                <a:latin typeface="Arial MT"/>
                <a:cs typeface="Arial MT"/>
              </a:rPr>
              <a:t>Entities </a:t>
            </a:r>
            <a:r>
              <a:rPr sz="2000" dirty="0">
                <a:solidFill>
                  <a:srgbClr val="333399"/>
                </a:solidFill>
                <a:latin typeface="Arial MT"/>
                <a:cs typeface="Arial MT"/>
              </a:rPr>
              <a:t>are</a:t>
            </a:r>
            <a:r>
              <a:rPr sz="2000" spc="-25" dirty="0">
                <a:solidFill>
                  <a:srgbClr val="333399"/>
                </a:solidFill>
                <a:latin typeface="Arial MT"/>
                <a:cs typeface="Arial MT"/>
              </a:rPr>
              <a:t> </a:t>
            </a:r>
            <a:r>
              <a:rPr sz="2000" dirty="0">
                <a:solidFill>
                  <a:srgbClr val="333399"/>
                </a:solidFill>
                <a:latin typeface="Arial MT"/>
                <a:cs typeface="Arial MT"/>
              </a:rPr>
              <a:t>identified by</a:t>
            </a:r>
            <a:r>
              <a:rPr sz="2000" spc="-10" dirty="0">
                <a:solidFill>
                  <a:srgbClr val="333399"/>
                </a:solidFill>
                <a:latin typeface="Arial MT"/>
                <a:cs typeface="Arial MT"/>
              </a:rPr>
              <a:t> </a:t>
            </a:r>
            <a:r>
              <a:rPr sz="2000" spc="-5" dirty="0">
                <a:solidFill>
                  <a:srgbClr val="333399"/>
                </a:solidFill>
                <a:latin typeface="Arial MT"/>
                <a:cs typeface="Arial MT"/>
              </a:rPr>
              <a:t>the</a:t>
            </a:r>
            <a:r>
              <a:rPr sz="2000" spc="-15" dirty="0">
                <a:solidFill>
                  <a:srgbClr val="333399"/>
                </a:solidFill>
                <a:latin typeface="Arial MT"/>
                <a:cs typeface="Arial MT"/>
              </a:rPr>
              <a:t> </a:t>
            </a:r>
            <a:r>
              <a:rPr sz="2000" dirty="0">
                <a:solidFill>
                  <a:srgbClr val="333399"/>
                </a:solidFill>
                <a:latin typeface="Arial MT"/>
                <a:cs typeface="Arial MT"/>
              </a:rPr>
              <a:t>combination</a:t>
            </a:r>
            <a:r>
              <a:rPr sz="2000" spc="-45" dirty="0">
                <a:solidFill>
                  <a:srgbClr val="333399"/>
                </a:solidFill>
                <a:latin typeface="Arial MT"/>
                <a:cs typeface="Arial MT"/>
              </a:rPr>
              <a:t> </a:t>
            </a:r>
            <a:r>
              <a:rPr sz="2000" dirty="0">
                <a:solidFill>
                  <a:srgbClr val="333399"/>
                </a:solidFill>
                <a:latin typeface="Arial MT"/>
                <a:cs typeface="Arial MT"/>
              </a:rPr>
              <a:t>of:</a:t>
            </a:r>
            <a:endParaRPr sz="2000">
              <a:latin typeface="Arial MT"/>
              <a:cs typeface="Arial MT"/>
            </a:endParaRPr>
          </a:p>
          <a:p>
            <a:pPr marL="756285" lvl="1" indent="-287020">
              <a:lnSpc>
                <a:spcPct val="100000"/>
              </a:lnSpc>
              <a:spcBef>
                <a:spcPts val="240"/>
              </a:spcBef>
              <a:buClr>
                <a:srgbClr val="333399"/>
              </a:buClr>
              <a:buSzPct val="55000"/>
              <a:buFont typeface="Wingdings"/>
              <a:buChar char=""/>
              <a:tabLst>
                <a:tab pos="756285" algn="l"/>
                <a:tab pos="756920" algn="l"/>
              </a:tabLst>
            </a:pPr>
            <a:r>
              <a:rPr sz="2000" dirty="0">
                <a:solidFill>
                  <a:srgbClr val="800000"/>
                </a:solidFill>
                <a:latin typeface="Arial MT"/>
                <a:cs typeface="Arial MT"/>
              </a:rPr>
              <a:t>A</a:t>
            </a:r>
            <a:r>
              <a:rPr sz="2000" spc="-15" dirty="0">
                <a:solidFill>
                  <a:srgbClr val="800000"/>
                </a:solidFill>
                <a:latin typeface="Arial MT"/>
                <a:cs typeface="Arial MT"/>
              </a:rPr>
              <a:t> </a:t>
            </a:r>
            <a:r>
              <a:rPr sz="2000" dirty="0">
                <a:solidFill>
                  <a:srgbClr val="800000"/>
                </a:solidFill>
                <a:latin typeface="Arial MT"/>
                <a:cs typeface="Arial MT"/>
              </a:rPr>
              <a:t>partial</a:t>
            </a:r>
            <a:r>
              <a:rPr sz="2000" spc="-25" dirty="0">
                <a:solidFill>
                  <a:srgbClr val="800000"/>
                </a:solidFill>
                <a:latin typeface="Arial MT"/>
                <a:cs typeface="Arial MT"/>
              </a:rPr>
              <a:t> </a:t>
            </a:r>
            <a:r>
              <a:rPr sz="2000" dirty="0">
                <a:solidFill>
                  <a:srgbClr val="800000"/>
                </a:solidFill>
                <a:latin typeface="Arial MT"/>
                <a:cs typeface="Arial MT"/>
              </a:rPr>
              <a:t>key</a:t>
            </a:r>
            <a:r>
              <a:rPr sz="2000" spc="-25" dirty="0">
                <a:solidFill>
                  <a:srgbClr val="800000"/>
                </a:solidFill>
                <a:latin typeface="Arial MT"/>
                <a:cs typeface="Arial MT"/>
              </a:rPr>
              <a:t> </a:t>
            </a:r>
            <a:r>
              <a:rPr sz="2000" dirty="0">
                <a:solidFill>
                  <a:srgbClr val="800000"/>
                </a:solidFill>
                <a:latin typeface="Arial MT"/>
                <a:cs typeface="Arial MT"/>
              </a:rPr>
              <a:t>of</a:t>
            </a:r>
            <a:r>
              <a:rPr sz="2000" spc="-15" dirty="0">
                <a:solidFill>
                  <a:srgbClr val="800000"/>
                </a:solidFill>
                <a:latin typeface="Arial MT"/>
                <a:cs typeface="Arial MT"/>
              </a:rPr>
              <a:t> </a:t>
            </a:r>
            <a:r>
              <a:rPr sz="2000" dirty="0">
                <a:solidFill>
                  <a:srgbClr val="800000"/>
                </a:solidFill>
                <a:latin typeface="Arial MT"/>
                <a:cs typeface="Arial MT"/>
              </a:rPr>
              <a:t>the</a:t>
            </a:r>
            <a:r>
              <a:rPr sz="2000" spc="-20" dirty="0">
                <a:solidFill>
                  <a:srgbClr val="800000"/>
                </a:solidFill>
                <a:latin typeface="Arial MT"/>
                <a:cs typeface="Arial MT"/>
              </a:rPr>
              <a:t> </a:t>
            </a:r>
            <a:r>
              <a:rPr sz="2000" dirty="0">
                <a:solidFill>
                  <a:srgbClr val="800000"/>
                </a:solidFill>
                <a:latin typeface="Arial MT"/>
                <a:cs typeface="Arial MT"/>
              </a:rPr>
              <a:t>weak</a:t>
            </a:r>
            <a:r>
              <a:rPr sz="2000" spc="-25" dirty="0">
                <a:solidFill>
                  <a:srgbClr val="800000"/>
                </a:solidFill>
                <a:latin typeface="Arial MT"/>
                <a:cs typeface="Arial MT"/>
              </a:rPr>
              <a:t> </a:t>
            </a:r>
            <a:r>
              <a:rPr sz="2000" spc="-5" dirty="0">
                <a:solidFill>
                  <a:srgbClr val="800000"/>
                </a:solidFill>
                <a:latin typeface="Arial MT"/>
                <a:cs typeface="Arial MT"/>
              </a:rPr>
              <a:t>entity</a:t>
            </a:r>
            <a:r>
              <a:rPr sz="2000" spc="-20" dirty="0">
                <a:solidFill>
                  <a:srgbClr val="800000"/>
                </a:solidFill>
                <a:latin typeface="Arial MT"/>
                <a:cs typeface="Arial MT"/>
              </a:rPr>
              <a:t> </a:t>
            </a:r>
            <a:r>
              <a:rPr sz="2000" spc="-5" dirty="0">
                <a:solidFill>
                  <a:srgbClr val="800000"/>
                </a:solidFill>
                <a:latin typeface="Arial MT"/>
                <a:cs typeface="Arial MT"/>
              </a:rPr>
              <a:t>type</a:t>
            </a:r>
            <a:endParaRPr sz="2000">
              <a:latin typeface="Arial MT"/>
              <a:cs typeface="Arial MT"/>
            </a:endParaRPr>
          </a:p>
          <a:p>
            <a:pPr marL="756285" marR="1057275" lvl="1" indent="-287020">
              <a:lnSpc>
                <a:spcPts val="2160"/>
              </a:lnSpc>
              <a:spcBef>
                <a:spcPts val="515"/>
              </a:spcBef>
              <a:buClr>
                <a:srgbClr val="333399"/>
              </a:buClr>
              <a:buSzPct val="55000"/>
              <a:buFont typeface="Wingdings"/>
              <a:buChar char=""/>
              <a:tabLst>
                <a:tab pos="756285" algn="l"/>
                <a:tab pos="756920" algn="l"/>
                <a:tab pos="2196465" algn="l"/>
              </a:tabLst>
            </a:pPr>
            <a:r>
              <a:rPr sz="2000" dirty="0">
                <a:solidFill>
                  <a:srgbClr val="800000"/>
                </a:solidFill>
                <a:latin typeface="Arial MT"/>
                <a:cs typeface="Arial MT"/>
              </a:rPr>
              <a:t>The</a:t>
            </a:r>
            <a:r>
              <a:rPr sz="2000" spc="-10" dirty="0">
                <a:solidFill>
                  <a:srgbClr val="800000"/>
                </a:solidFill>
                <a:latin typeface="Arial MT"/>
                <a:cs typeface="Arial MT"/>
              </a:rPr>
              <a:t> </a:t>
            </a:r>
            <a:r>
              <a:rPr sz="2000" dirty="0">
                <a:solidFill>
                  <a:srgbClr val="800000"/>
                </a:solidFill>
                <a:latin typeface="Arial MT"/>
                <a:cs typeface="Arial MT"/>
              </a:rPr>
              <a:t>particular</a:t>
            </a:r>
            <a:r>
              <a:rPr sz="2000" spc="-20" dirty="0">
                <a:solidFill>
                  <a:srgbClr val="800000"/>
                </a:solidFill>
                <a:latin typeface="Arial MT"/>
                <a:cs typeface="Arial MT"/>
              </a:rPr>
              <a:t> </a:t>
            </a:r>
            <a:r>
              <a:rPr sz="2000" spc="-5" dirty="0">
                <a:solidFill>
                  <a:srgbClr val="800000"/>
                </a:solidFill>
                <a:latin typeface="Arial MT"/>
                <a:cs typeface="Arial MT"/>
              </a:rPr>
              <a:t>entity</a:t>
            </a:r>
            <a:r>
              <a:rPr sz="2000" spc="-20" dirty="0">
                <a:solidFill>
                  <a:srgbClr val="800000"/>
                </a:solidFill>
                <a:latin typeface="Arial MT"/>
                <a:cs typeface="Arial MT"/>
              </a:rPr>
              <a:t> </a:t>
            </a:r>
            <a:r>
              <a:rPr sz="2000" dirty="0">
                <a:solidFill>
                  <a:srgbClr val="800000"/>
                </a:solidFill>
                <a:latin typeface="Arial MT"/>
                <a:cs typeface="Arial MT"/>
              </a:rPr>
              <a:t>they</a:t>
            </a:r>
            <a:r>
              <a:rPr sz="2000" spc="-5" dirty="0">
                <a:solidFill>
                  <a:srgbClr val="800000"/>
                </a:solidFill>
                <a:latin typeface="Arial MT"/>
                <a:cs typeface="Arial MT"/>
              </a:rPr>
              <a:t> </a:t>
            </a:r>
            <a:r>
              <a:rPr sz="2000" dirty="0">
                <a:solidFill>
                  <a:srgbClr val="800000"/>
                </a:solidFill>
                <a:latin typeface="Arial MT"/>
                <a:cs typeface="Arial MT"/>
              </a:rPr>
              <a:t>are</a:t>
            </a:r>
            <a:r>
              <a:rPr sz="2000" spc="-20" dirty="0">
                <a:solidFill>
                  <a:srgbClr val="800000"/>
                </a:solidFill>
                <a:latin typeface="Arial MT"/>
                <a:cs typeface="Arial MT"/>
              </a:rPr>
              <a:t> </a:t>
            </a:r>
            <a:r>
              <a:rPr sz="2000" dirty="0">
                <a:solidFill>
                  <a:srgbClr val="800000"/>
                </a:solidFill>
                <a:latin typeface="Arial MT"/>
                <a:cs typeface="Arial MT"/>
              </a:rPr>
              <a:t>related</a:t>
            </a:r>
            <a:r>
              <a:rPr sz="2000" spc="-25" dirty="0">
                <a:solidFill>
                  <a:srgbClr val="800000"/>
                </a:solidFill>
                <a:latin typeface="Arial MT"/>
                <a:cs typeface="Arial MT"/>
              </a:rPr>
              <a:t> </a:t>
            </a:r>
            <a:r>
              <a:rPr sz="2000" dirty="0">
                <a:solidFill>
                  <a:srgbClr val="800000"/>
                </a:solidFill>
                <a:latin typeface="Arial MT"/>
                <a:cs typeface="Arial MT"/>
              </a:rPr>
              <a:t>to</a:t>
            </a:r>
            <a:r>
              <a:rPr sz="2000" spc="-5" dirty="0">
                <a:solidFill>
                  <a:srgbClr val="800000"/>
                </a:solidFill>
                <a:latin typeface="Arial MT"/>
                <a:cs typeface="Arial MT"/>
              </a:rPr>
              <a:t> </a:t>
            </a:r>
            <a:r>
              <a:rPr sz="2000" dirty="0">
                <a:solidFill>
                  <a:srgbClr val="800000"/>
                </a:solidFill>
                <a:latin typeface="Arial MT"/>
                <a:cs typeface="Arial MT"/>
              </a:rPr>
              <a:t>in</a:t>
            </a:r>
            <a:r>
              <a:rPr sz="2000" spc="5" dirty="0">
                <a:solidFill>
                  <a:srgbClr val="800000"/>
                </a:solidFill>
                <a:latin typeface="Arial MT"/>
                <a:cs typeface="Arial MT"/>
              </a:rPr>
              <a:t> </a:t>
            </a:r>
            <a:r>
              <a:rPr sz="2000" spc="-5" dirty="0">
                <a:solidFill>
                  <a:srgbClr val="800000"/>
                </a:solidFill>
                <a:latin typeface="Arial MT"/>
                <a:cs typeface="Arial MT"/>
              </a:rPr>
              <a:t>the</a:t>
            </a:r>
            <a:r>
              <a:rPr sz="2000" spc="-10" dirty="0">
                <a:solidFill>
                  <a:srgbClr val="800000"/>
                </a:solidFill>
                <a:latin typeface="Arial MT"/>
                <a:cs typeface="Arial MT"/>
              </a:rPr>
              <a:t> </a:t>
            </a:r>
            <a:r>
              <a:rPr sz="2000" spc="-5" dirty="0">
                <a:solidFill>
                  <a:srgbClr val="800000"/>
                </a:solidFill>
                <a:latin typeface="Arial MT"/>
                <a:cs typeface="Arial MT"/>
              </a:rPr>
              <a:t>identifying </a:t>
            </a:r>
            <a:r>
              <a:rPr sz="2000" spc="-540" dirty="0">
                <a:solidFill>
                  <a:srgbClr val="800000"/>
                </a:solidFill>
                <a:latin typeface="Arial MT"/>
                <a:cs typeface="Arial MT"/>
              </a:rPr>
              <a:t> </a:t>
            </a:r>
            <a:r>
              <a:rPr sz="2000" dirty="0">
                <a:solidFill>
                  <a:srgbClr val="800000"/>
                </a:solidFill>
                <a:latin typeface="Arial MT"/>
                <a:cs typeface="Arial MT"/>
              </a:rPr>
              <a:t>relationship	</a:t>
            </a:r>
            <a:r>
              <a:rPr sz="2000" spc="-5" dirty="0">
                <a:solidFill>
                  <a:srgbClr val="800000"/>
                </a:solidFill>
                <a:latin typeface="Arial MT"/>
                <a:cs typeface="Arial MT"/>
              </a:rPr>
              <a:t>type</a:t>
            </a:r>
            <a:endParaRPr sz="2000">
              <a:latin typeface="Arial MT"/>
              <a:cs typeface="Arial MT"/>
            </a:endParaRPr>
          </a:p>
          <a:p>
            <a:pPr marL="355600" indent="-342900">
              <a:lnSpc>
                <a:spcPct val="100000"/>
              </a:lnSpc>
              <a:spcBef>
                <a:spcPts val="204"/>
              </a:spcBef>
              <a:buClr>
                <a:srgbClr val="990033"/>
              </a:buClr>
              <a:buSzPct val="60000"/>
              <a:buFont typeface="Wingdings"/>
              <a:buChar char=""/>
              <a:tabLst>
                <a:tab pos="354965" algn="l"/>
                <a:tab pos="355600" algn="l"/>
              </a:tabLst>
            </a:pPr>
            <a:r>
              <a:rPr sz="2000" b="1" dirty="0">
                <a:solidFill>
                  <a:srgbClr val="333399"/>
                </a:solidFill>
                <a:latin typeface="Arial"/>
                <a:cs typeface="Arial"/>
              </a:rPr>
              <a:t>Example:</a:t>
            </a:r>
            <a:endParaRPr sz="2000">
              <a:latin typeface="Arial"/>
              <a:cs typeface="Arial"/>
            </a:endParaRPr>
          </a:p>
          <a:p>
            <a:pPr marL="286385" marR="5080" lvl="1" indent="-286385" algn="r">
              <a:lnSpc>
                <a:spcPts val="2280"/>
              </a:lnSpc>
              <a:spcBef>
                <a:spcPts val="240"/>
              </a:spcBef>
              <a:buClr>
                <a:srgbClr val="333399"/>
              </a:buClr>
              <a:buSzPct val="55000"/>
              <a:buFont typeface="Wingdings"/>
              <a:buChar char=""/>
              <a:tabLst>
                <a:tab pos="286385" algn="l"/>
                <a:tab pos="287020" algn="l"/>
              </a:tabLst>
            </a:pPr>
            <a:r>
              <a:rPr sz="2000" dirty="0">
                <a:solidFill>
                  <a:srgbClr val="800000"/>
                </a:solidFill>
                <a:latin typeface="Arial MT"/>
                <a:cs typeface="Arial MT"/>
              </a:rPr>
              <a:t>A </a:t>
            </a:r>
            <a:r>
              <a:rPr sz="2000" spc="-5" dirty="0">
                <a:solidFill>
                  <a:srgbClr val="800000"/>
                </a:solidFill>
                <a:latin typeface="Arial MT"/>
                <a:cs typeface="Arial MT"/>
              </a:rPr>
              <a:t>DEPENDENT</a:t>
            </a:r>
            <a:r>
              <a:rPr sz="2000" spc="10" dirty="0">
                <a:solidFill>
                  <a:srgbClr val="800000"/>
                </a:solidFill>
                <a:latin typeface="Arial MT"/>
                <a:cs typeface="Arial MT"/>
              </a:rPr>
              <a:t> </a:t>
            </a:r>
            <a:r>
              <a:rPr sz="2000" spc="-5" dirty="0">
                <a:solidFill>
                  <a:srgbClr val="800000"/>
                </a:solidFill>
                <a:latin typeface="Arial MT"/>
                <a:cs typeface="Arial MT"/>
              </a:rPr>
              <a:t>entity is</a:t>
            </a:r>
            <a:r>
              <a:rPr sz="2000" spc="5" dirty="0">
                <a:solidFill>
                  <a:srgbClr val="800000"/>
                </a:solidFill>
                <a:latin typeface="Arial MT"/>
                <a:cs typeface="Arial MT"/>
              </a:rPr>
              <a:t> </a:t>
            </a:r>
            <a:r>
              <a:rPr sz="2000" spc="-5" dirty="0">
                <a:solidFill>
                  <a:srgbClr val="800000"/>
                </a:solidFill>
                <a:latin typeface="Arial MT"/>
                <a:cs typeface="Arial MT"/>
              </a:rPr>
              <a:t>identified</a:t>
            </a:r>
            <a:r>
              <a:rPr sz="2000" spc="-15" dirty="0">
                <a:solidFill>
                  <a:srgbClr val="800000"/>
                </a:solidFill>
                <a:latin typeface="Arial MT"/>
                <a:cs typeface="Arial MT"/>
              </a:rPr>
              <a:t> </a:t>
            </a:r>
            <a:r>
              <a:rPr sz="2000" dirty="0">
                <a:solidFill>
                  <a:srgbClr val="800000"/>
                </a:solidFill>
                <a:latin typeface="Arial MT"/>
                <a:cs typeface="Arial MT"/>
              </a:rPr>
              <a:t>by </a:t>
            </a:r>
            <a:r>
              <a:rPr sz="2000" spc="-5" dirty="0">
                <a:solidFill>
                  <a:srgbClr val="800000"/>
                </a:solidFill>
                <a:latin typeface="Arial MT"/>
                <a:cs typeface="Arial MT"/>
              </a:rPr>
              <a:t>the</a:t>
            </a:r>
            <a:r>
              <a:rPr sz="2000" spc="-10" dirty="0">
                <a:solidFill>
                  <a:srgbClr val="800000"/>
                </a:solidFill>
                <a:latin typeface="Arial MT"/>
                <a:cs typeface="Arial MT"/>
              </a:rPr>
              <a:t> </a:t>
            </a:r>
            <a:r>
              <a:rPr sz="2000" spc="-5" dirty="0">
                <a:solidFill>
                  <a:srgbClr val="800000"/>
                </a:solidFill>
                <a:latin typeface="Arial MT"/>
                <a:cs typeface="Arial MT"/>
              </a:rPr>
              <a:t>dependent’s</a:t>
            </a:r>
            <a:r>
              <a:rPr sz="2000" spc="-35" dirty="0">
                <a:solidFill>
                  <a:srgbClr val="800000"/>
                </a:solidFill>
                <a:latin typeface="Arial MT"/>
                <a:cs typeface="Arial MT"/>
              </a:rPr>
              <a:t> </a:t>
            </a:r>
            <a:r>
              <a:rPr sz="2000" dirty="0">
                <a:solidFill>
                  <a:srgbClr val="800000"/>
                </a:solidFill>
                <a:latin typeface="Arial MT"/>
                <a:cs typeface="Arial MT"/>
              </a:rPr>
              <a:t>first</a:t>
            </a:r>
            <a:r>
              <a:rPr sz="2000" spc="-20" dirty="0">
                <a:solidFill>
                  <a:srgbClr val="800000"/>
                </a:solidFill>
                <a:latin typeface="Arial MT"/>
                <a:cs typeface="Arial MT"/>
              </a:rPr>
              <a:t> </a:t>
            </a:r>
            <a:r>
              <a:rPr sz="2000" spc="-5" dirty="0">
                <a:solidFill>
                  <a:srgbClr val="800000"/>
                </a:solidFill>
                <a:latin typeface="Arial MT"/>
                <a:cs typeface="Arial MT"/>
              </a:rPr>
              <a:t>name,</a:t>
            </a:r>
            <a:endParaRPr sz="2000">
              <a:latin typeface="Arial MT"/>
              <a:cs typeface="Arial MT"/>
            </a:endParaRPr>
          </a:p>
          <a:p>
            <a:pPr marR="6985" algn="r">
              <a:lnSpc>
                <a:spcPts val="2280"/>
              </a:lnSpc>
            </a:pPr>
            <a:r>
              <a:rPr sz="2000" i="1" dirty="0">
                <a:solidFill>
                  <a:srgbClr val="800000"/>
                </a:solidFill>
                <a:latin typeface="Arial"/>
                <a:cs typeface="Arial"/>
              </a:rPr>
              <a:t>and</a:t>
            </a:r>
            <a:r>
              <a:rPr sz="2000" i="1" spc="-20" dirty="0">
                <a:solidFill>
                  <a:srgbClr val="800000"/>
                </a:solidFill>
                <a:latin typeface="Arial"/>
                <a:cs typeface="Arial"/>
              </a:rPr>
              <a:t> </a:t>
            </a:r>
            <a:r>
              <a:rPr sz="2000" dirty="0">
                <a:solidFill>
                  <a:srgbClr val="800000"/>
                </a:solidFill>
                <a:latin typeface="Arial MT"/>
                <a:cs typeface="Arial MT"/>
              </a:rPr>
              <a:t>the</a:t>
            </a:r>
            <a:r>
              <a:rPr sz="2000" spc="-20" dirty="0">
                <a:solidFill>
                  <a:srgbClr val="800000"/>
                </a:solidFill>
                <a:latin typeface="Arial MT"/>
                <a:cs typeface="Arial MT"/>
              </a:rPr>
              <a:t> </a:t>
            </a:r>
            <a:r>
              <a:rPr sz="2000" dirty="0">
                <a:solidFill>
                  <a:srgbClr val="800000"/>
                </a:solidFill>
                <a:latin typeface="Arial MT"/>
                <a:cs typeface="Arial MT"/>
              </a:rPr>
              <a:t>specific</a:t>
            </a:r>
            <a:r>
              <a:rPr sz="2000" spc="-25" dirty="0">
                <a:solidFill>
                  <a:srgbClr val="800000"/>
                </a:solidFill>
                <a:latin typeface="Arial MT"/>
                <a:cs typeface="Arial MT"/>
              </a:rPr>
              <a:t> </a:t>
            </a:r>
            <a:r>
              <a:rPr sz="2000" dirty="0">
                <a:solidFill>
                  <a:srgbClr val="800000"/>
                </a:solidFill>
                <a:latin typeface="Arial MT"/>
                <a:cs typeface="Arial MT"/>
              </a:rPr>
              <a:t>EMPLOYEE with</a:t>
            </a:r>
            <a:r>
              <a:rPr sz="2000" spc="-25" dirty="0">
                <a:solidFill>
                  <a:srgbClr val="800000"/>
                </a:solidFill>
                <a:latin typeface="Arial MT"/>
                <a:cs typeface="Arial MT"/>
              </a:rPr>
              <a:t> </a:t>
            </a:r>
            <a:r>
              <a:rPr sz="2000" dirty="0">
                <a:solidFill>
                  <a:srgbClr val="800000"/>
                </a:solidFill>
                <a:latin typeface="Arial MT"/>
                <a:cs typeface="Arial MT"/>
              </a:rPr>
              <a:t>whom</a:t>
            </a:r>
            <a:r>
              <a:rPr sz="2000" spc="-20" dirty="0">
                <a:solidFill>
                  <a:srgbClr val="800000"/>
                </a:solidFill>
                <a:latin typeface="Arial MT"/>
                <a:cs typeface="Arial MT"/>
              </a:rPr>
              <a:t> </a:t>
            </a:r>
            <a:r>
              <a:rPr sz="2000" dirty="0">
                <a:solidFill>
                  <a:srgbClr val="800000"/>
                </a:solidFill>
                <a:latin typeface="Arial MT"/>
                <a:cs typeface="Arial MT"/>
              </a:rPr>
              <a:t>the</a:t>
            </a:r>
            <a:r>
              <a:rPr sz="2000" spc="-20" dirty="0">
                <a:solidFill>
                  <a:srgbClr val="800000"/>
                </a:solidFill>
                <a:latin typeface="Arial MT"/>
                <a:cs typeface="Arial MT"/>
              </a:rPr>
              <a:t> </a:t>
            </a:r>
            <a:r>
              <a:rPr sz="2000" dirty="0">
                <a:solidFill>
                  <a:srgbClr val="800000"/>
                </a:solidFill>
                <a:latin typeface="Arial MT"/>
                <a:cs typeface="Arial MT"/>
              </a:rPr>
              <a:t>dependent</a:t>
            </a:r>
            <a:r>
              <a:rPr sz="2000" spc="-45" dirty="0">
                <a:solidFill>
                  <a:srgbClr val="800000"/>
                </a:solidFill>
                <a:latin typeface="Arial MT"/>
                <a:cs typeface="Arial MT"/>
              </a:rPr>
              <a:t> </a:t>
            </a:r>
            <a:r>
              <a:rPr sz="2000" dirty="0">
                <a:solidFill>
                  <a:srgbClr val="800000"/>
                </a:solidFill>
                <a:latin typeface="Arial MT"/>
                <a:cs typeface="Arial MT"/>
              </a:rPr>
              <a:t>is related</a:t>
            </a:r>
            <a:endParaRPr sz="2000">
              <a:latin typeface="Arial MT"/>
              <a:cs typeface="Arial MT"/>
            </a:endParaRPr>
          </a:p>
          <a:p>
            <a:pPr marL="756285" lvl="1" indent="-287020">
              <a:lnSpc>
                <a:spcPct val="100000"/>
              </a:lnSpc>
              <a:spcBef>
                <a:spcPts val="240"/>
              </a:spcBef>
              <a:buClr>
                <a:srgbClr val="333399"/>
              </a:buClr>
              <a:buSzPct val="55000"/>
              <a:buFont typeface="Wingdings"/>
              <a:buChar char=""/>
              <a:tabLst>
                <a:tab pos="756285" algn="l"/>
                <a:tab pos="756920" algn="l"/>
              </a:tabLst>
            </a:pPr>
            <a:r>
              <a:rPr sz="2000" dirty="0">
                <a:solidFill>
                  <a:srgbClr val="800000"/>
                </a:solidFill>
                <a:latin typeface="Arial MT"/>
                <a:cs typeface="Arial MT"/>
              </a:rPr>
              <a:t>Name</a:t>
            </a:r>
            <a:r>
              <a:rPr sz="2000" spc="-20" dirty="0">
                <a:solidFill>
                  <a:srgbClr val="800000"/>
                </a:solidFill>
                <a:latin typeface="Arial MT"/>
                <a:cs typeface="Arial MT"/>
              </a:rPr>
              <a:t> </a:t>
            </a:r>
            <a:r>
              <a:rPr sz="2000" dirty="0">
                <a:solidFill>
                  <a:srgbClr val="800000"/>
                </a:solidFill>
                <a:latin typeface="Arial MT"/>
                <a:cs typeface="Arial MT"/>
              </a:rPr>
              <a:t>of</a:t>
            </a:r>
            <a:r>
              <a:rPr sz="2000" spc="-25" dirty="0">
                <a:solidFill>
                  <a:srgbClr val="800000"/>
                </a:solidFill>
                <a:latin typeface="Arial MT"/>
                <a:cs typeface="Arial MT"/>
              </a:rPr>
              <a:t> </a:t>
            </a:r>
            <a:r>
              <a:rPr sz="2000" dirty="0">
                <a:solidFill>
                  <a:srgbClr val="800000"/>
                </a:solidFill>
                <a:latin typeface="Arial MT"/>
                <a:cs typeface="Arial MT"/>
              </a:rPr>
              <a:t>DEPENDENT is</a:t>
            </a:r>
            <a:r>
              <a:rPr sz="2000" spc="-5" dirty="0">
                <a:solidFill>
                  <a:srgbClr val="800000"/>
                </a:solidFill>
                <a:latin typeface="Arial MT"/>
                <a:cs typeface="Arial MT"/>
              </a:rPr>
              <a:t> </a:t>
            </a:r>
            <a:r>
              <a:rPr sz="2000" dirty="0">
                <a:solidFill>
                  <a:srgbClr val="800000"/>
                </a:solidFill>
                <a:latin typeface="Arial MT"/>
                <a:cs typeface="Arial MT"/>
              </a:rPr>
              <a:t>the</a:t>
            </a:r>
            <a:r>
              <a:rPr sz="2000" spc="-15" dirty="0">
                <a:solidFill>
                  <a:srgbClr val="800000"/>
                </a:solidFill>
                <a:latin typeface="Arial MT"/>
                <a:cs typeface="Arial MT"/>
              </a:rPr>
              <a:t> </a:t>
            </a:r>
            <a:r>
              <a:rPr sz="2000" i="1" dirty="0">
                <a:solidFill>
                  <a:srgbClr val="800000"/>
                </a:solidFill>
                <a:latin typeface="Arial"/>
                <a:cs typeface="Arial"/>
              </a:rPr>
              <a:t>partial</a:t>
            </a:r>
            <a:r>
              <a:rPr sz="2000" i="1" spc="-15" dirty="0">
                <a:solidFill>
                  <a:srgbClr val="800000"/>
                </a:solidFill>
                <a:latin typeface="Arial"/>
                <a:cs typeface="Arial"/>
              </a:rPr>
              <a:t> </a:t>
            </a:r>
            <a:r>
              <a:rPr sz="2000" i="1" dirty="0">
                <a:solidFill>
                  <a:srgbClr val="800000"/>
                </a:solidFill>
                <a:latin typeface="Arial"/>
                <a:cs typeface="Arial"/>
              </a:rPr>
              <a:t>key</a:t>
            </a:r>
            <a:endParaRPr sz="2000">
              <a:latin typeface="Arial"/>
              <a:cs typeface="Arial"/>
            </a:endParaRPr>
          </a:p>
          <a:p>
            <a:pPr marL="756285" lvl="1" indent="-287020">
              <a:lnSpc>
                <a:spcPct val="100000"/>
              </a:lnSpc>
              <a:spcBef>
                <a:spcPts val="240"/>
              </a:spcBef>
              <a:buClr>
                <a:srgbClr val="333399"/>
              </a:buClr>
              <a:buSzPct val="55000"/>
              <a:buFont typeface="Wingdings"/>
              <a:buChar char=""/>
              <a:tabLst>
                <a:tab pos="756285" algn="l"/>
                <a:tab pos="756920" algn="l"/>
              </a:tabLst>
            </a:pPr>
            <a:r>
              <a:rPr sz="2000" dirty="0">
                <a:solidFill>
                  <a:srgbClr val="800000"/>
                </a:solidFill>
                <a:latin typeface="Arial MT"/>
                <a:cs typeface="Arial MT"/>
              </a:rPr>
              <a:t>DEPENDENT</a:t>
            </a:r>
            <a:r>
              <a:rPr sz="2000" spc="-5" dirty="0">
                <a:solidFill>
                  <a:srgbClr val="800000"/>
                </a:solidFill>
                <a:latin typeface="Arial MT"/>
                <a:cs typeface="Arial MT"/>
              </a:rPr>
              <a:t> </a:t>
            </a:r>
            <a:r>
              <a:rPr sz="2000" dirty="0">
                <a:solidFill>
                  <a:srgbClr val="800000"/>
                </a:solidFill>
                <a:latin typeface="Arial MT"/>
                <a:cs typeface="Arial MT"/>
              </a:rPr>
              <a:t>is</a:t>
            </a:r>
            <a:r>
              <a:rPr sz="2000" spc="-5" dirty="0">
                <a:solidFill>
                  <a:srgbClr val="800000"/>
                </a:solidFill>
                <a:latin typeface="Arial MT"/>
                <a:cs typeface="Arial MT"/>
              </a:rPr>
              <a:t> </a:t>
            </a:r>
            <a:r>
              <a:rPr sz="2000" dirty="0">
                <a:solidFill>
                  <a:srgbClr val="800000"/>
                </a:solidFill>
                <a:latin typeface="Arial MT"/>
                <a:cs typeface="Arial MT"/>
              </a:rPr>
              <a:t>a</a:t>
            </a:r>
            <a:r>
              <a:rPr sz="2000" spc="-15" dirty="0">
                <a:solidFill>
                  <a:srgbClr val="800000"/>
                </a:solidFill>
                <a:latin typeface="Arial MT"/>
                <a:cs typeface="Arial MT"/>
              </a:rPr>
              <a:t> </a:t>
            </a:r>
            <a:r>
              <a:rPr sz="2000" i="1" dirty="0">
                <a:solidFill>
                  <a:srgbClr val="800000"/>
                </a:solidFill>
                <a:latin typeface="Arial"/>
                <a:cs typeface="Arial"/>
              </a:rPr>
              <a:t>weak</a:t>
            </a:r>
            <a:r>
              <a:rPr sz="2000" i="1" spc="-20" dirty="0">
                <a:solidFill>
                  <a:srgbClr val="800000"/>
                </a:solidFill>
                <a:latin typeface="Arial"/>
                <a:cs typeface="Arial"/>
              </a:rPr>
              <a:t> </a:t>
            </a:r>
            <a:r>
              <a:rPr sz="2000" i="1" spc="-5" dirty="0">
                <a:solidFill>
                  <a:srgbClr val="800000"/>
                </a:solidFill>
                <a:latin typeface="Arial"/>
                <a:cs typeface="Arial"/>
              </a:rPr>
              <a:t>entity</a:t>
            </a:r>
            <a:r>
              <a:rPr sz="2000" i="1" spc="-30" dirty="0">
                <a:solidFill>
                  <a:srgbClr val="800000"/>
                </a:solidFill>
                <a:latin typeface="Arial"/>
                <a:cs typeface="Arial"/>
              </a:rPr>
              <a:t> </a:t>
            </a:r>
            <a:r>
              <a:rPr sz="2000" i="1" dirty="0">
                <a:solidFill>
                  <a:srgbClr val="800000"/>
                </a:solidFill>
                <a:latin typeface="Arial"/>
                <a:cs typeface="Arial"/>
              </a:rPr>
              <a:t>type</a:t>
            </a:r>
            <a:endParaRPr sz="2000">
              <a:latin typeface="Arial"/>
              <a:cs typeface="Arial"/>
            </a:endParaRPr>
          </a:p>
          <a:p>
            <a:pPr marL="756285" lvl="1" indent="-287020">
              <a:lnSpc>
                <a:spcPts val="2280"/>
              </a:lnSpc>
              <a:spcBef>
                <a:spcPts val="240"/>
              </a:spcBef>
              <a:buClr>
                <a:srgbClr val="333399"/>
              </a:buClr>
              <a:buSzPct val="55000"/>
              <a:buFont typeface="Wingdings"/>
              <a:buChar char=""/>
              <a:tabLst>
                <a:tab pos="756285" algn="l"/>
                <a:tab pos="756920" algn="l"/>
              </a:tabLst>
            </a:pPr>
            <a:r>
              <a:rPr sz="2000" spc="-5" dirty="0">
                <a:solidFill>
                  <a:srgbClr val="800000"/>
                </a:solidFill>
                <a:latin typeface="Arial MT"/>
                <a:cs typeface="Arial MT"/>
              </a:rPr>
              <a:t>EMPLOYEE</a:t>
            </a:r>
            <a:r>
              <a:rPr sz="2000" dirty="0">
                <a:solidFill>
                  <a:srgbClr val="800000"/>
                </a:solidFill>
                <a:latin typeface="Arial MT"/>
                <a:cs typeface="Arial MT"/>
              </a:rPr>
              <a:t> is</a:t>
            </a:r>
            <a:r>
              <a:rPr sz="2000" spc="-10" dirty="0">
                <a:solidFill>
                  <a:srgbClr val="800000"/>
                </a:solidFill>
                <a:latin typeface="Arial MT"/>
                <a:cs typeface="Arial MT"/>
              </a:rPr>
              <a:t> </a:t>
            </a:r>
            <a:r>
              <a:rPr sz="2000" spc="-5" dirty="0">
                <a:solidFill>
                  <a:srgbClr val="800000"/>
                </a:solidFill>
                <a:latin typeface="Arial MT"/>
                <a:cs typeface="Arial MT"/>
              </a:rPr>
              <a:t>its</a:t>
            </a:r>
            <a:r>
              <a:rPr sz="2000" spc="5" dirty="0">
                <a:solidFill>
                  <a:srgbClr val="800000"/>
                </a:solidFill>
                <a:latin typeface="Arial MT"/>
                <a:cs typeface="Arial MT"/>
              </a:rPr>
              <a:t> </a:t>
            </a:r>
            <a:r>
              <a:rPr sz="2000" spc="-5" dirty="0">
                <a:solidFill>
                  <a:srgbClr val="800000"/>
                </a:solidFill>
                <a:latin typeface="Arial MT"/>
                <a:cs typeface="Arial MT"/>
              </a:rPr>
              <a:t>identifying</a:t>
            </a:r>
            <a:r>
              <a:rPr sz="2000" dirty="0">
                <a:solidFill>
                  <a:srgbClr val="800000"/>
                </a:solidFill>
                <a:latin typeface="Arial MT"/>
                <a:cs typeface="Arial MT"/>
              </a:rPr>
              <a:t> entity</a:t>
            </a:r>
            <a:r>
              <a:rPr sz="2000" spc="-25" dirty="0">
                <a:solidFill>
                  <a:srgbClr val="800000"/>
                </a:solidFill>
                <a:latin typeface="Arial MT"/>
                <a:cs typeface="Arial MT"/>
              </a:rPr>
              <a:t> </a:t>
            </a:r>
            <a:r>
              <a:rPr sz="2000" spc="-5" dirty="0">
                <a:solidFill>
                  <a:srgbClr val="800000"/>
                </a:solidFill>
                <a:latin typeface="Arial MT"/>
                <a:cs typeface="Arial MT"/>
              </a:rPr>
              <a:t>type</a:t>
            </a:r>
            <a:r>
              <a:rPr sz="2000" spc="5" dirty="0">
                <a:solidFill>
                  <a:srgbClr val="800000"/>
                </a:solidFill>
                <a:latin typeface="Arial MT"/>
                <a:cs typeface="Arial MT"/>
              </a:rPr>
              <a:t> </a:t>
            </a:r>
            <a:r>
              <a:rPr sz="2000" spc="-5" dirty="0">
                <a:solidFill>
                  <a:srgbClr val="800000"/>
                </a:solidFill>
                <a:latin typeface="Arial MT"/>
                <a:cs typeface="Arial MT"/>
              </a:rPr>
              <a:t>via</a:t>
            </a:r>
            <a:r>
              <a:rPr sz="2000" dirty="0">
                <a:solidFill>
                  <a:srgbClr val="800000"/>
                </a:solidFill>
                <a:latin typeface="Arial MT"/>
                <a:cs typeface="Arial MT"/>
              </a:rPr>
              <a:t> the</a:t>
            </a:r>
            <a:r>
              <a:rPr sz="2000" spc="-15" dirty="0">
                <a:solidFill>
                  <a:srgbClr val="800000"/>
                </a:solidFill>
                <a:latin typeface="Arial MT"/>
                <a:cs typeface="Arial MT"/>
              </a:rPr>
              <a:t> </a:t>
            </a:r>
            <a:r>
              <a:rPr sz="2000" dirty="0">
                <a:solidFill>
                  <a:srgbClr val="800000"/>
                </a:solidFill>
                <a:latin typeface="Arial MT"/>
                <a:cs typeface="Arial MT"/>
              </a:rPr>
              <a:t>identifying</a:t>
            </a:r>
            <a:endParaRPr sz="2000">
              <a:latin typeface="Arial MT"/>
              <a:cs typeface="Arial MT"/>
            </a:endParaRPr>
          </a:p>
          <a:p>
            <a:pPr marL="756285">
              <a:lnSpc>
                <a:spcPts val="2280"/>
              </a:lnSpc>
            </a:pPr>
            <a:r>
              <a:rPr sz="2000" dirty="0">
                <a:solidFill>
                  <a:srgbClr val="800000"/>
                </a:solidFill>
                <a:latin typeface="Arial MT"/>
                <a:cs typeface="Arial MT"/>
              </a:rPr>
              <a:t>relationship</a:t>
            </a:r>
            <a:r>
              <a:rPr sz="2000" spc="-45" dirty="0">
                <a:solidFill>
                  <a:srgbClr val="800000"/>
                </a:solidFill>
                <a:latin typeface="Arial MT"/>
                <a:cs typeface="Arial MT"/>
              </a:rPr>
              <a:t> </a:t>
            </a:r>
            <a:r>
              <a:rPr sz="2000" spc="-5" dirty="0">
                <a:solidFill>
                  <a:srgbClr val="800000"/>
                </a:solidFill>
                <a:latin typeface="Arial MT"/>
                <a:cs typeface="Arial MT"/>
              </a:rPr>
              <a:t>type</a:t>
            </a:r>
            <a:r>
              <a:rPr sz="2000" spc="-30" dirty="0">
                <a:solidFill>
                  <a:srgbClr val="800000"/>
                </a:solidFill>
                <a:latin typeface="Arial MT"/>
                <a:cs typeface="Arial MT"/>
              </a:rPr>
              <a:t> </a:t>
            </a:r>
            <a:r>
              <a:rPr sz="2000" dirty="0">
                <a:solidFill>
                  <a:srgbClr val="800000"/>
                </a:solidFill>
                <a:latin typeface="Arial MT"/>
                <a:cs typeface="Arial MT"/>
              </a:rPr>
              <a:t>DEPENDENT_OF</a:t>
            </a:r>
            <a:endParaRPr sz="2000">
              <a:latin typeface="Arial MT"/>
              <a:cs typeface="Arial M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324600" cy="574040"/>
          </a:xfrm>
          <a:prstGeom prst="rect">
            <a:avLst/>
          </a:prstGeom>
        </p:spPr>
        <p:txBody>
          <a:bodyPr vert="horz" wrap="square" lIns="0" tIns="12700" rIns="0" bIns="0" rtlCol="0">
            <a:spAutoFit/>
          </a:bodyPr>
          <a:lstStyle/>
          <a:p>
            <a:pPr marL="12700">
              <a:lnSpc>
                <a:spcPct val="100000"/>
              </a:lnSpc>
              <a:spcBef>
                <a:spcPts val="100"/>
              </a:spcBef>
            </a:pPr>
            <a:r>
              <a:rPr spc="-5" dirty="0"/>
              <a:t>Attributes</a:t>
            </a:r>
            <a:r>
              <a:rPr spc="-20" dirty="0"/>
              <a:t> </a:t>
            </a:r>
            <a:r>
              <a:rPr dirty="0"/>
              <a:t>of</a:t>
            </a:r>
            <a:r>
              <a:rPr spc="-30" dirty="0"/>
              <a:t> </a:t>
            </a:r>
            <a:r>
              <a:rPr dirty="0"/>
              <a:t>Relationship</a:t>
            </a:r>
            <a:r>
              <a:rPr spc="-40" dirty="0"/>
              <a:t> </a:t>
            </a:r>
            <a:r>
              <a:rPr dirty="0"/>
              <a:t>types</a:t>
            </a:r>
          </a:p>
        </p:txBody>
      </p:sp>
      <p:sp>
        <p:nvSpPr>
          <p:cNvPr id="4" name="object 4"/>
          <p:cNvSpPr txBox="1"/>
          <p:nvPr/>
        </p:nvSpPr>
        <p:spPr>
          <a:xfrm>
            <a:off x="307340" y="1267186"/>
            <a:ext cx="8181975" cy="4338320"/>
          </a:xfrm>
          <a:prstGeom prst="rect">
            <a:avLst/>
          </a:prstGeom>
        </p:spPr>
        <p:txBody>
          <a:bodyPr vert="horz" wrap="square" lIns="0" tIns="55244" rIns="0" bIns="0" rtlCol="0">
            <a:spAutoFit/>
          </a:bodyPr>
          <a:lstStyle/>
          <a:p>
            <a:pPr marL="355600" indent="-342900">
              <a:lnSpc>
                <a:spcPct val="100000"/>
              </a:lnSpc>
              <a:spcBef>
                <a:spcPts val="434"/>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A</a:t>
            </a:r>
            <a:r>
              <a:rPr sz="2800" spc="-15" dirty="0">
                <a:solidFill>
                  <a:srgbClr val="333399"/>
                </a:solidFill>
                <a:latin typeface="Arial MT"/>
                <a:cs typeface="Arial MT"/>
              </a:rPr>
              <a:t> </a:t>
            </a:r>
            <a:r>
              <a:rPr sz="2800" dirty="0">
                <a:solidFill>
                  <a:srgbClr val="333399"/>
                </a:solidFill>
                <a:latin typeface="Arial MT"/>
                <a:cs typeface="Arial MT"/>
              </a:rPr>
              <a:t>relationship </a:t>
            </a:r>
            <a:r>
              <a:rPr sz="2800" spc="-5" dirty="0">
                <a:solidFill>
                  <a:srgbClr val="333399"/>
                </a:solidFill>
                <a:latin typeface="Arial MT"/>
                <a:cs typeface="Arial MT"/>
              </a:rPr>
              <a:t>type</a:t>
            </a:r>
            <a:r>
              <a:rPr sz="2800" spc="5" dirty="0">
                <a:solidFill>
                  <a:srgbClr val="333399"/>
                </a:solidFill>
                <a:latin typeface="Arial MT"/>
                <a:cs typeface="Arial MT"/>
              </a:rPr>
              <a:t> </a:t>
            </a:r>
            <a:r>
              <a:rPr sz="2800" spc="-5" dirty="0">
                <a:solidFill>
                  <a:srgbClr val="333399"/>
                </a:solidFill>
                <a:latin typeface="Arial MT"/>
                <a:cs typeface="Arial MT"/>
              </a:rPr>
              <a:t>can</a:t>
            </a:r>
            <a:r>
              <a:rPr sz="2800" dirty="0">
                <a:solidFill>
                  <a:srgbClr val="333399"/>
                </a:solidFill>
                <a:latin typeface="Arial MT"/>
                <a:cs typeface="Arial MT"/>
              </a:rPr>
              <a:t> have attributes:</a:t>
            </a:r>
            <a:endParaRPr sz="2800">
              <a:latin typeface="Arial MT"/>
              <a:cs typeface="Arial MT"/>
            </a:endParaRPr>
          </a:p>
          <a:p>
            <a:pPr marL="756285" lvl="1" indent="-287020">
              <a:lnSpc>
                <a:spcPct val="100000"/>
              </a:lnSpc>
              <a:spcBef>
                <a:spcPts val="320"/>
              </a:spcBef>
              <a:buClr>
                <a:srgbClr val="333399"/>
              </a:buClr>
              <a:buSzPct val="53846"/>
              <a:buFont typeface="Wingdings"/>
              <a:buChar char=""/>
              <a:tabLst>
                <a:tab pos="756285" algn="l"/>
                <a:tab pos="756920" algn="l"/>
              </a:tabLst>
            </a:pPr>
            <a:r>
              <a:rPr sz="2600" dirty="0">
                <a:solidFill>
                  <a:srgbClr val="800000"/>
                </a:solidFill>
                <a:latin typeface="Arial MT"/>
                <a:cs typeface="Arial MT"/>
              </a:rPr>
              <a:t>For</a:t>
            </a:r>
            <a:r>
              <a:rPr sz="2600" spc="-20" dirty="0">
                <a:solidFill>
                  <a:srgbClr val="800000"/>
                </a:solidFill>
                <a:latin typeface="Arial MT"/>
                <a:cs typeface="Arial MT"/>
              </a:rPr>
              <a:t> </a:t>
            </a:r>
            <a:r>
              <a:rPr sz="2600" dirty="0">
                <a:solidFill>
                  <a:srgbClr val="800000"/>
                </a:solidFill>
                <a:latin typeface="Arial MT"/>
                <a:cs typeface="Arial MT"/>
              </a:rPr>
              <a:t>example,</a:t>
            </a:r>
            <a:r>
              <a:rPr sz="2600" spc="-20" dirty="0">
                <a:solidFill>
                  <a:srgbClr val="800000"/>
                </a:solidFill>
                <a:latin typeface="Arial MT"/>
                <a:cs typeface="Arial MT"/>
              </a:rPr>
              <a:t> </a:t>
            </a:r>
            <a:r>
              <a:rPr sz="2600" dirty="0">
                <a:solidFill>
                  <a:srgbClr val="800000"/>
                </a:solidFill>
                <a:latin typeface="Arial MT"/>
                <a:cs typeface="Arial MT"/>
              </a:rPr>
              <a:t>HoursPerWeek</a:t>
            </a:r>
            <a:r>
              <a:rPr sz="2600" spc="-45"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WORKS_ON</a:t>
            </a:r>
            <a:endParaRPr sz="2600">
              <a:latin typeface="Arial MT"/>
              <a:cs typeface="Arial MT"/>
            </a:endParaRPr>
          </a:p>
          <a:p>
            <a:pPr marL="756285" marR="5080" lvl="1" indent="-287020">
              <a:lnSpc>
                <a:spcPct val="90000"/>
              </a:lnSpc>
              <a:spcBef>
                <a:spcPts val="625"/>
              </a:spcBef>
              <a:buClr>
                <a:srgbClr val="333399"/>
              </a:buClr>
              <a:buSzPct val="53846"/>
              <a:buFont typeface="Wingdings"/>
              <a:buChar char=""/>
              <a:tabLst>
                <a:tab pos="756285" algn="l"/>
                <a:tab pos="756920" algn="l"/>
              </a:tabLst>
            </a:pPr>
            <a:r>
              <a:rPr sz="2600" spc="-5" dirty="0">
                <a:solidFill>
                  <a:srgbClr val="800000"/>
                </a:solidFill>
                <a:latin typeface="Arial MT"/>
                <a:cs typeface="Arial MT"/>
              </a:rPr>
              <a:t>Its </a:t>
            </a:r>
            <a:r>
              <a:rPr sz="2600" dirty="0">
                <a:solidFill>
                  <a:srgbClr val="800000"/>
                </a:solidFill>
                <a:latin typeface="Arial MT"/>
                <a:cs typeface="Arial MT"/>
              </a:rPr>
              <a:t>value for each relationship instance describes </a:t>
            </a:r>
            <a:r>
              <a:rPr sz="2600" spc="5" dirty="0">
                <a:solidFill>
                  <a:srgbClr val="800000"/>
                </a:solidFill>
                <a:latin typeface="Arial MT"/>
                <a:cs typeface="Arial MT"/>
              </a:rPr>
              <a:t> </a:t>
            </a:r>
            <a:r>
              <a:rPr sz="2600" dirty="0">
                <a:solidFill>
                  <a:srgbClr val="800000"/>
                </a:solidFill>
                <a:latin typeface="Arial MT"/>
                <a:cs typeface="Arial MT"/>
              </a:rPr>
              <a:t>the number</a:t>
            </a:r>
            <a:r>
              <a:rPr sz="2600" spc="-15"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hours</a:t>
            </a:r>
            <a:r>
              <a:rPr sz="2600" spc="-5" dirty="0">
                <a:solidFill>
                  <a:srgbClr val="800000"/>
                </a:solidFill>
                <a:latin typeface="Arial MT"/>
                <a:cs typeface="Arial MT"/>
              </a:rPr>
              <a:t> </a:t>
            </a:r>
            <a:r>
              <a:rPr sz="2600" dirty="0">
                <a:solidFill>
                  <a:srgbClr val="800000"/>
                </a:solidFill>
                <a:latin typeface="Arial MT"/>
                <a:cs typeface="Arial MT"/>
              </a:rPr>
              <a:t>per</a:t>
            </a:r>
            <a:r>
              <a:rPr sz="2600" spc="5" dirty="0">
                <a:solidFill>
                  <a:srgbClr val="800000"/>
                </a:solidFill>
                <a:latin typeface="Arial MT"/>
                <a:cs typeface="Arial MT"/>
              </a:rPr>
              <a:t> </a:t>
            </a:r>
            <a:r>
              <a:rPr sz="2600" dirty="0">
                <a:solidFill>
                  <a:srgbClr val="800000"/>
                </a:solidFill>
                <a:latin typeface="Arial MT"/>
                <a:cs typeface="Arial MT"/>
              </a:rPr>
              <a:t>week</a:t>
            </a:r>
            <a:r>
              <a:rPr sz="2600" spc="-10" dirty="0">
                <a:solidFill>
                  <a:srgbClr val="800000"/>
                </a:solidFill>
                <a:latin typeface="Arial MT"/>
                <a:cs typeface="Arial MT"/>
              </a:rPr>
              <a:t> </a:t>
            </a:r>
            <a:r>
              <a:rPr sz="2600" dirty="0">
                <a:solidFill>
                  <a:srgbClr val="800000"/>
                </a:solidFill>
                <a:latin typeface="Arial MT"/>
                <a:cs typeface="Arial MT"/>
              </a:rPr>
              <a:t>that</a:t>
            </a:r>
            <a:r>
              <a:rPr sz="2600" spc="5" dirty="0">
                <a:solidFill>
                  <a:srgbClr val="800000"/>
                </a:solidFill>
                <a:latin typeface="Arial MT"/>
                <a:cs typeface="Arial MT"/>
              </a:rPr>
              <a:t> </a:t>
            </a:r>
            <a:r>
              <a:rPr sz="2600" dirty="0">
                <a:solidFill>
                  <a:srgbClr val="800000"/>
                </a:solidFill>
                <a:latin typeface="Arial MT"/>
                <a:cs typeface="Arial MT"/>
              </a:rPr>
              <a:t>an</a:t>
            </a:r>
            <a:r>
              <a:rPr sz="2600" spc="15" dirty="0">
                <a:solidFill>
                  <a:srgbClr val="800000"/>
                </a:solidFill>
                <a:latin typeface="Arial MT"/>
                <a:cs typeface="Arial MT"/>
              </a:rPr>
              <a:t> </a:t>
            </a:r>
            <a:r>
              <a:rPr sz="2600" dirty="0">
                <a:solidFill>
                  <a:srgbClr val="800000"/>
                </a:solidFill>
                <a:latin typeface="Arial MT"/>
                <a:cs typeface="Arial MT"/>
              </a:rPr>
              <a:t>EMPLOYEE </a:t>
            </a:r>
            <a:r>
              <a:rPr sz="2600" spc="-705" dirty="0">
                <a:solidFill>
                  <a:srgbClr val="800000"/>
                </a:solidFill>
                <a:latin typeface="Arial MT"/>
                <a:cs typeface="Arial MT"/>
              </a:rPr>
              <a:t> </a:t>
            </a:r>
            <a:r>
              <a:rPr sz="2600" dirty="0">
                <a:solidFill>
                  <a:srgbClr val="800000"/>
                </a:solidFill>
                <a:latin typeface="Arial MT"/>
                <a:cs typeface="Arial MT"/>
              </a:rPr>
              <a:t>works</a:t>
            </a:r>
            <a:r>
              <a:rPr sz="2600" spc="-30" dirty="0">
                <a:solidFill>
                  <a:srgbClr val="800000"/>
                </a:solidFill>
                <a:latin typeface="Arial MT"/>
                <a:cs typeface="Arial MT"/>
              </a:rPr>
              <a:t> </a:t>
            </a:r>
            <a:r>
              <a:rPr sz="2600" dirty="0">
                <a:solidFill>
                  <a:srgbClr val="800000"/>
                </a:solidFill>
                <a:latin typeface="Arial MT"/>
                <a:cs typeface="Arial MT"/>
              </a:rPr>
              <a:t>on</a:t>
            </a:r>
            <a:r>
              <a:rPr sz="2600" spc="5" dirty="0">
                <a:solidFill>
                  <a:srgbClr val="800000"/>
                </a:solidFill>
                <a:latin typeface="Arial MT"/>
                <a:cs typeface="Arial MT"/>
              </a:rPr>
              <a:t> </a:t>
            </a:r>
            <a:r>
              <a:rPr sz="2600" dirty="0">
                <a:solidFill>
                  <a:srgbClr val="800000"/>
                </a:solidFill>
                <a:latin typeface="Arial MT"/>
                <a:cs typeface="Arial MT"/>
              </a:rPr>
              <a:t>a PROJECT.</a:t>
            </a:r>
            <a:endParaRPr sz="2600">
              <a:latin typeface="Arial MT"/>
              <a:cs typeface="Arial MT"/>
            </a:endParaRPr>
          </a:p>
          <a:p>
            <a:pPr marL="1155700" marR="240665" lvl="2" indent="-228600">
              <a:lnSpc>
                <a:spcPts val="2590"/>
              </a:lnSpc>
              <a:spcBef>
                <a:spcPts val="625"/>
              </a:spcBef>
              <a:buClr>
                <a:srgbClr val="990033"/>
              </a:buClr>
              <a:buSzPct val="50000"/>
              <a:buFont typeface="Wingdings"/>
              <a:buChar char=""/>
              <a:tabLst>
                <a:tab pos="1156335" algn="l"/>
              </a:tabLst>
            </a:pPr>
            <a:r>
              <a:rPr sz="2400" dirty="0">
                <a:solidFill>
                  <a:srgbClr val="333399"/>
                </a:solidFill>
                <a:latin typeface="Arial MT"/>
                <a:cs typeface="Arial MT"/>
              </a:rPr>
              <a:t>A </a:t>
            </a:r>
            <a:r>
              <a:rPr sz="2400" spc="-5" dirty="0">
                <a:solidFill>
                  <a:srgbClr val="333399"/>
                </a:solidFill>
                <a:latin typeface="Arial MT"/>
                <a:cs typeface="Arial MT"/>
              </a:rPr>
              <a:t>value</a:t>
            </a:r>
            <a:r>
              <a:rPr sz="2400" spc="10" dirty="0">
                <a:solidFill>
                  <a:srgbClr val="333399"/>
                </a:solidFill>
                <a:latin typeface="Arial MT"/>
                <a:cs typeface="Arial MT"/>
              </a:rPr>
              <a:t> </a:t>
            </a:r>
            <a:r>
              <a:rPr sz="2400" dirty="0">
                <a:solidFill>
                  <a:srgbClr val="333399"/>
                </a:solidFill>
                <a:latin typeface="Arial MT"/>
                <a:cs typeface="Arial MT"/>
              </a:rPr>
              <a:t>of</a:t>
            </a:r>
            <a:r>
              <a:rPr sz="2400" spc="5" dirty="0">
                <a:solidFill>
                  <a:srgbClr val="333399"/>
                </a:solidFill>
                <a:latin typeface="Arial MT"/>
                <a:cs typeface="Arial MT"/>
              </a:rPr>
              <a:t> </a:t>
            </a:r>
            <a:r>
              <a:rPr sz="2400" spc="-5" dirty="0">
                <a:solidFill>
                  <a:srgbClr val="333399"/>
                </a:solidFill>
                <a:latin typeface="Arial MT"/>
                <a:cs typeface="Arial MT"/>
              </a:rPr>
              <a:t>HoursPerWeek</a:t>
            </a:r>
            <a:r>
              <a:rPr sz="2400" spc="10" dirty="0">
                <a:solidFill>
                  <a:srgbClr val="333399"/>
                </a:solidFill>
                <a:latin typeface="Arial MT"/>
                <a:cs typeface="Arial MT"/>
              </a:rPr>
              <a:t> </a:t>
            </a:r>
            <a:r>
              <a:rPr sz="2400" spc="-5" dirty="0">
                <a:solidFill>
                  <a:srgbClr val="333399"/>
                </a:solidFill>
                <a:latin typeface="Arial MT"/>
                <a:cs typeface="Arial MT"/>
              </a:rPr>
              <a:t>depends</a:t>
            </a:r>
            <a:r>
              <a:rPr sz="2400" spc="30" dirty="0">
                <a:solidFill>
                  <a:srgbClr val="333399"/>
                </a:solidFill>
                <a:latin typeface="Arial MT"/>
                <a:cs typeface="Arial MT"/>
              </a:rPr>
              <a:t> </a:t>
            </a:r>
            <a:r>
              <a:rPr sz="2400" spc="-5" dirty="0">
                <a:solidFill>
                  <a:srgbClr val="333399"/>
                </a:solidFill>
                <a:latin typeface="Arial MT"/>
                <a:cs typeface="Arial MT"/>
              </a:rPr>
              <a:t>on</a:t>
            </a:r>
            <a:r>
              <a:rPr sz="2400" dirty="0">
                <a:solidFill>
                  <a:srgbClr val="333399"/>
                </a:solidFill>
                <a:latin typeface="Arial MT"/>
                <a:cs typeface="Arial MT"/>
              </a:rPr>
              <a:t> </a:t>
            </a:r>
            <a:r>
              <a:rPr sz="2400" spc="-5" dirty="0">
                <a:solidFill>
                  <a:srgbClr val="333399"/>
                </a:solidFill>
                <a:latin typeface="Arial MT"/>
                <a:cs typeface="Arial MT"/>
              </a:rPr>
              <a:t>a</a:t>
            </a:r>
            <a:r>
              <a:rPr sz="2400" spc="5" dirty="0">
                <a:solidFill>
                  <a:srgbClr val="333399"/>
                </a:solidFill>
                <a:latin typeface="Arial MT"/>
                <a:cs typeface="Arial MT"/>
              </a:rPr>
              <a:t> </a:t>
            </a:r>
            <a:r>
              <a:rPr sz="2400" spc="-5" dirty="0">
                <a:solidFill>
                  <a:srgbClr val="333399"/>
                </a:solidFill>
                <a:latin typeface="Arial MT"/>
                <a:cs typeface="Arial MT"/>
              </a:rPr>
              <a:t>particular </a:t>
            </a:r>
            <a:r>
              <a:rPr sz="2400" spc="-650" dirty="0">
                <a:solidFill>
                  <a:srgbClr val="333399"/>
                </a:solidFill>
                <a:latin typeface="Arial MT"/>
                <a:cs typeface="Arial MT"/>
              </a:rPr>
              <a:t> </a:t>
            </a:r>
            <a:r>
              <a:rPr sz="2400" spc="-5" dirty="0">
                <a:solidFill>
                  <a:srgbClr val="333399"/>
                </a:solidFill>
                <a:latin typeface="Arial MT"/>
                <a:cs typeface="Arial MT"/>
              </a:rPr>
              <a:t>(employee,</a:t>
            </a:r>
            <a:r>
              <a:rPr sz="2400" spc="10" dirty="0">
                <a:solidFill>
                  <a:srgbClr val="333399"/>
                </a:solidFill>
                <a:latin typeface="Arial MT"/>
                <a:cs typeface="Arial MT"/>
              </a:rPr>
              <a:t> </a:t>
            </a:r>
            <a:r>
              <a:rPr sz="2400" spc="-5" dirty="0">
                <a:solidFill>
                  <a:srgbClr val="333399"/>
                </a:solidFill>
                <a:latin typeface="Arial MT"/>
                <a:cs typeface="Arial MT"/>
              </a:rPr>
              <a:t>project)</a:t>
            </a:r>
            <a:r>
              <a:rPr sz="2400" spc="5" dirty="0">
                <a:solidFill>
                  <a:srgbClr val="333399"/>
                </a:solidFill>
                <a:latin typeface="Arial MT"/>
                <a:cs typeface="Arial MT"/>
              </a:rPr>
              <a:t> </a:t>
            </a:r>
            <a:r>
              <a:rPr sz="2400" spc="-5" dirty="0">
                <a:solidFill>
                  <a:srgbClr val="333399"/>
                </a:solidFill>
                <a:latin typeface="Arial MT"/>
                <a:cs typeface="Arial MT"/>
              </a:rPr>
              <a:t>combination</a:t>
            </a:r>
            <a:endParaRPr sz="2400">
              <a:latin typeface="Arial MT"/>
              <a:cs typeface="Arial MT"/>
            </a:endParaRPr>
          </a:p>
          <a:p>
            <a:pPr marL="756285" marR="709295" lvl="1" indent="-287020">
              <a:lnSpc>
                <a:spcPts val="2810"/>
              </a:lnSpc>
              <a:spcBef>
                <a:spcPts val="620"/>
              </a:spcBef>
              <a:buClr>
                <a:srgbClr val="333399"/>
              </a:buClr>
              <a:buSzPct val="53846"/>
              <a:buFont typeface="Wingdings"/>
              <a:buChar char=""/>
              <a:tabLst>
                <a:tab pos="756285" algn="l"/>
                <a:tab pos="756920" algn="l"/>
              </a:tabLst>
            </a:pPr>
            <a:r>
              <a:rPr sz="2600" dirty="0">
                <a:solidFill>
                  <a:srgbClr val="800000"/>
                </a:solidFill>
                <a:latin typeface="Arial MT"/>
                <a:cs typeface="Arial MT"/>
              </a:rPr>
              <a:t>Most</a:t>
            </a:r>
            <a:r>
              <a:rPr sz="2600" spc="-20" dirty="0">
                <a:solidFill>
                  <a:srgbClr val="800000"/>
                </a:solidFill>
                <a:latin typeface="Arial MT"/>
                <a:cs typeface="Arial MT"/>
              </a:rPr>
              <a:t> </a:t>
            </a:r>
            <a:r>
              <a:rPr sz="2600" dirty="0">
                <a:solidFill>
                  <a:srgbClr val="800000"/>
                </a:solidFill>
                <a:latin typeface="Arial MT"/>
                <a:cs typeface="Arial MT"/>
              </a:rPr>
              <a:t>relationship</a:t>
            </a:r>
            <a:r>
              <a:rPr sz="2600" spc="-15" dirty="0">
                <a:solidFill>
                  <a:srgbClr val="800000"/>
                </a:solidFill>
                <a:latin typeface="Arial MT"/>
                <a:cs typeface="Arial MT"/>
              </a:rPr>
              <a:t> </a:t>
            </a:r>
            <a:r>
              <a:rPr sz="2600" dirty="0">
                <a:solidFill>
                  <a:srgbClr val="800000"/>
                </a:solidFill>
                <a:latin typeface="Arial MT"/>
                <a:cs typeface="Arial MT"/>
              </a:rPr>
              <a:t>attributes are used</a:t>
            </a:r>
            <a:r>
              <a:rPr sz="2600" spc="-15" dirty="0">
                <a:solidFill>
                  <a:srgbClr val="800000"/>
                </a:solidFill>
                <a:latin typeface="Arial MT"/>
                <a:cs typeface="Arial MT"/>
              </a:rPr>
              <a:t> </a:t>
            </a:r>
            <a:r>
              <a:rPr sz="2600" dirty="0">
                <a:solidFill>
                  <a:srgbClr val="800000"/>
                </a:solidFill>
                <a:latin typeface="Arial MT"/>
                <a:cs typeface="Arial MT"/>
              </a:rPr>
              <a:t>with </a:t>
            </a:r>
            <a:r>
              <a:rPr sz="2600" spc="-5" dirty="0">
                <a:solidFill>
                  <a:srgbClr val="800000"/>
                </a:solidFill>
                <a:latin typeface="Arial MT"/>
                <a:cs typeface="Arial MT"/>
              </a:rPr>
              <a:t>M:N </a:t>
            </a:r>
            <a:r>
              <a:rPr sz="2600" spc="-710" dirty="0">
                <a:solidFill>
                  <a:srgbClr val="800000"/>
                </a:solidFill>
                <a:latin typeface="Arial MT"/>
                <a:cs typeface="Arial MT"/>
              </a:rPr>
              <a:t> </a:t>
            </a:r>
            <a:r>
              <a:rPr sz="2600" dirty="0">
                <a:solidFill>
                  <a:srgbClr val="800000"/>
                </a:solidFill>
                <a:latin typeface="Arial MT"/>
                <a:cs typeface="Arial MT"/>
              </a:rPr>
              <a:t>relationships</a:t>
            </a:r>
            <a:endParaRPr sz="2600">
              <a:latin typeface="Arial MT"/>
              <a:cs typeface="Arial MT"/>
            </a:endParaRPr>
          </a:p>
          <a:p>
            <a:pPr marL="1155700" marR="257810" lvl="2" indent="-228600">
              <a:lnSpc>
                <a:spcPts val="2590"/>
              </a:lnSpc>
              <a:spcBef>
                <a:spcPts val="580"/>
              </a:spcBef>
              <a:buClr>
                <a:srgbClr val="990033"/>
              </a:buClr>
              <a:buSzPct val="50000"/>
              <a:buFont typeface="Wingdings"/>
              <a:buChar char=""/>
              <a:tabLst>
                <a:tab pos="1156335" algn="l"/>
              </a:tabLst>
            </a:pPr>
            <a:r>
              <a:rPr sz="2400" dirty="0">
                <a:solidFill>
                  <a:srgbClr val="333399"/>
                </a:solidFill>
                <a:latin typeface="Arial MT"/>
                <a:cs typeface="Arial MT"/>
              </a:rPr>
              <a:t>In </a:t>
            </a:r>
            <a:r>
              <a:rPr sz="2400" spc="-5" dirty="0">
                <a:solidFill>
                  <a:srgbClr val="333399"/>
                </a:solidFill>
                <a:latin typeface="Arial MT"/>
                <a:cs typeface="Arial MT"/>
              </a:rPr>
              <a:t>1:N relationships, </a:t>
            </a:r>
            <a:r>
              <a:rPr sz="2400" dirty="0">
                <a:solidFill>
                  <a:srgbClr val="333399"/>
                </a:solidFill>
                <a:latin typeface="Arial MT"/>
                <a:cs typeface="Arial MT"/>
              </a:rPr>
              <a:t>they </a:t>
            </a:r>
            <a:r>
              <a:rPr sz="2400" spc="-5" dirty="0">
                <a:solidFill>
                  <a:srgbClr val="333399"/>
                </a:solidFill>
                <a:latin typeface="Arial MT"/>
                <a:cs typeface="Arial MT"/>
              </a:rPr>
              <a:t>can be </a:t>
            </a:r>
            <a:r>
              <a:rPr sz="2400" dirty="0">
                <a:solidFill>
                  <a:srgbClr val="333399"/>
                </a:solidFill>
                <a:latin typeface="Arial MT"/>
                <a:cs typeface="Arial MT"/>
              </a:rPr>
              <a:t>transferred to the </a:t>
            </a:r>
            <a:r>
              <a:rPr sz="2400" spc="-655" dirty="0">
                <a:solidFill>
                  <a:srgbClr val="333399"/>
                </a:solidFill>
                <a:latin typeface="Arial MT"/>
                <a:cs typeface="Arial MT"/>
              </a:rPr>
              <a:t> </a:t>
            </a:r>
            <a:r>
              <a:rPr sz="2400" dirty="0">
                <a:solidFill>
                  <a:srgbClr val="333399"/>
                </a:solidFill>
                <a:latin typeface="Arial MT"/>
                <a:cs typeface="Arial MT"/>
              </a:rPr>
              <a:t>entity</a:t>
            </a:r>
            <a:r>
              <a:rPr sz="2400" spc="-5" dirty="0">
                <a:solidFill>
                  <a:srgbClr val="333399"/>
                </a:solidFill>
                <a:latin typeface="Arial MT"/>
                <a:cs typeface="Arial MT"/>
              </a:rPr>
              <a:t> </a:t>
            </a:r>
            <a:r>
              <a:rPr sz="2400" dirty="0">
                <a:solidFill>
                  <a:srgbClr val="333399"/>
                </a:solidFill>
                <a:latin typeface="Arial MT"/>
                <a:cs typeface="Arial MT"/>
              </a:rPr>
              <a:t>type </a:t>
            </a:r>
            <a:r>
              <a:rPr sz="2400" spc="-5" dirty="0">
                <a:solidFill>
                  <a:srgbClr val="333399"/>
                </a:solidFill>
                <a:latin typeface="Arial MT"/>
                <a:cs typeface="Arial MT"/>
              </a:rPr>
              <a:t>on </a:t>
            </a:r>
            <a:r>
              <a:rPr sz="2400" dirty="0">
                <a:solidFill>
                  <a:srgbClr val="333399"/>
                </a:solidFill>
                <a:latin typeface="Arial MT"/>
                <a:cs typeface="Arial MT"/>
              </a:rPr>
              <a:t>the</a:t>
            </a:r>
            <a:r>
              <a:rPr sz="2400" spc="-10" dirty="0">
                <a:solidFill>
                  <a:srgbClr val="333399"/>
                </a:solidFill>
                <a:latin typeface="Arial MT"/>
                <a:cs typeface="Arial MT"/>
              </a:rPr>
              <a:t> </a:t>
            </a:r>
            <a:r>
              <a:rPr sz="2400" spc="-5" dirty="0">
                <a:solidFill>
                  <a:srgbClr val="333399"/>
                </a:solidFill>
                <a:latin typeface="Arial MT"/>
                <a:cs typeface="Arial MT"/>
              </a:rPr>
              <a:t>N-side</a:t>
            </a:r>
            <a:r>
              <a:rPr sz="2400" spc="20" dirty="0">
                <a:solidFill>
                  <a:srgbClr val="333399"/>
                </a:solidFill>
                <a:latin typeface="Arial MT"/>
                <a:cs typeface="Arial MT"/>
              </a:rPr>
              <a:t> </a:t>
            </a:r>
            <a:r>
              <a:rPr sz="2400" dirty="0">
                <a:solidFill>
                  <a:srgbClr val="333399"/>
                </a:solidFill>
                <a:latin typeface="Arial MT"/>
                <a:cs typeface="Arial MT"/>
              </a:rPr>
              <a:t>of</a:t>
            </a:r>
            <a:r>
              <a:rPr sz="2400" spc="-25"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relationship</a:t>
            </a:r>
            <a:endParaRPr sz="2400">
              <a:latin typeface="Arial MT"/>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330530"/>
            <a:ext cx="6976745" cy="514350"/>
          </a:xfrm>
          <a:prstGeom prst="rect">
            <a:avLst/>
          </a:prstGeom>
        </p:spPr>
        <p:txBody>
          <a:bodyPr vert="horz" wrap="square" lIns="0" tIns="13335" rIns="0" bIns="0" rtlCol="0">
            <a:spAutoFit/>
          </a:bodyPr>
          <a:lstStyle/>
          <a:p>
            <a:pPr marL="12700">
              <a:lnSpc>
                <a:spcPct val="100000"/>
              </a:lnSpc>
              <a:spcBef>
                <a:spcPts val="105"/>
              </a:spcBef>
            </a:pPr>
            <a:r>
              <a:rPr sz="3200" dirty="0"/>
              <a:t>Overview</a:t>
            </a:r>
            <a:r>
              <a:rPr sz="3200" spc="-50" dirty="0"/>
              <a:t> </a:t>
            </a:r>
            <a:r>
              <a:rPr sz="3200" dirty="0"/>
              <a:t>of</a:t>
            </a:r>
            <a:r>
              <a:rPr sz="3200" spc="-15" dirty="0"/>
              <a:t> </a:t>
            </a:r>
            <a:r>
              <a:rPr sz="3200" spc="-5" dirty="0"/>
              <a:t>Database</a:t>
            </a:r>
            <a:r>
              <a:rPr sz="3200" spc="-30" dirty="0"/>
              <a:t> </a:t>
            </a:r>
            <a:r>
              <a:rPr sz="3200" dirty="0"/>
              <a:t>Design</a:t>
            </a:r>
            <a:r>
              <a:rPr sz="3200" spc="-30" dirty="0"/>
              <a:t> </a:t>
            </a:r>
            <a:r>
              <a:rPr sz="3200" dirty="0"/>
              <a:t>Process</a:t>
            </a:r>
            <a:endParaRPr sz="3200"/>
          </a:p>
        </p:txBody>
      </p:sp>
      <p:pic>
        <p:nvPicPr>
          <p:cNvPr id="4" name="object 4"/>
          <p:cNvPicPr/>
          <p:nvPr/>
        </p:nvPicPr>
        <p:blipFill>
          <a:blip r:embed="rId2" cstate="print"/>
          <a:stretch>
            <a:fillRect/>
          </a:stretch>
        </p:blipFill>
        <p:spPr>
          <a:xfrm>
            <a:off x="2062157" y="1121850"/>
            <a:ext cx="5266758" cy="5057969"/>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09799" y="1462355"/>
            <a:ext cx="5066803" cy="4872757"/>
          </a:xfrm>
          <a:prstGeom prst="rect">
            <a:avLst/>
          </a:prstGeom>
        </p:spPr>
      </p:pic>
      <p:sp>
        <p:nvSpPr>
          <p:cNvPr id="3" name="object 3"/>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object 4"/>
          <p:cNvSpPr txBox="1">
            <a:spLocks noGrp="1"/>
          </p:cNvSpPr>
          <p:nvPr>
            <p:ph type="title"/>
          </p:nvPr>
        </p:nvSpPr>
        <p:spPr>
          <a:xfrm>
            <a:off x="78739" y="2285"/>
            <a:ext cx="8431530" cy="1123315"/>
          </a:xfrm>
          <a:prstGeom prst="rect">
            <a:avLst/>
          </a:prstGeom>
        </p:spPr>
        <p:txBody>
          <a:bodyPr vert="horz" wrap="square" lIns="0" tIns="12700" rIns="0" bIns="0" rtlCol="0">
            <a:spAutoFit/>
          </a:bodyPr>
          <a:lstStyle/>
          <a:p>
            <a:pPr marL="12700" marR="5080">
              <a:lnSpc>
                <a:spcPct val="100000"/>
              </a:lnSpc>
              <a:spcBef>
                <a:spcPts val="100"/>
              </a:spcBef>
            </a:pPr>
            <a:r>
              <a:rPr spc="-5" dirty="0"/>
              <a:t>Example</a:t>
            </a:r>
            <a:r>
              <a:rPr spc="-20" dirty="0"/>
              <a:t> </a:t>
            </a:r>
            <a:r>
              <a:rPr spc="-5" dirty="0"/>
              <a:t>Attribute </a:t>
            </a:r>
            <a:r>
              <a:rPr dirty="0"/>
              <a:t>of</a:t>
            </a:r>
            <a:r>
              <a:rPr spc="-20" dirty="0"/>
              <a:t> </a:t>
            </a:r>
            <a:r>
              <a:rPr spc="-5" dirty="0"/>
              <a:t>a </a:t>
            </a:r>
            <a:r>
              <a:rPr dirty="0"/>
              <a:t>Relationship</a:t>
            </a:r>
            <a:r>
              <a:rPr spc="-30" dirty="0"/>
              <a:t> </a:t>
            </a:r>
            <a:r>
              <a:rPr dirty="0"/>
              <a:t>Type: </a:t>
            </a:r>
            <a:r>
              <a:rPr spc="-985" dirty="0"/>
              <a:t> </a:t>
            </a:r>
            <a:r>
              <a:rPr dirty="0"/>
              <a:t>Hours</a:t>
            </a:r>
            <a:r>
              <a:rPr spc="-20" dirty="0"/>
              <a:t> </a:t>
            </a:r>
            <a:r>
              <a:rPr dirty="0"/>
              <a:t>of </a:t>
            </a:r>
            <a:r>
              <a:rPr spc="-5" dirty="0"/>
              <a:t>WORKS_ON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127203"/>
            <a:ext cx="5461635" cy="1123315"/>
          </a:xfrm>
          <a:prstGeom prst="rect">
            <a:avLst/>
          </a:prstGeom>
        </p:spPr>
        <p:txBody>
          <a:bodyPr vert="horz" wrap="square" lIns="0" tIns="12700" rIns="0" bIns="0" rtlCol="0">
            <a:spAutoFit/>
          </a:bodyPr>
          <a:lstStyle/>
          <a:p>
            <a:pPr marL="12700" marR="5080">
              <a:lnSpc>
                <a:spcPct val="100000"/>
              </a:lnSpc>
              <a:spcBef>
                <a:spcPts val="100"/>
              </a:spcBef>
            </a:pPr>
            <a:r>
              <a:rPr dirty="0"/>
              <a:t>Notation</a:t>
            </a:r>
            <a:r>
              <a:rPr spc="-35" dirty="0"/>
              <a:t> </a:t>
            </a:r>
            <a:r>
              <a:rPr dirty="0"/>
              <a:t>for</a:t>
            </a:r>
            <a:r>
              <a:rPr spc="-15" dirty="0"/>
              <a:t> </a:t>
            </a:r>
            <a:r>
              <a:rPr spc="-5" dirty="0"/>
              <a:t>Constraints</a:t>
            </a:r>
            <a:r>
              <a:rPr spc="-30" dirty="0"/>
              <a:t> </a:t>
            </a:r>
            <a:r>
              <a:rPr dirty="0"/>
              <a:t>on </a:t>
            </a:r>
            <a:r>
              <a:rPr spc="-985" dirty="0"/>
              <a:t> </a:t>
            </a:r>
            <a:r>
              <a:rPr dirty="0"/>
              <a:t>Relationships</a:t>
            </a:r>
          </a:p>
        </p:txBody>
      </p:sp>
      <p:sp>
        <p:nvSpPr>
          <p:cNvPr id="4" name="object 4"/>
          <p:cNvSpPr txBox="1"/>
          <p:nvPr/>
        </p:nvSpPr>
        <p:spPr>
          <a:xfrm>
            <a:off x="307340" y="1310386"/>
            <a:ext cx="7893050" cy="4156075"/>
          </a:xfrm>
          <a:prstGeom prst="rect">
            <a:avLst/>
          </a:prstGeom>
        </p:spPr>
        <p:txBody>
          <a:bodyPr vert="horz" wrap="square" lIns="0" tIns="60960" rIns="0" bIns="0" rtlCol="0">
            <a:spAutoFit/>
          </a:bodyPr>
          <a:lstStyle/>
          <a:p>
            <a:pPr marL="355600" marR="339090" indent="-342900">
              <a:lnSpc>
                <a:spcPts val="3020"/>
              </a:lnSpc>
              <a:spcBef>
                <a:spcPts val="480"/>
              </a:spcBef>
              <a:buClr>
                <a:srgbClr val="990033"/>
              </a:buClr>
              <a:buSzPct val="58928"/>
              <a:buFont typeface="Wingdings"/>
              <a:buChar char=""/>
              <a:tabLst>
                <a:tab pos="354965" algn="l"/>
                <a:tab pos="355600" algn="l"/>
              </a:tabLst>
            </a:pPr>
            <a:r>
              <a:rPr sz="2800" dirty="0">
                <a:solidFill>
                  <a:srgbClr val="333399"/>
                </a:solidFill>
                <a:latin typeface="Arial MT"/>
                <a:cs typeface="Arial MT"/>
              </a:rPr>
              <a:t>Cardinality ratio (of </a:t>
            </a:r>
            <a:r>
              <a:rPr sz="2800" spc="-5" dirty="0">
                <a:solidFill>
                  <a:srgbClr val="333399"/>
                </a:solidFill>
                <a:latin typeface="Arial MT"/>
                <a:cs typeface="Arial MT"/>
              </a:rPr>
              <a:t>a </a:t>
            </a:r>
            <a:r>
              <a:rPr sz="2800" dirty="0">
                <a:solidFill>
                  <a:srgbClr val="333399"/>
                </a:solidFill>
                <a:latin typeface="Arial MT"/>
                <a:cs typeface="Arial MT"/>
              </a:rPr>
              <a:t>binary relationship): 1:1, </a:t>
            </a:r>
            <a:r>
              <a:rPr sz="2800" spc="-765" dirty="0">
                <a:solidFill>
                  <a:srgbClr val="333399"/>
                </a:solidFill>
                <a:latin typeface="Arial MT"/>
                <a:cs typeface="Arial MT"/>
              </a:rPr>
              <a:t> </a:t>
            </a:r>
            <a:r>
              <a:rPr sz="2800" spc="-5" dirty="0">
                <a:solidFill>
                  <a:srgbClr val="333399"/>
                </a:solidFill>
                <a:latin typeface="Arial MT"/>
                <a:cs typeface="Arial MT"/>
              </a:rPr>
              <a:t>1:N,</a:t>
            </a:r>
            <a:r>
              <a:rPr sz="2800" spc="-10" dirty="0">
                <a:solidFill>
                  <a:srgbClr val="333399"/>
                </a:solidFill>
                <a:latin typeface="Arial MT"/>
                <a:cs typeface="Arial MT"/>
              </a:rPr>
              <a:t> </a:t>
            </a:r>
            <a:r>
              <a:rPr sz="2800" dirty="0">
                <a:solidFill>
                  <a:srgbClr val="333399"/>
                </a:solidFill>
                <a:latin typeface="Arial MT"/>
                <a:cs typeface="Arial MT"/>
              </a:rPr>
              <a:t>N:1,</a:t>
            </a:r>
            <a:r>
              <a:rPr sz="2800" spc="-5" dirty="0">
                <a:solidFill>
                  <a:srgbClr val="333399"/>
                </a:solidFill>
                <a:latin typeface="Arial MT"/>
                <a:cs typeface="Arial MT"/>
              </a:rPr>
              <a:t> or</a:t>
            </a:r>
            <a:r>
              <a:rPr sz="2800" spc="5" dirty="0">
                <a:solidFill>
                  <a:srgbClr val="333399"/>
                </a:solidFill>
                <a:latin typeface="Arial MT"/>
                <a:cs typeface="Arial MT"/>
              </a:rPr>
              <a:t> </a:t>
            </a:r>
            <a:r>
              <a:rPr sz="2800" spc="-5" dirty="0">
                <a:solidFill>
                  <a:srgbClr val="333399"/>
                </a:solidFill>
                <a:latin typeface="Arial MT"/>
                <a:cs typeface="Arial MT"/>
              </a:rPr>
              <a:t>M:N</a:t>
            </a:r>
            <a:endParaRPr sz="2800">
              <a:latin typeface="Arial MT"/>
              <a:cs typeface="Arial MT"/>
            </a:endParaRPr>
          </a:p>
          <a:p>
            <a:pPr marL="756285" marR="383540" lvl="1" indent="-287020">
              <a:lnSpc>
                <a:spcPts val="281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Shown</a:t>
            </a:r>
            <a:r>
              <a:rPr sz="2600" spc="-15" dirty="0">
                <a:solidFill>
                  <a:srgbClr val="800000"/>
                </a:solidFill>
                <a:latin typeface="Arial MT"/>
                <a:cs typeface="Arial MT"/>
              </a:rPr>
              <a:t> </a:t>
            </a:r>
            <a:r>
              <a:rPr sz="2600" dirty="0">
                <a:solidFill>
                  <a:srgbClr val="800000"/>
                </a:solidFill>
                <a:latin typeface="Arial MT"/>
                <a:cs typeface="Arial MT"/>
              </a:rPr>
              <a:t>by</a:t>
            </a:r>
            <a:r>
              <a:rPr sz="2600" spc="5" dirty="0">
                <a:solidFill>
                  <a:srgbClr val="800000"/>
                </a:solidFill>
                <a:latin typeface="Arial MT"/>
                <a:cs typeface="Arial MT"/>
              </a:rPr>
              <a:t> </a:t>
            </a:r>
            <a:r>
              <a:rPr sz="2600" dirty="0">
                <a:solidFill>
                  <a:srgbClr val="800000"/>
                </a:solidFill>
                <a:latin typeface="Arial MT"/>
                <a:cs typeface="Arial MT"/>
              </a:rPr>
              <a:t>placing</a:t>
            </a:r>
            <a:r>
              <a:rPr sz="2600" spc="-20" dirty="0">
                <a:solidFill>
                  <a:srgbClr val="800000"/>
                </a:solidFill>
                <a:latin typeface="Arial MT"/>
                <a:cs typeface="Arial MT"/>
              </a:rPr>
              <a:t> </a:t>
            </a:r>
            <a:r>
              <a:rPr sz="2600" dirty="0">
                <a:solidFill>
                  <a:srgbClr val="800000"/>
                </a:solidFill>
                <a:latin typeface="Arial MT"/>
                <a:cs typeface="Arial MT"/>
              </a:rPr>
              <a:t>appropriate numbers</a:t>
            </a:r>
            <a:r>
              <a:rPr sz="2600" spc="-20" dirty="0">
                <a:solidFill>
                  <a:srgbClr val="800000"/>
                </a:solidFill>
                <a:latin typeface="Arial MT"/>
                <a:cs typeface="Arial MT"/>
              </a:rPr>
              <a:t> </a:t>
            </a:r>
            <a:r>
              <a:rPr sz="2600" dirty="0">
                <a:solidFill>
                  <a:srgbClr val="800000"/>
                </a:solidFill>
                <a:latin typeface="Arial MT"/>
                <a:cs typeface="Arial MT"/>
              </a:rPr>
              <a:t>on</a:t>
            </a:r>
            <a:r>
              <a:rPr sz="2600" spc="5" dirty="0">
                <a:solidFill>
                  <a:srgbClr val="800000"/>
                </a:solidFill>
                <a:latin typeface="Arial MT"/>
                <a:cs typeface="Arial MT"/>
              </a:rPr>
              <a:t> </a:t>
            </a:r>
            <a:r>
              <a:rPr sz="2600" spc="-5" dirty="0">
                <a:solidFill>
                  <a:srgbClr val="800000"/>
                </a:solidFill>
                <a:latin typeface="Arial MT"/>
                <a:cs typeface="Arial MT"/>
              </a:rPr>
              <a:t>the </a:t>
            </a:r>
            <a:r>
              <a:rPr sz="2600" spc="-710" dirty="0">
                <a:solidFill>
                  <a:srgbClr val="800000"/>
                </a:solidFill>
                <a:latin typeface="Arial MT"/>
                <a:cs typeface="Arial MT"/>
              </a:rPr>
              <a:t> </a:t>
            </a:r>
            <a:r>
              <a:rPr sz="2600" dirty="0">
                <a:solidFill>
                  <a:srgbClr val="800000"/>
                </a:solidFill>
                <a:latin typeface="Arial MT"/>
                <a:cs typeface="Arial MT"/>
              </a:rPr>
              <a:t>relationship</a:t>
            </a:r>
            <a:r>
              <a:rPr sz="2600" spc="-20" dirty="0">
                <a:solidFill>
                  <a:srgbClr val="800000"/>
                </a:solidFill>
                <a:latin typeface="Arial MT"/>
                <a:cs typeface="Arial MT"/>
              </a:rPr>
              <a:t> </a:t>
            </a:r>
            <a:r>
              <a:rPr sz="2600" dirty="0">
                <a:solidFill>
                  <a:srgbClr val="800000"/>
                </a:solidFill>
                <a:latin typeface="Arial MT"/>
                <a:cs typeface="Arial MT"/>
              </a:rPr>
              <a:t>edges.</a:t>
            </a:r>
            <a:endParaRPr sz="2600">
              <a:latin typeface="Arial MT"/>
              <a:cs typeface="Arial MT"/>
            </a:endParaRPr>
          </a:p>
          <a:p>
            <a:pPr marL="355600" marR="5080" indent="-342900">
              <a:lnSpc>
                <a:spcPts val="3020"/>
              </a:lnSpc>
              <a:spcBef>
                <a:spcPts val="670"/>
              </a:spcBef>
              <a:buClr>
                <a:srgbClr val="990033"/>
              </a:buClr>
              <a:buSzPct val="58928"/>
              <a:buFont typeface="Wingdings"/>
              <a:buChar char=""/>
              <a:tabLst>
                <a:tab pos="354965" algn="l"/>
                <a:tab pos="355600" algn="l"/>
              </a:tabLst>
            </a:pPr>
            <a:r>
              <a:rPr sz="2800" dirty="0">
                <a:solidFill>
                  <a:srgbClr val="333399"/>
                </a:solidFill>
                <a:latin typeface="Arial MT"/>
                <a:cs typeface="Arial MT"/>
              </a:rPr>
              <a:t>Participation constraint </a:t>
            </a:r>
            <a:r>
              <a:rPr sz="2800" spc="-5" dirty="0">
                <a:solidFill>
                  <a:srgbClr val="333399"/>
                </a:solidFill>
                <a:latin typeface="Arial MT"/>
                <a:cs typeface="Arial MT"/>
              </a:rPr>
              <a:t>(on </a:t>
            </a:r>
            <a:r>
              <a:rPr sz="2800" dirty="0">
                <a:solidFill>
                  <a:srgbClr val="333399"/>
                </a:solidFill>
                <a:latin typeface="Arial MT"/>
                <a:cs typeface="Arial MT"/>
              </a:rPr>
              <a:t>each participating </a:t>
            </a:r>
            <a:r>
              <a:rPr sz="2800" spc="5" dirty="0">
                <a:solidFill>
                  <a:srgbClr val="333399"/>
                </a:solidFill>
                <a:latin typeface="Arial MT"/>
                <a:cs typeface="Arial MT"/>
              </a:rPr>
              <a:t> </a:t>
            </a:r>
            <a:r>
              <a:rPr sz="2800" dirty="0">
                <a:solidFill>
                  <a:srgbClr val="333399"/>
                </a:solidFill>
                <a:latin typeface="Arial MT"/>
                <a:cs typeface="Arial MT"/>
              </a:rPr>
              <a:t>entity type): total (called existence dependency) </a:t>
            </a:r>
            <a:r>
              <a:rPr sz="2800" spc="-765" dirty="0">
                <a:solidFill>
                  <a:srgbClr val="333399"/>
                </a:solidFill>
                <a:latin typeface="Arial MT"/>
                <a:cs typeface="Arial MT"/>
              </a:rPr>
              <a:t> </a:t>
            </a:r>
            <a:r>
              <a:rPr sz="2800" spc="-5" dirty="0">
                <a:solidFill>
                  <a:srgbClr val="333399"/>
                </a:solidFill>
                <a:latin typeface="Arial MT"/>
                <a:cs typeface="Arial MT"/>
              </a:rPr>
              <a:t>or</a:t>
            </a:r>
            <a:r>
              <a:rPr sz="2800" spc="5" dirty="0">
                <a:solidFill>
                  <a:srgbClr val="333399"/>
                </a:solidFill>
                <a:latin typeface="Arial MT"/>
                <a:cs typeface="Arial MT"/>
              </a:rPr>
              <a:t> </a:t>
            </a:r>
            <a:r>
              <a:rPr sz="2800" dirty="0">
                <a:solidFill>
                  <a:srgbClr val="333399"/>
                </a:solidFill>
                <a:latin typeface="Arial MT"/>
                <a:cs typeface="Arial MT"/>
              </a:rPr>
              <a:t>partial.</a:t>
            </a:r>
            <a:endParaRPr sz="2800">
              <a:latin typeface="Arial MT"/>
              <a:cs typeface="Arial MT"/>
            </a:endParaRPr>
          </a:p>
          <a:p>
            <a:pPr marL="756285" lvl="1" indent="-287020">
              <a:lnSpc>
                <a:spcPct val="100000"/>
              </a:lnSpc>
              <a:spcBef>
                <a:spcPts val="285"/>
              </a:spcBef>
              <a:buClr>
                <a:srgbClr val="333399"/>
              </a:buClr>
              <a:buSzPct val="53846"/>
              <a:buFont typeface="Wingdings"/>
              <a:buChar char=""/>
              <a:tabLst>
                <a:tab pos="756285" algn="l"/>
                <a:tab pos="756920" algn="l"/>
              </a:tabLst>
            </a:pPr>
            <a:r>
              <a:rPr sz="2600" dirty="0">
                <a:solidFill>
                  <a:srgbClr val="800000"/>
                </a:solidFill>
                <a:latin typeface="Arial MT"/>
                <a:cs typeface="Arial MT"/>
              </a:rPr>
              <a:t>Total shown</a:t>
            </a:r>
            <a:r>
              <a:rPr sz="2600" spc="-25" dirty="0">
                <a:solidFill>
                  <a:srgbClr val="800000"/>
                </a:solidFill>
                <a:latin typeface="Arial MT"/>
                <a:cs typeface="Arial MT"/>
              </a:rPr>
              <a:t> </a:t>
            </a:r>
            <a:r>
              <a:rPr sz="2600" dirty="0">
                <a:solidFill>
                  <a:srgbClr val="800000"/>
                </a:solidFill>
                <a:latin typeface="Arial MT"/>
                <a:cs typeface="Arial MT"/>
              </a:rPr>
              <a:t>by</a:t>
            </a:r>
            <a:r>
              <a:rPr sz="2600" spc="5" dirty="0">
                <a:solidFill>
                  <a:srgbClr val="800000"/>
                </a:solidFill>
                <a:latin typeface="Arial MT"/>
                <a:cs typeface="Arial MT"/>
              </a:rPr>
              <a:t> </a:t>
            </a:r>
            <a:r>
              <a:rPr sz="2600" dirty="0">
                <a:solidFill>
                  <a:srgbClr val="800000"/>
                </a:solidFill>
                <a:latin typeface="Arial MT"/>
                <a:cs typeface="Arial MT"/>
              </a:rPr>
              <a:t>double</a:t>
            </a:r>
            <a:r>
              <a:rPr sz="2600" spc="-5" dirty="0">
                <a:solidFill>
                  <a:srgbClr val="800000"/>
                </a:solidFill>
                <a:latin typeface="Arial MT"/>
                <a:cs typeface="Arial MT"/>
              </a:rPr>
              <a:t> </a:t>
            </a:r>
            <a:r>
              <a:rPr sz="2600" dirty="0">
                <a:solidFill>
                  <a:srgbClr val="800000"/>
                </a:solidFill>
                <a:latin typeface="Arial MT"/>
                <a:cs typeface="Arial MT"/>
              </a:rPr>
              <a:t>line,</a:t>
            </a:r>
            <a:r>
              <a:rPr sz="2600" spc="5" dirty="0">
                <a:solidFill>
                  <a:srgbClr val="800000"/>
                </a:solidFill>
                <a:latin typeface="Arial MT"/>
                <a:cs typeface="Arial MT"/>
              </a:rPr>
              <a:t> </a:t>
            </a:r>
            <a:r>
              <a:rPr sz="2600" spc="-5" dirty="0">
                <a:solidFill>
                  <a:srgbClr val="800000"/>
                </a:solidFill>
                <a:latin typeface="Arial MT"/>
                <a:cs typeface="Arial MT"/>
              </a:rPr>
              <a:t>partial</a:t>
            </a:r>
            <a:r>
              <a:rPr sz="2600" dirty="0">
                <a:solidFill>
                  <a:srgbClr val="800000"/>
                </a:solidFill>
                <a:latin typeface="Arial MT"/>
                <a:cs typeface="Arial MT"/>
              </a:rPr>
              <a:t> by</a:t>
            </a:r>
            <a:r>
              <a:rPr sz="2600" spc="-10" dirty="0">
                <a:solidFill>
                  <a:srgbClr val="800000"/>
                </a:solidFill>
                <a:latin typeface="Arial MT"/>
                <a:cs typeface="Arial MT"/>
              </a:rPr>
              <a:t> </a:t>
            </a:r>
            <a:r>
              <a:rPr sz="2600" dirty="0">
                <a:solidFill>
                  <a:srgbClr val="800000"/>
                </a:solidFill>
                <a:latin typeface="Arial MT"/>
                <a:cs typeface="Arial MT"/>
              </a:rPr>
              <a:t>single</a:t>
            </a:r>
            <a:r>
              <a:rPr sz="2600" spc="-5" dirty="0">
                <a:solidFill>
                  <a:srgbClr val="800000"/>
                </a:solidFill>
                <a:latin typeface="Arial MT"/>
                <a:cs typeface="Arial MT"/>
              </a:rPr>
              <a:t> </a:t>
            </a:r>
            <a:r>
              <a:rPr sz="2600" dirty="0">
                <a:solidFill>
                  <a:srgbClr val="800000"/>
                </a:solidFill>
                <a:latin typeface="Arial MT"/>
                <a:cs typeface="Arial MT"/>
              </a:rPr>
              <a:t>line.</a:t>
            </a:r>
            <a:endParaRPr sz="2600">
              <a:latin typeface="Arial MT"/>
              <a:cs typeface="Arial MT"/>
            </a:endParaRPr>
          </a:p>
          <a:p>
            <a:pPr marL="355600" marR="664210" indent="-342900">
              <a:lnSpc>
                <a:spcPts val="3020"/>
              </a:lnSpc>
              <a:spcBef>
                <a:spcPts val="71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NOTE: </a:t>
            </a:r>
            <a:r>
              <a:rPr sz="2800" dirty="0">
                <a:solidFill>
                  <a:srgbClr val="333399"/>
                </a:solidFill>
                <a:latin typeface="Arial MT"/>
                <a:cs typeface="Arial MT"/>
              </a:rPr>
              <a:t>These are easy </a:t>
            </a:r>
            <a:r>
              <a:rPr sz="2800" spc="-5" dirty="0">
                <a:solidFill>
                  <a:srgbClr val="333399"/>
                </a:solidFill>
                <a:latin typeface="Arial MT"/>
                <a:cs typeface="Arial MT"/>
              </a:rPr>
              <a:t>to </a:t>
            </a:r>
            <a:r>
              <a:rPr sz="2800" dirty="0">
                <a:solidFill>
                  <a:srgbClr val="333399"/>
                </a:solidFill>
                <a:latin typeface="Arial MT"/>
                <a:cs typeface="Arial MT"/>
              </a:rPr>
              <a:t>specify for Binary </a:t>
            </a:r>
            <a:r>
              <a:rPr sz="2800" spc="-765" dirty="0">
                <a:solidFill>
                  <a:srgbClr val="333399"/>
                </a:solidFill>
                <a:latin typeface="Arial MT"/>
                <a:cs typeface="Arial MT"/>
              </a:rPr>
              <a:t> </a:t>
            </a:r>
            <a:r>
              <a:rPr sz="2800" dirty="0">
                <a:solidFill>
                  <a:srgbClr val="333399"/>
                </a:solidFill>
                <a:latin typeface="Arial MT"/>
                <a:cs typeface="Arial MT"/>
              </a:rPr>
              <a:t>Relationship</a:t>
            </a:r>
            <a:r>
              <a:rPr sz="2800" spc="10" dirty="0">
                <a:solidFill>
                  <a:srgbClr val="333399"/>
                </a:solidFill>
                <a:latin typeface="Arial MT"/>
                <a:cs typeface="Arial MT"/>
              </a:rPr>
              <a:t> </a:t>
            </a:r>
            <a:r>
              <a:rPr sz="2800" dirty="0">
                <a:solidFill>
                  <a:srgbClr val="333399"/>
                </a:solidFill>
                <a:latin typeface="Arial MT"/>
                <a:cs typeface="Arial MT"/>
              </a:rPr>
              <a:t>Types.</a:t>
            </a:r>
            <a:endParaRPr sz="2800">
              <a:latin typeface="Arial MT"/>
              <a:cs typeface="Arial M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prstGeom prst="rect">
            <a:avLst/>
          </a:prstGeom>
        </p:spPr>
        <p:txBody>
          <a:bodyPr vert="horz" wrap="square" lIns="0" tIns="136144" rIns="0" bIns="0" rtlCol="0">
            <a:spAutoFit/>
          </a:bodyPr>
          <a:lstStyle/>
          <a:p>
            <a:pPr marL="12700" marR="5080">
              <a:lnSpc>
                <a:spcPct val="100000"/>
              </a:lnSpc>
              <a:spcBef>
                <a:spcPts val="100"/>
              </a:spcBef>
            </a:pPr>
            <a:r>
              <a:rPr dirty="0"/>
              <a:t>Alternative</a:t>
            </a:r>
            <a:r>
              <a:rPr spc="-40" dirty="0"/>
              <a:t> </a:t>
            </a:r>
            <a:r>
              <a:rPr dirty="0"/>
              <a:t>(min,</a:t>
            </a:r>
            <a:r>
              <a:rPr spc="-20" dirty="0"/>
              <a:t> </a:t>
            </a:r>
            <a:r>
              <a:rPr dirty="0"/>
              <a:t>max)</a:t>
            </a:r>
            <a:r>
              <a:rPr spc="-25" dirty="0"/>
              <a:t> </a:t>
            </a:r>
            <a:r>
              <a:rPr dirty="0"/>
              <a:t>notation</a:t>
            </a:r>
            <a:r>
              <a:rPr spc="-40" dirty="0"/>
              <a:t> </a:t>
            </a:r>
            <a:r>
              <a:rPr dirty="0"/>
              <a:t>for </a:t>
            </a:r>
            <a:r>
              <a:rPr spc="-985" dirty="0"/>
              <a:t> </a:t>
            </a:r>
            <a:r>
              <a:rPr dirty="0"/>
              <a:t>relationship</a:t>
            </a:r>
            <a:r>
              <a:rPr spc="-65" dirty="0"/>
              <a:t> </a:t>
            </a:r>
            <a:r>
              <a:rPr dirty="0"/>
              <a:t>structural</a:t>
            </a:r>
            <a:r>
              <a:rPr spc="-55" dirty="0"/>
              <a:t> </a:t>
            </a:r>
            <a:r>
              <a:rPr dirty="0"/>
              <a:t>constraints:</a:t>
            </a:r>
          </a:p>
        </p:txBody>
      </p:sp>
      <p:sp>
        <p:nvSpPr>
          <p:cNvPr id="4" name="object 4"/>
          <p:cNvSpPr txBox="1"/>
          <p:nvPr/>
        </p:nvSpPr>
        <p:spPr>
          <a:xfrm>
            <a:off x="307340" y="1293063"/>
            <a:ext cx="7778115" cy="4539615"/>
          </a:xfrm>
          <a:prstGeom prst="rect">
            <a:avLst/>
          </a:prstGeom>
        </p:spPr>
        <p:txBody>
          <a:bodyPr vert="horz" wrap="square" lIns="0" tIns="13335" rIns="0" bIns="0" rtlCol="0">
            <a:spAutoFit/>
          </a:bodyPr>
          <a:lstStyle/>
          <a:p>
            <a:pPr marL="355600" indent="-342900">
              <a:lnSpc>
                <a:spcPts val="2160"/>
              </a:lnSpc>
              <a:spcBef>
                <a:spcPts val="105"/>
              </a:spcBef>
              <a:buClr>
                <a:srgbClr val="990033"/>
              </a:buClr>
              <a:buSzPct val="60000"/>
              <a:buFont typeface="Wingdings"/>
              <a:buChar char=""/>
              <a:tabLst>
                <a:tab pos="354965" algn="l"/>
                <a:tab pos="355600" algn="l"/>
              </a:tabLst>
            </a:pPr>
            <a:r>
              <a:rPr sz="2000" dirty="0">
                <a:solidFill>
                  <a:srgbClr val="333399"/>
                </a:solidFill>
                <a:latin typeface="Arial MT"/>
                <a:cs typeface="Arial MT"/>
              </a:rPr>
              <a:t>Specified</a:t>
            </a:r>
            <a:r>
              <a:rPr sz="2000" spc="-20" dirty="0">
                <a:solidFill>
                  <a:srgbClr val="333399"/>
                </a:solidFill>
                <a:latin typeface="Arial MT"/>
                <a:cs typeface="Arial MT"/>
              </a:rPr>
              <a:t> </a:t>
            </a:r>
            <a:r>
              <a:rPr sz="2000" dirty="0">
                <a:solidFill>
                  <a:srgbClr val="333399"/>
                </a:solidFill>
                <a:latin typeface="Arial MT"/>
                <a:cs typeface="Arial MT"/>
              </a:rPr>
              <a:t>on</a:t>
            </a:r>
            <a:r>
              <a:rPr sz="2000" spc="5" dirty="0">
                <a:solidFill>
                  <a:srgbClr val="333399"/>
                </a:solidFill>
                <a:latin typeface="Arial MT"/>
                <a:cs typeface="Arial MT"/>
              </a:rPr>
              <a:t> </a:t>
            </a:r>
            <a:r>
              <a:rPr sz="2000" dirty="0">
                <a:solidFill>
                  <a:srgbClr val="333399"/>
                </a:solidFill>
                <a:latin typeface="Arial MT"/>
                <a:cs typeface="Arial MT"/>
              </a:rPr>
              <a:t>each</a:t>
            </a:r>
            <a:r>
              <a:rPr sz="2000" spc="-30" dirty="0">
                <a:solidFill>
                  <a:srgbClr val="333399"/>
                </a:solidFill>
                <a:latin typeface="Arial MT"/>
                <a:cs typeface="Arial MT"/>
              </a:rPr>
              <a:t> </a:t>
            </a:r>
            <a:r>
              <a:rPr sz="2000" dirty="0">
                <a:solidFill>
                  <a:srgbClr val="333399"/>
                </a:solidFill>
                <a:latin typeface="Arial MT"/>
                <a:cs typeface="Arial MT"/>
              </a:rPr>
              <a:t>participation</a:t>
            </a:r>
            <a:r>
              <a:rPr sz="2000" spc="-30" dirty="0">
                <a:solidFill>
                  <a:srgbClr val="333399"/>
                </a:solidFill>
                <a:latin typeface="Arial MT"/>
                <a:cs typeface="Arial MT"/>
              </a:rPr>
              <a:t> </a:t>
            </a:r>
            <a:r>
              <a:rPr sz="2000" dirty="0">
                <a:solidFill>
                  <a:srgbClr val="333399"/>
                </a:solidFill>
                <a:latin typeface="Arial MT"/>
                <a:cs typeface="Arial MT"/>
              </a:rPr>
              <a:t>of</a:t>
            </a:r>
            <a:r>
              <a:rPr sz="2000" spc="-25" dirty="0">
                <a:solidFill>
                  <a:srgbClr val="333399"/>
                </a:solidFill>
                <a:latin typeface="Arial MT"/>
                <a:cs typeface="Arial MT"/>
              </a:rPr>
              <a:t> </a:t>
            </a:r>
            <a:r>
              <a:rPr sz="2000" dirty="0">
                <a:solidFill>
                  <a:srgbClr val="333399"/>
                </a:solidFill>
                <a:latin typeface="Arial MT"/>
                <a:cs typeface="Arial MT"/>
              </a:rPr>
              <a:t>an</a:t>
            </a:r>
            <a:r>
              <a:rPr sz="2000" spc="-10" dirty="0">
                <a:solidFill>
                  <a:srgbClr val="333399"/>
                </a:solidFill>
                <a:latin typeface="Arial MT"/>
                <a:cs typeface="Arial MT"/>
              </a:rPr>
              <a:t> </a:t>
            </a:r>
            <a:r>
              <a:rPr sz="2000" dirty="0">
                <a:solidFill>
                  <a:srgbClr val="333399"/>
                </a:solidFill>
                <a:latin typeface="Arial MT"/>
                <a:cs typeface="Arial MT"/>
              </a:rPr>
              <a:t>entity</a:t>
            </a:r>
            <a:r>
              <a:rPr sz="2000" spc="-5" dirty="0">
                <a:solidFill>
                  <a:srgbClr val="333399"/>
                </a:solidFill>
                <a:latin typeface="Arial MT"/>
                <a:cs typeface="Arial MT"/>
              </a:rPr>
              <a:t> type</a:t>
            </a:r>
            <a:r>
              <a:rPr sz="2000" spc="-15" dirty="0">
                <a:solidFill>
                  <a:srgbClr val="333399"/>
                </a:solidFill>
                <a:latin typeface="Arial MT"/>
                <a:cs typeface="Arial MT"/>
              </a:rPr>
              <a:t> </a:t>
            </a:r>
            <a:r>
              <a:rPr sz="2000" dirty="0">
                <a:solidFill>
                  <a:srgbClr val="333399"/>
                </a:solidFill>
                <a:latin typeface="Arial MT"/>
                <a:cs typeface="Arial MT"/>
              </a:rPr>
              <a:t>E</a:t>
            </a:r>
            <a:r>
              <a:rPr sz="2000" spc="5" dirty="0">
                <a:solidFill>
                  <a:srgbClr val="333399"/>
                </a:solidFill>
                <a:latin typeface="Arial MT"/>
                <a:cs typeface="Arial MT"/>
              </a:rPr>
              <a:t> </a:t>
            </a:r>
            <a:r>
              <a:rPr sz="2000" dirty="0">
                <a:solidFill>
                  <a:srgbClr val="333399"/>
                </a:solidFill>
                <a:latin typeface="Arial MT"/>
                <a:cs typeface="Arial MT"/>
              </a:rPr>
              <a:t>in</a:t>
            </a:r>
            <a:r>
              <a:rPr sz="2000" spc="-5" dirty="0">
                <a:solidFill>
                  <a:srgbClr val="333399"/>
                </a:solidFill>
                <a:latin typeface="Arial MT"/>
                <a:cs typeface="Arial MT"/>
              </a:rPr>
              <a:t> </a:t>
            </a:r>
            <a:r>
              <a:rPr sz="2000" dirty="0">
                <a:solidFill>
                  <a:srgbClr val="333399"/>
                </a:solidFill>
                <a:latin typeface="Arial MT"/>
                <a:cs typeface="Arial MT"/>
              </a:rPr>
              <a:t>a</a:t>
            </a:r>
            <a:r>
              <a:rPr sz="2000" spc="-15" dirty="0">
                <a:solidFill>
                  <a:srgbClr val="333399"/>
                </a:solidFill>
                <a:latin typeface="Arial MT"/>
                <a:cs typeface="Arial MT"/>
              </a:rPr>
              <a:t> </a:t>
            </a:r>
            <a:r>
              <a:rPr sz="2000" dirty="0">
                <a:solidFill>
                  <a:srgbClr val="333399"/>
                </a:solidFill>
                <a:latin typeface="Arial MT"/>
                <a:cs typeface="Arial MT"/>
              </a:rPr>
              <a:t>relationship</a:t>
            </a:r>
            <a:endParaRPr sz="2000">
              <a:latin typeface="Arial MT"/>
              <a:cs typeface="Arial MT"/>
            </a:endParaRPr>
          </a:p>
          <a:p>
            <a:pPr marL="355600">
              <a:lnSpc>
                <a:spcPts val="2160"/>
              </a:lnSpc>
            </a:pPr>
            <a:r>
              <a:rPr sz="2000" spc="-5" dirty="0">
                <a:solidFill>
                  <a:srgbClr val="333399"/>
                </a:solidFill>
                <a:latin typeface="Arial MT"/>
                <a:cs typeface="Arial MT"/>
              </a:rPr>
              <a:t>type</a:t>
            </a:r>
            <a:r>
              <a:rPr sz="2000" spc="-55" dirty="0">
                <a:solidFill>
                  <a:srgbClr val="333399"/>
                </a:solidFill>
                <a:latin typeface="Arial MT"/>
                <a:cs typeface="Arial MT"/>
              </a:rPr>
              <a:t> </a:t>
            </a:r>
            <a:r>
              <a:rPr sz="2000" dirty="0">
                <a:solidFill>
                  <a:srgbClr val="333399"/>
                </a:solidFill>
                <a:latin typeface="Arial MT"/>
                <a:cs typeface="Arial MT"/>
              </a:rPr>
              <a:t>R</a:t>
            </a:r>
            <a:endParaRPr sz="2000">
              <a:latin typeface="Arial MT"/>
              <a:cs typeface="Arial MT"/>
            </a:endParaRPr>
          </a:p>
          <a:p>
            <a:pPr marL="355600" marR="92710" indent="-342900">
              <a:lnSpc>
                <a:spcPct val="80000"/>
              </a:lnSpc>
              <a:spcBef>
                <a:spcPts val="480"/>
              </a:spcBef>
              <a:buClr>
                <a:srgbClr val="990033"/>
              </a:buClr>
              <a:buSzPct val="60000"/>
              <a:buFont typeface="Wingdings"/>
              <a:buChar char=""/>
              <a:tabLst>
                <a:tab pos="354965" algn="l"/>
                <a:tab pos="355600" algn="l"/>
              </a:tabLst>
            </a:pPr>
            <a:r>
              <a:rPr sz="2000" dirty="0">
                <a:solidFill>
                  <a:srgbClr val="333399"/>
                </a:solidFill>
                <a:latin typeface="Arial MT"/>
                <a:cs typeface="Arial MT"/>
              </a:rPr>
              <a:t>Specifies</a:t>
            </a:r>
            <a:r>
              <a:rPr sz="2000" spc="-15" dirty="0">
                <a:solidFill>
                  <a:srgbClr val="333399"/>
                </a:solidFill>
                <a:latin typeface="Arial MT"/>
                <a:cs typeface="Arial MT"/>
              </a:rPr>
              <a:t> </a:t>
            </a:r>
            <a:r>
              <a:rPr sz="2000" dirty="0">
                <a:solidFill>
                  <a:srgbClr val="333399"/>
                </a:solidFill>
                <a:latin typeface="Arial MT"/>
                <a:cs typeface="Arial MT"/>
              </a:rPr>
              <a:t>that</a:t>
            </a:r>
            <a:r>
              <a:rPr sz="2000" spc="-25" dirty="0">
                <a:solidFill>
                  <a:srgbClr val="333399"/>
                </a:solidFill>
                <a:latin typeface="Arial MT"/>
                <a:cs typeface="Arial MT"/>
              </a:rPr>
              <a:t> </a:t>
            </a:r>
            <a:r>
              <a:rPr sz="2000" dirty="0">
                <a:solidFill>
                  <a:srgbClr val="333399"/>
                </a:solidFill>
                <a:latin typeface="Arial MT"/>
                <a:cs typeface="Arial MT"/>
              </a:rPr>
              <a:t>each</a:t>
            </a:r>
            <a:r>
              <a:rPr sz="2000" spc="-25" dirty="0">
                <a:solidFill>
                  <a:srgbClr val="333399"/>
                </a:solidFill>
                <a:latin typeface="Arial MT"/>
                <a:cs typeface="Arial MT"/>
              </a:rPr>
              <a:t> </a:t>
            </a:r>
            <a:r>
              <a:rPr sz="2000" spc="-5" dirty="0">
                <a:solidFill>
                  <a:srgbClr val="333399"/>
                </a:solidFill>
                <a:latin typeface="Arial MT"/>
                <a:cs typeface="Arial MT"/>
              </a:rPr>
              <a:t>entity</a:t>
            </a:r>
            <a:r>
              <a:rPr sz="2000" spc="-15" dirty="0">
                <a:solidFill>
                  <a:srgbClr val="333399"/>
                </a:solidFill>
                <a:latin typeface="Arial MT"/>
                <a:cs typeface="Arial MT"/>
              </a:rPr>
              <a:t> </a:t>
            </a:r>
            <a:r>
              <a:rPr sz="2000" dirty="0">
                <a:solidFill>
                  <a:srgbClr val="333399"/>
                </a:solidFill>
                <a:latin typeface="Arial MT"/>
                <a:cs typeface="Arial MT"/>
              </a:rPr>
              <a:t>e</a:t>
            </a:r>
            <a:r>
              <a:rPr sz="2000" spc="-10" dirty="0">
                <a:solidFill>
                  <a:srgbClr val="333399"/>
                </a:solidFill>
                <a:latin typeface="Arial MT"/>
                <a:cs typeface="Arial MT"/>
              </a:rPr>
              <a:t> </a:t>
            </a:r>
            <a:r>
              <a:rPr sz="2000" dirty="0">
                <a:solidFill>
                  <a:srgbClr val="333399"/>
                </a:solidFill>
                <a:latin typeface="Arial MT"/>
                <a:cs typeface="Arial MT"/>
              </a:rPr>
              <a:t>in E</a:t>
            </a:r>
            <a:r>
              <a:rPr sz="2000" spc="-5" dirty="0">
                <a:solidFill>
                  <a:srgbClr val="333399"/>
                </a:solidFill>
                <a:latin typeface="Arial MT"/>
                <a:cs typeface="Arial MT"/>
              </a:rPr>
              <a:t> </a:t>
            </a:r>
            <a:r>
              <a:rPr sz="2000" dirty="0">
                <a:solidFill>
                  <a:srgbClr val="333399"/>
                </a:solidFill>
                <a:latin typeface="Arial MT"/>
                <a:cs typeface="Arial MT"/>
              </a:rPr>
              <a:t>participates</a:t>
            </a:r>
            <a:r>
              <a:rPr sz="2000" spc="-30" dirty="0">
                <a:solidFill>
                  <a:srgbClr val="333399"/>
                </a:solidFill>
                <a:latin typeface="Arial MT"/>
                <a:cs typeface="Arial MT"/>
              </a:rPr>
              <a:t> </a:t>
            </a:r>
            <a:r>
              <a:rPr sz="2000" dirty="0">
                <a:solidFill>
                  <a:srgbClr val="333399"/>
                </a:solidFill>
                <a:latin typeface="Arial MT"/>
                <a:cs typeface="Arial MT"/>
              </a:rPr>
              <a:t>in at</a:t>
            </a:r>
            <a:r>
              <a:rPr sz="2000" spc="-20" dirty="0">
                <a:solidFill>
                  <a:srgbClr val="333399"/>
                </a:solidFill>
                <a:latin typeface="Arial MT"/>
                <a:cs typeface="Arial MT"/>
              </a:rPr>
              <a:t> </a:t>
            </a:r>
            <a:r>
              <a:rPr sz="2000" dirty="0">
                <a:solidFill>
                  <a:srgbClr val="333399"/>
                </a:solidFill>
                <a:latin typeface="Arial MT"/>
                <a:cs typeface="Arial MT"/>
              </a:rPr>
              <a:t>least </a:t>
            </a:r>
            <a:r>
              <a:rPr sz="2000" i="1" spc="-5" dirty="0">
                <a:solidFill>
                  <a:srgbClr val="333399"/>
                </a:solidFill>
                <a:latin typeface="Arial"/>
                <a:cs typeface="Arial"/>
              </a:rPr>
              <a:t>min</a:t>
            </a:r>
            <a:r>
              <a:rPr sz="2000" i="1" spc="10" dirty="0">
                <a:solidFill>
                  <a:srgbClr val="333399"/>
                </a:solidFill>
                <a:latin typeface="Arial"/>
                <a:cs typeface="Arial"/>
              </a:rPr>
              <a:t> </a:t>
            </a:r>
            <a:r>
              <a:rPr sz="2000" dirty="0">
                <a:solidFill>
                  <a:srgbClr val="333399"/>
                </a:solidFill>
                <a:latin typeface="Arial MT"/>
                <a:cs typeface="Arial MT"/>
              </a:rPr>
              <a:t>and</a:t>
            </a:r>
            <a:r>
              <a:rPr sz="2000" spc="-15" dirty="0">
                <a:solidFill>
                  <a:srgbClr val="333399"/>
                </a:solidFill>
                <a:latin typeface="Arial MT"/>
                <a:cs typeface="Arial MT"/>
              </a:rPr>
              <a:t> </a:t>
            </a:r>
            <a:r>
              <a:rPr sz="2000" dirty="0">
                <a:solidFill>
                  <a:srgbClr val="333399"/>
                </a:solidFill>
                <a:latin typeface="Arial MT"/>
                <a:cs typeface="Arial MT"/>
              </a:rPr>
              <a:t>at </a:t>
            </a:r>
            <a:r>
              <a:rPr sz="2000" spc="-540" dirty="0">
                <a:solidFill>
                  <a:srgbClr val="333399"/>
                </a:solidFill>
                <a:latin typeface="Arial MT"/>
                <a:cs typeface="Arial MT"/>
              </a:rPr>
              <a:t> </a:t>
            </a:r>
            <a:r>
              <a:rPr sz="2000" dirty="0">
                <a:solidFill>
                  <a:srgbClr val="333399"/>
                </a:solidFill>
                <a:latin typeface="Arial MT"/>
                <a:cs typeface="Arial MT"/>
              </a:rPr>
              <a:t>most</a:t>
            </a:r>
            <a:r>
              <a:rPr sz="2000" spc="-40" dirty="0">
                <a:solidFill>
                  <a:srgbClr val="333399"/>
                </a:solidFill>
                <a:latin typeface="Arial MT"/>
                <a:cs typeface="Arial MT"/>
              </a:rPr>
              <a:t> </a:t>
            </a:r>
            <a:r>
              <a:rPr sz="2000" i="1" spc="-5" dirty="0">
                <a:solidFill>
                  <a:srgbClr val="333399"/>
                </a:solidFill>
                <a:latin typeface="Arial"/>
                <a:cs typeface="Arial"/>
              </a:rPr>
              <a:t>max</a:t>
            </a:r>
            <a:r>
              <a:rPr sz="2000" i="1" dirty="0">
                <a:solidFill>
                  <a:srgbClr val="333399"/>
                </a:solidFill>
                <a:latin typeface="Arial"/>
                <a:cs typeface="Arial"/>
              </a:rPr>
              <a:t> </a:t>
            </a:r>
            <a:r>
              <a:rPr sz="2000" dirty="0">
                <a:solidFill>
                  <a:srgbClr val="333399"/>
                </a:solidFill>
                <a:latin typeface="Arial MT"/>
                <a:cs typeface="Arial MT"/>
              </a:rPr>
              <a:t>relationship</a:t>
            </a:r>
            <a:r>
              <a:rPr sz="2000" spc="-30" dirty="0">
                <a:solidFill>
                  <a:srgbClr val="333399"/>
                </a:solidFill>
                <a:latin typeface="Arial MT"/>
                <a:cs typeface="Arial MT"/>
              </a:rPr>
              <a:t> </a:t>
            </a:r>
            <a:r>
              <a:rPr sz="2000" dirty="0">
                <a:solidFill>
                  <a:srgbClr val="333399"/>
                </a:solidFill>
                <a:latin typeface="Arial MT"/>
                <a:cs typeface="Arial MT"/>
              </a:rPr>
              <a:t>instances</a:t>
            </a:r>
            <a:r>
              <a:rPr sz="2000" spc="-35" dirty="0">
                <a:solidFill>
                  <a:srgbClr val="333399"/>
                </a:solidFill>
                <a:latin typeface="Arial MT"/>
                <a:cs typeface="Arial MT"/>
              </a:rPr>
              <a:t> </a:t>
            </a:r>
            <a:r>
              <a:rPr sz="2000" dirty="0">
                <a:solidFill>
                  <a:srgbClr val="333399"/>
                </a:solidFill>
                <a:latin typeface="Arial MT"/>
                <a:cs typeface="Arial MT"/>
              </a:rPr>
              <a:t>in R</a:t>
            </a:r>
            <a:endParaRPr sz="2000">
              <a:latin typeface="Arial MT"/>
              <a:cs typeface="Arial MT"/>
            </a:endParaRPr>
          </a:p>
          <a:p>
            <a:pPr marL="355600" indent="-342900">
              <a:lnSpc>
                <a:spcPct val="100000"/>
              </a:lnSpc>
              <a:buClr>
                <a:srgbClr val="990033"/>
              </a:buClr>
              <a:buSzPct val="60000"/>
              <a:buFont typeface="Wingdings"/>
              <a:buChar char=""/>
              <a:tabLst>
                <a:tab pos="354965" algn="l"/>
                <a:tab pos="355600" algn="l"/>
              </a:tabLst>
            </a:pPr>
            <a:r>
              <a:rPr sz="2000" dirty="0">
                <a:solidFill>
                  <a:srgbClr val="333399"/>
                </a:solidFill>
                <a:latin typeface="Arial MT"/>
                <a:cs typeface="Arial MT"/>
              </a:rPr>
              <a:t>Default(no</a:t>
            </a:r>
            <a:r>
              <a:rPr sz="2000" spc="-25" dirty="0">
                <a:solidFill>
                  <a:srgbClr val="333399"/>
                </a:solidFill>
                <a:latin typeface="Arial MT"/>
                <a:cs typeface="Arial MT"/>
              </a:rPr>
              <a:t> </a:t>
            </a:r>
            <a:r>
              <a:rPr sz="2000" dirty="0">
                <a:solidFill>
                  <a:srgbClr val="333399"/>
                </a:solidFill>
                <a:latin typeface="Arial MT"/>
                <a:cs typeface="Arial MT"/>
              </a:rPr>
              <a:t>constraint):</a:t>
            </a:r>
            <a:r>
              <a:rPr sz="2000" spc="-60" dirty="0">
                <a:solidFill>
                  <a:srgbClr val="333399"/>
                </a:solidFill>
                <a:latin typeface="Arial MT"/>
                <a:cs typeface="Arial MT"/>
              </a:rPr>
              <a:t> </a:t>
            </a:r>
            <a:r>
              <a:rPr sz="2000" dirty="0">
                <a:solidFill>
                  <a:srgbClr val="333399"/>
                </a:solidFill>
                <a:latin typeface="Arial MT"/>
                <a:cs typeface="Arial MT"/>
              </a:rPr>
              <a:t>min=0,</a:t>
            </a:r>
            <a:r>
              <a:rPr sz="2000" spc="-30" dirty="0">
                <a:solidFill>
                  <a:srgbClr val="333399"/>
                </a:solidFill>
                <a:latin typeface="Arial MT"/>
                <a:cs typeface="Arial MT"/>
              </a:rPr>
              <a:t> </a:t>
            </a:r>
            <a:r>
              <a:rPr sz="2000" dirty="0">
                <a:solidFill>
                  <a:srgbClr val="333399"/>
                </a:solidFill>
                <a:latin typeface="Arial MT"/>
                <a:cs typeface="Arial MT"/>
              </a:rPr>
              <a:t>max=n</a:t>
            </a:r>
            <a:r>
              <a:rPr sz="2000" spc="-30" dirty="0">
                <a:solidFill>
                  <a:srgbClr val="333399"/>
                </a:solidFill>
                <a:latin typeface="Arial MT"/>
                <a:cs typeface="Arial MT"/>
              </a:rPr>
              <a:t> </a:t>
            </a:r>
            <a:r>
              <a:rPr sz="2000" dirty="0">
                <a:solidFill>
                  <a:srgbClr val="333399"/>
                </a:solidFill>
                <a:latin typeface="Arial MT"/>
                <a:cs typeface="Arial MT"/>
              </a:rPr>
              <a:t>(signifying</a:t>
            </a:r>
            <a:r>
              <a:rPr sz="2000" spc="-10" dirty="0">
                <a:solidFill>
                  <a:srgbClr val="333399"/>
                </a:solidFill>
                <a:latin typeface="Arial MT"/>
                <a:cs typeface="Arial MT"/>
              </a:rPr>
              <a:t> </a:t>
            </a:r>
            <a:r>
              <a:rPr sz="2000" dirty="0">
                <a:solidFill>
                  <a:srgbClr val="333399"/>
                </a:solidFill>
                <a:latin typeface="Arial MT"/>
                <a:cs typeface="Arial MT"/>
              </a:rPr>
              <a:t>no</a:t>
            </a:r>
            <a:r>
              <a:rPr sz="2000" spc="-15" dirty="0">
                <a:solidFill>
                  <a:srgbClr val="333399"/>
                </a:solidFill>
                <a:latin typeface="Arial MT"/>
                <a:cs typeface="Arial MT"/>
              </a:rPr>
              <a:t> </a:t>
            </a:r>
            <a:r>
              <a:rPr sz="2000" spc="-5" dirty="0">
                <a:solidFill>
                  <a:srgbClr val="333399"/>
                </a:solidFill>
                <a:latin typeface="Arial MT"/>
                <a:cs typeface="Arial MT"/>
              </a:rPr>
              <a:t>limit)</a:t>
            </a:r>
            <a:endParaRPr sz="2000">
              <a:latin typeface="Arial MT"/>
              <a:cs typeface="Arial MT"/>
            </a:endParaRPr>
          </a:p>
          <a:p>
            <a:pPr marL="355600" indent="-342900">
              <a:lnSpc>
                <a:spcPct val="100000"/>
              </a:lnSpc>
              <a:buClr>
                <a:srgbClr val="990033"/>
              </a:buClr>
              <a:buSzPct val="60000"/>
              <a:buFont typeface="Wingdings"/>
              <a:buChar char=""/>
              <a:tabLst>
                <a:tab pos="354965" algn="l"/>
                <a:tab pos="355600" algn="l"/>
              </a:tabLst>
            </a:pPr>
            <a:r>
              <a:rPr sz="2000" dirty="0">
                <a:solidFill>
                  <a:srgbClr val="333399"/>
                </a:solidFill>
                <a:latin typeface="Arial MT"/>
                <a:cs typeface="Arial MT"/>
              </a:rPr>
              <a:t>Must</a:t>
            </a:r>
            <a:r>
              <a:rPr sz="2000" spc="-40" dirty="0">
                <a:solidFill>
                  <a:srgbClr val="333399"/>
                </a:solidFill>
                <a:latin typeface="Arial MT"/>
                <a:cs typeface="Arial MT"/>
              </a:rPr>
              <a:t> </a:t>
            </a:r>
            <a:r>
              <a:rPr sz="2000" dirty="0">
                <a:solidFill>
                  <a:srgbClr val="333399"/>
                </a:solidFill>
                <a:latin typeface="Arial MT"/>
                <a:cs typeface="Arial MT"/>
              </a:rPr>
              <a:t>have</a:t>
            </a:r>
            <a:r>
              <a:rPr sz="2000" spc="-10" dirty="0">
                <a:solidFill>
                  <a:srgbClr val="333399"/>
                </a:solidFill>
                <a:latin typeface="Arial MT"/>
                <a:cs typeface="Arial MT"/>
              </a:rPr>
              <a:t> </a:t>
            </a:r>
            <a:r>
              <a:rPr sz="2000" dirty="0">
                <a:solidFill>
                  <a:srgbClr val="333399"/>
                </a:solidFill>
                <a:latin typeface="Arial MT"/>
                <a:cs typeface="Arial MT"/>
              </a:rPr>
              <a:t>min</a:t>
            </a:r>
            <a:r>
              <a:rPr sz="2000" dirty="0">
                <a:solidFill>
                  <a:srgbClr val="333399"/>
                </a:solidFill>
                <a:latin typeface="Symbol"/>
                <a:cs typeface="Symbol"/>
              </a:rPr>
              <a:t></a:t>
            </a:r>
            <a:r>
              <a:rPr sz="2000" dirty="0">
                <a:solidFill>
                  <a:srgbClr val="333399"/>
                </a:solidFill>
                <a:latin typeface="Arial MT"/>
                <a:cs typeface="Arial MT"/>
              </a:rPr>
              <a:t>max,</a:t>
            </a:r>
            <a:r>
              <a:rPr sz="2000" spc="-40" dirty="0">
                <a:solidFill>
                  <a:srgbClr val="333399"/>
                </a:solidFill>
                <a:latin typeface="Arial MT"/>
                <a:cs typeface="Arial MT"/>
              </a:rPr>
              <a:t> </a:t>
            </a:r>
            <a:r>
              <a:rPr sz="2000" dirty="0">
                <a:solidFill>
                  <a:srgbClr val="333399"/>
                </a:solidFill>
                <a:latin typeface="Arial MT"/>
                <a:cs typeface="Arial MT"/>
              </a:rPr>
              <a:t>min</a:t>
            </a:r>
            <a:r>
              <a:rPr sz="2000" dirty="0">
                <a:solidFill>
                  <a:srgbClr val="333399"/>
                </a:solidFill>
                <a:latin typeface="Symbol"/>
                <a:cs typeface="Symbol"/>
              </a:rPr>
              <a:t></a:t>
            </a:r>
            <a:r>
              <a:rPr sz="2000" dirty="0">
                <a:solidFill>
                  <a:srgbClr val="333399"/>
                </a:solidFill>
                <a:latin typeface="Arial MT"/>
                <a:cs typeface="Arial MT"/>
              </a:rPr>
              <a:t>0,</a:t>
            </a:r>
            <a:r>
              <a:rPr sz="2000" spc="-35" dirty="0">
                <a:solidFill>
                  <a:srgbClr val="333399"/>
                </a:solidFill>
                <a:latin typeface="Arial MT"/>
                <a:cs typeface="Arial MT"/>
              </a:rPr>
              <a:t> </a:t>
            </a:r>
            <a:r>
              <a:rPr sz="2000" dirty="0">
                <a:solidFill>
                  <a:srgbClr val="333399"/>
                </a:solidFill>
                <a:latin typeface="Arial MT"/>
                <a:cs typeface="Arial MT"/>
              </a:rPr>
              <a:t>max</a:t>
            </a:r>
            <a:r>
              <a:rPr sz="2000" spc="-30" dirty="0">
                <a:solidFill>
                  <a:srgbClr val="333399"/>
                </a:solidFill>
                <a:latin typeface="Arial MT"/>
                <a:cs typeface="Arial MT"/>
              </a:rPr>
              <a:t> </a:t>
            </a:r>
            <a:r>
              <a:rPr sz="2000" dirty="0">
                <a:solidFill>
                  <a:srgbClr val="333399"/>
                </a:solidFill>
                <a:latin typeface="Symbol"/>
                <a:cs typeface="Symbol"/>
              </a:rPr>
              <a:t></a:t>
            </a:r>
            <a:r>
              <a:rPr sz="2000" dirty="0">
                <a:solidFill>
                  <a:srgbClr val="333399"/>
                </a:solidFill>
                <a:latin typeface="Arial MT"/>
                <a:cs typeface="Arial MT"/>
              </a:rPr>
              <a:t>1</a:t>
            </a:r>
            <a:endParaRPr sz="2000">
              <a:latin typeface="Arial MT"/>
              <a:cs typeface="Arial MT"/>
            </a:endParaRPr>
          </a:p>
          <a:p>
            <a:pPr marL="355600" indent="-342900">
              <a:lnSpc>
                <a:spcPct val="100000"/>
              </a:lnSpc>
              <a:spcBef>
                <a:spcPts val="5"/>
              </a:spcBef>
              <a:buClr>
                <a:srgbClr val="990033"/>
              </a:buClr>
              <a:buSzPct val="60000"/>
              <a:buFont typeface="Wingdings"/>
              <a:buChar char=""/>
              <a:tabLst>
                <a:tab pos="354965" algn="l"/>
                <a:tab pos="355600" algn="l"/>
              </a:tabLst>
            </a:pPr>
            <a:r>
              <a:rPr sz="2000" dirty="0">
                <a:solidFill>
                  <a:srgbClr val="333399"/>
                </a:solidFill>
                <a:latin typeface="Arial MT"/>
                <a:cs typeface="Arial MT"/>
              </a:rPr>
              <a:t>Derived</a:t>
            </a:r>
            <a:r>
              <a:rPr sz="2000" spc="-15" dirty="0">
                <a:solidFill>
                  <a:srgbClr val="333399"/>
                </a:solidFill>
                <a:latin typeface="Arial MT"/>
                <a:cs typeface="Arial MT"/>
              </a:rPr>
              <a:t> </a:t>
            </a:r>
            <a:r>
              <a:rPr sz="2000" dirty="0">
                <a:solidFill>
                  <a:srgbClr val="333399"/>
                </a:solidFill>
                <a:latin typeface="Arial MT"/>
                <a:cs typeface="Arial MT"/>
              </a:rPr>
              <a:t>from</a:t>
            </a:r>
            <a:r>
              <a:rPr sz="2000" spc="-25" dirty="0">
                <a:solidFill>
                  <a:srgbClr val="333399"/>
                </a:solidFill>
                <a:latin typeface="Arial MT"/>
                <a:cs typeface="Arial MT"/>
              </a:rPr>
              <a:t> </a:t>
            </a:r>
            <a:r>
              <a:rPr sz="2000" dirty="0">
                <a:solidFill>
                  <a:srgbClr val="333399"/>
                </a:solidFill>
                <a:latin typeface="Arial MT"/>
                <a:cs typeface="Arial MT"/>
              </a:rPr>
              <a:t>the</a:t>
            </a:r>
            <a:r>
              <a:rPr sz="2000" spc="-25" dirty="0">
                <a:solidFill>
                  <a:srgbClr val="333399"/>
                </a:solidFill>
                <a:latin typeface="Arial MT"/>
                <a:cs typeface="Arial MT"/>
              </a:rPr>
              <a:t> </a:t>
            </a:r>
            <a:r>
              <a:rPr sz="2000" dirty="0">
                <a:solidFill>
                  <a:srgbClr val="333399"/>
                </a:solidFill>
                <a:latin typeface="Arial MT"/>
                <a:cs typeface="Arial MT"/>
              </a:rPr>
              <a:t>knowledge</a:t>
            </a:r>
            <a:r>
              <a:rPr sz="2000" spc="-25" dirty="0">
                <a:solidFill>
                  <a:srgbClr val="333399"/>
                </a:solidFill>
                <a:latin typeface="Arial MT"/>
                <a:cs typeface="Arial MT"/>
              </a:rPr>
              <a:t> </a:t>
            </a:r>
            <a:r>
              <a:rPr sz="2000" dirty="0">
                <a:solidFill>
                  <a:srgbClr val="333399"/>
                </a:solidFill>
                <a:latin typeface="Arial MT"/>
                <a:cs typeface="Arial MT"/>
              </a:rPr>
              <a:t>of</a:t>
            </a:r>
            <a:r>
              <a:rPr sz="2000" spc="-20" dirty="0">
                <a:solidFill>
                  <a:srgbClr val="333399"/>
                </a:solidFill>
                <a:latin typeface="Arial MT"/>
                <a:cs typeface="Arial MT"/>
              </a:rPr>
              <a:t> </a:t>
            </a:r>
            <a:r>
              <a:rPr sz="2000" dirty="0">
                <a:solidFill>
                  <a:srgbClr val="333399"/>
                </a:solidFill>
                <a:latin typeface="Arial MT"/>
                <a:cs typeface="Arial MT"/>
              </a:rPr>
              <a:t>mini-world</a:t>
            </a:r>
            <a:r>
              <a:rPr sz="2000" spc="-25" dirty="0">
                <a:solidFill>
                  <a:srgbClr val="333399"/>
                </a:solidFill>
                <a:latin typeface="Arial MT"/>
                <a:cs typeface="Arial MT"/>
              </a:rPr>
              <a:t> </a:t>
            </a:r>
            <a:r>
              <a:rPr sz="2000" dirty="0">
                <a:solidFill>
                  <a:srgbClr val="333399"/>
                </a:solidFill>
                <a:latin typeface="Arial MT"/>
                <a:cs typeface="Arial MT"/>
              </a:rPr>
              <a:t>constraints</a:t>
            </a:r>
            <a:endParaRPr sz="2000">
              <a:latin typeface="Arial MT"/>
              <a:cs typeface="Arial MT"/>
            </a:endParaRPr>
          </a:p>
          <a:p>
            <a:pPr marL="355600" indent="-342900">
              <a:lnSpc>
                <a:spcPct val="100000"/>
              </a:lnSpc>
              <a:buClr>
                <a:srgbClr val="990033"/>
              </a:buClr>
              <a:buSzPct val="60000"/>
              <a:buFont typeface="Wingdings"/>
              <a:buChar char=""/>
              <a:tabLst>
                <a:tab pos="354965" algn="l"/>
                <a:tab pos="355600" algn="l"/>
              </a:tabLst>
            </a:pPr>
            <a:r>
              <a:rPr sz="2000" dirty="0">
                <a:solidFill>
                  <a:srgbClr val="333399"/>
                </a:solidFill>
                <a:latin typeface="Arial MT"/>
                <a:cs typeface="Arial MT"/>
              </a:rPr>
              <a:t>Examples:</a:t>
            </a:r>
            <a:endParaRPr sz="2000">
              <a:latin typeface="Arial MT"/>
              <a:cs typeface="Arial MT"/>
            </a:endParaRPr>
          </a:p>
          <a:p>
            <a:pPr marL="756285" marR="87630" lvl="1" indent="-287020">
              <a:lnSpc>
                <a:spcPct val="80000"/>
              </a:lnSpc>
              <a:spcBef>
                <a:spcPts val="480"/>
              </a:spcBef>
              <a:buClr>
                <a:srgbClr val="333399"/>
              </a:buClr>
              <a:buSzPct val="55000"/>
              <a:buFont typeface="Wingdings"/>
              <a:buChar char=""/>
              <a:tabLst>
                <a:tab pos="756285" algn="l"/>
                <a:tab pos="756920" algn="l"/>
              </a:tabLst>
            </a:pPr>
            <a:r>
              <a:rPr sz="2000" dirty="0">
                <a:solidFill>
                  <a:srgbClr val="800000"/>
                </a:solidFill>
                <a:latin typeface="Arial MT"/>
                <a:cs typeface="Arial MT"/>
              </a:rPr>
              <a:t>A</a:t>
            </a:r>
            <a:r>
              <a:rPr sz="2000" spc="-10" dirty="0">
                <a:solidFill>
                  <a:srgbClr val="800000"/>
                </a:solidFill>
                <a:latin typeface="Arial MT"/>
                <a:cs typeface="Arial MT"/>
              </a:rPr>
              <a:t> </a:t>
            </a:r>
            <a:r>
              <a:rPr sz="2000" dirty="0">
                <a:solidFill>
                  <a:srgbClr val="800000"/>
                </a:solidFill>
                <a:latin typeface="Arial MT"/>
                <a:cs typeface="Arial MT"/>
              </a:rPr>
              <a:t>department</a:t>
            </a:r>
            <a:r>
              <a:rPr sz="2000" spc="-45" dirty="0">
                <a:solidFill>
                  <a:srgbClr val="800000"/>
                </a:solidFill>
                <a:latin typeface="Arial MT"/>
                <a:cs typeface="Arial MT"/>
              </a:rPr>
              <a:t> </a:t>
            </a:r>
            <a:r>
              <a:rPr sz="2000" dirty="0">
                <a:solidFill>
                  <a:srgbClr val="800000"/>
                </a:solidFill>
                <a:latin typeface="Arial MT"/>
                <a:cs typeface="Arial MT"/>
              </a:rPr>
              <a:t>has</a:t>
            </a:r>
            <a:r>
              <a:rPr sz="2000" spc="-25" dirty="0">
                <a:solidFill>
                  <a:srgbClr val="800000"/>
                </a:solidFill>
                <a:latin typeface="Arial MT"/>
                <a:cs typeface="Arial MT"/>
              </a:rPr>
              <a:t> </a:t>
            </a:r>
            <a:r>
              <a:rPr sz="2000" dirty="0">
                <a:solidFill>
                  <a:srgbClr val="800000"/>
                </a:solidFill>
                <a:latin typeface="Arial MT"/>
                <a:cs typeface="Arial MT"/>
              </a:rPr>
              <a:t>exactly</a:t>
            </a:r>
            <a:r>
              <a:rPr sz="2000" spc="-10" dirty="0">
                <a:solidFill>
                  <a:srgbClr val="800000"/>
                </a:solidFill>
                <a:latin typeface="Arial MT"/>
                <a:cs typeface="Arial MT"/>
              </a:rPr>
              <a:t> </a:t>
            </a:r>
            <a:r>
              <a:rPr sz="2000" dirty="0">
                <a:solidFill>
                  <a:srgbClr val="800000"/>
                </a:solidFill>
                <a:latin typeface="Arial MT"/>
                <a:cs typeface="Arial MT"/>
              </a:rPr>
              <a:t>one</a:t>
            </a:r>
            <a:r>
              <a:rPr sz="2000" spc="-15" dirty="0">
                <a:solidFill>
                  <a:srgbClr val="800000"/>
                </a:solidFill>
                <a:latin typeface="Arial MT"/>
                <a:cs typeface="Arial MT"/>
              </a:rPr>
              <a:t> </a:t>
            </a:r>
            <a:r>
              <a:rPr sz="2000" dirty="0">
                <a:solidFill>
                  <a:srgbClr val="800000"/>
                </a:solidFill>
                <a:latin typeface="Arial MT"/>
                <a:cs typeface="Arial MT"/>
              </a:rPr>
              <a:t>manager</a:t>
            </a:r>
            <a:r>
              <a:rPr sz="2000" spc="-35" dirty="0">
                <a:solidFill>
                  <a:srgbClr val="800000"/>
                </a:solidFill>
                <a:latin typeface="Arial MT"/>
                <a:cs typeface="Arial MT"/>
              </a:rPr>
              <a:t> </a:t>
            </a:r>
            <a:r>
              <a:rPr sz="2000" dirty="0">
                <a:solidFill>
                  <a:srgbClr val="800000"/>
                </a:solidFill>
                <a:latin typeface="Arial MT"/>
                <a:cs typeface="Arial MT"/>
              </a:rPr>
              <a:t>and</a:t>
            </a:r>
            <a:r>
              <a:rPr sz="2000" spc="-15" dirty="0">
                <a:solidFill>
                  <a:srgbClr val="800000"/>
                </a:solidFill>
                <a:latin typeface="Arial MT"/>
                <a:cs typeface="Arial MT"/>
              </a:rPr>
              <a:t> </a:t>
            </a:r>
            <a:r>
              <a:rPr sz="2000" dirty="0">
                <a:solidFill>
                  <a:srgbClr val="800000"/>
                </a:solidFill>
                <a:latin typeface="Arial MT"/>
                <a:cs typeface="Arial MT"/>
              </a:rPr>
              <a:t>an</a:t>
            </a:r>
            <a:r>
              <a:rPr sz="2000" spc="-15" dirty="0">
                <a:solidFill>
                  <a:srgbClr val="800000"/>
                </a:solidFill>
                <a:latin typeface="Arial MT"/>
                <a:cs typeface="Arial MT"/>
              </a:rPr>
              <a:t> </a:t>
            </a:r>
            <a:r>
              <a:rPr sz="2000" dirty="0">
                <a:solidFill>
                  <a:srgbClr val="800000"/>
                </a:solidFill>
                <a:latin typeface="Arial MT"/>
                <a:cs typeface="Arial MT"/>
              </a:rPr>
              <a:t>employee</a:t>
            </a:r>
            <a:r>
              <a:rPr sz="2000" spc="-10" dirty="0">
                <a:solidFill>
                  <a:srgbClr val="800000"/>
                </a:solidFill>
                <a:latin typeface="Arial MT"/>
                <a:cs typeface="Arial MT"/>
              </a:rPr>
              <a:t> </a:t>
            </a:r>
            <a:r>
              <a:rPr sz="2000" dirty="0">
                <a:solidFill>
                  <a:srgbClr val="800000"/>
                </a:solidFill>
                <a:latin typeface="Arial MT"/>
                <a:cs typeface="Arial MT"/>
              </a:rPr>
              <a:t>can </a:t>
            </a:r>
            <a:r>
              <a:rPr sz="2000" spc="-545" dirty="0">
                <a:solidFill>
                  <a:srgbClr val="800000"/>
                </a:solidFill>
                <a:latin typeface="Arial MT"/>
                <a:cs typeface="Arial MT"/>
              </a:rPr>
              <a:t> </a:t>
            </a:r>
            <a:r>
              <a:rPr sz="2000" dirty="0">
                <a:solidFill>
                  <a:srgbClr val="800000"/>
                </a:solidFill>
                <a:latin typeface="Arial MT"/>
                <a:cs typeface="Arial MT"/>
              </a:rPr>
              <a:t>manage</a:t>
            </a:r>
            <a:r>
              <a:rPr sz="2000" spc="-30" dirty="0">
                <a:solidFill>
                  <a:srgbClr val="800000"/>
                </a:solidFill>
                <a:latin typeface="Arial MT"/>
                <a:cs typeface="Arial MT"/>
              </a:rPr>
              <a:t> </a:t>
            </a:r>
            <a:r>
              <a:rPr sz="2000" dirty="0">
                <a:solidFill>
                  <a:srgbClr val="800000"/>
                </a:solidFill>
                <a:latin typeface="Arial MT"/>
                <a:cs typeface="Arial MT"/>
              </a:rPr>
              <a:t>at</a:t>
            </a:r>
            <a:r>
              <a:rPr sz="2000" spc="-20" dirty="0">
                <a:solidFill>
                  <a:srgbClr val="800000"/>
                </a:solidFill>
                <a:latin typeface="Arial MT"/>
                <a:cs typeface="Arial MT"/>
              </a:rPr>
              <a:t> </a:t>
            </a:r>
            <a:r>
              <a:rPr sz="2000" dirty="0">
                <a:solidFill>
                  <a:srgbClr val="800000"/>
                </a:solidFill>
                <a:latin typeface="Arial MT"/>
                <a:cs typeface="Arial MT"/>
              </a:rPr>
              <a:t>most</a:t>
            </a:r>
            <a:r>
              <a:rPr sz="2000" spc="-25" dirty="0">
                <a:solidFill>
                  <a:srgbClr val="800000"/>
                </a:solidFill>
                <a:latin typeface="Arial MT"/>
                <a:cs typeface="Arial MT"/>
              </a:rPr>
              <a:t> </a:t>
            </a:r>
            <a:r>
              <a:rPr sz="2000" dirty="0">
                <a:solidFill>
                  <a:srgbClr val="800000"/>
                </a:solidFill>
                <a:latin typeface="Arial MT"/>
                <a:cs typeface="Arial MT"/>
              </a:rPr>
              <a:t>one</a:t>
            </a:r>
            <a:r>
              <a:rPr sz="2000" spc="-15" dirty="0">
                <a:solidFill>
                  <a:srgbClr val="800000"/>
                </a:solidFill>
                <a:latin typeface="Arial MT"/>
                <a:cs typeface="Arial MT"/>
              </a:rPr>
              <a:t> </a:t>
            </a:r>
            <a:r>
              <a:rPr sz="2000" dirty="0">
                <a:solidFill>
                  <a:srgbClr val="800000"/>
                </a:solidFill>
                <a:latin typeface="Arial MT"/>
                <a:cs typeface="Arial MT"/>
              </a:rPr>
              <a:t>department.</a:t>
            </a:r>
            <a:endParaRPr sz="2000">
              <a:latin typeface="Arial MT"/>
              <a:cs typeface="Arial MT"/>
            </a:endParaRPr>
          </a:p>
          <a:p>
            <a:pPr marL="1155700" lvl="2" indent="-229235">
              <a:lnSpc>
                <a:spcPct val="100000"/>
              </a:lnSpc>
              <a:spcBef>
                <a:spcPts val="5"/>
              </a:spcBef>
              <a:buClr>
                <a:srgbClr val="990033"/>
              </a:buClr>
              <a:buSzPct val="50000"/>
              <a:buFont typeface="Wingdings"/>
              <a:buChar char=""/>
              <a:tabLst>
                <a:tab pos="1155700" algn="l"/>
                <a:tab pos="1156335" algn="l"/>
              </a:tabLst>
            </a:pPr>
            <a:r>
              <a:rPr sz="1800" spc="-5" dirty="0">
                <a:solidFill>
                  <a:srgbClr val="333399"/>
                </a:solidFill>
                <a:latin typeface="Arial MT"/>
                <a:cs typeface="Arial MT"/>
              </a:rPr>
              <a:t>Specify</a:t>
            </a:r>
            <a:r>
              <a:rPr sz="1800" spc="-10" dirty="0">
                <a:solidFill>
                  <a:srgbClr val="333399"/>
                </a:solidFill>
                <a:latin typeface="Arial MT"/>
                <a:cs typeface="Arial MT"/>
              </a:rPr>
              <a:t> </a:t>
            </a:r>
            <a:r>
              <a:rPr sz="1800" spc="-5" dirty="0">
                <a:solidFill>
                  <a:srgbClr val="333399"/>
                </a:solidFill>
                <a:latin typeface="Arial MT"/>
                <a:cs typeface="Arial MT"/>
              </a:rPr>
              <a:t>(0,1)</a:t>
            </a:r>
            <a:r>
              <a:rPr sz="1800" dirty="0">
                <a:solidFill>
                  <a:srgbClr val="333399"/>
                </a:solidFill>
                <a:latin typeface="Arial MT"/>
                <a:cs typeface="Arial MT"/>
              </a:rPr>
              <a:t> for </a:t>
            </a:r>
            <a:r>
              <a:rPr sz="1800" spc="-5" dirty="0">
                <a:solidFill>
                  <a:srgbClr val="333399"/>
                </a:solidFill>
                <a:latin typeface="Arial MT"/>
                <a:cs typeface="Arial MT"/>
              </a:rPr>
              <a:t>participation</a:t>
            </a:r>
            <a:r>
              <a:rPr sz="1800" spc="20" dirty="0">
                <a:solidFill>
                  <a:srgbClr val="333399"/>
                </a:solidFill>
                <a:latin typeface="Arial MT"/>
                <a:cs typeface="Arial MT"/>
              </a:rPr>
              <a:t> </a:t>
            </a:r>
            <a:r>
              <a:rPr sz="1800" spc="-5" dirty="0">
                <a:solidFill>
                  <a:srgbClr val="333399"/>
                </a:solidFill>
                <a:latin typeface="Arial MT"/>
                <a:cs typeface="Arial MT"/>
              </a:rPr>
              <a:t>of</a:t>
            </a:r>
            <a:r>
              <a:rPr sz="1800" dirty="0">
                <a:solidFill>
                  <a:srgbClr val="333399"/>
                </a:solidFill>
                <a:latin typeface="Arial MT"/>
                <a:cs typeface="Arial MT"/>
              </a:rPr>
              <a:t> </a:t>
            </a:r>
            <a:r>
              <a:rPr sz="1800" spc="-5" dirty="0">
                <a:solidFill>
                  <a:srgbClr val="333399"/>
                </a:solidFill>
                <a:latin typeface="Arial MT"/>
                <a:cs typeface="Arial MT"/>
              </a:rPr>
              <a:t>EMPLOYEE</a:t>
            </a:r>
            <a:r>
              <a:rPr sz="1800" spc="-15" dirty="0">
                <a:solidFill>
                  <a:srgbClr val="333399"/>
                </a:solidFill>
                <a:latin typeface="Arial MT"/>
                <a:cs typeface="Arial MT"/>
              </a:rPr>
              <a:t> </a:t>
            </a:r>
            <a:r>
              <a:rPr sz="1800" dirty="0">
                <a:solidFill>
                  <a:srgbClr val="333399"/>
                </a:solidFill>
                <a:latin typeface="Arial MT"/>
                <a:cs typeface="Arial MT"/>
              </a:rPr>
              <a:t>in MANAGES</a:t>
            </a:r>
            <a:endParaRPr sz="1800">
              <a:latin typeface="Arial MT"/>
              <a:cs typeface="Arial MT"/>
            </a:endParaRPr>
          </a:p>
          <a:p>
            <a:pPr marL="1155700" lvl="2" indent="-229235">
              <a:lnSpc>
                <a:spcPts val="2155"/>
              </a:lnSpc>
              <a:spcBef>
                <a:spcPts val="5"/>
              </a:spcBef>
              <a:buClr>
                <a:srgbClr val="990033"/>
              </a:buClr>
              <a:buSzPct val="50000"/>
              <a:buFont typeface="Wingdings"/>
              <a:buChar char=""/>
              <a:tabLst>
                <a:tab pos="1155700" algn="l"/>
                <a:tab pos="1156335" algn="l"/>
              </a:tabLst>
            </a:pPr>
            <a:r>
              <a:rPr sz="1800" spc="-5" dirty="0">
                <a:solidFill>
                  <a:srgbClr val="333399"/>
                </a:solidFill>
                <a:latin typeface="Arial MT"/>
                <a:cs typeface="Arial MT"/>
              </a:rPr>
              <a:t>Specify</a:t>
            </a:r>
            <a:r>
              <a:rPr sz="1800" dirty="0">
                <a:solidFill>
                  <a:srgbClr val="333399"/>
                </a:solidFill>
                <a:latin typeface="Arial MT"/>
                <a:cs typeface="Arial MT"/>
              </a:rPr>
              <a:t> </a:t>
            </a:r>
            <a:r>
              <a:rPr sz="1800" spc="-5" dirty="0">
                <a:solidFill>
                  <a:srgbClr val="333399"/>
                </a:solidFill>
                <a:latin typeface="Arial MT"/>
                <a:cs typeface="Arial MT"/>
              </a:rPr>
              <a:t>(1,1) </a:t>
            </a:r>
            <a:r>
              <a:rPr sz="1800" dirty="0">
                <a:solidFill>
                  <a:srgbClr val="333399"/>
                </a:solidFill>
                <a:latin typeface="Arial MT"/>
                <a:cs typeface="Arial MT"/>
              </a:rPr>
              <a:t>for </a:t>
            </a:r>
            <a:r>
              <a:rPr sz="1800" spc="-5" dirty="0">
                <a:solidFill>
                  <a:srgbClr val="333399"/>
                </a:solidFill>
                <a:latin typeface="Arial MT"/>
                <a:cs typeface="Arial MT"/>
              </a:rPr>
              <a:t>participation</a:t>
            </a:r>
            <a:r>
              <a:rPr sz="1800" spc="10" dirty="0">
                <a:solidFill>
                  <a:srgbClr val="333399"/>
                </a:solidFill>
                <a:latin typeface="Arial MT"/>
                <a:cs typeface="Arial MT"/>
              </a:rPr>
              <a:t> </a:t>
            </a:r>
            <a:r>
              <a:rPr sz="1800" dirty="0">
                <a:solidFill>
                  <a:srgbClr val="333399"/>
                </a:solidFill>
                <a:latin typeface="Arial MT"/>
                <a:cs typeface="Arial MT"/>
              </a:rPr>
              <a:t>of</a:t>
            </a:r>
            <a:r>
              <a:rPr sz="1800" spc="-5" dirty="0">
                <a:solidFill>
                  <a:srgbClr val="333399"/>
                </a:solidFill>
                <a:latin typeface="Arial MT"/>
                <a:cs typeface="Arial MT"/>
              </a:rPr>
              <a:t> </a:t>
            </a:r>
            <a:r>
              <a:rPr sz="1800" dirty="0">
                <a:solidFill>
                  <a:srgbClr val="333399"/>
                </a:solidFill>
                <a:latin typeface="Arial MT"/>
                <a:cs typeface="Arial MT"/>
              </a:rPr>
              <a:t>DEPARTMENT</a:t>
            </a:r>
            <a:r>
              <a:rPr sz="1800" spc="-10" dirty="0">
                <a:solidFill>
                  <a:srgbClr val="333399"/>
                </a:solidFill>
                <a:latin typeface="Arial MT"/>
                <a:cs typeface="Arial MT"/>
              </a:rPr>
              <a:t> </a:t>
            </a:r>
            <a:r>
              <a:rPr sz="1800" spc="-5" dirty="0">
                <a:solidFill>
                  <a:srgbClr val="333399"/>
                </a:solidFill>
                <a:latin typeface="Arial MT"/>
                <a:cs typeface="Arial MT"/>
              </a:rPr>
              <a:t>in</a:t>
            </a:r>
            <a:r>
              <a:rPr sz="1800" spc="-15" dirty="0">
                <a:solidFill>
                  <a:srgbClr val="333399"/>
                </a:solidFill>
                <a:latin typeface="Arial MT"/>
                <a:cs typeface="Arial MT"/>
              </a:rPr>
              <a:t> </a:t>
            </a:r>
            <a:r>
              <a:rPr sz="1800" dirty="0">
                <a:solidFill>
                  <a:srgbClr val="333399"/>
                </a:solidFill>
                <a:latin typeface="Arial MT"/>
                <a:cs typeface="Arial MT"/>
              </a:rPr>
              <a:t>MANAGES</a:t>
            </a:r>
            <a:endParaRPr sz="1800">
              <a:latin typeface="Arial MT"/>
              <a:cs typeface="Arial MT"/>
            </a:endParaRPr>
          </a:p>
          <a:p>
            <a:pPr marL="756285" marR="740410" lvl="1" indent="-287020">
              <a:lnSpc>
                <a:spcPct val="80000"/>
              </a:lnSpc>
              <a:spcBef>
                <a:spcPts val="475"/>
              </a:spcBef>
              <a:buClr>
                <a:srgbClr val="333399"/>
              </a:buClr>
              <a:buSzPct val="55000"/>
              <a:buFont typeface="Wingdings"/>
              <a:buChar char=""/>
              <a:tabLst>
                <a:tab pos="756285" algn="l"/>
                <a:tab pos="756920" algn="l"/>
              </a:tabLst>
            </a:pPr>
            <a:r>
              <a:rPr sz="2000" dirty="0">
                <a:solidFill>
                  <a:srgbClr val="800000"/>
                </a:solidFill>
                <a:latin typeface="Arial MT"/>
                <a:cs typeface="Arial MT"/>
              </a:rPr>
              <a:t>An</a:t>
            </a:r>
            <a:r>
              <a:rPr sz="2000" spc="-15" dirty="0">
                <a:solidFill>
                  <a:srgbClr val="800000"/>
                </a:solidFill>
                <a:latin typeface="Arial MT"/>
                <a:cs typeface="Arial MT"/>
              </a:rPr>
              <a:t> </a:t>
            </a:r>
            <a:r>
              <a:rPr sz="2000" dirty="0">
                <a:solidFill>
                  <a:srgbClr val="800000"/>
                </a:solidFill>
                <a:latin typeface="Arial MT"/>
                <a:cs typeface="Arial MT"/>
              </a:rPr>
              <a:t>employee</a:t>
            </a:r>
            <a:r>
              <a:rPr sz="2000" spc="-15" dirty="0">
                <a:solidFill>
                  <a:srgbClr val="800000"/>
                </a:solidFill>
                <a:latin typeface="Arial MT"/>
                <a:cs typeface="Arial MT"/>
              </a:rPr>
              <a:t> </a:t>
            </a:r>
            <a:r>
              <a:rPr sz="2000" dirty="0">
                <a:solidFill>
                  <a:srgbClr val="800000"/>
                </a:solidFill>
                <a:latin typeface="Arial MT"/>
                <a:cs typeface="Arial MT"/>
              </a:rPr>
              <a:t>can</a:t>
            </a:r>
            <a:r>
              <a:rPr sz="2000" spc="-30" dirty="0">
                <a:solidFill>
                  <a:srgbClr val="800000"/>
                </a:solidFill>
                <a:latin typeface="Arial MT"/>
                <a:cs typeface="Arial MT"/>
              </a:rPr>
              <a:t> </a:t>
            </a:r>
            <a:r>
              <a:rPr sz="2000" dirty="0">
                <a:solidFill>
                  <a:srgbClr val="800000"/>
                </a:solidFill>
                <a:latin typeface="Arial MT"/>
                <a:cs typeface="Arial MT"/>
              </a:rPr>
              <a:t>work</a:t>
            </a:r>
            <a:r>
              <a:rPr sz="2000" spc="-25" dirty="0">
                <a:solidFill>
                  <a:srgbClr val="800000"/>
                </a:solidFill>
                <a:latin typeface="Arial MT"/>
                <a:cs typeface="Arial MT"/>
              </a:rPr>
              <a:t> </a:t>
            </a:r>
            <a:r>
              <a:rPr sz="2000" dirty="0">
                <a:solidFill>
                  <a:srgbClr val="800000"/>
                </a:solidFill>
                <a:latin typeface="Arial MT"/>
                <a:cs typeface="Arial MT"/>
              </a:rPr>
              <a:t>for</a:t>
            </a:r>
            <a:r>
              <a:rPr sz="2000" spc="-15" dirty="0">
                <a:solidFill>
                  <a:srgbClr val="800000"/>
                </a:solidFill>
                <a:latin typeface="Arial MT"/>
                <a:cs typeface="Arial MT"/>
              </a:rPr>
              <a:t> </a:t>
            </a:r>
            <a:r>
              <a:rPr sz="2000" dirty="0">
                <a:solidFill>
                  <a:srgbClr val="800000"/>
                </a:solidFill>
                <a:latin typeface="Arial MT"/>
                <a:cs typeface="Arial MT"/>
              </a:rPr>
              <a:t>exactly</a:t>
            </a:r>
            <a:r>
              <a:rPr sz="2000" spc="-30" dirty="0">
                <a:solidFill>
                  <a:srgbClr val="800000"/>
                </a:solidFill>
                <a:latin typeface="Arial MT"/>
                <a:cs typeface="Arial MT"/>
              </a:rPr>
              <a:t> </a:t>
            </a:r>
            <a:r>
              <a:rPr sz="2000" dirty="0">
                <a:solidFill>
                  <a:srgbClr val="800000"/>
                </a:solidFill>
                <a:latin typeface="Arial MT"/>
                <a:cs typeface="Arial MT"/>
              </a:rPr>
              <a:t>one</a:t>
            </a:r>
            <a:r>
              <a:rPr sz="2000" spc="-15" dirty="0">
                <a:solidFill>
                  <a:srgbClr val="800000"/>
                </a:solidFill>
                <a:latin typeface="Arial MT"/>
                <a:cs typeface="Arial MT"/>
              </a:rPr>
              <a:t> </a:t>
            </a:r>
            <a:r>
              <a:rPr sz="2000" dirty="0">
                <a:solidFill>
                  <a:srgbClr val="800000"/>
                </a:solidFill>
                <a:latin typeface="Arial MT"/>
                <a:cs typeface="Arial MT"/>
              </a:rPr>
              <a:t>department</a:t>
            </a:r>
            <a:r>
              <a:rPr sz="2000" spc="-45" dirty="0">
                <a:solidFill>
                  <a:srgbClr val="800000"/>
                </a:solidFill>
                <a:latin typeface="Arial MT"/>
                <a:cs typeface="Arial MT"/>
              </a:rPr>
              <a:t> </a:t>
            </a:r>
            <a:r>
              <a:rPr sz="2000" dirty="0">
                <a:solidFill>
                  <a:srgbClr val="800000"/>
                </a:solidFill>
                <a:latin typeface="Arial MT"/>
                <a:cs typeface="Arial MT"/>
              </a:rPr>
              <a:t>but</a:t>
            </a:r>
            <a:r>
              <a:rPr sz="2000" spc="-20" dirty="0">
                <a:solidFill>
                  <a:srgbClr val="800000"/>
                </a:solidFill>
                <a:latin typeface="Arial MT"/>
                <a:cs typeface="Arial MT"/>
              </a:rPr>
              <a:t> </a:t>
            </a:r>
            <a:r>
              <a:rPr sz="2000" dirty="0">
                <a:solidFill>
                  <a:srgbClr val="800000"/>
                </a:solidFill>
                <a:latin typeface="Arial MT"/>
                <a:cs typeface="Arial MT"/>
              </a:rPr>
              <a:t>a </a:t>
            </a:r>
            <a:r>
              <a:rPr sz="2000" spc="-540" dirty="0">
                <a:solidFill>
                  <a:srgbClr val="800000"/>
                </a:solidFill>
                <a:latin typeface="Arial MT"/>
                <a:cs typeface="Arial MT"/>
              </a:rPr>
              <a:t> </a:t>
            </a:r>
            <a:r>
              <a:rPr sz="2000" dirty="0">
                <a:solidFill>
                  <a:srgbClr val="800000"/>
                </a:solidFill>
                <a:latin typeface="Arial MT"/>
                <a:cs typeface="Arial MT"/>
              </a:rPr>
              <a:t>department</a:t>
            </a:r>
            <a:r>
              <a:rPr sz="2000" spc="-60" dirty="0">
                <a:solidFill>
                  <a:srgbClr val="800000"/>
                </a:solidFill>
                <a:latin typeface="Arial MT"/>
                <a:cs typeface="Arial MT"/>
              </a:rPr>
              <a:t> </a:t>
            </a:r>
            <a:r>
              <a:rPr sz="2000" dirty="0">
                <a:solidFill>
                  <a:srgbClr val="800000"/>
                </a:solidFill>
                <a:latin typeface="Arial MT"/>
                <a:cs typeface="Arial MT"/>
              </a:rPr>
              <a:t>can</a:t>
            </a:r>
            <a:r>
              <a:rPr sz="2000" spc="-15" dirty="0">
                <a:solidFill>
                  <a:srgbClr val="800000"/>
                </a:solidFill>
                <a:latin typeface="Arial MT"/>
                <a:cs typeface="Arial MT"/>
              </a:rPr>
              <a:t> </a:t>
            </a:r>
            <a:r>
              <a:rPr sz="2000" dirty="0">
                <a:solidFill>
                  <a:srgbClr val="800000"/>
                </a:solidFill>
                <a:latin typeface="Arial MT"/>
                <a:cs typeface="Arial MT"/>
              </a:rPr>
              <a:t>have</a:t>
            </a:r>
            <a:r>
              <a:rPr sz="2000" spc="-20" dirty="0">
                <a:solidFill>
                  <a:srgbClr val="800000"/>
                </a:solidFill>
                <a:latin typeface="Arial MT"/>
                <a:cs typeface="Arial MT"/>
              </a:rPr>
              <a:t> </a:t>
            </a:r>
            <a:r>
              <a:rPr sz="2000" dirty="0">
                <a:solidFill>
                  <a:srgbClr val="800000"/>
                </a:solidFill>
                <a:latin typeface="Arial MT"/>
                <a:cs typeface="Arial MT"/>
              </a:rPr>
              <a:t>any</a:t>
            </a:r>
            <a:r>
              <a:rPr sz="2000" spc="-10" dirty="0">
                <a:solidFill>
                  <a:srgbClr val="800000"/>
                </a:solidFill>
                <a:latin typeface="Arial MT"/>
                <a:cs typeface="Arial MT"/>
              </a:rPr>
              <a:t> </a:t>
            </a:r>
            <a:r>
              <a:rPr sz="2000" dirty="0">
                <a:solidFill>
                  <a:srgbClr val="800000"/>
                </a:solidFill>
                <a:latin typeface="Arial MT"/>
                <a:cs typeface="Arial MT"/>
              </a:rPr>
              <a:t>number</a:t>
            </a:r>
            <a:r>
              <a:rPr sz="2000" spc="-35" dirty="0">
                <a:solidFill>
                  <a:srgbClr val="800000"/>
                </a:solidFill>
                <a:latin typeface="Arial MT"/>
                <a:cs typeface="Arial MT"/>
              </a:rPr>
              <a:t> </a:t>
            </a:r>
            <a:r>
              <a:rPr sz="2000" dirty="0">
                <a:solidFill>
                  <a:srgbClr val="800000"/>
                </a:solidFill>
                <a:latin typeface="Arial MT"/>
                <a:cs typeface="Arial MT"/>
              </a:rPr>
              <a:t>of</a:t>
            </a:r>
            <a:r>
              <a:rPr sz="2000" spc="-15" dirty="0">
                <a:solidFill>
                  <a:srgbClr val="800000"/>
                </a:solidFill>
                <a:latin typeface="Arial MT"/>
                <a:cs typeface="Arial MT"/>
              </a:rPr>
              <a:t> </a:t>
            </a:r>
            <a:r>
              <a:rPr sz="2000" dirty="0">
                <a:solidFill>
                  <a:srgbClr val="800000"/>
                </a:solidFill>
                <a:latin typeface="Arial MT"/>
                <a:cs typeface="Arial MT"/>
              </a:rPr>
              <a:t>employees.</a:t>
            </a:r>
            <a:endParaRPr sz="2000">
              <a:latin typeface="Arial MT"/>
              <a:cs typeface="Arial MT"/>
            </a:endParaRPr>
          </a:p>
          <a:p>
            <a:pPr marL="1155700" lvl="2" indent="-229235">
              <a:lnSpc>
                <a:spcPct val="100000"/>
              </a:lnSpc>
              <a:spcBef>
                <a:spcPts val="5"/>
              </a:spcBef>
              <a:buClr>
                <a:srgbClr val="990033"/>
              </a:buClr>
              <a:buSzPct val="50000"/>
              <a:buFont typeface="Wingdings"/>
              <a:buChar char=""/>
              <a:tabLst>
                <a:tab pos="1155700" algn="l"/>
                <a:tab pos="1156335" algn="l"/>
              </a:tabLst>
            </a:pPr>
            <a:r>
              <a:rPr sz="1800" spc="-5" dirty="0">
                <a:solidFill>
                  <a:srgbClr val="333399"/>
                </a:solidFill>
                <a:latin typeface="Arial MT"/>
                <a:cs typeface="Arial MT"/>
              </a:rPr>
              <a:t>Specify</a:t>
            </a:r>
            <a:r>
              <a:rPr sz="1800" dirty="0">
                <a:solidFill>
                  <a:srgbClr val="333399"/>
                </a:solidFill>
                <a:latin typeface="Arial MT"/>
                <a:cs typeface="Arial MT"/>
              </a:rPr>
              <a:t> </a:t>
            </a:r>
            <a:r>
              <a:rPr sz="1800" spc="-5" dirty="0">
                <a:solidFill>
                  <a:srgbClr val="333399"/>
                </a:solidFill>
                <a:latin typeface="Arial MT"/>
                <a:cs typeface="Arial MT"/>
              </a:rPr>
              <a:t>(1,1) </a:t>
            </a:r>
            <a:r>
              <a:rPr sz="1800" dirty="0">
                <a:solidFill>
                  <a:srgbClr val="333399"/>
                </a:solidFill>
                <a:latin typeface="Arial MT"/>
                <a:cs typeface="Arial MT"/>
              </a:rPr>
              <a:t>for </a:t>
            </a:r>
            <a:r>
              <a:rPr sz="1800" spc="-5" dirty="0">
                <a:solidFill>
                  <a:srgbClr val="333399"/>
                </a:solidFill>
                <a:latin typeface="Arial MT"/>
                <a:cs typeface="Arial MT"/>
              </a:rPr>
              <a:t>participation</a:t>
            </a:r>
            <a:r>
              <a:rPr sz="1800" spc="10" dirty="0">
                <a:solidFill>
                  <a:srgbClr val="333399"/>
                </a:solidFill>
                <a:latin typeface="Arial MT"/>
                <a:cs typeface="Arial MT"/>
              </a:rPr>
              <a:t> </a:t>
            </a:r>
            <a:r>
              <a:rPr sz="1800" dirty="0">
                <a:solidFill>
                  <a:srgbClr val="333399"/>
                </a:solidFill>
                <a:latin typeface="Arial MT"/>
                <a:cs typeface="Arial MT"/>
              </a:rPr>
              <a:t>of</a:t>
            </a:r>
            <a:r>
              <a:rPr sz="1800" spc="-5" dirty="0">
                <a:solidFill>
                  <a:srgbClr val="333399"/>
                </a:solidFill>
                <a:latin typeface="Arial MT"/>
                <a:cs typeface="Arial MT"/>
              </a:rPr>
              <a:t> </a:t>
            </a:r>
            <a:r>
              <a:rPr sz="1800" dirty="0">
                <a:solidFill>
                  <a:srgbClr val="333399"/>
                </a:solidFill>
                <a:latin typeface="Arial MT"/>
                <a:cs typeface="Arial MT"/>
              </a:rPr>
              <a:t>EMPLOYEE</a:t>
            </a:r>
            <a:r>
              <a:rPr sz="1800" spc="-10" dirty="0">
                <a:solidFill>
                  <a:srgbClr val="333399"/>
                </a:solidFill>
                <a:latin typeface="Arial MT"/>
                <a:cs typeface="Arial MT"/>
              </a:rPr>
              <a:t> </a:t>
            </a:r>
            <a:r>
              <a:rPr sz="1800" spc="-5" dirty="0">
                <a:solidFill>
                  <a:srgbClr val="333399"/>
                </a:solidFill>
                <a:latin typeface="Arial MT"/>
                <a:cs typeface="Arial MT"/>
              </a:rPr>
              <a:t>in</a:t>
            </a:r>
            <a:r>
              <a:rPr sz="1800" dirty="0">
                <a:solidFill>
                  <a:srgbClr val="333399"/>
                </a:solidFill>
                <a:latin typeface="Arial MT"/>
                <a:cs typeface="Arial MT"/>
              </a:rPr>
              <a:t> WORKS_FOR</a:t>
            </a:r>
            <a:endParaRPr sz="1800">
              <a:latin typeface="Arial MT"/>
              <a:cs typeface="Arial MT"/>
            </a:endParaRPr>
          </a:p>
          <a:p>
            <a:pPr marL="1155700" lvl="2" indent="-229235">
              <a:lnSpc>
                <a:spcPct val="100000"/>
              </a:lnSpc>
              <a:buClr>
                <a:srgbClr val="990033"/>
              </a:buClr>
              <a:buSzPct val="50000"/>
              <a:buFont typeface="Wingdings"/>
              <a:buChar char=""/>
              <a:tabLst>
                <a:tab pos="1155700" algn="l"/>
                <a:tab pos="1156335" algn="l"/>
              </a:tabLst>
            </a:pPr>
            <a:r>
              <a:rPr sz="1800" spc="-5" dirty="0">
                <a:solidFill>
                  <a:srgbClr val="333399"/>
                </a:solidFill>
                <a:latin typeface="Arial MT"/>
                <a:cs typeface="Arial MT"/>
              </a:rPr>
              <a:t>Specify</a:t>
            </a:r>
            <a:r>
              <a:rPr sz="1800" dirty="0">
                <a:solidFill>
                  <a:srgbClr val="333399"/>
                </a:solidFill>
                <a:latin typeface="Arial MT"/>
                <a:cs typeface="Arial MT"/>
              </a:rPr>
              <a:t> </a:t>
            </a:r>
            <a:r>
              <a:rPr sz="1800" spc="-5" dirty="0">
                <a:solidFill>
                  <a:srgbClr val="333399"/>
                </a:solidFill>
                <a:latin typeface="Arial MT"/>
                <a:cs typeface="Arial MT"/>
              </a:rPr>
              <a:t>(0,n)</a:t>
            </a:r>
            <a:r>
              <a:rPr sz="1800" spc="5" dirty="0">
                <a:solidFill>
                  <a:srgbClr val="333399"/>
                </a:solidFill>
                <a:latin typeface="Arial MT"/>
                <a:cs typeface="Arial MT"/>
              </a:rPr>
              <a:t> </a:t>
            </a:r>
            <a:r>
              <a:rPr sz="1800" dirty="0">
                <a:solidFill>
                  <a:srgbClr val="333399"/>
                </a:solidFill>
                <a:latin typeface="Arial MT"/>
                <a:cs typeface="Arial MT"/>
              </a:rPr>
              <a:t>for</a:t>
            </a:r>
            <a:r>
              <a:rPr sz="1800" spc="10" dirty="0">
                <a:solidFill>
                  <a:srgbClr val="333399"/>
                </a:solidFill>
                <a:latin typeface="Arial MT"/>
                <a:cs typeface="Arial MT"/>
              </a:rPr>
              <a:t> </a:t>
            </a:r>
            <a:r>
              <a:rPr sz="1800" spc="-5" dirty="0">
                <a:solidFill>
                  <a:srgbClr val="333399"/>
                </a:solidFill>
                <a:latin typeface="Arial MT"/>
                <a:cs typeface="Arial MT"/>
              </a:rPr>
              <a:t>participation</a:t>
            </a:r>
            <a:r>
              <a:rPr sz="1800" spc="30" dirty="0">
                <a:solidFill>
                  <a:srgbClr val="333399"/>
                </a:solidFill>
                <a:latin typeface="Arial MT"/>
                <a:cs typeface="Arial MT"/>
              </a:rPr>
              <a:t> </a:t>
            </a:r>
            <a:r>
              <a:rPr sz="1800" spc="-5" dirty="0">
                <a:solidFill>
                  <a:srgbClr val="333399"/>
                </a:solidFill>
                <a:latin typeface="Arial MT"/>
                <a:cs typeface="Arial MT"/>
              </a:rPr>
              <a:t>of</a:t>
            </a:r>
            <a:r>
              <a:rPr sz="1800" spc="5" dirty="0">
                <a:solidFill>
                  <a:srgbClr val="333399"/>
                </a:solidFill>
                <a:latin typeface="Arial MT"/>
                <a:cs typeface="Arial MT"/>
              </a:rPr>
              <a:t> </a:t>
            </a:r>
            <a:r>
              <a:rPr sz="1800" spc="-5" dirty="0">
                <a:solidFill>
                  <a:srgbClr val="333399"/>
                </a:solidFill>
                <a:latin typeface="Arial MT"/>
                <a:cs typeface="Arial MT"/>
              </a:rPr>
              <a:t>DEPARTMENT </a:t>
            </a:r>
            <a:r>
              <a:rPr sz="1800" dirty="0">
                <a:solidFill>
                  <a:srgbClr val="333399"/>
                </a:solidFill>
                <a:latin typeface="Arial MT"/>
                <a:cs typeface="Arial MT"/>
              </a:rPr>
              <a:t>in </a:t>
            </a:r>
            <a:r>
              <a:rPr sz="1800" spc="-5" dirty="0">
                <a:solidFill>
                  <a:srgbClr val="333399"/>
                </a:solidFill>
                <a:latin typeface="Arial MT"/>
                <a:cs typeface="Arial MT"/>
              </a:rPr>
              <a:t>WORKS_FOR</a:t>
            </a:r>
            <a:endParaRPr sz="1800">
              <a:latin typeface="Arial MT"/>
              <a:cs typeface="Arial M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127203"/>
            <a:ext cx="5386070" cy="1123315"/>
          </a:xfrm>
          <a:prstGeom prst="rect">
            <a:avLst/>
          </a:prstGeom>
        </p:spPr>
        <p:txBody>
          <a:bodyPr vert="horz" wrap="square" lIns="0" tIns="12700" rIns="0" bIns="0" rtlCol="0">
            <a:spAutoFit/>
          </a:bodyPr>
          <a:lstStyle/>
          <a:p>
            <a:pPr marL="12700" marR="5080">
              <a:lnSpc>
                <a:spcPct val="100000"/>
              </a:lnSpc>
              <a:spcBef>
                <a:spcPts val="100"/>
              </a:spcBef>
            </a:pPr>
            <a:r>
              <a:rPr dirty="0"/>
              <a:t>The</a:t>
            </a:r>
            <a:r>
              <a:rPr spc="-30" dirty="0"/>
              <a:t> </a:t>
            </a:r>
            <a:r>
              <a:rPr dirty="0"/>
              <a:t>(min,max)</a:t>
            </a:r>
            <a:r>
              <a:rPr spc="-40" dirty="0"/>
              <a:t> </a:t>
            </a:r>
            <a:r>
              <a:rPr dirty="0"/>
              <a:t>notation</a:t>
            </a:r>
            <a:r>
              <a:rPr spc="-45" dirty="0"/>
              <a:t> </a:t>
            </a:r>
            <a:r>
              <a:rPr dirty="0"/>
              <a:t>for </a:t>
            </a:r>
            <a:r>
              <a:rPr spc="-985" dirty="0"/>
              <a:t> </a:t>
            </a:r>
            <a:r>
              <a:rPr dirty="0"/>
              <a:t>relationship</a:t>
            </a:r>
            <a:r>
              <a:rPr spc="-40" dirty="0"/>
              <a:t> </a:t>
            </a:r>
            <a:r>
              <a:rPr dirty="0"/>
              <a:t>constraints</a:t>
            </a:r>
          </a:p>
        </p:txBody>
      </p:sp>
      <p:pic>
        <p:nvPicPr>
          <p:cNvPr id="4" name="object 4"/>
          <p:cNvPicPr/>
          <p:nvPr/>
        </p:nvPicPr>
        <p:blipFill>
          <a:blip r:embed="rId2" cstate="print"/>
          <a:stretch>
            <a:fillRect/>
          </a:stretch>
        </p:blipFill>
        <p:spPr>
          <a:xfrm>
            <a:off x="617042" y="2218763"/>
            <a:ext cx="7755991" cy="2850241"/>
          </a:xfrm>
          <a:prstGeom prst="rect">
            <a:avLst/>
          </a:prstGeom>
        </p:spPr>
      </p:pic>
      <p:sp>
        <p:nvSpPr>
          <p:cNvPr id="5" name="object 5"/>
          <p:cNvSpPr txBox="1"/>
          <p:nvPr/>
        </p:nvSpPr>
        <p:spPr>
          <a:xfrm>
            <a:off x="1374394" y="5436819"/>
            <a:ext cx="6089650"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Arial MT"/>
                <a:cs typeface="Arial MT"/>
              </a:rPr>
              <a:t>Read</a:t>
            </a:r>
            <a:r>
              <a:rPr sz="2400" spc="5" dirty="0">
                <a:latin typeface="Arial MT"/>
                <a:cs typeface="Arial MT"/>
              </a:rPr>
              <a:t> </a:t>
            </a:r>
            <a:r>
              <a:rPr sz="2400" dirty="0">
                <a:latin typeface="Arial MT"/>
                <a:cs typeface="Arial MT"/>
              </a:rPr>
              <a:t>the </a:t>
            </a:r>
            <a:r>
              <a:rPr sz="2400" spc="-5" dirty="0">
                <a:latin typeface="Arial MT"/>
                <a:cs typeface="Arial MT"/>
              </a:rPr>
              <a:t>min,max</a:t>
            </a:r>
            <a:r>
              <a:rPr sz="2400" spc="-15" dirty="0">
                <a:latin typeface="Arial MT"/>
                <a:cs typeface="Arial MT"/>
              </a:rPr>
              <a:t> </a:t>
            </a:r>
            <a:r>
              <a:rPr sz="2400" spc="-5" dirty="0">
                <a:latin typeface="Arial MT"/>
                <a:cs typeface="Arial MT"/>
              </a:rPr>
              <a:t>numbers</a:t>
            </a:r>
            <a:r>
              <a:rPr sz="2400" spc="15" dirty="0">
                <a:latin typeface="Arial MT"/>
                <a:cs typeface="Arial MT"/>
              </a:rPr>
              <a:t> </a:t>
            </a:r>
            <a:r>
              <a:rPr sz="2400" spc="-10" dirty="0">
                <a:latin typeface="Arial MT"/>
                <a:cs typeface="Arial MT"/>
              </a:rPr>
              <a:t>next</a:t>
            </a:r>
            <a:r>
              <a:rPr sz="2400" spc="5" dirty="0">
                <a:latin typeface="Arial MT"/>
                <a:cs typeface="Arial MT"/>
              </a:rPr>
              <a:t> </a:t>
            </a:r>
            <a:r>
              <a:rPr sz="2400" dirty="0">
                <a:latin typeface="Arial MT"/>
                <a:cs typeface="Arial MT"/>
              </a:rPr>
              <a:t>to the</a:t>
            </a:r>
            <a:r>
              <a:rPr sz="2400" spc="-15" dirty="0">
                <a:latin typeface="Arial MT"/>
                <a:cs typeface="Arial MT"/>
              </a:rPr>
              <a:t> </a:t>
            </a:r>
            <a:r>
              <a:rPr sz="2400" dirty="0">
                <a:latin typeface="Arial MT"/>
                <a:cs typeface="Arial MT"/>
              </a:rPr>
              <a:t>entity </a:t>
            </a:r>
            <a:r>
              <a:rPr sz="2400" spc="-655" dirty="0">
                <a:latin typeface="Arial MT"/>
                <a:cs typeface="Arial MT"/>
              </a:rPr>
              <a:t> </a:t>
            </a:r>
            <a:r>
              <a:rPr sz="2400" dirty="0">
                <a:latin typeface="Arial MT"/>
                <a:cs typeface="Arial MT"/>
              </a:rPr>
              <a:t>type</a:t>
            </a:r>
            <a:r>
              <a:rPr sz="2400" spc="-10" dirty="0">
                <a:latin typeface="Arial MT"/>
                <a:cs typeface="Arial MT"/>
              </a:rPr>
              <a:t> </a:t>
            </a:r>
            <a:r>
              <a:rPr sz="2400" spc="-5" dirty="0">
                <a:latin typeface="Arial MT"/>
                <a:cs typeface="Arial MT"/>
              </a:rPr>
              <a:t>and</a:t>
            </a:r>
            <a:r>
              <a:rPr sz="2400" spc="5" dirty="0">
                <a:latin typeface="Arial MT"/>
                <a:cs typeface="Arial MT"/>
              </a:rPr>
              <a:t> </a:t>
            </a:r>
            <a:r>
              <a:rPr sz="2400" spc="-5" dirty="0">
                <a:latin typeface="Arial MT"/>
                <a:cs typeface="Arial MT"/>
              </a:rPr>
              <a:t>looking</a:t>
            </a:r>
            <a:r>
              <a:rPr sz="2400" spc="35" dirty="0">
                <a:latin typeface="Arial MT"/>
                <a:cs typeface="Arial MT"/>
              </a:rPr>
              <a:t> </a:t>
            </a:r>
            <a:r>
              <a:rPr sz="2400" b="1" dirty="0">
                <a:latin typeface="Arial"/>
                <a:cs typeface="Arial"/>
              </a:rPr>
              <a:t>away</a:t>
            </a:r>
            <a:r>
              <a:rPr sz="2400" b="1" spc="-40" dirty="0">
                <a:latin typeface="Arial"/>
                <a:cs typeface="Arial"/>
              </a:rPr>
              <a:t> </a:t>
            </a:r>
            <a:r>
              <a:rPr sz="2400" b="1" dirty="0">
                <a:latin typeface="Arial"/>
                <a:cs typeface="Arial"/>
              </a:rPr>
              <a:t>from</a:t>
            </a:r>
            <a:r>
              <a:rPr sz="2400" b="1" spc="-10" dirty="0">
                <a:latin typeface="Arial"/>
                <a:cs typeface="Arial"/>
              </a:rPr>
              <a:t> </a:t>
            </a:r>
            <a:r>
              <a:rPr sz="2400" dirty="0">
                <a:latin typeface="Arial MT"/>
                <a:cs typeface="Arial MT"/>
              </a:rPr>
              <a:t>the</a:t>
            </a:r>
            <a:r>
              <a:rPr sz="2400" spc="-5" dirty="0">
                <a:latin typeface="Arial MT"/>
                <a:cs typeface="Arial MT"/>
              </a:rPr>
              <a:t> </a:t>
            </a:r>
            <a:r>
              <a:rPr sz="2400" dirty="0">
                <a:latin typeface="Arial MT"/>
                <a:cs typeface="Arial MT"/>
              </a:rPr>
              <a:t>entity</a:t>
            </a:r>
            <a:r>
              <a:rPr sz="2400" spc="-5" dirty="0">
                <a:latin typeface="Arial MT"/>
                <a:cs typeface="Arial MT"/>
              </a:rPr>
              <a:t> </a:t>
            </a:r>
            <a:r>
              <a:rPr sz="2400" dirty="0">
                <a:latin typeface="Arial MT"/>
                <a:cs typeface="Arial MT"/>
              </a:rPr>
              <a:t>type</a:t>
            </a:r>
            <a:endParaRPr sz="2400">
              <a:latin typeface="Arial MT"/>
              <a:cs typeface="Arial MT"/>
            </a:endParaRPr>
          </a:p>
        </p:txBody>
      </p:sp>
      <p:sp>
        <p:nvSpPr>
          <p:cNvPr id="6" name="object 6"/>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7" name="object 7"/>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29590" y="0"/>
            <a:ext cx="8105140" cy="1001394"/>
          </a:xfrm>
          <a:prstGeom prst="rect">
            <a:avLst/>
          </a:prstGeom>
        </p:spPr>
        <p:txBody>
          <a:bodyPr vert="horz" wrap="square" lIns="0" tIns="12700" rIns="0" bIns="0" rtlCol="0">
            <a:spAutoFit/>
          </a:bodyPr>
          <a:lstStyle/>
          <a:p>
            <a:pPr marL="12700" marR="5080">
              <a:lnSpc>
                <a:spcPct val="100000"/>
              </a:lnSpc>
              <a:spcBef>
                <a:spcPts val="100"/>
              </a:spcBef>
            </a:pPr>
            <a:r>
              <a:rPr sz="3200" dirty="0"/>
              <a:t>COMPANY</a:t>
            </a:r>
            <a:r>
              <a:rPr sz="3200" spc="-15" dirty="0"/>
              <a:t> </a:t>
            </a:r>
            <a:r>
              <a:rPr sz="3200" dirty="0"/>
              <a:t>ER </a:t>
            </a:r>
            <a:r>
              <a:rPr sz="3200" spc="-5" dirty="0"/>
              <a:t>Schema</a:t>
            </a:r>
            <a:r>
              <a:rPr sz="3200" spc="-15" dirty="0"/>
              <a:t> </a:t>
            </a:r>
            <a:r>
              <a:rPr sz="3200" spc="-5" dirty="0"/>
              <a:t>Diagram</a:t>
            </a:r>
            <a:r>
              <a:rPr sz="3200" spc="-25" dirty="0"/>
              <a:t> </a:t>
            </a:r>
            <a:r>
              <a:rPr sz="3200" dirty="0"/>
              <a:t>using</a:t>
            </a:r>
            <a:r>
              <a:rPr sz="3200" spc="-25" dirty="0"/>
              <a:t> </a:t>
            </a:r>
            <a:r>
              <a:rPr sz="3200" spc="-5" dirty="0"/>
              <a:t>(min, </a:t>
            </a:r>
            <a:r>
              <a:rPr sz="3200" spc="-875" dirty="0"/>
              <a:t> </a:t>
            </a:r>
            <a:r>
              <a:rPr sz="3200" spc="-5" dirty="0"/>
              <a:t>max) notation</a:t>
            </a:r>
            <a:endParaRPr sz="3200"/>
          </a:p>
        </p:txBody>
      </p:sp>
      <p:pic>
        <p:nvPicPr>
          <p:cNvPr id="4" name="object 4"/>
          <p:cNvPicPr/>
          <p:nvPr/>
        </p:nvPicPr>
        <p:blipFill>
          <a:blip r:embed="rId2" cstate="print"/>
          <a:stretch>
            <a:fillRect/>
          </a:stretch>
        </p:blipFill>
        <p:spPr>
          <a:xfrm>
            <a:off x="2051991" y="1447800"/>
            <a:ext cx="4573254" cy="4858927"/>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807834" cy="574040"/>
          </a:xfrm>
          <a:prstGeom prst="rect">
            <a:avLst/>
          </a:prstGeom>
        </p:spPr>
        <p:txBody>
          <a:bodyPr vert="horz" wrap="square" lIns="0" tIns="12700" rIns="0" bIns="0" rtlCol="0">
            <a:spAutoFit/>
          </a:bodyPr>
          <a:lstStyle/>
          <a:p>
            <a:pPr marL="12700">
              <a:lnSpc>
                <a:spcPct val="100000"/>
              </a:lnSpc>
              <a:spcBef>
                <a:spcPts val="100"/>
              </a:spcBef>
            </a:pPr>
            <a:r>
              <a:rPr spc="-5" dirty="0"/>
              <a:t>Alternative </a:t>
            </a:r>
            <a:r>
              <a:rPr dirty="0"/>
              <a:t>diagrammatic</a:t>
            </a:r>
            <a:r>
              <a:rPr spc="-30" dirty="0"/>
              <a:t> </a:t>
            </a:r>
            <a:r>
              <a:rPr spc="-5" dirty="0"/>
              <a:t>notation</a:t>
            </a:r>
          </a:p>
        </p:txBody>
      </p:sp>
      <p:sp>
        <p:nvSpPr>
          <p:cNvPr id="4" name="object 4"/>
          <p:cNvSpPr txBox="1"/>
          <p:nvPr/>
        </p:nvSpPr>
        <p:spPr>
          <a:xfrm>
            <a:off x="307340" y="1353058"/>
            <a:ext cx="8051165" cy="4122420"/>
          </a:xfrm>
          <a:prstGeom prst="rect">
            <a:avLst/>
          </a:prstGeom>
        </p:spPr>
        <p:txBody>
          <a:bodyPr vert="horz" wrap="square" lIns="0" tIns="12065" rIns="0" bIns="0" rtlCol="0">
            <a:spAutoFit/>
          </a:bodyPr>
          <a:lstStyle/>
          <a:p>
            <a:pPr marL="355600" marR="1327785"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ER </a:t>
            </a:r>
            <a:r>
              <a:rPr sz="2800" dirty="0">
                <a:solidFill>
                  <a:srgbClr val="333399"/>
                </a:solidFill>
                <a:latin typeface="Arial MT"/>
                <a:cs typeface="Arial MT"/>
              </a:rPr>
              <a:t>diagrams </a:t>
            </a:r>
            <a:r>
              <a:rPr sz="2800" spc="-5" dirty="0">
                <a:solidFill>
                  <a:srgbClr val="333399"/>
                </a:solidFill>
                <a:latin typeface="Arial MT"/>
                <a:cs typeface="Arial MT"/>
              </a:rPr>
              <a:t>is </a:t>
            </a:r>
            <a:r>
              <a:rPr sz="2800" dirty="0">
                <a:solidFill>
                  <a:srgbClr val="333399"/>
                </a:solidFill>
                <a:latin typeface="Arial MT"/>
                <a:cs typeface="Arial MT"/>
              </a:rPr>
              <a:t>one popular example for </a:t>
            </a:r>
            <a:r>
              <a:rPr sz="2800" spc="-765" dirty="0">
                <a:solidFill>
                  <a:srgbClr val="333399"/>
                </a:solidFill>
                <a:latin typeface="Arial MT"/>
                <a:cs typeface="Arial MT"/>
              </a:rPr>
              <a:t> </a:t>
            </a:r>
            <a:r>
              <a:rPr sz="2800" dirty="0">
                <a:solidFill>
                  <a:srgbClr val="333399"/>
                </a:solidFill>
                <a:latin typeface="Arial MT"/>
                <a:cs typeface="Arial MT"/>
              </a:rPr>
              <a:t>displaying database schemas</a:t>
            </a:r>
            <a:endParaRPr sz="2800">
              <a:latin typeface="Arial MT"/>
              <a:cs typeface="Arial MT"/>
            </a:endParaRPr>
          </a:p>
          <a:p>
            <a:pPr marL="355600" marR="5080" indent="-342900">
              <a:lnSpc>
                <a:spcPct val="100000"/>
              </a:lnSpc>
              <a:spcBef>
                <a:spcPts val="670"/>
              </a:spcBef>
              <a:buClr>
                <a:srgbClr val="990033"/>
              </a:buClr>
              <a:buSzPct val="58928"/>
              <a:buFont typeface="Wingdings"/>
              <a:buChar char=""/>
              <a:tabLst>
                <a:tab pos="354965" algn="l"/>
                <a:tab pos="355600" algn="l"/>
              </a:tabLst>
            </a:pPr>
            <a:r>
              <a:rPr sz="2800" dirty="0">
                <a:solidFill>
                  <a:srgbClr val="333399"/>
                </a:solidFill>
                <a:latin typeface="Arial MT"/>
                <a:cs typeface="Arial MT"/>
              </a:rPr>
              <a:t>Many other notations exist </a:t>
            </a:r>
            <a:r>
              <a:rPr sz="2800" spc="-5" dirty="0">
                <a:solidFill>
                  <a:srgbClr val="333399"/>
                </a:solidFill>
                <a:latin typeface="Arial MT"/>
                <a:cs typeface="Arial MT"/>
              </a:rPr>
              <a:t>in </a:t>
            </a:r>
            <a:r>
              <a:rPr sz="2800" dirty="0">
                <a:solidFill>
                  <a:srgbClr val="333399"/>
                </a:solidFill>
                <a:latin typeface="Arial MT"/>
                <a:cs typeface="Arial MT"/>
              </a:rPr>
              <a:t>the literature and </a:t>
            </a:r>
            <a:r>
              <a:rPr sz="2800" spc="-5" dirty="0">
                <a:solidFill>
                  <a:srgbClr val="333399"/>
                </a:solidFill>
                <a:latin typeface="Arial MT"/>
                <a:cs typeface="Arial MT"/>
              </a:rPr>
              <a:t>in </a:t>
            </a:r>
            <a:r>
              <a:rPr sz="2800" spc="-765" dirty="0">
                <a:solidFill>
                  <a:srgbClr val="333399"/>
                </a:solidFill>
                <a:latin typeface="Arial MT"/>
                <a:cs typeface="Arial MT"/>
              </a:rPr>
              <a:t> </a:t>
            </a:r>
            <a:r>
              <a:rPr sz="2800" dirty="0">
                <a:solidFill>
                  <a:srgbClr val="333399"/>
                </a:solidFill>
                <a:latin typeface="Arial MT"/>
                <a:cs typeface="Arial MT"/>
              </a:rPr>
              <a:t>various database design and modeling</a:t>
            </a:r>
            <a:r>
              <a:rPr sz="2800" spc="25" dirty="0">
                <a:solidFill>
                  <a:srgbClr val="333399"/>
                </a:solidFill>
                <a:latin typeface="Arial MT"/>
                <a:cs typeface="Arial MT"/>
              </a:rPr>
              <a:t> </a:t>
            </a:r>
            <a:r>
              <a:rPr sz="2800" dirty="0">
                <a:solidFill>
                  <a:srgbClr val="333399"/>
                </a:solidFill>
                <a:latin typeface="Arial MT"/>
                <a:cs typeface="Arial MT"/>
              </a:rPr>
              <a:t>tools</a:t>
            </a:r>
            <a:endParaRPr sz="2800">
              <a:latin typeface="Arial MT"/>
              <a:cs typeface="Arial MT"/>
            </a:endParaRPr>
          </a:p>
          <a:p>
            <a:pPr marL="355600" marR="560070" indent="-342900">
              <a:lnSpc>
                <a:spcPct val="100000"/>
              </a:lnSpc>
              <a:spcBef>
                <a:spcPts val="675"/>
              </a:spcBef>
              <a:buClr>
                <a:srgbClr val="990033"/>
              </a:buClr>
              <a:buSzPct val="58928"/>
              <a:buFont typeface="Wingdings"/>
              <a:buChar char=""/>
              <a:tabLst>
                <a:tab pos="354965" algn="l"/>
                <a:tab pos="355600" algn="l"/>
              </a:tabLst>
            </a:pPr>
            <a:r>
              <a:rPr sz="2800" dirty="0">
                <a:solidFill>
                  <a:srgbClr val="333399"/>
                </a:solidFill>
                <a:latin typeface="Arial MT"/>
                <a:cs typeface="Arial MT"/>
              </a:rPr>
              <a:t>Appendix </a:t>
            </a:r>
            <a:r>
              <a:rPr sz="2800" spc="-5" dirty="0">
                <a:solidFill>
                  <a:srgbClr val="333399"/>
                </a:solidFill>
                <a:latin typeface="Arial MT"/>
                <a:cs typeface="Arial MT"/>
              </a:rPr>
              <a:t>A </a:t>
            </a:r>
            <a:r>
              <a:rPr sz="2800" dirty="0">
                <a:solidFill>
                  <a:srgbClr val="333399"/>
                </a:solidFill>
                <a:latin typeface="Arial MT"/>
                <a:cs typeface="Arial MT"/>
              </a:rPr>
              <a:t>illustrates </a:t>
            </a:r>
            <a:r>
              <a:rPr sz="2800" spc="-5" dirty="0">
                <a:solidFill>
                  <a:srgbClr val="333399"/>
                </a:solidFill>
                <a:latin typeface="Arial MT"/>
                <a:cs typeface="Arial MT"/>
              </a:rPr>
              <a:t>some of the </a:t>
            </a:r>
            <a:r>
              <a:rPr sz="2800" dirty="0">
                <a:solidFill>
                  <a:srgbClr val="333399"/>
                </a:solidFill>
                <a:latin typeface="Arial MT"/>
                <a:cs typeface="Arial MT"/>
              </a:rPr>
              <a:t>alternative </a:t>
            </a:r>
            <a:r>
              <a:rPr sz="2800" spc="-765" dirty="0">
                <a:solidFill>
                  <a:srgbClr val="333399"/>
                </a:solidFill>
                <a:latin typeface="Arial MT"/>
                <a:cs typeface="Arial MT"/>
              </a:rPr>
              <a:t> </a:t>
            </a:r>
            <a:r>
              <a:rPr sz="2800" dirty="0">
                <a:solidFill>
                  <a:srgbClr val="333399"/>
                </a:solidFill>
                <a:latin typeface="Arial MT"/>
                <a:cs typeface="Arial MT"/>
              </a:rPr>
              <a:t>notations</a:t>
            </a:r>
            <a:r>
              <a:rPr sz="2800" spc="5" dirty="0">
                <a:solidFill>
                  <a:srgbClr val="333399"/>
                </a:solidFill>
                <a:latin typeface="Arial MT"/>
                <a:cs typeface="Arial MT"/>
              </a:rPr>
              <a:t> </a:t>
            </a:r>
            <a:r>
              <a:rPr sz="2800" dirty="0">
                <a:solidFill>
                  <a:srgbClr val="333399"/>
                </a:solidFill>
                <a:latin typeface="Arial MT"/>
                <a:cs typeface="Arial MT"/>
              </a:rPr>
              <a:t>that</a:t>
            </a:r>
            <a:r>
              <a:rPr sz="2800" spc="-5" dirty="0">
                <a:solidFill>
                  <a:srgbClr val="333399"/>
                </a:solidFill>
                <a:latin typeface="Arial MT"/>
                <a:cs typeface="Arial MT"/>
              </a:rPr>
              <a:t> </a:t>
            </a:r>
            <a:r>
              <a:rPr sz="2800" dirty="0">
                <a:solidFill>
                  <a:srgbClr val="333399"/>
                </a:solidFill>
                <a:latin typeface="Arial MT"/>
                <a:cs typeface="Arial MT"/>
              </a:rPr>
              <a:t>have </a:t>
            </a:r>
            <a:r>
              <a:rPr sz="2800" spc="-5" dirty="0">
                <a:solidFill>
                  <a:srgbClr val="333399"/>
                </a:solidFill>
                <a:latin typeface="Arial MT"/>
                <a:cs typeface="Arial MT"/>
              </a:rPr>
              <a:t>been</a:t>
            </a:r>
            <a:r>
              <a:rPr sz="2800" spc="10" dirty="0">
                <a:solidFill>
                  <a:srgbClr val="333399"/>
                </a:solidFill>
                <a:latin typeface="Arial MT"/>
                <a:cs typeface="Arial MT"/>
              </a:rPr>
              <a:t> </a:t>
            </a:r>
            <a:r>
              <a:rPr sz="2800" dirty="0">
                <a:solidFill>
                  <a:srgbClr val="333399"/>
                </a:solidFill>
                <a:latin typeface="Arial MT"/>
                <a:cs typeface="Arial MT"/>
              </a:rPr>
              <a:t>used</a:t>
            </a:r>
            <a:endParaRPr sz="2800">
              <a:latin typeface="Arial MT"/>
              <a:cs typeface="Arial MT"/>
            </a:endParaRPr>
          </a:p>
          <a:p>
            <a:pPr marL="355600" marR="4318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UML</a:t>
            </a:r>
            <a:r>
              <a:rPr sz="2800" spc="5" dirty="0">
                <a:solidFill>
                  <a:srgbClr val="333399"/>
                </a:solidFill>
                <a:latin typeface="Arial MT"/>
                <a:cs typeface="Arial MT"/>
              </a:rPr>
              <a:t> </a:t>
            </a:r>
            <a:r>
              <a:rPr sz="2800" dirty="0">
                <a:solidFill>
                  <a:srgbClr val="333399"/>
                </a:solidFill>
                <a:latin typeface="Arial MT"/>
                <a:cs typeface="Arial MT"/>
              </a:rPr>
              <a:t>class</a:t>
            </a:r>
            <a:r>
              <a:rPr sz="2800" spc="-10" dirty="0">
                <a:solidFill>
                  <a:srgbClr val="333399"/>
                </a:solidFill>
                <a:latin typeface="Arial MT"/>
                <a:cs typeface="Arial MT"/>
              </a:rPr>
              <a:t> </a:t>
            </a:r>
            <a:r>
              <a:rPr sz="2800" dirty="0">
                <a:solidFill>
                  <a:srgbClr val="333399"/>
                </a:solidFill>
                <a:latin typeface="Arial MT"/>
                <a:cs typeface="Arial MT"/>
              </a:rPr>
              <a:t>diagrams</a:t>
            </a:r>
            <a:r>
              <a:rPr sz="2800" spc="10" dirty="0">
                <a:solidFill>
                  <a:srgbClr val="333399"/>
                </a:solidFill>
                <a:latin typeface="Arial MT"/>
                <a:cs typeface="Arial MT"/>
              </a:rPr>
              <a:t> </a:t>
            </a:r>
            <a:r>
              <a:rPr sz="2800" spc="-5" dirty="0">
                <a:solidFill>
                  <a:srgbClr val="333399"/>
                </a:solidFill>
                <a:latin typeface="Arial MT"/>
                <a:cs typeface="Arial MT"/>
              </a:rPr>
              <a:t>is</a:t>
            </a:r>
            <a:r>
              <a:rPr sz="2800" dirty="0">
                <a:solidFill>
                  <a:srgbClr val="333399"/>
                </a:solidFill>
                <a:latin typeface="Arial MT"/>
                <a:cs typeface="Arial MT"/>
              </a:rPr>
              <a:t> representative </a:t>
            </a:r>
            <a:r>
              <a:rPr sz="2800" spc="-5" dirty="0">
                <a:solidFill>
                  <a:srgbClr val="333399"/>
                </a:solidFill>
                <a:latin typeface="Arial MT"/>
                <a:cs typeface="Arial MT"/>
              </a:rPr>
              <a:t>of</a:t>
            </a:r>
            <a:r>
              <a:rPr sz="2800" spc="-10" dirty="0">
                <a:solidFill>
                  <a:srgbClr val="333399"/>
                </a:solidFill>
                <a:latin typeface="Arial MT"/>
                <a:cs typeface="Arial MT"/>
              </a:rPr>
              <a:t> </a:t>
            </a:r>
            <a:r>
              <a:rPr sz="2800" dirty="0">
                <a:solidFill>
                  <a:srgbClr val="333399"/>
                </a:solidFill>
                <a:latin typeface="Arial MT"/>
                <a:cs typeface="Arial MT"/>
              </a:rPr>
              <a:t>another </a:t>
            </a:r>
            <a:r>
              <a:rPr sz="2800" spc="-765" dirty="0">
                <a:solidFill>
                  <a:srgbClr val="333399"/>
                </a:solidFill>
                <a:latin typeface="Arial MT"/>
                <a:cs typeface="Arial MT"/>
              </a:rPr>
              <a:t> </a:t>
            </a:r>
            <a:r>
              <a:rPr sz="2800" spc="-5" dirty="0">
                <a:solidFill>
                  <a:srgbClr val="333399"/>
                </a:solidFill>
                <a:latin typeface="Arial MT"/>
                <a:cs typeface="Arial MT"/>
              </a:rPr>
              <a:t>way</a:t>
            </a:r>
            <a:r>
              <a:rPr sz="2800" spc="5" dirty="0">
                <a:solidFill>
                  <a:srgbClr val="333399"/>
                </a:solidFill>
                <a:latin typeface="Arial MT"/>
                <a:cs typeface="Arial MT"/>
              </a:rPr>
              <a:t> </a:t>
            </a:r>
            <a:r>
              <a:rPr sz="2800" dirty="0">
                <a:solidFill>
                  <a:srgbClr val="333399"/>
                </a:solidFill>
                <a:latin typeface="Arial MT"/>
                <a:cs typeface="Arial MT"/>
              </a:rPr>
              <a:t>of</a:t>
            </a:r>
            <a:r>
              <a:rPr sz="2800" spc="-5" dirty="0">
                <a:solidFill>
                  <a:srgbClr val="333399"/>
                </a:solidFill>
                <a:latin typeface="Arial MT"/>
                <a:cs typeface="Arial MT"/>
              </a:rPr>
              <a:t> </a:t>
            </a:r>
            <a:r>
              <a:rPr sz="2800" dirty="0">
                <a:solidFill>
                  <a:srgbClr val="333399"/>
                </a:solidFill>
                <a:latin typeface="Arial MT"/>
                <a:cs typeface="Arial MT"/>
              </a:rPr>
              <a:t>displaying </a:t>
            </a:r>
            <a:r>
              <a:rPr sz="2800" spc="-5" dirty="0">
                <a:solidFill>
                  <a:srgbClr val="333399"/>
                </a:solidFill>
                <a:latin typeface="Arial MT"/>
                <a:cs typeface="Arial MT"/>
              </a:rPr>
              <a:t>ER </a:t>
            </a:r>
            <a:r>
              <a:rPr sz="2800" dirty="0">
                <a:solidFill>
                  <a:srgbClr val="333399"/>
                </a:solidFill>
                <a:latin typeface="Arial MT"/>
                <a:cs typeface="Arial MT"/>
              </a:rPr>
              <a:t>concepts</a:t>
            </a:r>
            <a:r>
              <a:rPr sz="2800" spc="-10" dirty="0">
                <a:solidFill>
                  <a:srgbClr val="333399"/>
                </a:solidFill>
                <a:latin typeface="Arial MT"/>
                <a:cs typeface="Arial MT"/>
              </a:rPr>
              <a:t> </a:t>
            </a:r>
            <a:r>
              <a:rPr sz="2800" spc="-5" dirty="0">
                <a:solidFill>
                  <a:srgbClr val="333399"/>
                </a:solidFill>
                <a:latin typeface="Arial MT"/>
                <a:cs typeface="Arial MT"/>
              </a:rPr>
              <a:t>that</a:t>
            </a:r>
            <a:r>
              <a:rPr sz="2800" spc="5" dirty="0">
                <a:solidFill>
                  <a:srgbClr val="333399"/>
                </a:solidFill>
                <a:latin typeface="Arial MT"/>
                <a:cs typeface="Arial MT"/>
              </a:rPr>
              <a:t> </a:t>
            </a:r>
            <a:r>
              <a:rPr sz="2800" spc="-5" dirty="0">
                <a:solidFill>
                  <a:srgbClr val="333399"/>
                </a:solidFill>
                <a:latin typeface="Arial MT"/>
                <a:cs typeface="Arial MT"/>
              </a:rPr>
              <a:t>is </a:t>
            </a:r>
            <a:r>
              <a:rPr sz="2800" dirty="0">
                <a:solidFill>
                  <a:srgbClr val="333399"/>
                </a:solidFill>
                <a:latin typeface="Arial MT"/>
                <a:cs typeface="Arial MT"/>
              </a:rPr>
              <a:t>used</a:t>
            </a:r>
            <a:r>
              <a:rPr sz="2800" spc="10" dirty="0">
                <a:solidFill>
                  <a:srgbClr val="333399"/>
                </a:solidFill>
                <a:latin typeface="Arial MT"/>
                <a:cs typeface="Arial MT"/>
              </a:rPr>
              <a:t> </a:t>
            </a:r>
            <a:r>
              <a:rPr sz="2800" spc="-5" dirty="0">
                <a:solidFill>
                  <a:srgbClr val="333399"/>
                </a:solidFill>
                <a:latin typeface="Arial MT"/>
                <a:cs typeface="Arial MT"/>
              </a:rPr>
              <a:t>in </a:t>
            </a:r>
            <a:r>
              <a:rPr sz="2800" dirty="0">
                <a:solidFill>
                  <a:srgbClr val="333399"/>
                </a:solidFill>
                <a:latin typeface="Arial MT"/>
                <a:cs typeface="Arial MT"/>
              </a:rPr>
              <a:t> several commercial</a:t>
            </a:r>
            <a:r>
              <a:rPr sz="2800" spc="5" dirty="0">
                <a:solidFill>
                  <a:srgbClr val="333399"/>
                </a:solidFill>
                <a:latin typeface="Arial MT"/>
                <a:cs typeface="Arial MT"/>
              </a:rPr>
              <a:t> </a:t>
            </a:r>
            <a:r>
              <a:rPr sz="2800" dirty="0">
                <a:solidFill>
                  <a:srgbClr val="333399"/>
                </a:solidFill>
                <a:latin typeface="Arial MT"/>
                <a:cs typeface="Arial MT"/>
              </a:rPr>
              <a:t>design</a:t>
            </a:r>
            <a:r>
              <a:rPr sz="2800" spc="5" dirty="0">
                <a:solidFill>
                  <a:srgbClr val="333399"/>
                </a:solidFill>
                <a:latin typeface="Arial MT"/>
                <a:cs typeface="Arial MT"/>
              </a:rPr>
              <a:t> </a:t>
            </a:r>
            <a:r>
              <a:rPr sz="2800" dirty="0">
                <a:solidFill>
                  <a:srgbClr val="333399"/>
                </a:solidFill>
                <a:latin typeface="Arial MT"/>
                <a:cs typeface="Arial MT"/>
              </a:rPr>
              <a:t>tools</a:t>
            </a:r>
            <a:endParaRPr sz="2800">
              <a:latin typeface="Arial MT"/>
              <a:cs typeface="Arial M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293954"/>
            <a:ext cx="6815455" cy="514350"/>
          </a:xfrm>
          <a:prstGeom prst="rect">
            <a:avLst/>
          </a:prstGeom>
        </p:spPr>
        <p:txBody>
          <a:bodyPr vert="horz" wrap="square" lIns="0" tIns="13335" rIns="0" bIns="0" rtlCol="0">
            <a:spAutoFit/>
          </a:bodyPr>
          <a:lstStyle/>
          <a:p>
            <a:pPr marL="12700">
              <a:lnSpc>
                <a:spcPct val="100000"/>
              </a:lnSpc>
              <a:spcBef>
                <a:spcPts val="105"/>
              </a:spcBef>
            </a:pPr>
            <a:r>
              <a:rPr sz="3200" spc="-5" dirty="0"/>
              <a:t>Summary</a:t>
            </a:r>
            <a:r>
              <a:rPr sz="3200" spc="-15" dirty="0"/>
              <a:t> </a:t>
            </a:r>
            <a:r>
              <a:rPr sz="3200" dirty="0"/>
              <a:t>of</a:t>
            </a:r>
            <a:r>
              <a:rPr sz="3200" spc="-25" dirty="0"/>
              <a:t> </a:t>
            </a:r>
            <a:r>
              <a:rPr sz="3200" spc="-5" dirty="0"/>
              <a:t>notation</a:t>
            </a:r>
            <a:r>
              <a:rPr sz="3200" spc="-10" dirty="0"/>
              <a:t> </a:t>
            </a:r>
            <a:r>
              <a:rPr sz="3200" spc="-5" dirty="0"/>
              <a:t>for</a:t>
            </a:r>
            <a:r>
              <a:rPr sz="3200" dirty="0"/>
              <a:t> ER</a:t>
            </a:r>
            <a:r>
              <a:rPr sz="3200" spc="-20" dirty="0"/>
              <a:t> </a:t>
            </a:r>
            <a:r>
              <a:rPr sz="3200" spc="-5" dirty="0"/>
              <a:t>diagrams</a:t>
            </a:r>
            <a:endParaRPr sz="3200"/>
          </a:p>
        </p:txBody>
      </p:sp>
      <p:pic>
        <p:nvPicPr>
          <p:cNvPr id="4" name="object 4"/>
          <p:cNvPicPr/>
          <p:nvPr/>
        </p:nvPicPr>
        <p:blipFill>
          <a:blip r:embed="rId2" cstate="print"/>
          <a:stretch>
            <a:fillRect/>
          </a:stretch>
        </p:blipFill>
        <p:spPr>
          <a:xfrm>
            <a:off x="2581911" y="1165022"/>
            <a:ext cx="3730240" cy="4991937"/>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375400" cy="574040"/>
          </a:xfrm>
          <a:prstGeom prst="rect">
            <a:avLst/>
          </a:prstGeom>
        </p:spPr>
        <p:txBody>
          <a:bodyPr vert="horz" wrap="square" lIns="0" tIns="12700" rIns="0" bIns="0" rtlCol="0">
            <a:spAutoFit/>
          </a:bodyPr>
          <a:lstStyle/>
          <a:p>
            <a:pPr marL="12700">
              <a:lnSpc>
                <a:spcPct val="100000"/>
              </a:lnSpc>
              <a:spcBef>
                <a:spcPts val="100"/>
              </a:spcBef>
            </a:pPr>
            <a:r>
              <a:rPr dirty="0"/>
              <a:t>Relationships</a:t>
            </a:r>
            <a:r>
              <a:rPr spc="-65" dirty="0"/>
              <a:t> </a:t>
            </a:r>
            <a:r>
              <a:rPr dirty="0"/>
              <a:t>of</a:t>
            </a:r>
            <a:r>
              <a:rPr spc="-25" dirty="0"/>
              <a:t> </a:t>
            </a:r>
            <a:r>
              <a:rPr dirty="0"/>
              <a:t>Higher</a:t>
            </a:r>
            <a:r>
              <a:rPr spc="-50" dirty="0"/>
              <a:t> </a:t>
            </a:r>
            <a:r>
              <a:rPr dirty="0"/>
              <a:t>Degree</a:t>
            </a:r>
          </a:p>
        </p:txBody>
      </p:sp>
      <p:sp>
        <p:nvSpPr>
          <p:cNvPr id="4" name="object 4"/>
          <p:cNvSpPr txBox="1"/>
          <p:nvPr/>
        </p:nvSpPr>
        <p:spPr>
          <a:xfrm>
            <a:off x="307340" y="1267104"/>
            <a:ext cx="8049259" cy="378142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Relationship</a:t>
            </a:r>
            <a:r>
              <a:rPr sz="2800" spc="5" dirty="0">
                <a:solidFill>
                  <a:srgbClr val="333399"/>
                </a:solidFill>
                <a:latin typeface="Arial MT"/>
                <a:cs typeface="Arial MT"/>
              </a:rPr>
              <a:t> </a:t>
            </a:r>
            <a:r>
              <a:rPr sz="2800" dirty="0">
                <a:solidFill>
                  <a:srgbClr val="333399"/>
                </a:solidFill>
                <a:latin typeface="Arial MT"/>
                <a:cs typeface="Arial MT"/>
              </a:rPr>
              <a:t>types</a:t>
            </a:r>
            <a:r>
              <a:rPr sz="2800" spc="-15" dirty="0">
                <a:solidFill>
                  <a:srgbClr val="333399"/>
                </a:solidFill>
                <a:latin typeface="Arial MT"/>
                <a:cs typeface="Arial MT"/>
              </a:rPr>
              <a:t> </a:t>
            </a:r>
            <a:r>
              <a:rPr sz="2800" spc="-5" dirty="0">
                <a:solidFill>
                  <a:srgbClr val="333399"/>
                </a:solidFill>
                <a:latin typeface="Arial MT"/>
                <a:cs typeface="Arial MT"/>
              </a:rPr>
              <a:t>of</a:t>
            </a:r>
            <a:r>
              <a:rPr sz="2800" spc="-10" dirty="0">
                <a:solidFill>
                  <a:srgbClr val="333399"/>
                </a:solidFill>
                <a:latin typeface="Arial MT"/>
                <a:cs typeface="Arial MT"/>
              </a:rPr>
              <a:t> </a:t>
            </a:r>
            <a:r>
              <a:rPr sz="2800" dirty="0">
                <a:solidFill>
                  <a:srgbClr val="333399"/>
                </a:solidFill>
                <a:latin typeface="Arial MT"/>
                <a:cs typeface="Arial MT"/>
              </a:rPr>
              <a:t>degree</a:t>
            </a:r>
            <a:r>
              <a:rPr sz="2800" spc="10" dirty="0">
                <a:solidFill>
                  <a:srgbClr val="333399"/>
                </a:solidFill>
                <a:latin typeface="Arial MT"/>
                <a:cs typeface="Arial MT"/>
              </a:rPr>
              <a:t> </a:t>
            </a:r>
            <a:r>
              <a:rPr sz="2800" spc="-5" dirty="0">
                <a:solidFill>
                  <a:srgbClr val="333399"/>
                </a:solidFill>
                <a:latin typeface="Arial MT"/>
                <a:cs typeface="Arial MT"/>
              </a:rPr>
              <a:t>2 </a:t>
            </a:r>
            <a:r>
              <a:rPr sz="2800" dirty="0">
                <a:solidFill>
                  <a:srgbClr val="333399"/>
                </a:solidFill>
                <a:latin typeface="Arial MT"/>
                <a:cs typeface="Arial MT"/>
              </a:rPr>
              <a:t>are</a:t>
            </a:r>
            <a:r>
              <a:rPr sz="2800" spc="-5" dirty="0">
                <a:solidFill>
                  <a:srgbClr val="333399"/>
                </a:solidFill>
                <a:latin typeface="Arial MT"/>
                <a:cs typeface="Arial MT"/>
              </a:rPr>
              <a:t> </a:t>
            </a:r>
            <a:r>
              <a:rPr sz="2800" dirty="0">
                <a:solidFill>
                  <a:srgbClr val="333399"/>
                </a:solidFill>
                <a:latin typeface="Arial MT"/>
                <a:cs typeface="Arial MT"/>
              </a:rPr>
              <a:t>called binary</a:t>
            </a:r>
            <a:endParaRPr sz="2800">
              <a:latin typeface="Arial MT"/>
              <a:cs typeface="Arial MT"/>
            </a:endParaRPr>
          </a:p>
          <a:p>
            <a:pPr marL="355600" marR="18415" indent="-342900">
              <a:lnSpc>
                <a:spcPct val="100000"/>
              </a:lnSpc>
              <a:spcBef>
                <a:spcPts val="675"/>
              </a:spcBef>
              <a:buClr>
                <a:srgbClr val="990033"/>
              </a:buClr>
              <a:buSzPct val="58928"/>
              <a:buFont typeface="Wingdings"/>
              <a:buChar char=""/>
              <a:tabLst>
                <a:tab pos="354965" algn="l"/>
                <a:tab pos="355600" algn="l"/>
              </a:tabLst>
            </a:pPr>
            <a:r>
              <a:rPr sz="2800" dirty="0">
                <a:solidFill>
                  <a:srgbClr val="333399"/>
                </a:solidFill>
                <a:latin typeface="Arial MT"/>
                <a:cs typeface="Arial MT"/>
              </a:rPr>
              <a:t>Relationship types </a:t>
            </a:r>
            <a:r>
              <a:rPr sz="2800" spc="-5" dirty="0">
                <a:solidFill>
                  <a:srgbClr val="333399"/>
                </a:solidFill>
                <a:latin typeface="Arial MT"/>
                <a:cs typeface="Arial MT"/>
              </a:rPr>
              <a:t>of </a:t>
            </a:r>
            <a:r>
              <a:rPr sz="2800" dirty="0">
                <a:solidFill>
                  <a:srgbClr val="333399"/>
                </a:solidFill>
                <a:latin typeface="Arial MT"/>
                <a:cs typeface="Arial MT"/>
              </a:rPr>
              <a:t>degree </a:t>
            </a:r>
            <a:r>
              <a:rPr sz="2800" spc="-5" dirty="0">
                <a:solidFill>
                  <a:srgbClr val="333399"/>
                </a:solidFill>
                <a:latin typeface="Arial MT"/>
                <a:cs typeface="Arial MT"/>
              </a:rPr>
              <a:t>3 </a:t>
            </a:r>
            <a:r>
              <a:rPr sz="2800" dirty="0">
                <a:solidFill>
                  <a:srgbClr val="333399"/>
                </a:solidFill>
                <a:latin typeface="Arial MT"/>
                <a:cs typeface="Arial MT"/>
              </a:rPr>
              <a:t>are called ternary </a:t>
            </a:r>
            <a:r>
              <a:rPr sz="2800" spc="-765" dirty="0">
                <a:solidFill>
                  <a:srgbClr val="333399"/>
                </a:solidFill>
                <a:latin typeface="Arial MT"/>
                <a:cs typeface="Arial MT"/>
              </a:rPr>
              <a:t> </a:t>
            </a:r>
            <a:r>
              <a:rPr sz="2800" dirty="0">
                <a:solidFill>
                  <a:srgbClr val="333399"/>
                </a:solidFill>
                <a:latin typeface="Arial MT"/>
                <a:cs typeface="Arial MT"/>
              </a:rPr>
              <a:t>and </a:t>
            </a:r>
            <a:r>
              <a:rPr sz="2800" spc="-5" dirty="0">
                <a:solidFill>
                  <a:srgbClr val="333399"/>
                </a:solidFill>
                <a:latin typeface="Arial MT"/>
                <a:cs typeface="Arial MT"/>
              </a:rPr>
              <a:t>of</a:t>
            </a:r>
            <a:r>
              <a:rPr sz="2800" spc="5" dirty="0">
                <a:solidFill>
                  <a:srgbClr val="333399"/>
                </a:solidFill>
                <a:latin typeface="Arial MT"/>
                <a:cs typeface="Arial MT"/>
              </a:rPr>
              <a:t> </a:t>
            </a:r>
            <a:r>
              <a:rPr sz="2800" dirty="0">
                <a:solidFill>
                  <a:srgbClr val="333399"/>
                </a:solidFill>
                <a:latin typeface="Arial MT"/>
                <a:cs typeface="Arial MT"/>
              </a:rPr>
              <a:t>degree </a:t>
            </a:r>
            <a:r>
              <a:rPr sz="2800" spc="-5" dirty="0">
                <a:solidFill>
                  <a:srgbClr val="333399"/>
                </a:solidFill>
                <a:latin typeface="Arial MT"/>
                <a:cs typeface="Arial MT"/>
              </a:rPr>
              <a:t>n</a:t>
            </a:r>
            <a:r>
              <a:rPr sz="2800" spc="5" dirty="0">
                <a:solidFill>
                  <a:srgbClr val="333399"/>
                </a:solidFill>
                <a:latin typeface="Arial MT"/>
                <a:cs typeface="Arial MT"/>
              </a:rPr>
              <a:t> </a:t>
            </a:r>
            <a:r>
              <a:rPr sz="2800" dirty="0">
                <a:solidFill>
                  <a:srgbClr val="333399"/>
                </a:solidFill>
                <a:latin typeface="Arial MT"/>
                <a:cs typeface="Arial MT"/>
              </a:rPr>
              <a:t>are</a:t>
            </a:r>
            <a:r>
              <a:rPr sz="2800" spc="5" dirty="0">
                <a:solidFill>
                  <a:srgbClr val="333399"/>
                </a:solidFill>
                <a:latin typeface="Arial MT"/>
                <a:cs typeface="Arial MT"/>
              </a:rPr>
              <a:t> </a:t>
            </a:r>
            <a:r>
              <a:rPr sz="2800" dirty="0">
                <a:solidFill>
                  <a:srgbClr val="333399"/>
                </a:solidFill>
                <a:latin typeface="Arial MT"/>
                <a:cs typeface="Arial MT"/>
              </a:rPr>
              <a:t>called n-ary</a:t>
            </a:r>
            <a:endParaRPr sz="2800">
              <a:latin typeface="Arial MT"/>
              <a:cs typeface="Arial MT"/>
            </a:endParaRPr>
          </a:p>
          <a:p>
            <a:pPr marL="355600" marR="508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In</a:t>
            </a:r>
            <a:r>
              <a:rPr sz="2800" spc="-10" dirty="0">
                <a:solidFill>
                  <a:srgbClr val="333399"/>
                </a:solidFill>
                <a:latin typeface="Arial MT"/>
                <a:cs typeface="Arial MT"/>
              </a:rPr>
              <a:t> </a:t>
            </a:r>
            <a:r>
              <a:rPr sz="2800" dirty="0">
                <a:solidFill>
                  <a:srgbClr val="333399"/>
                </a:solidFill>
                <a:latin typeface="Arial MT"/>
                <a:cs typeface="Arial MT"/>
              </a:rPr>
              <a:t>general,</a:t>
            </a:r>
            <a:r>
              <a:rPr sz="2800" spc="15" dirty="0">
                <a:solidFill>
                  <a:srgbClr val="333399"/>
                </a:solidFill>
                <a:latin typeface="Arial MT"/>
                <a:cs typeface="Arial MT"/>
              </a:rPr>
              <a:t> </a:t>
            </a:r>
            <a:r>
              <a:rPr sz="2800" spc="-5" dirty="0">
                <a:solidFill>
                  <a:srgbClr val="333399"/>
                </a:solidFill>
                <a:latin typeface="Arial MT"/>
                <a:cs typeface="Arial MT"/>
              </a:rPr>
              <a:t>an</a:t>
            </a:r>
            <a:r>
              <a:rPr sz="2800" spc="10" dirty="0">
                <a:solidFill>
                  <a:srgbClr val="333399"/>
                </a:solidFill>
                <a:latin typeface="Arial MT"/>
                <a:cs typeface="Arial MT"/>
              </a:rPr>
              <a:t> </a:t>
            </a:r>
            <a:r>
              <a:rPr sz="2800" dirty="0">
                <a:solidFill>
                  <a:srgbClr val="333399"/>
                </a:solidFill>
                <a:latin typeface="Arial MT"/>
                <a:cs typeface="Arial MT"/>
              </a:rPr>
              <a:t>n-ary relationship</a:t>
            </a:r>
            <a:r>
              <a:rPr sz="2800" spc="-5" dirty="0">
                <a:solidFill>
                  <a:srgbClr val="333399"/>
                </a:solidFill>
                <a:latin typeface="Arial MT"/>
                <a:cs typeface="Arial MT"/>
              </a:rPr>
              <a:t> </a:t>
            </a:r>
            <a:r>
              <a:rPr sz="2800" dirty="0">
                <a:solidFill>
                  <a:srgbClr val="333399"/>
                </a:solidFill>
                <a:latin typeface="Arial MT"/>
                <a:cs typeface="Arial MT"/>
              </a:rPr>
              <a:t>is</a:t>
            </a:r>
            <a:r>
              <a:rPr sz="2800" spc="5" dirty="0">
                <a:solidFill>
                  <a:srgbClr val="333399"/>
                </a:solidFill>
                <a:latin typeface="Arial MT"/>
                <a:cs typeface="Arial MT"/>
              </a:rPr>
              <a:t> </a:t>
            </a:r>
            <a:r>
              <a:rPr sz="2800" spc="-5" dirty="0">
                <a:solidFill>
                  <a:srgbClr val="333399"/>
                </a:solidFill>
                <a:latin typeface="Arial MT"/>
                <a:cs typeface="Arial MT"/>
              </a:rPr>
              <a:t>not equivalent </a:t>
            </a:r>
            <a:r>
              <a:rPr sz="2800" spc="-765" dirty="0">
                <a:solidFill>
                  <a:srgbClr val="333399"/>
                </a:solidFill>
                <a:latin typeface="Arial MT"/>
                <a:cs typeface="Arial MT"/>
              </a:rPr>
              <a:t> </a:t>
            </a:r>
            <a:r>
              <a:rPr sz="2800" spc="-5" dirty="0">
                <a:solidFill>
                  <a:srgbClr val="333399"/>
                </a:solidFill>
                <a:latin typeface="Arial MT"/>
                <a:cs typeface="Arial MT"/>
              </a:rPr>
              <a:t>to</a:t>
            </a:r>
            <a:r>
              <a:rPr sz="2800" spc="-10" dirty="0">
                <a:solidFill>
                  <a:srgbClr val="333399"/>
                </a:solidFill>
                <a:latin typeface="Arial MT"/>
                <a:cs typeface="Arial MT"/>
              </a:rPr>
              <a:t> </a:t>
            </a:r>
            <a:r>
              <a:rPr sz="2800" spc="-5" dirty="0">
                <a:solidFill>
                  <a:srgbClr val="333399"/>
                </a:solidFill>
                <a:latin typeface="Arial MT"/>
                <a:cs typeface="Arial MT"/>
              </a:rPr>
              <a:t>n</a:t>
            </a:r>
            <a:r>
              <a:rPr sz="2800" spc="5" dirty="0">
                <a:solidFill>
                  <a:srgbClr val="333399"/>
                </a:solidFill>
                <a:latin typeface="Arial MT"/>
                <a:cs typeface="Arial MT"/>
              </a:rPr>
              <a:t> </a:t>
            </a:r>
            <a:r>
              <a:rPr sz="2800" dirty="0">
                <a:solidFill>
                  <a:srgbClr val="333399"/>
                </a:solidFill>
                <a:latin typeface="Arial MT"/>
                <a:cs typeface="Arial MT"/>
              </a:rPr>
              <a:t>binary</a:t>
            </a:r>
            <a:r>
              <a:rPr sz="2800" spc="5" dirty="0">
                <a:solidFill>
                  <a:srgbClr val="333399"/>
                </a:solidFill>
                <a:latin typeface="Arial MT"/>
                <a:cs typeface="Arial MT"/>
              </a:rPr>
              <a:t> </a:t>
            </a:r>
            <a:r>
              <a:rPr sz="2800" dirty="0">
                <a:solidFill>
                  <a:srgbClr val="333399"/>
                </a:solidFill>
                <a:latin typeface="Arial MT"/>
                <a:cs typeface="Arial MT"/>
              </a:rPr>
              <a:t>relationships</a:t>
            </a:r>
            <a:endParaRPr sz="2800">
              <a:latin typeface="Arial MT"/>
              <a:cs typeface="Arial MT"/>
            </a:endParaRPr>
          </a:p>
          <a:p>
            <a:pPr marL="355600" marR="814705" indent="-342900">
              <a:lnSpc>
                <a:spcPct val="100000"/>
              </a:lnSpc>
              <a:spcBef>
                <a:spcPts val="670"/>
              </a:spcBef>
              <a:buClr>
                <a:srgbClr val="990033"/>
              </a:buClr>
              <a:buSzPct val="58928"/>
              <a:buFont typeface="Wingdings"/>
              <a:buChar char=""/>
              <a:tabLst>
                <a:tab pos="354965" algn="l"/>
                <a:tab pos="355600" algn="l"/>
              </a:tabLst>
            </a:pPr>
            <a:r>
              <a:rPr sz="2800" dirty="0">
                <a:solidFill>
                  <a:srgbClr val="333399"/>
                </a:solidFill>
                <a:latin typeface="Arial MT"/>
                <a:cs typeface="Arial MT"/>
              </a:rPr>
              <a:t>Constraints are harder </a:t>
            </a:r>
            <a:r>
              <a:rPr sz="2800" spc="-5" dirty="0">
                <a:solidFill>
                  <a:srgbClr val="333399"/>
                </a:solidFill>
                <a:latin typeface="Arial MT"/>
                <a:cs typeface="Arial MT"/>
              </a:rPr>
              <a:t>to </a:t>
            </a:r>
            <a:r>
              <a:rPr sz="2800" dirty="0">
                <a:solidFill>
                  <a:srgbClr val="333399"/>
                </a:solidFill>
                <a:latin typeface="Arial MT"/>
                <a:cs typeface="Arial MT"/>
              </a:rPr>
              <a:t>specify for higher- </a:t>
            </a:r>
            <a:r>
              <a:rPr sz="2800" spc="-765" dirty="0">
                <a:solidFill>
                  <a:srgbClr val="333399"/>
                </a:solidFill>
                <a:latin typeface="Arial MT"/>
                <a:cs typeface="Arial MT"/>
              </a:rPr>
              <a:t> </a:t>
            </a:r>
            <a:r>
              <a:rPr sz="2800" dirty="0">
                <a:solidFill>
                  <a:srgbClr val="333399"/>
                </a:solidFill>
                <a:latin typeface="Arial MT"/>
                <a:cs typeface="Arial MT"/>
              </a:rPr>
              <a:t>degree relationships </a:t>
            </a:r>
            <a:r>
              <a:rPr sz="2800" spc="-5" dirty="0">
                <a:solidFill>
                  <a:srgbClr val="333399"/>
                </a:solidFill>
                <a:latin typeface="Arial MT"/>
                <a:cs typeface="Arial MT"/>
              </a:rPr>
              <a:t>(n &gt; </a:t>
            </a:r>
            <a:r>
              <a:rPr sz="2800" dirty="0">
                <a:solidFill>
                  <a:srgbClr val="333399"/>
                </a:solidFill>
                <a:latin typeface="Arial MT"/>
                <a:cs typeface="Arial MT"/>
              </a:rPr>
              <a:t>2) than for binary </a:t>
            </a:r>
            <a:r>
              <a:rPr sz="2800" spc="5" dirty="0">
                <a:solidFill>
                  <a:srgbClr val="333399"/>
                </a:solidFill>
                <a:latin typeface="Arial MT"/>
                <a:cs typeface="Arial MT"/>
              </a:rPr>
              <a:t> </a:t>
            </a:r>
            <a:r>
              <a:rPr sz="2800" dirty="0">
                <a:solidFill>
                  <a:srgbClr val="333399"/>
                </a:solidFill>
                <a:latin typeface="Arial MT"/>
                <a:cs typeface="Arial MT"/>
              </a:rPr>
              <a:t>relationships</a:t>
            </a:r>
            <a:endParaRPr sz="2800">
              <a:latin typeface="Arial MT"/>
              <a:cs typeface="Arial M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166609" cy="513715"/>
          </a:xfrm>
          <a:prstGeom prst="rect">
            <a:avLst/>
          </a:prstGeom>
        </p:spPr>
        <p:txBody>
          <a:bodyPr vert="horz" wrap="square" lIns="0" tIns="13335" rIns="0" bIns="0" rtlCol="0">
            <a:spAutoFit/>
          </a:bodyPr>
          <a:lstStyle/>
          <a:p>
            <a:pPr marL="12700">
              <a:lnSpc>
                <a:spcPct val="100000"/>
              </a:lnSpc>
              <a:spcBef>
                <a:spcPts val="105"/>
              </a:spcBef>
            </a:pPr>
            <a:r>
              <a:rPr sz="3200" dirty="0"/>
              <a:t>Discussion</a:t>
            </a:r>
            <a:r>
              <a:rPr sz="3200" spc="-40" dirty="0"/>
              <a:t> </a:t>
            </a:r>
            <a:r>
              <a:rPr sz="3200" dirty="0"/>
              <a:t>of</a:t>
            </a:r>
            <a:r>
              <a:rPr sz="3200" spc="-25" dirty="0"/>
              <a:t> </a:t>
            </a:r>
            <a:r>
              <a:rPr sz="3200" dirty="0"/>
              <a:t>n-ary</a:t>
            </a:r>
            <a:r>
              <a:rPr sz="3200" spc="-20" dirty="0"/>
              <a:t> </a:t>
            </a:r>
            <a:r>
              <a:rPr sz="3200" spc="-5" dirty="0"/>
              <a:t>relationships</a:t>
            </a:r>
            <a:r>
              <a:rPr sz="3200" spc="-20" dirty="0"/>
              <a:t> </a:t>
            </a:r>
            <a:r>
              <a:rPr sz="3200" dirty="0"/>
              <a:t>(n</a:t>
            </a:r>
            <a:r>
              <a:rPr sz="3200" spc="-5" dirty="0"/>
              <a:t> </a:t>
            </a:r>
            <a:r>
              <a:rPr sz="3200" dirty="0"/>
              <a:t>&gt; </a:t>
            </a:r>
            <a:r>
              <a:rPr sz="3200" spc="-10" dirty="0"/>
              <a:t>2)</a:t>
            </a:r>
            <a:endParaRPr sz="3200"/>
          </a:p>
        </p:txBody>
      </p:sp>
      <p:sp>
        <p:nvSpPr>
          <p:cNvPr id="4" name="object 4"/>
          <p:cNvSpPr txBox="1"/>
          <p:nvPr/>
        </p:nvSpPr>
        <p:spPr>
          <a:xfrm>
            <a:off x="307340" y="1354582"/>
            <a:ext cx="8061959" cy="3830320"/>
          </a:xfrm>
          <a:prstGeom prst="rect">
            <a:avLst/>
          </a:prstGeom>
        </p:spPr>
        <p:txBody>
          <a:bodyPr vert="horz" wrap="square" lIns="0" tIns="12700" rIns="0" bIns="0" rtlCol="0">
            <a:spAutoFit/>
          </a:bodyPr>
          <a:lstStyle/>
          <a:p>
            <a:pPr marL="355600" marR="69850" indent="-342900" algn="just">
              <a:lnSpc>
                <a:spcPct val="100000"/>
              </a:lnSpc>
              <a:spcBef>
                <a:spcPts val="100"/>
              </a:spcBef>
              <a:buClr>
                <a:srgbClr val="990033"/>
              </a:buClr>
              <a:buSzPct val="60416"/>
              <a:buFont typeface="Wingdings"/>
              <a:buChar char=""/>
              <a:tabLst>
                <a:tab pos="355600" algn="l"/>
              </a:tabLst>
            </a:pPr>
            <a:r>
              <a:rPr sz="2400" dirty="0">
                <a:solidFill>
                  <a:srgbClr val="333399"/>
                </a:solidFill>
                <a:latin typeface="Arial MT"/>
                <a:cs typeface="Arial MT"/>
              </a:rPr>
              <a:t>In </a:t>
            </a:r>
            <a:r>
              <a:rPr sz="2400" spc="-5" dirty="0">
                <a:solidFill>
                  <a:srgbClr val="333399"/>
                </a:solidFill>
                <a:latin typeface="Arial MT"/>
                <a:cs typeface="Arial MT"/>
              </a:rPr>
              <a:t>general, 3 binary relationships can represent different </a:t>
            </a:r>
            <a:r>
              <a:rPr sz="2400" dirty="0">
                <a:solidFill>
                  <a:srgbClr val="333399"/>
                </a:solidFill>
                <a:latin typeface="Arial MT"/>
                <a:cs typeface="Arial MT"/>
              </a:rPr>
              <a:t> </a:t>
            </a:r>
            <a:r>
              <a:rPr sz="2400" spc="-5" dirty="0">
                <a:solidFill>
                  <a:srgbClr val="333399"/>
                </a:solidFill>
                <a:latin typeface="Arial MT"/>
                <a:cs typeface="Arial MT"/>
              </a:rPr>
              <a:t>information than a single ternary relationship (see Figure </a:t>
            </a:r>
            <a:r>
              <a:rPr sz="2400" spc="-655" dirty="0">
                <a:solidFill>
                  <a:srgbClr val="333399"/>
                </a:solidFill>
                <a:latin typeface="Arial MT"/>
                <a:cs typeface="Arial MT"/>
              </a:rPr>
              <a:t> </a:t>
            </a:r>
            <a:r>
              <a:rPr sz="2400" spc="-5" dirty="0">
                <a:solidFill>
                  <a:srgbClr val="333399"/>
                </a:solidFill>
                <a:latin typeface="Arial MT"/>
                <a:cs typeface="Arial MT"/>
              </a:rPr>
              <a:t>3.17a and</a:t>
            </a:r>
            <a:r>
              <a:rPr sz="2400" spc="5" dirty="0">
                <a:solidFill>
                  <a:srgbClr val="333399"/>
                </a:solidFill>
                <a:latin typeface="Arial MT"/>
                <a:cs typeface="Arial MT"/>
              </a:rPr>
              <a:t> </a:t>
            </a:r>
            <a:r>
              <a:rPr sz="2400" spc="-5" dirty="0">
                <a:solidFill>
                  <a:srgbClr val="333399"/>
                </a:solidFill>
                <a:latin typeface="Arial MT"/>
                <a:cs typeface="Arial MT"/>
              </a:rPr>
              <a:t>b</a:t>
            </a:r>
            <a:r>
              <a:rPr sz="2400" dirty="0">
                <a:solidFill>
                  <a:srgbClr val="333399"/>
                </a:solidFill>
                <a:latin typeface="Arial MT"/>
                <a:cs typeface="Arial MT"/>
              </a:rPr>
              <a:t> </a:t>
            </a:r>
            <a:r>
              <a:rPr sz="2400" spc="-5" dirty="0">
                <a:solidFill>
                  <a:srgbClr val="333399"/>
                </a:solidFill>
                <a:latin typeface="Arial MT"/>
                <a:cs typeface="Arial MT"/>
              </a:rPr>
              <a:t>on</a:t>
            </a:r>
            <a:r>
              <a:rPr sz="2400" dirty="0">
                <a:solidFill>
                  <a:srgbClr val="333399"/>
                </a:solidFill>
                <a:latin typeface="Arial MT"/>
                <a:cs typeface="Arial MT"/>
              </a:rPr>
              <a:t> </a:t>
            </a:r>
            <a:r>
              <a:rPr sz="2400" spc="-5" dirty="0">
                <a:solidFill>
                  <a:srgbClr val="333399"/>
                </a:solidFill>
                <a:latin typeface="Arial MT"/>
                <a:cs typeface="Arial MT"/>
              </a:rPr>
              <a:t>next</a:t>
            </a:r>
            <a:r>
              <a:rPr sz="2400" spc="5" dirty="0">
                <a:solidFill>
                  <a:srgbClr val="333399"/>
                </a:solidFill>
                <a:latin typeface="Arial MT"/>
                <a:cs typeface="Arial MT"/>
              </a:rPr>
              <a:t> </a:t>
            </a:r>
            <a:r>
              <a:rPr sz="2400" spc="-5" dirty="0">
                <a:solidFill>
                  <a:srgbClr val="333399"/>
                </a:solidFill>
                <a:latin typeface="Arial MT"/>
                <a:cs typeface="Arial MT"/>
              </a:rPr>
              <a:t>slide)</a:t>
            </a:r>
            <a:endParaRPr sz="2400">
              <a:latin typeface="Arial MT"/>
              <a:cs typeface="Arial MT"/>
            </a:endParaRPr>
          </a:p>
          <a:p>
            <a:pPr marL="355600" marR="186055" indent="-342900">
              <a:lnSpc>
                <a:spcPct val="100000"/>
              </a:lnSpc>
              <a:spcBef>
                <a:spcPts val="575"/>
              </a:spcBef>
              <a:buClr>
                <a:srgbClr val="990033"/>
              </a:buClr>
              <a:buSzPct val="60416"/>
              <a:buFont typeface="Wingdings"/>
              <a:buChar char=""/>
              <a:tabLst>
                <a:tab pos="354965" algn="l"/>
                <a:tab pos="355600" algn="l"/>
              </a:tabLst>
            </a:pPr>
            <a:r>
              <a:rPr sz="2400" dirty="0">
                <a:solidFill>
                  <a:srgbClr val="333399"/>
                </a:solidFill>
                <a:latin typeface="Arial MT"/>
                <a:cs typeface="Arial MT"/>
              </a:rPr>
              <a:t>If</a:t>
            </a:r>
            <a:r>
              <a:rPr sz="2400" spc="-15" dirty="0">
                <a:solidFill>
                  <a:srgbClr val="333399"/>
                </a:solidFill>
                <a:latin typeface="Arial MT"/>
                <a:cs typeface="Arial MT"/>
              </a:rPr>
              <a:t> </a:t>
            </a:r>
            <a:r>
              <a:rPr sz="2400" spc="-5" dirty="0">
                <a:solidFill>
                  <a:srgbClr val="333399"/>
                </a:solidFill>
                <a:latin typeface="Arial MT"/>
                <a:cs typeface="Arial MT"/>
              </a:rPr>
              <a:t>needed,</a:t>
            </a:r>
            <a:r>
              <a:rPr sz="2400" spc="15" dirty="0">
                <a:solidFill>
                  <a:srgbClr val="333399"/>
                </a:solidFill>
                <a:latin typeface="Arial MT"/>
                <a:cs typeface="Arial MT"/>
              </a:rPr>
              <a:t> </a:t>
            </a:r>
            <a:r>
              <a:rPr sz="2400" dirty="0">
                <a:solidFill>
                  <a:srgbClr val="333399"/>
                </a:solidFill>
                <a:latin typeface="Arial MT"/>
                <a:cs typeface="Arial MT"/>
              </a:rPr>
              <a:t>the</a:t>
            </a:r>
            <a:r>
              <a:rPr sz="2400" spc="-15" dirty="0">
                <a:solidFill>
                  <a:srgbClr val="333399"/>
                </a:solidFill>
                <a:latin typeface="Arial MT"/>
                <a:cs typeface="Arial MT"/>
              </a:rPr>
              <a:t> </a:t>
            </a:r>
            <a:r>
              <a:rPr sz="2400" spc="-5" dirty="0">
                <a:solidFill>
                  <a:srgbClr val="333399"/>
                </a:solidFill>
                <a:latin typeface="Arial MT"/>
                <a:cs typeface="Arial MT"/>
              </a:rPr>
              <a:t>binary</a:t>
            </a:r>
            <a:r>
              <a:rPr sz="2400" spc="15" dirty="0">
                <a:solidFill>
                  <a:srgbClr val="333399"/>
                </a:solidFill>
                <a:latin typeface="Arial MT"/>
                <a:cs typeface="Arial MT"/>
              </a:rPr>
              <a:t> </a:t>
            </a:r>
            <a:r>
              <a:rPr sz="2400" spc="-5" dirty="0">
                <a:solidFill>
                  <a:srgbClr val="333399"/>
                </a:solidFill>
                <a:latin typeface="Arial MT"/>
                <a:cs typeface="Arial MT"/>
              </a:rPr>
              <a:t>and</a:t>
            </a:r>
            <a:r>
              <a:rPr sz="2400" spc="15" dirty="0">
                <a:solidFill>
                  <a:srgbClr val="333399"/>
                </a:solidFill>
                <a:latin typeface="Arial MT"/>
                <a:cs typeface="Arial MT"/>
              </a:rPr>
              <a:t> </a:t>
            </a:r>
            <a:r>
              <a:rPr sz="2400" dirty="0">
                <a:solidFill>
                  <a:srgbClr val="333399"/>
                </a:solidFill>
                <a:latin typeface="Arial MT"/>
                <a:cs typeface="Arial MT"/>
              </a:rPr>
              <a:t>n-ary</a:t>
            </a:r>
            <a:r>
              <a:rPr sz="2400" spc="-10" dirty="0">
                <a:solidFill>
                  <a:srgbClr val="333399"/>
                </a:solidFill>
                <a:latin typeface="Arial MT"/>
                <a:cs typeface="Arial MT"/>
              </a:rPr>
              <a:t> </a:t>
            </a:r>
            <a:r>
              <a:rPr sz="2400" spc="-5" dirty="0">
                <a:solidFill>
                  <a:srgbClr val="333399"/>
                </a:solidFill>
                <a:latin typeface="Arial MT"/>
                <a:cs typeface="Arial MT"/>
              </a:rPr>
              <a:t>relationships</a:t>
            </a:r>
            <a:r>
              <a:rPr sz="2400" spc="30" dirty="0">
                <a:solidFill>
                  <a:srgbClr val="333399"/>
                </a:solidFill>
                <a:latin typeface="Arial MT"/>
                <a:cs typeface="Arial MT"/>
              </a:rPr>
              <a:t> </a:t>
            </a:r>
            <a:r>
              <a:rPr sz="2400" dirty="0">
                <a:solidFill>
                  <a:srgbClr val="333399"/>
                </a:solidFill>
                <a:latin typeface="Arial MT"/>
                <a:cs typeface="Arial MT"/>
              </a:rPr>
              <a:t>can</a:t>
            </a:r>
            <a:r>
              <a:rPr sz="2400" spc="5" dirty="0">
                <a:solidFill>
                  <a:srgbClr val="333399"/>
                </a:solidFill>
                <a:latin typeface="Arial MT"/>
                <a:cs typeface="Arial MT"/>
              </a:rPr>
              <a:t> </a:t>
            </a:r>
            <a:r>
              <a:rPr sz="2400" spc="-5" dirty="0">
                <a:solidFill>
                  <a:srgbClr val="333399"/>
                </a:solidFill>
                <a:latin typeface="Arial MT"/>
                <a:cs typeface="Arial MT"/>
              </a:rPr>
              <a:t>all</a:t>
            </a:r>
            <a:r>
              <a:rPr sz="2400" spc="5" dirty="0">
                <a:solidFill>
                  <a:srgbClr val="333399"/>
                </a:solidFill>
                <a:latin typeface="Arial MT"/>
                <a:cs typeface="Arial MT"/>
              </a:rPr>
              <a:t> </a:t>
            </a:r>
            <a:r>
              <a:rPr sz="2400" dirty="0">
                <a:solidFill>
                  <a:srgbClr val="333399"/>
                </a:solidFill>
                <a:latin typeface="Arial MT"/>
                <a:cs typeface="Arial MT"/>
              </a:rPr>
              <a:t>be </a:t>
            </a:r>
            <a:r>
              <a:rPr sz="2400" spc="5" dirty="0">
                <a:solidFill>
                  <a:srgbClr val="333399"/>
                </a:solidFill>
                <a:latin typeface="Arial MT"/>
                <a:cs typeface="Arial MT"/>
              </a:rPr>
              <a:t> </a:t>
            </a:r>
            <a:r>
              <a:rPr sz="2400" spc="-5" dirty="0">
                <a:solidFill>
                  <a:srgbClr val="333399"/>
                </a:solidFill>
                <a:latin typeface="Arial MT"/>
                <a:cs typeface="Arial MT"/>
              </a:rPr>
              <a:t>included</a:t>
            </a:r>
            <a:r>
              <a:rPr sz="2400" spc="35" dirty="0">
                <a:solidFill>
                  <a:srgbClr val="333399"/>
                </a:solidFill>
                <a:latin typeface="Arial MT"/>
                <a:cs typeface="Arial MT"/>
              </a:rPr>
              <a:t> </a:t>
            </a:r>
            <a:r>
              <a:rPr sz="2400" spc="-5" dirty="0">
                <a:solidFill>
                  <a:srgbClr val="333399"/>
                </a:solidFill>
                <a:latin typeface="Arial MT"/>
                <a:cs typeface="Arial MT"/>
              </a:rPr>
              <a:t>in</a:t>
            </a:r>
            <a:r>
              <a:rPr sz="2400" spc="10"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spc="-5" dirty="0">
                <a:solidFill>
                  <a:srgbClr val="333399"/>
                </a:solidFill>
                <a:latin typeface="Arial MT"/>
                <a:cs typeface="Arial MT"/>
              </a:rPr>
              <a:t>schema</a:t>
            </a:r>
            <a:r>
              <a:rPr sz="2400" spc="10" dirty="0">
                <a:solidFill>
                  <a:srgbClr val="333399"/>
                </a:solidFill>
                <a:latin typeface="Arial MT"/>
                <a:cs typeface="Arial MT"/>
              </a:rPr>
              <a:t> </a:t>
            </a:r>
            <a:r>
              <a:rPr sz="2400" spc="-5" dirty="0">
                <a:solidFill>
                  <a:srgbClr val="333399"/>
                </a:solidFill>
                <a:latin typeface="Arial MT"/>
                <a:cs typeface="Arial MT"/>
              </a:rPr>
              <a:t>design</a:t>
            </a:r>
            <a:r>
              <a:rPr sz="2400" spc="20" dirty="0">
                <a:solidFill>
                  <a:srgbClr val="333399"/>
                </a:solidFill>
                <a:latin typeface="Arial MT"/>
                <a:cs typeface="Arial MT"/>
              </a:rPr>
              <a:t> </a:t>
            </a:r>
            <a:r>
              <a:rPr sz="2400" spc="-5" dirty="0">
                <a:solidFill>
                  <a:srgbClr val="333399"/>
                </a:solidFill>
                <a:latin typeface="Arial MT"/>
                <a:cs typeface="Arial MT"/>
              </a:rPr>
              <a:t>(see</a:t>
            </a:r>
            <a:r>
              <a:rPr sz="2400" spc="5" dirty="0">
                <a:solidFill>
                  <a:srgbClr val="333399"/>
                </a:solidFill>
                <a:latin typeface="Arial MT"/>
                <a:cs typeface="Arial MT"/>
              </a:rPr>
              <a:t> </a:t>
            </a:r>
            <a:r>
              <a:rPr sz="2400" spc="-5" dirty="0">
                <a:solidFill>
                  <a:srgbClr val="333399"/>
                </a:solidFill>
                <a:latin typeface="Arial MT"/>
                <a:cs typeface="Arial MT"/>
              </a:rPr>
              <a:t>Figure</a:t>
            </a:r>
            <a:r>
              <a:rPr sz="2400" spc="20" dirty="0">
                <a:solidFill>
                  <a:srgbClr val="333399"/>
                </a:solidFill>
                <a:latin typeface="Arial MT"/>
                <a:cs typeface="Arial MT"/>
              </a:rPr>
              <a:t> </a:t>
            </a:r>
            <a:r>
              <a:rPr sz="2400" spc="-5" dirty="0">
                <a:solidFill>
                  <a:srgbClr val="333399"/>
                </a:solidFill>
                <a:latin typeface="Arial MT"/>
                <a:cs typeface="Arial MT"/>
              </a:rPr>
              <a:t>3.17a</a:t>
            </a:r>
            <a:r>
              <a:rPr sz="2400" spc="5" dirty="0">
                <a:solidFill>
                  <a:srgbClr val="333399"/>
                </a:solidFill>
                <a:latin typeface="Arial MT"/>
                <a:cs typeface="Arial MT"/>
              </a:rPr>
              <a:t> </a:t>
            </a:r>
            <a:r>
              <a:rPr sz="2400" spc="-5" dirty="0">
                <a:solidFill>
                  <a:srgbClr val="333399"/>
                </a:solidFill>
                <a:latin typeface="Arial MT"/>
                <a:cs typeface="Arial MT"/>
              </a:rPr>
              <a:t>and</a:t>
            </a:r>
            <a:r>
              <a:rPr sz="2400" spc="10" dirty="0">
                <a:solidFill>
                  <a:srgbClr val="333399"/>
                </a:solidFill>
                <a:latin typeface="Arial MT"/>
                <a:cs typeface="Arial MT"/>
              </a:rPr>
              <a:t> </a:t>
            </a:r>
            <a:r>
              <a:rPr sz="2400" dirty="0">
                <a:solidFill>
                  <a:srgbClr val="333399"/>
                </a:solidFill>
                <a:latin typeface="Arial MT"/>
                <a:cs typeface="Arial MT"/>
              </a:rPr>
              <a:t>b, </a:t>
            </a:r>
            <a:r>
              <a:rPr sz="2400" spc="-650" dirty="0">
                <a:solidFill>
                  <a:srgbClr val="333399"/>
                </a:solidFill>
                <a:latin typeface="Arial MT"/>
                <a:cs typeface="Arial MT"/>
              </a:rPr>
              <a:t> </a:t>
            </a:r>
            <a:r>
              <a:rPr sz="2400" spc="-5" dirty="0">
                <a:solidFill>
                  <a:srgbClr val="333399"/>
                </a:solidFill>
                <a:latin typeface="Arial MT"/>
                <a:cs typeface="Arial MT"/>
              </a:rPr>
              <a:t>where</a:t>
            </a:r>
            <a:r>
              <a:rPr sz="2400" spc="15" dirty="0">
                <a:solidFill>
                  <a:srgbClr val="333399"/>
                </a:solidFill>
                <a:latin typeface="Arial MT"/>
                <a:cs typeface="Arial MT"/>
              </a:rPr>
              <a:t> </a:t>
            </a:r>
            <a:r>
              <a:rPr sz="2400" spc="-5" dirty="0">
                <a:solidFill>
                  <a:srgbClr val="333399"/>
                </a:solidFill>
                <a:latin typeface="Arial MT"/>
                <a:cs typeface="Arial MT"/>
              </a:rPr>
              <a:t>all</a:t>
            </a:r>
            <a:r>
              <a:rPr sz="2400" spc="15" dirty="0">
                <a:solidFill>
                  <a:srgbClr val="333399"/>
                </a:solidFill>
                <a:latin typeface="Arial MT"/>
                <a:cs typeface="Arial MT"/>
              </a:rPr>
              <a:t> </a:t>
            </a:r>
            <a:r>
              <a:rPr sz="2400" spc="-5" dirty="0">
                <a:solidFill>
                  <a:srgbClr val="333399"/>
                </a:solidFill>
                <a:latin typeface="Arial MT"/>
                <a:cs typeface="Arial MT"/>
              </a:rPr>
              <a:t>relationships</a:t>
            </a:r>
            <a:r>
              <a:rPr sz="2400" spc="50" dirty="0">
                <a:solidFill>
                  <a:srgbClr val="333399"/>
                </a:solidFill>
                <a:latin typeface="Arial MT"/>
                <a:cs typeface="Arial MT"/>
              </a:rPr>
              <a:t> </a:t>
            </a:r>
            <a:r>
              <a:rPr sz="2400" spc="-5" dirty="0">
                <a:solidFill>
                  <a:srgbClr val="333399"/>
                </a:solidFill>
                <a:latin typeface="Arial MT"/>
                <a:cs typeface="Arial MT"/>
              </a:rPr>
              <a:t>convey</a:t>
            </a:r>
            <a:r>
              <a:rPr sz="2400" spc="5" dirty="0">
                <a:solidFill>
                  <a:srgbClr val="333399"/>
                </a:solidFill>
                <a:latin typeface="Arial MT"/>
                <a:cs typeface="Arial MT"/>
              </a:rPr>
              <a:t> </a:t>
            </a:r>
            <a:r>
              <a:rPr sz="2400" spc="-5" dirty="0">
                <a:solidFill>
                  <a:srgbClr val="333399"/>
                </a:solidFill>
                <a:latin typeface="Arial MT"/>
                <a:cs typeface="Arial MT"/>
              </a:rPr>
              <a:t>different</a:t>
            </a:r>
            <a:r>
              <a:rPr sz="2400" spc="5" dirty="0">
                <a:solidFill>
                  <a:srgbClr val="333399"/>
                </a:solidFill>
                <a:latin typeface="Arial MT"/>
                <a:cs typeface="Arial MT"/>
              </a:rPr>
              <a:t> </a:t>
            </a:r>
            <a:r>
              <a:rPr sz="2400" spc="-5" dirty="0">
                <a:solidFill>
                  <a:srgbClr val="333399"/>
                </a:solidFill>
                <a:latin typeface="Arial MT"/>
                <a:cs typeface="Arial MT"/>
              </a:rPr>
              <a:t>meanings)</a:t>
            </a:r>
            <a:endParaRPr sz="2400">
              <a:latin typeface="Arial MT"/>
              <a:cs typeface="Arial MT"/>
            </a:endParaRPr>
          </a:p>
          <a:p>
            <a:pPr marL="355600" marR="5080" indent="-342900">
              <a:lnSpc>
                <a:spcPct val="100000"/>
              </a:lnSpc>
              <a:spcBef>
                <a:spcPts val="580"/>
              </a:spcBef>
              <a:buClr>
                <a:srgbClr val="990033"/>
              </a:buClr>
              <a:buSzPct val="60416"/>
              <a:buFont typeface="Wingdings"/>
              <a:buChar char=""/>
              <a:tabLst>
                <a:tab pos="354965" algn="l"/>
                <a:tab pos="355600" algn="l"/>
              </a:tabLst>
            </a:pPr>
            <a:r>
              <a:rPr sz="2400" dirty="0">
                <a:solidFill>
                  <a:srgbClr val="333399"/>
                </a:solidFill>
                <a:latin typeface="Arial MT"/>
                <a:cs typeface="Arial MT"/>
              </a:rPr>
              <a:t>In </a:t>
            </a:r>
            <a:r>
              <a:rPr sz="2400" spc="-5" dirty="0">
                <a:solidFill>
                  <a:srgbClr val="333399"/>
                </a:solidFill>
                <a:latin typeface="Arial MT"/>
                <a:cs typeface="Arial MT"/>
              </a:rPr>
              <a:t>some</a:t>
            </a:r>
            <a:r>
              <a:rPr sz="2400" spc="5" dirty="0">
                <a:solidFill>
                  <a:srgbClr val="333399"/>
                </a:solidFill>
                <a:latin typeface="Arial MT"/>
                <a:cs typeface="Arial MT"/>
              </a:rPr>
              <a:t> </a:t>
            </a:r>
            <a:r>
              <a:rPr sz="2400" dirty="0">
                <a:solidFill>
                  <a:srgbClr val="333399"/>
                </a:solidFill>
                <a:latin typeface="Arial MT"/>
                <a:cs typeface="Arial MT"/>
              </a:rPr>
              <a:t>cases,</a:t>
            </a:r>
            <a:r>
              <a:rPr sz="2400" spc="5"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ternary</a:t>
            </a:r>
            <a:r>
              <a:rPr sz="2400" spc="5" dirty="0">
                <a:solidFill>
                  <a:srgbClr val="333399"/>
                </a:solidFill>
                <a:latin typeface="Arial MT"/>
                <a:cs typeface="Arial MT"/>
              </a:rPr>
              <a:t> </a:t>
            </a:r>
            <a:r>
              <a:rPr sz="2400" spc="-5" dirty="0">
                <a:solidFill>
                  <a:srgbClr val="333399"/>
                </a:solidFill>
                <a:latin typeface="Arial MT"/>
                <a:cs typeface="Arial MT"/>
              </a:rPr>
              <a:t>relationship</a:t>
            </a:r>
            <a:r>
              <a:rPr sz="2400" spc="40" dirty="0">
                <a:solidFill>
                  <a:srgbClr val="333399"/>
                </a:solidFill>
                <a:latin typeface="Arial MT"/>
                <a:cs typeface="Arial MT"/>
              </a:rPr>
              <a:t> </a:t>
            </a:r>
            <a:r>
              <a:rPr sz="2400" spc="-5" dirty="0">
                <a:solidFill>
                  <a:srgbClr val="333399"/>
                </a:solidFill>
                <a:latin typeface="Arial MT"/>
                <a:cs typeface="Arial MT"/>
              </a:rPr>
              <a:t>can</a:t>
            </a:r>
            <a:r>
              <a:rPr sz="2400" dirty="0">
                <a:solidFill>
                  <a:srgbClr val="333399"/>
                </a:solidFill>
                <a:latin typeface="Arial MT"/>
                <a:cs typeface="Arial MT"/>
              </a:rPr>
              <a:t> </a:t>
            </a:r>
            <a:r>
              <a:rPr sz="2400" spc="-5" dirty="0">
                <a:solidFill>
                  <a:srgbClr val="333399"/>
                </a:solidFill>
                <a:latin typeface="Arial MT"/>
                <a:cs typeface="Arial MT"/>
              </a:rPr>
              <a:t>be</a:t>
            </a:r>
            <a:r>
              <a:rPr sz="2400" spc="5" dirty="0">
                <a:solidFill>
                  <a:srgbClr val="333399"/>
                </a:solidFill>
                <a:latin typeface="Arial MT"/>
                <a:cs typeface="Arial MT"/>
              </a:rPr>
              <a:t> </a:t>
            </a:r>
            <a:r>
              <a:rPr sz="2400" spc="-5" dirty="0">
                <a:solidFill>
                  <a:srgbClr val="333399"/>
                </a:solidFill>
                <a:latin typeface="Arial MT"/>
                <a:cs typeface="Arial MT"/>
              </a:rPr>
              <a:t>represented </a:t>
            </a:r>
            <a:r>
              <a:rPr sz="2400" spc="-650" dirty="0">
                <a:solidFill>
                  <a:srgbClr val="333399"/>
                </a:solidFill>
                <a:latin typeface="Arial MT"/>
                <a:cs typeface="Arial MT"/>
              </a:rPr>
              <a:t> </a:t>
            </a:r>
            <a:r>
              <a:rPr sz="2400" dirty="0">
                <a:solidFill>
                  <a:srgbClr val="333399"/>
                </a:solidFill>
                <a:latin typeface="Arial MT"/>
                <a:cs typeface="Arial MT"/>
              </a:rPr>
              <a:t>as a</a:t>
            </a:r>
            <a:r>
              <a:rPr sz="2400" spc="-15" dirty="0">
                <a:solidFill>
                  <a:srgbClr val="333399"/>
                </a:solidFill>
                <a:latin typeface="Arial MT"/>
                <a:cs typeface="Arial MT"/>
              </a:rPr>
              <a:t> </a:t>
            </a:r>
            <a:r>
              <a:rPr sz="2400" spc="-5" dirty="0">
                <a:solidFill>
                  <a:srgbClr val="333399"/>
                </a:solidFill>
                <a:latin typeface="Arial MT"/>
                <a:cs typeface="Arial MT"/>
              </a:rPr>
              <a:t>weak</a:t>
            </a:r>
            <a:r>
              <a:rPr sz="2400" spc="10" dirty="0">
                <a:solidFill>
                  <a:srgbClr val="333399"/>
                </a:solidFill>
                <a:latin typeface="Arial MT"/>
                <a:cs typeface="Arial MT"/>
              </a:rPr>
              <a:t> </a:t>
            </a:r>
            <a:r>
              <a:rPr sz="2400" spc="-5" dirty="0">
                <a:solidFill>
                  <a:srgbClr val="333399"/>
                </a:solidFill>
                <a:latin typeface="Arial MT"/>
                <a:cs typeface="Arial MT"/>
              </a:rPr>
              <a:t>entity</a:t>
            </a:r>
            <a:r>
              <a:rPr sz="2400" dirty="0">
                <a:solidFill>
                  <a:srgbClr val="333399"/>
                </a:solidFill>
                <a:latin typeface="Arial MT"/>
                <a:cs typeface="Arial MT"/>
              </a:rPr>
              <a:t> if</a:t>
            </a:r>
            <a:r>
              <a:rPr sz="2400" spc="5" dirty="0">
                <a:solidFill>
                  <a:srgbClr val="333399"/>
                </a:solidFill>
                <a:latin typeface="Arial MT"/>
                <a:cs typeface="Arial MT"/>
              </a:rPr>
              <a:t> </a:t>
            </a:r>
            <a:r>
              <a:rPr sz="2400" dirty="0">
                <a:solidFill>
                  <a:srgbClr val="333399"/>
                </a:solidFill>
                <a:latin typeface="Arial MT"/>
                <a:cs typeface="Arial MT"/>
              </a:rPr>
              <a:t>the</a:t>
            </a:r>
            <a:r>
              <a:rPr sz="2400" spc="-15" dirty="0">
                <a:solidFill>
                  <a:srgbClr val="333399"/>
                </a:solidFill>
                <a:latin typeface="Arial MT"/>
                <a:cs typeface="Arial MT"/>
              </a:rPr>
              <a:t> </a:t>
            </a:r>
            <a:r>
              <a:rPr sz="2400" spc="-5" dirty="0">
                <a:solidFill>
                  <a:srgbClr val="333399"/>
                </a:solidFill>
                <a:latin typeface="Arial MT"/>
                <a:cs typeface="Arial MT"/>
              </a:rPr>
              <a:t>data</a:t>
            </a:r>
            <a:r>
              <a:rPr sz="2400" dirty="0">
                <a:solidFill>
                  <a:srgbClr val="333399"/>
                </a:solidFill>
                <a:latin typeface="Arial MT"/>
                <a:cs typeface="Arial MT"/>
              </a:rPr>
              <a:t> model</a:t>
            </a:r>
            <a:r>
              <a:rPr sz="2400" spc="5" dirty="0">
                <a:solidFill>
                  <a:srgbClr val="333399"/>
                </a:solidFill>
                <a:latin typeface="Arial MT"/>
                <a:cs typeface="Arial MT"/>
              </a:rPr>
              <a:t> </a:t>
            </a:r>
            <a:r>
              <a:rPr sz="2400" spc="-5" dirty="0">
                <a:solidFill>
                  <a:srgbClr val="333399"/>
                </a:solidFill>
                <a:latin typeface="Arial MT"/>
                <a:cs typeface="Arial MT"/>
              </a:rPr>
              <a:t>allows</a:t>
            </a:r>
            <a:r>
              <a:rPr sz="2400" spc="20" dirty="0">
                <a:solidFill>
                  <a:srgbClr val="333399"/>
                </a:solidFill>
                <a:latin typeface="Arial MT"/>
                <a:cs typeface="Arial MT"/>
              </a:rPr>
              <a:t> </a:t>
            </a:r>
            <a:r>
              <a:rPr sz="2400" dirty="0">
                <a:solidFill>
                  <a:srgbClr val="333399"/>
                </a:solidFill>
                <a:latin typeface="Arial MT"/>
                <a:cs typeface="Arial MT"/>
              </a:rPr>
              <a:t>a</a:t>
            </a:r>
            <a:r>
              <a:rPr sz="2400" spc="5" dirty="0">
                <a:solidFill>
                  <a:srgbClr val="333399"/>
                </a:solidFill>
                <a:latin typeface="Arial MT"/>
                <a:cs typeface="Arial MT"/>
              </a:rPr>
              <a:t> </a:t>
            </a:r>
            <a:r>
              <a:rPr sz="2400" spc="-5" dirty="0">
                <a:solidFill>
                  <a:srgbClr val="333399"/>
                </a:solidFill>
                <a:latin typeface="Arial MT"/>
                <a:cs typeface="Arial MT"/>
              </a:rPr>
              <a:t>weak</a:t>
            </a:r>
            <a:r>
              <a:rPr sz="2400" spc="10" dirty="0">
                <a:solidFill>
                  <a:srgbClr val="333399"/>
                </a:solidFill>
                <a:latin typeface="Arial MT"/>
                <a:cs typeface="Arial MT"/>
              </a:rPr>
              <a:t> </a:t>
            </a:r>
            <a:r>
              <a:rPr sz="2400" spc="-5" dirty="0">
                <a:solidFill>
                  <a:srgbClr val="333399"/>
                </a:solidFill>
                <a:latin typeface="Arial MT"/>
                <a:cs typeface="Arial MT"/>
              </a:rPr>
              <a:t>entity </a:t>
            </a:r>
            <a:r>
              <a:rPr sz="2400" dirty="0">
                <a:solidFill>
                  <a:srgbClr val="333399"/>
                </a:solidFill>
                <a:latin typeface="Arial MT"/>
                <a:cs typeface="Arial MT"/>
              </a:rPr>
              <a:t> </a:t>
            </a:r>
            <a:r>
              <a:rPr sz="2400" spc="-5" dirty="0">
                <a:solidFill>
                  <a:srgbClr val="333399"/>
                </a:solidFill>
                <a:latin typeface="Arial MT"/>
                <a:cs typeface="Arial MT"/>
              </a:rPr>
              <a:t>type</a:t>
            </a:r>
            <a:r>
              <a:rPr sz="2400" spc="10" dirty="0">
                <a:solidFill>
                  <a:srgbClr val="333399"/>
                </a:solidFill>
                <a:latin typeface="Arial MT"/>
                <a:cs typeface="Arial MT"/>
              </a:rPr>
              <a:t> </a:t>
            </a:r>
            <a:r>
              <a:rPr sz="2400" spc="-5" dirty="0">
                <a:solidFill>
                  <a:srgbClr val="333399"/>
                </a:solidFill>
                <a:latin typeface="Arial MT"/>
                <a:cs typeface="Arial MT"/>
              </a:rPr>
              <a:t>to have</a:t>
            </a:r>
            <a:r>
              <a:rPr sz="2400" spc="20" dirty="0">
                <a:solidFill>
                  <a:srgbClr val="333399"/>
                </a:solidFill>
                <a:latin typeface="Arial MT"/>
                <a:cs typeface="Arial MT"/>
              </a:rPr>
              <a:t> </a:t>
            </a:r>
            <a:r>
              <a:rPr sz="2400" spc="-5" dirty="0">
                <a:solidFill>
                  <a:srgbClr val="333399"/>
                </a:solidFill>
                <a:latin typeface="Arial MT"/>
                <a:cs typeface="Arial MT"/>
              </a:rPr>
              <a:t>multiple</a:t>
            </a:r>
            <a:r>
              <a:rPr sz="2400" spc="25" dirty="0">
                <a:solidFill>
                  <a:srgbClr val="333399"/>
                </a:solidFill>
                <a:latin typeface="Arial MT"/>
                <a:cs typeface="Arial MT"/>
              </a:rPr>
              <a:t> </a:t>
            </a:r>
            <a:r>
              <a:rPr sz="2400" spc="-5" dirty="0">
                <a:solidFill>
                  <a:srgbClr val="333399"/>
                </a:solidFill>
                <a:latin typeface="Arial MT"/>
                <a:cs typeface="Arial MT"/>
              </a:rPr>
              <a:t>identifying</a:t>
            </a:r>
            <a:r>
              <a:rPr sz="2400" spc="35" dirty="0">
                <a:solidFill>
                  <a:srgbClr val="333399"/>
                </a:solidFill>
                <a:latin typeface="Arial MT"/>
                <a:cs typeface="Arial MT"/>
              </a:rPr>
              <a:t> </a:t>
            </a:r>
            <a:r>
              <a:rPr sz="2400" spc="-5" dirty="0">
                <a:solidFill>
                  <a:srgbClr val="333399"/>
                </a:solidFill>
                <a:latin typeface="Arial MT"/>
                <a:cs typeface="Arial MT"/>
              </a:rPr>
              <a:t>relationships</a:t>
            </a:r>
            <a:r>
              <a:rPr sz="2400" spc="50" dirty="0">
                <a:solidFill>
                  <a:srgbClr val="333399"/>
                </a:solidFill>
                <a:latin typeface="Arial MT"/>
                <a:cs typeface="Arial MT"/>
              </a:rPr>
              <a:t> </a:t>
            </a:r>
            <a:r>
              <a:rPr sz="2400" spc="-5" dirty="0">
                <a:solidFill>
                  <a:srgbClr val="333399"/>
                </a:solidFill>
                <a:latin typeface="Arial MT"/>
                <a:cs typeface="Arial MT"/>
              </a:rPr>
              <a:t>(and</a:t>
            </a:r>
            <a:r>
              <a:rPr sz="2400" spc="10" dirty="0">
                <a:solidFill>
                  <a:srgbClr val="333399"/>
                </a:solidFill>
                <a:latin typeface="Arial MT"/>
                <a:cs typeface="Arial MT"/>
              </a:rPr>
              <a:t> </a:t>
            </a:r>
            <a:r>
              <a:rPr sz="2400" spc="-5" dirty="0">
                <a:solidFill>
                  <a:srgbClr val="333399"/>
                </a:solidFill>
                <a:latin typeface="Arial MT"/>
                <a:cs typeface="Arial MT"/>
              </a:rPr>
              <a:t>hence </a:t>
            </a:r>
            <a:r>
              <a:rPr sz="2400" spc="-650" dirty="0">
                <a:solidFill>
                  <a:srgbClr val="333399"/>
                </a:solidFill>
                <a:latin typeface="Arial MT"/>
                <a:cs typeface="Arial MT"/>
              </a:rPr>
              <a:t> </a:t>
            </a:r>
            <a:r>
              <a:rPr sz="2400" spc="-5" dirty="0">
                <a:solidFill>
                  <a:srgbClr val="333399"/>
                </a:solidFill>
                <a:latin typeface="Arial MT"/>
                <a:cs typeface="Arial MT"/>
              </a:rPr>
              <a:t>multiple</a:t>
            </a:r>
            <a:r>
              <a:rPr sz="2400" spc="15" dirty="0">
                <a:solidFill>
                  <a:srgbClr val="333399"/>
                </a:solidFill>
                <a:latin typeface="Arial MT"/>
                <a:cs typeface="Arial MT"/>
              </a:rPr>
              <a:t> </a:t>
            </a:r>
            <a:r>
              <a:rPr sz="2400" spc="-5" dirty="0">
                <a:solidFill>
                  <a:srgbClr val="333399"/>
                </a:solidFill>
                <a:latin typeface="Arial MT"/>
                <a:cs typeface="Arial MT"/>
              </a:rPr>
              <a:t>owner</a:t>
            </a:r>
            <a:r>
              <a:rPr sz="2400" spc="15" dirty="0">
                <a:solidFill>
                  <a:srgbClr val="333399"/>
                </a:solidFill>
                <a:latin typeface="Arial MT"/>
                <a:cs typeface="Arial MT"/>
              </a:rPr>
              <a:t> </a:t>
            </a:r>
            <a:r>
              <a:rPr sz="2400" dirty="0">
                <a:solidFill>
                  <a:srgbClr val="333399"/>
                </a:solidFill>
                <a:latin typeface="Arial MT"/>
                <a:cs typeface="Arial MT"/>
              </a:rPr>
              <a:t>entity types)</a:t>
            </a:r>
            <a:r>
              <a:rPr sz="2400" spc="-10" dirty="0">
                <a:solidFill>
                  <a:srgbClr val="333399"/>
                </a:solidFill>
                <a:latin typeface="Arial MT"/>
                <a:cs typeface="Arial MT"/>
              </a:rPr>
              <a:t> </a:t>
            </a:r>
            <a:r>
              <a:rPr sz="2400" spc="-5" dirty="0">
                <a:solidFill>
                  <a:srgbClr val="333399"/>
                </a:solidFill>
                <a:latin typeface="Arial MT"/>
                <a:cs typeface="Arial MT"/>
              </a:rPr>
              <a:t>(see</a:t>
            </a:r>
            <a:r>
              <a:rPr sz="2400" dirty="0">
                <a:solidFill>
                  <a:srgbClr val="333399"/>
                </a:solidFill>
                <a:latin typeface="Arial MT"/>
                <a:cs typeface="Arial MT"/>
              </a:rPr>
              <a:t> </a:t>
            </a:r>
            <a:r>
              <a:rPr sz="2400" spc="-5" dirty="0">
                <a:solidFill>
                  <a:srgbClr val="333399"/>
                </a:solidFill>
                <a:latin typeface="Arial MT"/>
                <a:cs typeface="Arial MT"/>
              </a:rPr>
              <a:t>Figure</a:t>
            </a:r>
            <a:r>
              <a:rPr sz="2400" spc="10" dirty="0">
                <a:solidFill>
                  <a:srgbClr val="333399"/>
                </a:solidFill>
                <a:latin typeface="Arial MT"/>
                <a:cs typeface="Arial MT"/>
              </a:rPr>
              <a:t> </a:t>
            </a:r>
            <a:r>
              <a:rPr sz="2400" spc="-5" dirty="0">
                <a:solidFill>
                  <a:srgbClr val="333399"/>
                </a:solidFill>
                <a:latin typeface="Arial MT"/>
                <a:cs typeface="Arial MT"/>
              </a:rPr>
              <a:t>3.17c)</a:t>
            </a:r>
            <a:endParaRPr sz="2400">
              <a:latin typeface="Arial MT"/>
              <a:cs typeface="Arial M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357378"/>
            <a:ext cx="6708140" cy="57404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25" dirty="0"/>
              <a:t> </a:t>
            </a:r>
            <a:r>
              <a:rPr dirty="0"/>
              <a:t>of</a:t>
            </a:r>
            <a:r>
              <a:rPr spc="-5" dirty="0"/>
              <a:t> a</a:t>
            </a:r>
            <a:r>
              <a:rPr spc="-10" dirty="0"/>
              <a:t> </a:t>
            </a:r>
            <a:r>
              <a:rPr spc="-5" dirty="0"/>
              <a:t>ternary </a:t>
            </a:r>
            <a:r>
              <a:rPr dirty="0"/>
              <a:t>relationship</a:t>
            </a:r>
          </a:p>
        </p:txBody>
      </p:sp>
      <p:pic>
        <p:nvPicPr>
          <p:cNvPr id="4" name="object 4"/>
          <p:cNvPicPr/>
          <p:nvPr/>
        </p:nvPicPr>
        <p:blipFill>
          <a:blip r:embed="rId2" cstate="print"/>
          <a:stretch>
            <a:fillRect/>
          </a:stretch>
        </p:blipFill>
        <p:spPr>
          <a:xfrm>
            <a:off x="2366349" y="1209636"/>
            <a:ext cx="4183122" cy="5008435"/>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127203"/>
            <a:ext cx="6099175" cy="1123315"/>
          </a:xfrm>
          <a:prstGeom prst="rect">
            <a:avLst/>
          </a:prstGeom>
        </p:spPr>
        <p:txBody>
          <a:bodyPr vert="horz" wrap="square" lIns="0" tIns="12700" rIns="0" bIns="0" rtlCol="0">
            <a:spAutoFit/>
          </a:bodyPr>
          <a:lstStyle/>
          <a:p>
            <a:pPr marL="12700" marR="5080">
              <a:lnSpc>
                <a:spcPct val="100000"/>
              </a:lnSpc>
              <a:spcBef>
                <a:spcPts val="100"/>
              </a:spcBef>
            </a:pPr>
            <a:r>
              <a:rPr dirty="0"/>
              <a:t>Methodologies</a:t>
            </a:r>
            <a:r>
              <a:rPr spc="-75" dirty="0"/>
              <a:t> </a:t>
            </a:r>
            <a:r>
              <a:rPr dirty="0"/>
              <a:t>for</a:t>
            </a:r>
            <a:r>
              <a:rPr spc="-40" dirty="0"/>
              <a:t> </a:t>
            </a:r>
            <a:r>
              <a:rPr dirty="0"/>
              <a:t>Conceptual </a:t>
            </a:r>
            <a:r>
              <a:rPr spc="-985" dirty="0"/>
              <a:t> </a:t>
            </a:r>
            <a:r>
              <a:rPr dirty="0"/>
              <a:t>Design</a:t>
            </a:r>
          </a:p>
        </p:txBody>
      </p:sp>
      <p:sp>
        <p:nvSpPr>
          <p:cNvPr id="4" name="object 4"/>
          <p:cNvSpPr txBox="1"/>
          <p:nvPr/>
        </p:nvSpPr>
        <p:spPr>
          <a:xfrm>
            <a:off x="307340" y="1267104"/>
            <a:ext cx="8147684" cy="378142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Entity</a:t>
            </a:r>
            <a:r>
              <a:rPr sz="2800" spc="-15" dirty="0">
                <a:solidFill>
                  <a:srgbClr val="333399"/>
                </a:solidFill>
                <a:latin typeface="Arial MT"/>
                <a:cs typeface="Arial MT"/>
              </a:rPr>
              <a:t> </a:t>
            </a:r>
            <a:r>
              <a:rPr sz="2800" dirty="0">
                <a:solidFill>
                  <a:srgbClr val="333399"/>
                </a:solidFill>
                <a:latin typeface="Arial MT"/>
                <a:cs typeface="Arial MT"/>
              </a:rPr>
              <a:t>Relationship</a:t>
            </a:r>
            <a:r>
              <a:rPr sz="2800" spc="10" dirty="0">
                <a:solidFill>
                  <a:srgbClr val="333399"/>
                </a:solidFill>
                <a:latin typeface="Arial MT"/>
                <a:cs typeface="Arial MT"/>
              </a:rPr>
              <a:t> </a:t>
            </a:r>
            <a:r>
              <a:rPr sz="2800" spc="-5" dirty="0">
                <a:solidFill>
                  <a:srgbClr val="333399"/>
                </a:solidFill>
                <a:latin typeface="Arial MT"/>
                <a:cs typeface="Arial MT"/>
              </a:rPr>
              <a:t>(ER)</a:t>
            </a:r>
            <a:r>
              <a:rPr sz="2800" spc="10" dirty="0">
                <a:solidFill>
                  <a:srgbClr val="333399"/>
                </a:solidFill>
                <a:latin typeface="Arial MT"/>
                <a:cs typeface="Arial MT"/>
              </a:rPr>
              <a:t> </a:t>
            </a:r>
            <a:r>
              <a:rPr sz="2800" dirty="0">
                <a:solidFill>
                  <a:srgbClr val="333399"/>
                </a:solidFill>
                <a:latin typeface="Arial MT"/>
                <a:cs typeface="Arial MT"/>
              </a:rPr>
              <a:t>Diagrams</a:t>
            </a:r>
            <a:r>
              <a:rPr sz="2800" spc="10" dirty="0">
                <a:solidFill>
                  <a:srgbClr val="333399"/>
                </a:solidFill>
                <a:latin typeface="Arial MT"/>
                <a:cs typeface="Arial MT"/>
              </a:rPr>
              <a:t> </a:t>
            </a:r>
            <a:r>
              <a:rPr sz="2800" spc="-5" dirty="0">
                <a:solidFill>
                  <a:srgbClr val="333399"/>
                </a:solidFill>
                <a:latin typeface="Arial MT"/>
                <a:cs typeface="Arial MT"/>
              </a:rPr>
              <a:t>(This</a:t>
            </a:r>
            <a:r>
              <a:rPr sz="2800" spc="10" dirty="0">
                <a:solidFill>
                  <a:srgbClr val="333399"/>
                </a:solidFill>
                <a:latin typeface="Arial MT"/>
                <a:cs typeface="Arial MT"/>
              </a:rPr>
              <a:t> </a:t>
            </a:r>
            <a:r>
              <a:rPr sz="2800" dirty="0">
                <a:solidFill>
                  <a:srgbClr val="333399"/>
                </a:solidFill>
                <a:latin typeface="Arial MT"/>
                <a:cs typeface="Arial MT"/>
              </a:rPr>
              <a:t>Chapter)</a:t>
            </a:r>
            <a:endParaRPr sz="2800">
              <a:latin typeface="Arial MT"/>
              <a:cs typeface="Arial MT"/>
            </a:endParaRPr>
          </a:p>
          <a:p>
            <a:pPr marL="355600" marR="440690" indent="-342900">
              <a:lnSpc>
                <a:spcPct val="100000"/>
              </a:lnSpc>
              <a:spcBef>
                <a:spcPts val="675"/>
              </a:spcBef>
              <a:buClr>
                <a:srgbClr val="990033"/>
              </a:buClr>
              <a:buSzPct val="58928"/>
              <a:buFont typeface="Wingdings"/>
              <a:buChar char=""/>
              <a:tabLst>
                <a:tab pos="354965" algn="l"/>
                <a:tab pos="355600" algn="l"/>
              </a:tabLst>
            </a:pPr>
            <a:r>
              <a:rPr sz="2800" dirty="0">
                <a:solidFill>
                  <a:srgbClr val="333399"/>
                </a:solidFill>
                <a:latin typeface="Arial MT"/>
                <a:cs typeface="Arial MT"/>
              </a:rPr>
              <a:t>Enhanced</a:t>
            </a:r>
            <a:r>
              <a:rPr sz="2800" spc="5" dirty="0">
                <a:solidFill>
                  <a:srgbClr val="333399"/>
                </a:solidFill>
                <a:latin typeface="Arial MT"/>
                <a:cs typeface="Arial MT"/>
              </a:rPr>
              <a:t> </a:t>
            </a:r>
            <a:r>
              <a:rPr sz="2800" spc="-5" dirty="0">
                <a:solidFill>
                  <a:srgbClr val="333399"/>
                </a:solidFill>
                <a:latin typeface="Arial MT"/>
                <a:cs typeface="Arial MT"/>
              </a:rPr>
              <a:t>Entity</a:t>
            </a:r>
            <a:r>
              <a:rPr sz="2800" spc="-20" dirty="0">
                <a:solidFill>
                  <a:srgbClr val="333399"/>
                </a:solidFill>
                <a:latin typeface="Arial MT"/>
                <a:cs typeface="Arial MT"/>
              </a:rPr>
              <a:t> </a:t>
            </a:r>
            <a:r>
              <a:rPr sz="2800" dirty="0">
                <a:solidFill>
                  <a:srgbClr val="333399"/>
                </a:solidFill>
                <a:latin typeface="Arial MT"/>
                <a:cs typeface="Arial MT"/>
              </a:rPr>
              <a:t>Relationship</a:t>
            </a:r>
            <a:r>
              <a:rPr sz="2800" spc="5" dirty="0">
                <a:solidFill>
                  <a:srgbClr val="333399"/>
                </a:solidFill>
                <a:latin typeface="Arial MT"/>
                <a:cs typeface="Arial MT"/>
              </a:rPr>
              <a:t> </a:t>
            </a:r>
            <a:r>
              <a:rPr sz="2800" spc="-5" dirty="0">
                <a:solidFill>
                  <a:srgbClr val="333399"/>
                </a:solidFill>
                <a:latin typeface="Arial MT"/>
                <a:cs typeface="Arial MT"/>
              </a:rPr>
              <a:t>(EER)</a:t>
            </a:r>
            <a:r>
              <a:rPr sz="2800" dirty="0">
                <a:solidFill>
                  <a:srgbClr val="333399"/>
                </a:solidFill>
                <a:latin typeface="Arial MT"/>
                <a:cs typeface="Arial MT"/>
              </a:rPr>
              <a:t> Diagrams </a:t>
            </a:r>
            <a:r>
              <a:rPr sz="2800" spc="-760" dirty="0">
                <a:solidFill>
                  <a:srgbClr val="333399"/>
                </a:solidFill>
                <a:latin typeface="Arial MT"/>
                <a:cs typeface="Arial MT"/>
              </a:rPr>
              <a:t> </a:t>
            </a:r>
            <a:r>
              <a:rPr sz="2800" dirty="0">
                <a:solidFill>
                  <a:srgbClr val="333399"/>
                </a:solidFill>
                <a:latin typeface="Arial MT"/>
                <a:cs typeface="Arial MT"/>
              </a:rPr>
              <a:t>(Chapter</a:t>
            </a:r>
            <a:r>
              <a:rPr sz="2800" spc="5" dirty="0">
                <a:solidFill>
                  <a:srgbClr val="333399"/>
                </a:solidFill>
                <a:latin typeface="Arial MT"/>
                <a:cs typeface="Arial MT"/>
              </a:rPr>
              <a:t> </a:t>
            </a:r>
            <a:r>
              <a:rPr sz="2800" spc="-5" dirty="0">
                <a:solidFill>
                  <a:srgbClr val="333399"/>
                </a:solidFill>
                <a:latin typeface="Arial MT"/>
                <a:cs typeface="Arial MT"/>
              </a:rPr>
              <a:t>4)</a:t>
            </a:r>
            <a:endParaRPr sz="2800">
              <a:latin typeface="Arial MT"/>
              <a:cs typeface="Arial MT"/>
            </a:endParaRPr>
          </a:p>
          <a:p>
            <a:pPr marL="355600" marR="20955"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Use</a:t>
            </a:r>
            <a:r>
              <a:rPr sz="2800" spc="10" dirty="0">
                <a:solidFill>
                  <a:srgbClr val="333399"/>
                </a:solidFill>
                <a:latin typeface="Arial MT"/>
                <a:cs typeface="Arial MT"/>
              </a:rPr>
              <a:t> </a:t>
            </a:r>
            <a:r>
              <a:rPr sz="2800" dirty="0">
                <a:solidFill>
                  <a:srgbClr val="333399"/>
                </a:solidFill>
                <a:latin typeface="Arial MT"/>
                <a:cs typeface="Arial MT"/>
              </a:rPr>
              <a:t>of</a:t>
            </a:r>
            <a:r>
              <a:rPr sz="2800" spc="-5" dirty="0">
                <a:solidFill>
                  <a:srgbClr val="333399"/>
                </a:solidFill>
                <a:latin typeface="Arial MT"/>
                <a:cs typeface="Arial MT"/>
              </a:rPr>
              <a:t> </a:t>
            </a:r>
            <a:r>
              <a:rPr sz="2800" dirty="0">
                <a:solidFill>
                  <a:srgbClr val="333399"/>
                </a:solidFill>
                <a:latin typeface="Arial MT"/>
                <a:cs typeface="Arial MT"/>
              </a:rPr>
              <a:t>Design</a:t>
            </a:r>
            <a:r>
              <a:rPr sz="2800" spc="5" dirty="0">
                <a:solidFill>
                  <a:srgbClr val="333399"/>
                </a:solidFill>
                <a:latin typeface="Arial MT"/>
                <a:cs typeface="Arial MT"/>
              </a:rPr>
              <a:t> </a:t>
            </a:r>
            <a:r>
              <a:rPr sz="2800" spc="-5" dirty="0">
                <a:solidFill>
                  <a:srgbClr val="333399"/>
                </a:solidFill>
                <a:latin typeface="Arial MT"/>
                <a:cs typeface="Arial MT"/>
              </a:rPr>
              <a:t>Tools</a:t>
            </a:r>
            <a:r>
              <a:rPr sz="2800" spc="15" dirty="0">
                <a:solidFill>
                  <a:srgbClr val="333399"/>
                </a:solidFill>
                <a:latin typeface="Arial MT"/>
                <a:cs typeface="Arial MT"/>
              </a:rPr>
              <a:t> </a:t>
            </a:r>
            <a:r>
              <a:rPr sz="2800" spc="-5"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industry</a:t>
            </a:r>
            <a:r>
              <a:rPr sz="2800" spc="5" dirty="0">
                <a:solidFill>
                  <a:srgbClr val="333399"/>
                </a:solidFill>
                <a:latin typeface="Arial MT"/>
                <a:cs typeface="Arial MT"/>
              </a:rPr>
              <a:t> </a:t>
            </a:r>
            <a:r>
              <a:rPr sz="2800" dirty="0">
                <a:solidFill>
                  <a:srgbClr val="333399"/>
                </a:solidFill>
                <a:latin typeface="Arial MT"/>
                <a:cs typeface="Arial MT"/>
              </a:rPr>
              <a:t>for</a:t>
            </a:r>
            <a:r>
              <a:rPr sz="2800" spc="-5" dirty="0">
                <a:solidFill>
                  <a:srgbClr val="333399"/>
                </a:solidFill>
                <a:latin typeface="Arial MT"/>
                <a:cs typeface="Arial MT"/>
              </a:rPr>
              <a:t> designing</a:t>
            </a:r>
            <a:r>
              <a:rPr sz="2800" spc="20" dirty="0">
                <a:solidFill>
                  <a:srgbClr val="333399"/>
                </a:solidFill>
                <a:latin typeface="Arial MT"/>
                <a:cs typeface="Arial MT"/>
              </a:rPr>
              <a:t> </a:t>
            </a:r>
            <a:r>
              <a:rPr sz="2800" dirty="0">
                <a:solidFill>
                  <a:srgbClr val="333399"/>
                </a:solidFill>
                <a:latin typeface="Arial MT"/>
                <a:cs typeface="Arial MT"/>
              </a:rPr>
              <a:t>and </a:t>
            </a:r>
            <a:r>
              <a:rPr sz="2800" spc="-765" dirty="0">
                <a:solidFill>
                  <a:srgbClr val="333399"/>
                </a:solidFill>
                <a:latin typeface="Arial MT"/>
                <a:cs typeface="Arial MT"/>
              </a:rPr>
              <a:t> </a:t>
            </a:r>
            <a:r>
              <a:rPr sz="2800" dirty="0">
                <a:solidFill>
                  <a:srgbClr val="333399"/>
                </a:solidFill>
                <a:latin typeface="Arial MT"/>
                <a:cs typeface="Arial MT"/>
              </a:rPr>
              <a:t>documenting</a:t>
            </a:r>
            <a:r>
              <a:rPr sz="2800" spc="10" dirty="0">
                <a:solidFill>
                  <a:srgbClr val="333399"/>
                </a:solidFill>
                <a:latin typeface="Arial MT"/>
                <a:cs typeface="Arial MT"/>
              </a:rPr>
              <a:t> </a:t>
            </a:r>
            <a:r>
              <a:rPr sz="2800" dirty="0">
                <a:solidFill>
                  <a:srgbClr val="333399"/>
                </a:solidFill>
                <a:latin typeface="Arial MT"/>
                <a:cs typeface="Arial MT"/>
              </a:rPr>
              <a:t>large</a:t>
            </a:r>
            <a:r>
              <a:rPr sz="2800" spc="10" dirty="0">
                <a:solidFill>
                  <a:srgbClr val="333399"/>
                </a:solidFill>
                <a:latin typeface="Arial MT"/>
                <a:cs typeface="Arial MT"/>
              </a:rPr>
              <a:t> </a:t>
            </a:r>
            <a:r>
              <a:rPr sz="2800" dirty="0">
                <a:solidFill>
                  <a:srgbClr val="333399"/>
                </a:solidFill>
                <a:latin typeface="Arial MT"/>
                <a:cs typeface="Arial MT"/>
              </a:rPr>
              <a:t>scale</a:t>
            </a:r>
            <a:r>
              <a:rPr sz="2800" spc="-5" dirty="0">
                <a:solidFill>
                  <a:srgbClr val="333399"/>
                </a:solidFill>
                <a:latin typeface="Arial MT"/>
                <a:cs typeface="Arial MT"/>
              </a:rPr>
              <a:t> </a:t>
            </a:r>
            <a:r>
              <a:rPr sz="2800" dirty="0">
                <a:solidFill>
                  <a:srgbClr val="333399"/>
                </a:solidFill>
                <a:latin typeface="Arial MT"/>
                <a:cs typeface="Arial MT"/>
              </a:rPr>
              <a:t>designs</a:t>
            </a:r>
            <a:endParaRPr sz="2800">
              <a:latin typeface="Arial MT"/>
              <a:cs typeface="Arial MT"/>
            </a:endParaRPr>
          </a:p>
          <a:p>
            <a:pPr marL="355600" marR="573405" indent="-342900" algn="just">
              <a:lnSpc>
                <a:spcPct val="100000"/>
              </a:lnSpc>
              <a:spcBef>
                <a:spcPts val="670"/>
              </a:spcBef>
              <a:buClr>
                <a:srgbClr val="990033"/>
              </a:buClr>
              <a:buSzPct val="58928"/>
              <a:buFont typeface="Wingdings"/>
              <a:buChar char=""/>
              <a:tabLst>
                <a:tab pos="355600" algn="l"/>
              </a:tabLst>
            </a:pPr>
            <a:r>
              <a:rPr sz="2800" spc="-5" dirty="0">
                <a:solidFill>
                  <a:srgbClr val="333399"/>
                </a:solidFill>
                <a:latin typeface="Arial MT"/>
                <a:cs typeface="Arial MT"/>
              </a:rPr>
              <a:t>The UML </a:t>
            </a:r>
            <a:r>
              <a:rPr sz="2800" dirty="0">
                <a:solidFill>
                  <a:srgbClr val="333399"/>
                </a:solidFill>
                <a:latin typeface="Arial MT"/>
                <a:cs typeface="Arial MT"/>
              </a:rPr>
              <a:t>(Unified Modeling Language) Class </a:t>
            </a:r>
            <a:r>
              <a:rPr sz="2800" spc="-765" dirty="0">
                <a:solidFill>
                  <a:srgbClr val="333399"/>
                </a:solidFill>
                <a:latin typeface="Arial MT"/>
                <a:cs typeface="Arial MT"/>
              </a:rPr>
              <a:t> </a:t>
            </a:r>
            <a:r>
              <a:rPr sz="2800" dirty="0">
                <a:solidFill>
                  <a:srgbClr val="333399"/>
                </a:solidFill>
                <a:latin typeface="Arial MT"/>
                <a:cs typeface="Arial MT"/>
              </a:rPr>
              <a:t>Diagrams are popular </a:t>
            </a:r>
            <a:r>
              <a:rPr sz="2800" spc="-5" dirty="0">
                <a:solidFill>
                  <a:srgbClr val="333399"/>
                </a:solidFill>
                <a:latin typeface="Arial MT"/>
                <a:cs typeface="Arial MT"/>
              </a:rPr>
              <a:t>in </a:t>
            </a:r>
            <a:r>
              <a:rPr sz="2800" dirty="0">
                <a:solidFill>
                  <a:srgbClr val="333399"/>
                </a:solidFill>
                <a:latin typeface="Arial MT"/>
                <a:cs typeface="Arial MT"/>
              </a:rPr>
              <a:t>industry </a:t>
            </a:r>
            <a:r>
              <a:rPr sz="2800" spc="-5" dirty="0">
                <a:solidFill>
                  <a:srgbClr val="333399"/>
                </a:solidFill>
                <a:latin typeface="Arial MT"/>
                <a:cs typeface="Arial MT"/>
              </a:rPr>
              <a:t>to </a:t>
            </a:r>
            <a:r>
              <a:rPr sz="2800" dirty="0">
                <a:solidFill>
                  <a:srgbClr val="333399"/>
                </a:solidFill>
                <a:latin typeface="Arial MT"/>
                <a:cs typeface="Arial MT"/>
              </a:rPr>
              <a:t>document </a:t>
            </a:r>
            <a:r>
              <a:rPr sz="2800" spc="-765" dirty="0">
                <a:solidFill>
                  <a:srgbClr val="333399"/>
                </a:solidFill>
                <a:latin typeface="Arial MT"/>
                <a:cs typeface="Arial MT"/>
              </a:rPr>
              <a:t> </a:t>
            </a:r>
            <a:r>
              <a:rPr sz="2800" dirty="0">
                <a:solidFill>
                  <a:srgbClr val="333399"/>
                </a:solidFill>
                <a:latin typeface="Arial MT"/>
                <a:cs typeface="Arial MT"/>
              </a:rPr>
              <a:t>conceptual database designs</a:t>
            </a:r>
            <a:endParaRPr sz="2800">
              <a:latin typeface="Arial MT"/>
              <a:cs typeface="Arial M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166609" cy="513715"/>
          </a:xfrm>
          <a:prstGeom prst="rect">
            <a:avLst/>
          </a:prstGeom>
        </p:spPr>
        <p:txBody>
          <a:bodyPr vert="horz" wrap="square" lIns="0" tIns="13335" rIns="0" bIns="0" rtlCol="0">
            <a:spAutoFit/>
          </a:bodyPr>
          <a:lstStyle/>
          <a:p>
            <a:pPr marL="12700">
              <a:lnSpc>
                <a:spcPct val="100000"/>
              </a:lnSpc>
              <a:spcBef>
                <a:spcPts val="105"/>
              </a:spcBef>
            </a:pPr>
            <a:r>
              <a:rPr sz="3200" dirty="0"/>
              <a:t>Discussion</a:t>
            </a:r>
            <a:r>
              <a:rPr sz="3200" spc="-40" dirty="0"/>
              <a:t> </a:t>
            </a:r>
            <a:r>
              <a:rPr sz="3200" dirty="0"/>
              <a:t>of</a:t>
            </a:r>
            <a:r>
              <a:rPr sz="3200" spc="-25" dirty="0"/>
              <a:t> </a:t>
            </a:r>
            <a:r>
              <a:rPr sz="3200" dirty="0"/>
              <a:t>n-ary</a:t>
            </a:r>
            <a:r>
              <a:rPr sz="3200" spc="-20" dirty="0"/>
              <a:t> </a:t>
            </a:r>
            <a:r>
              <a:rPr sz="3200" spc="-5" dirty="0"/>
              <a:t>relationships</a:t>
            </a:r>
            <a:r>
              <a:rPr sz="3200" spc="-20" dirty="0"/>
              <a:t> </a:t>
            </a:r>
            <a:r>
              <a:rPr sz="3200" dirty="0"/>
              <a:t>(n</a:t>
            </a:r>
            <a:r>
              <a:rPr sz="3200" spc="-5" dirty="0"/>
              <a:t> </a:t>
            </a:r>
            <a:r>
              <a:rPr sz="3200" dirty="0"/>
              <a:t>&gt; </a:t>
            </a:r>
            <a:r>
              <a:rPr sz="3200" spc="-10" dirty="0"/>
              <a:t>2)</a:t>
            </a:r>
            <a:endParaRPr sz="3200"/>
          </a:p>
        </p:txBody>
      </p:sp>
      <p:sp>
        <p:nvSpPr>
          <p:cNvPr id="4" name="object 4"/>
          <p:cNvSpPr txBox="1"/>
          <p:nvPr/>
        </p:nvSpPr>
        <p:spPr>
          <a:xfrm>
            <a:off x="307340" y="1353058"/>
            <a:ext cx="8155305" cy="3098165"/>
          </a:xfrm>
          <a:prstGeom prst="rect">
            <a:avLst/>
          </a:prstGeom>
        </p:spPr>
        <p:txBody>
          <a:bodyPr vert="horz" wrap="square" lIns="0" tIns="12065" rIns="0" bIns="0" rtlCol="0">
            <a:spAutoFit/>
          </a:bodyPr>
          <a:lstStyle/>
          <a:p>
            <a:pPr marL="355600" marR="30353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If</a:t>
            </a:r>
            <a:r>
              <a:rPr sz="2800" spc="-10" dirty="0">
                <a:solidFill>
                  <a:srgbClr val="333399"/>
                </a:solidFill>
                <a:latin typeface="Arial MT"/>
                <a:cs typeface="Arial MT"/>
              </a:rPr>
              <a:t> </a:t>
            </a:r>
            <a:r>
              <a:rPr sz="2800" spc="-5" dirty="0">
                <a:solidFill>
                  <a:srgbClr val="333399"/>
                </a:solidFill>
                <a:latin typeface="Arial MT"/>
                <a:cs typeface="Arial MT"/>
              </a:rPr>
              <a:t>a</a:t>
            </a:r>
            <a:r>
              <a:rPr sz="2800" spc="-10" dirty="0">
                <a:solidFill>
                  <a:srgbClr val="333399"/>
                </a:solidFill>
                <a:latin typeface="Arial MT"/>
                <a:cs typeface="Arial MT"/>
              </a:rPr>
              <a:t> </a:t>
            </a:r>
            <a:r>
              <a:rPr sz="2800" dirty="0">
                <a:solidFill>
                  <a:srgbClr val="333399"/>
                </a:solidFill>
                <a:latin typeface="Arial MT"/>
                <a:cs typeface="Arial MT"/>
              </a:rPr>
              <a:t>particular</a:t>
            </a:r>
            <a:r>
              <a:rPr sz="2800" spc="10" dirty="0">
                <a:solidFill>
                  <a:srgbClr val="333399"/>
                </a:solidFill>
                <a:latin typeface="Arial MT"/>
                <a:cs typeface="Arial MT"/>
              </a:rPr>
              <a:t> </a:t>
            </a:r>
            <a:r>
              <a:rPr sz="2800" dirty="0">
                <a:solidFill>
                  <a:srgbClr val="333399"/>
                </a:solidFill>
                <a:latin typeface="Arial MT"/>
                <a:cs typeface="Arial MT"/>
              </a:rPr>
              <a:t>binary relationship </a:t>
            </a:r>
            <a:r>
              <a:rPr sz="2800" spc="-5" dirty="0">
                <a:solidFill>
                  <a:srgbClr val="333399"/>
                </a:solidFill>
                <a:latin typeface="Arial MT"/>
                <a:cs typeface="Arial MT"/>
              </a:rPr>
              <a:t>can</a:t>
            </a:r>
            <a:r>
              <a:rPr sz="2800" spc="10" dirty="0">
                <a:solidFill>
                  <a:srgbClr val="333399"/>
                </a:solidFill>
                <a:latin typeface="Arial MT"/>
                <a:cs typeface="Arial MT"/>
              </a:rPr>
              <a:t> </a:t>
            </a:r>
            <a:r>
              <a:rPr sz="2800" spc="-5" dirty="0">
                <a:solidFill>
                  <a:srgbClr val="333399"/>
                </a:solidFill>
                <a:latin typeface="Arial MT"/>
                <a:cs typeface="Arial MT"/>
              </a:rPr>
              <a:t>be</a:t>
            </a:r>
            <a:r>
              <a:rPr sz="2800" dirty="0">
                <a:solidFill>
                  <a:srgbClr val="333399"/>
                </a:solidFill>
                <a:latin typeface="Arial MT"/>
                <a:cs typeface="Arial MT"/>
              </a:rPr>
              <a:t> derived </a:t>
            </a:r>
            <a:r>
              <a:rPr sz="2800" spc="-760" dirty="0">
                <a:solidFill>
                  <a:srgbClr val="333399"/>
                </a:solidFill>
                <a:latin typeface="Arial MT"/>
                <a:cs typeface="Arial MT"/>
              </a:rPr>
              <a:t> </a:t>
            </a:r>
            <a:r>
              <a:rPr sz="2800" dirty="0">
                <a:solidFill>
                  <a:srgbClr val="333399"/>
                </a:solidFill>
                <a:latin typeface="Arial MT"/>
                <a:cs typeface="Arial MT"/>
              </a:rPr>
              <a:t>from</a:t>
            </a:r>
            <a:r>
              <a:rPr sz="2800" spc="-10" dirty="0">
                <a:solidFill>
                  <a:srgbClr val="333399"/>
                </a:solidFill>
                <a:latin typeface="Arial MT"/>
                <a:cs typeface="Arial MT"/>
              </a:rPr>
              <a:t> </a:t>
            </a:r>
            <a:r>
              <a:rPr sz="2800" spc="-5" dirty="0">
                <a:solidFill>
                  <a:srgbClr val="333399"/>
                </a:solidFill>
                <a:latin typeface="Arial MT"/>
                <a:cs typeface="Arial MT"/>
              </a:rPr>
              <a:t>a </a:t>
            </a:r>
            <a:r>
              <a:rPr sz="2800" dirty="0">
                <a:solidFill>
                  <a:srgbClr val="333399"/>
                </a:solidFill>
                <a:latin typeface="Arial MT"/>
                <a:cs typeface="Arial MT"/>
              </a:rPr>
              <a:t>higher-degree</a:t>
            </a:r>
            <a:r>
              <a:rPr sz="2800" spc="25" dirty="0">
                <a:solidFill>
                  <a:srgbClr val="333399"/>
                </a:solidFill>
                <a:latin typeface="Arial MT"/>
                <a:cs typeface="Arial MT"/>
              </a:rPr>
              <a:t> </a:t>
            </a:r>
            <a:r>
              <a:rPr sz="2800" dirty="0">
                <a:solidFill>
                  <a:srgbClr val="333399"/>
                </a:solidFill>
                <a:latin typeface="Arial MT"/>
                <a:cs typeface="Arial MT"/>
              </a:rPr>
              <a:t>relationship</a:t>
            </a:r>
            <a:r>
              <a:rPr sz="2800" spc="-10" dirty="0">
                <a:solidFill>
                  <a:srgbClr val="333399"/>
                </a:solidFill>
                <a:latin typeface="Arial MT"/>
                <a:cs typeface="Arial MT"/>
              </a:rPr>
              <a:t> </a:t>
            </a:r>
            <a:r>
              <a:rPr sz="2800" dirty="0">
                <a:solidFill>
                  <a:srgbClr val="333399"/>
                </a:solidFill>
                <a:latin typeface="Arial MT"/>
                <a:cs typeface="Arial MT"/>
              </a:rPr>
              <a:t>at</a:t>
            </a:r>
            <a:r>
              <a:rPr sz="2800" spc="-10" dirty="0">
                <a:solidFill>
                  <a:srgbClr val="333399"/>
                </a:solidFill>
                <a:latin typeface="Arial MT"/>
                <a:cs typeface="Arial MT"/>
              </a:rPr>
              <a:t> </a:t>
            </a:r>
            <a:r>
              <a:rPr sz="2800" spc="-5" dirty="0">
                <a:solidFill>
                  <a:srgbClr val="333399"/>
                </a:solidFill>
                <a:latin typeface="Arial MT"/>
                <a:cs typeface="Arial MT"/>
              </a:rPr>
              <a:t>all</a:t>
            </a:r>
            <a:r>
              <a:rPr sz="2800" dirty="0">
                <a:solidFill>
                  <a:srgbClr val="333399"/>
                </a:solidFill>
                <a:latin typeface="Arial MT"/>
                <a:cs typeface="Arial MT"/>
              </a:rPr>
              <a:t> </a:t>
            </a:r>
            <a:r>
              <a:rPr sz="2800" spc="-5" dirty="0">
                <a:solidFill>
                  <a:srgbClr val="333399"/>
                </a:solidFill>
                <a:latin typeface="Arial MT"/>
                <a:cs typeface="Arial MT"/>
              </a:rPr>
              <a:t>times, </a:t>
            </a:r>
            <a:r>
              <a:rPr sz="2800" dirty="0">
                <a:solidFill>
                  <a:srgbClr val="333399"/>
                </a:solidFill>
                <a:latin typeface="Arial MT"/>
                <a:cs typeface="Arial MT"/>
              </a:rPr>
              <a:t> </a:t>
            </a:r>
            <a:r>
              <a:rPr sz="2800" spc="-5" dirty="0">
                <a:solidFill>
                  <a:srgbClr val="333399"/>
                </a:solidFill>
                <a:latin typeface="Arial MT"/>
                <a:cs typeface="Arial MT"/>
              </a:rPr>
              <a:t>then</a:t>
            </a:r>
            <a:r>
              <a:rPr sz="2800" spc="5" dirty="0">
                <a:solidFill>
                  <a:srgbClr val="333399"/>
                </a:solidFill>
                <a:latin typeface="Arial MT"/>
                <a:cs typeface="Arial MT"/>
              </a:rPr>
              <a:t> </a:t>
            </a:r>
            <a:r>
              <a:rPr sz="2800" spc="-5" dirty="0">
                <a:solidFill>
                  <a:srgbClr val="333399"/>
                </a:solidFill>
                <a:latin typeface="Arial MT"/>
                <a:cs typeface="Arial MT"/>
              </a:rPr>
              <a:t>it is </a:t>
            </a:r>
            <a:r>
              <a:rPr sz="2800" dirty="0">
                <a:solidFill>
                  <a:srgbClr val="333399"/>
                </a:solidFill>
                <a:latin typeface="Arial MT"/>
                <a:cs typeface="Arial MT"/>
              </a:rPr>
              <a:t>redundant</a:t>
            </a:r>
            <a:endParaRPr sz="2800">
              <a:latin typeface="Arial MT"/>
              <a:cs typeface="Arial MT"/>
            </a:endParaRPr>
          </a:p>
          <a:p>
            <a:pPr marL="355600" marR="508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For</a:t>
            </a:r>
            <a:r>
              <a:rPr sz="2800" spc="10" dirty="0">
                <a:solidFill>
                  <a:srgbClr val="333399"/>
                </a:solidFill>
                <a:latin typeface="Arial MT"/>
                <a:cs typeface="Arial MT"/>
              </a:rPr>
              <a:t> </a:t>
            </a:r>
            <a:r>
              <a:rPr sz="2800" dirty="0">
                <a:solidFill>
                  <a:srgbClr val="333399"/>
                </a:solidFill>
                <a:latin typeface="Arial MT"/>
                <a:cs typeface="Arial MT"/>
              </a:rPr>
              <a:t>example, the </a:t>
            </a:r>
            <a:r>
              <a:rPr sz="2800" spc="-5" dirty="0">
                <a:solidFill>
                  <a:srgbClr val="333399"/>
                </a:solidFill>
                <a:latin typeface="Arial MT"/>
                <a:cs typeface="Arial MT"/>
              </a:rPr>
              <a:t>TAUGHT_DURING</a:t>
            </a:r>
            <a:r>
              <a:rPr sz="2800" spc="55" dirty="0">
                <a:solidFill>
                  <a:srgbClr val="333399"/>
                </a:solidFill>
                <a:latin typeface="Arial MT"/>
                <a:cs typeface="Arial MT"/>
              </a:rPr>
              <a:t> </a:t>
            </a:r>
            <a:r>
              <a:rPr sz="2800" dirty="0">
                <a:solidFill>
                  <a:srgbClr val="333399"/>
                </a:solidFill>
                <a:latin typeface="Arial MT"/>
                <a:cs typeface="Arial MT"/>
              </a:rPr>
              <a:t>binary </a:t>
            </a:r>
            <a:r>
              <a:rPr sz="2800" spc="5" dirty="0">
                <a:solidFill>
                  <a:srgbClr val="333399"/>
                </a:solidFill>
                <a:latin typeface="Arial MT"/>
                <a:cs typeface="Arial MT"/>
              </a:rPr>
              <a:t> </a:t>
            </a:r>
            <a:r>
              <a:rPr sz="2800" dirty="0">
                <a:solidFill>
                  <a:srgbClr val="333399"/>
                </a:solidFill>
                <a:latin typeface="Arial MT"/>
                <a:cs typeface="Arial MT"/>
              </a:rPr>
              <a:t>relationship </a:t>
            </a:r>
            <a:r>
              <a:rPr sz="2800" spc="-5" dirty="0">
                <a:solidFill>
                  <a:srgbClr val="333399"/>
                </a:solidFill>
                <a:latin typeface="Arial MT"/>
                <a:cs typeface="Arial MT"/>
              </a:rPr>
              <a:t>in</a:t>
            </a:r>
            <a:r>
              <a:rPr sz="2800" dirty="0">
                <a:solidFill>
                  <a:srgbClr val="333399"/>
                </a:solidFill>
                <a:latin typeface="Arial MT"/>
                <a:cs typeface="Arial MT"/>
              </a:rPr>
              <a:t> Figure</a:t>
            </a:r>
            <a:r>
              <a:rPr sz="2800" spc="10" dirty="0">
                <a:solidFill>
                  <a:srgbClr val="333399"/>
                </a:solidFill>
                <a:latin typeface="Arial MT"/>
                <a:cs typeface="Arial MT"/>
              </a:rPr>
              <a:t> </a:t>
            </a:r>
            <a:r>
              <a:rPr sz="2800" spc="-5" dirty="0">
                <a:solidFill>
                  <a:srgbClr val="333399"/>
                </a:solidFill>
                <a:latin typeface="Arial MT"/>
                <a:cs typeface="Arial MT"/>
              </a:rPr>
              <a:t>3.18</a:t>
            </a:r>
            <a:r>
              <a:rPr sz="2800" spc="5" dirty="0">
                <a:solidFill>
                  <a:srgbClr val="333399"/>
                </a:solidFill>
                <a:latin typeface="Arial MT"/>
                <a:cs typeface="Arial MT"/>
              </a:rPr>
              <a:t> </a:t>
            </a:r>
            <a:r>
              <a:rPr sz="2800" dirty="0">
                <a:solidFill>
                  <a:srgbClr val="333399"/>
                </a:solidFill>
                <a:latin typeface="Arial MT"/>
                <a:cs typeface="Arial MT"/>
              </a:rPr>
              <a:t>(see</a:t>
            </a:r>
            <a:r>
              <a:rPr sz="2800" spc="5" dirty="0">
                <a:solidFill>
                  <a:srgbClr val="333399"/>
                </a:solidFill>
                <a:latin typeface="Arial MT"/>
                <a:cs typeface="Arial MT"/>
              </a:rPr>
              <a:t> </a:t>
            </a:r>
            <a:r>
              <a:rPr sz="2800" dirty="0">
                <a:solidFill>
                  <a:srgbClr val="333399"/>
                </a:solidFill>
                <a:latin typeface="Arial MT"/>
                <a:cs typeface="Arial MT"/>
              </a:rPr>
              <a:t>next</a:t>
            </a:r>
            <a:r>
              <a:rPr sz="2800" spc="-10" dirty="0">
                <a:solidFill>
                  <a:srgbClr val="333399"/>
                </a:solidFill>
                <a:latin typeface="Arial MT"/>
                <a:cs typeface="Arial MT"/>
              </a:rPr>
              <a:t> </a:t>
            </a:r>
            <a:r>
              <a:rPr sz="2800" dirty="0">
                <a:solidFill>
                  <a:srgbClr val="333399"/>
                </a:solidFill>
                <a:latin typeface="Arial MT"/>
                <a:cs typeface="Arial MT"/>
              </a:rPr>
              <a:t>slide)</a:t>
            </a:r>
            <a:r>
              <a:rPr sz="2800" spc="-5" dirty="0">
                <a:solidFill>
                  <a:srgbClr val="333399"/>
                </a:solidFill>
                <a:latin typeface="Arial MT"/>
                <a:cs typeface="Arial MT"/>
              </a:rPr>
              <a:t> </a:t>
            </a:r>
            <a:r>
              <a:rPr sz="2800" dirty="0">
                <a:solidFill>
                  <a:srgbClr val="333399"/>
                </a:solidFill>
                <a:latin typeface="Arial MT"/>
                <a:cs typeface="Arial MT"/>
              </a:rPr>
              <a:t>can</a:t>
            </a:r>
            <a:r>
              <a:rPr sz="2800" spc="5" dirty="0">
                <a:solidFill>
                  <a:srgbClr val="333399"/>
                </a:solidFill>
                <a:latin typeface="Arial MT"/>
                <a:cs typeface="Arial MT"/>
              </a:rPr>
              <a:t> </a:t>
            </a:r>
            <a:r>
              <a:rPr sz="2800" spc="-5" dirty="0">
                <a:solidFill>
                  <a:srgbClr val="333399"/>
                </a:solidFill>
                <a:latin typeface="Arial MT"/>
                <a:cs typeface="Arial MT"/>
              </a:rPr>
              <a:t>be </a:t>
            </a:r>
            <a:r>
              <a:rPr sz="2800" spc="-765" dirty="0">
                <a:solidFill>
                  <a:srgbClr val="333399"/>
                </a:solidFill>
                <a:latin typeface="Arial MT"/>
                <a:cs typeface="Arial MT"/>
              </a:rPr>
              <a:t> </a:t>
            </a:r>
            <a:r>
              <a:rPr sz="2800" dirty="0">
                <a:solidFill>
                  <a:srgbClr val="333399"/>
                </a:solidFill>
                <a:latin typeface="Arial MT"/>
                <a:cs typeface="Arial MT"/>
              </a:rPr>
              <a:t>derived</a:t>
            </a:r>
            <a:r>
              <a:rPr sz="2800" spc="5" dirty="0">
                <a:solidFill>
                  <a:srgbClr val="333399"/>
                </a:solidFill>
                <a:latin typeface="Arial MT"/>
                <a:cs typeface="Arial MT"/>
              </a:rPr>
              <a:t> </a:t>
            </a:r>
            <a:r>
              <a:rPr sz="2800" spc="-5" dirty="0">
                <a:solidFill>
                  <a:srgbClr val="333399"/>
                </a:solidFill>
                <a:latin typeface="Arial MT"/>
                <a:cs typeface="Arial MT"/>
              </a:rPr>
              <a:t>from</a:t>
            </a:r>
            <a:r>
              <a:rPr sz="2800" spc="15" dirty="0">
                <a:solidFill>
                  <a:srgbClr val="333399"/>
                </a:solidFill>
                <a:latin typeface="Arial MT"/>
                <a:cs typeface="Arial MT"/>
              </a:rPr>
              <a:t> </a:t>
            </a:r>
            <a:r>
              <a:rPr sz="2800" spc="-5" dirty="0">
                <a:solidFill>
                  <a:srgbClr val="333399"/>
                </a:solidFill>
                <a:latin typeface="Arial MT"/>
                <a:cs typeface="Arial MT"/>
              </a:rPr>
              <a:t>the</a:t>
            </a:r>
            <a:r>
              <a:rPr sz="2800" spc="-10" dirty="0">
                <a:solidFill>
                  <a:srgbClr val="333399"/>
                </a:solidFill>
                <a:latin typeface="Arial MT"/>
                <a:cs typeface="Arial MT"/>
              </a:rPr>
              <a:t> </a:t>
            </a:r>
            <a:r>
              <a:rPr sz="2800" dirty="0">
                <a:solidFill>
                  <a:srgbClr val="333399"/>
                </a:solidFill>
                <a:latin typeface="Arial MT"/>
                <a:cs typeface="Arial MT"/>
              </a:rPr>
              <a:t>ternary</a:t>
            </a:r>
            <a:r>
              <a:rPr sz="2800" spc="5" dirty="0">
                <a:solidFill>
                  <a:srgbClr val="333399"/>
                </a:solidFill>
                <a:latin typeface="Arial MT"/>
                <a:cs typeface="Arial MT"/>
              </a:rPr>
              <a:t> </a:t>
            </a:r>
            <a:r>
              <a:rPr sz="2800" dirty="0">
                <a:solidFill>
                  <a:srgbClr val="333399"/>
                </a:solidFill>
                <a:latin typeface="Arial MT"/>
                <a:cs typeface="Arial MT"/>
              </a:rPr>
              <a:t>relationship </a:t>
            </a:r>
            <a:r>
              <a:rPr sz="2800" spc="-5" dirty="0">
                <a:solidFill>
                  <a:srgbClr val="333399"/>
                </a:solidFill>
                <a:latin typeface="Arial MT"/>
                <a:cs typeface="Arial MT"/>
              </a:rPr>
              <a:t>OFFERS </a:t>
            </a:r>
            <a:r>
              <a:rPr sz="2800" dirty="0">
                <a:solidFill>
                  <a:srgbClr val="333399"/>
                </a:solidFill>
                <a:latin typeface="Arial MT"/>
                <a:cs typeface="Arial MT"/>
              </a:rPr>
              <a:t> (based</a:t>
            </a:r>
            <a:r>
              <a:rPr sz="2800" spc="5" dirty="0">
                <a:solidFill>
                  <a:srgbClr val="333399"/>
                </a:solidFill>
                <a:latin typeface="Arial MT"/>
                <a:cs typeface="Arial MT"/>
              </a:rPr>
              <a:t> </a:t>
            </a:r>
            <a:r>
              <a:rPr sz="2800" dirty="0">
                <a:solidFill>
                  <a:srgbClr val="333399"/>
                </a:solidFill>
                <a:latin typeface="Arial MT"/>
                <a:cs typeface="Arial MT"/>
              </a:rPr>
              <a:t>on the</a:t>
            </a:r>
            <a:r>
              <a:rPr sz="2800" spc="5" dirty="0">
                <a:solidFill>
                  <a:srgbClr val="333399"/>
                </a:solidFill>
                <a:latin typeface="Arial MT"/>
                <a:cs typeface="Arial MT"/>
              </a:rPr>
              <a:t> </a:t>
            </a:r>
            <a:r>
              <a:rPr sz="2800" dirty="0">
                <a:solidFill>
                  <a:srgbClr val="333399"/>
                </a:solidFill>
                <a:latin typeface="Arial MT"/>
                <a:cs typeface="Arial MT"/>
              </a:rPr>
              <a:t>meaning</a:t>
            </a:r>
            <a:r>
              <a:rPr sz="2800" spc="15" dirty="0">
                <a:solidFill>
                  <a:srgbClr val="333399"/>
                </a:solidFill>
                <a:latin typeface="Arial MT"/>
                <a:cs typeface="Arial MT"/>
              </a:rPr>
              <a:t> </a:t>
            </a:r>
            <a:r>
              <a:rPr sz="2800" spc="-5" dirty="0">
                <a:solidFill>
                  <a:srgbClr val="333399"/>
                </a:solidFill>
                <a:latin typeface="Arial MT"/>
                <a:cs typeface="Arial MT"/>
              </a:rPr>
              <a:t>of</a:t>
            </a:r>
            <a:r>
              <a:rPr sz="2800" dirty="0">
                <a:solidFill>
                  <a:srgbClr val="333399"/>
                </a:solidFill>
                <a:latin typeface="Arial MT"/>
                <a:cs typeface="Arial MT"/>
              </a:rPr>
              <a:t> the relationships)</a:t>
            </a:r>
            <a:endParaRPr sz="2800">
              <a:latin typeface="Arial MT"/>
              <a:cs typeface="Arial M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737362"/>
            <a:ext cx="7446645" cy="513715"/>
          </a:xfrm>
          <a:prstGeom prst="rect">
            <a:avLst/>
          </a:prstGeom>
        </p:spPr>
        <p:txBody>
          <a:bodyPr vert="horz" wrap="square" lIns="0" tIns="13335" rIns="0" bIns="0" rtlCol="0">
            <a:spAutoFit/>
          </a:bodyPr>
          <a:lstStyle/>
          <a:p>
            <a:pPr marL="12700">
              <a:lnSpc>
                <a:spcPct val="100000"/>
              </a:lnSpc>
              <a:spcBef>
                <a:spcPts val="105"/>
              </a:spcBef>
            </a:pPr>
            <a:r>
              <a:rPr sz="3200" spc="-5" dirty="0"/>
              <a:t>Another</a:t>
            </a:r>
            <a:r>
              <a:rPr sz="3200" spc="-20" dirty="0"/>
              <a:t> </a:t>
            </a:r>
            <a:r>
              <a:rPr sz="3200" dirty="0"/>
              <a:t>example</a:t>
            </a:r>
            <a:r>
              <a:rPr sz="3200" spc="-30" dirty="0"/>
              <a:t> </a:t>
            </a:r>
            <a:r>
              <a:rPr sz="3200" dirty="0"/>
              <a:t>of</a:t>
            </a:r>
            <a:r>
              <a:rPr sz="3200" spc="-10" dirty="0"/>
              <a:t> </a:t>
            </a:r>
            <a:r>
              <a:rPr sz="3200" dirty="0"/>
              <a:t>a </a:t>
            </a:r>
            <a:r>
              <a:rPr sz="3200" spc="-5" dirty="0"/>
              <a:t>ternary</a:t>
            </a:r>
            <a:r>
              <a:rPr sz="3200" spc="-25" dirty="0"/>
              <a:t> </a:t>
            </a:r>
            <a:r>
              <a:rPr sz="3200" spc="-5" dirty="0"/>
              <a:t>relationship</a:t>
            </a:r>
            <a:endParaRPr sz="3200"/>
          </a:p>
        </p:txBody>
      </p:sp>
      <p:pic>
        <p:nvPicPr>
          <p:cNvPr id="4" name="object 4"/>
          <p:cNvPicPr/>
          <p:nvPr/>
        </p:nvPicPr>
        <p:blipFill>
          <a:blip r:embed="rId2" cstate="print"/>
          <a:stretch>
            <a:fillRect/>
          </a:stretch>
        </p:blipFill>
        <p:spPr>
          <a:xfrm>
            <a:off x="323363" y="1920787"/>
            <a:ext cx="7974540" cy="3710118"/>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prstGeom prst="rect">
            <a:avLst/>
          </a:prstGeom>
        </p:spPr>
        <p:txBody>
          <a:bodyPr vert="horz" wrap="square" lIns="0" tIns="258698" rIns="0" bIns="0" rtlCol="0">
            <a:spAutoFit/>
          </a:bodyPr>
          <a:lstStyle/>
          <a:p>
            <a:pPr marL="12700" marR="5080">
              <a:lnSpc>
                <a:spcPct val="100000"/>
              </a:lnSpc>
              <a:spcBef>
                <a:spcPts val="105"/>
              </a:spcBef>
            </a:pPr>
            <a:r>
              <a:rPr sz="3200" dirty="0"/>
              <a:t>Displaying</a:t>
            </a:r>
            <a:r>
              <a:rPr sz="3200" spc="-40" dirty="0"/>
              <a:t> </a:t>
            </a:r>
            <a:r>
              <a:rPr sz="3200" dirty="0"/>
              <a:t>constraints</a:t>
            </a:r>
            <a:r>
              <a:rPr sz="3200" spc="-35" dirty="0"/>
              <a:t> </a:t>
            </a:r>
            <a:r>
              <a:rPr sz="3200" dirty="0"/>
              <a:t>on</a:t>
            </a:r>
            <a:r>
              <a:rPr sz="3200" spc="-40" dirty="0"/>
              <a:t> </a:t>
            </a:r>
            <a:r>
              <a:rPr sz="3200" spc="-5" dirty="0"/>
              <a:t>higher-degree </a:t>
            </a:r>
            <a:r>
              <a:rPr sz="3200" spc="-875" dirty="0"/>
              <a:t> </a:t>
            </a:r>
            <a:r>
              <a:rPr sz="3200" spc="-5" dirty="0"/>
              <a:t>relationships</a:t>
            </a:r>
            <a:endParaRPr sz="3200"/>
          </a:p>
        </p:txBody>
      </p:sp>
      <p:sp>
        <p:nvSpPr>
          <p:cNvPr id="4" name="object 4"/>
          <p:cNvSpPr txBox="1"/>
          <p:nvPr/>
        </p:nvSpPr>
        <p:spPr>
          <a:xfrm>
            <a:off x="307340" y="1354582"/>
            <a:ext cx="8211820" cy="4647565"/>
          </a:xfrm>
          <a:prstGeom prst="rect">
            <a:avLst/>
          </a:prstGeom>
        </p:spPr>
        <p:txBody>
          <a:bodyPr vert="horz" wrap="square" lIns="0" tIns="12700" rIns="0" bIns="0" rtlCol="0">
            <a:spAutoFit/>
          </a:bodyPr>
          <a:lstStyle/>
          <a:p>
            <a:pPr marL="355600" indent="-342900">
              <a:lnSpc>
                <a:spcPct val="100000"/>
              </a:lnSpc>
              <a:spcBef>
                <a:spcPts val="100"/>
              </a:spcBef>
              <a:buClr>
                <a:srgbClr val="990033"/>
              </a:buClr>
              <a:buSzPct val="60416"/>
              <a:buFont typeface="Wingdings"/>
              <a:buChar char=""/>
              <a:tabLst>
                <a:tab pos="354965" algn="l"/>
                <a:tab pos="355600" algn="l"/>
              </a:tabLst>
            </a:pPr>
            <a:r>
              <a:rPr sz="2400" dirty="0">
                <a:solidFill>
                  <a:srgbClr val="333399"/>
                </a:solidFill>
                <a:latin typeface="Arial MT"/>
                <a:cs typeface="Arial MT"/>
              </a:rPr>
              <a:t>The </a:t>
            </a:r>
            <a:r>
              <a:rPr sz="2400" spc="-5" dirty="0">
                <a:solidFill>
                  <a:srgbClr val="333399"/>
                </a:solidFill>
                <a:latin typeface="Arial MT"/>
                <a:cs typeface="Arial MT"/>
              </a:rPr>
              <a:t>(min,</a:t>
            </a:r>
            <a:r>
              <a:rPr sz="2400" dirty="0">
                <a:solidFill>
                  <a:srgbClr val="333399"/>
                </a:solidFill>
                <a:latin typeface="Arial MT"/>
                <a:cs typeface="Arial MT"/>
              </a:rPr>
              <a:t> </a:t>
            </a:r>
            <a:r>
              <a:rPr sz="2400" spc="-5" dirty="0">
                <a:solidFill>
                  <a:srgbClr val="333399"/>
                </a:solidFill>
                <a:latin typeface="Arial MT"/>
                <a:cs typeface="Arial MT"/>
              </a:rPr>
              <a:t>max)</a:t>
            </a:r>
            <a:r>
              <a:rPr sz="2400" spc="10" dirty="0">
                <a:solidFill>
                  <a:srgbClr val="333399"/>
                </a:solidFill>
                <a:latin typeface="Arial MT"/>
                <a:cs typeface="Arial MT"/>
              </a:rPr>
              <a:t> </a:t>
            </a:r>
            <a:r>
              <a:rPr sz="2400" dirty="0">
                <a:solidFill>
                  <a:srgbClr val="333399"/>
                </a:solidFill>
                <a:latin typeface="Arial MT"/>
                <a:cs typeface="Arial MT"/>
              </a:rPr>
              <a:t>constraints </a:t>
            </a:r>
            <a:r>
              <a:rPr sz="2400" spc="-5" dirty="0">
                <a:solidFill>
                  <a:srgbClr val="333399"/>
                </a:solidFill>
                <a:latin typeface="Arial MT"/>
                <a:cs typeface="Arial MT"/>
              </a:rPr>
              <a:t>can</a:t>
            </a:r>
            <a:r>
              <a:rPr sz="2400" dirty="0">
                <a:solidFill>
                  <a:srgbClr val="333399"/>
                </a:solidFill>
                <a:latin typeface="Arial MT"/>
                <a:cs typeface="Arial MT"/>
              </a:rPr>
              <a:t> </a:t>
            </a:r>
            <a:r>
              <a:rPr sz="2400" spc="-5" dirty="0">
                <a:solidFill>
                  <a:srgbClr val="333399"/>
                </a:solidFill>
                <a:latin typeface="Arial MT"/>
                <a:cs typeface="Arial MT"/>
              </a:rPr>
              <a:t>be</a:t>
            </a:r>
            <a:r>
              <a:rPr sz="2400" spc="5" dirty="0">
                <a:solidFill>
                  <a:srgbClr val="333399"/>
                </a:solidFill>
                <a:latin typeface="Arial MT"/>
                <a:cs typeface="Arial MT"/>
              </a:rPr>
              <a:t> </a:t>
            </a:r>
            <a:r>
              <a:rPr sz="2400" spc="-5" dirty="0">
                <a:solidFill>
                  <a:srgbClr val="333399"/>
                </a:solidFill>
                <a:latin typeface="Arial MT"/>
                <a:cs typeface="Arial MT"/>
              </a:rPr>
              <a:t>displayed</a:t>
            </a:r>
            <a:r>
              <a:rPr sz="2400" spc="30" dirty="0">
                <a:solidFill>
                  <a:srgbClr val="333399"/>
                </a:solidFill>
                <a:latin typeface="Arial MT"/>
                <a:cs typeface="Arial MT"/>
              </a:rPr>
              <a:t> </a:t>
            </a:r>
            <a:r>
              <a:rPr sz="2400" spc="-5" dirty="0">
                <a:solidFill>
                  <a:srgbClr val="333399"/>
                </a:solidFill>
                <a:latin typeface="Arial MT"/>
                <a:cs typeface="Arial MT"/>
              </a:rPr>
              <a:t>on</a:t>
            </a:r>
            <a:r>
              <a:rPr sz="2400" spc="5"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edges</a:t>
            </a:r>
            <a:endParaRPr sz="2400">
              <a:latin typeface="Arial MT"/>
              <a:cs typeface="Arial MT"/>
            </a:endParaRPr>
          </a:p>
          <a:p>
            <a:pPr marL="355600">
              <a:lnSpc>
                <a:spcPct val="100000"/>
              </a:lnSpc>
            </a:pPr>
            <a:r>
              <a:rPr sz="2400" dirty="0">
                <a:solidFill>
                  <a:srgbClr val="333399"/>
                </a:solidFill>
                <a:latin typeface="Arial MT"/>
                <a:cs typeface="Arial MT"/>
              </a:rPr>
              <a:t>–</a:t>
            </a:r>
            <a:r>
              <a:rPr sz="2400" spc="5" dirty="0">
                <a:solidFill>
                  <a:srgbClr val="333399"/>
                </a:solidFill>
                <a:latin typeface="Arial MT"/>
                <a:cs typeface="Arial MT"/>
              </a:rPr>
              <a:t> </a:t>
            </a:r>
            <a:r>
              <a:rPr sz="2400" spc="-5" dirty="0">
                <a:solidFill>
                  <a:srgbClr val="333399"/>
                </a:solidFill>
                <a:latin typeface="Arial MT"/>
                <a:cs typeface="Arial MT"/>
              </a:rPr>
              <a:t>however,</a:t>
            </a:r>
            <a:r>
              <a:rPr sz="2400" spc="10" dirty="0">
                <a:solidFill>
                  <a:srgbClr val="333399"/>
                </a:solidFill>
                <a:latin typeface="Arial MT"/>
                <a:cs typeface="Arial MT"/>
              </a:rPr>
              <a:t> </a:t>
            </a:r>
            <a:r>
              <a:rPr sz="2400" spc="-5" dirty="0">
                <a:solidFill>
                  <a:srgbClr val="333399"/>
                </a:solidFill>
                <a:latin typeface="Arial MT"/>
                <a:cs typeface="Arial MT"/>
              </a:rPr>
              <a:t>they</a:t>
            </a:r>
            <a:r>
              <a:rPr sz="2400" spc="5" dirty="0">
                <a:solidFill>
                  <a:srgbClr val="333399"/>
                </a:solidFill>
                <a:latin typeface="Arial MT"/>
                <a:cs typeface="Arial MT"/>
              </a:rPr>
              <a:t> </a:t>
            </a:r>
            <a:r>
              <a:rPr sz="2400" spc="-5" dirty="0">
                <a:solidFill>
                  <a:srgbClr val="333399"/>
                </a:solidFill>
                <a:latin typeface="Arial MT"/>
                <a:cs typeface="Arial MT"/>
              </a:rPr>
              <a:t>do</a:t>
            </a:r>
            <a:r>
              <a:rPr sz="2400" spc="5" dirty="0">
                <a:solidFill>
                  <a:srgbClr val="333399"/>
                </a:solidFill>
                <a:latin typeface="Arial MT"/>
                <a:cs typeface="Arial MT"/>
              </a:rPr>
              <a:t> </a:t>
            </a:r>
            <a:r>
              <a:rPr sz="2400" dirty="0">
                <a:solidFill>
                  <a:srgbClr val="333399"/>
                </a:solidFill>
                <a:latin typeface="Arial MT"/>
                <a:cs typeface="Arial MT"/>
              </a:rPr>
              <a:t>not</a:t>
            </a:r>
            <a:r>
              <a:rPr sz="2400" spc="5" dirty="0">
                <a:solidFill>
                  <a:srgbClr val="333399"/>
                </a:solidFill>
                <a:latin typeface="Arial MT"/>
                <a:cs typeface="Arial MT"/>
              </a:rPr>
              <a:t> </a:t>
            </a:r>
            <a:r>
              <a:rPr sz="2400" spc="-5" dirty="0">
                <a:solidFill>
                  <a:srgbClr val="333399"/>
                </a:solidFill>
                <a:latin typeface="Arial MT"/>
                <a:cs typeface="Arial MT"/>
              </a:rPr>
              <a:t>fully</a:t>
            </a:r>
            <a:r>
              <a:rPr sz="2400" spc="20" dirty="0">
                <a:solidFill>
                  <a:srgbClr val="333399"/>
                </a:solidFill>
                <a:latin typeface="Arial MT"/>
                <a:cs typeface="Arial MT"/>
              </a:rPr>
              <a:t> </a:t>
            </a:r>
            <a:r>
              <a:rPr sz="2400" spc="-5" dirty="0">
                <a:solidFill>
                  <a:srgbClr val="333399"/>
                </a:solidFill>
                <a:latin typeface="Arial MT"/>
                <a:cs typeface="Arial MT"/>
              </a:rPr>
              <a:t>describe</a:t>
            </a:r>
            <a:r>
              <a:rPr sz="2400" spc="10" dirty="0">
                <a:solidFill>
                  <a:srgbClr val="333399"/>
                </a:solidFill>
                <a:latin typeface="Arial MT"/>
                <a:cs typeface="Arial MT"/>
              </a:rPr>
              <a:t> </a:t>
            </a:r>
            <a:r>
              <a:rPr sz="2400" dirty="0">
                <a:solidFill>
                  <a:srgbClr val="333399"/>
                </a:solidFill>
                <a:latin typeface="Arial MT"/>
                <a:cs typeface="Arial MT"/>
              </a:rPr>
              <a:t>the</a:t>
            </a:r>
            <a:r>
              <a:rPr sz="2400" spc="5" dirty="0">
                <a:solidFill>
                  <a:srgbClr val="333399"/>
                </a:solidFill>
                <a:latin typeface="Arial MT"/>
                <a:cs typeface="Arial MT"/>
              </a:rPr>
              <a:t> </a:t>
            </a:r>
            <a:r>
              <a:rPr sz="2400" spc="-5" dirty="0">
                <a:solidFill>
                  <a:srgbClr val="333399"/>
                </a:solidFill>
                <a:latin typeface="Arial MT"/>
                <a:cs typeface="Arial MT"/>
              </a:rPr>
              <a:t>constraints</a:t>
            </a:r>
            <a:endParaRPr sz="2400">
              <a:latin typeface="Arial MT"/>
              <a:cs typeface="Arial MT"/>
            </a:endParaRPr>
          </a:p>
          <a:p>
            <a:pPr marL="35560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Displaying</a:t>
            </a:r>
            <a:r>
              <a:rPr sz="2400" spc="40"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1, M,</a:t>
            </a:r>
            <a:r>
              <a:rPr sz="2400" spc="-15" dirty="0">
                <a:solidFill>
                  <a:srgbClr val="333399"/>
                </a:solidFill>
                <a:latin typeface="Arial MT"/>
                <a:cs typeface="Arial MT"/>
              </a:rPr>
              <a:t> </a:t>
            </a:r>
            <a:r>
              <a:rPr sz="2400" spc="-5" dirty="0">
                <a:solidFill>
                  <a:srgbClr val="333399"/>
                </a:solidFill>
                <a:latin typeface="Arial MT"/>
                <a:cs typeface="Arial MT"/>
              </a:rPr>
              <a:t>or</a:t>
            </a:r>
            <a:r>
              <a:rPr sz="2400" dirty="0">
                <a:solidFill>
                  <a:srgbClr val="333399"/>
                </a:solidFill>
                <a:latin typeface="Arial MT"/>
                <a:cs typeface="Arial MT"/>
              </a:rPr>
              <a:t> </a:t>
            </a:r>
            <a:r>
              <a:rPr sz="2400" spc="-5" dirty="0">
                <a:solidFill>
                  <a:srgbClr val="333399"/>
                </a:solidFill>
                <a:latin typeface="Arial MT"/>
                <a:cs typeface="Arial MT"/>
              </a:rPr>
              <a:t>N</a:t>
            </a:r>
            <a:r>
              <a:rPr sz="2400" spc="-10" dirty="0">
                <a:solidFill>
                  <a:srgbClr val="333399"/>
                </a:solidFill>
                <a:latin typeface="Arial MT"/>
                <a:cs typeface="Arial MT"/>
              </a:rPr>
              <a:t> </a:t>
            </a:r>
            <a:r>
              <a:rPr sz="2400" spc="-5" dirty="0">
                <a:solidFill>
                  <a:srgbClr val="333399"/>
                </a:solidFill>
                <a:latin typeface="Arial MT"/>
                <a:cs typeface="Arial MT"/>
              </a:rPr>
              <a:t>indicates</a:t>
            </a:r>
            <a:r>
              <a:rPr sz="2400" spc="25" dirty="0">
                <a:solidFill>
                  <a:srgbClr val="333399"/>
                </a:solidFill>
                <a:latin typeface="Arial MT"/>
                <a:cs typeface="Arial MT"/>
              </a:rPr>
              <a:t> </a:t>
            </a:r>
            <a:r>
              <a:rPr sz="2400" spc="-5" dirty="0">
                <a:solidFill>
                  <a:srgbClr val="333399"/>
                </a:solidFill>
                <a:latin typeface="Arial MT"/>
                <a:cs typeface="Arial MT"/>
              </a:rPr>
              <a:t>additional</a:t>
            </a:r>
            <a:r>
              <a:rPr sz="2400" spc="40" dirty="0">
                <a:solidFill>
                  <a:srgbClr val="333399"/>
                </a:solidFill>
                <a:latin typeface="Arial MT"/>
                <a:cs typeface="Arial MT"/>
              </a:rPr>
              <a:t> </a:t>
            </a:r>
            <a:r>
              <a:rPr sz="2400" dirty="0">
                <a:solidFill>
                  <a:srgbClr val="333399"/>
                </a:solidFill>
                <a:latin typeface="Arial MT"/>
                <a:cs typeface="Arial MT"/>
              </a:rPr>
              <a:t>constraints</a:t>
            </a:r>
            <a:endParaRPr sz="2400">
              <a:latin typeface="Arial MT"/>
              <a:cs typeface="Arial MT"/>
            </a:endParaRPr>
          </a:p>
          <a:p>
            <a:pPr marL="756285"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An M</a:t>
            </a:r>
            <a:r>
              <a:rPr sz="2200" spc="5" dirty="0">
                <a:solidFill>
                  <a:srgbClr val="800000"/>
                </a:solidFill>
                <a:latin typeface="Arial MT"/>
                <a:cs typeface="Arial MT"/>
              </a:rPr>
              <a:t> </a:t>
            </a:r>
            <a:r>
              <a:rPr sz="2200" spc="-5" dirty="0">
                <a:solidFill>
                  <a:srgbClr val="800000"/>
                </a:solidFill>
                <a:latin typeface="Arial MT"/>
                <a:cs typeface="Arial MT"/>
              </a:rPr>
              <a:t>or</a:t>
            </a:r>
            <a:r>
              <a:rPr sz="2200" spc="10" dirty="0">
                <a:solidFill>
                  <a:srgbClr val="800000"/>
                </a:solidFill>
                <a:latin typeface="Arial MT"/>
                <a:cs typeface="Arial MT"/>
              </a:rPr>
              <a:t> </a:t>
            </a:r>
            <a:r>
              <a:rPr sz="2200" spc="-5" dirty="0">
                <a:solidFill>
                  <a:srgbClr val="800000"/>
                </a:solidFill>
                <a:latin typeface="Arial MT"/>
                <a:cs typeface="Arial MT"/>
              </a:rPr>
              <a:t>N</a:t>
            </a:r>
            <a:r>
              <a:rPr sz="2200" dirty="0">
                <a:solidFill>
                  <a:srgbClr val="800000"/>
                </a:solidFill>
                <a:latin typeface="Arial MT"/>
                <a:cs typeface="Arial MT"/>
              </a:rPr>
              <a:t> </a:t>
            </a:r>
            <a:r>
              <a:rPr sz="2200" spc="-5" dirty="0">
                <a:solidFill>
                  <a:srgbClr val="800000"/>
                </a:solidFill>
                <a:latin typeface="Arial MT"/>
                <a:cs typeface="Arial MT"/>
              </a:rPr>
              <a:t>indicates no</a:t>
            </a:r>
            <a:r>
              <a:rPr sz="2200" dirty="0">
                <a:solidFill>
                  <a:srgbClr val="800000"/>
                </a:solidFill>
                <a:latin typeface="Arial MT"/>
                <a:cs typeface="Arial MT"/>
              </a:rPr>
              <a:t> </a:t>
            </a:r>
            <a:r>
              <a:rPr sz="2200" spc="-5" dirty="0">
                <a:solidFill>
                  <a:srgbClr val="800000"/>
                </a:solidFill>
                <a:latin typeface="Arial MT"/>
                <a:cs typeface="Arial MT"/>
              </a:rPr>
              <a:t>constraint</a:t>
            </a:r>
            <a:endParaRPr sz="2200">
              <a:latin typeface="Arial MT"/>
              <a:cs typeface="Arial MT"/>
            </a:endParaRPr>
          </a:p>
          <a:p>
            <a:pPr marL="756285" marR="5080"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A 1</a:t>
            </a:r>
            <a:r>
              <a:rPr sz="2200" dirty="0">
                <a:solidFill>
                  <a:srgbClr val="800000"/>
                </a:solidFill>
                <a:latin typeface="Arial MT"/>
                <a:cs typeface="Arial MT"/>
              </a:rPr>
              <a:t> </a:t>
            </a:r>
            <a:r>
              <a:rPr sz="2200" spc="-5" dirty="0">
                <a:solidFill>
                  <a:srgbClr val="800000"/>
                </a:solidFill>
                <a:latin typeface="Arial MT"/>
                <a:cs typeface="Arial MT"/>
              </a:rPr>
              <a:t>indicates</a:t>
            </a:r>
            <a:r>
              <a:rPr sz="2200" dirty="0">
                <a:solidFill>
                  <a:srgbClr val="800000"/>
                </a:solidFill>
                <a:latin typeface="Arial MT"/>
                <a:cs typeface="Arial MT"/>
              </a:rPr>
              <a:t> </a:t>
            </a:r>
            <a:r>
              <a:rPr sz="2200" spc="-5" dirty="0">
                <a:solidFill>
                  <a:srgbClr val="800000"/>
                </a:solidFill>
                <a:latin typeface="Arial MT"/>
                <a:cs typeface="Arial MT"/>
              </a:rPr>
              <a:t>that</a:t>
            </a:r>
            <a:r>
              <a:rPr sz="2200" dirty="0">
                <a:solidFill>
                  <a:srgbClr val="800000"/>
                </a:solidFill>
                <a:latin typeface="Arial MT"/>
                <a:cs typeface="Arial MT"/>
              </a:rPr>
              <a:t> </a:t>
            </a:r>
            <a:r>
              <a:rPr sz="2200" spc="-5" dirty="0">
                <a:solidFill>
                  <a:srgbClr val="800000"/>
                </a:solidFill>
                <a:latin typeface="Arial MT"/>
                <a:cs typeface="Arial MT"/>
              </a:rPr>
              <a:t>an</a:t>
            </a:r>
            <a:r>
              <a:rPr sz="2200" spc="15" dirty="0">
                <a:solidFill>
                  <a:srgbClr val="800000"/>
                </a:solidFill>
                <a:latin typeface="Arial MT"/>
                <a:cs typeface="Arial MT"/>
              </a:rPr>
              <a:t> </a:t>
            </a:r>
            <a:r>
              <a:rPr sz="2200" spc="-5" dirty="0">
                <a:solidFill>
                  <a:srgbClr val="800000"/>
                </a:solidFill>
                <a:latin typeface="Arial MT"/>
                <a:cs typeface="Arial MT"/>
              </a:rPr>
              <a:t>entity</a:t>
            </a:r>
            <a:r>
              <a:rPr sz="2200" dirty="0">
                <a:solidFill>
                  <a:srgbClr val="800000"/>
                </a:solidFill>
                <a:latin typeface="Arial MT"/>
                <a:cs typeface="Arial MT"/>
              </a:rPr>
              <a:t> </a:t>
            </a:r>
            <a:r>
              <a:rPr sz="2200" spc="-5" dirty="0">
                <a:solidFill>
                  <a:srgbClr val="800000"/>
                </a:solidFill>
                <a:latin typeface="Arial MT"/>
                <a:cs typeface="Arial MT"/>
              </a:rPr>
              <a:t>can</a:t>
            </a:r>
            <a:r>
              <a:rPr sz="2200" spc="5" dirty="0">
                <a:solidFill>
                  <a:srgbClr val="800000"/>
                </a:solidFill>
                <a:latin typeface="Arial MT"/>
                <a:cs typeface="Arial MT"/>
              </a:rPr>
              <a:t> </a:t>
            </a:r>
            <a:r>
              <a:rPr sz="2200" spc="-5" dirty="0">
                <a:solidFill>
                  <a:srgbClr val="800000"/>
                </a:solidFill>
                <a:latin typeface="Arial MT"/>
                <a:cs typeface="Arial MT"/>
              </a:rPr>
              <a:t>participate</a:t>
            </a:r>
            <a:r>
              <a:rPr sz="2200" spc="5" dirty="0">
                <a:solidFill>
                  <a:srgbClr val="800000"/>
                </a:solidFill>
                <a:latin typeface="Arial MT"/>
                <a:cs typeface="Arial MT"/>
              </a:rPr>
              <a:t> </a:t>
            </a:r>
            <a:r>
              <a:rPr sz="2200" spc="-5" dirty="0">
                <a:solidFill>
                  <a:srgbClr val="800000"/>
                </a:solidFill>
                <a:latin typeface="Arial MT"/>
                <a:cs typeface="Arial MT"/>
              </a:rPr>
              <a:t>in</a:t>
            </a:r>
            <a:r>
              <a:rPr sz="2200" spc="5" dirty="0">
                <a:solidFill>
                  <a:srgbClr val="800000"/>
                </a:solidFill>
                <a:latin typeface="Arial MT"/>
                <a:cs typeface="Arial MT"/>
              </a:rPr>
              <a:t> </a:t>
            </a:r>
            <a:r>
              <a:rPr sz="2200" spc="-5" dirty="0">
                <a:solidFill>
                  <a:srgbClr val="800000"/>
                </a:solidFill>
                <a:latin typeface="Arial MT"/>
                <a:cs typeface="Arial MT"/>
              </a:rPr>
              <a:t>at</a:t>
            </a:r>
            <a:r>
              <a:rPr sz="2200" spc="5" dirty="0">
                <a:solidFill>
                  <a:srgbClr val="800000"/>
                </a:solidFill>
                <a:latin typeface="Arial MT"/>
                <a:cs typeface="Arial MT"/>
              </a:rPr>
              <a:t> </a:t>
            </a:r>
            <a:r>
              <a:rPr sz="2200" spc="-5" dirty="0">
                <a:solidFill>
                  <a:srgbClr val="800000"/>
                </a:solidFill>
                <a:latin typeface="Arial MT"/>
                <a:cs typeface="Arial MT"/>
              </a:rPr>
              <a:t>most</a:t>
            </a:r>
            <a:r>
              <a:rPr sz="2200" spc="20" dirty="0">
                <a:solidFill>
                  <a:srgbClr val="800000"/>
                </a:solidFill>
                <a:latin typeface="Arial MT"/>
                <a:cs typeface="Arial MT"/>
              </a:rPr>
              <a:t> </a:t>
            </a:r>
            <a:r>
              <a:rPr sz="2200" spc="-5" dirty="0">
                <a:solidFill>
                  <a:srgbClr val="800000"/>
                </a:solidFill>
                <a:latin typeface="Arial MT"/>
                <a:cs typeface="Arial MT"/>
              </a:rPr>
              <a:t>one </a:t>
            </a:r>
            <a:r>
              <a:rPr sz="2200" dirty="0">
                <a:solidFill>
                  <a:srgbClr val="800000"/>
                </a:solidFill>
                <a:latin typeface="Arial MT"/>
                <a:cs typeface="Arial MT"/>
              </a:rPr>
              <a:t> </a:t>
            </a:r>
            <a:r>
              <a:rPr sz="2200" spc="-5" dirty="0">
                <a:solidFill>
                  <a:srgbClr val="800000"/>
                </a:solidFill>
                <a:latin typeface="Arial MT"/>
                <a:cs typeface="Arial MT"/>
              </a:rPr>
              <a:t>relationship</a:t>
            </a:r>
            <a:r>
              <a:rPr sz="2200" spc="5" dirty="0">
                <a:solidFill>
                  <a:srgbClr val="800000"/>
                </a:solidFill>
                <a:latin typeface="Arial MT"/>
                <a:cs typeface="Arial MT"/>
              </a:rPr>
              <a:t> </a:t>
            </a:r>
            <a:r>
              <a:rPr sz="2200" spc="-5" dirty="0">
                <a:solidFill>
                  <a:srgbClr val="800000"/>
                </a:solidFill>
                <a:latin typeface="Arial MT"/>
                <a:cs typeface="Arial MT"/>
              </a:rPr>
              <a:t>instance</a:t>
            </a:r>
            <a:r>
              <a:rPr sz="2200" spc="25" dirty="0">
                <a:solidFill>
                  <a:srgbClr val="800000"/>
                </a:solidFill>
                <a:latin typeface="Arial MT"/>
                <a:cs typeface="Arial MT"/>
              </a:rPr>
              <a:t> </a:t>
            </a:r>
            <a:r>
              <a:rPr sz="2200" i="1" spc="-5" dirty="0">
                <a:solidFill>
                  <a:srgbClr val="800000"/>
                </a:solidFill>
                <a:latin typeface="Arial"/>
                <a:cs typeface="Arial"/>
              </a:rPr>
              <a:t>that</a:t>
            </a:r>
            <a:r>
              <a:rPr sz="2200" i="1" spc="5" dirty="0">
                <a:solidFill>
                  <a:srgbClr val="800000"/>
                </a:solidFill>
                <a:latin typeface="Arial"/>
                <a:cs typeface="Arial"/>
              </a:rPr>
              <a:t> </a:t>
            </a:r>
            <a:r>
              <a:rPr sz="2200" i="1" spc="-5" dirty="0">
                <a:solidFill>
                  <a:srgbClr val="800000"/>
                </a:solidFill>
                <a:latin typeface="Arial"/>
                <a:cs typeface="Arial"/>
              </a:rPr>
              <a:t>has</a:t>
            </a:r>
            <a:r>
              <a:rPr sz="2200" i="1" spc="10" dirty="0">
                <a:solidFill>
                  <a:srgbClr val="800000"/>
                </a:solidFill>
                <a:latin typeface="Arial"/>
                <a:cs typeface="Arial"/>
              </a:rPr>
              <a:t> </a:t>
            </a:r>
            <a:r>
              <a:rPr sz="2200" i="1" spc="-5" dirty="0">
                <a:solidFill>
                  <a:srgbClr val="800000"/>
                </a:solidFill>
                <a:latin typeface="Arial"/>
                <a:cs typeface="Arial"/>
              </a:rPr>
              <a:t>a</a:t>
            </a:r>
            <a:r>
              <a:rPr sz="2200" i="1" spc="5" dirty="0">
                <a:solidFill>
                  <a:srgbClr val="800000"/>
                </a:solidFill>
                <a:latin typeface="Arial"/>
                <a:cs typeface="Arial"/>
              </a:rPr>
              <a:t> </a:t>
            </a:r>
            <a:r>
              <a:rPr sz="2200" i="1" spc="-5" dirty="0">
                <a:solidFill>
                  <a:srgbClr val="800000"/>
                </a:solidFill>
                <a:latin typeface="Arial"/>
                <a:cs typeface="Arial"/>
              </a:rPr>
              <a:t>particular</a:t>
            </a:r>
            <a:r>
              <a:rPr sz="2200" i="1" spc="20" dirty="0">
                <a:solidFill>
                  <a:srgbClr val="800000"/>
                </a:solidFill>
                <a:latin typeface="Arial"/>
                <a:cs typeface="Arial"/>
              </a:rPr>
              <a:t> </a:t>
            </a:r>
            <a:r>
              <a:rPr sz="2200" i="1" spc="-5" dirty="0">
                <a:solidFill>
                  <a:srgbClr val="800000"/>
                </a:solidFill>
                <a:latin typeface="Arial"/>
                <a:cs typeface="Arial"/>
              </a:rPr>
              <a:t>combination</a:t>
            </a:r>
            <a:r>
              <a:rPr sz="2200" i="1" spc="25" dirty="0">
                <a:solidFill>
                  <a:srgbClr val="800000"/>
                </a:solidFill>
                <a:latin typeface="Arial"/>
                <a:cs typeface="Arial"/>
              </a:rPr>
              <a:t> </a:t>
            </a:r>
            <a:r>
              <a:rPr sz="2200" i="1" spc="-5" dirty="0">
                <a:solidFill>
                  <a:srgbClr val="800000"/>
                </a:solidFill>
                <a:latin typeface="Arial"/>
                <a:cs typeface="Arial"/>
              </a:rPr>
              <a:t>of</a:t>
            </a:r>
            <a:r>
              <a:rPr sz="2200" i="1" spc="5" dirty="0">
                <a:solidFill>
                  <a:srgbClr val="800000"/>
                </a:solidFill>
                <a:latin typeface="Arial"/>
                <a:cs typeface="Arial"/>
              </a:rPr>
              <a:t> </a:t>
            </a:r>
            <a:r>
              <a:rPr sz="2200" i="1" spc="-5" dirty="0">
                <a:solidFill>
                  <a:srgbClr val="800000"/>
                </a:solidFill>
                <a:latin typeface="Arial"/>
                <a:cs typeface="Arial"/>
              </a:rPr>
              <a:t>the </a:t>
            </a:r>
            <a:r>
              <a:rPr sz="2200" i="1" spc="-595" dirty="0">
                <a:solidFill>
                  <a:srgbClr val="800000"/>
                </a:solidFill>
                <a:latin typeface="Arial"/>
                <a:cs typeface="Arial"/>
              </a:rPr>
              <a:t> </a:t>
            </a:r>
            <a:r>
              <a:rPr sz="2200" i="1" spc="-5" dirty="0">
                <a:solidFill>
                  <a:srgbClr val="800000"/>
                </a:solidFill>
                <a:latin typeface="Arial"/>
                <a:cs typeface="Arial"/>
              </a:rPr>
              <a:t>other</a:t>
            </a:r>
            <a:r>
              <a:rPr sz="2200" i="1" spc="10" dirty="0">
                <a:solidFill>
                  <a:srgbClr val="800000"/>
                </a:solidFill>
                <a:latin typeface="Arial"/>
                <a:cs typeface="Arial"/>
              </a:rPr>
              <a:t> </a:t>
            </a:r>
            <a:r>
              <a:rPr sz="2200" i="1" spc="-5" dirty="0">
                <a:solidFill>
                  <a:srgbClr val="800000"/>
                </a:solidFill>
                <a:latin typeface="Arial"/>
                <a:cs typeface="Arial"/>
              </a:rPr>
              <a:t>participating</a:t>
            </a:r>
            <a:r>
              <a:rPr sz="2200" i="1" spc="-10" dirty="0">
                <a:solidFill>
                  <a:srgbClr val="800000"/>
                </a:solidFill>
                <a:latin typeface="Arial"/>
                <a:cs typeface="Arial"/>
              </a:rPr>
              <a:t> </a:t>
            </a:r>
            <a:r>
              <a:rPr sz="2200" i="1" spc="-5" dirty="0">
                <a:solidFill>
                  <a:srgbClr val="800000"/>
                </a:solidFill>
                <a:latin typeface="Arial"/>
                <a:cs typeface="Arial"/>
              </a:rPr>
              <a:t>entities</a:t>
            </a:r>
            <a:endParaRPr sz="2200">
              <a:latin typeface="Arial"/>
              <a:cs typeface="Arial"/>
            </a:endParaRPr>
          </a:p>
          <a:p>
            <a:pPr marL="355600" indent="-342900">
              <a:lnSpc>
                <a:spcPct val="100000"/>
              </a:lnSpc>
              <a:spcBef>
                <a:spcPts val="580"/>
              </a:spcBef>
              <a:buClr>
                <a:srgbClr val="990033"/>
              </a:buClr>
              <a:buSzPct val="60416"/>
              <a:buFont typeface="Wingdings"/>
              <a:buChar char=""/>
              <a:tabLst>
                <a:tab pos="354965" algn="l"/>
                <a:tab pos="355600" algn="l"/>
              </a:tabLst>
            </a:pPr>
            <a:r>
              <a:rPr sz="2400" dirty="0">
                <a:solidFill>
                  <a:srgbClr val="333399"/>
                </a:solidFill>
                <a:latin typeface="Arial MT"/>
                <a:cs typeface="Arial MT"/>
              </a:rPr>
              <a:t>In</a:t>
            </a:r>
            <a:r>
              <a:rPr sz="2400" spc="-10" dirty="0">
                <a:solidFill>
                  <a:srgbClr val="333399"/>
                </a:solidFill>
                <a:latin typeface="Arial MT"/>
                <a:cs typeface="Arial MT"/>
              </a:rPr>
              <a:t> </a:t>
            </a:r>
            <a:r>
              <a:rPr sz="2400" spc="-5" dirty="0">
                <a:solidFill>
                  <a:srgbClr val="333399"/>
                </a:solidFill>
                <a:latin typeface="Arial MT"/>
                <a:cs typeface="Arial MT"/>
              </a:rPr>
              <a:t>general,</a:t>
            </a:r>
            <a:r>
              <a:rPr sz="2400" spc="10" dirty="0">
                <a:solidFill>
                  <a:srgbClr val="333399"/>
                </a:solidFill>
                <a:latin typeface="Arial MT"/>
                <a:cs typeface="Arial MT"/>
              </a:rPr>
              <a:t> </a:t>
            </a:r>
            <a:r>
              <a:rPr sz="2400" spc="-5" dirty="0">
                <a:solidFill>
                  <a:srgbClr val="333399"/>
                </a:solidFill>
                <a:latin typeface="Arial MT"/>
                <a:cs typeface="Arial MT"/>
              </a:rPr>
              <a:t>both</a:t>
            </a:r>
            <a:r>
              <a:rPr sz="2400" dirty="0">
                <a:solidFill>
                  <a:srgbClr val="333399"/>
                </a:solidFill>
                <a:latin typeface="Arial MT"/>
                <a:cs typeface="Arial MT"/>
              </a:rPr>
              <a:t> (min,</a:t>
            </a:r>
            <a:r>
              <a:rPr sz="2400" spc="-10" dirty="0">
                <a:solidFill>
                  <a:srgbClr val="333399"/>
                </a:solidFill>
                <a:latin typeface="Arial MT"/>
                <a:cs typeface="Arial MT"/>
              </a:rPr>
              <a:t> </a:t>
            </a:r>
            <a:r>
              <a:rPr sz="2400" spc="-5" dirty="0">
                <a:solidFill>
                  <a:srgbClr val="333399"/>
                </a:solidFill>
                <a:latin typeface="Arial MT"/>
                <a:cs typeface="Arial MT"/>
              </a:rPr>
              <a:t>max)</a:t>
            </a:r>
            <a:r>
              <a:rPr sz="2400" spc="5" dirty="0">
                <a:solidFill>
                  <a:srgbClr val="333399"/>
                </a:solidFill>
                <a:latin typeface="Arial MT"/>
                <a:cs typeface="Arial MT"/>
              </a:rPr>
              <a:t> </a:t>
            </a:r>
            <a:r>
              <a:rPr sz="2400" spc="-5" dirty="0">
                <a:solidFill>
                  <a:srgbClr val="333399"/>
                </a:solidFill>
                <a:latin typeface="Arial MT"/>
                <a:cs typeface="Arial MT"/>
              </a:rPr>
              <a:t>and</a:t>
            </a:r>
            <a:r>
              <a:rPr sz="2400" dirty="0">
                <a:solidFill>
                  <a:srgbClr val="333399"/>
                </a:solidFill>
                <a:latin typeface="Arial MT"/>
                <a:cs typeface="Arial MT"/>
              </a:rPr>
              <a:t> 1,</a:t>
            </a:r>
            <a:r>
              <a:rPr sz="2400" spc="5" dirty="0">
                <a:solidFill>
                  <a:srgbClr val="333399"/>
                </a:solidFill>
                <a:latin typeface="Arial MT"/>
                <a:cs typeface="Arial MT"/>
              </a:rPr>
              <a:t> </a:t>
            </a:r>
            <a:r>
              <a:rPr sz="2400" dirty="0">
                <a:solidFill>
                  <a:srgbClr val="333399"/>
                </a:solidFill>
                <a:latin typeface="Arial MT"/>
                <a:cs typeface="Arial MT"/>
              </a:rPr>
              <a:t>M,</a:t>
            </a:r>
            <a:r>
              <a:rPr sz="2400" spc="-20" dirty="0">
                <a:solidFill>
                  <a:srgbClr val="333399"/>
                </a:solidFill>
                <a:latin typeface="Arial MT"/>
                <a:cs typeface="Arial MT"/>
              </a:rPr>
              <a:t> </a:t>
            </a:r>
            <a:r>
              <a:rPr sz="2400" dirty="0">
                <a:solidFill>
                  <a:srgbClr val="333399"/>
                </a:solidFill>
                <a:latin typeface="Arial MT"/>
                <a:cs typeface="Arial MT"/>
              </a:rPr>
              <a:t>or N are </a:t>
            </a:r>
            <a:r>
              <a:rPr sz="2400" spc="-5" dirty="0">
                <a:solidFill>
                  <a:srgbClr val="333399"/>
                </a:solidFill>
                <a:latin typeface="Arial MT"/>
                <a:cs typeface="Arial MT"/>
              </a:rPr>
              <a:t>needed</a:t>
            </a:r>
            <a:r>
              <a:rPr sz="2400" spc="5" dirty="0">
                <a:solidFill>
                  <a:srgbClr val="333399"/>
                </a:solidFill>
                <a:latin typeface="Arial MT"/>
                <a:cs typeface="Arial MT"/>
              </a:rPr>
              <a:t> </a:t>
            </a:r>
            <a:r>
              <a:rPr sz="2400" dirty="0">
                <a:solidFill>
                  <a:srgbClr val="333399"/>
                </a:solidFill>
                <a:latin typeface="Arial MT"/>
                <a:cs typeface="Arial MT"/>
              </a:rPr>
              <a:t>to</a:t>
            </a:r>
            <a:endParaRPr sz="2400">
              <a:latin typeface="Arial MT"/>
              <a:cs typeface="Arial MT"/>
            </a:endParaRPr>
          </a:p>
          <a:p>
            <a:pPr marL="355600">
              <a:lnSpc>
                <a:spcPct val="100000"/>
              </a:lnSpc>
            </a:pPr>
            <a:r>
              <a:rPr sz="2400" spc="-5" dirty="0">
                <a:solidFill>
                  <a:srgbClr val="333399"/>
                </a:solidFill>
                <a:latin typeface="Arial MT"/>
                <a:cs typeface="Arial MT"/>
              </a:rPr>
              <a:t>describe</a:t>
            </a:r>
            <a:r>
              <a:rPr sz="2400" spc="5" dirty="0">
                <a:solidFill>
                  <a:srgbClr val="333399"/>
                </a:solidFill>
                <a:latin typeface="Arial MT"/>
                <a:cs typeface="Arial MT"/>
              </a:rPr>
              <a:t> </a:t>
            </a:r>
            <a:r>
              <a:rPr sz="2400" spc="-5" dirty="0">
                <a:solidFill>
                  <a:srgbClr val="333399"/>
                </a:solidFill>
                <a:latin typeface="Arial MT"/>
                <a:cs typeface="Arial MT"/>
              </a:rPr>
              <a:t>fully</a:t>
            </a:r>
            <a:r>
              <a:rPr sz="2400" spc="5"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constraints</a:t>
            </a:r>
            <a:endParaRPr sz="2400">
              <a:latin typeface="Arial MT"/>
              <a:cs typeface="Arial MT"/>
            </a:endParaRPr>
          </a:p>
          <a:p>
            <a:pPr marL="355600" marR="5080" indent="-342900">
              <a:lnSpc>
                <a:spcPct val="100000"/>
              </a:lnSpc>
              <a:spcBef>
                <a:spcPts val="5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Overall,</a:t>
            </a:r>
            <a:r>
              <a:rPr sz="2400" spc="15" dirty="0">
                <a:solidFill>
                  <a:srgbClr val="333399"/>
                </a:solidFill>
                <a:latin typeface="Arial MT"/>
                <a:cs typeface="Arial MT"/>
              </a:rPr>
              <a:t> </a:t>
            </a:r>
            <a:r>
              <a:rPr sz="2400" dirty="0">
                <a:solidFill>
                  <a:srgbClr val="333399"/>
                </a:solidFill>
                <a:latin typeface="Arial MT"/>
                <a:cs typeface="Arial MT"/>
              </a:rPr>
              <a:t>the </a:t>
            </a:r>
            <a:r>
              <a:rPr sz="2400" spc="-5" dirty="0">
                <a:solidFill>
                  <a:srgbClr val="333399"/>
                </a:solidFill>
                <a:latin typeface="Arial MT"/>
                <a:cs typeface="Arial MT"/>
              </a:rPr>
              <a:t>constraint</a:t>
            </a:r>
            <a:r>
              <a:rPr sz="2400" spc="15" dirty="0">
                <a:solidFill>
                  <a:srgbClr val="333399"/>
                </a:solidFill>
                <a:latin typeface="Arial MT"/>
                <a:cs typeface="Arial MT"/>
              </a:rPr>
              <a:t> </a:t>
            </a:r>
            <a:r>
              <a:rPr sz="2400" spc="-5" dirty="0">
                <a:solidFill>
                  <a:srgbClr val="333399"/>
                </a:solidFill>
                <a:latin typeface="Arial MT"/>
                <a:cs typeface="Arial MT"/>
              </a:rPr>
              <a:t>specification</a:t>
            </a:r>
            <a:r>
              <a:rPr sz="2400" spc="40" dirty="0">
                <a:solidFill>
                  <a:srgbClr val="333399"/>
                </a:solidFill>
                <a:latin typeface="Arial MT"/>
                <a:cs typeface="Arial MT"/>
              </a:rPr>
              <a:t> </a:t>
            </a:r>
            <a:r>
              <a:rPr sz="2400" spc="-5" dirty="0">
                <a:solidFill>
                  <a:srgbClr val="333399"/>
                </a:solidFill>
                <a:latin typeface="Arial MT"/>
                <a:cs typeface="Arial MT"/>
              </a:rPr>
              <a:t>is</a:t>
            </a:r>
            <a:r>
              <a:rPr sz="2400" spc="15" dirty="0">
                <a:solidFill>
                  <a:srgbClr val="333399"/>
                </a:solidFill>
                <a:latin typeface="Arial MT"/>
                <a:cs typeface="Arial MT"/>
              </a:rPr>
              <a:t> </a:t>
            </a:r>
            <a:r>
              <a:rPr sz="2400" spc="-5" dirty="0">
                <a:solidFill>
                  <a:srgbClr val="333399"/>
                </a:solidFill>
                <a:latin typeface="Arial MT"/>
                <a:cs typeface="Arial MT"/>
              </a:rPr>
              <a:t>difficult</a:t>
            </a:r>
            <a:r>
              <a:rPr sz="2400" spc="20" dirty="0">
                <a:solidFill>
                  <a:srgbClr val="333399"/>
                </a:solidFill>
                <a:latin typeface="Arial MT"/>
                <a:cs typeface="Arial MT"/>
              </a:rPr>
              <a:t> </a:t>
            </a:r>
            <a:r>
              <a:rPr sz="2400" spc="-5" dirty="0">
                <a:solidFill>
                  <a:srgbClr val="333399"/>
                </a:solidFill>
                <a:latin typeface="Arial MT"/>
                <a:cs typeface="Arial MT"/>
              </a:rPr>
              <a:t>and</a:t>
            </a:r>
            <a:r>
              <a:rPr sz="2400" spc="25" dirty="0">
                <a:solidFill>
                  <a:srgbClr val="333399"/>
                </a:solidFill>
                <a:latin typeface="Arial MT"/>
                <a:cs typeface="Arial MT"/>
              </a:rPr>
              <a:t> </a:t>
            </a:r>
            <a:r>
              <a:rPr sz="2400" spc="-5" dirty="0">
                <a:solidFill>
                  <a:srgbClr val="333399"/>
                </a:solidFill>
                <a:latin typeface="Arial MT"/>
                <a:cs typeface="Arial MT"/>
              </a:rPr>
              <a:t>possibly </a:t>
            </a:r>
            <a:r>
              <a:rPr sz="2400" spc="-655" dirty="0">
                <a:solidFill>
                  <a:srgbClr val="333399"/>
                </a:solidFill>
                <a:latin typeface="Arial MT"/>
                <a:cs typeface="Arial MT"/>
              </a:rPr>
              <a:t> </a:t>
            </a:r>
            <a:r>
              <a:rPr sz="2400" spc="-5" dirty="0">
                <a:solidFill>
                  <a:srgbClr val="333399"/>
                </a:solidFill>
                <a:latin typeface="Arial MT"/>
                <a:cs typeface="Arial MT"/>
              </a:rPr>
              <a:t>ambiguous</a:t>
            </a:r>
            <a:r>
              <a:rPr sz="2400" spc="25" dirty="0">
                <a:solidFill>
                  <a:srgbClr val="333399"/>
                </a:solidFill>
                <a:latin typeface="Arial MT"/>
                <a:cs typeface="Arial MT"/>
              </a:rPr>
              <a:t> </a:t>
            </a:r>
            <a:r>
              <a:rPr sz="2400" spc="-5" dirty="0">
                <a:solidFill>
                  <a:srgbClr val="333399"/>
                </a:solidFill>
                <a:latin typeface="Arial MT"/>
                <a:cs typeface="Arial MT"/>
              </a:rPr>
              <a:t>when</a:t>
            </a:r>
            <a:r>
              <a:rPr sz="2400" spc="20" dirty="0">
                <a:solidFill>
                  <a:srgbClr val="333399"/>
                </a:solidFill>
                <a:latin typeface="Arial MT"/>
                <a:cs typeface="Arial MT"/>
              </a:rPr>
              <a:t> </a:t>
            </a:r>
            <a:r>
              <a:rPr sz="2400" spc="-5" dirty="0">
                <a:solidFill>
                  <a:srgbClr val="333399"/>
                </a:solidFill>
                <a:latin typeface="Arial MT"/>
                <a:cs typeface="Arial MT"/>
              </a:rPr>
              <a:t>we</a:t>
            </a:r>
            <a:r>
              <a:rPr sz="2400" spc="5" dirty="0">
                <a:solidFill>
                  <a:srgbClr val="333399"/>
                </a:solidFill>
                <a:latin typeface="Arial MT"/>
                <a:cs typeface="Arial MT"/>
              </a:rPr>
              <a:t> </a:t>
            </a:r>
            <a:r>
              <a:rPr sz="2400" spc="-5" dirty="0">
                <a:solidFill>
                  <a:srgbClr val="333399"/>
                </a:solidFill>
                <a:latin typeface="Arial MT"/>
                <a:cs typeface="Arial MT"/>
              </a:rPr>
              <a:t>consider</a:t>
            </a:r>
            <a:r>
              <a:rPr sz="2400" spc="30" dirty="0">
                <a:solidFill>
                  <a:srgbClr val="333399"/>
                </a:solidFill>
                <a:latin typeface="Arial MT"/>
                <a:cs typeface="Arial MT"/>
              </a:rPr>
              <a:t> </a:t>
            </a:r>
            <a:r>
              <a:rPr sz="2400" spc="-5" dirty="0">
                <a:solidFill>
                  <a:srgbClr val="333399"/>
                </a:solidFill>
                <a:latin typeface="Arial MT"/>
                <a:cs typeface="Arial MT"/>
              </a:rPr>
              <a:t>relationships</a:t>
            </a:r>
            <a:r>
              <a:rPr sz="2400" spc="40" dirty="0">
                <a:solidFill>
                  <a:srgbClr val="333399"/>
                </a:solidFill>
                <a:latin typeface="Arial MT"/>
                <a:cs typeface="Arial MT"/>
              </a:rPr>
              <a:t> </a:t>
            </a:r>
            <a:r>
              <a:rPr sz="2400" dirty="0">
                <a:solidFill>
                  <a:srgbClr val="333399"/>
                </a:solidFill>
                <a:latin typeface="Arial MT"/>
                <a:cs typeface="Arial MT"/>
              </a:rPr>
              <a:t>of</a:t>
            </a:r>
            <a:r>
              <a:rPr sz="2400" spc="5" dirty="0">
                <a:solidFill>
                  <a:srgbClr val="333399"/>
                </a:solidFill>
                <a:latin typeface="Arial MT"/>
                <a:cs typeface="Arial MT"/>
              </a:rPr>
              <a:t> </a:t>
            </a:r>
            <a:r>
              <a:rPr sz="2400" spc="-5" dirty="0">
                <a:solidFill>
                  <a:srgbClr val="333399"/>
                </a:solidFill>
                <a:latin typeface="Arial MT"/>
                <a:cs typeface="Arial MT"/>
              </a:rPr>
              <a:t>a degree </a:t>
            </a:r>
            <a:r>
              <a:rPr sz="2400" dirty="0">
                <a:solidFill>
                  <a:srgbClr val="333399"/>
                </a:solidFill>
                <a:latin typeface="Arial MT"/>
                <a:cs typeface="Arial MT"/>
              </a:rPr>
              <a:t> </a:t>
            </a:r>
            <a:r>
              <a:rPr sz="2400" spc="-5" dirty="0">
                <a:solidFill>
                  <a:srgbClr val="333399"/>
                </a:solidFill>
                <a:latin typeface="Arial MT"/>
                <a:cs typeface="Arial MT"/>
              </a:rPr>
              <a:t>higher</a:t>
            </a:r>
            <a:r>
              <a:rPr sz="2400" spc="10" dirty="0">
                <a:solidFill>
                  <a:srgbClr val="333399"/>
                </a:solidFill>
                <a:latin typeface="Arial MT"/>
                <a:cs typeface="Arial MT"/>
              </a:rPr>
              <a:t> </a:t>
            </a:r>
            <a:r>
              <a:rPr sz="2400" spc="-5" dirty="0">
                <a:solidFill>
                  <a:srgbClr val="333399"/>
                </a:solidFill>
                <a:latin typeface="Arial MT"/>
                <a:cs typeface="Arial MT"/>
              </a:rPr>
              <a:t>than</a:t>
            </a:r>
            <a:r>
              <a:rPr sz="2400" dirty="0">
                <a:solidFill>
                  <a:srgbClr val="333399"/>
                </a:solidFill>
                <a:latin typeface="Arial MT"/>
                <a:cs typeface="Arial MT"/>
              </a:rPr>
              <a:t> two.</a:t>
            </a:r>
            <a:endParaRPr sz="2400">
              <a:latin typeface="Arial MT"/>
              <a:cs typeface="Arial M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prstGeom prst="rect">
            <a:avLst/>
          </a:prstGeom>
        </p:spPr>
        <p:txBody>
          <a:bodyPr vert="horz" wrap="square" lIns="0" tIns="136144" rIns="0" bIns="0" rtlCol="0">
            <a:spAutoFit/>
          </a:bodyPr>
          <a:lstStyle/>
          <a:p>
            <a:pPr marL="12700" marR="5080">
              <a:lnSpc>
                <a:spcPct val="100000"/>
              </a:lnSpc>
              <a:spcBef>
                <a:spcPts val="100"/>
              </a:spcBef>
            </a:pPr>
            <a:r>
              <a:rPr dirty="0"/>
              <a:t>Another</a:t>
            </a:r>
            <a:r>
              <a:rPr spc="-55" dirty="0"/>
              <a:t> </a:t>
            </a:r>
            <a:r>
              <a:rPr dirty="0"/>
              <a:t>Example:</a:t>
            </a:r>
            <a:r>
              <a:rPr spc="-30" dirty="0"/>
              <a:t> </a:t>
            </a:r>
            <a:r>
              <a:rPr dirty="0"/>
              <a:t>A</a:t>
            </a:r>
            <a:r>
              <a:rPr spc="-35" dirty="0"/>
              <a:t> </a:t>
            </a:r>
            <a:r>
              <a:rPr dirty="0"/>
              <a:t>UNIVERSITY </a:t>
            </a:r>
            <a:r>
              <a:rPr spc="-985" dirty="0"/>
              <a:t> </a:t>
            </a:r>
            <a:r>
              <a:rPr spc="-5" dirty="0"/>
              <a:t>Database</a:t>
            </a:r>
          </a:p>
        </p:txBody>
      </p:sp>
      <p:sp>
        <p:nvSpPr>
          <p:cNvPr id="4" name="object 4"/>
          <p:cNvSpPr txBox="1"/>
          <p:nvPr/>
        </p:nvSpPr>
        <p:spPr>
          <a:xfrm>
            <a:off x="307340" y="1353058"/>
            <a:ext cx="7951470" cy="4890770"/>
          </a:xfrm>
          <a:prstGeom prst="rect">
            <a:avLst/>
          </a:prstGeom>
        </p:spPr>
        <p:txBody>
          <a:bodyPr vert="horz" wrap="square" lIns="0" tIns="12065" rIns="0" bIns="0" rtlCol="0">
            <a:spAutoFit/>
          </a:bodyPr>
          <a:lstStyle/>
          <a:p>
            <a:pPr marL="355600" marR="14351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To </a:t>
            </a:r>
            <a:r>
              <a:rPr sz="2800" dirty="0">
                <a:solidFill>
                  <a:srgbClr val="333399"/>
                </a:solidFill>
                <a:latin typeface="Arial MT"/>
                <a:cs typeface="Arial MT"/>
              </a:rPr>
              <a:t>keep track </a:t>
            </a:r>
            <a:r>
              <a:rPr sz="2800" spc="-5" dirty="0">
                <a:solidFill>
                  <a:srgbClr val="333399"/>
                </a:solidFill>
                <a:latin typeface="Arial MT"/>
                <a:cs typeface="Arial MT"/>
              </a:rPr>
              <a:t>of </a:t>
            </a:r>
            <a:r>
              <a:rPr sz="2800" dirty="0">
                <a:solidFill>
                  <a:srgbClr val="333399"/>
                </a:solidFill>
                <a:latin typeface="Arial MT"/>
                <a:cs typeface="Arial MT"/>
              </a:rPr>
              <a:t>the enrollments </a:t>
            </a:r>
            <a:r>
              <a:rPr sz="2800" spc="-5" dirty="0">
                <a:solidFill>
                  <a:srgbClr val="333399"/>
                </a:solidFill>
                <a:latin typeface="Arial MT"/>
                <a:cs typeface="Arial MT"/>
              </a:rPr>
              <a:t>in </a:t>
            </a:r>
            <a:r>
              <a:rPr sz="2800" dirty="0">
                <a:solidFill>
                  <a:srgbClr val="333399"/>
                </a:solidFill>
                <a:latin typeface="Arial MT"/>
                <a:cs typeface="Arial MT"/>
              </a:rPr>
              <a:t>classes and </a:t>
            </a:r>
            <a:r>
              <a:rPr sz="2800" spc="-765" dirty="0">
                <a:solidFill>
                  <a:srgbClr val="333399"/>
                </a:solidFill>
                <a:latin typeface="Arial MT"/>
                <a:cs typeface="Arial MT"/>
              </a:rPr>
              <a:t> </a:t>
            </a:r>
            <a:r>
              <a:rPr sz="2800" dirty="0">
                <a:solidFill>
                  <a:srgbClr val="333399"/>
                </a:solidFill>
                <a:latin typeface="Arial MT"/>
                <a:cs typeface="Arial MT"/>
              </a:rPr>
              <a:t>student</a:t>
            </a:r>
            <a:r>
              <a:rPr sz="2800" spc="-10" dirty="0">
                <a:solidFill>
                  <a:srgbClr val="333399"/>
                </a:solidFill>
                <a:latin typeface="Arial MT"/>
                <a:cs typeface="Arial MT"/>
              </a:rPr>
              <a:t> </a:t>
            </a:r>
            <a:r>
              <a:rPr sz="2800" dirty="0">
                <a:solidFill>
                  <a:srgbClr val="333399"/>
                </a:solidFill>
                <a:latin typeface="Arial MT"/>
                <a:cs typeface="Arial MT"/>
              </a:rPr>
              <a:t>grades,</a:t>
            </a:r>
            <a:r>
              <a:rPr sz="2800" spc="-10" dirty="0">
                <a:solidFill>
                  <a:srgbClr val="333399"/>
                </a:solidFill>
                <a:latin typeface="Arial MT"/>
                <a:cs typeface="Arial MT"/>
              </a:rPr>
              <a:t> </a:t>
            </a:r>
            <a:r>
              <a:rPr sz="2800" dirty="0">
                <a:solidFill>
                  <a:srgbClr val="333399"/>
                </a:solidFill>
                <a:latin typeface="Arial MT"/>
                <a:cs typeface="Arial MT"/>
              </a:rPr>
              <a:t>another</a:t>
            </a:r>
            <a:r>
              <a:rPr sz="2800" spc="10" dirty="0">
                <a:solidFill>
                  <a:srgbClr val="333399"/>
                </a:solidFill>
                <a:latin typeface="Arial MT"/>
                <a:cs typeface="Arial MT"/>
              </a:rPr>
              <a:t> </a:t>
            </a:r>
            <a:r>
              <a:rPr sz="2800" dirty="0">
                <a:solidFill>
                  <a:srgbClr val="333399"/>
                </a:solidFill>
                <a:latin typeface="Arial MT"/>
                <a:cs typeface="Arial MT"/>
              </a:rPr>
              <a:t>database </a:t>
            </a:r>
            <a:r>
              <a:rPr sz="2800" spc="-5" dirty="0">
                <a:solidFill>
                  <a:srgbClr val="333399"/>
                </a:solidFill>
                <a:latin typeface="Arial MT"/>
                <a:cs typeface="Arial MT"/>
              </a:rPr>
              <a:t>is</a:t>
            </a:r>
            <a:r>
              <a:rPr sz="2800" spc="5" dirty="0">
                <a:solidFill>
                  <a:srgbClr val="333399"/>
                </a:solidFill>
                <a:latin typeface="Arial MT"/>
                <a:cs typeface="Arial MT"/>
              </a:rPr>
              <a:t> </a:t>
            </a:r>
            <a:r>
              <a:rPr sz="2800" spc="-5" dirty="0">
                <a:solidFill>
                  <a:srgbClr val="333399"/>
                </a:solidFill>
                <a:latin typeface="Arial MT"/>
                <a:cs typeface="Arial MT"/>
              </a:rPr>
              <a:t>to be </a:t>
            </a:r>
            <a:r>
              <a:rPr sz="2800" dirty="0">
                <a:solidFill>
                  <a:srgbClr val="333399"/>
                </a:solidFill>
                <a:latin typeface="Arial MT"/>
                <a:cs typeface="Arial MT"/>
              </a:rPr>
              <a:t> designed.</a:t>
            </a:r>
            <a:endParaRPr sz="2800">
              <a:latin typeface="Arial MT"/>
              <a:cs typeface="Arial MT"/>
            </a:endParaRPr>
          </a:p>
          <a:p>
            <a:pPr marL="355600" marR="628015"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It </a:t>
            </a:r>
            <a:r>
              <a:rPr sz="2800" dirty="0">
                <a:solidFill>
                  <a:srgbClr val="333399"/>
                </a:solidFill>
                <a:latin typeface="Arial MT"/>
                <a:cs typeface="Arial MT"/>
              </a:rPr>
              <a:t>keeps track </a:t>
            </a:r>
            <a:r>
              <a:rPr sz="2800" spc="-5" dirty="0">
                <a:solidFill>
                  <a:srgbClr val="333399"/>
                </a:solidFill>
                <a:latin typeface="Arial MT"/>
                <a:cs typeface="Arial MT"/>
              </a:rPr>
              <a:t>of </a:t>
            </a:r>
            <a:r>
              <a:rPr sz="2800" dirty="0">
                <a:solidFill>
                  <a:srgbClr val="333399"/>
                </a:solidFill>
                <a:latin typeface="Arial MT"/>
                <a:cs typeface="Arial MT"/>
              </a:rPr>
              <a:t>the </a:t>
            </a:r>
            <a:r>
              <a:rPr sz="2800" spc="-5" dirty="0">
                <a:solidFill>
                  <a:srgbClr val="333399"/>
                </a:solidFill>
                <a:latin typeface="Arial MT"/>
                <a:cs typeface="Arial MT"/>
              </a:rPr>
              <a:t>COLLEGEs, </a:t>
            </a:r>
            <a:r>
              <a:rPr sz="2800" dirty="0">
                <a:solidFill>
                  <a:srgbClr val="333399"/>
                </a:solidFill>
                <a:latin typeface="Arial MT"/>
                <a:cs typeface="Arial MT"/>
              </a:rPr>
              <a:t> </a:t>
            </a:r>
            <a:r>
              <a:rPr sz="2800" spc="-5" dirty="0">
                <a:solidFill>
                  <a:srgbClr val="333399"/>
                </a:solidFill>
                <a:latin typeface="Arial MT"/>
                <a:cs typeface="Arial MT"/>
              </a:rPr>
              <a:t>DEPARTMENTs</a:t>
            </a:r>
            <a:r>
              <a:rPr sz="2800" spc="55" dirty="0">
                <a:solidFill>
                  <a:srgbClr val="333399"/>
                </a:solidFill>
                <a:latin typeface="Arial MT"/>
                <a:cs typeface="Arial MT"/>
              </a:rPr>
              <a:t> </a:t>
            </a:r>
            <a:r>
              <a:rPr sz="2800" spc="-5" dirty="0">
                <a:solidFill>
                  <a:srgbClr val="333399"/>
                </a:solidFill>
                <a:latin typeface="Arial MT"/>
                <a:cs typeface="Arial MT"/>
              </a:rPr>
              <a:t>within</a:t>
            </a:r>
            <a:r>
              <a:rPr sz="2800" dirty="0">
                <a:solidFill>
                  <a:srgbClr val="333399"/>
                </a:solidFill>
                <a:latin typeface="Arial MT"/>
                <a:cs typeface="Arial MT"/>
              </a:rPr>
              <a:t> each college,</a:t>
            </a:r>
            <a:r>
              <a:rPr sz="2800" spc="-10" dirty="0">
                <a:solidFill>
                  <a:srgbClr val="333399"/>
                </a:solidFill>
                <a:latin typeface="Arial MT"/>
                <a:cs typeface="Arial MT"/>
              </a:rPr>
              <a:t> </a:t>
            </a:r>
            <a:r>
              <a:rPr sz="2800" dirty="0">
                <a:solidFill>
                  <a:srgbClr val="333399"/>
                </a:solidFill>
                <a:latin typeface="Arial MT"/>
                <a:cs typeface="Arial MT"/>
              </a:rPr>
              <a:t>the </a:t>
            </a:r>
            <a:r>
              <a:rPr sz="2800" spc="5" dirty="0">
                <a:solidFill>
                  <a:srgbClr val="333399"/>
                </a:solidFill>
                <a:latin typeface="Arial MT"/>
                <a:cs typeface="Arial MT"/>
              </a:rPr>
              <a:t> </a:t>
            </a:r>
            <a:r>
              <a:rPr sz="2800" spc="-5" dirty="0">
                <a:solidFill>
                  <a:srgbClr val="333399"/>
                </a:solidFill>
                <a:latin typeface="Arial MT"/>
                <a:cs typeface="Arial MT"/>
              </a:rPr>
              <a:t>COURSEs</a:t>
            </a:r>
            <a:r>
              <a:rPr sz="2800" spc="15" dirty="0">
                <a:solidFill>
                  <a:srgbClr val="333399"/>
                </a:solidFill>
                <a:latin typeface="Arial MT"/>
                <a:cs typeface="Arial MT"/>
              </a:rPr>
              <a:t> </a:t>
            </a:r>
            <a:r>
              <a:rPr sz="2800" dirty="0">
                <a:solidFill>
                  <a:srgbClr val="333399"/>
                </a:solidFill>
                <a:latin typeface="Arial MT"/>
                <a:cs typeface="Arial MT"/>
              </a:rPr>
              <a:t>offered </a:t>
            </a:r>
            <a:r>
              <a:rPr sz="2800" spc="-5" dirty="0">
                <a:solidFill>
                  <a:srgbClr val="333399"/>
                </a:solidFill>
                <a:latin typeface="Arial MT"/>
                <a:cs typeface="Arial MT"/>
              </a:rPr>
              <a:t>by</a:t>
            </a:r>
            <a:r>
              <a:rPr sz="2800" dirty="0">
                <a:solidFill>
                  <a:srgbClr val="333399"/>
                </a:solidFill>
                <a:latin typeface="Arial MT"/>
                <a:cs typeface="Arial MT"/>
              </a:rPr>
              <a:t> departments,</a:t>
            </a:r>
            <a:r>
              <a:rPr sz="2800" spc="5" dirty="0">
                <a:solidFill>
                  <a:srgbClr val="333399"/>
                </a:solidFill>
                <a:latin typeface="Arial MT"/>
                <a:cs typeface="Arial MT"/>
              </a:rPr>
              <a:t> </a:t>
            </a:r>
            <a:r>
              <a:rPr sz="2800" dirty="0">
                <a:solidFill>
                  <a:srgbClr val="333399"/>
                </a:solidFill>
                <a:latin typeface="Arial MT"/>
                <a:cs typeface="Arial MT"/>
              </a:rPr>
              <a:t>and </a:t>
            </a:r>
            <a:r>
              <a:rPr sz="2800" spc="5" dirty="0">
                <a:solidFill>
                  <a:srgbClr val="333399"/>
                </a:solidFill>
                <a:latin typeface="Arial MT"/>
                <a:cs typeface="Arial MT"/>
              </a:rPr>
              <a:t> </a:t>
            </a:r>
            <a:r>
              <a:rPr sz="2800" spc="-5" dirty="0">
                <a:solidFill>
                  <a:srgbClr val="333399"/>
                </a:solidFill>
                <a:latin typeface="Arial MT"/>
                <a:cs typeface="Arial MT"/>
              </a:rPr>
              <a:t>SECTIONs</a:t>
            </a:r>
            <a:r>
              <a:rPr sz="2800" spc="15" dirty="0">
                <a:solidFill>
                  <a:srgbClr val="333399"/>
                </a:solidFill>
                <a:latin typeface="Arial MT"/>
                <a:cs typeface="Arial MT"/>
              </a:rPr>
              <a:t> </a:t>
            </a:r>
            <a:r>
              <a:rPr sz="2800" spc="-5" dirty="0">
                <a:solidFill>
                  <a:srgbClr val="333399"/>
                </a:solidFill>
                <a:latin typeface="Arial MT"/>
                <a:cs typeface="Arial MT"/>
              </a:rPr>
              <a:t>of</a:t>
            </a:r>
            <a:r>
              <a:rPr sz="2800" spc="-15" dirty="0">
                <a:solidFill>
                  <a:srgbClr val="333399"/>
                </a:solidFill>
                <a:latin typeface="Arial MT"/>
                <a:cs typeface="Arial MT"/>
              </a:rPr>
              <a:t> </a:t>
            </a:r>
            <a:r>
              <a:rPr sz="2800" dirty="0">
                <a:solidFill>
                  <a:srgbClr val="333399"/>
                </a:solidFill>
                <a:latin typeface="Arial MT"/>
                <a:cs typeface="Arial MT"/>
              </a:rPr>
              <a:t>courses,</a:t>
            </a:r>
            <a:r>
              <a:rPr sz="2800" spc="-15" dirty="0">
                <a:solidFill>
                  <a:srgbClr val="333399"/>
                </a:solidFill>
                <a:latin typeface="Arial MT"/>
                <a:cs typeface="Arial MT"/>
              </a:rPr>
              <a:t> </a:t>
            </a:r>
            <a:r>
              <a:rPr sz="2800" spc="-5" dirty="0">
                <a:solidFill>
                  <a:srgbClr val="333399"/>
                </a:solidFill>
                <a:latin typeface="Arial MT"/>
                <a:cs typeface="Arial MT"/>
              </a:rPr>
              <a:t>INSTRUCTORs</a:t>
            </a:r>
            <a:r>
              <a:rPr sz="2800" spc="40" dirty="0">
                <a:solidFill>
                  <a:srgbClr val="333399"/>
                </a:solidFill>
                <a:latin typeface="Arial MT"/>
                <a:cs typeface="Arial MT"/>
              </a:rPr>
              <a:t> </a:t>
            </a:r>
            <a:r>
              <a:rPr sz="2800" spc="-5" dirty="0">
                <a:solidFill>
                  <a:srgbClr val="333399"/>
                </a:solidFill>
                <a:latin typeface="Arial MT"/>
                <a:cs typeface="Arial MT"/>
              </a:rPr>
              <a:t>who </a:t>
            </a:r>
            <a:r>
              <a:rPr sz="2800" spc="-760" dirty="0">
                <a:solidFill>
                  <a:srgbClr val="333399"/>
                </a:solidFill>
                <a:latin typeface="Arial MT"/>
                <a:cs typeface="Arial MT"/>
              </a:rPr>
              <a:t> </a:t>
            </a:r>
            <a:r>
              <a:rPr sz="2800" dirty="0">
                <a:solidFill>
                  <a:srgbClr val="333399"/>
                </a:solidFill>
                <a:latin typeface="Arial MT"/>
                <a:cs typeface="Arial MT"/>
              </a:rPr>
              <a:t>teach</a:t>
            </a:r>
            <a:r>
              <a:rPr sz="2800" spc="-10"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sections etc.</a:t>
            </a:r>
            <a:endParaRPr sz="2800">
              <a:latin typeface="Arial MT"/>
              <a:cs typeface="Arial MT"/>
            </a:endParaRPr>
          </a:p>
          <a:p>
            <a:pPr marL="355600" marR="5080" indent="-342900">
              <a:lnSpc>
                <a:spcPct val="100000"/>
              </a:lnSpc>
              <a:spcBef>
                <a:spcPts val="675"/>
              </a:spcBef>
              <a:buClr>
                <a:srgbClr val="990033"/>
              </a:buClr>
              <a:buSzPct val="58928"/>
              <a:buFont typeface="Wingdings"/>
              <a:buChar char=""/>
              <a:tabLst>
                <a:tab pos="354965" algn="l"/>
                <a:tab pos="355600" algn="l"/>
              </a:tabLst>
            </a:pPr>
            <a:r>
              <a:rPr sz="2800" dirty="0">
                <a:solidFill>
                  <a:srgbClr val="333399"/>
                </a:solidFill>
                <a:latin typeface="Arial MT"/>
                <a:cs typeface="Arial MT"/>
              </a:rPr>
              <a:t>These entity types and </a:t>
            </a:r>
            <a:r>
              <a:rPr sz="2800" spc="-5" dirty="0">
                <a:solidFill>
                  <a:srgbClr val="333399"/>
                </a:solidFill>
                <a:latin typeface="Arial MT"/>
                <a:cs typeface="Arial MT"/>
              </a:rPr>
              <a:t>the </a:t>
            </a:r>
            <a:r>
              <a:rPr sz="2800" dirty="0">
                <a:solidFill>
                  <a:srgbClr val="333399"/>
                </a:solidFill>
                <a:latin typeface="Arial MT"/>
                <a:cs typeface="Arial MT"/>
              </a:rPr>
              <a:t>relationships </a:t>
            </a:r>
            <a:r>
              <a:rPr sz="2800" spc="-5" dirty="0">
                <a:solidFill>
                  <a:srgbClr val="333399"/>
                </a:solidFill>
                <a:latin typeface="Arial MT"/>
                <a:cs typeface="Arial MT"/>
              </a:rPr>
              <a:t>among </a:t>
            </a:r>
            <a:r>
              <a:rPr sz="2800" dirty="0">
                <a:solidFill>
                  <a:srgbClr val="333399"/>
                </a:solidFill>
                <a:latin typeface="Arial MT"/>
                <a:cs typeface="Arial MT"/>
              </a:rPr>
              <a:t> these</a:t>
            </a:r>
            <a:r>
              <a:rPr sz="2800" spc="-5" dirty="0">
                <a:solidFill>
                  <a:srgbClr val="333399"/>
                </a:solidFill>
                <a:latin typeface="Arial MT"/>
                <a:cs typeface="Arial MT"/>
              </a:rPr>
              <a:t> </a:t>
            </a:r>
            <a:r>
              <a:rPr sz="2800" dirty="0">
                <a:solidFill>
                  <a:srgbClr val="333399"/>
                </a:solidFill>
                <a:latin typeface="Arial MT"/>
                <a:cs typeface="Arial MT"/>
              </a:rPr>
              <a:t>entity</a:t>
            </a:r>
            <a:r>
              <a:rPr sz="2800" spc="-5" dirty="0">
                <a:solidFill>
                  <a:srgbClr val="333399"/>
                </a:solidFill>
                <a:latin typeface="Arial MT"/>
                <a:cs typeface="Arial MT"/>
              </a:rPr>
              <a:t> </a:t>
            </a:r>
            <a:r>
              <a:rPr sz="2800" dirty="0">
                <a:solidFill>
                  <a:srgbClr val="333399"/>
                </a:solidFill>
                <a:latin typeface="Arial MT"/>
                <a:cs typeface="Arial MT"/>
              </a:rPr>
              <a:t>types </a:t>
            </a:r>
            <a:r>
              <a:rPr sz="2800" spc="-5" dirty="0">
                <a:solidFill>
                  <a:srgbClr val="333399"/>
                </a:solidFill>
                <a:latin typeface="Arial MT"/>
                <a:cs typeface="Arial MT"/>
              </a:rPr>
              <a:t>are</a:t>
            </a:r>
            <a:r>
              <a:rPr sz="2800" spc="5" dirty="0">
                <a:solidFill>
                  <a:srgbClr val="333399"/>
                </a:solidFill>
                <a:latin typeface="Arial MT"/>
                <a:cs typeface="Arial MT"/>
              </a:rPr>
              <a:t> </a:t>
            </a:r>
            <a:r>
              <a:rPr sz="2800" dirty="0">
                <a:solidFill>
                  <a:srgbClr val="333399"/>
                </a:solidFill>
                <a:latin typeface="Arial MT"/>
                <a:cs typeface="Arial MT"/>
              </a:rPr>
              <a:t>shown</a:t>
            </a:r>
            <a:r>
              <a:rPr sz="2800" spc="10" dirty="0">
                <a:solidFill>
                  <a:srgbClr val="333399"/>
                </a:solidFill>
                <a:latin typeface="Arial MT"/>
                <a:cs typeface="Arial MT"/>
              </a:rPr>
              <a:t> </a:t>
            </a:r>
            <a:r>
              <a:rPr sz="2800" spc="-5" dirty="0">
                <a:solidFill>
                  <a:srgbClr val="333399"/>
                </a:solidFill>
                <a:latin typeface="Arial MT"/>
                <a:cs typeface="Arial MT"/>
              </a:rPr>
              <a:t>on</a:t>
            </a:r>
            <a:r>
              <a:rPr sz="2800" spc="10" dirty="0">
                <a:solidFill>
                  <a:srgbClr val="333399"/>
                </a:solidFill>
                <a:latin typeface="Arial MT"/>
                <a:cs typeface="Arial MT"/>
              </a:rPr>
              <a:t> </a:t>
            </a:r>
            <a:r>
              <a:rPr sz="2800" dirty="0">
                <a:solidFill>
                  <a:srgbClr val="333399"/>
                </a:solidFill>
                <a:latin typeface="Arial MT"/>
                <a:cs typeface="Arial MT"/>
              </a:rPr>
              <a:t>the next</a:t>
            </a:r>
            <a:r>
              <a:rPr sz="2800" spc="-15" dirty="0">
                <a:solidFill>
                  <a:srgbClr val="333399"/>
                </a:solidFill>
                <a:latin typeface="Arial MT"/>
                <a:cs typeface="Arial MT"/>
              </a:rPr>
              <a:t> </a:t>
            </a:r>
            <a:r>
              <a:rPr sz="2800" dirty="0">
                <a:solidFill>
                  <a:srgbClr val="333399"/>
                </a:solidFill>
                <a:latin typeface="Arial MT"/>
                <a:cs typeface="Arial MT"/>
              </a:rPr>
              <a:t>slide</a:t>
            </a:r>
            <a:r>
              <a:rPr sz="2800" spc="5" dirty="0">
                <a:solidFill>
                  <a:srgbClr val="333399"/>
                </a:solidFill>
                <a:latin typeface="Arial MT"/>
                <a:cs typeface="Arial MT"/>
              </a:rPr>
              <a:t> </a:t>
            </a:r>
            <a:r>
              <a:rPr sz="2800" spc="-5" dirty="0">
                <a:solidFill>
                  <a:srgbClr val="333399"/>
                </a:solidFill>
                <a:latin typeface="Arial MT"/>
                <a:cs typeface="Arial MT"/>
              </a:rPr>
              <a:t>in </a:t>
            </a:r>
            <a:r>
              <a:rPr sz="2800" spc="-765" dirty="0">
                <a:solidFill>
                  <a:srgbClr val="333399"/>
                </a:solidFill>
                <a:latin typeface="Arial MT"/>
                <a:cs typeface="Arial MT"/>
              </a:rPr>
              <a:t> </a:t>
            </a:r>
            <a:r>
              <a:rPr sz="2800" dirty="0">
                <a:solidFill>
                  <a:srgbClr val="333399"/>
                </a:solidFill>
                <a:latin typeface="Arial MT"/>
                <a:cs typeface="Arial MT"/>
              </a:rPr>
              <a:t>Figure</a:t>
            </a:r>
            <a:r>
              <a:rPr sz="2800" spc="10" dirty="0">
                <a:solidFill>
                  <a:srgbClr val="333399"/>
                </a:solidFill>
                <a:latin typeface="Arial MT"/>
                <a:cs typeface="Arial MT"/>
              </a:rPr>
              <a:t> </a:t>
            </a:r>
            <a:r>
              <a:rPr sz="2800" dirty="0">
                <a:solidFill>
                  <a:srgbClr val="333399"/>
                </a:solidFill>
                <a:latin typeface="Arial MT"/>
                <a:cs typeface="Arial MT"/>
              </a:rPr>
              <a:t>3.20.</a:t>
            </a:r>
            <a:endParaRPr sz="2800">
              <a:latin typeface="Arial MT"/>
              <a:cs typeface="Arial M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659638"/>
            <a:ext cx="7623175" cy="574040"/>
          </a:xfrm>
          <a:prstGeom prst="rect">
            <a:avLst/>
          </a:prstGeom>
        </p:spPr>
        <p:txBody>
          <a:bodyPr vert="horz" wrap="square" lIns="0" tIns="12700" rIns="0" bIns="0" rtlCol="0">
            <a:spAutoFit/>
          </a:bodyPr>
          <a:lstStyle/>
          <a:p>
            <a:pPr marL="12700">
              <a:lnSpc>
                <a:spcPct val="100000"/>
              </a:lnSpc>
              <a:spcBef>
                <a:spcPts val="100"/>
              </a:spcBef>
            </a:pPr>
            <a:r>
              <a:rPr dirty="0">
                <a:latin typeface="Calibri Light"/>
                <a:cs typeface="Calibri Light"/>
              </a:rPr>
              <a:t>UNIVERSITY</a:t>
            </a:r>
            <a:r>
              <a:rPr spc="-25" dirty="0">
                <a:latin typeface="Calibri Light"/>
                <a:cs typeface="Calibri Light"/>
              </a:rPr>
              <a:t> </a:t>
            </a:r>
            <a:r>
              <a:rPr spc="-5" dirty="0">
                <a:latin typeface="Calibri Light"/>
                <a:cs typeface="Calibri Light"/>
              </a:rPr>
              <a:t>database</a:t>
            </a:r>
            <a:r>
              <a:rPr spc="-15" dirty="0">
                <a:latin typeface="Calibri Light"/>
                <a:cs typeface="Calibri Light"/>
              </a:rPr>
              <a:t> </a:t>
            </a:r>
            <a:r>
              <a:rPr spc="-5" dirty="0">
                <a:latin typeface="Calibri Light"/>
                <a:cs typeface="Calibri Light"/>
              </a:rPr>
              <a:t>conceptual</a:t>
            </a:r>
            <a:r>
              <a:rPr spc="-25" dirty="0">
                <a:latin typeface="Calibri Light"/>
                <a:cs typeface="Calibri Light"/>
              </a:rPr>
              <a:t> </a:t>
            </a:r>
            <a:r>
              <a:rPr dirty="0">
                <a:latin typeface="Calibri Light"/>
                <a:cs typeface="Calibri Light"/>
              </a:rPr>
              <a:t>schema</a:t>
            </a:r>
          </a:p>
        </p:txBody>
      </p:sp>
      <p:pic>
        <p:nvPicPr>
          <p:cNvPr id="4" name="object 4"/>
          <p:cNvPicPr/>
          <p:nvPr/>
        </p:nvPicPr>
        <p:blipFill>
          <a:blip r:embed="rId2" cstate="print"/>
          <a:stretch>
            <a:fillRect/>
          </a:stretch>
        </p:blipFill>
        <p:spPr>
          <a:xfrm>
            <a:off x="2250042" y="1690116"/>
            <a:ext cx="4660720" cy="4617624"/>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 y="3758"/>
            <a:ext cx="8529319" cy="6320841"/>
          </a:xfrm>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 y="857250"/>
            <a:ext cx="8836660" cy="5143500"/>
          </a:xfrm>
          <a:prstGeom prst="rect">
            <a:avLst/>
          </a:prstGeom>
        </p:spPr>
      </p:pic>
    </p:spTree>
    <p:extLst>
      <p:ext uri="{BB962C8B-B14F-4D97-AF65-F5344CB8AC3E}">
        <p14:creationId xmlns:p14="http://schemas.microsoft.com/office/powerpoint/2010/main" val="2281135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8"/>
            <a:ext cx="9144000" cy="6647974"/>
          </a:xfrm>
        </p:spPr>
        <p:txBody>
          <a:bodyPr/>
          <a:lstStyle/>
          <a:p>
            <a:r>
              <a:rPr lang="en-IN" dirty="0">
                <a:solidFill>
                  <a:schemeClr val="tx1"/>
                </a:solidFill>
              </a:rPr>
              <a:t>Review Questions</a:t>
            </a:r>
            <a:br>
              <a:rPr lang="en-IN" dirty="0">
                <a:solidFill>
                  <a:schemeClr val="tx1"/>
                </a:solidFill>
              </a:rPr>
            </a:br>
            <a:r>
              <a:rPr lang="en-US" b="1" dirty="0">
                <a:solidFill>
                  <a:schemeClr val="tx1"/>
                </a:solidFill>
              </a:rPr>
              <a:t>3.1. </a:t>
            </a:r>
            <a:r>
              <a:rPr lang="en-US" dirty="0">
                <a:solidFill>
                  <a:schemeClr val="tx1"/>
                </a:solidFill>
              </a:rPr>
              <a:t>Discuss the role of a high-level data </a:t>
            </a:r>
            <a:r>
              <a:rPr lang="en-US" dirty="0" smtClean="0">
                <a:solidFill>
                  <a:schemeClr val="tx1"/>
                </a:solidFill>
              </a:rPr>
              <a:t>	model </a:t>
            </a:r>
            <a:r>
              <a:rPr lang="en-US" dirty="0">
                <a:solidFill>
                  <a:schemeClr val="tx1"/>
                </a:solidFill>
              </a:rPr>
              <a:t>in the database design process.</a:t>
            </a:r>
            <a:br>
              <a:rPr lang="en-US" dirty="0">
                <a:solidFill>
                  <a:schemeClr val="tx1"/>
                </a:solidFill>
              </a:rPr>
            </a:br>
            <a:r>
              <a:rPr lang="en-US" b="1" dirty="0">
                <a:solidFill>
                  <a:schemeClr val="tx1"/>
                </a:solidFill>
              </a:rPr>
              <a:t>3.2. </a:t>
            </a:r>
            <a:r>
              <a:rPr lang="en-US" dirty="0">
                <a:solidFill>
                  <a:schemeClr val="tx1"/>
                </a:solidFill>
              </a:rPr>
              <a:t>List the various cases where use of a </a:t>
            </a:r>
            <a:r>
              <a:rPr lang="en-US" dirty="0" smtClean="0">
                <a:solidFill>
                  <a:schemeClr val="tx1"/>
                </a:solidFill>
              </a:rPr>
              <a:t>	NULL </a:t>
            </a:r>
            <a:r>
              <a:rPr lang="en-US" dirty="0">
                <a:solidFill>
                  <a:schemeClr val="tx1"/>
                </a:solidFill>
              </a:rPr>
              <a:t>value would be appropriate.</a:t>
            </a:r>
            <a:br>
              <a:rPr lang="en-US" dirty="0">
                <a:solidFill>
                  <a:schemeClr val="tx1"/>
                </a:solidFill>
              </a:rPr>
            </a:br>
            <a:r>
              <a:rPr lang="en-US" b="1" dirty="0">
                <a:solidFill>
                  <a:schemeClr val="tx1"/>
                </a:solidFill>
              </a:rPr>
              <a:t>3.3. </a:t>
            </a:r>
            <a:r>
              <a:rPr lang="en-US" dirty="0">
                <a:solidFill>
                  <a:schemeClr val="tx1"/>
                </a:solidFill>
              </a:rPr>
              <a:t>Define the following terms: </a:t>
            </a:r>
            <a:r>
              <a:rPr lang="en-US" i="1" dirty="0">
                <a:solidFill>
                  <a:schemeClr val="tx1"/>
                </a:solidFill>
              </a:rPr>
              <a:t>entity, </a:t>
            </a:r>
            <a:r>
              <a:rPr lang="en-US" i="1" dirty="0" smtClean="0">
                <a:solidFill>
                  <a:schemeClr val="tx1"/>
                </a:solidFill>
              </a:rPr>
              <a:t>	attribute</a:t>
            </a:r>
            <a:r>
              <a:rPr lang="en-US" i="1" dirty="0">
                <a:solidFill>
                  <a:schemeClr val="tx1"/>
                </a:solidFill>
              </a:rPr>
              <a:t>, attribute value, relationship</a:t>
            </a:r>
            <a:br>
              <a:rPr lang="en-US" i="1" dirty="0">
                <a:solidFill>
                  <a:schemeClr val="tx1"/>
                </a:solidFill>
              </a:rPr>
            </a:br>
            <a:r>
              <a:rPr lang="en-US" i="1" dirty="0" smtClean="0">
                <a:solidFill>
                  <a:schemeClr val="tx1"/>
                </a:solidFill>
              </a:rPr>
              <a:t>	</a:t>
            </a:r>
            <a:r>
              <a:rPr lang="en-IN" i="1" dirty="0" smtClean="0">
                <a:solidFill>
                  <a:schemeClr val="tx1"/>
                </a:solidFill>
              </a:rPr>
              <a:t>instance</a:t>
            </a:r>
            <a:r>
              <a:rPr lang="en-IN" i="1" dirty="0">
                <a:solidFill>
                  <a:schemeClr val="tx1"/>
                </a:solidFill>
              </a:rPr>
              <a:t>, composite </a:t>
            </a:r>
            <a:r>
              <a:rPr lang="en-IN" i="1" dirty="0" smtClean="0">
                <a:solidFill>
                  <a:schemeClr val="tx1"/>
                </a:solidFill>
              </a:rPr>
              <a:t>attribute, 	multivalued </a:t>
            </a:r>
            <a:r>
              <a:rPr lang="en-IN" i="1" dirty="0">
                <a:solidFill>
                  <a:schemeClr val="tx1"/>
                </a:solidFill>
              </a:rPr>
              <a:t>attribute, derived attribute, </a:t>
            </a:r>
            <a:r>
              <a:rPr lang="en-IN" i="1" dirty="0" smtClean="0">
                <a:solidFill>
                  <a:schemeClr val="tx1"/>
                </a:solidFill>
              </a:rPr>
              <a:t>	complex</a:t>
            </a:r>
            <a:r>
              <a:rPr lang="en-IN" i="1" dirty="0">
                <a:solidFill>
                  <a:schemeClr val="tx1"/>
                </a:solidFill>
              </a:rPr>
              <a:t> </a:t>
            </a:r>
            <a:r>
              <a:rPr lang="en-US" i="1" dirty="0" smtClean="0">
                <a:solidFill>
                  <a:schemeClr val="tx1"/>
                </a:solidFill>
              </a:rPr>
              <a:t>attribute</a:t>
            </a:r>
            <a:r>
              <a:rPr lang="en-US" i="1" dirty="0">
                <a:solidFill>
                  <a:schemeClr val="tx1"/>
                </a:solidFill>
              </a:rPr>
              <a:t>, key attribute, </a:t>
            </a:r>
            <a:r>
              <a:rPr lang="en-US" dirty="0">
                <a:solidFill>
                  <a:schemeClr val="tx1"/>
                </a:solidFill>
              </a:rPr>
              <a:t>and </a:t>
            </a:r>
            <a:r>
              <a:rPr lang="en-US" dirty="0" smtClean="0">
                <a:solidFill>
                  <a:schemeClr val="tx1"/>
                </a:solidFill>
              </a:rPr>
              <a:t>	</a:t>
            </a:r>
            <a:r>
              <a:rPr lang="en-US" i="1" dirty="0" smtClean="0">
                <a:solidFill>
                  <a:schemeClr val="tx1"/>
                </a:solidFill>
              </a:rPr>
              <a:t>value </a:t>
            </a:r>
            <a:r>
              <a:rPr lang="en-US" i="1" dirty="0">
                <a:solidFill>
                  <a:schemeClr val="tx1"/>
                </a:solidFill>
              </a:rPr>
              <a:t>set </a:t>
            </a:r>
            <a:r>
              <a:rPr lang="en-US" dirty="0">
                <a:solidFill>
                  <a:schemeClr val="tx1"/>
                </a:solidFill>
              </a:rPr>
              <a:t>(</a:t>
            </a:r>
            <a:r>
              <a:rPr lang="en-US" i="1" dirty="0">
                <a:solidFill>
                  <a:schemeClr val="tx1"/>
                </a:solidFill>
              </a:rPr>
              <a:t>domain</a:t>
            </a:r>
            <a:r>
              <a:rPr lang="en-US" dirty="0">
                <a:solidFill>
                  <a:schemeClr val="tx1"/>
                </a:solidFill>
              </a:rPr>
              <a:t>).</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4067573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6093976"/>
          </a:xfrm>
        </p:spPr>
        <p:txBody>
          <a:bodyPr/>
          <a:lstStyle/>
          <a:p>
            <a:r>
              <a:rPr lang="en-US" b="1" dirty="0">
                <a:solidFill>
                  <a:schemeClr val="tx1"/>
                </a:solidFill>
              </a:rPr>
              <a:t>3.4. </a:t>
            </a:r>
            <a:r>
              <a:rPr lang="en-US" dirty="0">
                <a:solidFill>
                  <a:schemeClr val="tx1"/>
                </a:solidFill>
              </a:rPr>
              <a:t>What is an entity type? What is an entity </a:t>
            </a:r>
            <a:r>
              <a:rPr lang="en-US" dirty="0" smtClean="0">
                <a:solidFill>
                  <a:schemeClr val="tx1"/>
                </a:solidFill>
              </a:rPr>
              <a:t>	set</a:t>
            </a:r>
            <a:r>
              <a:rPr lang="en-US" dirty="0">
                <a:solidFill>
                  <a:schemeClr val="tx1"/>
                </a:solidFill>
              </a:rPr>
              <a:t>? Explain the differences among</a:t>
            </a:r>
            <a:br>
              <a:rPr lang="en-US" dirty="0">
                <a:solidFill>
                  <a:schemeClr val="tx1"/>
                </a:solidFill>
              </a:rPr>
            </a:br>
            <a:r>
              <a:rPr lang="en-US" dirty="0" smtClean="0">
                <a:solidFill>
                  <a:schemeClr val="tx1"/>
                </a:solidFill>
              </a:rPr>
              <a:t>	an </a:t>
            </a:r>
            <a:r>
              <a:rPr lang="en-US" dirty="0">
                <a:solidFill>
                  <a:schemeClr val="tx1"/>
                </a:solidFill>
              </a:rPr>
              <a:t>entity, an entity type, and an entity </a:t>
            </a:r>
            <a:r>
              <a:rPr lang="en-US" dirty="0" smtClean="0">
                <a:solidFill>
                  <a:schemeClr val="tx1"/>
                </a:solidFill>
              </a:rPr>
              <a:t>	set</a:t>
            </a:r>
            <a:r>
              <a:rPr lang="en-US" dirty="0">
                <a:solidFill>
                  <a:schemeClr val="tx1"/>
                </a:solidFill>
              </a:rPr>
              <a:t>.</a:t>
            </a:r>
            <a:br>
              <a:rPr lang="en-US" dirty="0">
                <a:solidFill>
                  <a:schemeClr val="tx1"/>
                </a:solidFill>
              </a:rPr>
            </a:br>
            <a:r>
              <a:rPr lang="en-US" b="1" dirty="0">
                <a:solidFill>
                  <a:schemeClr val="tx1"/>
                </a:solidFill>
              </a:rPr>
              <a:t>3.5. </a:t>
            </a:r>
            <a:r>
              <a:rPr lang="en-US" dirty="0">
                <a:solidFill>
                  <a:schemeClr val="tx1"/>
                </a:solidFill>
              </a:rPr>
              <a:t>Explain the difference between an </a:t>
            </a:r>
            <a:r>
              <a:rPr lang="en-US" dirty="0" smtClean="0">
                <a:solidFill>
                  <a:schemeClr val="tx1"/>
                </a:solidFill>
              </a:rPr>
              <a:t>	attribute </a:t>
            </a:r>
            <a:r>
              <a:rPr lang="en-US" dirty="0">
                <a:solidFill>
                  <a:schemeClr val="tx1"/>
                </a:solidFill>
              </a:rPr>
              <a:t>and a value set.</a:t>
            </a:r>
            <a:br>
              <a:rPr lang="en-US" dirty="0">
                <a:solidFill>
                  <a:schemeClr val="tx1"/>
                </a:solidFill>
              </a:rPr>
            </a:br>
            <a:r>
              <a:rPr lang="en-US" b="1" dirty="0">
                <a:solidFill>
                  <a:schemeClr val="tx1"/>
                </a:solidFill>
              </a:rPr>
              <a:t>3.6. </a:t>
            </a:r>
            <a:r>
              <a:rPr lang="en-US" dirty="0">
                <a:solidFill>
                  <a:schemeClr val="tx1"/>
                </a:solidFill>
              </a:rPr>
              <a:t>What is a relationship type? Explain the </a:t>
            </a:r>
            <a:r>
              <a:rPr lang="en-US" dirty="0" smtClean="0">
                <a:solidFill>
                  <a:schemeClr val="tx1"/>
                </a:solidFill>
              </a:rPr>
              <a:t>	differences </a:t>
            </a:r>
            <a:r>
              <a:rPr lang="en-US" dirty="0">
                <a:solidFill>
                  <a:schemeClr val="tx1"/>
                </a:solidFill>
              </a:rPr>
              <a:t>among a relationship</a:t>
            </a:r>
            <a:br>
              <a:rPr lang="en-US" dirty="0">
                <a:solidFill>
                  <a:schemeClr val="tx1"/>
                </a:solidFill>
              </a:rPr>
            </a:br>
            <a:r>
              <a:rPr lang="en-US" dirty="0" smtClean="0">
                <a:solidFill>
                  <a:schemeClr val="tx1"/>
                </a:solidFill>
              </a:rPr>
              <a:t>	instance</a:t>
            </a:r>
            <a:r>
              <a:rPr lang="en-US" dirty="0">
                <a:solidFill>
                  <a:schemeClr val="tx1"/>
                </a:solidFill>
              </a:rPr>
              <a:t>, a relationship type, and a </a:t>
            </a:r>
            <a:r>
              <a:rPr lang="en-US" dirty="0" smtClean="0">
                <a:solidFill>
                  <a:schemeClr val="tx1"/>
                </a:solidFill>
              </a:rPr>
              <a:t>	relationship </a:t>
            </a:r>
            <a:r>
              <a:rPr lang="en-US" dirty="0">
                <a:solidFill>
                  <a:schemeClr val="tx1"/>
                </a:solidFill>
              </a:rPr>
              <a:t>set.</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129398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6093976"/>
          </a:xfrm>
        </p:spPr>
        <p:txBody>
          <a:bodyPr/>
          <a:lstStyle/>
          <a:p>
            <a:r>
              <a:rPr lang="en-US" b="1" dirty="0">
                <a:solidFill>
                  <a:schemeClr val="tx1"/>
                </a:solidFill>
              </a:rPr>
              <a:t>3.7. </a:t>
            </a:r>
            <a:r>
              <a:rPr lang="en-US" dirty="0">
                <a:solidFill>
                  <a:schemeClr val="tx1"/>
                </a:solidFill>
              </a:rPr>
              <a:t>What is a participation role? When is it </a:t>
            </a:r>
            <a:r>
              <a:rPr lang="en-US" dirty="0" smtClean="0">
                <a:solidFill>
                  <a:schemeClr val="tx1"/>
                </a:solidFill>
              </a:rPr>
              <a:t>	necessary </a:t>
            </a:r>
            <a:r>
              <a:rPr lang="en-US" dirty="0">
                <a:solidFill>
                  <a:schemeClr val="tx1"/>
                </a:solidFill>
              </a:rPr>
              <a:t>to use role names in the</a:t>
            </a:r>
            <a:br>
              <a:rPr lang="en-US" dirty="0">
                <a:solidFill>
                  <a:schemeClr val="tx1"/>
                </a:solidFill>
              </a:rPr>
            </a:br>
            <a:r>
              <a:rPr lang="en-US" dirty="0" smtClean="0">
                <a:solidFill>
                  <a:schemeClr val="tx1"/>
                </a:solidFill>
              </a:rPr>
              <a:t>	</a:t>
            </a:r>
            <a:r>
              <a:rPr lang="en-IN" dirty="0" smtClean="0">
                <a:solidFill>
                  <a:schemeClr val="tx1"/>
                </a:solidFill>
              </a:rPr>
              <a:t>description </a:t>
            </a:r>
            <a:r>
              <a:rPr lang="en-IN" dirty="0">
                <a:solidFill>
                  <a:schemeClr val="tx1"/>
                </a:solidFill>
              </a:rPr>
              <a:t>of relationship types?</a:t>
            </a:r>
            <a:br>
              <a:rPr lang="en-IN" dirty="0">
                <a:solidFill>
                  <a:schemeClr val="tx1"/>
                </a:solidFill>
              </a:rPr>
            </a:br>
            <a:r>
              <a:rPr lang="en-US" b="1" dirty="0">
                <a:solidFill>
                  <a:schemeClr val="tx1"/>
                </a:solidFill>
              </a:rPr>
              <a:t>3.8. </a:t>
            </a:r>
            <a:r>
              <a:rPr lang="en-US" dirty="0">
                <a:solidFill>
                  <a:schemeClr val="tx1"/>
                </a:solidFill>
              </a:rPr>
              <a:t>Describe the two alternatives for </a:t>
            </a:r>
            <a:r>
              <a:rPr lang="en-US" dirty="0" smtClean="0">
                <a:solidFill>
                  <a:schemeClr val="tx1"/>
                </a:solidFill>
              </a:rPr>
              <a:t>	specifying </a:t>
            </a:r>
            <a:r>
              <a:rPr lang="en-US" dirty="0">
                <a:solidFill>
                  <a:schemeClr val="tx1"/>
                </a:solidFill>
              </a:rPr>
              <a:t>structural constraints on </a:t>
            </a:r>
            <a:r>
              <a:rPr lang="en-US" dirty="0" smtClean="0">
                <a:solidFill>
                  <a:schemeClr val="tx1"/>
                </a:solidFill>
              </a:rPr>
              <a:t>	relationship</a:t>
            </a:r>
            <a:r>
              <a:rPr lang="en-US" dirty="0">
                <a:solidFill>
                  <a:schemeClr val="tx1"/>
                </a:solidFill>
              </a:rPr>
              <a:t> </a:t>
            </a:r>
            <a:r>
              <a:rPr lang="en-US" dirty="0" smtClean="0">
                <a:solidFill>
                  <a:schemeClr val="tx1"/>
                </a:solidFill>
              </a:rPr>
              <a:t>types</a:t>
            </a:r>
            <a:r>
              <a:rPr lang="en-US" dirty="0">
                <a:solidFill>
                  <a:schemeClr val="tx1"/>
                </a:solidFill>
              </a:rPr>
              <a:t>. What are the </a:t>
            </a:r>
            <a:r>
              <a:rPr lang="en-US" dirty="0" smtClean="0">
                <a:solidFill>
                  <a:schemeClr val="tx1"/>
                </a:solidFill>
              </a:rPr>
              <a:t>	advantages </a:t>
            </a:r>
            <a:r>
              <a:rPr lang="en-US" dirty="0">
                <a:solidFill>
                  <a:schemeClr val="tx1"/>
                </a:solidFill>
              </a:rPr>
              <a:t>and disadvantages of each?</a:t>
            </a:r>
            <a:br>
              <a:rPr lang="en-US" dirty="0">
                <a:solidFill>
                  <a:schemeClr val="tx1"/>
                </a:solidFill>
              </a:rPr>
            </a:br>
            <a:r>
              <a:rPr lang="en-US" b="1" dirty="0">
                <a:solidFill>
                  <a:schemeClr val="tx1"/>
                </a:solidFill>
              </a:rPr>
              <a:t>3.9. </a:t>
            </a:r>
            <a:r>
              <a:rPr lang="en-US" dirty="0">
                <a:solidFill>
                  <a:schemeClr val="tx1"/>
                </a:solidFill>
              </a:rPr>
              <a:t>Under what conditions can an attribute </a:t>
            </a:r>
            <a:r>
              <a:rPr lang="en-US" dirty="0" smtClean="0">
                <a:solidFill>
                  <a:schemeClr val="tx1"/>
                </a:solidFill>
              </a:rPr>
              <a:t>	of </a:t>
            </a:r>
            <a:r>
              <a:rPr lang="en-US" dirty="0">
                <a:solidFill>
                  <a:schemeClr val="tx1"/>
                </a:solidFill>
              </a:rPr>
              <a:t>a binary relationship type </a:t>
            </a:r>
            <a:r>
              <a:rPr lang="en-US" dirty="0" smtClean="0">
                <a:solidFill>
                  <a:schemeClr val="tx1"/>
                </a:solidFill>
              </a:rPr>
              <a:t>be migrated 	to </a:t>
            </a:r>
            <a:r>
              <a:rPr lang="en-US" dirty="0">
                <a:solidFill>
                  <a:schemeClr val="tx1"/>
                </a:solidFill>
              </a:rPr>
              <a:t>become an attribute of one of the </a:t>
            </a:r>
            <a:r>
              <a:rPr lang="en-US" dirty="0" smtClean="0">
                <a:solidFill>
                  <a:schemeClr val="tx1"/>
                </a:solidFill>
              </a:rPr>
              <a:t>	participating </a:t>
            </a:r>
            <a:r>
              <a:rPr lang="en-US" dirty="0">
                <a:solidFill>
                  <a:schemeClr val="tx1"/>
                </a:solidFill>
              </a:rPr>
              <a:t>entity types?</a:t>
            </a:r>
            <a:endParaRPr lang="en-IN" dirty="0">
              <a:solidFill>
                <a:schemeClr val="tx1"/>
              </a:solidFill>
            </a:endParaRPr>
          </a:p>
        </p:txBody>
      </p:sp>
    </p:spTree>
    <p:extLst>
      <p:ext uri="{BB962C8B-B14F-4D97-AF65-F5344CB8AC3E}">
        <p14:creationId xmlns:p14="http://schemas.microsoft.com/office/powerpoint/2010/main" val="4128334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7201972"/>
          </a:xfrm>
        </p:spPr>
        <p:txBody>
          <a:bodyPr/>
          <a:lstStyle/>
          <a:p>
            <a:r>
              <a:rPr lang="en-US" b="1" dirty="0">
                <a:solidFill>
                  <a:schemeClr val="tx1"/>
                </a:solidFill>
              </a:rPr>
              <a:t>3.10. </a:t>
            </a:r>
            <a:r>
              <a:rPr lang="en-US" dirty="0">
                <a:solidFill>
                  <a:schemeClr val="tx1"/>
                </a:solidFill>
              </a:rPr>
              <a:t>When we think of relationships as </a:t>
            </a:r>
            <a:r>
              <a:rPr lang="en-US" dirty="0" smtClean="0">
                <a:solidFill>
                  <a:schemeClr val="tx1"/>
                </a:solidFill>
              </a:rPr>
              <a:t>	attributes</a:t>
            </a:r>
            <a:r>
              <a:rPr lang="en-US" dirty="0">
                <a:solidFill>
                  <a:schemeClr val="tx1"/>
                </a:solidFill>
              </a:rPr>
              <a:t>, what are the value sets of </a:t>
            </a:r>
            <a:r>
              <a:rPr lang="en-US" dirty="0">
                <a:solidFill>
                  <a:schemeClr val="tx1"/>
                </a:solidFill>
              </a:rPr>
              <a:t>	</a:t>
            </a:r>
            <a:r>
              <a:rPr lang="en-US" dirty="0" smtClean="0">
                <a:solidFill>
                  <a:schemeClr val="tx1"/>
                </a:solidFill>
              </a:rPr>
              <a:t>these</a:t>
            </a:r>
            <a:r>
              <a:rPr lang="en-US" dirty="0">
                <a:solidFill>
                  <a:schemeClr val="tx1"/>
                </a:solidFill>
              </a:rPr>
              <a:t> </a:t>
            </a:r>
            <a:r>
              <a:rPr lang="en-US" dirty="0" smtClean="0">
                <a:solidFill>
                  <a:schemeClr val="tx1"/>
                </a:solidFill>
              </a:rPr>
              <a:t>attributes</a:t>
            </a:r>
            <a:r>
              <a:rPr lang="en-US" dirty="0">
                <a:solidFill>
                  <a:schemeClr val="tx1"/>
                </a:solidFill>
              </a:rPr>
              <a:t>? What class of data </a:t>
            </a:r>
            <a:r>
              <a:rPr lang="en-US" dirty="0" smtClean="0">
                <a:solidFill>
                  <a:schemeClr val="tx1"/>
                </a:solidFill>
              </a:rPr>
              <a:t>	models </a:t>
            </a:r>
            <a:r>
              <a:rPr lang="en-US" dirty="0">
                <a:solidFill>
                  <a:schemeClr val="tx1"/>
                </a:solidFill>
              </a:rPr>
              <a:t>is based on this concept?</a:t>
            </a:r>
            <a:br>
              <a:rPr lang="en-US" dirty="0">
                <a:solidFill>
                  <a:schemeClr val="tx1"/>
                </a:solidFill>
              </a:rPr>
            </a:br>
            <a:r>
              <a:rPr lang="en-US" b="1" dirty="0">
                <a:solidFill>
                  <a:schemeClr val="tx1"/>
                </a:solidFill>
              </a:rPr>
              <a:t>3.11. </a:t>
            </a:r>
            <a:r>
              <a:rPr lang="en-US" dirty="0">
                <a:solidFill>
                  <a:schemeClr val="tx1"/>
                </a:solidFill>
              </a:rPr>
              <a:t>What is meant by a recursive </a:t>
            </a:r>
            <a:r>
              <a:rPr lang="en-US" dirty="0" smtClean="0">
                <a:solidFill>
                  <a:schemeClr val="tx1"/>
                </a:solidFill>
              </a:rPr>
              <a:t>	relationship </a:t>
            </a:r>
            <a:r>
              <a:rPr lang="en-US" dirty="0">
                <a:solidFill>
                  <a:schemeClr val="tx1"/>
                </a:solidFill>
              </a:rPr>
              <a:t>type? Give some examples </a:t>
            </a:r>
            <a:r>
              <a:rPr lang="en-US" dirty="0" smtClean="0">
                <a:solidFill>
                  <a:schemeClr val="tx1"/>
                </a:solidFill>
              </a:rPr>
              <a:t>	of</a:t>
            </a:r>
            <a:r>
              <a:rPr lang="en-US" dirty="0">
                <a:solidFill>
                  <a:schemeClr val="tx1"/>
                </a:solidFill>
              </a:rPr>
              <a:t> </a:t>
            </a:r>
            <a:r>
              <a:rPr lang="en-IN" dirty="0" smtClean="0">
                <a:solidFill>
                  <a:schemeClr val="tx1"/>
                </a:solidFill>
              </a:rPr>
              <a:t>recursive </a:t>
            </a:r>
            <a:r>
              <a:rPr lang="en-IN" dirty="0">
                <a:solidFill>
                  <a:schemeClr val="tx1"/>
                </a:solidFill>
              </a:rPr>
              <a:t>relationship types.</a:t>
            </a:r>
            <a:br>
              <a:rPr lang="en-IN" dirty="0">
                <a:solidFill>
                  <a:schemeClr val="tx1"/>
                </a:solidFill>
              </a:rPr>
            </a:br>
            <a:r>
              <a:rPr lang="en-US" b="1" dirty="0">
                <a:solidFill>
                  <a:schemeClr val="tx1"/>
                </a:solidFill>
              </a:rPr>
              <a:t>3.12. </a:t>
            </a:r>
            <a:r>
              <a:rPr lang="en-US" dirty="0">
                <a:solidFill>
                  <a:schemeClr val="tx1"/>
                </a:solidFill>
              </a:rPr>
              <a:t>When is the concept of a weak entity </a:t>
            </a:r>
            <a:r>
              <a:rPr lang="en-US" dirty="0" smtClean="0">
                <a:solidFill>
                  <a:schemeClr val="tx1"/>
                </a:solidFill>
              </a:rPr>
              <a:t>	used </a:t>
            </a:r>
            <a:r>
              <a:rPr lang="en-US" dirty="0">
                <a:solidFill>
                  <a:schemeClr val="tx1"/>
                </a:solidFill>
              </a:rPr>
              <a:t>in data modeling? Define the</a:t>
            </a:r>
            <a:br>
              <a:rPr lang="en-US" dirty="0">
                <a:solidFill>
                  <a:schemeClr val="tx1"/>
                </a:solidFill>
              </a:rPr>
            </a:br>
            <a:r>
              <a:rPr lang="en-US" dirty="0" smtClean="0">
                <a:solidFill>
                  <a:schemeClr val="tx1"/>
                </a:solidFill>
              </a:rPr>
              <a:t>	terms </a:t>
            </a:r>
            <a:r>
              <a:rPr lang="en-US" i="1" dirty="0">
                <a:solidFill>
                  <a:schemeClr val="tx1"/>
                </a:solidFill>
              </a:rPr>
              <a:t>owner entity type, weak entity </a:t>
            </a:r>
            <a:r>
              <a:rPr lang="en-US" i="1" dirty="0" smtClean="0">
                <a:solidFill>
                  <a:schemeClr val="tx1"/>
                </a:solidFill>
              </a:rPr>
              <a:t>	type</a:t>
            </a:r>
            <a:r>
              <a:rPr lang="en-US" i="1" dirty="0">
                <a:solidFill>
                  <a:schemeClr val="tx1"/>
                </a:solidFill>
              </a:rPr>
              <a:t>, identifying relationship type, </a:t>
            </a:r>
            <a:r>
              <a:rPr lang="en-US" dirty="0">
                <a:solidFill>
                  <a:schemeClr val="tx1"/>
                </a:solidFill>
              </a:rPr>
              <a:t>and</a:t>
            </a:r>
            <a:br>
              <a:rPr lang="en-US" dirty="0">
                <a:solidFill>
                  <a:schemeClr val="tx1"/>
                </a:solidFill>
              </a:rPr>
            </a:br>
            <a:r>
              <a:rPr lang="en-US" dirty="0" smtClean="0">
                <a:solidFill>
                  <a:schemeClr val="tx1"/>
                </a:solidFill>
              </a:rPr>
              <a:t>	</a:t>
            </a:r>
            <a:r>
              <a:rPr lang="en-IN" i="1" dirty="0" smtClean="0">
                <a:solidFill>
                  <a:schemeClr val="tx1"/>
                </a:solidFill>
              </a:rPr>
              <a:t>partial </a:t>
            </a:r>
            <a:r>
              <a:rPr lang="en-IN" i="1" dirty="0">
                <a:solidFill>
                  <a:schemeClr val="tx1"/>
                </a:solidFill>
              </a:rPr>
              <a:t>key</a:t>
            </a:r>
            <a:r>
              <a:rPr lang="en-IN" dirty="0">
                <a:solidFill>
                  <a:schemeClr val="tx1"/>
                </a:solidFill>
              </a:rPr>
              <a:t>.</a:t>
            </a:r>
            <a:br>
              <a:rPr lang="en-IN" dirty="0">
                <a:solidFill>
                  <a:schemeClr val="tx1"/>
                </a:solidFill>
              </a:rPr>
            </a:b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68936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325235" cy="57404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30" dirty="0"/>
              <a:t> </a:t>
            </a:r>
            <a:r>
              <a:rPr dirty="0"/>
              <a:t>COMPANY</a:t>
            </a:r>
            <a:r>
              <a:rPr spc="-15" dirty="0"/>
              <a:t> </a:t>
            </a:r>
            <a:r>
              <a:rPr spc="-5" dirty="0"/>
              <a:t>Database</a:t>
            </a:r>
          </a:p>
        </p:txBody>
      </p:sp>
      <p:sp>
        <p:nvSpPr>
          <p:cNvPr id="4" name="object 4"/>
          <p:cNvSpPr txBox="1"/>
          <p:nvPr/>
        </p:nvSpPr>
        <p:spPr>
          <a:xfrm>
            <a:off x="307340" y="1310386"/>
            <a:ext cx="8161020" cy="4232910"/>
          </a:xfrm>
          <a:prstGeom prst="rect">
            <a:avLst/>
          </a:prstGeom>
        </p:spPr>
        <p:txBody>
          <a:bodyPr vert="horz" wrap="square" lIns="0" tIns="60960" rIns="0" bIns="0" rtlCol="0">
            <a:spAutoFit/>
          </a:bodyPr>
          <a:lstStyle/>
          <a:p>
            <a:pPr marL="355600" marR="75565" indent="-342900">
              <a:lnSpc>
                <a:spcPts val="3020"/>
              </a:lnSpc>
              <a:spcBef>
                <a:spcPts val="48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We</a:t>
            </a:r>
            <a:r>
              <a:rPr sz="2800" dirty="0">
                <a:solidFill>
                  <a:srgbClr val="333399"/>
                </a:solidFill>
                <a:latin typeface="Arial MT"/>
                <a:cs typeface="Arial MT"/>
              </a:rPr>
              <a:t> need </a:t>
            </a:r>
            <a:r>
              <a:rPr sz="2800" spc="-5" dirty="0">
                <a:solidFill>
                  <a:srgbClr val="333399"/>
                </a:solidFill>
                <a:latin typeface="Arial MT"/>
                <a:cs typeface="Arial MT"/>
              </a:rPr>
              <a:t>to</a:t>
            </a:r>
            <a:r>
              <a:rPr sz="2800" spc="-10" dirty="0">
                <a:solidFill>
                  <a:srgbClr val="333399"/>
                </a:solidFill>
                <a:latin typeface="Arial MT"/>
                <a:cs typeface="Arial MT"/>
              </a:rPr>
              <a:t> </a:t>
            </a:r>
            <a:r>
              <a:rPr sz="2800" dirty="0">
                <a:solidFill>
                  <a:srgbClr val="333399"/>
                </a:solidFill>
                <a:latin typeface="Arial MT"/>
                <a:cs typeface="Arial MT"/>
              </a:rPr>
              <a:t>create </a:t>
            </a:r>
            <a:r>
              <a:rPr sz="2800" spc="-5" dirty="0">
                <a:solidFill>
                  <a:srgbClr val="333399"/>
                </a:solidFill>
                <a:latin typeface="Arial MT"/>
                <a:cs typeface="Arial MT"/>
              </a:rPr>
              <a:t>a</a:t>
            </a:r>
            <a:r>
              <a:rPr sz="2800" dirty="0">
                <a:solidFill>
                  <a:srgbClr val="333399"/>
                </a:solidFill>
                <a:latin typeface="Arial MT"/>
                <a:cs typeface="Arial MT"/>
              </a:rPr>
              <a:t> database schema design </a:t>
            </a:r>
            <a:r>
              <a:rPr sz="2800" spc="5" dirty="0">
                <a:solidFill>
                  <a:srgbClr val="333399"/>
                </a:solidFill>
                <a:latin typeface="Arial MT"/>
                <a:cs typeface="Arial MT"/>
              </a:rPr>
              <a:t> </a:t>
            </a:r>
            <a:r>
              <a:rPr sz="2800" dirty="0">
                <a:solidFill>
                  <a:srgbClr val="333399"/>
                </a:solidFill>
                <a:latin typeface="Arial MT"/>
                <a:cs typeface="Arial MT"/>
              </a:rPr>
              <a:t>based</a:t>
            </a:r>
            <a:r>
              <a:rPr sz="2800" spc="5" dirty="0">
                <a:solidFill>
                  <a:srgbClr val="333399"/>
                </a:solidFill>
                <a:latin typeface="Arial MT"/>
                <a:cs typeface="Arial MT"/>
              </a:rPr>
              <a:t> </a:t>
            </a:r>
            <a:r>
              <a:rPr sz="2800" spc="-5" dirty="0">
                <a:solidFill>
                  <a:srgbClr val="333399"/>
                </a:solidFill>
                <a:latin typeface="Arial MT"/>
                <a:cs typeface="Arial MT"/>
              </a:rPr>
              <a:t>on</a:t>
            </a:r>
            <a:r>
              <a:rPr sz="2800" dirty="0">
                <a:solidFill>
                  <a:srgbClr val="333399"/>
                </a:solidFill>
                <a:latin typeface="Arial MT"/>
                <a:cs typeface="Arial MT"/>
              </a:rPr>
              <a:t> </a:t>
            </a:r>
            <a:r>
              <a:rPr sz="2800" spc="-5" dirty="0">
                <a:solidFill>
                  <a:srgbClr val="333399"/>
                </a:solidFill>
                <a:latin typeface="Arial MT"/>
                <a:cs typeface="Arial MT"/>
              </a:rPr>
              <a:t>the</a:t>
            </a:r>
            <a:r>
              <a:rPr sz="2800" dirty="0">
                <a:solidFill>
                  <a:srgbClr val="333399"/>
                </a:solidFill>
                <a:latin typeface="Arial MT"/>
                <a:cs typeface="Arial MT"/>
              </a:rPr>
              <a:t> following</a:t>
            </a:r>
            <a:r>
              <a:rPr sz="2800" spc="10" dirty="0">
                <a:solidFill>
                  <a:srgbClr val="333399"/>
                </a:solidFill>
                <a:latin typeface="Arial MT"/>
                <a:cs typeface="Arial MT"/>
              </a:rPr>
              <a:t> </a:t>
            </a:r>
            <a:r>
              <a:rPr sz="2800" dirty="0">
                <a:solidFill>
                  <a:srgbClr val="333399"/>
                </a:solidFill>
                <a:latin typeface="Arial MT"/>
                <a:cs typeface="Arial MT"/>
              </a:rPr>
              <a:t>(simplified)</a:t>
            </a:r>
            <a:r>
              <a:rPr sz="2800" spc="20" dirty="0">
                <a:solidFill>
                  <a:srgbClr val="333399"/>
                </a:solidFill>
                <a:latin typeface="Arial MT"/>
                <a:cs typeface="Arial MT"/>
              </a:rPr>
              <a:t> </a:t>
            </a:r>
            <a:r>
              <a:rPr sz="2800" b="1" spc="-5" dirty="0">
                <a:solidFill>
                  <a:srgbClr val="333399"/>
                </a:solidFill>
                <a:latin typeface="Arial"/>
                <a:cs typeface="Arial"/>
              </a:rPr>
              <a:t>requirements </a:t>
            </a:r>
            <a:r>
              <a:rPr sz="2800" b="1" spc="-760" dirty="0">
                <a:solidFill>
                  <a:srgbClr val="333399"/>
                </a:solidFill>
                <a:latin typeface="Arial"/>
                <a:cs typeface="Arial"/>
              </a:rPr>
              <a:t> </a:t>
            </a:r>
            <a:r>
              <a:rPr sz="2800" spc="-5" dirty="0">
                <a:solidFill>
                  <a:srgbClr val="333399"/>
                </a:solidFill>
                <a:latin typeface="Arial MT"/>
                <a:cs typeface="Arial MT"/>
              </a:rPr>
              <a:t>of</a:t>
            </a:r>
            <a:r>
              <a:rPr sz="2800" spc="-10"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spc="-5" dirty="0">
                <a:solidFill>
                  <a:srgbClr val="333399"/>
                </a:solidFill>
                <a:latin typeface="Arial MT"/>
                <a:cs typeface="Arial MT"/>
              </a:rPr>
              <a:t>COMPANY</a:t>
            </a:r>
            <a:r>
              <a:rPr sz="2800" spc="20" dirty="0">
                <a:solidFill>
                  <a:srgbClr val="333399"/>
                </a:solidFill>
                <a:latin typeface="Arial MT"/>
                <a:cs typeface="Arial MT"/>
              </a:rPr>
              <a:t> </a:t>
            </a:r>
            <a:r>
              <a:rPr sz="2800" dirty="0">
                <a:solidFill>
                  <a:srgbClr val="333399"/>
                </a:solidFill>
                <a:latin typeface="Arial MT"/>
                <a:cs typeface="Arial MT"/>
              </a:rPr>
              <a:t>Database:</a:t>
            </a:r>
            <a:endParaRPr sz="2800">
              <a:latin typeface="Arial MT"/>
              <a:cs typeface="Arial MT"/>
            </a:endParaRPr>
          </a:p>
          <a:p>
            <a:pPr marL="756285" marR="5080" lvl="1" indent="-287020">
              <a:lnSpc>
                <a:spcPct val="90000"/>
              </a:lnSpc>
              <a:spcBef>
                <a:spcPts val="595"/>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 company is organized into DEPARTMENTs. </a:t>
            </a:r>
            <a:r>
              <a:rPr sz="2600" spc="5" dirty="0">
                <a:solidFill>
                  <a:srgbClr val="800000"/>
                </a:solidFill>
                <a:latin typeface="Arial MT"/>
                <a:cs typeface="Arial MT"/>
              </a:rPr>
              <a:t> </a:t>
            </a:r>
            <a:r>
              <a:rPr sz="2600" dirty="0">
                <a:solidFill>
                  <a:srgbClr val="800000"/>
                </a:solidFill>
                <a:latin typeface="Arial MT"/>
                <a:cs typeface="Arial MT"/>
              </a:rPr>
              <a:t>Each department has a name, number and an </a:t>
            </a:r>
            <a:r>
              <a:rPr sz="2600" spc="5" dirty="0">
                <a:solidFill>
                  <a:srgbClr val="800000"/>
                </a:solidFill>
                <a:latin typeface="Arial MT"/>
                <a:cs typeface="Arial MT"/>
              </a:rPr>
              <a:t> </a:t>
            </a:r>
            <a:r>
              <a:rPr sz="2600" dirty="0">
                <a:solidFill>
                  <a:srgbClr val="800000"/>
                </a:solidFill>
                <a:latin typeface="Arial MT"/>
                <a:cs typeface="Arial MT"/>
              </a:rPr>
              <a:t>employee</a:t>
            </a:r>
            <a:r>
              <a:rPr sz="2600" spc="-25" dirty="0">
                <a:solidFill>
                  <a:srgbClr val="800000"/>
                </a:solidFill>
                <a:latin typeface="Arial MT"/>
                <a:cs typeface="Arial MT"/>
              </a:rPr>
              <a:t> </a:t>
            </a:r>
            <a:r>
              <a:rPr sz="2600" dirty="0">
                <a:solidFill>
                  <a:srgbClr val="800000"/>
                </a:solidFill>
                <a:latin typeface="Arial MT"/>
                <a:cs typeface="Arial MT"/>
              </a:rPr>
              <a:t>who</a:t>
            </a:r>
            <a:r>
              <a:rPr sz="2600" spc="10" dirty="0">
                <a:solidFill>
                  <a:srgbClr val="800000"/>
                </a:solidFill>
                <a:latin typeface="Arial MT"/>
                <a:cs typeface="Arial MT"/>
              </a:rPr>
              <a:t> </a:t>
            </a:r>
            <a:r>
              <a:rPr sz="2600" i="1" spc="-5" dirty="0">
                <a:solidFill>
                  <a:srgbClr val="800000"/>
                </a:solidFill>
                <a:latin typeface="Arial"/>
                <a:cs typeface="Arial"/>
              </a:rPr>
              <a:t>manages</a:t>
            </a:r>
            <a:r>
              <a:rPr sz="2600" i="1" spc="30" dirty="0">
                <a:solidFill>
                  <a:srgbClr val="800000"/>
                </a:solidFill>
                <a:latin typeface="Arial"/>
                <a:cs typeface="Arial"/>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department.</a:t>
            </a:r>
            <a:r>
              <a:rPr sz="2600" spc="5" dirty="0">
                <a:solidFill>
                  <a:srgbClr val="800000"/>
                </a:solidFill>
                <a:latin typeface="Arial MT"/>
                <a:cs typeface="Arial MT"/>
              </a:rPr>
              <a:t> </a:t>
            </a:r>
            <a:r>
              <a:rPr sz="2600" dirty="0">
                <a:solidFill>
                  <a:srgbClr val="800000"/>
                </a:solidFill>
                <a:latin typeface="Arial MT"/>
                <a:cs typeface="Arial MT"/>
              </a:rPr>
              <a:t>We</a:t>
            </a:r>
            <a:r>
              <a:rPr sz="2600" spc="-20" dirty="0">
                <a:solidFill>
                  <a:srgbClr val="800000"/>
                </a:solidFill>
                <a:latin typeface="Arial MT"/>
                <a:cs typeface="Arial MT"/>
              </a:rPr>
              <a:t> </a:t>
            </a:r>
            <a:r>
              <a:rPr sz="2600" dirty="0">
                <a:solidFill>
                  <a:srgbClr val="800000"/>
                </a:solidFill>
                <a:latin typeface="Arial MT"/>
                <a:cs typeface="Arial MT"/>
              </a:rPr>
              <a:t>keep </a:t>
            </a:r>
            <a:r>
              <a:rPr sz="2600" spc="-705" dirty="0">
                <a:solidFill>
                  <a:srgbClr val="800000"/>
                </a:solidFill>
                <a:latin typeface="Arial MT"/>
                <a:cs typeface="Arial MT"/>
              </a:rPr>
              <a:t> </a:t>
            </a:r>
            <a:r>
              <a:rPr sz="2600" dirty="0">
                <a:solidFill>
                  <a:srgbClr val="800000"/>
                </a:solidFill>
                <a:latin typeface="Arial MT"/>
                <a:cs typeface="Arial MT"/>
              </a:rPr>
              <a:t>track of the start date of the department manager. </a:t>
            </a:r>
            <a:r>
              <a:rPr sz="2600" spc="5" dirty="0">
                <a:solidFill>
                  <a:srgbClr val="800000"/>
                </a:solidFill>
                <a:latin typeface="Arial MT"/>
                <a:cs typeface="Arial MT"/>
              </a:rPr>
              <a:t> </a:t>
            </a:r>
            <a:r>
              <a:rPr sz="2600" dirty="0">
                <a:solidFill>
                  <a:srgbClr val="800000"/>
                </a:solidFill>
                <a:latin typeface="Arial MT"/>
                <a:cs typeface="Arial MT"/>
              </a:rPr>
              <a:t>A department may</a:t>
            </a:r>
            <a:r>
              <a:rPr sz="2600" spc="-25" dirty="0">
                <a:solidFill>
                  <a:srgbClr val="800000"/>
                </a:solidFill>
                <a:latin typeface="Arial MT"/>
                <a:cs typeface="Arial MT"/>
              </a:rPr>
              <a:t> </a:t>
            </a:r>
            <a:r>
              <a:rPr sz="2600" dirty="0">
                <a:solidFill>
                  <a:srgbClr val="800000"/>
                </a:solidFill>
                <a:latin typeface="Arial MT"/>
                <a:cs typeface="Arial MT"/>
              </a:rPr>
              <a:t>have several</a:t>
            </a:r>
            <a:r>
              <a:rPr sz="2600" spc="-30" dirty="0">
                <a:solidFill>
                  <a:srgbClr val="800000"/>
                </a:solidFill>
                <a:latin typeface="Arial MT"/>
                <a:cs typeface="Arial MT"/>
              </a:rPr>
              <a:t> </a:t>
            </a:r>
            <a:r>
              <a:rPr sz="2600" dirty="0">
                <a:solidFill>
                  <a:srgbClr val="800000"/>
                </a:solidFill>
                <a:latin typeface="Arial MT"/>
                <a:cs typeface="Arial MT"/>
              </a:rPr>
              <a:t>locations.</a:t>
            </a:r>
            <a:endParaRPr sz="2600">
              <a:latin typeface="Arial MT"/>
              <a:cs typeface="Arial MT"/>
            </a:endParaRPr>
          </a:p>
          <a:p>
            <a:pPr marL="756285" marR="135255" lvl="1" indent="-287020">
              <a:lnSpc>
                <a:spcPts val="2810"/>
              </a:lnSpc>
              <a:spcBef>
                <a:spcPts val="665"/>
              </a:spcBef>
              <a:buClr>
                <a:srgbClr val="333399"/>
              </a:buClr>
              <a:buSzPct val="53846"/>
              <a:buFont typeface="Wingdings"/>
              <a:buChar char=""/>
              <a:tabLst>
                <a:tab pos="756285" algn="l"/>
                <a:tab pos="756920" algn="l"/>
              </a:tabLst>
            </a:pPr>
            <a:r>
              <a:rPr sz="2600" dirty="0">
                <a:solidFill>
                  <a:srgbClr val="800000"/>
                </a:solidFill>
                <a:latin typeface="Arial MT"/>
                <a:cs typeface="Arial MT"/>
              </a:rPr>
              <a:t>Each department </a:t>
            </a:r>
            <a:r>
              <a:rPr sz="2600" i="1" dirty="0">
                <a:solidFill>
                  <a:srgbClr val="800000"/>
                </a:solidFill>
                <a:latin typeface="Arial"/>
                <a:cs typeface="Arial"/>
              </a:rPr>
              <a:t>controls </a:t>
            </a:r>
            <a:r>
              <a:rPr sz="2600" dirty="0">
                <a:solidFill>
                  <a:srgbClr val="800000"/>
                </a:solidFill>
                <a:latin typeface="Arial MT"/>
                <a:cs typeface="Arial MT"/>
              </a:rPr>
              <a:t>a number of </a:t>
            </a:r>
            <a:r>
              <a:rPr sz="2600" spc="5" dirty="0">
                <a:solidFill>
                  <a:srgbClr val="800000"/>
                </a:solidFill>
                <a:latin typeface="Arial MT"/>
                <a:cs typeface="Arial MT"/>
              </a:rPr>
              <a:t> </a:t>
            </a:r>
            <a:r>
              <a:rPr sz="2600" dirty="0">
                <a:solidFill>
                  <a:srgbClr val="800000"/>
                </a:solidFill>
                <a:latin typeface="Arial MT"/>
                <a:cs typeface="Arial MT"/>
              </a:rPr>
              <a:t>PROJECTs. Each project has a unique name, </a:t>
            </a:r>
            <a:r>
              <a:rPr sz="2600" spc="5" dirty="0">
                <a:solidFill>
                  <a:srgbClr val="800000"/>
                </a:solidFill>
                <a:latin typeface="Arial MT"/>
                <a:cs typeface="Arial MT"/>
              </a:rPr>
              <a:t> </a:t>
            </a:r>
            <a:r>
              <a:rPr sz="2600" dirty="0">
                <a:solidFill>
                  <a:srgbClr val="800000"/>
                </a:solidFill>
                <a:latin typeface="Arial MT"/>
                <a:cs typeface="Arial MT"/>
              </a:rPr>
              <a:t>unique</a:t>
            </a:r>
            <a:r>
              <a:rPr sz="2600" spc="-10" dirty="0">
                <a:solidFill>
                  <a:srgbClr val="800000"/>
                </a:solidFill>
                <a:latin typeface="Arial MT"/>
                <a:cs typeface="Arial MT"/>
              </a:rPr>
              <a:t> </a:t>
            </a:r>
            <a:r>
              <a:rPr sz="2600" dirty="0">
                <a:solidFill>
                  <a:srgbClr val="800000"/>
                </a:solidFill>
                <a:latin typeface="Arial MT"/>
                <a:cs typeface="Arial MT"/>
              </a:rPr>
              <a:t>number</a:t>
            </a:r>
            <a:r>
              <a:rPr sz="2600" spc="-20" dirty="0">
                <a:solidFill>
                  <a:srgbClr val="800000"/>
                </a:solidFill>
                <a:latin typeface="Arial MT"/>
                <a:cs typeface="Arial MT"/>
              </a:rPr>
              <a:t> </a:t>
            </a:r>
            <a:r>
              <a:rPr sz="2600" dirty="0">
                <a:solidFill>
                  <a:srgbClr val="800000"/>
                </a:solidFill>
                <a:latin typeface="Arial MT"/>
                <a:cs typeface="Arial MT"/>
              </a:rPr>
              <a:t>and is located</a:t>
            </a:r>
            <a:r>
              <a:rPr sz="2600" spc="-10" dirty="0">
                <a:solidFill>
                  <a:srgbClr val="800000"/>
                </a:solidFill>
                <a:latin typeface="Arial MT"/>
                <a:cs typeface="Arial MT"/>
              </a:rPr>
              <a:t> </a:t>
            </a:r>
            <a:r>
              <a:rPr sz="2600" dirty="0">
                <a:solidFill>
                  <a:srgbClr val="800000"/>
                </a:solidFill>
                <a:latin typeface="Arial MT"/>
                <a:cs typeface="Arial MT"/>
              </a:rPr>
              <a:t>at</a:t>
            </a:r>
            <a:r>
              <a:rPr sz="2600" spc="5" dirty="0">
                <a:solidFill>
                  <a:srgbClr val="800000"/>
                </a:solidFill>
                <a:latin typeface="Arial MT"/>
                <a:cs typeface="Arial MT"/>
              </a:rPr>
              <a:t> </a:t>
            </a:r>
            <a:r>
              <a:rPr sz="2600" dirty="0">
                <a:solidFill>
                  <a:srgbClr val="800000"/>
                </a:solidFill>
                <a:latin typeface="Arial MT"/>
                <a:cs typeface="Arial MT"/>
              </a:rPr>
              <a:t>a single</a:t>
            </a:r>
            <a:r>
              <a:rPr sz="2600" spc="-10" dirty="0">
                <a:solidFill>
                  <a:srgbClr val="800000"/>
                </a:solidFill>
                <a:latin typeface="Arial MT"/>
                <a:cs typeface="Arial MT"/>
              </a:rPr>
              <a:t> </a:t>
            </a:r>
            <a:r>
              <a:rPr sz="2600" dirty="0">
                <a:solidFill>
                  <a:srgbClr val="800000"/>
                </a:solidFill>
                <a:latin typeface="Arial MT"/>
                <a:cs typeface="Arial MT"/>
              </a:rPr>
              <a:t>location.</a:t>
            </a:r>
            <a:endParaRPr sz="2600">
              <a:latin typeface="Arial MT"/>
              <a:cs typeface="Arial M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4985980"/>
          </a:xfrm>
        </p:spPr>
        <p:txBody>
          <a:bodyPr/>
          <a:lstStyle/>
          <a:p>
            <a:r>
              <a:rPr lang="en-US" b="1" dirty="0">
                <a:solidFill>
                  <a:schemeClr val="tx1"/>
                </a:solidFill>
              </a:rPr>
              <a:t>3.13. </a:t>
            </a:r>
            <a:r>
              <a:rPr lang="en-US" dirty="0">
                <a:solidFill>
                  <a:schemeClr val="tx1"/>
                </a:solidFill>
              </a:rPr>
              <a:t>Can an identifying relationship of a </a:t>
            </a:r>
            <a:r>
              <a:rPr lang="en-US" dirty="0" smtClean="0">
                <a:solidFill>
                  <a:schemeClr val="tx1"/>
                </a:solidFill>
              </a:rPr>
              <a:t>	weak </a:t>
            </a:r>
            <a:r>
              <a:rPr lang="en-US" dirty="0">
                <a:solidFill>
                  <a:schemeClr val="tx1"/>
                </a:solidFill>
              </a:rPr>
              <a:t>entity type be of a degree greater</a:t>
            </a:r>
            <a:br>
              <a:rPr lang="en-US" dirty="0">
                <a:solidFill>
                  <a:schemeClr val="tx1"/>
                </a:solidFill>
              </a:rPr>
            </a:br>
            <a:r>
              <a:rPr lang="en-US" dirty="0" smtClean="0">
                <a:solidFill>
                  <a:schemeClr val="tx1"/>
                </a:solidFill>
              </a:rPr>
              <a:t>	than </a:t>
            </a:r>
            <a:r>
              <a:rPr lang="en-US" dirty="0">
                <a:solidFill>
                  <a:schemeClr val="tx1"/>
                </a:solidFill>
              </a:rPr>
              <a:t>two? Give examples to illustrate </a:t>
            </a:r>
            <a:r>
              <a:rPr lang="en-US" dirty="0" smtClean="0">
                <a:solidFill>
                  <a:schemeClr val="tx1"/>
                </a:solidFill>
              </a:rPr>
              <a:t>	your </a:t>
            </a:r>
            <a:r>
              <a:rPr lang="en-US" dirty="0">
                <a:solidFill>
                  <a:schemeClr val="tx1"/>
                </a:solidFill>
              </a:rPr>
              <a:t>answer.</a:t>
            </a:r>
            <a:br>
              <a:rPr lang="en-US" dirty="0">
                <a:solidFill>
                  <a:schemeClr val="tx1"/>
                </a:solidFill>
              </a:rPr>
            </a:br>
            <a:r>
              <a:rPr lang="en-US" b="1" dirty="0">
                <a:solidFill>
                  <a:schemeClr val="tx1"/>
                </a:solidFill>
              </a:rPr>
              <a:t>3.14. </a:t>
            </a:r>
            <a:r>
              <a:rPr lang="en-US" dirty="0">
                <a:solidFill>
                  <a:schemeClr val="tx1"/>
                </a:solidFill>
              </a:rPr>
              <a:t>Discuss the conventions for displaying </a:t>
            </a:r>
            <a:r>
              <a:rPr lang="en-US" dirty="0" smtClean="0">
                <a:solidFill>
                  <a:schemeClr val="tx1"/>
                </a:solidFill>
              </a:rPr>
              <a:t>	an </a:t>
            </a:r>
            <a:r>
              <a:rPr lang="en-US" dirty="0">
                <a:solidFill>
                  <a:schemeClr val="tx1"/>
                </a:solidFill>
              </a:rPr>
              <a:t>ER schema as an ER diagram.</a:t>
            </a:r>
            <a:br>
              <a:rPr lang="en-US" dirty="0">
                <a:solidFill>
                  <a:schemeClr val="tx1"/>
                </a:solidFill>
              </a:rPr>
            </a:br>
            <a:r>
              <a:rPr lang="en-US" b="1" dirty="0">
                <a:solidFill>
                  <a:schemeClr val="tx1"/>
                </a:solidFill>
              </a:rPr>
              <a:t>3.15. </a:t>
            </a:r>
            <a:r>
              <a:rPr lang="en-US" dirty="0">
                <a:solidFill>
                  <a:schemeClr val="tx1"/>
                </a:solidFill>
              </a:rPr>
              <a:t>Discuss the naming conventions used </a:t>
            </a:r>
            <a:r>
              <a:rPr lang="en-US" dirty="0" smtClean="0">
                <a:solidFill>
                  <a:schemeClr val="tx1"/>
                </a:solidFill>
              </a:rPr>
              <a:t>	for </a:t>
            </a:r>
            <a:r>
              <a:rPr lang="en-US" dirty="0">
                <a:solidFill>
                  <a:schemeClr val="tx1"/>
                </a:solidFill>
              </a:rPr>
              <a:t>ER schema diagrams</a:t>
            </a:r>
            <a:r>
              <a:rPr lang="en-US" dirty="0" smtClean="0">
                <a:solidFill>
                  <a:schemeClr val="tx1"/>
                </a:solidFill>
              </a:rPr>
              <a:t>.</a:t>
            </a:r>
            <a:br>
              <a:rPr lang="en-US" dirty="0" smtClean="0">
                <a:solidFill>
                  <a:schemeClr val="tx1"/>
                </a:solidFill>
              </a:rPr>
            </a:br>
            <a:endParaRPr lang="en-IN" dirty="0">
              <a:solidFill>
                <a:schemeClr val="tx1"/>
              </a:solidFill>
            </a:endParaRPr>
          </a:p>
        </p:txBody>
      </p:sp>
    </p:spTree>
    <p:extLst>
      <p:ext uri="{BB962C8B-B14F-4D97-AF65-F5344CB8AC3E}">
        <p14:creationId xmlns:p14="http://schemas.microsoft.com/office/powerpoint/2010/main" val="2907183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6093976"/>
          </a:xfrm>
        </p:spPr>
        <p:txBody>
          <a:bodyPr/>
          <a:lstStyle/>
          <a:p>
            <a:r>
              <a:rPr lang="en-IN" dirty="0">
                <a:solidFill>
                  <a:schemeClr val="tx1"/>
                </a:solidFill>
              </a:rPr>
              <a:t>Exercises</a:t>
            </a:r>
            <a:br>
              <a:rPr lang="en-IN" dirty="0">
                <a:solidFill>
                  <a:schemeClr val="tx1"/>
                </a:solidFill>
              </a:rPr>
            </a:br>
            <a:r>
              <a:rPr lang="en-US" b="1" dirty="0">
                <a:solidFill>
                  <a:schemeClr val="tx1"/>
                </a:solidFill>
              </a:rPr>
              <a:t>3.16. </a:t>
            </a:r>
            <a:r>
              <a:rPr lang="en-US" dirty="0">
                <a:solidFill>
                  <a:schemeClr val="tx1"/>
                </a:solidFill>
              </a:rPr>
              <a:t>Which combinations of attributes have </a:t>
            </a:r>
            <a:r>
              <a:rPr lang="en-US" dirty="0" smtClean="0">
                <a:solidFill>
                  <a:schemeClr val="tx1"/>
                </a:solidFill>
              </a:rPr>
              <a:t>	to </a:t>
            </a:r>
            <a:r>
              <a:rPr lang="en-US" dirty="0">
                <a:solidFill>
                  <a:schemeClr val="tx1"/>
                </a:solidFill>
              </a:rPr>
              <a:t>be unique for each individual</a:t>
            </a:r>
            <a:br>
              <a:rPr lang="en-US" dirty="0">
                <a:solidFill>
                  <a:schemeClr val="tx1"/>
                </a:solidFill>
              </a:rPr>
            </a:br>
            <a:r>
              <a:rPr lang="en-US" dirty="0" smtClean="0">
                <a:solidFill>
                  <a:schemeClr val="tx1"/>
                </a:solidFill>
              </a:rPr>
              <a:t>	SECTION </a:t>
            </a:r>
            <a:r>
              <a:rPr lang="en-US" dirty="0">
                <a:solidFill>
                  <a:schemeClr val="tx1"/>
                </a:solidFill>
              </a:rPr>
              <a:t>entity in the UNIVERSITY </a:t>
            </a:r>
            <a:r>
              <a:rPr lang="en-US" dirty="0" smtClean="0">
                <a:solidFill>
                  <a:schemeClr val="tx1"/>
                </a:solidFill>
              </a:rPr>
              <a:t>	database </a:t>
            </a:r>
            <a:r>
              <a:rPr lang="en-US" dirty="0">
                <a:solidFill>
                  <a:schemeClr val="tx1"/>
                </a:solidFill>
              </a:rPr>
              <a:t>shown in Figure 3.20 to </a:t>
            </a:r>
            <a:r>
              <a:rPr lang="en-US" dirty="0">
                <a:solidFill>
                  <a:schemeClr val="tx1"/>
                </a:solidFill>
              </a:rPr>
              <a:t>	</a:t>
            </a:r>
            <a:r>
              <a:rPr lang="en-US" dirty="0" smtClean="0">
                <a:solidFill>
                  <a:schemeClr val="tx1"/>
                </a:solidFill>
              </a:rPr>
              <a:t>enforce</a:t>
            </a:r>
            <a:r>
              <a:rPr lang="en-US" dirty="0">
                <a:solidFill>
                  <a:schemeClr val="tx1"/>
                </a:solidFill>
              </a:rPr>
              <a:t> </a:t>
            </a:r>
            <a:r>
              <a:rPr lang="en-US" dirty="0" smtClean="0">
                <a:solidFill>
                  <a:schemeClr val="tx1"/>
                </a:solidFill>
              </a:rPr>
              <a:t>each </a:t>
            </a:r>
            <a:r>
              <a:rPr lang="en-US" dirty="0">
                <a:solidFill>
                  <a:schemeClr val="tx1"/>
                </a:solidFill>
              </a:rPr>
              <a:t>of the following </a:t>
            </a:r>
            <a:r>
              <a:rPr lang="en-US" dirty="0" err="1">
                <a:solidFill>
                  <a:schemeClr val="tx1"/>
                </a:solidFill>
              </a:rPr>
              <a:t>miniworld</a:t>
            </a:r>
            <a:r>
              <a:rPr lang="en-US" dirty="0">
                <a:solidFill>
                  <a:schemeClr val="tx1"/>
                </a:solidFill>
              </a:rPr>
              <a:t> </a:t>
            </a:r>
            <a:r>
              <a:rPr lang="en-US" dirty="0" smtClean="0">
                <a:solidFill>
                  <a:schemeClr val="tx1"/>
                </a:solidFill>
              </a:rPr>
              <a:t>	constraints</a:t>
            </a:r>
            <a:r>
              <a:rPr lang="en-US" dirty="0">
                <a:solidFill>
                  <a:schemeClr val="tx1"/>
                </a:solidFill>
              </a:rPr>
              <a:t>:</a:t>
            </a:r>
            <a:br>
              <a:rPr lang="en-US" dirty="0">
                <a:solidFill>
                  <a:schemeClr val="tx1"/>
                </a:solidFill>
              </a:rPr>
            </a:br>
            <a:r>
              <a:rPr lang="en-US" dirty="0">
                <a:solidFill>
                  <a:schemeClr val="tx1"/>
                </a:solidFill>
              </a:rPr>
              <a:t>a. During a particular semester and year, </a:t>
            </a:r>
            <a:r>
              <a:rPr lang="en-US" dirty="0" smtClean="0">
                <a:solidFill>
                  <a:schemeClr val="tx1"/>
                </a:solidFill>
              </a:rPr>
              <a:t>	only </a:t>
            </a:r>
            <a:r>
              <a:rPr lang="en-US" dirty="0">
                <a:solidFill>
                  <a:schemeClr val="tx1"/>
                </a:solidFill>
              </a:rPr>
              <a:t>one section can use a particular</a:t>
            </a:r>
            <a:br>
              <a:rPr lang="en-US" dirty="0">
                <a:solidFill>
                  <a:schemeClr val="tx1"/>
                </a:solidFill>
              </a:rPr>
            </a:br>
            <a:r>
              <a:rPr lang="en-US" dirty="0" smtClean="0">
                <a:solidFill>
                  <a:schemeClr val="tx1"/>
                </a:solidFill>
              </a:rPr>
              <a:t>	classroom </a:t>
            </a:r>
            <a:r>
              <a:rPr lang="en-US" dirty="0">
                <a:solidFill>
                  <a:schemeClr val="tx1"/>
                </a:solidFill>
              </a:rPr>
              <a:t>at a particular </a:t>
            </a:r>
            <a:r>
              <a:rPr lang="en-US" dirty="0" err="1">
                <a:solidFill>
                  <a:schemeClr val="tx1"/>
                </a:solidFill>
              </a:rPr>
              <a:t>DaysTime</a:t>
            </a:r>
            <a:r>
              <a:rPr lang="en-US" dirty="0">
                <a:solidFill>
                  <a:schemeClr val="tx1"/>
                </a:solidFill>
              </a:rPr>
              <a:t> </a:t>
            </a:r>
            <a:r>
              <a:rPr lang="en-US" dirty="0" smtClean="0">
                <a:solidFill>
                  <a:schemeClr val="tx1"/>
                </a:solidFill>
              </a:rPr>
              <a:t>	value</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17966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4431983"/>
          </a:xfrm>
        </p:spPr>
        <p:txBody>
          <a:bodyPr/>
          <a:lstStyle/>
          <a:p>
            <a:r>
              <a:rPr lang="en-US" dirty="0">
                <a:solidFill>
                  <a:schemeClr val="tx1"/>
                </a:solidFill>
              </a:rPr>
              <a:t>b. During a particular semester and year, an </a:t>
            </a:r>
            <a:r>
              <a:rPr lang="en-US" dirty="0" smtClean="0">
                <a:solidFill>
                  <a:schemeClr val="tx1"/>
                </a:solidFill>
              </a:rPr>
              <a:t>	instructor </a:t>
            </a:r>
            <a:r>
              <a:rPr lang="en-US" dirty="0">
                <a:solidFill>
                  <a:schemeClr val="tx1"/>
                </a:solidFill>
              </a:rPr>
              <a:t>can teach only one</a:t>
            </a:r>
            <a:br>
              <a:rPr lang="en-US" dirty="0">
                <a:solidFill>
                  <a:schemeClr val="tx1"/>
                </a:solidFill>
              </a:rPr>
            </a:br>
            <a:r>
              <a:rPr lang="en-US" dirty="0" smtClean="0">
                <a:solidFill>
                  <a:schemeClr val="tx1"/>
                </a:solidFill>
              </a:rPr>
              <a:t>	section </a:t>
            </a:r>
            <a:r>
              <a:rPr lang="en-US" dirty="0">
                <a:solidFill>
                  <a:schemeClr val="tx1"/>
                </a:solidFill>
              </a:rPr>
              <a:t>at a particular </a:t>
            </a:r>
            <a:r>
              <a:rPr lang="en-US" dirty="0" err="1">
                <a:solidFill>
                  <a:schemeClr val="tx1"/>
                </a:solidFill>
              </a:rPr>
              <a:t>DaysTime</a:t>
            </a:r>
            <a:r>
              <a:rPr lang="en-US" dirty="0">
                <a:solidFill>
                  <a:schemeClr val="tx1"/>
                </a:solidFill>
              </a:rPr>
              <a:t> value</a:t>
            </a:r>
            <a:r>
              <a:rPr lang="en-US" dirty="0" smtClean="0">
                <a:solidFill>
                  <a:schemeClr val="tx1"/>
                </a:solidFill>
              </a:rPr>
              <a:t>.</a:t>
            </a:r>
            <a:br>
              <a:rPr lang="en-US" dirty="0" smtClean="0">
                <a:solidFill>
                  <a:schemeClr val="tx1"/>
                </a:solidFill>
              </a:rPr>
            </a:br>
            <a:r>
              <a:rPr lang="en-US" dirty="0">
                <a:solidFill>
                  <a:schemeClr val="tx1"/>
                </a:solidFill>
              </a:rPr>
              <a:t>c. During a particular semester and year, the </a:t>
            </a:r>
            <a:r>
              <a:rPr lang="en-US" dirty="0" smtClean="0">
                <a:solidFill>
                  <a:schemeClr val="tx1"/>
                </a:solidFill>
              </a:rPr>
              <a:t>	section </a:t>
            </a:r>
            <a:r>
              <a:rPr lang="en-US" dirty="0">
                <a:solidFill>
                  <a:schemeClr val="tx1"/>
                </a:solidFill>
              </a:rPr>
              <a:t>numbers for </a:t>
            </a:r>
            <a:r>
              <a:rPr lang="en-US" dirty="0" smtClean="0">
                <a:solidFill>
                  <a:schemeClr val="tx1"/>
                </a:solidFill>
              </a:rPr>
              <a:t>sections</a:t>
            </a:r>
            <a:r>
              <a:rPr lang="en-US" dirty="0">
                <a:solidFill>
                  <a:schemeClr val="tx1"/>
                </a:solidFill>
              </a:rPr>
              <a:t> </a:t>
            </a:r>
            <a:r>
              <a:rPr lang="en-US" dirty="0" smtClean="0">
                <a:solidFill>
                  <a:schemeClr val="tx1"/>
                </a:solidFill>
              </a:rPr>
              <a:t>offered </a:t>
            </a:r>
            <a:r>
              <a:rPr lang="en-US" dirty="0">
                <a:solidFill>
                  <a:schemeClr val="tx1"/>
                </a:solidFill>
              </a:rPr>
              <a:t>for </a:t>
            </a:r>
            <a:r>
              <a:rPr lang="en-US" dirty="0" smtClean="0">
                <a:solidFill>
                  <a:schemeClr val="tx1"/>
                </a:solidFill>
              </a:rPr>
              <a:t>	the </a:t>
            </a:r>
            <a:r>
              <a:rPr lang="en-US" dirty="0">
                <a:solidFill>
                  <a:schemeClr val="tx1"/>
                </a:solidFill>
              </a:rPr>
              <a:t>same course must all be </a:t>
            </a:r>
            <a:r>
              <a:rPr lang="en-US" dirty="0" smtClean="0">
                <a:solidFill>
                  <a:schemeClr val="tx1"/>
                </a:solidFill>
              </a:rPr>
              <a:t>	different</a:t>
            </a:r>
            <a:r>
              <a:rPr lang="en-US" dirty="0">
                <a:solidFill>
                  <a:schemeClr val="tx1"/>
                </a:solidFill>
              </a:rPr>
              <a:t>.</a:t>
            </a:r>
            <a:br>
              <a:rPr lang="en-US" dirty="0">
                <a:solidFill>
                  <a:schemeClr val="tx1"/>
                </a:solidFill>
              </a:rPr>
            </a:br>
            <a:r>
              <a:rPr lang="en-US" dirty="0" smtClean="0">
                <a:solidFill>
                  <a:schemeClr val="tx1"/>
                </a:solidFill>
              </a:rPr>
              <a:t>	Can </a:t>
            </a:r>
            <a:r>
              <a:rPr lang="en-US" dirty="0">
                <a:solidFill>
                  <a:schemeClr val="tx1"/>
                </a:solidFill>
              </a:rPr>
              <a:t>you think of any other similar </a:t>
            </a:r>
            <a:r>
              <a:rPr lang="en-US" dirty="0" smtClean="0">
                <a:solidFill>
                  <a:schemeClr val="tx1"/>
                </a:solidFill>
              </a:rPr>
              <a:t>	constraints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50412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9"/>
            <a:ext cx="9144000" cy="553998"/>
          </a:xfrm>
        </p:spPr>
        <p:txBody>
          <a:bodyPr/>
          <a:lstStyle/>
          <a:p>
            <a:r>
              <a:rPr lang="en-US" dirty="0" smtClean="0"/>
              <a:t>Some more questions </a:t>
            </a:r>
            <a:r>
              <a:rPr lang="en-US" smtClean="0"/>
              <a:t>are pending</a:t>
            </a:r>
            <a:endParaRPr lang="en-IN" dirty="0"/>
          </a:p>
        </p:txBody>
      </p:sp>
    </p:spTree>
    <p:extLst>
      <p:ext uri="{BB962C8B-B14F-4D97-AF65-F5344CB8AC3E}">
        <p14:creationId xmlns:p14="http://schemas.microsoft.com/office/powerpoint/2010/main" val="259557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0"/>
            <a:ext cx="6327140" cy="1123950"/>
          </a:xfrm>
          <a:prstGeom prst="rect">
            <a:avLst/>
          </a:prstGeom>
        </p:spPr>
        <p:txBody>
          <a:bodyPr vert="horz" wrap="square" lIns="0" tIns="12700" rIns="0" bIns="0" rtlCol="0">
            <a:spAutoFit/>
          </a:bodyPr>
          <a:lstStyle/>
          <a:p>
            <a:pPr marL="12700" marR="5080">
              <a:lnSpc>
                <a:spcPct val="100000"/>
              </a:lnSpc>
              <a:spcBef>
                <a:spcPts val="100"/>
              </a:spcBef>
            </a:pPr>
            <a:r>
              <a:rPr dirty="0"/>
              <a:t>Example</a:t>
            </a:r>
            <a:r>
              <a:rPr spc="-55" dirty="0"/>
              <a:t> </a:t>
            </a:r>
            <a:r>
              <a:rPr dirty="0"/>
              <a:t>COMPANY</a:t>
            </a:r>
            <a:r>
              <a:rPr spc="-50" dirty="0"/>
              <a:t> </a:t>
            </a:r>
            <a:r>
              <a:rPr dirty="0"/>
              <a:t>Database </a:t>
            </a:r>
            <a:r>
              <a:rPr spc="-990" dirty="0"/>
              <a:t> </a:t>
            </a:r>
            <a:r>
              <a:rPr dirty="0"/>
              <a:t>(Continued)</a:t>
            </a:r>
          </a:p>
        </p:txBody>
      </p:sp>
      <p:sp>
        <p:nvSpPr>
          <p:cNvPr id="4" name="object 4"/>
          <p:cNvSpPr txBox="1"/>
          <p:nvPr/>
        </p:nvSpPr>
        <p:spPr>
          <a:xfrm>
            <a:off x="764540" y="1172082"/>
            <a:ext cx="7912100" cy="5185410"/>
          </a:xfrm>
          <a:prstGeom prst="rect">
            <a:avLst/>
          </a:prstGeom>
        </p:spPr>
        <p:txBody>
          <a:bodyPr vert="horz" wrap="square" lIns="0" tIns="57785" rIns="0" bIns="0" rtlCol="0">
            <a:spAutoFit/>
          </a:bodyPr>
          <a:lstStyle/>
          <a:p>
            <a:pPr marL="299085" marR="308610" indent="-287020">
              <a:lnSpc>
                <a:spcPts val="2810"/>
              </a:lnSpc>
              <a:spcBef>
                <a:spcPts val="455"/>
              </a:spcBef>
              <a:buClr>
                <a:srgbClr val="333399"/>
              </a:buClr>
              <a:buSzPct val="53846"/>
              <a:buFont typeface="Wingdings"/>
              <a:buChar char=""/>
              <a:tabLst>
                <a:tab pos="299085" algn="l"/>
                <a:tab pos="299720" algn="l"/>
              </a:tabLst>
            </a:pPr>
            <a:r>
              <a:rPr sz="2600" dirty="0">
                <a:solidFill>
                  <a:srgbClr val="800000"/>
                </a:solidFill>
                <a:latin typeface="Arial MT"/>
                <a:cs typeface="Arial MT"/>
              </a:rPr>
              <a:t>The database </a:t>
            </a:r>
            <a:r>
              <a:rPr sz="2600" spc="-5" dirty="0">
                <a:solidFill>
                  <a:srgbClr val="800000"/>
                </a:solidFill>
                <a:latin typeface="Arial MT"/>
                <a:cs typeface="Arial MT"/>
              </a:rPr>
              <a:t>will </a:t>
            </a:r>
            <a:r>
              <a:rPr sz="2600" dirty="0">
                <a:solidFill>
                  <a:srgbClr val="800000"/>
                </a:solidFill>
                <a:latin typeface="Arial MT"/>
                <a:cs typeface="Arial MT"/>
              </a:rPr>
              <a:t>store each EMPLOYEE’s social </a:t>
            </a:r>
            <a:r>
              <a:rPr sz="2600" spc="-710" dirty="0">
                <a:solidFill>
                  <a:srgbClr val="800000"/>
                </a:solidFill>
                <a:latin typeface="Arial MT"/>
                <a:cs typeface="Arial MT"/>
              </a:rPr>
              <a:t> </a:t>
            </a:r>
            <a:r>
              <a:rPr sz="2600" dirty="0">
                <a:solidFill>
                  <a:srgbClr val="800000"/>
                </a:solidFill>
                <a:latin typeface="Arial MT"/>
                <a:cs typeface="Arial MT"/>
              </a:rPr>
              <a:t>security number, address, salary, sex, and </a:t>
            </a:r>
            <a:r>
              <a:rPr sz="2600" spc="5" dirty="0">
                <a:solidFill>
                  <a:srgbClr val="800000"/>
                </a:solidFill>
                <a:latin typeface="Arial MT"/>
                <a:cs typeface="Arial MT"/>
              </a:rPr>
              <a:t> </a:t>
            </a:r>
            <a:r>
              <a:rPr sz="2600" dirty="0">
                <a:solidFill>
                  <a:srgbClr val="800000"/>
                </a:solidFill>
                <a:latin typeface="Arial MT"/>
                <a:cs typeface="Arial MT"/>
              </a:rPr>
              <a:t>birthdate.</a:t>
            </a:r>
            <a:endParaRPr sz="2600">
              <a:latin typeface="Arial MT"/>
              <a:cs typeface="Arial MT"/>
            </a:endParaRPr>
          </a:p>
          <a:p>
            <a:pPr marL="698500" lvl="1" indent="-229235">
              <a:lnSpc>
                <a:spcPts val="2735"/>
              </a:lnSpc>
              <a:spcBef>
                <a:spcPts val="250"/>
              </a:spcBef>
              <a:buClr>
                <a:srgbClr val="990033"/>
              </a:buClr>
              <a:buSzPct val="50000"/>
              <a:buFont typeface="Wingdings"/>
              <a:buChar char=""/>
              <a:tabLst>
                <a:tab pos="699135" algn="l"/>
              </a:tabLst>
            </a:pPr>
            <a:r>
              <a:rPr sz="2400" spc="-5" dirty="0">
                <a:solidFill>
                  <a:srgbClr val="333399"/>
                </a:solidFill>
                <a:latin typeface="Arial MT"/>
                <a:cs typeface="Arial MT"/>
              </a:rPr>
              <a:t>Each</a:t>
            </a:r>
            <a:r>
              <a:rPr sz="2400" dirty="0">
                <a:solidFill>
                  <a:srgbClr val="333399"/>
                </a:solidFill>
                <a:latin typeface="Arial MT"/>
                <a:cs typeface="Arial MT"/>
              </a:rPr>
              <a:t> </a:t>
            </a:r>
            <a:r>
              <a:rPr sz="2400" spc="-5" dirty="0">
                <a:solidFill>
                  <a:srgbClr val="333399"/>
                </a:solidFill>
                <a:latin typeface="Arial MT"/>
                <a:cs typeface="Arial MT"/>
              </a:rPr>
              <a:t>employee</a:t>
            </a:r>
            <a:r>
              <a:rPr sz="2400" spc="25" dirty="0">
                <a:solidFill>
                  <a:srgbClr val="333399"/>
                </a:solidFill>
                <a:latin typeface="Arial MT"/>
                <a:cs typeface="Arial MT"/>
              </a:rPr>
              <a:t> </a:t>
            </a:r>
            <a:r>
              <a:rPr sz="2400" i="1" spc="-5" dirty="0">
                <a:solidFill>
                  <a:srgbClr val="333399"/>
                </a:solidFill>
                <a:latin typeface="Arial"/>
                <a:cs typeface="Arial"/>
              </a:rPr>
              <a:t>works</a:t>
            </a:r>
            <a:r>
              <a:rPr sz="2400" i="1" spc="15" dirty="0">
                <a:solidFill>
                  <a:srgbClr val="333399"/>
                </a:solidFill>
                <a:latin typeface="Arial"/>
                <a:cs typeface="Arial"/>
              </a:rPr>
              <a:t> </a:t>
            </a:r>
            <a:r>
              <a:rPr sz="2400" i="1" dirty="0">
                <a:solidFill>
                  <a:srgbClr val="333399"/>
                </a:solidFill>
                <a:latin typeface="Arial"/>
                <a:cs typeface="Arial"/>
              </a:rPr>
              <a:t>for</a:t>
            </a:r>
            <a:r>
              <a:rPr sz="2400" i="1" spc="-5" dirty="0">
                <a:solidFill>
                  <a:srgbClr val="333399"/>
                </a:solidFill>
                <a:latin typeface="Arial"/>
                <a:cs typeface="Arial"/>
              </a:rPr>
              <a:t> </a:t>
            </a:r>
            <a:r>
              <a:rPr sz="2400" spc="-5" dirty="0">
                <a:solidFill>
                  <a:srgbClr val="333399"/>
                </a:solidFill>
                <a:latin typeface="Arial MT"/>
                <a:cs typeface="Arial MT"/>
              </a:rPr>
              <a:t>one</a:t>
            </a:r>
            <a:r>
              <a:rPr sz="2400" spc="5" dirty="0">
                <a:solidFill>
                  <a:srgbClr val="333399"/>
                </a:solidFill>
                <a:latin typeface="Arial MT"/>
                <a:cs typeface="Arial MT"/>
              </a:rPr>
              <a:t> </a:t>
            </a:r>
            <a:r>
              <a:rPr sz="2400" spc="-5" dirty="0">
                <a:solidFill>
                  <a:srgbClr val="333399"/>
                </a:solidFill>
                <a:latin typeface="Arial MT"/>
                <a:cs typeface="Arial MT"/>
              </a:rPr>
              <a:t>department </a:t>
            </a:r>
            <a:r>
              <a:rPr sz="2400" dirty="0">
                <a:solidFill>
                  <a:srgbClr val="333399"/>
                </a:solidFill>
                <a:latin typeface="Arial MT"/>
                <a:cs typeface="Arial MT"/>
              </a:rPr>
              <a:t>but</a:t>
            </a:r>
            <a:r>
              <a:rPr sz="2400" spc="5" dirty="0">
                <a:solidFill>
                  <a:srgbClr val="333399"/>
                </a:solidFill>
                <a:latin typeface="Arial MT"/>
                <a:cs typeface="Arial MT"/>
              </a:rPr>
              <a:t> </a:t>
            </a:r>
            <a:r>
              <a:rPr sz="2400" dirty="0">
                <a:solidFill>
                  <a:srgbClr val="333399"/>
                </a:solidFill>
                <a:latin typeface="Arial MT"/>
                <a:cs typeface="Arial MT"/>
              </a:rPr>
              <a:t>may</a:t>
            </a:r>
            <a:endParaRPr sz="2400">
              <a:latin typeface="Arial MT"/>
              <a:cs typeface="Arial MT"/>
            </a:endParaRPr>
          </a:p>
          <a:p>
            <a:pPr marL="698500">
              <a:lnSpc>
                <a:spcPts val="2735"/>
              </a:lnSpc>
            </a:pPr>
            <a:r>
              <a:rPr sz="2400" i="1" spc="-5" dirty="0">
                <a:solidFill>
                  <a:srgbClr val="333399"/>
                </a:solidFill>
                <a:latin typeface="Arial"/>
                <a:cs typeface="Arial"/>
              </a:rPr>
              <a:t>work</a:t>
            </a:r>
            <a:r>
              <a:rPr sz="2400" i="1" spc="-15" dirty="0">
                <a:solidFill>
                  <a:srgbClr val="333399"/>
                </a:solidFill>
                <a:latin typeface="Arial"/>
                <a:cs typeface="Arial"/>
              </a:rPr>
              <a:t> </a:t>
            </a:r>
            <a:r>
              <a:rPr sz="2400" i="1" spc="-5" dirty="0">
                <a:solidFill>
                  <a:srgbClr val="333399"/>
                </a:solidFill>
                <a:latin typeface="Arial"/>
                <a:cs typeface="Arial"/>
              </a:rPr>
              <a:t>on</a:t>
            </a:r>
            <a:r>
              <a:rPr sz="2400" i="1" spc="-15" dirty="0">
                <a:solidFill>
                  <a:srgbClr val="333399"/>
                </a:solidFill>
                <a:latin typeface="Arial"/>
                <a:cs typeface="Arial"/>
              </a:rPr>
              <a:t> </a:t>
            </a:r>
            <a:r>
              <a:rPr sz="2400" dirty="0">
                <a:solidFill>
                  <a:srgbClr val="333399"/>
                </a:solidFill>
                <a:latin typeface="Arial MT"/>
                <a:cs typeface="Arial MT"/>
              </a:rPr>
              <a:t>several</a:t>
            </a:r>
            <a:r>
              <a:rPr sz="2400" spc="-5" dirty="0">
                <a:solidFill>
                  <a:srgbClr val="333399"/>
                </a:solidFill>
                <a:latin typeface="Arial MT"/>
                <a:cs typeface="Arial MT"/>
              </a:rPr>
              <a:t> </a:t>
            </a:r>
            <a:r>
              <a:rPr sz="2400" dirty="0">
                <a:solidFill>
                  <a:srgbClr val="333399"/>
                </a:solidFill>
                <a:latin typeface="Arial MT"/>
                <a:cs typeface="Arial MT"/>
              </a:rPr>
              <a:t>projects.</a:t>
            </a:r>
            <a:endParaRPr sz="2400">
              <a:latin typeface="Arial MT"/>
              <a:cs typeface="Arial MT"/>
            </a:endParaRPr>
          </a:p>
          <a:p>
            <a:pPr marL="698500" marR="496570" lvl="1" indent="-228600">
              <a:lnSpc>
                <a:spcPct val="90100"/>
              </a:lnSpc>
              <a:spcBef>
                <a:spcPts val="575"/>
              </a:spcBef>
              <a:buClr>
                <a:srgbClr val="990033"/>
              </a:buClr>
              <a:buSzPct val="50000"/>
              <a:buFont typeface="Wingdings"/>
              <a:buChar char=""/>
              <a:tabLst>
                <a:tab pos="699135" algn="l"/>
              </a:tabLst>
            </a:pPr>
            <a:r>
              <a:rPr sz="2400" dirty="0">
                <a:solidFill>
                  <a:srgbClr val="333399"/>
                </a:solidFill>
                <a:latin typeface="Arial MT"/>
                <a:cs typeface="Arial MT"/>
              </a:rPr>
              <a:t>The</a:t>
            </a:r>
            <a:r>
              <a:rPr sz="2400" spc="-15" dirty="0">
                <a:solidFill>
                  <a:srgbClr val="333399"/>
                </a:solidFill>
                <a:latin typeface="Arial MT"/>
                <a:cs typeface="Arial MT"/>
              </a:rPr>
              <a:t> </a:t>
            </a:r>
            <a:r>
              <a:rPr sz="2400" spc="-5" dirty="0">
                <a:solidFill>
                  <a:srgbClr val="333399"/>
                </a:solidFill>
                <a:latin typeface="Arial MT"/>
                <a:cs typeface="Arial MT"/>
              </a:rPr>
              <a:t>DB</a:t>
            </a:r>
            <a:r>
              <a:rPr sz="2400" dirty="0">
                <a:solidFill>
                  <a:srgbClr val="333399"/>
                </a:solidFill>
                <a:latin typeface="Arial MT"/>
                <a:cs typeface="Arial MT"/>
              </a:rPr>
              <a:t> </a:t>
            </a:r>
            <a:r>
              <a:rPr sz="2400" spc="-5" dirty="0">
                <a:solidFill>
                  <a:srgbClr val="333399"/>
                </a:solidFill>
                <a:latin typeface="Arial MT"/>
                <a:cs typeface="Arial MT"/>
              </a:rPr>
              <a:t>will</a:t>
            </a:r>
            <a:r>
              <a:rPr sz="2400" spc="25" dirty="0">
                <a:solidFill>
                  <a:srgbClr val="333399"/>
                </a:solidFill>
                <a:latin typeface="Arial MT"/>
                <a:cs typeface="Arial MT"/>
              </a:rPr>
              <a:t> </a:t>
            </a:r>
            <a:r>
              <a:rPr sz="2400" spc="-5" dirty="0">
                <a:solidFill>
                  <a:srgbClr val="333399"/>
                </a:solidFill>
                <a:latin typeface="Arial MT"/>
                <a:cs typeface="Arial MT"/>
              </a:rPr>
              <a:t>keep</a:t>
            </a:r>
            <a:r>
              <a:rPr sz="2400" dirty="0">
                <a:solidFill>
                  <a:srgbClr val="333399"/>
                </a:solidFill>
                <a:latin typeface="Arial MT"/>
                <a:cs typeface="Arial MT"/>
              </a:rPr>
              <a:t> track</a:t>
            </a:r>
            <a:r>
              <a:rPr sz="2400" spc="-10" dirty="0">
                <a:solidFill>
                  <a:srgbClr val="333399"/>
                </a:solidFill>
                <a:latin typeface="Arial MT"/>
                <a:cs typeface="Arial MT"/>
              </a:rPr>
              <a:t> </a:t>
            </a:r>
            <a:r>
              <a:rPr sz="2400" dirty="0">
                <a:solidFill>
                  <a:srgbClr val="333399"/>
                </a:solidFill>
                <a:latin typeface="Arial MT"/>
                <a:cs typeface="Arial MT"/>
              </a:rPr>
              <a:t>of the</a:t>
            </a:r>
            <a:r>
              <a:rPr sz="2400" spc="-15" dirty="0">
                <a:solidFill>
                  <a:srgbClr val="333399"/>
                </a:solidFill>
                <a:latin typeface="Arial MT"/>
                <a:cs typeface="Arial MT"/>
              </a:rPr>
              <a:t> </a:t>
            </a:r>
            <a:r>
              <a:rPr sz="2400" spc="-5" dirty="0">
                <a:solidFill>
                  <a:srgbClr val="333399"/>
                </a:solidFill>
                <a:latin typeface="Arial MT"/>
                <a:cs typeface="Arial MT"/>
              </a:rPr>
              <a:t>number </a:t>
            </a:r>
            <a:r>
              <a:rPr sz="2400" dirty="0">
                <a:solidFill>
                  <a:srgbClr val="333399"/>
                </a:solidFill>
                <a:latin typeface="Arial MT"/>
                <a:cs typeface="Arial MT"/>
              </a:rPr>
              <a:t>of</a:t>
            </a:r>
            <a:r>
              <a:rPr sz="2400" spc="5" dirty="0">
                <a:solidFill>
                  <a:srgbClr val="333399"/>
                </a:solidFill>
                <a:latin typeface="Arial MT"/>
                <a:cs typeface="Arial MT"/>
              </a:rPr>
              <a:t> </a:t>
            </a:r>
            <a:r>
              <a:rPr sz="2400" spc="-5" dirty="0">
                <a:solidFill>
                  <a:srgbClr val="333399"/>
                </a:solidFill>
                <a:latin typeface="Arial MT"/>
                <a:cs typeface="Arial MT"/>
              </a:rPr>
              <a:t>hours</a:t>
            </a:r>
            <a:r>
              <a:rPr sz="2400" spc="10" dirty="0">
                <a:solidFill>
                  <a:srgbClr val="333399"/>
                </a:solidFill>
                <a:latin typeface="Arial MT"/>
                <a:cs typeface="Arial MT"/>
              </a:rPr>
              <a:t> </a:t>
            </a:r>
            <a:r>
              <a:rPr sz="2400" spc="-5" dirty="0">
                <a:solidFill>
                  <a:srgbClr val="333399"/>
                </a:solidFill>
                <a:latin typeface="Arial MT"/>
                <a:cs typeface="Arial MT"/>
              </a:rPr>
              <a:t>per </a:t>
            </a:r>
            <a:r>
              <a:rPr sz="2400" spc="-650" dirty="0">
                <a:solidFill>
                  <a:srgbClr val="333399"/>
                </a:solidFill>
                <a:latin typeface="Arial MT"/>
                <a:cs typeface="Arial MT"/>
              </a:rPr>
              <a:t> </a:t>
            </a:r>
            <a:r>
              <a:rPr sz="2400" spc="-5" dirty="0">
                <a:solidFill>
                  <a:srgbClr val="333399"/>
                </a:solidFill>
                <a:latin typeface="Arial MT"/>
                <a:cs typeface="Arial MT"/>
              </a:rPr>
              <a:t>week</a:t>
            </a:r>
            <a:r>
              <a:rPr sz="2400" spc="5" dirty="0">
                <a:solidFill>
                  <a:srgbClr val="333399"/>
                </a:solidFill>
                <a:latin typeface="Arial MT"/>
                <a:cs typeface="Arial MT"/>
              </a:rPr>
              <a:t> </a:t>
            </a:r>
            <a:r>
              <a:rPr sz="2400" dirty="0">
                <a:solidFill>
                  <a:srgbClr val="333399"/>
                </a:solidFill>
                <a:latin typeface="Arial MT"/>
                <a:cs typeface="Arial MT"/>
              </a:rPr>
              <a:t>that</a:t>
            </a:r>
            <a:r>
              <a:rPr sz="2400" spc="-20" dirty="0">
                <a:solidFill>
                  <a:srgbClr val="333399"/>
                </a:solidFill>
                <a:latin typeface="Arial MT"/>
                <a:cs typeface="Arial MT"/>
              </a:rPr>
              <a:t> </a:t>
            </a:r>
            <a:r>
              <a:rPr sz="2400" dirty="0">
                <a:solidFill>
                  <a:srgbClr val="333399"/>
                </a:solidFill>
                <a:latin typeface="Arial MT"/>
                <a:cs typeface="Arial MT"/>
              </a:rPr>
              <a:t>an</a:t>
            </a:r>
            <a:r>
              <a:rPr sz="2400" spc="5" dirty="0">
                <a:solidFill>
                  <a:srgbClr val="333399"/>
                </a:solidFill>
                <a:latin typeface="Arial MT"/>
                <a:cs typeface="Arial MT"/>
              </a:rPr>
              <a:t> </a:t>
            </a:r>
            <a:r>
              <a:rPr sz="2400" spc="-5" dirty="0">
                <a:solidFill>
                  <a:srgbClr val="333399"/>
                </a:solidFill>
                <a:latin typeface="Arial MT"/>
                <a:cs typeface="Arial MT"/>
              </a:rPr>
              <a:t>employee</a:t>
            </a:r>
            <a:r>
              <a:rPr sz="2400" spc="15" dirty="0">
                <a:solidFill>
                  <a:srgbClr val="333399"/>
                </a:solidFill>
                <a:latin typeface="Arial MT"/>
                <a:cs typeface="Arial MT"/>
              </a:rPr>
              <a:t> </a:t>
            </a:r>
            <a:r>
              <a:rPr sz="2400" dirty="0">
                <a:solidFill>
                  <a:srgbClr val="333399"/>
                </a:solidFill>
                <a:latin typeface="Arial MT"/>
                <a:cs typeface="Arial MT"/>
              </a:rPr>
              <a:t>currently</a:t>
            </a:r>
            <a:r>
              <a:rPr sz="2400" spc="-15" dirty="0">
                <a:solidFill>
                  <a:srgbClr val="333399"/>
                </a:solidFill>
                <a:latin typeface="Arial MT"/>
                <a:cs typeface="Arial MT"/>
              </a:rPr>
              <a:t> </a:t>
            </a:r>
            <a:r>
              <a:rPr sz="2400" spc="-5" dirty="0">
                <a:solidFill>
                  <a:srgbClr val="333399"/>
                </a:solidFill>
                <a:latin typeface="Arial MT"/>
                <a:cs typeface="Arial MT"/>
              </a:rPr>
              <a:t>works</a:t>
            </a:r>
            <a:r>
              <a:rPr sz="2400" spc="15" dirty="0">
                <a:solidFill>
                  <a:srgbClr val="333399"/>
                </a:solidFill>
                <a:latin typeface="Arial MT"/>
                <a:cs typeface="Arial MT"/>
              </a:rPr>
              <a:t> </a:t>
            </a:r>
            <a:r>
              <a:rPr sz="2400" dirty="0">
                <a:solidFill>
                  <a:srgbClr val="333399"/>
                </a:solidFill>
                <a:latin typeface="Arial MT"/>
                <a:cs typeface="Arial MT"/>
              </a:rPr>
              <a:t>on</a:t>
            </a:r>
            <a:r>
              <a:rPr sz="2400" spc="-15" dirty="0">
                <a:solidFill>
                  <a:srgbClr val="333399"/>
                </a:solidFill>
                <a:latin typeface="Arial MT"/>
                <a:cs typeface="Arial MT"/>
              </a:rPr>
              <a:t> </a:t>
            </a:r>
            <a:r>
              <a:rPr sz="2400" dirty="0">
                <a:solidFill>
                  <a:srgbClr val="333399"/>
                </a:solidFill>
                <a:latin typeface="Arial MT"/>
                <a:cs typeface="Arial MT"/>
              </a:rPr>
              <a:t>each </a:t>
            </a:r>
            <a:r>
              <a:rPr sz="2400" spc="5" dirty="0">
                <a:solidFill>
                  <a:srgbClr val="333399"/>
                </a:solidFill>
                <a:latin typeface="Arial MT"/>
                <a:cs typeface="Arial MT"/>
              </a:rPr>
              <a:t> </a:t>
            </a:r>
            <a:r>
              <a:rPr sz="2400" spc="-5" dirty="0">
                <a:solidFill>
                  <a:srgbClr val="333399"/>
                </a:solidFill>
                <a:latin typeface="Arial MT"/>
                <a:cs typeface="Arial MT"/>
              </a:rPr>
              <a:t>project.</a:t>
            </a:r>
            <a:endParaRPr sz="2400">
              <a:latin typeface="Arial MT"/>
              <a:cs typeface="Arial MT"/>
            </a:endParaRPr>
          </a:p>
          <a:p>
            <a:pPr marL="698500" marR="191135" lvl="1" indent="-228600">
              <a:lnSpc>
                <a:spcPts val="2590"/>
              </a:lnSpc>
              <a:spcBef>
                <a:spcPts val="615"/>
              </a:spcBef>
              <a:buClr>
                <a:srgbClr val="990033"/>
              </a:buClr>
              <a:buSzPct val="50000"/>
              <a:buFont typeface="Wingdings"/>
              <a:buChar char=""/>
              <a:tabLst>
                <a:tab pos="699135" algn="l"/>
              </a:tabLst>
            </a:pPr>
            <a:r>
              <a:rPr sz="2400" dirty="0">
                <a:solidFill>
                  <a:srgbClr val="333399"/>
                </a:solidFill>
                <a:latin typeface="Arial MT"/>
                <a:cs typeface="Arial MT"/>
              </a:rPr>
              <a:t>It</a:t>
            </a:r>
            <a:r>
              <a:rPr sz="2400" spc="-15" dirty="0">
                <a:solidFill>
                  <a:srgbClr val="333399"/>
                </a:solidFill>
                <a:latin typeface="Arial MT"/>
                <a:cs typeface="Arial MT"/>
              </a:rPr>
              <a:t> </a:t>
            </a:r>
            <a:r>
              <a:rPr sz="2400" spc="-5" dirty="0">
                <a:solidFill>
                  <a:srgbClr val="333399"/>
                </a:solidFill>
                <a:latin typeface="Arial MT"/>
                <a:cs typeface="Arial MT"/>
              </a:rPr>
              <a:t>is</a:t>
            </a:r>
            <a:r>
              <a:rPr sz="2400" spc="5" dirty="0">
                <a:solidFill>
                  <a:srgbClr val="333399"/>
                </a:solidFill>
                <a:latin typeface="Arial MT"/>
                <a:cs typeface="Arial MT"/>
              </a:rPr>
              <a:t> </a:t>
            </a:r>
            <a:r>
              <a:rPr sz="2400" spc="-5" dirty="0">
                <a:solidFill>
                  <a:srgbClr val="333399"/>
                </a:solidFill>
                <a:latin typeface="Arial MT"/>
                <a:cs typeface="Arial MT"/>
              </a:rPr>
              <a:t>required</a:t>
            </a:r>
            <a:r>
              <a:rPr sz="2400" spc="5" dirty="0">
                <a:solidFill>
                  <a:srgbClr val="333399"/>
                </a:solidFill>
                <a:latin typeface="Arial MT"/>
                <a:cs typeface="Arial MT"/>
              </a:rPr>
              <a:t> </a:t>
            </a:r>
            <a:r>
              <a:rPr sz="2400" dirty="0">
                <a:solidFill>
                  <a:srgbClr val="333399"/>
                </a:solidFill>
                <a:latin typeface="Arial MT"/>
                <a:cs typeface="Arial MT"/>
              </a:rPr>
              <a:t>to</a:t>
            </a:r>
            <a:r>
              <a:rPr sz="2400" spc="5" dirty="0">
                <a:solidFill>
                  <a:srgbClr val="333399"/>
                </a:solidFill>
                <a:latin typeface="Arial MT"/>
                <a:cs typeface="Arial MT"/>
              </a:rPr>
              <a:t> </a:t>
            </a:r>
            <a:r>
              <a:rPr sz="2400" spc="-5" dirty="0">
                <a:solidFill>
                  <a:srgbClr val="333399"/>
                </a:solidFill>
                <a:latin typeface="Arial MT"/>
                <a:cs typeface="Arial MT"/>
              </a:rPr>
              <a:t>keep</a:t>
            </a:r>
            <a:r>
              <a:rPr sz="2400" spc="10" dirty="0">
                <a:solidFill>
                  <a:srgbClr val="333399"/>
                </a:solidFill>
                <a:latin typeface="Arial MT"/>
                <a:cs typeface="Arial MT"/>
              </a:rPr>
              <a:t> </a:t>
            </a:r>
            <a:r>
              <a:rPr sz="2400" dirty="0">
                <a:solidFill>
                  <a:srgbClr val="333399"/>
                </a:solidFill>
                <a:latin typeface="Arial MT"/>
                <a:cs typeface="Arial MT"/>
              </a:rPr>
              <a:t>track</a:t>
            </a:r>
            <a:r>
              <a:rPr sz="2400" spc="-20" dirty="0">
                <a:solidFill>
                  <a:srgbClr val="333399"/>
                </a:solidFill>
                <a:latin typeface="Arial MT"/>
                <a:cs typeface="Arial MT"/>
              </a:rPr>
              <a:t> </a:t>
            </a:r>
            <a:r>
              <a:rPr sz="2400" dirty="0">
                <a:solidFill>
                  <a:srgbClr val="333399"/>
                </a:solidFill>
                <a:latin typeface="Arial MT"/>
                <a:cs typeface="Arial MT"/>
              </a:rPr>
              <a:t>of</a:t>
            </a:r>
            <a:r>
              <a:rPr sz="2400" spc="5" dirty="0">
                <a:solidFill>
                  <a:srgbClr val="333399"/>
                </a:solidFill>
                <a:latin typeface="Arial MT"/>
                <a:cs typeface="Arial MT"/>
              </a:rPr>
              <a:t> </a:t>
            </a:r>
            <a:r>
              <a:rPr sz="2400" dirty="0">
                <a:solidFill>
                  <a:srgbClr val="333399"/>
                </a:solidFill>
                <a:latin typeface="Arial MT"/>
                <a:cs typeface="Arial MT"/>
              </a:rPr>
              <a:t>the </a:t>
            </a:r>
            <a:r>
              <a:rPr sz="2400" i="1" spc="-5" dirty="0">
                <a:solidFill>
                  <a:srgbClr val="333399"/>
                </a:solidFill>
                <a:latin typeface="Arial"/>
                <a:cs typeface="Arial"/>
              </a:rPr>
              <a:t>direct</a:t>
            </a:r>
            <a:r>
              <a:rPr sz="2400" i="1" spc="10" dirty="0">
                <a:solidFill>
                  <a:srgbClr val="333399"/>
                </a:solidFill>
                <a:latin typeface="Arial"/>
                <a:cs typeface="Arial"/>
              </a:rPr>
              <a:t> </a:t>
            </a:r>
            <a:r>
              <a:rPr sz="2400" i="1" spc="-5" dirty="0">
                <a:solidFill>
                  <a:srgbClr val="333399"/>
                </a:solidFill>
                <a:latin typeface="Arial"/>
                <a:cs typeface="Arial"/>
              </a:rPr>
              <a:t>supervisor</a:t>
            </a:r>
            <a:r>
              <a:rPr sz="2400" i="1" spc="20" dirty="0">
                <a:solidFill>
                  <a:srgbClr val="333399"/>
                </a:solidFill>
                <a:latin typeface="Arial"/>
                <a:cs typeface="Arial"/>
              </a:rPr>
              <a:t> </a:t>
            </a:r>
            <a:r>
              <a:rPr sz="2400" dirty="0">
                <a:solidFill>
                  <a:srgbClr val="333399"/>
                </a:solidFill>
                <a:latin typeface="Arial MT"/>
                <a:cs typeface="Arial MT"/>
              </a:rPr>
              <a:t>of </a:t>
            </a:r>
            <a:r>
              <a:rPr sz="2400" spc="-650" dirty="0">
                <a:solidFill>
                  <a:srgbClr val="333399"/>
                </a:solidFill>
                <a:latin typeface="Arial MT"/>
                <a:cs typeface="Arial MT"/>
              </a:rPr>
              <a:t> </a:t>
            </a:r>
            <a:r>
              <a:rPr sz="2400" spc="-5" dirty="0">
                <a:solidFill>
                  <a:srgbClr val="333399"/>
                </a:solidFill>
                <a:latin typeface="Arial MT"/>
                <a:cs typeface="Arial MT"/>
              </a:rPr>
              <a:t>each</a:t>
            </a:r>
            <a:r>
              <a:rPr sz="2400" dirty="0">
                <a:solidFill>
                  <a:srgbClr val="333399"/>
                </a:solidFill>
                <a:latin typeface="Arial MT"/>
                <a:cs typeface="Arial MT"/>
              </a:rPr>
              <a:t> </a:t>
            </a:r>
            <a:r>
              <a:rPr sz="2400" spc="-5" dirty="0">
                <a:solidFill>
                  <a:srgbClr val="333399"/>
                </a:solidFill>
                <a:latin typeface="Arial MT"/>
                <a:cs typeface="Arial MT"/>
              </a:rPr>
              <a:t>employee.</a:t>
            </a:r>
            <a:endParaRPr sz="2400">
              <a:latin typeface="Arial MT"/>
              <a:cs typeface="Arial MT"/>
            </a:endParaRPr>
          </a:p>
          <a:p>
            <a:pPr marL="299085" marR="1942464" indent="-287020">
              <a:lnSpc>
                <a:spcPts val="2810"/>
              </a:lnSpc>
              <a:spcBef>
                <a:spcPts val="620"/>
              </a:spcBef>
              <a:buClr>
                <a:srgbClr val="333399"/>
              </a:buClr>
              <a:buSzPct val="53846"/>
              <a:buFont typeface="Wingdings"/>
              <a:buChar char=""/>
              <a:tabLst>
                <a:tab pos="299085" algn="l"/>
                <a:tab pos="299720" algn="l"/>
              </a:tabLst>
            </a:pPr>
            <a:r>
              <a:rPr sz="2600" dirty="0">
                <a:solidFill>
                  <a:srgbClr val="800000"/>
                </a:solidFill>
                <a:latin typeface="Arial MT"/>
                <a:cs typeface="Arial MT"/>
              </a:rPr>
              <a:t>Each</a:t>
            </a:r>
            <a:r>
              <a:rPr sz="2600" spc="-15" dirty="0">
                <a:solidFill>
                  <a:srgbClr val="800000"/>
                </a:solidFill>
                <a:latin typeface="Arial MT"/>
                <a:cs typeface="Arial MT"/>
              </a:rPr>
              <a:t> </a:t>
            </a:r>
            <a:r>
              <a:rPr sz="2600" dirty="0">
                <a:solidFill>
                  <a:srgbClr val="800000"/>
                </a:solidFill>
                <a:latin typeface="Arial MT"/>
                <a:cs typeface="Arial MT"/>
              </a:rPr>
              <a:t>employee</a:t>
            </a:r>
            <a:r>
              <a:rPr sz="2600" spc="-25" dirty="0">
                <a:solidFill>
                  <a:srgbClr val="800000"/>
                </a:solidFill>
                <a:latin typeface="Arial MT"/>
                <a:cs typeface="Arial MT"/>
              </a:rPr>
              <a:t> </a:t>
            </a:r>
            <a:r>
              <a:rPr sz="2600" dirty="0">
                <a:solidFill>
                  <a:srgbClr val="800000"/>
                </a:solidFill>
                <a:latin typeface="Arial MT"/>
                <a:cs typeface="Arial MT"/>
              </a:rPr>
              <a:t>may</a:t>
            </a:r>
            <a:r>
              <a:rPr sz="2600" spc="5" dirty="0">
                <a:solidFill>
                  <a:srgbClr val="800000"/>
                </a:solidFill>
                <a:latin typeface="Arial MT"/>
                <a:cs typeface="Arial MT"/>
              </a:rPr>
              <a:t> </a:t>
            </a:r>
            <a:r>
              <a:rPr sz="2600" i="1" dirty="0">
                <a:solidFill>
                  <a:srgbClr val="800000"/>
                </a:solidFill>
                <a:latin typeface="Arial"/>
                <a:cs typeface="Arial"/>
              </a:rPr>
              <a:t>have</a:t>
            </a:r>
            <a:r>
              <a:rPr sz="2600" i="1" spc="-10" dirty="0">
                <a:solidFill>
                  <a:srgbClr val="800000"/>
                </a:solidFill>
                <a:latin typeface="Arial"/>
                <a:cs typeface="Arial"/>
              </a:rPr>
              <a:t> </a:t>
            </a:r>
            <a:r>
              <a:rPr sz="2600" dirty="0">
                <a:solidFill>
                  <a:srgbClr val="800000"/>
                </a:solidFill>
                <a:latin typeface="Arial MT"/>
                <a:cs typeface="Arial MT"/>
              </a:rPr>
              <a:t>a</a:t>
            </a:r>
            <a:r>
              <a:rPr sz="2600" spc="15" dirty="0">
                <a:solidFill>
                  <a:srgbClr val="800000"/>
                </a:solidFill>
                <a:latin typeface="Arial MT"/>
                <a:cs typeface="Arial MT"/>
              </a:rPr>
              <a:t> </a:t>
            </a:r>
            <a:r>
              <a:rPr sz="2600" dirty="0">
                <a:solidFill>
                  <a:srgbClr val="800000"/>
                </a:solidFill>
                <a:latin typeface="Arial MT"/>
                <a:cs typeface="Arial MT"/>
              </a:rPr>
              <a:t>number</a:t>
            </a:r>
            <a:r>
              <a:rPr sz="2600" spc="-30" dirty="0">
                <a:solidFill>
                  <a:srgbClr val="800000"/>
                </a:solidFill>
                <a:latin typeface="Arial MT"/>
                <a:cs typeface="Arial MT"/>
              </a:rPr>
              <a:t> </a:t>
            </a:r>
            <a:r>
              <a:rPr sz="2600" dirty="0">
                <a:solidFill>
                  <a:srgbClr val="800000"/>
                </a:solidFill>
                <a:latin typeface="Arial MT"/>
                <a:cs typeface="Arial MT"/>
              </a:rPr>
              <a:t>of </a:t>
            </a:r>
            <a:r>
              <a:rPr sz="2600" spc="-710" dirty="0">
                <a:solidFill>
                  <a:srgbClr val="800000"/>
                </a:solidFill>
                <a:latin typeface="Arial MT"/>
                <a:cs typeface="Arial MT"/>
              </a:rPr>
              <a:t> </a:t>
            </a:r>
            <a:r>
              <a:rPr sz="2600" dirty="0">
                <a:solidFill>
                  <a:srgbClr val="800000"/>
                </a:solidFill>
                <a:latin typeface="Arial MT"/>
                <a:cs typeface="Arial MT"/>
              </a:rPr>
              <a:t>DEPENDENTs.</a:t>
            </a:r>
            <a:endParaRPr sz="2600">
              <a:latin typeface="Arial MT"/>
              <a:cs typeface="Arial MT"/>
            </a:endParaRPr>
          </a:p>
          <a:p>
            <a:pPr marL="698500" marR="5080" lvl="1" indent="-228600">
              <a:lnSpc>
                <a:spcPts val="2590"/>
              </a:lnSpc>
              <a:spcBef>
                <a:spcPts val="585"/>
              </a:spcBef>
              <a:buClr>
                <a:srgbClr val="990033"/>
              </a:buClr>
              <a:buSzPct val="50000"/>
              <a:buFont typeface="Wingdings"/>
              <a:buChar char=""/>
              <a:tabLst>
                <a:tab pos="699135" algn="l"/>
              </a:tabLst>
            </a:pPr>
            <a:r>
              <a:rPr sz="2400" dirty="0">
                <a:solidFill>
                  <a:srgbClr val="333399"/>
                </a:solidFill>
                <a:latin typeface="Arial MT"/>
                <a:cs typeface="Arial MT"/>
              </a:rPr>
              <a:t>For</a:t>
            </a:r>
            <a:r>
              <a:rPr sz="2400" spc="-10" dirty="0">
                <a:solidFill>
                  <a:srgbClr val="333399"/>
                </a:solidFill>
                <a:latin typeface="Arial MT"/>
                <a:cs typeface="Arial MT"/>
              </a:rPr>
              <a:t> </a:t>
            </a:r>
            <a:r>
              <a:rPr sz="2400" spc="-5" dirty="0">
                <a:solidFill>
                  <a:srgbClr val="333399"/>
                </a:solidFill>
                <a:latin typeface="Arial MT"/>
                <a:cs typeface="Arial MT"/>
              </a:rPr>
              <a:t>each</a:t>
            </a:r>
            <a:r>
              <a:rPr sz="2400" spc="10" dirty="0">
                <a:solidFill>
                  <a:srgbClr val="333399"/>
                </a:solidFill>
                <a:latin typeface="Arial MT"/>
                <a:cs typeface="Arial MT"/>
              </a:rPr>
              <a:t> </a:t>
            </a:r>
            <a:r>
              <a:rPr sz="2400" spc="-5" dirty="0">
                <a:solidFill>
                  <a:srgbClr val="333399"/>
                </a:solidFill>
                <a:latin typeface="Arial MT"/>
                <a:cs typeface="Arial MT"/>
              </a:rPr>
              <a:t>dependent,</a:t>
            </a:r>
            <a:r>
              <a:rPr sz="2400" spc="20" dirty="0">
                <a:solidFill>
                  <a:srgbClr val="333399"/>
                </a:solidFill>
                <a:latin typeface="Arial MT"/>
                <a:cs typeface="Arial MT"/>
              </a:rPr>
              <a:t> </a:t>
            </a:r>
            <a:r>
              <a:rPr sz="2400" spc="-5" dirty="0">
                <a:solidFill>
                  <a:srgbClr val="333399"/>
                </a:solidFill>
                <a:latin typeface="Arial MT"/>
                <a:cs typeface="Arial MT"/>
              </a:rPr>
              <a:t>the</a:t>
            </a:r>
            <a:r>
              <a:rPr sz="2400" spc="5" dirty="0">
                <a:solidFill>
                  <a:srgbClr val="333399"/>
                </a:solidFill>
                <a:latin typeface="Arial MT"/>
                <a:cs typeface="Arial MT"/>
              </a:rPr>
              <a:t> </a:t>
            </a:r>
            <a:r>
              <a:rPr sz="2400" spc="-10" dirty="0">
                <a:solidFill>
                  <a:srgbClr val="333399"/>
                </a:solidFill>
                <a:latin typeface="Arial MT"/>
                <a:cs typeface="Arial MT"/>
              </a:rPr>
              <a:t>DB</a:t>
            </a:r>
            <a:r>
              <a:rPr sz="2400" spc="15" dirty="0">
                <a:solidFill>
                  <a:srgbClr val="333399"/>
                </a:solidFill>
                <a:latin typeface="Arial MT"/>
                <a:cs typeface="Arial MT"/>
              </a:rPr>
              <a:t> </a:t>
            </a:r>
            <a:r>
              <a:rPr sz="2400" spc="-5" dirty="0">
                <a:solidFill>
                  <a:srgbClr val="333399"/>
                </a:solidFill>
                <a:latin typeface="Arial MT"/>
                <a:cs typeface="Arial MT"/>
              </a:rPr>
              <a:t>keeps</a:t>
            </a:r>
            <a:r>
              <a:rPr sz="2400" spc="5"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a:t>
            </a:r>
            <a:r>
              <a:rPr sz="2400" spc="-5" dirty="0">
                <a:solidFill>
                  <a:srgbClr val="333399"/>
                </a:solidFill>
                <a:latin typeface="Arial MT"/>
                <a:cs typeface="Arial MT"/>
              </a:rPr>
              <a:t>record</a:t>
            </a:r>
            <a:r>
              <a:rPr sz="2400" spc="5" dirty="0">
                <a:solidFill>
                  <a:srgbClr val="333399"/>
                </a:solidFill>
                <a:latin typeface="Arial MT"/>
                <a:cs typeface="Arial MT"/>
              </a:rPr>
              <a:t> </a:t>
            </a:r>
            <a:r>
              <a:rPr sz="2400" dirty="0">
                <a:solidFill>
                  <a:srgbClr val="333399"/>
                </a:solidFill>
                <a:latin typeface="Arial MT"/>
                <a:cs typeface="Arial MT"/>
              </a:rPr>
              <a:t>of</a:t>
            </a:r>
            <a:r>
              <a:rPr sz="2400" spc="10" dirty="0">
                <a:solidFill>
                  <a:srgbClr val="333399"/>
                </a:solidFill>
                <a:latin typeface="Arial MT"/>
                <a:cs typeface="Arial MT"/>
              </a:rPr>
              <a:t> </a:t>
            </a:r>
            <a:r>
              <a:rPr sz="2400" spc="-5" dirty="0">
                <a:solidFill>
                  <a:srgbClr val="333399"/>
                </a:solidFill>
                <a:latin typeface="Arial MT"/>
                <a:cs typeface="Arial MT"/>
              </a:rPr>
              <a:t>name, </a:t>
            </a:r>
            <a:r>
              <a:rPr sz="2400" spc="-650" dirty="0">
                <a:solidFill>
                  <a:srgbClr val="333399"/>
                </a:solidFill>
                <a:latin typeface="Arial MT"/>
                <a:cs typeface="Arial MT"/>
              </a:rPr>
              <a:t> </a:t>
            </a:r>
            <a:r>
              <a:rPr sz="2400" spc="-5" dirty="0">
                <a:solidFill>
                  <a:srgbClr val="333399"/>
                </a:solidFill>
                <a:latin typeface="Arial MT"/>
                <a:cs typeface="Arial MT"/>
              </a:rPr>
              <a:t>sex,</a:t>
            </a:r>
            <a:r>
              <a:rPr sz="2400" spc="5" dirty="0">
                <a:solidFill>
                  <a:srgbClr val="333399"/>
                </a:solidFill>
                <a:latin typeface="Arial MT"/>
                <a:cs typeface="Arial MT"/>
              </a:rPr>
              <a:t> </a:t>
            </a:r>
            <a:r>
              <a:rPr sz="2400" spc="-5" dirty="0">
                <a:solidFill>
                  <a:srgbClr val="333399"/>
                </a:solidFill>
                <a:latin typeface="Arial MT"/>
                <a:cs typeface="Arial MT"/>
              </a:rPr>
              <a:t>birthdate,</a:t>
            </a:r>
            <a:r>
              <a:rPr sz="2400" spc="5" dirty="0">
                <a:solidFill>
                  <a:srgbClr val="333399"/>
                </a:solidFill>
                <a:latin typeface="Arial MT"/>
                <a:cs typeface="Arial MT"/>
              </a:rPr>
              <a:t> </a:t>
            </a:r>
            <a:r>
              <a:rPr sz="2400" spc="-5" dirty="0">
                <a:solidFill>
                  <a:srgbClr val="333399"/>
                </a:solidFill>
                <a:latin typeface="Arial MT"/>
                <a:cs typeface="Arial MT"/>
              </a:rPr>
              <a:t>and</a:t>
            </a:r>
            <a:r>
              <a:rPr sz="2400" spc="10" dirty="0">
                <a:solidFill>
                  <a:srgbClr val="333399"/>
                </a:solidFill>
                <a:latin typeface="Arial MT"/>
                <a:cs typeface="Arial MT"/>
              </a:rPr>
              <a:t> </a:t>
            </a:r>
            <a:r>
              <a:rPr sz="2400" spc="-5" dirty="0">
                <a:solidFill>
                  <a:srgbClr val="333399"/>
                </a:solidFill>
                <a:latin typeface="Arial MT"/>
                <a:cs typeface="Arial MT"/>
              </a:rPr>
              <a:t>relationship</a:t>
            </a:r>
            <a:r>
              <a:rPr sz="2400" spc="35" dirty="0">
                <a:solidFill>
                  <a:srgbClr val="333399"/>
                </a:solidFill>
                <a:latin typeface="Arial MT"/>
                <a:cs typeface="Arial MT"/>
              </a:rPr>
              <a:t> </a:t>
            </a:r>
            <a:r>
              <a:rPr sz="2400" dirty="0">
                <a:solidFill>
                  <a:srgbClr val="333399"/>
                </a:solidFill>
                <a:latin typeface="Arial MT"/>
                <a:cs typeface="Arial MT"/>
              </a:rPr>
              <a:t>to the</a:t>
            </a:r>
            <a:r>
              <a:rPr sz="2400" spc="-10" dirty="0">
                <a:solidFill>
                  <a:srgbClr val="333399"/>
                </a:solidFill>
                <a:latin typeface="Arial MT"/>
                <a:cs typeface="Arial MT"/>
              </a:rPr>
              <a:t> </a:t>
            </a:r>
            <a:r>
              <a:rPr sz="2400" spc="-5" dirty="0">
                <a:solidFill>
                  <a:srgbClr val="333399"/>
                </a:solidFill>
                <a:latin typeface="Arial MT"/>
                <a:cs typeface="Arial MT"/>
              </a:rPr>
              <a:t>employee.</a:t>
            </a:r>
            <a:endParaRPr sz="2400">
              <a:latin typeface="Arial MT"/>
              <a:cs typeface="Arial M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4090670" cy="574040"/>
          </a:xfrm>
          <a:prstGeom prst="rect">
            <a:avLst/>
          </a:prstGeom>
        </p:spPr>
        <p:txBody>
          <a:bodyPr vert="horz" wrap="square" lIns="0" tIns="12700" rIns="0" bIns="0" rtlCol="0">
            <a:spAutoFit/>
          </a:bodyPr>
          <a:lstStyle/>
          <a:p>
            <a:pPr marL="12700">
              <a:lnSpc>
                <a:spcPct val="100000"/>
              </a:lnSpc>
              <a:spcBef>
                <a:spcPts val="100"/>
              </a:spcBef>
            </a:pPr>
            <a:r>
              <a:rPr spc="-5" dirty="0"/>
              <a:t>ER</a:t>
            </a:r>
            <a:r>
              <a:rPr spc="-35" dirty="0"/>
              <a:t> </a:t>
            </a:r>
            <a:r>
              <a:rPr spc="-5" dirty="0"/>
              <a:t>Model</a:t>
            </a:r>
            <a:r>
              <a:rPr spc="-45" dirty="0"/>
              <a:t> </a:t>
            </a:r>
            <a:r>
              <a:rPr dirty="0"/>
              <a:t>Concepts</a:t>
            </a:r>
          </a:p>
        </p:txBody>
      </p:sp>
      <p:sp>
        <p:nvSpPr>
          <p:cNvPr id="4" name="object 4"/>
          <p:cNvSpPr txBox="1"/>
          <p:nvPr/>
        </p:nvSpPr>
        <p:spPr>
          <a:xfrm>
            <a:off x="307340" y="1281429"/>
            <a:ext cx="8225155" cy="4427220"/>
          </a:xfrm>
          <a:prstGeom prst="rect">
            <a:avLst/>
          </a:prstGeom>
        </p:spPr>
        <p:txBody>
          <a:bodyPr vert="horz" wrap="square" lIns="0" tIns="12700" rIns="0" bIns="0" rtlCol="0">
            <a:spAutoFit/>
          </a:bodyPr>
          <a:lstStyle/>
          <a:p>
            <a:pPr marL="355600" indent="-342900">
              <a:lnSpc>
                <a:spcPts val="2880"/>
              </a:lnSpc>
              <a:spcBef>
                <a:spcPts val="10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Entities and</a:t>
            </a:r>
            <a:r>
              <a:rPr sz="2400" spc="5" dirty="0">
                <a:solidFill>
                  <a:srgbClr val="333399"/>
                </a:solidFill>
                <a:latin typeface="Arial MT"/>
                <a:cs typeface="Arial MT"/>
              </a:rPr>
              <a:t> </a:t>
            </a:r>
            <a:r>
              <a:rPr sz="2400" spc="-5" dirty="0">
                <a:solidFill>
                  <a:srgbClr val="333399"/>
                </a:solidFill>
                <a:latin typeface="Arial MT"/>
                <a:cs typeface="Arial MT"/>
              </a:rPr>
              <a:t>Attributes</a:t>
            </a:r>
            <a:endParaRPr sz="2400">
              <a:latin typeface="Arial MT"/>
              <a:cs typeface="Arial MT"/>
            </a:endParaRPr>
          </a:p>
          <a:p>
            <a:pPr marL="756285" marR="737235" lvl="1" indent="-287020">
              <a:lnSpc>
                <a:spcPct val="8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Entity is</a:t>
            </a:r>
            <a:r>
              <a:rPr sz="2200" spc="5" dirty="0">
                <a:solidFill>
                  <a:srgbClr val="800000"/>
                </a:solidFill>
                <a:latin typeface="Arial MT"/>
                <a:cs typeface="Arial MT"/>
              </a:rPr>
              <a:t> </a:t>
            </a:r>
            <a:r>
              <a:rPr sz="2200" spc="-5" dirty="0">
                <a:solidFill>
                  <a:srgbClr val="800000"/>
                </a:solidFill>
                <a:latin typeface="Arial MT"/>
                <a:cs typeface="Arial MT"/>
              </a:rPr>
              <a:t>a</a:t>
            </a:r>
            <a:r>
              <a:rPr sz="2200" dirty="0">
                <a:solidFill>
                  <a:srgbClr val="800000"/>
                </a:solidFill>
                <a:latin typeface="Arial MT"/>
                <a:cs typeface="Arial MT"/>
              </a:rPr>
              <a:t> basic </a:t>
            </a:r>
            <a:r>
              <a:rPr sz="2200" spc="-5" dirty="0">
                <a:solidFill>
                  <a:srgbClr val="800000"/>
                </a:solidFill>
                <a:latin typeface="Arial MT"/>
                <a:cs typeface="Arial MT"/>
              </a:rPr>
              <a:t>concept</a:t>
            </a:r>
            <a:r>
              <a:rPr sz="2200" spc="5" dirty="0">
                <a:solidFill>
                  <a:srgbClr val="800000"/>
                </a:solidFill>
                <a:latin typeface="Arial MT"/>
                <a:cs typeface="Arial MT"/>
              </a:rPr>
              <a:t> </a:t>
            </a:r>
            <a:r>
              <a:rPr sz="2200" spc="-5" dirty="0">
                <a:solidFill>
                  <a:srgbClr val="800000"/>
                </a:solidFill>
                <a:latin typeface="Arial MT"/>
                <a:cs typeface="Arial MT"/>
              </a:rPr>
              <a:t>for</a:t>
            </a:r>
            <a:r>
              <a:rPr sz="2200" spc="5" dirty="0">
                <a:solidFill>
                  <a:srgbClr val="800000"/>
                </a:solidFill>
                <a:latin typeface="Arial MT"/>
                <a:cs typeface="Arial MT"/>
              </a:rPr>
              <a:t> </a:t>
            </a:r>
            <a:r>
              <a:rPr sz="2200" spc="-5" dirty="0">
                <a:solidFill>
                  <a:srgbClr val="800000"/>
                </a:solidFill>
                <a:latin typeface="Arial MT"/>
                <a:cs typeface="Arial MT"/>
              </a:rPr>
              <a:t>the</a:t>
            </a:r>
            <a:r>
              <a:rPr sz="2200" spc="20" dirty="0">
                <a:solidFill>
                  <a:srgbClr val="800000"/>
                </a:solidFill>
                <a:latin typeface="Arial MT"/>
                <a:cs typeface="Arial MT"/>
              </a:rPr>
              <a:t> </a:t>
            </a:r>
            <a:r>
              <a:rPr sz="2200" spc="-5" dirty="0">
                <a:solidFill>
                  <a:srgbClr val="800000"/>
                </a:solidFill>
                <a:latin typeface="Arial MT"/>
                <a:cs typeface="Arial MT"/>
              </a:rPr>
              <a:t>ER</a:t>
            </a:r>
            <a:r>
              <a:rPr sz="2200" dirty="0">
                <a:solidFill>
                  <a:srgbClr val="800000"/>
                </a:solidFill>
                <a:latin typeface="Arial MT"/>
                <a:cs typeface="Arial MT"/>
              </a:rPr>
              <a:t> </a:t>
            </a:r>
            <a:r>
              <a:rPr sz="2200" spc="-5" dirty="0">
                <a:solidFill>
                  <a:srgbClr val="800000"/>
                </a:solidFill>
                <a:latin typeface="Arial MT"/>
                <a:cs typeface="Arial MT"/>
              </a:rPr>
              <a:t>model.</a:t>
            </a:r>
            <a:r>
              <a:rPr sz="2200" spc="15" dirty="0">
                <a:solidFill>
                  <a:srgbClr val="800000"/>
                </a:solidFill>
                <a:latin typeface="Arial MT"/>
                <a:cs typeface="Arial MT"/>
              </a:rPr>
              <a:t> </a:t>
            </a:r>
            <a:r>
              <a:rPr sz="2200" spc="-5" dirty="0">
                <a:solidFill>
                  <a:srgbClr val="800000"/>
                </a:solidFill>
                <a:latin typeface="Arial MT"/>
                <a:cs typeface="Arial MT"/>
              </a:rPr>
              <a:t>Entities</a:t>
            </a:r>
            <a:r>
              <a:rPr sz="2200" dirty="0">
                <a:solidFill>
                  <a:srgbClr val="800000"/>
                </a:solidFill>
                <a:latin typeface="Arial MT"/>
                <a:cs typeface="Arial MT"/>
              </a:rPr>
              <a:t> </a:t>
            </a:r>
            <a:r>
              <a:rPr sz="2200" spc="-5" dirty="0">
                <a:solidFill>
                  <a:srgbClr val="800000"/>
                </a:solidFill>
                <a:latin typeface="Arial MT"/>
                <a:cs typeface="Arial MT"/>
              </a:rPr>
              <a:t>are </a:t>
            </a:r>
            <a:r>
              <a:rPr sz="2200" spc="-595" dirty="0">
                <a:solidFill>
                  <a:srgbClr val="800000"/>
                </a:solidFill>
                <a:latin typeface="Arial MT"/>
                <a:cs typeface="Arial MT"/>
              </a:rPr>
              <a:t> </a:t>
            </a:r>
            <a:r>
              <a:rPr sz="2200" dirty="0">
                <a:solidFill>
                  <a:srgbClr val="800000"/>
                </a:solidFill>
                <a:latin typeface="Arial MT"/>
                <a:cs typeface="Arial MT"/>
              </a:rPr>
              <a:t>specific</a:t>
            </a:r>
            <a:r>
              <a:rPr sz="2200" spc="-20" dirty="0">
                <a:solidFill>
                  <a:srgbClr val="800000"/>
                </a:solidFill>
                <a:latin typeface="Arial MT"/>
                <a:cs typeface="Arial MT"/>
              </a:rPr>
              <a:t> </a:t>
            </a:r>
            <a:r>
              <a:rPr sz="2200" spc="-5" dirty="0">
                <a:solidFill>
                  <a:srgbClr val="800000"/>
                </a:solidFill>
                <a:latin typeface="Arial MT"/>
                <a:cs typeface="Arial MT"/>
              </a:rPr>
              <a:t>things</a:t>
            </a:r>
            <a:r>
              <a:rPr sz="2200" spc="5" dirty="0">
                <a:solidFill>
                  <a:srgbClr val="800000"/>
                </a:solidFill>
                <a:latin typeface="Arial MT"/>
                <a:cs typeface="Arial MT"/>
              </a:rPr>
              <a:t> </a:t>
            </a:r>
            <a:r>
              <a:rPr sz="2200" spc="-5" dirty="0">
                <a:solidFill>
                  <a:srgbClr val="800000"/>
                </a:solidFill>
                <a:latin typeface="Arial MT"/>
                <a:cs typeface="Arial MT"/>
              </a:rPr>
              <a:t>or</a:t>
            </a:r>
            <a:r>
              <a:rPr sz="2200" spc="15" dirty="0">
                <a:solidFill>
                  <a:srgbClr val="800000"/>
                </a:solidFill>
                <a:latin typeface="Arial MT"/>
                <a:cs typeface="Arial MT"/>
              </a:rPr>
              <a:t> </a:t>
            </a:r>
            <a:r>
              <a:rPr sz="2200" spc="-5" dirty="0">
                <a:solidFill>
                  <a:srgbClr val="800000"/>
                </a:solidFill>
                <a:latin typeface="Arial MT"/>
                <a:cs typeface="Arial MT"/>
              </a:rPr>
              <a:t>objects</a:t>
            </a:r>
            <a:r>
              <a:rPr sz="2200" spc="-10" dirty="0">
                <a:solidFill>
                  <a:srgbClr val="800000"/>
                </a:solidFill>
                <a:latin typeface="Arial MT"/>
                <a:cs typeface="Arial MT"/>
              </a:rPr>
              <a:t> </a:t>
            </a:r>
            <a:r>
              <a:rPr sz="2200" spc="-5" dirty="0">
                <a:solidFill>
                  <a:srgbClr val="800000"/>
                </a:solidFill>
                <a:latin typeface="Arial MT"/>
                <a:cs typeface="Arial MT"/>
              </a:rPr>
              <a:t>in</a:t>
            </a:r>
            <a:r>
              <a:rPr sz="2200" spc="5"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dirty="0">
                <a:solidFill>
                  <a:srgbClr val="800000"/>
                </a:solidFill>
                <a:latin typeface="Arial MT"/>
                <a:cs typeface="Arial MT"/>
              </a:rPr>
              <a:t>mini-world</a:t>
            </a:r>
            <a:r>
              <a:rPr sz="2200" spc="25" dirty="0">
                <a:solidFill>
                  <a:srgbClr val="800000"/>
                </a:solidFill>
                <a:latin typeface="Arial MT"/>
                <a:cs typeface="Arial MT"/>
              </a:rPr>
              <a:t> </a:t>
            </a:r>
            <a:r>
              <a:rPr sz="2200" spc="-5" dirty="0">
                <a:solidFill>
                  <a:srgbClr val="800000"/>
                </a:solidFill>
                <a:latin typeface="Arial MT"/>
                <a:cs typeface="Arial MT"/>
              </a:rPr>
              <a:t>that are </a:t>
            </a:r>
            <a:r>
              <a:rPr sz="2200" dirty="0">
                <a:solidFill>
                  <a:srgbClr val="800000"/>
                </a:solidFill>
                <a:latin typeface="Arial MT"/>
                <a:cs typeface="Arial MT"/>
              </a:rPr>
              <a:t> </a:t>
            </a:r>
            <a:r>
              <a:rPr sz="2200" spc="-5" dirty="0">
                <a:solidFill>
                  <a:srgbClr val="800000"/>
                </a:solidFill>
                <a:latin typeface="Arial MT"/>
                <a:cs typeface="Arial MT"/>
              </a:rPr>
              <a:t>represented</a:t>
            </a:r>
            <a:r>
              <a:rPr sz="2200" spc="10" dirty="0">
                <a:solidFill>
                  <a:srgbClr val="800000"/>
                </a:solidFill>
                <a:latin typeface="Arial MT"/>
                <a:cs typeface="Arial MT"/>
              </a:rPr>
              <a:t> </a:t>
            </a:r>
            <a:r>
              <a:rPr sz="2200" spc="-5" dirty="0">
                <a:solidFill>
                  <a:srgbClr val="800000"/>
                </a:solidFill>
                <a:latin typeface="Arial MT"/>
                <a:cs typeface="Arial MT"/>
              </a:rPr>
              <a:t>in</a:t>
            </a:r>
            <a:r>
              <a:rPr sz="2200"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spc="-5" dirty="0">
                <a:solidFill>
                  <a:srgbClr val="800000"/>
                </a:solidFill>
                <a:latin typeface="Arial MT"/>
                <a:cs typeface="Arial MT"/>
              </a:rPr>
              <a:t>database.</a:t>
            </a:r>
            <a:endParaRPr sz="2200">
              <a:latin typeface="Arial MT"/>
              <a:cs typeface="Arial MT"/>
            </a:endParaRPr>
          </a:p>
          <a:p>
            <a:pPr marL="1155700" lvl="2" indent="-229235">
              <a:lnSpc>
                <a:spcPts val="2160"/>
              </a:lnSpc>
              <a:spcBef>
                <a:spcPts val="1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For</a:t>
            </a:r>
            <a:r>
              <a:rPr sz="2000" spc="-10" dirty="0">
                <a:solidFill>
                  <a:srgbClr val="333399"/>
                </a:solidFill>
                <a:latin typeface="Arial MT"/>
                <a:cs typeface="Arial MT"/>
              </a:rPr>
              <a:t> </a:t>
            </a:r>
            <a:r>
              <a:rPr sz="2000" dirty="0">
                <a:solidFill>
                  <a:srgbClr val="333399"/>
                </a:solidFill>
                <a:latin typeface="Arial MT"/>
                <a:cs typeface="Arial MT"/>
              </a:rPr>
              <a:t>example</a:t>
            </a:r>
            <a:r>
              <a:rPr sz="2000" spc="-15" dirty="0">
                <a:solidFill>
                  <a:srgbClr val="333399"/>
                </a:solidFill>
                <a:latin typeface="Arial MT"/>
                <a:cs typeface="Arial MT"/>
              </a:rPr>
              <a:t> </a:t>
            </a:r>
            <a:r>
              <a:rPr sz="2000" dirty="0">
                <a:solidFill>
                  <a:srgbClr val="333399"/>
                </a:solidFill>
                <a:latin typeface="Arial MT"/>
                <a:cs typeface="Arial MT"/>
              </a:rPr>
              <a:t>the</a:t>
            </a:r>
            <a:r>
              <a:rPr sz="2000" spc="-15" dirty="0">
                <a:solidFill>
                  <a:srgbClr val="333399"/>
                </a:solidFill>
                <a:latin typeface="Arial MT"/>
                <a:cs typeface="Arial MT"/>
              </a:rPr>
              <a:t> </a:t>
            </a:r>
            <a:r>
              <a:rPr sz="2000" spc="-5" dirty="0">
                <a:solidFill>
                  <a:srgbClr val="333399"/>
                </a:solidFill>
                <a:latin typeface="Arial MT"/>
                <a:cs typeface="Arial MT"/>
              </a:rPr>
              <a:t>EMPLOYEE</a:t>
            </a:r>
            <a:r>
              <a:rPr sz="2000" spc="5" dirty="0">
                <a:solidFill>
                  <a:srgbClr val="333399"/>
                </a:solidFill>
                <a:latin typeface="Arial MT"/>
                <a:cs typeface="Arial MT"/>
              </a:rPr>
              <a:t> </a:t>
            </a:r>
            <a:r>
              <a:rPr sz="2000" dirty="0">
                <a:solidFill>
                  <a:srgbClr val="333399"/>
                </a:solidFill>
                <a:latin typeface="Arial MT"/>
                <a:cs typeface="Arial MT"/>
              </a:rPr>
              <a:t>John</a:t>
            </a:r>
            <a:r>
              <a:rPr sz="2000" spc="-20" dirty="0">
                <a:solidFill>
                  <a:srgbClr val="333399"/>
                </a:solidFill>
                <a:latin typeface="Arial MT"/>
                <a:cs typeface="Arial MT"/>
              </a:rPr>
              <a:t> </a:t>
            </a:r>
            <a:r>
              <a:rPr sz="2000" spc="-5" dirty="0">
                <a:solidFill>
                  <a:srgbClr val="333399"/>
                </a:solidFill>
                <a:latin typeface="Arial MT"/>
                <a:cs typeface="Arial MT"/>
              </a:rPr>
              <a:t>Smith, </a:t>
            </a:r>
            <a:r>
              <a:rPr sz="2000" dirty="0">
                <a:solidFill>
                  <a:srgbClr val="333399"/>
                </a:solidFill>
                <a:latin typeface="Arial MT"/>
                <a:cs typeface="Arial MT"/>
              </a:rPr>
              <a:t>the</a:t>
            </a:r>
            <a:r>
              <a:rPr sz="2000" spc="-10" dirty="0">
                <a:solidFill>
                  <a:srgbClr val="333399"/>
                </a:solidFill>
                <a:latin typeface="Arial MT"/>
                <a:cs typeface="Arial MT"/>
              </a:rPr>
              <a:t> </a:t>
            </a:r>
            <a:r>
              <a:rPr sz="2000" dirty="0">
                <a:solidFill>
                  <a:srgbClr val="333399"/>
                </a:solidFill>
                <a:latin typeface="Arial MT"/>
                <a:cs typeface="Arial MT"/>
              </a:rPr>
              <a:t>Research</a:t>
            </a:r>
            <a:endParaRPr sz="2000">
              <a:latin typeface="Arial MT"/>
              <a:cs typeface="Arial MT"/>
            </a:endParaRPr>
          </a:p>
          <a:p>
            <a:pPr marL="1155700">
              <a:lnSpc>
                <a:spcPts val="2155"/>
              </a:lnSpc>
            </a:pPr>
            <a:r>
              <a:rPr sz="2000" dirty="0">
                <a:solidFill>
                  <a:srgbClr val="333399"/>
                </a:solidFill>
                <a:latin typeface="Arial MT"/>
                <a:cs typeface="Arial MT"/>
              </a:rPr>
              <a:t>DEPARTMENT,</a:t>
            </a:r>
            <a:r>
              <a:rPr sz="2000" spc="-10" dirty="0">
                <a:solidFill>
                  <a:srgbClr val="333399"/>
                </a:solidFill>
                <a:latin typeface="Arial MT"/>
                <a:cs typeface="Arial MT"/>
              </a:rPr>
              <a:t> </a:t>
            </a:r>
            <a:r>
              <a:rPr sz="2000" dirty="0">
                <a:solidFill>
                  <a:srgbClr val="333399"/>
                </a:solidFill>
                <a:latin typeface="Arial MT"/>
                <a:cs typeface="Arial MT"/>
              </a:rPr>
              <a:t>the</a:t>
            </a:r>
            <a:r>
              <a:rPr sz="2000" spc="-20" dirty="0">
                <a:solidFill>
                  <a:srgbClr val="333399"/>
                </a:solidFill>
                <a:latin typeface="Arial MT"/>
                <a:cs typeface="Arial MT"/>
              </a:rPr>
              <a:t> </a:t>
            </a:r>
            <a:r>
              <a:rPr sz="2000" dirty="0">
                <a:solidFill>
                  <a:srgbClr val="333399"/>
                </a:solidFill>
                <a:latin typeface="Arial MT"/>
                <a:cs typeface="Arial MT"/>
              </a:rPr>
              <a:t>ProductX</a:t>
            </a:r>
            <a:r>
              <a:rPr sz="2000" spc="-45" dirty="0">
                <a:solidFill>
                  <a:srgbClr val="333399"/>
                </a:solidFill>
                <a:latin typeface="Arial MT"/>
                <a:cs typeface="Arial MT"/>
              </a:rPr>
              <a:t> </a:t>
            </a:r>
            <a:r>
              <a:rPr sz="2000" dirty="0">
                <a:solidFill>
                  <a:srgbClr val="333399"/>
                </a:solidFill>
                <a:latin typeface="Arial MT"/>
                <a:cs typeface="Arial MT"/>
              </a:rPr>
              <a:t>PROJECT</a:t>
            </a:r>
            <a:endParaRPr sz="2000">
              <a:latin typeface="Arial MT"/>
              <a:cs typeface="Arial MT"/>
            </a:endParaRPr>
          </a:p>
          <a:p>
            <a:pPr marL="756285" lvl="1" indent="-287020">
              <a:lnSpc>
                <a:spcPts val="2635"/>
              </a:lnSpc>
              <a:buClr>
                <a:srgbClr val="333399"/>
              </a:buClr>
              <a:buSzPct val="54545"/>
              <a:buFont typeface="Wingdings"/>
              <a:buChar char=""/>
              <a:tabLst>
                <a:tab pos="756285" algn="l"/>
                <a:tab pos="756920" algn="l"/>
              </a:tabLst>
            </a:pPr>
            <a:r>
              <a:rPr sz="2200" spc="-5" dirty="0">
                <a:solidFill>
                  <a:srgbClr val="800000"/>
                </a:solidFill>
                <a:latin typeface="Arial MT"/>
                <a:cs typeface="Arial MT"/>
              </a:rPr>
              <a:t>Attributes</a:t>
            </a:r>
            <a:r>
              <a:rPr sz="2200" spc="10" dirty="0">
                <a:solidFill>
                  <a:srgbClr val="800000"/>
                </a:solidFill>
                <a:latin typeface="Arial MT"/>
                <a:cs typeface="Arial MT"/>
              </a:rPr>
              <a:t> </a:t>
            </a:r>
            <a:r>
              <a:rPr sz="2200" spc="-5" dirty="0">
                <a:solidFill>
                  <a:srgbClr val="800000"/>
                </a:solidFill>
                <a:latin typeface="Arial MT"/>
                <a:cs typeface="Arial MT"/>
              </a:rPr>
              <a:t>are</a:t>
            </a:r>
            <a:r>
              <a:rPr sz="2200" spc="20" dirty="0">
                <a:solidFill>
                  <a:srgbClr val="800000"/>
                </a:solidFill>
                <a:latin typeface="Arial MT"/>
                <a:cs typeface="Arial MT"/>
              </a:rPr>
              <a:t> </a:t>
            </a:r>
            <a:r>
              <a:rPr sz="2200" spc="-5" dirty="0">
                <a:solidFill>
                  <a:srgbClr val="800000"/>
                </a:solidFill>
                <a:latin typeface="Arial MT"/>
                <a:cs typeface="Arial MT"/>
              </a:rPr>
              <a:t>properties</a:t>
            </a:r>
            <a:r>
              <a:rPr sz="2200" spc="10" dirty="0">
                <a:solidFill>
                  <a:srgbClr val="800000"/>
                </a:solidFill>
                <a:latin typeface="Arial MT"/>
                <a:cs typeface="Arial MT"/>
              </a:rPr>
              <a:t> </a:t>
            </a:r>
            <a:r>
              <a:rPr sz="2200" spc="-5" dirty="0">
                <a:solidFill>
                  <a:srgbClr val="800000"/>
                </a:solidFill>
                <a:latin typeface="Arial MT"/>
                <a:cs typeface="Arial MT"/>
              </a:rPr>
              <a:t>used</a:t>
            </a:r>
            <a:r>
              <a:rPr sz="2200" spc="5" dirty="0">
                <a:solidFill>
                  <a:srgbClr val="800000"/>
                </a:solidFill>
                <a:latin typeface="Arial MT"/>
                <a:cs typeface="Arial MT"/>
              </a:rPr>
              <a:t> </a:t>
            </a:r>
            <a:r>
              <a:rPr sz="2200" spc="-5" dirty="0">
                <a:solidFill>
                  <a:srgbClr val="800000"/>
                </a:solidFill>
                <a:latin typeface="Arial MT"/>
                <a:cs typeface="Arial MT"/>
              </a:rPr>
              <a:t>to</a:t>
            </a:r>
            <a:r>
              <a:rPr sz="2200" spc="15" dirty="0">
                <a:solidFill>
                  <a:srgbClr val="800000"/>
                </a:solidFill>
                <a:latin typeface="Arial MT"/>
                <a:cs typeface="Arial MT"/>
              </a:rPr>
              <a:t> </a:t>
            </a:r>
            <a:r>
              <a:rPr sz="2200" spc="-5" dirty="0">
                <a:solidFill>
                  <a:srgbClr val="800000"/>
                </a:solidFill>
                <a:latin typeface="Arial MT"/>
                <a:cs typeface="Arial MT"/>
              </a:rPr>
              <a:t>describe</a:t>
            </a:r>
            <a:r>
              <a:rPr sz="2200" dirty="0">
                <a:solidFill>
                  <a:srgbClr val="800000"/>
                </a:solidFill>
                <a:latin typeface="Arial MT"/>
                <a:cs typeface="Arial MT"/>
              </a:rPr>
              <a:t> </a:t>
            </a:r>
            <a:r>
              <a:rPr sz="2200" spc="-5" dirty="0">
                <a:solidFill>
                  <a:srgbClr val="800000"/>
                </a:solidFill>
                <a:latin typeface="Arial MT"/>
                <a:cs typeface="Arial MT"/>
              </a:rPr>
              <a:t>an</a:t>
            </a:r>
            <a:r>
              <a:rPr sz="2200" spc="20" dirty="0">
                <a:solidFill>
                  <a:srgbClr val="800000"/>
                </a:solidFill>
                <a:latin typeface="Arial MT"/>
                <a:cs typeface="Arial MT"/>
              </a:rPr>
              <a:t> </a:t>
            </a:r>
            <a:r>
              <a:rPr sz="2200" spc="-5" dirty="0">
                <a:solidFill>
                  <a:srgbClr val="800000"/>
                </a:solidFill>
                <a:latin typeface="Arial MT"/>
                <a:cs typeface="Arial MT"/>
              </a:rPr>
              <a:t>entity.</a:t>
            </a:r>
            <a:endParaRPr sz="2200">
              <a:latin typeface="Arial MT"/>
              <a:cs typeface="Arial MT"/>
            </a:endParaRPr>
          </a:p>
          <a:p>
            <a:pPr marL="1155700" marR="444500" lvl="2" indent="-228600">
              <a:lnSpc>
                <a:spcPts val="1920"/>
              </a:lnSpc>
              <a:spcBef>
                <a:spcPts val="47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For</a:t>
            </a:r>
            <a:r>
              <a:rPr sz="2000" spc="-20" dirty="0">
                <a:solidFill>
                  <a:srgbClr val="333399"/>
                </a:solidFill>
                <a:latin typeface="Arial MT"/>
                <a:cs typeface="Arial MT"/>
              </a:rPr>
              <a:t> </a:t>
            </a:r>
            <a:r>
              <a:rPr sz="2000" dirty="0">
                <a:solidFill>
                  <a:srgbClr val="333399"/>
                </a:solidFill>
                <a:latin typeface="Arial MT"/>
                <a:cs typeface="Arial MT"/>
              </a:rPr>
              <a:t>example</a:t>
            </a:r>
            <a:r>
              <a:rPr sz="2000" spc="-25" dirty="0">
                <a:solidFill>
                  <a:srgbClr val="333399"/>
                </a:solidFill>
                <a:latin typeface="Arial MT"/>
                <a:cs typeface="Arial MT"/>
              </a:rPr>
              <a:t> </a:t>
            </a:r>
            <a:r>
              <a:rPr sz="2000" dirty="0">
                <a:solidFill>
                  <a:srgbClr val="333399"/>
                </a:solidFill>
                <a:latin typeface="Arial MT"/>
                <a:cs typeface="Arial MT"/>
              </a:rPr>
              <a:t>an</a:t>
            </a:r>
            <a:r>
              <a:rPr sz="2000" spc="-20" dirty="0">
                <a:solidFill>
                  <a:srgbClr val="333399"/>
                </a:solidFill>
                <a:latin typeface="Arial MT"/>
                <a:cs typeface="Arial MT"/>
              </a:rPr>
              <a:t> </a:t>
            </a:r>
            <a:r>
              <a:rPr sz="2000" dirty="0">
                <a:solidFill>
                  <a:srgbClr val="333399"/>
                </a:solidFill>
                <a:latin typeface="Arial MT"/>
                <a:cs typeface="Arial MT"/>
              </a:rPr>
              <a:t>EMPLOYEE</a:t>
            </a:r>
            <a:r>
              <a:rPr sz="2000" spc="-5" dirty="0">
                <a:solidFill>
                  <a:srgbClr val="333399"/>
                </a:solidFill>
                <a:latin typeface="Arial MT"/>
                <a:cs typeface="Arial MT"/>
              </a:rPr>
              <a:t> </a:t>
            </a:r>
            <a:r>
              <a:rPr sz="2000" dirty="0">
                <a:solidFill>
                  <a:srgbClr val="333399"/>
                </a:solidFill>
                <a:latin typeface="Arial MT"/>
                <a:cs typeface="Arial MT"/>
              </a:rPr>
              <a:t>entity</a:t>
            </a:r>
            <a:r>
              <a:rPr sz="2000" spc="-35" dirty="0">
                <a:solidFill>
                  <a:srgbClr val="333399"/>
                </a:solidFill>
                <a:latin typeface="Arial MT"/>
                <a:cs typeface="Arial MT"/>
              </a:rPr>
              <a:t> </a:t>
            </a:r>
            <a:r>
              <a:rPr sz="2000" dirty="0">
                <a:solidFill>
                  <a:srgbClr val="333399"/>
                </a:solidFill>
                <a:latin typeface="Arial MT"/>
                <a:cs typeface="Arial MT"/>
              </a:rPr>
              <a:t>may</a:t>
            </a:r>
            <a:r>
              <a:rPr sz="2000" spc="-15" dirty="0">
                <a:solidFill>
                  <a:srgbClr val="333399"/>
                </a:solidFill>
                <a:latin typeface="Arial MT"/>
                <a:cs typeface="Arial MT"/>
              </a:rPr>
              <a:t> </a:t>
            </a:r>
            <a:r>
              <a:rPr sz="2000" dirty="0">
                <a:solidFill>
                  <a:srgbClr val="333399"/>
                </a:solidFill>
                <a:latin typeface="Arial MT"/>
                <a:cs typeface="Arial MT"/>
              </a:rPr>
              <a:t>have</a:t>
            </a:r>
            <a:r>
              <a:rPr sz="2000" spc="-20" dirty="0">
                <a:solidFill>
                  <a:srgbClr val="333399"/>
                </a:solidFill>
                <a:latin typeface="Arial MT"/>
                <a:cs typeface="Arial MT"/>
              </a:rPr>
              <a:t> </a:t>
            </a:r>
            <a:r>
              <a:rPr sz="2000" dirty="0">
                <a:solidFill>
                  <a:srgbClr val="333399"/>
                </a:solidFill>
                <a:latin typeface="Arial MT"/>
                <a:cs typeface="Arial MT"/>
              </a:rPr>
              <a:t>the</a:t>
            </a:r>
            <a:r>
              <a:rPr sz="2000" spc="-25" dirty="0">
                <a:solidFill>
                  <a:srgbClr val="333399"/>
                </a:solidFill>
                <a:latin typeface="Arial MT"/>
                <a:cs typeface="Arial MT"/>
              </a:rPr>
              <a:t> </a:t>
            </a:r>
            <a:r>
              <a:rPr sz="2000" dirty="0">
                <a:solidFill>
                  <a:srgbClr val="333399"/>
                </a:solidFill>
                <a:latin typeface="Arial MT"/>
                <a:cs typeface="Arial MT"/>
              </a:rPr>
              <a:t>attributes </a:t>
            </a:r>
            <a:r>
              <a:rPr sz="2000" spc="-540" dirty="0">
                <a:solidFill>
                  <a:srgbClr val="333399"/>
                </a:solidFill>
                <a:latin typeface="Arial MT"/>
                <a:cs typeface="Arial MT"/>
              </a:rPr>
              <a:t> </a:t>
            </a:r>
            <a:r>
              <a:rPr sz="2000" dirty="0">
                <a:solidFill>
                  <a:srgbClr val="333399"/>
                </a:solidFill>
                <a:latin typeface="Arial MT"/>
                <a:cs typeface="Arial MT"/>
              </a:rPr>
              <a:t>Name,</a:t>
            </a:r>
            <a:r>
              <a:rPr sz="2000" spc="-40" dirty="0">
                <a:solidFill>
                  <a:srgbClr val="333399"/>
                </a:solidFill>
                <a:latin typeface="Arial MT"/>
                <a:cs typeface="Arial MT"/>
              </a:rPr>
              <a:t> </a:t>
            </a:r>
            <a:r>
              <a:rPr sz="2000" spc="-5" dirty="0">
                <a:solidFill>
                  <a:srgbClr val="333399"/>
                </a:solidFill>
                <a:latin typeface="Arial MT"/>
                <a:cs typeface="Arial MT"/>
              </a:rPr>
              <a:t>SSN,</a:t>
            </a:r>
            <a:r>
              <a:rPr sz="2000" spc="5" dirty="0">
                <a:solidFill>
                  <a:srgbClr val="333399"/>
                </a:solidFill>
                <a:latin typeface="Arial MT"/>
                <a:cs typeface="Arial MT"/>
              </a:rPr>
              <a:t> </a:t>
            </a:r>
            <a:r>
              <a:rPr sz="2000" dirty="0">
                <a:solidFill>
                  <a:srgbClr val="333399"/>
                </a:solidFill>
                <a:latin typeface="Arial MT"/>
                <a:cs typeface="Arial MT"/>
              </a:rPr>
              <a:t>Address,</a:t>
            </a:r>
            <a:r>
              <a:rPr sz="2000" spc="-40" dirty="0">
                <a:solidFill>
                  <a:srgbClr val="333399"/>
                </a:solidFill>
                <a:latin typeface="Arial MT"/>
                <a:cs typeface="Arial MT"/>
              </a:rPr>
              <a:t> </a:t>
            </a:r>
            <a:r>
              <a:rPr sz="2000" spc="-5" dirty="0">
                <a:solidFill>
                  <a:srgbClr val="333399"/>
                </a:solidFill>
                <a:latin typeface="Arial MT"/>
                <a:cs typeface="Arial MT"/>
              </a:rPr>
              <a:t>Sex,</a:t>
            </a:r>
            <a:r>
              <a:rPr sz="2000" spc="-10" dirty="0">
                <a:solidFill>
                  <a:srgbClr val="333399"/>
                </a:solidFill>
                <a:latin typeface="Arial MT"/>
                <a:cs typeface="Arial MT"/>
              </a:rPr>
              <a:t> </a:t>
            </a:r>
            <a:r>
              <a:rPr sz="2000" dirty="0">
                <a:solidFill>
                  <a:srgbClr val="333399"/>
                </a:solidFill>
                <a:latin typeface="Arial MT"/>
                <a:cs typeface="Arial MT"/>
              </a:rPr>
              <a:t>BirthDate</a:t>
            </a:r>
            <a:endParaRPr sz="2000">
              <a:latin typeface="Arial MT"/>
              <a:cs typeface="Arial MT"/>
            </a:endParaRPr>
          </a:p>
          <a:p>
            <a:pPr marL="756285" lvl="1" indent="-287020">
              <a:lnSpc>
                <a:spcPct val="100000"/>
              </a:lnSpc>
              <a:spcBef>
                <a:spcPts val="1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A</a:t>
            </a:r>
            <a:r>
              <a:rPr sz="2200" dirty="0">
                <a:solidFill>
                  <a:srgbClr val="800000"/>
                </a:solidFill>
                <a:latin typeface="Arial MT"/>
                <a:cs typeface="Arial MT"/>
              </a:rPr>
              <a:t> </a:t>
            </a:r>
            <a:r>
              <a:rPr sz="2200" spc="-5" dirty="0">
                <a:solidFill>
                  <a:srgbClr val="800000"/>
                </a:solidFill>
                <a:latin typeface="Arial MT"/>
                <a:cs typeface="Arial MT"/>
              </a:rPr>
              <a:t>specific</a:t>
            </a:r>
            <a:r>
              <a:rPr sz="2200" spc="-15" dirty="0">
                <a:solidFill>
                  <a:srgbClr val="800000"/>
                </a:solidFill>
                <a:latin typeface="Arial MT"/>
                <a:cs typeface="Arial MT"/>
              </a:rPr>
              <a:t> </a:t>
            </a:r>
            <a:r>
              <a:rPr sz="2200" dirty="0">
                <a:solidFill>
                  <a:srgbClr val="800000"/>
                </a:solidFill>
                <a:latin typeface="Arial MT"/>
                <a:cs typeface="Arial MT"/>
              </a:rPr>
              <a:t>entity</a:t>
            </a:r>
            <a:r>
              <a:rPr sz="2200" spc="5" dirty="0">
                <a:solidFill>
                  <a:srgbClr val="800000"/>
                </a:solidFill>
                <a:latin typeface="Arial MT"/>
                <a:cs typeface="Arial MT"/>
              </a:rPr>
              <a:t> </a:t>
            </a:r>
            <a:r>
              <a:rPr sz="2200" spc="-5" dirty="0">
                <a:solidFill>
                  <a:srgbClr val="800000"/>
                </a:solidFill>
                <a:latin typeface="Arial MT"/>
                <a:cs typeface="Arial MT"/>
              </a:rPr>
              <a:t>will</a:t>
            </a:r>
            <a:r>
              <a:rPr sz="2200" dirty="0">
                <a:solidFill>
                  <a:srgbClr val="800000"/>
                </a:solidFill>
                <a:latin typeface="Arial MT"/>
                <a:cs typeface="Arial MT"/>
              </a:rPr>
              <a:t> </a:t>
            </a:r>
            <a:r>
              <a:rPr sz="2200" spc="-5" dirty="0">
                <a:solidFill>
                  <a:srgbClr val="800000"/>
                </a:solidFill>
                <a:latin typeface="Arial MT"/>
                <a:cs typeface="Arial MT"/>
              </a:rPr>
              <a:t>have</a:t>
            </a:r>
            <a:r>
              <a:rPr sz="2200" spc="15" dirty="0">
                <a:solidFill>
                  <a:srgbClr val="800000"/>
                </a:solidFill>
                <a:latin typeface="Arial MT"/>
                <a:cs typeface="Arial MT"/>
              </a:rPr>
              <a:t> </a:t>
            </a:r>
            <a:r>
              <a:rPr sz="2200" spc="-5" dirty="0">
                <a:solidFill>
                  <a:srgbClr val="800000"/>
                </a:solidFill>
                <a:latin typeface="Arial MT"/>
                <a:cs typeface="Arial MT"/>
              </a:rPr>
              <a:t>a</a:t>
            </a:r>
            <a:r>
              <a:rPr sz="2200" dirty="0">
                <a:solidFill>
                  <a:srgbClr val="800000"/>
                </a:solidFill>
                <a:latin typeface="Arial MT"/>
                <a:cs typeface="Arial MT"/>
              </a:rPr>
              <a:t> </a:t>
            </a:r>
            <a:r>
              <a:rPr sz="2200" spc="-5" dirty="0">
                <a:solidFill>
                  <a:srgbClr val="800000"/>
                </a:solidFill>
                <a:latin typeface="Arial MT"/>
                <a:cs typeface="Arial MT"/>
              </a:rPr>
              <a:t>value</a:t>
            </a:r>
            <a:r>
              <a:rPr sz="2200" spc="25" dirty="0">
                <a:solidFill>
                  <a:srgbClr val="800000"/>
                </a:solidFill>
                <a:latin typeface="Arial MT"/>
                <a:cs typeface="Arial MT"/>
              </a:rPr>
              <a:t> </a:t>
            </a:r>
            <a:r>
              <a:rPr sz="2200" spc="-5" dirty="0">
                <a:solidFill>
                  <a:srgbClr val="800000"/>
                </a:solidFill>
                <a:latin typeface="Arial MT"/>
                <a:cs typeface="Arial MT"/>
              </a:rPr>
              <a:t>for</a:t>
            </a:r>
            <a:r>
              <a:rPr sz="2200" spc="15" dirty="0">
                <a:solidFill>
                  <a:srgbClr val="800000"/>
                </a:solidFill>
                <a:latin typeface="Arial MT"/>
                <a:cs typeface="Arial MT"/>
              </a:rPr>
              <a:t> </a:t>
            </a:r>
            <a:r>
              <a:rPr sz="2200" dirty="0">
                <a:solidFill>
                  <a:srgbClr val="800000"/>
                </a:solidFill>
                <a:latin typeface="Arial MT"/>
                <a:cs typeface="Arial MT"/>
              </a:rPr>
              <a:t>each</a:t>
            </a:r>
            <a:r>
              <a:rPr sz="2200" spc="-5" dirty="0">
                <a:solidFill>
                  <a:srgbClr val="800000"/>
                </a:solidFill>
                <a:latin typeface="Arial MT"/>
                <a:cs typeface="Arial MT"/>
              </a:rPr>
              <a:t> of</a:t>
            </a:r>
            <a:r>
              <a:rPr sz="2200" spc="20" dirty="0">
                <a:solidFill>
                  <a:srgbClr val="800000"/>
                </a:solidFill>
                <a:latin typeface="Arial MT"/>
                <a:cs typeface="Arial MT"/>
              </a:rPr>
              <a:t> </a:t>
            </a:r>
            <a:r>
              <a:rPr sz="2200" spc="-5" dirty="0">
                <a:solidFill>
                  <a:srgbClr val="800000"/>
                </a:solidFill>
                <a:latin typeface="Arial MT"/>
                <a:cs typeface="Arial MT"/>
              </a:rPr>
              <a:t>its</a:t>
            </a:r>
            <a:r>
              <a:rPr sz="2200" dirty="0">
                <a:solidFill>
                  <a:srgbClr val="800000"/>
                </a:solidFill>
                <a:latin typeface="Arial MT"/>
                <a:cs typeface="Arial MT"/>
              </a:rPr>
              <a:t> </a:t>
            </a:r>
            <a:r>
              <a:rPr sz="2200" spc="-5" dirty="0">
                <a:solidFill>
                  <a:srgbClr val="800000"/>
                </a:solidFill>
                <a:latin typeface="Arial MT"/>
                <a:cs typeface="Arial MT"/>
              </a:rPr>
              <a:t>attributes.</a:t>
            </a:r>
            <a:endParaRPr sz="2200">
              <a:latin typeface="Arial MT"/>
              <a:cs typeface="Arial MT"/>
            </a:endParaRPr>
          </a:p>
          <a:p>
            <a:pPr marL="1155700" marR="5080" lvl="2" indent="-228600">
              <a:lnSpc>
                <a:spcPct val="80000"/>
              </a:lnSpc>
              <a:spcBef>
                <a:spcPts val="489"/>
              </a:spcBef>
              <a:buClr>
                <a:srgbClr val="990033"/>
              </a:buClr>
              <a:buSzPct val="50000"/>
              <a:buFont typeface="Wingdings"/>
              <a:buChar char=""/>
              <a:tabLst>
                <a:tab pos="1155700" algn="l"/>
                <a:tab pos="1156335" algn="l"/>
              </a:tabLst>
            </a:pPr>
            <a:r>
              <a:rPr sz="2000" dirty="0">
                <a:solidFill>
                  <a:srgbClr val="333399"/>
                </a:solidFill>
                <a:latin typeface="Arial MT"/>
                <a:cs typeface="Arial MT"/>
              </a:rPr>
              <a:t>For</a:t>
            </a:r>
            <a:r>
              <a:rPr sz="2000" spc="-15" dirty="0">
                <a:solidFill>
                  <a:srgbClr val="333399"/>
                </a:solidFill>
                <a:latin typeface="Arial MT"/>
                <a:cs typeface="Arial MT"/>
              </a:rPr>
              <a:t> </a:t>
            </a:r>
            <a:r>
              <a:rPr sz="2000" dirty="0">
                <a:solidFill>
                  <a:srgbClr val="333399"/>
                </a:solidFill>
                <a:latin typeface="Arial MT"/>
                <a:cs typeface="Arial MT"/>
              </a:rPr>
              <a:t>example</a:t>
            </a:r>
            <a:r>
              <a:rPr sz="2000" spc="-20" dirty="0">
                <a:solidFill>
                  <a:srgbClr val="333399"/>
                </a:solidFill>
                <a:latin typeface="Arial MT"/>
                <a:cs typeface="Arial MT"/>
              </a:rPr>
              <a:t> </a:t>
            </a:r>
            <a:r>
              <a:rPr sz="2000" dirty="0">
                <a:solidFill>
                  <a:srgbClr val="333399"/>
                </a:solidFill>
                <a:latin typeface="Arial MT"/>
                <a:cs typeface="Arial MT"/>
              </a:rPr>
              <a:t>a</a:t>
            </a:r>
            <a:r>
              <a:rPr sz="2000" spc="-10" dirty="0">
                <a:solidFill>
                  <a:srgbClr val="333399"/>
                </a:solidFill>
                <a:latin typeface="Arial MT"/>
                <a:cs typeface="Arial MT"/>
              </a:rPr>
              <a:t> </a:t>
            </a:r>
            <a:r>
              <a:rPr sz="2000" dirty="0">
                <a:solidFill>
                  <a:srgbClr val="333399"/>
                </a:solidFill>
                <a:latin typeface="Arial MT"/>
                <a:cs typeface="Arial MT"/>
              </a:rPr>
              <a:t>specific</a:t>
            </a:r>
            <a:r>
              <a:rPr sz="2000" spc="-15" dirty="0">
                <a:solidFill>
                  <a:srgbClr val="333399"/>
                </a:solidFill>
                <a:latin typeface="Arial MT"/>
                <a:cs typeface="Arial MT"/>
              </a:rPr>
              <a:t> </a:t>
            </a:r>
            <a:r>
              <a:rPr sz="2000" dirty="0">
                <a:solidFill>
                  <a:srgbClr val="333399"/>
                </a:solidFill>
                <a:latin typeface="Arial MT"/>
                <a:cs typeface="Arial MT"/>
              </a:rPr>
              <a:t>employee</a:t>
            </a:r>
            <a:r>
              <a:rPr sz="2000" spc="-30" dirty="0">
                <a:solidFill>
                  <a:srgbClr val="333399"/>
                </a:solidFill>
                <a:latin typeface="Arial MT"/>
                <a:cs typeface="Arial MT"/>
              </a:rPr>
              <a:t> </a:t>
            </a:r>
            <a:r>
              <a:rPr sz="2000" spc="-5" dirty="0">
                <a:solidFill>
                  <a:srgbClr val="333399"/>
                </a:solidFill>
                <a:latin typeface="Arial MT"/>
                <a:cs typeface="Arial MT"/>
              </a:rPr>
              <a:t>entity</a:t>
            </a:r>
            <a:r>
              <a:rPr sz="2000" spc="-10" dirty="0">
                <a:solidFill>
                  <a:srgbClr val="333399"/>
                </a:solidFill>
                <a:latin typeface="Arial MT"/>
                <a:cs typeface="Arial MT"/>
              </a:rPr>
              <a:t> </a:t>
            </a:r>
            <a:r>
              <a:rPr sz="2000" dirty="0">
                <a:solidFill>
                  <a:srgbClr val="333399"/>
                </a:solidFill>
                <a:latin typeface="Arial MT"/>
                <a:cs typeface="Arial MT"/>
              </a:rPr>
              <a:t>may</a:t>
            </a:r>
            <a:r>
              <a:rPr sz="2000" spc="-25" dirty="0">
                <a:solidFill>
                  <a:srgbClr val="333399"/>
                </a:solidFill>
                <a:latin typeface="Arial MT"/>
                <a:cs typeface="Arial MT"/>
              </a:rPr>
              <a:t> </a:t>
            </a:r>
            <a:r>
              <a:rPr sz="2000" dirty="0">
                <a:solidFill>
                  <a:srgbClr val="333399"/>
                </a:solidFill>
                <a:latin typeface="Arial MT"/>
                <a:cs typeface="Arial MT"/>
              </a:rPr>
              <a:t>have Name='John </a:t>
            </a:r>
            <a:r>
              <a:rPr sz="2000" spc="-540" dirty="0">
                <a:solidFill>
                  <a:srgbClr val="333399"/>
                </a:solidFill>
                <a:latin typeface="Arial MT"/>
                <a:cs typeface="Arial MT"/>
              </a:rPr>
              <a:t> </a:t>
            </a:r>
            <a:r>
              <a:rPr sz="2000" dirty="0">
                <a:solidFill>
                  <a:srgbClr val="333399"/>
                </a:solidFill>
                <a:latin typeface="Arial MT"/>
                <a:cs typeface="Arial MT"/>
              </a:rPr>
              <a:t>Smith', SSN='123456789', Address ='731, Fondren, Houston, </a:t>
            </a:r>
            <a:r>
              <a:rPr sz="2000" spc="5" dirty="0">
                <a:solidFill>
                  <a:srgbClr val="333399"/>
                </a:solidFill>
                <a:latin typeface="Arial MT"/>
                <a:cs typeface="Arial MT"/>
              </a:rPr>
              <a:t> </a:t>
            </a:r>
            <a:r>
              <a:rPr sz="2000" dirty="0">
                <a:solidFill>
                  <a:srgbClr val="333399"/>
                </a:solidFill>
                <a:latin typeface="Arial MT"/>
                <a:cs typeface="Arial MT"/>
              </a:rPr>
              <a:t>TX',</a:t>
            </a:r>
            <a:r>
              <a:rPr sz="2000" spc="-15" dirty="0">
                <a:solidFill>
                  <a:srgbClr val="333399"/>
                </a:solidFill>
                <a:latin typeface="Arial MT"/>
                <a:cs typeface="Arial MT"/>
              </a:rPr>
              <a:t> </a:t>
            </a:r>
            <a:r>
              <a:rPr sz="2000" dirty="0">
                <a:solidFill>
                  <a:srgbClr val="333399"/>
                </a:solidFill>
                <a:latin typeface="Arial MT"/>
                <a:cs typeface="Arial MT"/>
              </a:rPr>
              <a:t>Sex='M',</a:t>
            </a:r>
            <a:r>
              <a:rPr sz="2000" spc="-10" dirty="0">
                <a:solidFill>
                  <a:srgbClr val="333399"/>
                </a:solidFill>
                <a:latin typeface="Arial MT"/>
                <a:cs typeface="Arial MT"/>
              </a:rPr>
              <a:t> </a:t>
            </a:r>
            <a:r>
              <a:rPr sz="2000" dirty="0">
                <a:solidFill>
                  <a:srgbClr val="333399"/>
                </a:solidFill>
                <a:latin typeface="Arial MT"/>
                <a:cs typeface="Arial MT"/>
              </a:rPr>
              <a:t>BirthDate='09-JAN-55‘</a:t>
            </a:r>
            <a:endParaRPr sz="2000">
              <a:latin typeface="Arial MT"/>
              <a:cs typeface="Arial MT"/>
            </a:endParaRPr>
          </a:p>
          <a:p>
            <a:pPr marL="756285" lvl="1" indent="-287020">
              <a:lnSpc>
                <a:spcPts val="2370"/>
              </a:lnSpc>
              <a:buClr>
                <a:srgbClr val="333399"/>
              </a:buClr>
              <a:buSzPct val="54545"/>
              <a:buFont typeface="Wingdings"/>
              <a:buChar char=""/>
              <a:tabLst>
                <a:tab pos="756285" algn="l"/>
                <a:tab pos="756920" algn="l"/>
              </a:tabLst>
            </a:pPr>
            <a:r>
              <a:rPr sz="2200" spc="-5" dirty="0">
                <a:solidFill>
                  <a:srgbClr val="800000"/>
                </a:solidFill>
                <a:latin typeface="Arial MT"/>
                <a:cs typeface="Arial MT"/>
              </a:rPr>
              <a:t>Each</a:t>
            </a:r>
            <a:r>
              <a:rPr sz="2200" dirty="0">
                <a:solidFill>
                  <a:srgbClr val="800000"/>
                </a:solidFill>
                <a:latin typeface="Arial MT"/>
                <a:cs typeface="Arial MT"/>
              </a:rPr>
              <a:t> </a:t>
            </a:r>
            <a:r>
              <a:rPr sz="2200" spc="-5" dirty="0">
                <a:solidFill>
                  <a:srgbClr val="800000"/>
                </a:solidFill>
                <a:latin typeface="Arial MT"/>
                <a:cs typeface="Arial MT"/>
              </a:rPr>
              <a:t>attribute</a:t>
            </a:r>
            <a:r>
              <a:rPr sz="2200" spc="5" dirty="0">
                <a:solidFill>
                  <a:srgbClr val="800000"/>
                </a:solidFill>
                <a:latin typeface="Arial MT"/>
                <a:cs typeface="Arial MT"/>
              </a:rPr>
              <a:t> </a:t>
            </a:r>
            <a:r>
              <a:rPr sz="2200" spc="-5" dirty="0">
                <a:solidFill>
                  <a:srgbClr val="800000"/>
                </a:solidFill>
                <a:latin typeface="Arial MT"/>
                <a:cs typeface="Arial MT"/>
              </a:rPr>
              <a:t>has</a:t>
            </a:r>
            <a:r>
              <a:rPr sz="2200" spc="10" dirty="0">
                <a:solidFill>
                  <a:srgbClr val="800000"/>
                </a:solidFill>
                <a:latin typeface="Arial MT"/>
                <a:cs typeface="Arial MT"/>
              </a:rPr>
              <a:t> </a:t>
            </a:r>
            <a:r>
              <a:rPr sz="2200" spc="-5" dirty="0">
                <a:solidFill>
                  <a:srgbClr val="800000"/>
                </a:solidFill>
                <a:latin typeface="Arial MT"/>
                <a:cs typeface="Arial MT"/>
              </a:rPr>
              <a:t>a</a:t>
            </a:r>
            <a:r>
              <a:rPr sz="2200" spc="30" dirty="0">
                <a:solidFill>
                  <a:srgbClr val="800000"/>
                </a:solidFill>
                <a:latin typeface="Arial MT"/>
                <a:cs typeface="Arial MT"/>
              </a:rPr>
              <a:t> </a:t>
            </a:r>
            <a:r>
              <a:rPr sz="2200" i="1" spc="-5" dirty="0">
                <a:solidFill>
                  <a:srgbClr val="800000"/>
                </a:solidFill>
                <a:latin typeface="Arial"/>
                <a:cs typeface="Arial"/>
              </a:rPr>
              <a:t>value</a:t>
            </a:r>
            <a:r>
              <a:rPr sz="2200" i="1" spc="5" dirty="0">
                <a:solidFill>
                  <a:srgbClr val="800000"/>
                </a:solidFill>
                <a:latin typeface="Arial"/>
                <a:cs typeface="Arial"/>
              </a:rPr>
              <a:t> </a:t>
            </a:r>
            <a:r>
              <a:rPr sz="2200" i="1" spc="-5" dirty="0">
                <a:solidFill>
                  <a:srgbClr val="800000"/>
                </a:solidFill>
                <a:latin typeface="Arial"/>
                <a:cs typeface="Arial"/>
              </a:rPr>
              <a:t>set</a:t>
            </a:r>
            <a:r>
              <a:rPr sz="2200" i="1" spc="15" dirty="0">
                <a:solidFill>
                  <a:srgbClr val="800000"/>
                </a:solidFill>
                <a:latin typeface="Arial"/>
                <a:cs typeface="Arial"/>
              </a:rPr>
              <a:t> </a:t>
            </a:r>
            <a:r>
              <a:rPr sz="2200" spc="-5" dirty="0">
                <a:solidFill>
                  <a:srgbClr val="800000"/>
                </a:solidFill>
                <a:latin typeface="Arial MT"/>
                <a:cs typeface="Arial MT"/>
              </a:rPr>
              <a:t>(or</a:t>
            </a:r>
            <a:r>
              <a:rPr sz="2200" spc="20" dirty="0">
                <a:solidFill>
                  <a:srgbClr val="800000"/>
                </a:solidFill>
                <a:latin typeface="Arial MT"/>
                <a:cs typeface="Arial MT"/>
              </a:rPr>
              <a:t> </a:t>
            </a:r>
            <a:r>
              <a:rPr sz="2200" spc="-5" dirty="0">
                <a:solidFill>
                  <a:srgbClr val="800000"/>
                </a:solidFill>
                <a:latin typeface="Arial MT"/>
                <a:cs typeface="Arial MT"/>
              </a:rPr>
              <a:t>data</a:t>
            </a:r>
            <a:r>
              <a:rPr sz="2200" dirty="0">
                <a:solidFill>
                  <a:srgbClr val="800000"/>
                </a:solidFill>
                <a:latin typeface="Arial MT"/>
                <a:cs typeface="Arial MT"/>
              </a:rPr>
              <a:t> </a:t>
            </a:r>
            <a:r>
              <a:rPr sz="2200" spc="-5" dirty="0">
                <a:solidFill>
                  <a:srgbClr val="800000"/>
                </a:solidFill>
                <a:latin typeface="Arial MT"/>
                <a:cs typeface="Arial MT"/>
              </a:rPr>
              <a:t>type)</a:t>
            </a:r>
            <a:r>
              <a:rPr sz="2200" spc="35" dirty="0">
                <a:solidFill>
                  <a:srgbClr val="800000"/>
                </a:solidFill>
                <a:latin typeface="Arial MT"/>
                <a:cs typeface="Arial MT"/>
              </a:rPr>
              <a:t> </a:t>
            </a:r>
            <a:r>
              <a:rPr sz="2200" spc="-5" dirty="0">
                <a:solidFill>
                  <a:srgbClr val="800000"/>
                </a:solidFill>
                <a:latin typeface="Arial MT"/>
                <a:cs typeface="Arial MT"/>
              </a:rPr>
              <a:t>associated</a:t>
            </a:r>
            <a:r>
              <a:rPr sz="2200" dirty="0">
                <a:solidFill>
                  <a:srgbClr val="800000"/>
                </a:solidFill>
                <a:latin typeface="Arial MT"/>
                <a:cs typeface="Arial MT"/>
              </a:rPr>
              <a:t> </a:t>
            </a:r>
            <a:r>
              <a:rPr sz="2200" spc="-5" dirty="0">
                <a:solidFill>
                  <a:srgbClr val="800000"/>
                </a:solidFill>
                <a:latin typeface="Arial MT"/>
                <a:cs typeface="Arial MT"/>
              </a:rPr>
              <a:t>with</a:t>
            </a:r>
            <a:endParaRPr sz="2200">
              <a:latin typeface="Arial MT"/>
              <a:cs typeface="Arial MT"/>
            </a:endParaRPr>
          </a:p>
          <a:p>
            <a:pPr marL="756285">
              <a:lnSpc>
                <a:spcPts val="2375"/>
              </a:lnSpc>
            </a:pPr>
            <a:r>
              <a:rPr sz="2200" spc="-5" dirty="0">
                <a:solidFill>
                  <a:srgbClr val="800000"/>
                </a:solidFill>
                <a:latin typeface="Arial MT"/>
                <a:cs typeface="Arial MT"/>
              </a:rPr>
              <a:t>it</a:t>
            </a:r>
            <a:r>
              <a:rPr sz="2200" dirty="0">
                <a:solidFill>
                  <a:srgbClr val="800000"/>
                </a:solidFill>
                <a:latin typeface="Arial MT"/>
                <a:cs typeface="Arial MT"/>
              </a:rPr>
              <a:t> </a:t>
            </a:r>
            <a:r>
              <a:rPr sz="2200" spc="-5" dirty="0">
                <a:solidFill>
                  <a:srgbClr val="800000"/>
                </a:solidFill>
                <a:latin typeface="Arial MT"/>
                <a:cs typeface="Arial MT"/>
              </a:rPr>
              <a:t>–</a:t>
            </a:r>
            <a:r>
              <a:rPr sz="2200" dirty="0">
                <a:solidFill>
                  <a:srgbClr val="800000"/>
                </a:solidFill>
                <a:latin typeface="Arial MT"/>
                <a:cs typeface="Arial MT"/>
              </a:rPr>
              <a:t> </a:t>
            </a:r>
            <a:r>
              <a:rPr sz="2200" spc="-5" dirty="0">
                <a:solidFill>
                  <a:srgbClr val="800000"/>
                </a:solidFill>
                <a:latin typeface="Arial MT"/>
                <a:cs typeface="Arial MT"/>
              </a:rPr>
              <a:t>e.g. integer,</a:t>
            </a:r>
            <a:r>
              <a:rPr sz="2200" spc="10" dirty="0">
                <a:solidFill>
                  <a:srgbClr val="800000"/>
                </a:solidFill>
                <a:latin typeface="Arial MT"/>
                <a:cs typeface="Arial MT"/>
              </a:rPr>
              <a:t> </a:t>
            </a:r>
            <a:r>
              <a:rPr sz="2200" spc="-5" dirty="0">
                <a:solidFill>
                  <a:srgbClr val="800000"/>
                </a:solidFill>
                <a:latin typeface="Arial MT"/>
                <a:cs typeface="Arial MT"/>
              </a:rPr>
              <a:t>string, date, enumerated</a:t>
            </a:r>
            <a:r>
              <a:rPr sz="2200" spc="25" dirty="0">
                <a:solidFill>
                  <a:srgbClr val="800000"/>
                </a:solidFill>
                <a:latin typeface="Arial MT"/>
                <a:cs typeface="Arial MT"/>
              </a:rPr>
              <a:t> </a:t>
            </a:r>
            <a:r>
              <a:rPr sz="2200" spc="-5" dirty="0">
                <a:solidFill>
                  <a:srgbClr val="800000"/>
                </a:solidFill>
                <a:latin typeface="Arial MT"/>
                <a:cs typeface="Arial MT"/>
              </a:rPr>
              <a:t>type,</a:t>
            </a:r>
            <a:r>
              <a:rPr sz="2200" dirty="0">
                <a:solidFill>
                  <a:srgbClr val="800000"/>
                </a:solidFill>
                <a:latin typeface="Arial MT"/>
                <a:cs typeface="Arial MT"/>
              </a:rPr>
              <a:t> </a:t>
            </a:r>
            <a:r>
              <a:rPr sz="2200" spc="-5" dirty="0">
                <a:solidFill>
                  <a:srgbClr val="800000"/>
                </a:solidFill>
                <a:latin typeface="Arial MT"/>
                <a:cs typeface="Arial MT"/>
              </a:rPr>
              <a:t>…</a:t>
            </a:r>
            <a:endParaRPr sz="2200">
              <a:latin typeface="Arial MT"/>
              <a:cs typeface="Arial M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4521835" cy="574040"/>
          </a:xfrm>
          <a:prstGeom prst="rect">
            <a:avLst/>
          </a:prstGeom>
        </p:spPr>
        <p:txBody>
          <a:bodyPr vert="horz" wrap="square" lIns="0" tIns="12700" rIns="0" bIns="0" rtlCol="0">
            <a:spAutoFit/>
          </a:bodyPr>
          <a:lstStyle/>
          <a:p>
            <a:pPr marL="12700">
              <a:lnSpc>
                <a:spcPct val="100000"/>
              </a:lnSpc>
              <a:spcBef>
                <a:spcPts val="100"/>
              </a:spcBef>
            </a:pPr>
            <a:r>
              <a:rPr spc="-5" dirty="0"/>
              <a:t>Types</a:t>
            </a:r>
            <a:r>
              <a:rPr spc="-10" dirty="0"/>
              <a:t> </a:t>
            </a:r>
            <a:r>
              <a:rPr spc="-5" dirty="0"/>
              <a:t>of Attributes (1)</a:t>
            </a:r>
          </a:p>
        </p:txBody>
      </p:sp>
      <p:sp>
        <p:nvSpPr>
          <p:cNvPr id="4" name="object 4"/>
          <p:cNvSpPr txBox="1"/>
          <p:nvPr/>
        </p:nvSpPr>
        <p:spPr>
          <a:xfrm>
            <a:off x="307340" y="1281429"/>
            <a:ext cx="8082280" cy="4284980"/>
          </a:xfrm>
          <a:prstGeom prst="rect">
            <a:avLst/>
          </a:prstGeom>
        </p:spPr>
        <p:txBody>
          <a:bodyPr vert="horz" wrap="square" lIns="0" tIns="12700" rIns="0" bIns="0" rtlCol="0">
            <a:spAutoFit/>
          </a:bodyPr>
          <a:lstStyle/>
          <a:p>
            <a:pPr marL="355600" indent="-342900">
              <a:lnSpc>
                <a:spcPct val="100000"/>
              </a:lnSpc>
              <a:spcBef>
                <a:spcPts val="100"/>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Simple</a:t>
            </a:r>
            <a:endParaRPr sz="2400">
              <a:latin typeface="Arial MT"/>
              <a:cs typeface="Arial MT"/>
            </a:endParaRPr>
          </a:p>
          <a:p>
            <a:pPr marL="756285" marR="521970" lvl="1" indent="-287020">
              <a:lnSpc>
                <a:spcPct val="80000"/>
              </a:lnSpc>
              <a:spcBef>
                <a:spcPts val="505"/>
              </a:spcBef>
              <a:buClr>
                <a:srgbClr val="333399"/>
              </a:buClr>
              <a:buSzPct val="54761"/>
              <a:buFont typeface="Wingdings"/>
              <a:buChar char=""/>
              <a:tabLst>
                <a:tab pos="756285" algn="l"/>
                <a:tab pos="756920" algn="l"/>
              </a:tabLst>
            </a:pPr>
            <a:r>
              <a:rPr sz="2100" spc="-5" dirty="0">
                <a:solidFill>
                  <a:srgbClr val="800000"/>
                </a:solidFill>
                <a:latin typeface="Arial MT"/>
                <a:cs typeface="Arial MT"/>
              </a:rPr>
              <a:t>Each</a:t>
            </a:r>
            <a:r>
              <a:rPr sz="2100" dirty="0">
                <a:solidFill>
                  <a:srgbClr val="800000"/>
                </a:solidFill>
                <a:latin typeface="Arial MT"/>
                <a:cs typeface="Arial MT"/>
              </a:rPr>
              <a:t> </a:t>
            </a:r>
            <a:r>
              <a:rPr sz="2100" spc="-5" dirty="0">
                <a:solidFill>
                  <a:srgbClr val="800000"/>
                </a:solidFill>
                <a:latin typeface="Arial MT"/>
                <a:cs typeface="Arial MT"/>
              </a:rPr>
              <a:t>entity</a:t>
            </a:r>
            <a:r>
              <a:rPr sz="2100" dirty="0">
                <a:solidFill>
                  <a:srgbClr val="800000"/>
                </a:solidFill>
                <a:latin typeface="Arial MT"/>
                <a:cs typeface="Arial MT"/>
              </a:rPr>
              <a:t> </a:t>
            </a:r>
            <a:r>
              <a:rPr sz="2100" spc="-5" dirty="0">
                <a:solidFill>
                  <a:srgbClr val="800000"/>
                </a:solidFill>
                <a:latin typeface="Arial MT"/>
                <a:cs typeface="Arial MT"/>
              </a:rPr>
              <a:t>has</a:t>
            </a:r>
            <a:r>
              <a:rPr sz="2100" dirty="0">
                <a:solidFill>
                  <a:srgbClr val="800000"/>
                </a:solidFill>
                <a:latin typeface="Arial MT"/>
                <a:cs typeface="Arial MT"/>
              </a:rPr>
              <a:t> </a:t>
            </a:r>
            <a:r>
              <a:rPr sz="2100" spc="-5" dirty="0">
                <a:solidFill>
                  <a:srgbClr val="800000"/>
                </a:solidFill>
                <a:latin typeface="Arial MT"/>
                <a:cs typeface="Arial MT"/>
              </a:rPr>
              <a:t>a</a:t>
            </a:r>
            <a:r>
              <a:rPr sz="2100" dirty="0">
                <a:solidFill>
                  <a:srgbClr val="800000"/>
                </a:solidFill>
                <a:latin typeface="Arial MT"/>
                <a:cs typeface="Arial MT"/>
              </a:rPr>
              <a:t> </a:t>
            </a:r>
            <a:r>
              <a:rPr sz="2100" spc="-5" dirty="0">
                <a:solidFill>
                  <a:srgbClr val="800000"/>
                </a:solidFill>
                <a:latin typeface="Arial MT"/>
                <a:cs typeface="Arial MT"/>
              </a:rPr>
              <a:t>single</a:t>
            </a:r>
            <a:r>
              <a:rPr sz="2100" spc="-25" dirty="0">
                <a:solidFill>
                  <a:srgbClr val="800000"/>
                </a:solidFill>
                <a:latin typeface="Arial MT"/>
                <a:cs typeface="Arial MT"/>
              </a:rPr>
              <a:t> </a:t>
            </a:r>
            <a:r>
              <a:rPr sz="2100" spc="-5" dirty="0">
                <a:solidFill>
                  <a:srgbClr val="800000"/>
                </a:solidFill>
                <a:latin typeface="Arial MT"/>
                <a:cs typeface="Arial MT"/>
              </a:rPr>
              <a:t>atomic</a:t>
            </a:r>
            <a:r>
              <a:rPr sz="2100" spc="-10" dirty="0">
                <a:solidFill>
                  <a:srgbClr val="800000"/>
                </a:solidFill>
                <a:latin typeface="Arial MT"/>
                <a:cs typeface="Arial MT"/>
              </a:rPr>
              <a:t> </a:t>
            </a:r>
            <a:r>
              <a:rPr sz="2100" spc="-5" dirty="0">
                <a:solidFill>
                  <a:srgbClr val="800000"/>
                </a:solidFill>
                <a:latin typeface="Arial MT"/>
                <a:cs typeface="Arial MT"/>
              </a:rPr>
              <a:t>value</a:t>
            </a:r>
            <a:r>
              <a:rPr sz="2100" dirty="0">
                <a:solidFill>
                  <a:srgbClr val="800000"/>
                </a:solidFill>
                <a:latin typeface="Arial MT"/>
                <a:cs typeface="Arial MT"/>
              </a:rPr>
              <a:t> for the attribute. </a:t>
            </a:r>
            <a:r>
              <a:rPr sz="2100" spc="-5" dirty="0">
                <a:solidFill>
                  <a:srgbClr val="800000"/>
                </a:solidFill>
                <a:latin typeface="Arial MT"/>
                <a:cs typeface="Arial MT"/>
              </a:rPr>
              <a:t>For </a:t>
            </a:r>
            <a:r>
              <a:rPr sz="2100" spc="-565" dirty="0">
                <a:solidFill>
                  <a:srgbClr val="800000"/>
                </a:solidFill>
                <a:latin typeface="Arial MT"/>
                <a:cs typeface="Arial MT"/>
              </a:rPr>
              <a:t> </a:t>
            </a:r>
            <a:r>
              <a:rPr sz="2100" spc="-5" dirty="0">
                <a:solidFill>
                  <a:srgbClr val="800000"/>
                </a:solidFill>
                <a:latin typeface="Arial MT"/>
                <a:cs typeface="Arial MT"/>
              </a:rPr>
              <a:t>example,</a:t>
            </a:r>
            <a:r>
              <a:rPr sz="2100" spc="-20" dirty="0">
                <a:solidFill>
                  <a:srgbClr val="800000"/>
                </a:solidFill>
                <a:latin typeface="Arial MT"/>
                <a:cs typeface="Arial MT"/>
              </a:rPr>
              <a:t> </a:t>
            </a:r>
            <a:r>
              <a:rPr sz="2100" spc="-5" dirty="0">
                <a:solidFill>
                  <a:srgbClr val="800000"/>
                </a:solidFill>
                <a:latin typeface="Arial MT"/>
                <a:cs typeface="Arial MT"/>
              </a:rPr>
              <a:t>SSN</a:t>
            </a:r>
            <a:r>
              <a:rPr sz="2100" dirty="0">
                <a:solidFill>
                  <a:srgbClr val="800000"/>
                </a:solidFill>
                <a:latin typeface="Arial MT"/>
                <a:cs typeface="Arial MT"/>
              </a:rPr>
              <a:t> </a:t>
            </a:r>
            <a:r>
              <a:rPr sz="2100" spc="-5" dirty="0">
                <a:solidFill>
                  <a:srgbClr val="800000"/>
                </a:solidFill>
                <a:latin typeface="Arial MT"/>
                <a:cs typeface="Arial MT"/>
              </a:rPr>
              <a:t>or</a:t>
            </a:r>
            <a:r>
              <a:rPr sz="2100" spc="-10" dirty="0">
                <a:solidFill>
                  <a:srgbClr val="800000"/>
                </a:solidFill>
                <a:latin typeface="Arial MT"/>
                <a:cs typeface="Arial MT"/>
              </a:rPr>
              <a:t> </a:t>
            </a:r>
            <a:r>
              <a:rPr sz="2100" spc="-5" dirty="0">
                <a:solidFill>
                  <a:srgbClr val="800000"/>
                </a:solidFill>
                <a:latin typeface="Arial MT"/>
                <a:cs typeface="Arial MT"/>
              </a:rPr>
              <a:t>Sex.</a:t>
            </a:r>
            <a:endParaRPr sz="2100">
              <a:latin typeface="Arial MT"/>
              <a:cs typeface="Arial MT"/>
            </a:endParaRPr>
          </a:p>
          <a:p>
            <a:pPr marL="355600" indent="-342900">
              <a:lnSpc>
                <a:spcPct val="100000"/>
              </a:lnSpc>
              <a:buClr>
                <a:srgbClr val="990033"/>
              </a:buClr>
              <a:buSzPct val="60416"/>
              <a:buFont typeface="Wingdings"/>
              <a:buChar char=""/>
              <a:tabLst>
                <a:tab pos="354965" algn="l"/>
                <a:tab pos="355600" algn="l"/>
              </a:tabLst>
            </a:pPr>
            <a:r>
              <a:rPr sz="2400" spc="-5" dirty="0">
                <a:solidFill>
                  <a:srgbClr val="333399"/>
                </a:solidFill>
                <a:latin typeface="Arial MT"/>
                <a:cs typeface="Arial MT"/>
              </a:rPr>
              <a:t>Composite</a:t>
            </a:r>
            <a:endParaRPr sz="2400">
              <a:latin typeface="Arial MT"/>
              <a:cs typeface="Arial MT"/>
            </a:endParaRPr>
          </a:p>
          <a:p>
            <a:pPr marL="756285" lvl="1" indent="-287020">
              <a:lnSpc>
                <a:spcPts val="2270"/>
              </a:lnSpc>
              <a:buClr>
                <a:srgbClr val="333399"/>
              </a:buClr>
              <a:buSzPct val="54761"/>
              <a:buFont typeface="Wingdings"/>
              <a:buChar char=""/>
              <a:tabLst>
                <a:tab pos="756285" algn="l"/>
                <a:tab pos="756920" algn="l"/>
              </a:tabLst>
            </a:pPr>
            <a:r>
              <a:rPr sz="2100" dirty="0">
                <a:solidFill>
                  <a:srgbClr val="800000"/>
                </a:solidFill>
                <a:latin typeface="Arial MT"/>
                <a:cs typeface="Arial MT"/>
              </a:rPr>
              <a:t>The</a:t>
            </a:r>
            <a:r>
              <a:rPr sz="2100" spc="-10" dirty="0">
                <a:solidFill>
                  <a:srgbClr val="800000"/>
                </a:solidFill>
                <a:latin typeface="Arial MT"/>
                <a:cs typeface="Arial MT"/>
              </a:rPr>
              <a:t> </a:t>
            </a:r>
            <a:r>
              <a:rPr sz="2100" spc="-5" dirty="0">
                <a:solidFill>
                  <a:srgbClr val="800000"/>
                </a:solidFill>
                <a:latin typeface="Arial MT"/>
                <a:cs typeface="Arial MT"/>
              </a:rPr>
              <a:t>attribute</a:t>
            </a:r>
            <a:r>
              <a:rPr sz="2100" spc="-10" dirty="0">
                <a:solidFill>
                  <a:srgbClr val="800000"/>
                </a:solidFill>
                <a:latin typeface="Arial MT"/>
                <a:cs typeface="Arial MT"/>
              </a:rPr>
              <a:t> </a:t>
            </a:r>
            <a:r>
              <a:rPr sz="2100" dirty="0">
                <a:solidFill>
                  <a:srgbClr val="800000"/>
                </a:solidFill>
                <a:latin typeface="Arial MT"/>
                <a:cs typeface="Arial MT"/>
              </a:rPr>
              <a:t>may</a:t>
            </a:r>
            <a:r>
              <a:rPr sz="2100" spc="-5" dirty="0">
                <a:solidFill>
                  <a:srgbClr val="800000"/>
                </a:solidFill>
                <a:latin typeface="Arial MT"/>
                <a:cs typeface="Arial MT"/>
              </a:rPr>
              <a:t> </a:t>
            </a:r>
            <a:r>
              <a:rPr sz="2100" dirty="0">
                <a:solidFill>
                  <a:srgbClr val="800000"/>
                </a:solidFill>
                <a:latin typeface="Arial MT"/>
                <a:cs typeface="Arial MT"/>
              </a:rPr>
              <a:t>be</a:t>
            </a:r>
            <a:r>
              <a:rPr sz="2100" spc="-10" dirty="0">
                <a:solidFill>
                  <a:srgbClr val="800000"/>
                </a:solidFill>
                <a:latin typeface="Arial MT"/>
                <a:cs typeface="Arial MT"/>
              </a:rPr>
              <a:t> </a:t>
            </a:r>
            <a:r>
              <a:rPr sz="2100" dirty="0">
                <a:solidFill>
                  <a:srgbClr val="800000"/>
                </a:solidFill>
                <a:latin typeface="Arial MT"/>
                <a:cs typeface="Arial MT"/>
              </a:rPr>
              <a:t>composed</a:t>
            </a:r>
            <a:r>
              <a:rPr sz="2100" spc="-30" dirty="0">
                <a:solidFill>
                  <a:srgbClr val="800000"/>
                </a:solidFill>
                <a:latin typeface="Arial MT"/>
                <a:cs typeface="Arial MT"/>
              </a:rPr>
              <a:t> </a:t>
            </a:r>
            <a:r>
              <a:rPr sz="2100" dirty="0">
                <a:solidFill>
                  <a:srgbClr val="800000"/>
                </a:solidFill>
                <a:latin typeface="Arial MT"/>
                <a:cs typeface="Arial MT"/>
              </a:rPr>
              <a:t>of </a:t>
            </a:r>
            <a:r>
              <a:rPr sz="2100" spc="-5" dirty="0">
                <a:solidFill>
                  <a:srgbClr val="800000"/>
                </a:solidFill>
                <a:latin typeface="Arial MT"/>
                <a:cs typeface="Arial MT"/>
              </a:rPr>
              <a:t>several</a:t>
            </a:r>
            <a:r>
              <a:rPr sz="2100" spc="5" dirty="0">
                <a:solidFill>
                  <a:srgbClr val="800000"/>
                </a:solidFill>
                <a:latin typeface="Arial MT"/>
                <a:cs typeface="Arial MT"/>
              </a:rPr>
              <a:t> </a:t>
            </a:r>
            <a:r>
              <a:rPr sz="2100" spc="-5" dirty="0">
                <a:solidFill>
                  <a:srgbClr val="800000"/>
                </a:solidFill>
                <a:latin typeface="Arial MT"/>
                <a:cs typeface="Arial MT"/>
              </a:rPr>
              <a:t>components.</a:t>
            </a:r>
            <a:r>
              <a:rPr sz="2100" spc="-30" dirty="0">
                <a:solidFill>
                  <a:srgbClr val="800000"/>
                </a:solidFill>
                <a:latin typeface="Arial MT"/>
                <a:cs typeface="Arial MT"/>
              </a:rPr>
              <a:t> </a:t>
            </a:r>
            <a:r>
              <a:rPr sz="2100" dirty="0">
                <a:solidFill>
                  <a:srgbClr val="800000"/>
                </a:solidFill>
                <a:latin typeface="Arial MT"/>
                <a:cs typeface="Arial MT"/>
              </a:rPr>
              <a:t>For</a:t>
            </a:r>
            <a:endParaRPr sz="2100">
              <a:latin typeface="Arial MT"/>
              <a:cs typeface="Arial MT"/>
            </a:endParaRPr>
          </a:p>
          <a:p>
            <a:pPr marL="756285">
              <a:lnSpc>
                <a:spcPts val="2270"/>
              </a:lnSpc>
            </a:pPr>
            <a:r>
              <a:rPr sz="2100" spc="-5" dirty="0">
                <a:solidFill>
                  <a:srgbClr val="800000"/>
                </a:solidFill>
                <a:latin typeface="Arial MT"/>
                <a:cs typeface="Arial MT"/>
              </a:rPr>
              <a:t>example:</a:t>
            </a:r>
            <a:endParaRPr sz="2100">
              <a:latin typeface="Arial MT"/>
              <a:cs typeface="Arial MT"/>
            </a:endParaRPr>
          </a:p>
          <a:p>
            <a:pPr marL="1155700" lvl="2" indent="-229235">
              <a:lnSpc>
                <a:spcPct val="100000"/>
              </a:lnSpc>
              <a:spcBef>
                <a:spcPts val="5"/>
              </a:spcBef>
              <a:buClr>
                <a:srgbClr val="990033"/>
              </a:buClr>
              <a:buSzPct val="50000"/>
              <a:buFont typeface="Wingdings"/>
              <a:buChar char=""/>
              <a:tabLst>
                <a:tab pos="1155700" algn="l"/>
                <a:tab pos="1156335" algn="l"/>
              </a:tabLst>
            </a:pPr>
            <a:r>
              <a:rPr sz="1900" spc="-5" dirty="0">
                <a:solidFill>
                  <a:srgbClr val="333399"/>
                </a:solidFill>
                <a:latin typeface="Arial MT"/>
                <a:cs typeface="Arial MT"/>
              </a:rPr>
              <a:t>Address(Apt#,</a:t>
            </a:r>
            <a:r>
              <a:rPr sz="1900" spc="45" dirty="0">
                <a:solidFill>
                  <a:srgbClr val="333399"/>
                </a:solidFill>
                <a:latin typeface="Arial MT"/>
                <a:cs typeface="Arial MT"/>
              </a:rPr>
              <a:t> </a:t>
            </a:r>
            <a:r>
              <a:rPr sz="1900" spc="-5" dirty="0">
                <a:solidFill>
                  <a:srgbClr val="333399"/>
                </a:solidFill>
                <a:latin typeface="Arial MT"/>
                <a:cs typeface="Arial MT"/>
              </a:rPr>
              <a:t>House#,</a:t>
            </a:r>
            <a:r>
              <a:rPr sz="1900" spc="30" dirty="0">
                <a:solidFill>
                  <a:srgbClr val="333399"/>
                </a:solidFill>
                <a:latin typeface="Arial MT"/>
                <a:cs typeface="Arial MT"/>
              </a:rPr>
              <a:t> </a:t>
            </a:r>
            <a:r>
              <a:rPr sz="1900" spc="-5" dirty="0">
                <a:solidFill>
                  <a:srgbClr val="333399"/>
                </a:solidFill>
                <a:latin typeface="Arial MT"/>
                <a:cs typeface="Arial MT"/>
              </a:rPr>
              <a:t>Street,</a:t>
            </a:r>
            <a:r>
              <a:rPr sz="1900" spc="25" dirty="0">
                <a:solidFill>
                  <a:srgbClr val="333399"/>
                </a:solidFill>
                <a:latin typeface="Arial MT"/>
                <a:cs typeface="Arial MT"/>
              </a:rPr>
              <a:t> </a:t>
            </a:r>
            <a:r>
              <a:rPr sz="1900" spc="-5" dirty="0">
                <a:solidFill>
                  <a:srgbClr val="333399"/>
                </a:solidFill>
                <a:latin typeface="Arial MT"/>
                <a:cs typeface="Arial MT"/>
              </a:rPr>
              <a:t>City,</a:t>
            </a:r>
            <a:r>
              <a:rPr sz="1900" spc="5" dirty="0">
                <a:solidFill>
                  <a:srgbClr val="333399"/>
                </a:solidFill>
                <a:latin typeface="Arial MT"/>
                <a:cs typeface="Arial MT"/>
              </a:rPr>
              <a:t> </a:t>
            </a:r>
            <a:r>
              <a:rPr sz="1900" spc="-5" dirty="0">
                <a:solidFill>
                  <a:srgbClr val="333399"/>
                </a:solidFill>
                <a:latin typeface="Arial MT"/>
                <a:cs typeface="Arial MT"/>
              </a:rPr>
              <a:t>State,</a:t>
            </a:r>
            <a:r>
              <a:rPr sz="1900" spc="20" dirty="0">
                <a:solidFill>
                  <a:srgbClr val="333399"/>
                </a:solidFill>
                <a:latin typeface="Arial MT"/>
                <a:cs typeface="Arial MT"/>
              </a:rPr>
              <a:t> </a:t>
            </a:r>
            <a:r>
              <a:rPr sz="1900" spc="-5" dirty="0">
                <a:solidFill>
                  <a:srgbClr val="333399"/>
                </a:solidFill>
                <a:latin typeface="Arial MT"/>
                <a:cs typeface="Arial MT"/>
              </a:rPr>
              <a:t>ZipCode,</a:t>
            </a:r>
            <a:r>
              <a:rPr sz="1900" spc="40" dirty="0">
                <a:solidFill>
                  <a:srgbClr val="333399"/>
                </a:solidFill>
                <a:latin typeface="Arial MT"/>
                <a:cs typeface="Arial MT"/>
              </a:rPr>
              <a:t> </a:t>
            </a:r>
            <a:r>
              <a:rPr sz="1900" spc="-5" dirty="0">
                <a:solidFill>
                  <a:srgbClr val="333399"/>
                </a:solidFill>
                <a:latin typeface="Arial MT"/>
                <a:cs typeface="Arial MT"/>
              </a:rPr>
              <a:t>Country),</a:t>
            </a:r>
            <a:r>
              <a:rPr sz="1900" spc="35" dirty="0">
                <a:solidFill>
                  <a:srgbClr val="333399"/>
                </a:solidFill>
                <a:latin typeface="Arial MT"/>
                <a:cs typeface="Arial MT"/>
              </a:rPr>
              <a:t> </a:t>
            </a:r>
            <a:r>
              <a:rPr sz="1900" spc="-5" dirty="0">
                <a:solidFill>
                  <a:srgbClr val="333399"/>
                </a:solidFill>
                <a:latin typeface="Arial MT"/>
                <a:cs typeface="Arial MT"/>
              </a:rPr>
              <a:t>or</a:t>
            </a:r>
            <a:endParaRPr sz="1900">
              <a:latin typeface="Arial MT"/>
              <a:cs typeface="Arial MT"/>
            </a:endParaRPr>
          </a:p>
          <a:p>
            <a:pPr marL="1155700" lvl="2" indent="-229235">
              <a:lnSpc>
                <a:spcPts val="2280"/>
              </a:lnSpc>
              <a:buClr>
                <a:srgbClr val="990033"/>
              </a:buClr>
              <a:buSzPct val="50000"/>
              <a:buFont typeface="Wingdings"/>
              <a:buChar char=""/>
              <a:tabLst>
                <a:tab pos="1155700" algn="l"/>
                <a:tab pos="1156335" algn="l"/>
              </a:tabLst>
            </a:pPr>
            <a:r>
              <a:rPr sz="1900" spc="-5" dirty="0">
                <a:solidFill>
                  <a:srgbClr val="333399"/>
                </a:solidFill>
                <a:latin typeface="Arial MT"/>
                <a:cs typeface="Arial MT"/>
              </a:rPr>
              <a:t>Name(FirstName,</a:t>
            </a:r>
            <a:r>
              <a:rPr sz="1900" spc="50" dirty="0">
                <a:solidFill>
                  <a:srgbClr val="333399"/>
                </a:solidFill>
                <a:latin typeface="Arial MT"/>
                <a:cs typeface="Arial MT"/>
              </a:rPr>
              <a:t> </a:t>
            </a:r>
            <a:r>
              <a:rPr sz="1900" spc="-5" dirty="0">
                <a:solidFill>
                  <a:srgbClr val="333399"/>
                </a:solidFill>
                <a:latin typeface="Arial MT"/>
                <a:cs typeface="Arial MT"/>
              </a:rPr>
              <a:t>MiddleName,</a:t>
            </a:r>
            <a:r>
              <a:rPr sz="1900" spc="55" dirty="0">
                <a:solidFill>
                  <a:srgbClr val="333399"/>
                </a:solidFill>
                <a:latin typeface="Arial MT"/>
                <a:cs typeface="Arial MT"/>
              </a:rPr>
              <a:t> </a:t>
            </a:r>
            <a:r>
              <a:rPr sz="1900" spc="-5" dirty="0">
                <a:solidFill>
                  <a:srgbClr val="333399"/>
                </a:solidFill>
                <a:latin typeface="Arial MT"/>
                <a:cs typeface="Arial MT"/>
              </a:rPr>
              <a:t>LastName).</a:t>
            </a:r>
            <a:endParaRPr sz="1900">
              <a:latin typeface="Arial MT"/>
              <a:cs typeface="Arial MT"/>
            </a:endParaRPr>
          </a:p>
          <a:p>
            <a:pPr marL="1155700" lvl="2" indent="-229235">
              <a:lnSpc>
                <a:spcPts val="2160"/>
              </a:lnSpc>
              <a:buClr>
                <a:srgbClr val="990033"/>
              </a:buClr>
              <a:buSzPct val="50000"/>
              <a:buFont typeface="Wingdings"/>
              <a:buChar char=""/>
              <a:tabLst>
                <a:tab pos="1155700" algn="l"/>
                <a:tab pos="1156335" algn="l"/>
              </a:tabLst>
            </a:pPr>
            <a:r>
              <a:rPr sz="2000" dirty="0">
                <a:solidFill>
                  <a:srgbClr val="333399"/>
                </a:solidFill>
                <a:latin typeface="Arial MT"/>
                <a:cs typeface="Arial MT"/>
              </a:rPr>
              <a:t>Composition</a:t>
            </a:r>
            <a:r>
              <a:rPr sz="2000" spc="-25" dirty="0">
                <a:solidFill>
                  <a:srgbClr val="333399"/>
                </a:solidFill>
                <a:latin typeface="Arial MT"/>
                <a:cs typeface="Arial MT"/>
              </a:rPr>
              <a:t> </a:t>
            </a:r>
            <a:r>
              <a:rPr sz="2000" dirty="0">
                <a:solidFill>
                  <a:srgbClr val="333399"/>
                </a:solidFill>
                <a:latin typeface="Arial MT"/>
                <a:cs typeface="Arial MT"/>
              </a:rPr>
              <a:t>may</a:t>
            </a:r>
            <a:r>
              <a:rPr sz="2000" spc="-25" dirty="0">
                <a:solidFill>
                  <a:srgbClr val="333399"/>
                </a:solidFill>
                <a:latin typeface="Arial MT"/>
                <a:cs typeface="Arial MT"/>
              </a:rPr>
              <a:t> </a:t>
            </a:r>
            <a:r>
              <a:rPr sz="2000" dirty="0">
                <a:solidFill>
                  <a:srgbClr val="333399"/>
                </a:solidFill>
                <a:latin typeface="Arial MT"/>
                <a:cs typeface="Arial MT"/>
              </a:rPr>
              <a:t>form</a:t>
            </a:r>
            <a:r>
              <a:rPr sz="2000" spc="-30" dirty="0">
                <a:solidFill>
                  <a:srgbClr val="333399"/>
                </a:solidFill>
                <a:latin typeface="Arial MT"/>
                <a:cs typeface="Arial MT"/>
              </a:rPr>
              <a:t> </a:t>
            </a:r>
            <a:r>
              <a:rPr sz="2000" dirty="0">
                <a:solidFill>
                  <a:srgbClr val="333399"/>
                </a:solidFill>
                <a:latin typeface="Arial MT"/>
                <a:cs typeface="Arial MT"/>
              </a:rPr>
              <a:t>a</a:t>
            </a:r>
            <a:r>
              <a:rPr sz="2000" spc="5" dirty="0">
                <a:solidFill>
                  <a:srgbClr val="333399"/>
                </a:solidFill>
                <a:latin typeface="Arial MT"/>
                <a:cs typeface="Arial MT"/>
              </a:rPr>
              <a:t> </a:t>
            </a:r>
            <a:r>
              <a:rPr sz="2000" dirty="0">
                <a:solidFill>
                  <a:srgbClr val="333399"/>
                </a:solidFill>
                <a:latin typeface="Arial MT"/>
                <a:cs typeface="Arial MT"/>
              </a:rPr>
              <a:t>hierarchy</a:t>
            </a:r>
            <a:r>
              <a:rPr sz="2000" spc="-50" dirty="0">
                <a:solidFill>
                  <a:srgbClr val="333399"/>
                </a:solidFill>
                <a:latin typeface="Arial MT"/>
                <a:cs typeface="Arial MT"/>
              </a:rPr>
              <a:t> </a:t>
            </a:r>
            <a:r>
              <a:rPr sz="2000" dirty="0">
                <a:solidFill>
                  <a:srgbClr val="333399"/>
                </a:solidFill>
                <a:latin typeface="Arial MT"/>
                <a:cs typeface="Arial MT"/>
              </a:rPr>
              <a:t>where</a:t>
            </a:r>
            <a:r>
              <a:rPr sz="2000" spc="-30" dirty="0">
                <a:solidFill>
                  <a:srgbClr val="333399"/>
                </a:solidFill>
                <a:latin typeface="Arial MT"/>
                <a:cs typeface="Arial MT"/>
              </a:rPr>
              <a:t> </a:t>
            </a:r>
            <a:r>
              <a:rPr sz="2000" dirty="0">
                <a:solidFill>
                  <a:srgbClr val="333399"/>
                </a:solidFill>
                <a:latin typeface="Arial MT"/>
                <a:cs typeface="Arial MT"/>
              </a:rPr>
              <a:t>some</a:t>
            </a:r>
            <a:r>
              <a:rPr sz="2000" spc="-30" dirty="0">
                <a:solidFill>
                  <a:srgbClr val="333399"/>
                </a:solidFill>
                <a:latin typeface="Arial MT"/>
                <a:cs typeface="Arial MT"/>
              </a:rPr>
              <a:t> </a:t>
            </a:r>
            <a:r>
              <a:rPr sz="2000" dirty="0">
                <a:solidFill>
                  <a:srgbClr val="333399"/>
                </a:solidFill>
                <a:latin typeface="Arial MT"/>
                <a:cs typeface="Arial MT"/>
              </a:rPr>
              <a:t>components</a:t>
            </a:r>
            <a:endParaRPr sz="2000">
              <a:latin typeface="Arial MT"/>
              <a:cs typeface="Arial MT"/>
            </a:endParaRPr>
          </a:p>
          <a:p>
            <a:pPr marL="1155700">
              <a:lnSpc>
                <a:spcPts val="2160"/>
              </a:lnSpc>
            </a:pPr>
            <a:r>
              <a:rPr sz="2000" dirty="0">
                <a:solidFill>
                  <a:srgbClr val="333399"/>
                </a:solidFill>
                <a:latin typeface="Arial MT"/>
                <a:cs typeface="Arial MT"/>
              </a:rPr>
              <a:t>are</a:t>
            </a:r>
            <a:r>
              <a:rPr sz="2000" spc="-40" dirty="0">
                <a:solidFill>
                  <a:srgbClr val="333399"/>
                </a:solidFill>
                <a:latin typeface="Arial MT"/>
                <a:cs typeface="Arial MT"/>
              </a:rPr>
              <a:t> </a:t>
            </a:r>
            <a:r>
              <a:rPr sz="2000" dirty="0">
                <a:solidFill>
                  <a:srgbClr val="333399"/>
                </a:solidFill>
                <a:latin typeface="Arial MT"/>
                <a:cs typeface="Arial MT"/>
              </a:rPr>
              <a:t>themselves</a:t>
            </a:r>
            <a:r>
              <a:rPr sz="2000" spc="-45" dirty="0">
                <a:solidFill>
                  <a:srgbClr val="333399"/>
                </a:solidFill>
                <a:latin typeface="Arial MT"/>
                <a:cs typeface="Arial MT"/>
              </a:rPr>
              <a:t> </a:t>
            </a:r>
            <a:r>
              <a:rPr sz="2000" dirty="0">
                <a:solidFill>
                  <a:srgbClr val="333399"/>
                </a:solidFill>
                <a:latin typeface="Arial MT"/>
                <a:cs typeface="Arial MT"/>
              </a:rPr>
              <a:t>composite.</a:t>
            </a:r>
            <a:endParaRPr sz="2000">
              <a:latin typeface="Arial MT"/>
              <a:cs typeface="Arial MT"/>
            </a:endParaRPr>
          </a:p>
          <a:p>
            <a:pPr marL="355600" indent="-342900">
              <a:lnSpc>
                <a:spcPct val="100000"/>
              </a:lnSpc>
              <a:buClr>
                <a:srgbClr val="990033"/>
              </a:buClr>
              <a:buSzPct val="60416"/>
              <a:buFont typeface="Wingdings"/>
              <a:buChar char=""/>
              <a:tabLst>
                <a:tab pos="354965" algn="l"/>
                <a:tab pos="355600" algn="l"/>
              </a:tabLst>
            </a:pPr>
            <a:r>
              <a:rPr sz="2400" spc="-5" dirty="0">
                <a:solidFill>
                  <a:srgbClr val="333399"/>
                </a:solidFill>
                <a:latin typeface="Arial MT"/>
                <a:cs typeface="Arial MT"/>
              </a:rPr>
              <a:t>Multi-valued</a:t>
            </a:r>
            <a:endParaRPr sz="2400">
              <a:latin typeface="Arial MT"/>
              <a:cs typeface="Arial MT"/>
            </a:endParaRPr>
          </a:p>
          <a:p>
            <a:pPr marL="756285" marR="19685" lvl="1" indent="-287020">
              <a:lnSpc>
                <a:spcPts val="2020"/>
              </a:lnSpc>
              <a:spcBef>
                <a:spcPts val="484"/>
              </a:spcBef>
              <a:buClr>
                <a:srgbClr val="333399"/>
              </a:buClr>
              <a:buSzPct val="54761"/>
              <a:buFont typeface="Wingdings"/>
              <a:buChar char=""/>
              <a:tabLst>
                <a:tab pos="756285" algn="l"/>
                <a:tab pos="756920" algn="l"/>
              </a:tabLst>
            </a:pPr>
            <a:r>
              <a:rPr sz="2100" spc="-5" dirty="0">
                <a:solidFill>
                  <a:srgbClr val="800000"/>
                </a:solidFill>
                <a:latin typeface="Arial MT"/>
                <a:cs typeface="Arial MT"/>
              </a:rPr>
              <a:t>An entity </a:t>
            </a:r>
            <a:r>
              <a:rPr sz="2100" dirty="0">
                <a:solidFill>
                  <a:srgbClr val="800000"/>
                </a:solidFill>
                <a:latin typeface="Arial MT"/>
                <a:cs typeface="Arial MT"/>
              </a:rPr>
              <a:t>may </a:t>
            </a:r>
            <a:r>
              <a:rPr sz="2100" spc="-5" dirty="0">
                <a:solidFill>
                  <a:srgbClr val="800000"/>
                </a:solidFill>
                <a:latin typeface="Arial MT"/>
                <a:cs typeface="Arial MT"/>
              </a:rPr>
              <a:t>have </a:t>
            </a:r>
            <a:r>
              <a:rPr sz="2100" dirty="0">
                <a:solidFill>
                  <a:srgbClr val="800000"/>
                </a:solidFill>
                <a:latin typeface="Arial MT"/>
                <a:cs typeface="Arial MT"/>
              </a:rPr>
              <a:t>multiple </a:t>
            </a:r>
            <a:r>
              <a:rPr sz="2100" spc="-5" dirty="0">
                <a:solidFill>
                  <a:srgbClr val="800000"/>
                </a:solidFill>
                <a:latin typeface="Arial MT"/>
                <a:cs typeface="Arial MT"/>
              </a:rPr>
              <a:t>values </a:t>
            </a:r>
            <a:r>
              <a:rPr sz="2100" dirty="0">
                <a:solidFill>
                  <a:srgbClr val="800000"/>
                </a:solidFill>
                <a:latin typeface="Arial MT"/>
                <a:cs typeface="Arial MT"/>
              </a:rPr>
              <a:t>for </a:t>
            </a:r>
            <a:r>
              <a:rPr sz="2100" spc="-5" dirty="0">
                <a:solidFill>
                  <a:srgbClr val="800000"/>
                </a:solidFill>
                <a:latin typeface="Arial MT"/>
                <a:cs typeface="Arial MT"/>
              </a:rPr>
              <a:t>that attribute. </a:t>
            </a:r>
            <a:r>
              <a:rPr sz="2100" dirty="0">
                <a:solidFill>
                  <a:srgbClr val="800000"/>
                </a:solidFill>
                <a:latin typeface="Arial MT"/>
                <a:cs typeface="Arial MT"/>
              </a:rPr>
              <a:t>For </a:t>
            </a:r>
            <a:r>
              <a:rPr sz="2100" spc="5" dirty="0">
                <a:solidFill>
                  <a:srgbClr val="800000"/>
                </a:solidFill>
                <a:latin typeface="Arial MT"/>
                <a:cs typeface="Arial MT"/>
              </a:rPr>
              <a:t> </a:t>
            </a:r>
            <a:r>
              <a:rPr sz="2100" spc="-5" dirty="0">
                <a:solidFill>
                  <a:srgbClr val="800000"/>
                </a:solidFill>
                <a:latin typeface="Arial MT"/>
                <a:cs typeface="Arial MT"/>
              </a:rPr>
              <a:t>example,</a:t>
            </a:r>
            <a:r>
              <a:rPr sz="2100" spc="-15" dirty="0">
                <a:solidFill>
                  <a:srgbClr val="800000"/>
                </a:solidFill>
                <a:latin typeface="Arial MT"/>
                <a:cs typeface="Arial MT"/>
              </a:rPr>
              <a:t> </a:t>
            </a:r>
            <a:r>
              <a:rPr sz="2100" spc="-5" dirty="0">
                <a:solidFill>
                  <a:srgbClr val="800000"/>
                </a:solidFill>
                <a:latin typeface="Arial MT"/>
                <a:cs typeface="Arial MT"/>
              </a:rPr>
              <a:t>Color</a:t>
            </a:r>
            <a:r>
              <a:rPr sz="2100" dirty="0">
                <a:solidFill>
                  <a:srgbClr val="800000"/>
                </a:solidFill>
                <a:latin typeface="Arial MT"/>
                <a:cs typeface="Arial MT"/>
              </a:rPr>
              <a:t> of </a:t>
            </a:r>
            <a:r>
              <a:rPr sz="2100" spc="-5" dirty="0">
                <a:solidFill>
                  <a:srgbClr val="800000"/>
                </a:solidFill>
                <a:latin typeface="Arial MT"/>
                <a:cs typeface="Arial MT"/>
              </a:rPr>
              <a:t>a</a:t>
            </a:r>
            <a:r>
              <a:rPr sz="2100" dirty="0">
                <a:solidFill>
                  <a:srgbClr val="800000"/>
                </a:solidFill>
                <a:latin typeface="Arial MT"/>
                <a:cs typeface="Arial MT"/>
              </a:rPr>
              <a:t> </a:t>
            </a:r>
            <a:r>
              <a:rPr sz="2100" spc="-5" dirty="0">
                <a:solidFill>
                  <a:srgbClr val="800000"/>
                </a:solidFill>
                <a:latin typeface="Arial MT"/>
                <a:cs typeface="Arial MT"/>
              </a:rPr>
              <a:t>CAR</a:t>
            </a:r>
            <a:r>
              <a:rPr sz="2100" spc="-10" dirty="0">
                <a:solidFill>
                  <a:srgbClr val="800000"/>
                </a:solidFill>
                <a:latin typeface="Arial MT"/>
                <a:cs typeface="Arial MT"/>
              </a:rPr>
              <a:t> </a:t>
            </a:r>
            <a:r>
              <a:rPr sz="2100" spc="-5" dirty="0">
                <a:solidFill>
                  <a:srgbClr val="800000"/>
                </a:solidFill>
                <a:latin typeface="Arial MT"/>
                <a:cs typeface="Arial MT"/>
              </a:rPr>
              <a:t>or PreviousDegrees</a:t>
            </a:r>
            <a:r>
              <a:rPr sz="2100" dirty="0">
                <a:solidFill>
                  <a:srgbClr val="800000"/>
                </a:solidFill>
                <a:latin typeface="Arial MT"/>
                <a:cs typeface="Arial MT"/>
              </a:rPr>
              <a:t> </a:t>
            </a:r>
            <a:r>
              <a:rPr sz="2100" spc="-5" dirty="0">
                <a:solidFill>
                  <a:srgbClr val="800000"/>
                </a:solidFill>
                <a:latin typeface="Arial MT"/>
                <a:cs typeface="Arial MT"/>
              </a:rPr>
              <a:t>of</a:t>
            </a:r>
            <a:r>
              <a:rPr sz="2100" spc="5" dirty="0">
                <a:solidFill>
                  <a:srgbClr val="800000"/>
                </a:solidFill>
                <a:latin typeface="Arial MT"/>
                <a:cs typeface="Arial MT"/>
              </a:rPr>
              <a:t> </a:t>
            </a:r>
            <a:r>
              <a:rPr sz="2100" spc="-5" dirty="0">
                <a:solidFill>
                  <a:srgbClr val="800000"/>
                </a:solidFill>
                <a:latin typeface="Arial MT"/>
                <a:cs typeface="Arial MT"/>
              </a:rPr>
              <a:t>a</a:t>
            </a:r>
            <a:r>
              <a:rPr sz="2100" dirty="0">
                <a:solidFill>
                  <a:srgbClr val="800000"/>
                </a:solidFill>
                <a:latin typeface="Arial MT"/>
                <a:cs typeface="Arial MT"/>
              </a:rPr>
              <a:t> STUDENT.</a:t>
            </a:r>
            <a:endParaRPr sz="2100">
              <a:latin typeface="Arial MT"/>
              <a:cs typeface="Arial MT"/>
            </a:endParaRPr>
          </a:p>
          <a:p>
            <a:pPr marL="1155700" lvl="2" indent="-229235">
              <a:lnSpc>
                <a:spcPct val="100000"/>
              </a:lnSpc>
              <a:spcBef>
                <a:spcPts val="15"/>
              </a:spcBef>
              <a:buClr>
                <a:srgbClr val="990033"/>
              </a:buClr>
              <a:buSzPct val="50000"/>
              <a:buFont typeface="Wingdings"/>
              <a:buChar char=""/>
              <a:tabLst>
                <a:tab pos="1155700" algn="l"/>
                <a:tab pos="1156335" algn="l"/>
              </a:tabLst>
            </a:pPr>
            <a:r>
              <a:rPr sz="2000" dirty="0">
                <a:solidFill>
                  <a:srgbClr val="333399"/>
                </a:solidFill>
                <a:latin typeface="Arial MT"/>
                <a:cs typeface="Arial MT"/>
              </a:rPr>
              <a:t>Denoted</a:t>
            </a:r>
            <a:r>
              <a:rPr sz="2000" spc="-40" dirty="0">
                <a:solidFill>
                  <a:srgbClr val="333399"/>
                </a:solidFill>
                <a:latin typeface="Arial MT"/>
                <a:cs typeface="Arial MT"/>
              </a:rPr>
              <a:t> </a:t>
            </a:r>
            <a:r>
              <a:rPr sz="2000" dirty="0">
                <a:solidFill>
                  <a:srgbClr val="333399"/>
                </a:solidFill>
                <a:latin typeface="Arial MT"/>
                <a:cs typeface="Arial MT"/>
              </a:rPr>
              <a:t>as</a:t>
            </a:r>
            <a:r>
              <a:rPr sz="2000" spc="-25" dirty="0">
                <a:solidFill>
                  <a:srgbClr val="333399"/>
                </a:solidFill>
                <a:latin typeface="Arial MT"/>
                <a:cs typeface="Arial MT"/>
              </a:rPr>
              <a:t> </a:t>
            </a:r>
            <a:r>
              <a:rPr sz="2000" dirty="0">
                <a:solidFill>
                  <a:srgbClr val="333399"/>
                </a:solidFill>
                <a:latin typeface="Arial MT"/>
                <a:cs typeface="Arial MT"/>
              </a:rPr>
              <a:t>{Color}</a:t>
            </a:r>
            <a:r>
              <a:rPr sz="2000" spc="-50" dirty="0">
                <a:solidFill>
                  <a:srgbClr val="333399"/>
                </a:solidFill>
                <a:latin typeface="Arial MT"/>
                <a:cs typeface="Arial MT"/>
              </a:rPr>
              <a:t> </a:t>
            </a:r>
            <a:r>
              <a:rPr sz="2000" dirty="0">
                <a:solidFill>
                  <a:srgbClr val="333399"/>
                </a:solidFill>
                <a:latin typeface="Arial MT"/>
                <a:cs typeface="Arial MT"/>
              </a:rPr>
              <a:t>or</a:t>
            </a:r>
            <a:r>
              <a:rPr sz="2000" spc="-25" dirty="0">
                <a:solidFill>
                  <a:srgbClr val="333399"/>
                </a:solidFill>
                <a:latin typeface="Arial MT"/>
                <a:cs typeface="Arial MT"/>
              </a:rPr>
              <a:t> </a:t>
            </a:r>
            <a:r>
              <a:rPr sz="2000" dirty="0">
                <a:solidFill>
                  <a:srgbClr val="333399"/>
                </a:solidFill>
                <a:latin typeface="Arial MT"/>
                <a:cs typeface="Arial MT"/>
              </a:rPr>
              <a:t>{PreviousDegrees}.</a:t>
            </a:r>
            <a:endParaRPr sz="2000">
              <a:latin typeface="Arial MT"/>
              <a:cs typeface="Arial M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4099</Words>
  <Application>Microsoft Office PowerPoint</Application>
  <PresentationFormat>On-screen Show (4:3)</PresentationFormat>
  <Paragraphs>461</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 MT</vt:lpstr>
      <vt:lpstr>Calibri</vt:lpstr>
      <vt:lpstr>Calibri Light</vt:lpstr>
      <vt:lpstr>Symbol</vt:lpstr>
      <vt:lpstr>Verdana</vt:lpstr>
      <vt:lpstr>Wingdings</vt:lpstr>
      <vt:lpstr>Office Theme</vt:lpstr>
      <vt:lpstr>PowerPoint Presentation</vt:lpstr>
      <vt:lpstr>Chapter Outline</vt:lpstr>
      <vt:lpstr>Overview of Database Design Process</vt:lpstr>
      <vt:lpstr>Overview of Database Design Process</vt:lpstr>
      <vt:lpstr>Methodologies for Conceptual  Design</vt:lpstr>
      <vt:lpstr>Example COMPANY Database</vt:lpstr>
      <vt:lpstr>Example COMPANY Database  (Continued)</vt:lpstr>
      <vt:lpstr>ER Model Concepts</vt:lpstr>
      <vt:lpstr>Types of Attributes (1)</vt:lpstr>
      <vt:lpstr>Types of Attributes (2)</vt:lpstr>
      <vt:lpstr>Example of a composite attribute</vt:lpstr>
      <vt:lpstr>Entity Types and Key Attributes (1)</vt:lpstr>
      <vt:lpstr>Entity Types and Key Attributes (2)</vt:lpstr>
      <vt:lpstr>Entity Set</vt:lpstr>
      <vt:lpstr>Value Sets (Domains) of Attributes</vt:lpstr>
      <vt:lpstr>Attributes and Value Sets</vt:lpstr>
      <vt:lpstr>Displaying an Entity type</vt:lpstr>
      <vt:lpstr>NOTATION for ER diagrams</vt:lpstr>
      <vt:lpstr>Entity Type CAR with two keys and a  corresponding Entity Set</vt:lpstr>
      <vt:lpstr>Initial Conceptual Design of Entity Types  for the COMPANY Database Schema</vt:lpstr>
      <vt:lpstr>Initial Design of Entity Types: EMPLOYEE, DEPARTMENT, PROJECT</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Refining the COMPANY database  schema by introducing relationships</vt:lpstr>
      <vt:lpstr>ER DIAGRAM – Relationship Types are: WORKS_FOR, MANAGES, WORKS_ON, CONTROLS, SUPERVISION, DEPENDENTS_OF</vt:lpstr>
      <vt:lpstr>Discussion on Relationship Types</vt:lpstr>
      <vt:lpstr>Constraints on Relationships</vt:lpstr>
      <vt:lpstr>Many-to-one (N:1) Relationship</vt:lpstr>
      <vt:lpstr>Many-to-many (M:N) Relationship</vt:lpstr>
      <vt:lpstr>Recursive Relationship Type</vt:lpstr>
      <vt:lpstr>Displaying a recursive  relationship</vt:lpstr>
      <vt:lpstr>A Recursive Relationship Supervision`</vt:lpstr>
      <vt:lpstr>Recursive Relationship Type is: SUPERVISION (participation role names are shown)</vt:lpstr>
      <vt:lpstr>Weak Entity Types</vt:lpstr>
      <vt:lpstr>Attributes of Relationship types</vt:lpstr>
      <vt:lpstr>Example Attribute of a Relationship Type:  Hours of WORKS_ON</vt:lpstr>
      <vt:lpstr>Notation for Constraints on  Relationships</vt:lpstr>
      <vt:lpstr>Alternative (min, max) notation for  relationship structural constraints:</vt:lpstr>
      <vt:lpstr>The (min,max) notation for  relationship constraints</vt:lpstr>
      <vt:lpstr>COMPANY ER Schema Diagram using (min,  max) notation</vt:lpstr>
      <vt:lpstr>Alternative diagrammatic notation</vt:lpstr>
      <vt:lpstr>Summary of notation for ER diagrams</vt:lpstr>
      <vt:lpstr>Relationships of Higher Degree</vt:lpstr>
      <vt:lpstr>Discussion of n-ary relationships (n &gt; 2)</vt:lpstr>
      <vt:lpstr>Example of a ternary relationship</vt:lpstr>
      <vt:lpstr>Discussion of n-ary relationships (n &gt; 2)</vt:lpstr>
      <vt:lpstr>Another example of a ternary relationship</vt:lpstr>
      <vt:lpstr>Displaying constraints on higher-degree  relationships</vt:lpstr>
      <vt:lpstr>Another Example: A UNIVERSITY  Database</vt:lpstr>
      <vt:lpstr>UNIVERSITY database conceptual schema</vt:lpstr>
      <vt:lpstr>PowerPoint Presentation</vt:lpstr>
      <vt:lpstr>Review Questions 3.1. Discuss the role of a high-level data  model in the database design process. 3.2. List the various cases where use of a  NULL value would be appropriate. 3.3. Define the following terms: entity,  attribute, attribute value, relationship  instance, composite attribute,  multivalued attribute, derived attribute,  complex attribute, key attribute, and  value set (domain). </vt:lpstr>
      <vt:lpstr>3.4. What is an entity type? What is an entity  set? Explain the differences among  an entity, an entity type, and an entity  set. 3.5. Explain the difference between an  attribute and a value set. 3.6. What is a relationship type? Explain the  differences among a relationship  instance, a relationship type, and a  relationship set. </vt:lpstr>
      <vt:lpstr>3.7. What is a participation role? When is it  necessary to use role names in the  description of relationship types? 3.8. Describe the two alternatives for  specifying structural constraints on  relationship types. What are the  advantages and disadvantages of each? 3.9. Under what conditions can an attribute  of a binary relationship type be migrated  to become an attribute of one of the  participating entity types?</vt:lpstr>
      <vt:lpstr>3.10. When we think of relationships as  attributes, what are the value sets of  these attributes? What class of data  models is based on this concept? 3.11. What is meant by a recursive  relationship type? Give some examples  of recursive relationship types. 3.12. When is the concept of a weak entity  used in data modeling? Define the  terms owner entity type, weak entity  type, identifying relationship type, and  partial key. .</vt:lpstr>
      <vt:lpstr>3.13. Can an identifying relationship of a  weak entity type be of a degree greater  than two? Give examples to illustrate  your answer. 3.14. Discuss the conventions for displaying  an ER schema as an ER diagram. 3.15. Discuss the naming conventions used  for ER schema diagrams. </vt:lpstr>
      <vt:lpstr>Exercises 3.16. Which combinations of attributes have  to be unique for each individual  SECTION entity in the UNIVERSITY  database shown in Figure 3.20 to  enforce each of the following miniworld  constraints: a. During a particular semester and year,  only one section can use a particular  classroom at a particular DaysTime  value.</vt:lpstr>
      <vt:lpstr>b. During a particular semester and year, an  instructor can teach only one  section at a particular DaysTime value. c. During a particular semester and year, the  section numbers for sections offered for  the same course must all be  different.  Can you think of any other similar  constraints?</vt:lpstr>
      <vt:lpstr>Some more questions are pending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sumit kumar</cp:lastModifiedBy>
  <cp:revision>8</cp:revision>
  <dcterms:created xsi:type="dcterms:W3CDTF">2023-10-08T06:32:17Z</dcterms:created>
  <dcterms:modified xsi:type="dcterms:W3CDTF">2023-12-02T08:53:24Z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2023-10-04T00:00:00Z</vt:filetime>
  </property>
  <property fmtid="{D5CDD505-2E9C-101B-9397-08002B2CF9AE}" pid="3" name="LastSaved">
    <vt:filetime>2023-10-08T00:00:00Z</vt:filetime>
  </property>
</Properties>
</file>