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60014" y="2109597"/>
            <a:ext cx="2823971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19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79">
                <a:moveTo>
                  <a:pt x="9143999" y="0"/>
                </a:moveTo>
                <a:lnTo>
                  <a:pt x="0" y="0"/>
                </a:lnTo>
                <a:lnTo>
                  <a:pt x="0" y="487678"/>
                </a:lnTo>
                <a:lnTo>
                  <a:pt x="9143999" y="487678"/>
                </a:lnTo>
                <a:lnTo>
                  <a:pt x="9143999" y="0"/>
                </a:lnTo>
                <a:close/>
              </a:path>
            </a:pathLst>
          </a:custGeom>
          <a:solidFill>
            <a:srgbClr val="36439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40168" y="6370318"/>
            <a:ext cx="1581912" cy="4770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249123"/>
            <a:ext cx="8529319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353058"/>
            <a:ext cx="8529319" cy="3719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214876" y="6528164"/>
            <a:ext cx="237299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69265" y="6529991"/>
            <a:ext cx="316230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0014" y="2109597"/>
            <a:ext cx="233172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333399"/>
                </a:solidFill>
                <a:latin typeface="Arial"/>
                <a:cs typeface="Arial"/>
              </a:rPr>
              <a:t>CHAPTER</a:t>
            </a:r>
            <a:r>
              <a:rPr dirty="0" sz="3200" spc="-7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333399"/>
                </a:solidFill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2544" y="3291916"/>
            <a:ext cx="602424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69085" marR="5080" indent="-1556385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33399"/>
                </a:solidFill>
                <a:latin typeface="Arial MT"/>
                <a:cs typeface="Arial MT"/>
              </a:rPr>
              <a:t>Enhanced</a:t>
            </a:r>
            <a:r>
              <a:rPr dirty="0" sz="3600" spc="-10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333399"/>
                </a:solidFill>
                <a:latin typeface="Arial MT"/>
                <a:cs typeface="Arial MT"/>
              </a:rPr>
              <a:t>Entity-Relationship </a:t>
            </a:r>
            <a:r>
              <a:rPr dirty="0" sz="3600" spc="-9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333399"/>
                </a:solidFill>
                <a:latin typeface="Arial MT"/>
                <a:cs typeface="Arial MT"/>
              </a:rPr>
              <a:t>(EER)</a:t>
            </a:r>
            <a:r>
              <a:rPr dirty="0" sz="36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333399"/>
                </a:solidFill>
                <a:latin typeface="Arial MT"/>
                <a:cs typeface="Arial MT"/>
              </a:rPr>
              <a:t>Modeling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975710"/>
            <a:ext cx="7765955" cy="49313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89306"/>
            <a:ext cx="31413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Specialization</a:t>
            </a:r>
            <a:r>
              <a:rPr dirty="0" spc="-50"/>
              <a:t> </a:t>
            </a:r>
            <a:r>
              <a:rPr dirty="0"/>
              <a:t>(3)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737362"/>
            <a:ext cx="26447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Generalization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81430"/>
            <a:ext cx="8166734" cy="43237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Generalization</a:t>
            </a:r>
            <a:r>
              <a:rPr dirty="0" sz="2400" spc="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reverse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specialization</a:t>
            </a:r>
            <a:r>
              <a:rPr dirty="0" sz="2400" spc="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process</a:t>
            </a:r>
            <a:endParaRPr sz="2400">
              <a:latin typeface="Arial MT"/>
              <a:cs typeface="Arial MT"/>
            </a:endParaRPr>
          </a:p>
          <a:p>
            <a:pPr marL="355600" marR="415925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Several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classes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with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common features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generalized </a:t>
            </a:r>
            <a:r>
              <a:rPr dirty="0" sz="2400" spc="-6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into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superclass;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original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classes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become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its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subclasses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r>
              <a:rPr dirty="0" sz="24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CAR,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TRUCK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generalized</a:t>
            </a:r>
            <a:r>
              <a:rPr dirty="0" sz="2400" spc="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into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VEHICLE;</a:t>
            </a:r>
            <a:endParaRPr sz="2400">
              <a:latin typeface="Arial MT"/>
              <a:cs typeface="Arial MT"/>
            </a:endParaRPr>
          </a:p>
          <a:p>
            <a:pPr lvl="1" marL="756285" marR="351790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both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CAR,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TRUCK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become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subclasses of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superclass </a:t>
            </a:r>
            <a:r>
              <a:rPr dirty="0" sz="2200" spc="-59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VEHICLE.</a:t>
            </a:r>
            <a:endParaRPr sz="2200">
              <a:latin typeface="Arial MT"/>
              <a:cs typeface="Arial MT"/>
            </a:endParaRPr>
          </a:p>
          <a:p>
            <a:pPr lvl="1" marL="756285" marR="1177925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view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{CAR,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TRUCK}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specialization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dirty="0" sz="2200" spc="-59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VEHICLE</a:t>
            </a:r>
            <a:endParaRPr sz="2200">
              <a:latin typeface="Arial MT"/>
              <a:cs typeface="Arial MT"/>
            </a:endParaRPr>
          </a:p>
          <a:p>
            <a:pPr lvl="1" marL="756285" marR="198755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Alternatively,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view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VEHICLE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generalization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dirty="0" sz="2200" spc="-59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CAR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TRUCK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430" y="1363697"/>
            <a:ext cx="7218854" cy="482921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490854"/>
            <a:ext cx="2855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Generalization (2)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737362"/>
            <a:ext cx="66592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Generalization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Specialization 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10386"/>
            <a:ext cx="8173084" cy="4391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362585" indent="-342900">
              <a:lnSpc>
                <a:spcPts val="3020"/>
              </a:lnSpc>
              <a:spcBef>
                <a:spcPts val="48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Diagrammatic</a:t>
            </a:r>
            <a:r>
              <a:rPr dirty="0" sz="2800" spc="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notations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sometimes</a:t>
            </a:r>
            <a:r>
              <a:rPr dirty="0" sz="28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used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to </a:t>
            </a:r>
            <a:r>
              <a:rPr dirty="0" sz="2800" spc="-7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distinguish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between</a:t>
            </a:r>
            <a:r>
              <a:rPr dirty="0" sz="28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generalization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and 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specialization</a:t>
            </a:r>
            <a:endParaRPr sz="2800">
              <a:latin typeface="Arial MT"/>
              <a:cs typeface="Arial MT"/>
            </a:endParaRPr>
          </a:p>
          <a:p>
            <a:pPr lvl="1" marL="756285" marR="897890" indent="-287020">
              <a:lnSpc>
                <a:spcPts val="281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Arrow pointing to the generalized superclass </a:t>
            </a:r>
            <a:r>
              <a:rPr dirty="0" sz="2600" spc="-7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represents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generalization</a:t>
            </a:r>
            <a:endParaRPr sz="2600">
              <a:latin typeface="Arial MT"/>
              <a:cs typeface="Arial MT"/>
            </a:endParaRPr>
          </a:p>
          <a:p>
            <a:pPr lvl="1" marL="756285" marR="753745" indent="-287020">
              <a:lnSpc>
                <a:spcPts val="2810"/>
              </a:lnSpc>
              <a:spcBef>
                <a:spcPts val="62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Arrows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pointing to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 specialized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subclasses </a:t>
            </a:r>
            <a:r>
              <a:rPr dirty="0" sz="2600" spc="-7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represent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 specialization</a:t>
            </a:r>
            <a:endParaRPr sz="2600">
              <a:latin typeface="Arial MT"/>
              <a:cs typeface="Arial MT"/>
            </a:endParaRPr>
          </a:p>
          <a:p>
            <a:pPr lvl="1" marL="756285" marR="5080" indent="-287020">
              <a:lnSpc>
                <a:spcPts val="281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We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do not use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this notation because it is often 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subjective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which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process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more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appropriate </a:t>
            </a:r>
            <a:r>
              <a:rPr dirty="0" sz="2600" spc="-70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particular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situation</a:t>
            </a:r>
            <a:endParaRPr sz="26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26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advocate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not drawing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any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arrows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737362"/>
            <a:ext cx="66592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Generalization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Specialization </a:t>
            </a:r>
            <a:r>
              <a:rPr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7979409" cy="4367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594485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Modeling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with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Specialization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and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Generalization</a:t>
            </a:r>
            <a:endParaRPr sz="2800">
              <a:latin typeface="Arial MT"/>
              <a:cs typeface="Arial MT"/>
            </a:endParaRPr>
          </a:p>
          <a:p>
            <a:pPr lvl="1" marL="756285" marR="158750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 superclass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or subclass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represents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collection </a:t>
            </a:r>
            <a:r>
              <a:rPr dirty="0" sz="2600" spc="-7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(or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set or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grouping)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entities</a:t>
            </a:r>
            <a:endParaRPr sz="26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It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also represents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 particular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type</a:t>
            </a:r>
            <a:r>
              <a:rPr dirty="0" sz="2600" spc="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of entity</a:t>
            </a:r>
            <a:endParaRPr sz="2600">
              <a:latin typeface="Arial"/>
              <a:cs typeface="Arial"/>
            </a:endParaRPr>
          </a:p>
          <a:p>
            <a:pPr lvl="1" marL="756285" marR="545465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Shown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rectangles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EER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diagrams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(as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are </a:t>
            </a:r>
            <a:r>
              <a:rPr dirty="0" sz="2600" spc="-70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entity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types)</a:t>
            </a:r>
            <a:endParaRPr sz="2600">
              <a:latin typeface="Arial MT"/>
              <a:cs typeface="Arial MT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We can call all entity types (and their 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corresponding collections) </a:t>
            </a:r>
            <a:r>
              <a:rPr dirty="0" sz="2600" b="1" i="1">
                <a:solidFill>
                  <a:srgbClr val="800000"/>
                </a:solidFill>
                <a:latin typeface="Arial"/>
                <a:cs typeface="Arial"/>
              </a:rPr>
              <a:t>classes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, whether they </a:t>
            </a:r>
            <a:r>
              <a:rPr dirty="0" sz="2600" spc="-7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are entity types,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superclasses,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subclasses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47269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Types of Specialization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8143240" cy="3609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5367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Predicate-defined</a:t>
            </a:r>
            <a:r>
              <a:rPr dirty="0" sz="28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(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condition-defined)</a:t>
            </a:r>
            <a:r>
              <a:rPr dirty="0" sz="28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: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based </a:t>
            </a:r>
            <a:r>
              <a:rPr dirty="0" sz="2800" spc="-7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some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predicate.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E.g., based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 an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attribute,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say,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Job-type,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or Age.</a:t>
            </a:r>
            <a:endParaRPr sz="280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Attribute-defined: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shows the name of the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attribute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next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to the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line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drawn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from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superclass toward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subclasses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(see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Fig.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4.1)</a:t>
            </a:r>
            <a:endParaRPr sz="2800">
              <a:latin typeface="Arial MT"/>
              <a:cs typeface="Arial MT"/>
            </a:endParaRPr>
          </a:p>
          <a:p>
            <a:pPr algn="just" marL="355600" marR="98425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User-defined: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membership is defined by the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user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entity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 by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entity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basis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Constraints</a:t>
            </a:r>
            <a:r>
              <a:rPr dirty="0" spc="-20"/>
              <a:t> </a:t>
            </a:r>
            <a:r>
              <a:rPr dirty="0"/>
              <a:t>on</a:t>
            </a:r>
            <a:r>
              <a:rPr dirty="0" spc="-10"/>
              <a:t> </a:t>
            </a:r>
            <a:r>
              <a:rPr dirty="0" spc="-5"/>
              <a:t>Specialization</a:t>
            </a:r>
            <a:r>
              <a:rPr dirty="0" spc="-20"/>
              <a:t> </a:t>
            </a:r>
            <a:r>
              <a:rPr dirty="0" spc="-5"/>
              <a:t>and </a:t>
            </a:r>
            <a:r>
              <a:rPr dirty="0" spc="-875"/>
              <a:t> </a:t>
            </a:r>
            <a:r>
              <a:rPr dirty="0" spc="-5"/>
              <a:t>Generalization</a:t>
            </a:r>
            <a:r>
              <a:rPr dirty="0" spc="-25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8194040" cy="3873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2384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If we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can determine exactly those entities that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will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become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members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each subclass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condition, the subclasses are called predicate- 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defined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(or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condition-defined)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subclasses</a:t>
            </a:r>
            <a:endParaRPr sz="2800">
              <a:latin typeface="Arial MT"/>
              <a:cs typeface="Arial MT"/>
            </a:endParaRPr>
          </a:p>
          <a:p>
            <a:pPr lvl="1" marL="756285" marR="150495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Condition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is a constraint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determines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subclass </a:t>
            </a:r>
            <a:r>
              <a:rPr dirty="0" sz="2600" spc="-70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members</a:t>
            </a:r>
            <a:endParaRPr sz="2600">
              <a:latin typeface="Arial MT"/>
              <a:cs typeface="Arial MT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Display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predicate-defined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subclass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writing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600" spc="-7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predicate condition next to the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line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attaching the 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subclass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its superclass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Constraints</a:t>
            </a:r>
            <a:r>
              <a:rPr dirty="0" spc="-20"/>
              <a:t> </a:t>
            </a:r>
            <a:r>
              <a:rPr dirty="0"/>
              <a:t>on</a:t>
            </a:r>
            <a:r>
              <a:rPr dirty="0" spc="-10"/>
              <a:t> </a:t>
            </a:r>
            <a:r>
              <a:rPr dirty="0" spc="-5"/>
              <a:t>Specialization</a:t>
            </a:r>
            <a:r>
              <a:rPr dirty="0" spc="-20"/>
              <a:t> </a:t>
            </a:r>
            <a:r>
              <a:rPr dirty="0" spc="-5"/>
              <a:t>and </a:t>
            </a:r>
            <a:r>
              <a:rPr dirty="0" spc="-875"/>
              <a:t> </a:t>
            </a:r>
            <a:r>
              <a:rPr dirty="0" spc="-5"/>
              <a:t>Generalization</a:t>
            </a:r>
            <a:r>
              <a:rPr dirty="0" spc="-25"/>
              <a:t> </a:t>
            </a:r>
            <a:r>
              <a:rPr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81429"/>
            <a:ext cx="8201025" cy="431736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5600" marR="191135" indent="-342900">
              <a:lnSpc>
                <a:spcPts val="2300"/>
              </a:lnSpc>
              <a:spcBef>
                <a:spcPts val="66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all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subclasses</a:t>
            </a:r>
            <a:r>
              <a:rPr dirty="0" sz="24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in a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specialization</a:t>
            </a:r>
            <a:r>
              <a:rPr dirty="0" sz="2400" spc="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have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membership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condition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same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 the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superclass,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specialization</a:t>
            </a:r>
            <a:r>
              <a:rPr dirty="0" sz="2400" spc="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called</a:t>
            </a:r>
            <a:r>
              <a:rPr dirty="0" sz="2400" spc="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attribute-defined</a:t>
            </a:r>
            <a:r>
              <a:rPr dirty="0" sz="2400" spc="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specialization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called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defining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specialization</a:t>
            </a:r>
            <a:endParaRPr sz="2200">
              <a:latin typeface="Arial MT"/>
              <a:cs typeface="Arial MT"/>
            </a:endParaRPr>
          </a:p>
          <a:p>
            <a:pPr lvl="1" marL="756285" marR="5080" indent="-287020">
              <a:lnSpc>
                <a:spcPct val="801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Example: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JobType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is the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defining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specialization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{SECRETARY,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TECHNICIAN,</a:t>
            </a:r>
            <a:r>
              <a:rPr dirty="0" sz="22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ENGINEER}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dirty="0" sz="2200" spc="-59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endParaRPr sz="2200">
              <a:latin typeface="Arial MT"/>
              <a:cs typeface="Arial MT"/>
            </a:endParaRPr>
          </a:p>
          <a:p>
            <a:pPr marL="355600" marR="414020" indent="-342900">
              <a:lnSpc>
                <a:spcPct val="8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no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condition</a:t>
            </a:r>
            <a:r>
              <a:rPr dirty="0" sz="2400" spc="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determines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membership,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subclass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is </a:t>
            </a:r>
            <a:r>
              <a:rPr dirty="0" sz="2400" spc="-6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called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user-defined</a:t>
            </a:r>
            <a:endParaRPr sz="2400">
              <a:latin typeface="Arial MT"/>
              <a:cs typeface="Arial MT"/>
            </a:endParaRPr>
          </a:p>
          <a:p>
            <a:pPr lvl="1" marL="756285" marR="381000" indent="-287020">
              <a:lnSpc>
                <a:spcPts val="2110"/>
              </a:lnSpc>
              <a:spcBef>
                <a:spcPts val="50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Membership</a:t>
            </a:r>
            <a:r>
              <a:rPr dirty="0" sz="22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subclass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determined</a:t>
            </a:r>
            <a:r>
              <a:rPr dirty="0" sz="2200" spc="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database </a:t>
            </a:r>
            <a:r>
              <a:rPr dirty="0" sz="2200" spc="-59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users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applying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to add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entity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subclass</a:t>
            </a:r>
            <a:endParaRPr sz="2200">
              <a:latin typeface="Arial MT"/>
              <a:cs typeface="Arial MT"/>
            </a:endParaRPr>
          </a:p>
          <a:p>
            <a:pPr lvl="1" marL="756285" marR="665480" indent="-287020">
              <a:lnSpc>
                <a:spcPts val="2110"/>
              </a:lnSpc>
              <a:spcBef>
                <a:spcPts val="53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Membership</a:t>
            </a:r>
            <a:r>
              <a:rPr dirty="0" sz="2200" spc="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subclass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specified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individually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for </a:t>
            </a:r>
            <a:r>
              <a:rPr dirty="0" sz="2200" spc="-59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each entity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superclass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user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49123"/>
            <a:ext cx="562419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Displaying an </a:t>
            </a:r>
            <a:r>
              <a:rPr dirty="0" spc="-5"/>
              <a:t>attribute-defined </a:t>
            </a:r>
            <a:r>
              <a:rPr dirty="0" spc="-875"/>
              <a:t> </a:t>
            </a:r>
            <a:r>
              <a:rPr dirty="0" spc="-5"/>
              <a:t>specialization</a:t>
            </a:r>
            <a:r>
              <a:rPr dirty="0" spc="-20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EER </a:t>
            </a:r>
            <a:r>
              <a:rPr dirty="0" spc="-5"/>
              <a:t>diagrams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795" y="1970711"/>
            <a:ext cx="8406198" cy="39073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Constraints</a:t>
            </a:r>
            <a:r>
              <a:rPr dirty="0" spc="-20"/>
              <a:t> </a:t>
            </a:r>
            <a:r>
              <a:rPr dirty="0"/>
              <a:t>on</a:t>
            </a:r>
            <a:r>
              <a:rPr dirty="0" spc="-10"/>
              <a:t> </a:t>
            </a:r>
            <a:r>
              <a:rPr dirty="0" spc="-5"/>
              <a:t>Specialization</a:t>
            </a:r>
            <a:r>
              <a:rPr dirty="0" spc="-20"/>
              <a:t> </a:t>
            </a:r>
            <a:r>
              <a:rPr dirty="0" spc="-5"/>
              <a:t>and </a:t>
            </a:r>
            <a:r>
              <a:rPr dirty="0" spc="-875"/>
              <a:t> </a:t>
            </a:r>
            <a:r>
              <a:rPr dirty="0" spc="-5"/>
              <a:t>Generalization</a:t>
            </a:r>
            <a:r>
              <a:rPr dirty="0" spc="-25"/>
              <a:t> </a:t>
            </a:r>
            <a:r>
              <a:rPr dirty="0"/>
              <a:t>(3)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6109335" cy="18313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Two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basic constraints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can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apply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to a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specialization/generalization:</a:t>
            </a:r>
            <a:endParaRPr sz="28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Disjointness</a:t>
            </a:r>
            <a:r>
              <a:rPr dirty="0" sz="26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Constraint:</a:t>
            </a:r>
            <a:endParaRPr sz="26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Completeness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Constraint: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68065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Subclasses</a:t>
            </a:r>
            <a:r>
              <a:rPr dirty="0" sz="3600" spc="-20"/>
              <a:t> </a:t>
            </a:r>
            <a:r>
              <a:rPr dirty="0" sz="3600" spc="-5"/>
              <a:t>and Superclasses</a:t>
            </a:r>
            <a:r>
              <a:rPr dirty="0" sz="3600" spc="-30"/>
              <a:t> </a:t>
            </a:r>
            <a:r>
              <a:rPr dirty="0" sz="3600" spc="-5"/>
              <a:t>(1)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07340" y="1354582"/>
            <a:ext cx="7814945" cy="404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23317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entity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type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may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have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additional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meaningful </a:t>
            </a:r>
            <a:r>
              <a:rPr dirty="0" sz="2400" spc="-6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subgroupings</a:t>
            </a:r>
            <a:r>
              <a:rPr dirty="0" sz="2400" spc="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its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entities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Example: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may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further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grouped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into:</a:t>
            </a:r>
            <a:endParaRPr sz="22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SECRETARY,</a:t>
            </a:r>
            <a:r>
              <a:rPr dirty="0" sz="20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ENGINEER,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TECHNICIAN,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5">
                <a:solidFill>
                  <a:srgbClr val="333399"/>
                </a:solidFill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  <a:p>
            <a:pPr lvl="3" marL="1612900" indent="-229235">
              <a:lnSpc>
                <a:spcPct val="100000"/>
              </a:lnSpc>
              <a:spcBef>
                <a:spcPts val="445"/>
              </a:spcBef>
              <a:buClr>
                <a:srgbClr val="333399"/>
              </a:buClr>
              <a:buSzPct val="55555"/>
              <a:buFont typeface="Wingdings"/>
              <a:buChar char=""/>
              <a:tabLst>
                <a:tab pos="1612900" algn="l"/>
                <a:tab pos="1613535" algn="l"/>
              </a:tabLst>
            </a:pP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Based</a:t>
            </a:r>
            <a:r>
              <a:rPr dirty="0" sz="18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dirty="0" sz="18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18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EMPLOYEE’s</a:t>
            </a:r>
            <a:r>
              <a:rPr dirty="0" sz="18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Job</a:t>
            </a:r>
            <a:endParaRPr sz="18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7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MANAGER</a:t>
            </a:r>
            <a:endParaRPr sz="2000">
              <a:latin typeface="Arial MT"/>
              <a:cs typeface="Arial MT"/>
            </a:endParaRPr>
          </a:p>
          <a:p>
            <a:pPr lvl="3" marL="1612900" indent="-229235">
              <a:lnSpc>
                <a:spcPct val="100000"/>
              </a:lnSpc>
              <a:spcBef>
                <a:spcPts val="440"/>
              </a:spcBef>
              <a:buClr>
                <a:srgbClr val="333399"/>
              </a:buClr>
              <a:buSzPct val="55555"/>
              <a:buFont typeface="Wingdings"/>
              <a:buChar char=""/>
              <a:tabLst>
                <a:tab pos="1612900" algn="l"/>
                <a:tab pos="1613535" algn="l"/>
              </a:tabLst>
            </a:pP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EMPLOYEEs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800000"/>
                </a:solidFill>
                <a:latin typeface="Arial MT"/>
                <a:cs typeface="Arial MT"/>
              </a:rPr>
              <a:t>who</a:t>
            </a:r>
            <a:r>
              <a:rPr dirty="0" sz="18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managers</a:t>
            </a:r>
            <a:r>
              <a:rPr dirty="0" sz="18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(the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role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they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play)</a:t>
            </a:r>
            <a:endParaRPr sz="18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7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SALARIED_EMPLOYEE,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 HOURLY_EMPLOYEE</a:t>
            </a:r>
            <a:endParaRPr sz="2000">
              <a:latin typeface="Arial MT"/>
              <a:cs typeface="Arial MT"/>
            </a:endParaRPr>
          </a:p>
          <a:p>
            <a:pPr lvl="3" marL="1612900" indent="-229235">
              <a:lnSpc>
                <a:spcPct val="100000"/>
              </a:lnSpc>
              <a:spcBef>
                <a:spcPts val="445"/>
              </a:spcBef>
              <a:buClr>
                <a:srgbClr val="333399"/>
              </a:buClr>
              <a:buSzPct val="55555"/>
              <a:buFont typeface="Wingdings"/>
              <a:buChar char=""/>
              <a:tabLst>
                <a:tab pos="1612900" algn="l"/>
                <a:tab pos="1613535" algn="l"/>
              </a:tabLst>
            </a:pP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Based on</a:t>
            </a:r>
            <a:r>
              <a:rPr dirty="0" sz="18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18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EMPLOYEE’s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method of</a:t>
            </a:r>
            <a:r>
              <a:rPr dirty="0" sz="18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pay</a:t>
            </a:r>
            <a:endParaRPr sz="1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6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EER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diagrams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extend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ER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diagrams</a:t>
            </a:r>
            <a:r>
              <a:rPr dirty="0" sz="2400" spc="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represent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these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additional</a:t>
            </a:r>
            <a:r>
              <a:rPr dirty="0" sz="2400" spc="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subgroupings,</a:t>
            </a:r>
            <a:r>
              <a:rPr dirty="0" sz="2400" spc="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called</a:t>
            </a:r>
            <a:r>
              <a:rPr dirty="0" sz="2400" spc="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subclasses</a:t>
            </a:r>
            <a:r>
              <a:rPr dirty="0" sz="2400" spc="3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subtypes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Constraints</a:t>
            </a:r>
            <a:r>
              <a:rPr dirty="0" spc="-20"/>
              <a:t> </a:t>
            </a:r>
            <a:r>
              <a:rPr dirty="0"/>
              <a:t>on</a:t>
            </a:r>
            <a:r>
              <a:rPr dirty="0" spc="-10"/>
              <a:t> </a:t>
            </a:r>
            <a:r>
              <a:rPr dirty="0" spc="-5"/>
              <a:t>Specialization</a:t>
            </a:r>
            <a:r>
              <a:rPr dirty="0" spc="-20"/>
              <a:t> </a:t>
            </a:r>
            <a:r>
              <a:rPr dirty="0" spc="-5"/>
              <a:t>and </a:t>
            </a:r>
            <a:r>
              <a:rPr dirty="0" spc="-875"/>
              <a:t> </a:t>
            </a:r>
            <a:r>
              <a:rPr dirty="0" spc="-5"/>
              <a:t>Generalization</a:t>
            </a:r>
            <a:r>
              <a:rPr dirty="0" spc="-25"/>
              <a:t> </a:t>
            </a:r>
            <a:r>
              <a:rPr dirty="0"/>
              <a:t>(4)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8033384" cy="444690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Disjointness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Constraint:</a:t>
            </a:r>
            <a:endParaRPr sz="2800">
              <a:latin typeface="Arial MT"/>
              <a:cs typeface="Arial MT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Specifies that the subclasses of the specialization </a:t>
            </a:r>
            <a:r>
              <a:rPr dirty="0" sz="2600" spc="-7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must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disjoint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:</a:t>
            </a:r>
            <a:endParaRPr sz="2600">
              <a:latin typeface="Arial MT"/>
              <a:cs typeface="Arial MT"/>
            </a:endParaRPr>
          </a:p>
          <a:p>
            <a:pPr lvl="2" marL="1155700" marR="398780" indent="-228600">
              <a:lnSpc>
                <a:spcPct val="100000"/>
              </a:lnSpc>
              <a:spcBef>
                <a:spcPts val="5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entity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can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be a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member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at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most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one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of the </a:t>
            </a:r>
            <a:r>
              <a:rPr dirty="0" sz="2400" spc="-6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subclasses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 the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specialization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1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Specified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u="heavy" sz="2600" b="1" i="1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d</a:t>
            </a:r>
            <a:r>
              <a:rPr dirty="0" sz="2600" spc="-20" b="1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 EER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diagram</a:t>
            </a:r>
            <a:endParaRPr sz="26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not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disjoint,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specialization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6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overlapping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:</a:t>
            </a:r>
            <a:endParaRPr sz="2600">
              <a:latin typeface="Arial MT"/>
              <a:cs typeface="Arial MT"/>
            </a:endParaRPr>
          </a:p>
          <a:p>
            <a:pPr lvl="2" marL="1155700" marR="246379" indent="-2286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that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is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same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entity may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be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member of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more </a:t>
            </a:r>
            <a:r>
              <a:rPr dirty="0" sz="2400" spc="-6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than one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subclass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 the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specialization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1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Specified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u="heavy" sz="2600" b="1" i="1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o</a:t>
            </a:r>
            <a:r>
              <a:rPr dirty="0" sz="2600" spc="-25" b="1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EER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diagram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Constraints</a:t>
            </a:r>
            <a:r>
              <a:rPr dirty="0" spc="-20"/>
              <a:t> </a:t>
            </a:r>
            <a:r>
              <a:rPr dirty="0"/>
              <a:t>on</a:t>
            </a:r>
            <a:r>
              <a:rPr dirty="0" spc="-10"/>
              <a:t> </a:t>
            </a:r>
            <a:r>
              <a:rPr dirty="0" spc="-5"/>
              <a:t>Specialization</a:t>
            </a:r>
            <a:r>
              <a:rPr dirty="0" spc="-20"/>
              <a:t> </a:t>
            </a:r>
            <a:r>
              <a:rPr dirty="0" spc="-5"/>
              <a:t>and </a:t>
            </a:r>
            <a:r>
              <a:rPr dirty="0" spc="-875"/>
              <a:t> </a:t>
            </a:r>
            <a:r>
              <a:rPr dirty="0" spc="-5"/>
              <a:t>Generalization</a:t>
            </a:r>
            <a:r>
              <a:rPr dirty="0" spc="-25"/>
              <a:t> </a:t>
            </a:r>
            <a:r>
              <a:rPr dirty="0"/>
              <a:t>(5)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7976870" cy="363029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Completeness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(Exhaustiveness)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Constraint:</a:t>
            </a:r>
            <a:endParaRPr sz="2800">
              <a:latin typeface="Arial MT"/>
              <a:cs typeface="Arial MT"/>
            </a:endParaRPr>
          </a:p>
          <a:p>
            <a:pPr lvl="1" marL="756285" marR="98425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Total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specifies that every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entity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 the superclass </a:t>
            </a:r>
            <a:r>
              <a:rPr dirty="0" sz="2600" spc="-7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must be a member of some subclass in the 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specialization/generalization</a:t>
            </a:r>
            <a:endParaRPr sz="26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Shown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 EER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diagrams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u="heavy" sz="2600" b="1" i="1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double</a:t>
            </a:r>
            <a:r>
              <a:rPr dirty="0" u="heavy" sz="2600" spc="-35" b="1" i="1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600" spc="-5" b="1" i="1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line</a:t>
            </a:r>
            <a:endParaRPr sz="26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Partial</a:t>
            </a:r>
            <a:r>
              <a:rPr dirty="0" sz="2600" spc="-1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allows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entity not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to belong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any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 the </a:t>
            </a:r>
            <a:r>
              <a:rPr dirty="0" sz="2600" spc="-70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subclasses</a:t>
            </a:r>
            <a:endParaRPr sz="26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Shown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EER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diagrams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single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line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Constraints</a:t>
            </a:r>
            <a:r>
              <a:rPr dirty="0" spc="-20"/>
              <a:t> </a:t>
            </a:r>
            <a:r>
              <a:rPr dirty="0"/>
              <a:t>on</a:t>
            </a:r>
            <a:r>
              <a:rPr dirty="0" spc="-10"/>
              <a:t> </a:t>
            </a:r>
            <a:r>
              <a:rPr dirty="0" spc="-5"/>
              <a:t>Specialization</a:t>
            </a:r>
            <a:r>
              <a:rPr dirty="0" spc="-20"/>
              <a:t> </a:t>
            </a:r>
            <a:r>
              <a:rPr dirty="0" spc="-5"/>
              <a:t>and </a:t>
            </a:r>
            <a:r>
              <a:rPr dirty="0" spc="-875"/>
              <a:t> </a:t>
            </a:r>
            <a:r>
              <a:rPr dirty="0" spc="-5"/>
              <a:t>Generalization</a:t>
            </a:r>
            <a:r>
              <a:rPr dirty="0" spc="-25"/>
              <a:t> </a:t>
            </a:r>
            <a:r>
              <a:rPr dirty="0"/>
              <a:t>(6)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7992745" cy="37198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016885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Hence,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we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have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four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types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specialization/generalization:</a:t>
            </a:r>
            <a:endParaRPr sz="28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Disjoint,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total</a:t>
            </a:r>
            <a:endParaRPr sz="26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Disjoint,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partial</a:t>
            </a:r>
            <a:endParaRPr sz="26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2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Overlapping,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total</a:t>
            </a:r>
            <a:endParaRPr sz="26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Overlapping,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partial</a:t>
            </a:r>
            <a:endParaRPr sz="2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Note: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Generalization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usually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is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total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because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superclass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derived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subclasses.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737362"/>
            <a:ext cx="72688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 spc="-5"/>
              <a:t>disjoint</a:t>
            </a:r>
            <a:r>
              <a:rPr dirty="0" spc="-15"/>
              <a:t> </a:t>
            </a:r>
            <a:r>
              <a:rPr dirty="0" spc="-5"/>
              <a:t>partial</a:t>
            </a:r>
            <a:r>
              <a:rPr dirty="0" spc="5"/>
              <a:t> </a:t>
            </a:r>
            <a:r>
              <a:rPr dirty="0" spc="-5"/>
              <a:t>Specialization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856314"/>
            <a:ext cx="8298095" cy="38586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69" y="2447731"/>
            <a:ext cx="8508089" cy="23527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892555"/>
            <a:ext cx="68110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Example</a:t>
            </a:r>
            <a:r>
              <a:rPr dirty="0" sz="2800" spc="15"/>
              <a:t> </a:t>
            </a:r>
            <a:r>
              <a:rPr dirty="0" sz="2800" spc="-5"/>
              <a:t>of</a:t>
            </a:r>
            <a:r>
              <a:rPr dirty="0" sz="2800"/>
              <a:t> overlapping</a:t>
            </a:r>
            <a:r>
              <a:rPr dirty="0" sz="2800" spc="20"/>
              <a:t> </a:t>
            </a:r>
            <a:r>
              <a:rPr dirty="0" sz="2800" spc="-5"/>
              <a:t>total</a:t>
            </a:r>
            <a:r>
              <a:rPr dirty="0" sz="2800" spc="10"/>
              <a:t> </a:t>
            </a:r>
            <a:r>
              <a:rPr dirty="0" sz="2800" spc="-5"/>
              <a:t>Specialization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452" y="1458565"/>
            <a:ext cx="7461407" cy="473801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5791" y="448182"/>
            <a:ext cx="54438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Subclasses</a:t>
            </a:r>
            <a:r>
              <a:rPr dirty="0" spc="-5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Superclasses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68065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Subclasses</a:t>
            </a:r>
            <a:r>
              <a:rPr dirty="0" sz="3600" spc="-20"/>
              <a:t> </a:t>
            </a:r>
            <a:r>
              <a:rPr dirty="0" sz="3600" spc="-5"/>
              <a:t>and Superclasses</a:t>
            </a:r>
            <a:r>
              <a:rPr dirty="0" sz="3600" spc="-30"/>
              <a:t> </a:t>
            </a:r>
            <a:r>
              <a:rPr dirty="0" sz="3600" spc="-5"/>
              <a:t>(2)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07340" y="1290574"/>
            <a:ext cx="7774305" cy="409067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990033"/>
              </a:buClr>
              <a:buSzPct val="5952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10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dirty="0" sz="21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dirty="0" sz="2100" spc="-5">
                <a:solidFill>
                  <a:srgbClr val="333399"/>
                </a:solidFill>
                <a:latin typeface="Arial MT"/>
                <a:cs typeface="Arial MT"/>
              </a:rPr>
              <a:t>these</a:t>
            </a:r>
            <a:r>
              <a:rPr dirty="0" sz="21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333399"/>
                </a:solidFill>
                <a:latin typeface="Arial MT"/>
                <a:cs typeface="Arial MT"/>
              </a:rPr>
              <a:t>subgroupings</a:t>
            </a:r>
            <a:r>
              <a:rPr dirty="0" sz="21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333399"/>
                </a:solidFill>
                <a:latin typeface="Arial MT"/>
                <a:cs typeface="Arial MT"/>
              </a:rPr>
              <a:t>is a</a:t>
            </a:r>
            <a:r>
              <a:rPr dirty="0" sz="21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333399"/>
                </a:solidFill>
                <a:latin typeface="Arial MT"/>
                <a:cs typeface="Arial MT"/>
              </a:rPr>
              <a:t>subset of EMPLOYEE</a:t>
            </a:r>
            <a:r>
              <a:rPr dirty="0" sz="21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333399"/>
                </a:solidFill>
                <a:latin typeface="Arial MT"/>
                <a:cs typeface="Arial MT"/>
              </a:rPr>
              <a:t>entities</a:t>
            </a:r>
            <a:endParaRPr sz="21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lr>
                <a:srgbClr val="990033"/>
              </a:buClr>
              <a:buSzPct val="5952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10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dirty="0" sz="21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333399"/>
                </a:solidFill>
                <a:latin typeface="Arial MT"/>
                <a:cs typeface="Arial MT"/>
              </a:rPr>
              <a:t>is called</a:t>
            </a:r>
            <a:r>
              <a:rPr dirty="0" sz="21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1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333399"/>
                </a:solidFill>
                <a:latin typeface="Arial MT"/>
                <a:cs typeface="Arial MT"/>
              </a:rPr>
              <a:t>subclass</a:t>
            </a:r>
            <a:r>
              <a:rPr dirty="0" sz="21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333399"/>
                </a:solidFill>
                <a:latin typeface="Arial MT"/>
                <a:cs typeface="Arial MT"/>
              </a:rPr>
              <a:t>of EMPLOYEE</a:t>
            </a:r>
            <a:endParaRPr sz="21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lr>
                <a:srgbClr val="990033"/>
              </a:buClr>
              <a:buSzPct val="5952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100">
                <a:solidFill>
                  <a:srgbClr val="333399"/>
                </a:solidFill>
                <a:latin typeface="Arial MT"/>
                <a:cs typeface="Arial MT"/>
              </a:rPr>
              <a:t>EMPLOYEE</a:t>
            </a:r>
            <a:r>
              <a:rPr dirty="0" sz="21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333399"/>
                </a:solidFill>
                <a:latin typeface="Arial MT"/>
                <a:cs typeface="Arial MT"/>
              </a:rPr>
              <a:t>is </a:t>
            </a:r>
            <a:r>
              <a:rPr dirty="0" sz="21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100" spc="-5">
                <a:solidFill>
                  <a:srgbClr val="333399"/>
                </a:solidFill>
                <a:latin typeface="Arial MT"/>
                <a:cs typeface="Arial MT"/>
              </a:rPr>
              <a:t> superclass</a:t>
            </a:r>
            <a:r>
              <a:rPr dirty="0" sz="21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1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dirty="0" sz="21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333399"/>
                </a:solidFill>
                <a:latin typeface="Arial MT"/>
                <a:cs typeface="Arial MT"/>
              </a:rPr>
              <a:t>of these</a:t>
            </a:r>
            <a:r>
              <a:rPr dirty="0" sz="2100">
                <a:solidFill>
                  <a:srgbClr val="333399"/>
                </a:solidFill>
                <a:latin typeface="Arial MT"/>
                <a:cs typeface="Arial MT"/>
              </a:rPr>
              <a:t> subclasses</a:t>
            </a:r>
            <a:endParaRPr sz="21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lr>
                <a:srgbClr val="990033"/>
              </a:buClr>
              <a:buSzPct val="5952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100" spc="-5">
                <a:solidFill>
                  <a:srgbClr val="333399"/>
                </a:solidFill>
                <a:latin typeface="Arial MT"/>
                <a:cs typeface="Arial MT"/>
              </a:rPr>
              <a:t>These</a:t>
            </a:r>
            <a:r>
              <a:rPr dirty="0" sz="21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1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333399"/>
                </a:solidFill>
                <a:latin typeface="Arial MT"/>
                <a:cs typeface="Arial MT"/>
              </a:rPr>
              <a:t>called</a:t>
            </a:r>
            <a:r>
              <a:rPr dirty="0" sz="21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333399"/>
                </a:solidFill>
                <a:latin typeface="Arial MT"/>
                <a:cs typeface="Arial MT"/>
              </a:rPr>
              <a:t>superclass/subclass</a:t>
            </a:r>
            <a:r>
              <a:rPr dirty="0" sz="21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333399"/>
                </a:solidFill>
                <a:latin typeface="Arial MT"/>
                <a:cs typeface="Arial MT"/>
              </a:rPr>
              <a:t>relationships:</a:t>
            </a:r>
            <a:endParaRPr sz="21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05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EMPLOYEE/SECRETARY</a:t>
            </a:r>
            <a:endParaRPr sz="21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05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EMPLOYEE/TECHNICIAN</a:t>
            </a:r>
            <a:endParaRPr sz="21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05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EMPLOYEE/MANAGER</a:t>
            </a:r>
            <a:endParaRPr sz="21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05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…</a:t>
            </a:r>
            <a:endParaRPr sz="21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990033"/>
              </a:buClr>
              <a:buSzPct val="5952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100" spc="-5">
                <a:solidFill>
                  <a:srgbClr val="333399"/>
                </a:solidFill>
                <a:latin typeface="Arial MT"/>
                <a:cs typeface="Arial MT"/>
              </a:rPr>
              <a:t>These</a:t>
            </a:r>
            <a:r>
              <a:rPr dirty="0" sz="21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1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333399"/>
                </a:solidFill>
                <a:latin typeface="Arial MT"/>
                <a:cs typeface="Arial MT"/>
              </a:rPr>
              <a:t>also</a:t>
            </a:r>
            <a:r>
              <a:rPr dirty="0" sz="21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333399"/>
                </a:solidFill>
                <a:latin typeface="Arial MT"/>
                <a:cs typeface="Arial MT"/>
              </a:rPr>
              <a:t>called</a:t>
            </a:r>
            <a:r>
              <a:rPr dirty="0" sz="21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333399"/>
                </a:solidFill>
                <a:latin typeface="Arial MT"/>
                <a:cs typeface="Arial MT"/>
              </a:rPr>
              <a:t>IS-A</a:t>
            </a:r>
            <a:r>
              <a:rPr dirty="0" sz="21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333399"/>
                </a:solidFill>
                <a:latin typeface="Arial MT"/>
                <a:cs typeface="Arial MT"/>
              </a:rPr>
              <a:t>relationships</a:t>
            </a:r>
            <a:endParaRPr sz="2100">
              <a:latin typeface="Arial MT"/>
              <a:cs typeface="Arial MT"/>
            </a:endParaRPr>
          </a:p>
          <a:p>
            <a:pPr lvl="1" marL="756285" marR="873125" indent="-287020">
              <a:lnSpc>
                <a:spcPts val="2270"/>
              </a:lnSpc>
              <a:spcBef>
                <a:spcPts val="540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SECRETARY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IS-A EMPLOYEE,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TECHNICIAN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IS-A </a:t>
            </a:r>
            <a:r>
              <a:rPr dirty="0" sz="2100" spc="-5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EMPLOYEE,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….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68065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Subclasses</a:t>
            </a:r>
            <a:r>
              <a:rPr dirty="0" sz="3600" spc="-20"/>
              <a:t> </a:t>
            </a:r>
            <a:r>
              <a:rPr dirty="0" sz="3600" spc="-5"/>
              <a:t>and Superclasses</a:t>
            </a:r>
            <a:r>
              <a:rPr dirty="0" sz="3600" spc="-30"/>
              <a:t> </a:t>
            </a:r>
            <a:r>
              <a:rPr dirty="0" sz="3600" spc="-5"/>
              <a:t>(4)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07340" y="1281296"/>
            <a:ext cx="8148955" cy="45739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Examples:</a:t>
            </a:r>
            <a:endParaRPr sz="2400">
              <a:latin typeface="Arial MT"/>
              <a:cs typeface="Arial MT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salaried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dirty="0" sz="22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who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is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also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engineer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belongs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200" spc="-59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two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subclasses:</a:t>
            </a:r>
            <a:endParaRPr sz="22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89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ENGINEER,</a:t>
            </a:r>
            <a:r>
              <a:rPr dirty="0" sz="20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SALARIED_EMPLOYEE</a:t>
            </a:r>
            <a:endParaRPr sz="2000">
              <a:latin typeface="Arial MT"/>
              <a:cs typeface="Arial MT"/>
            </a:endParaRPr>
          </a:p>
          <a:p>
            <a:pPr lvl="1" marL="756285" marR="285750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salaried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dirty="0" sz="22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who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is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also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engineering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manager </a:t>
            </a:r>
            <a:r>
              <a:rPr dirty="0" sz="2200" spc="-59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belongs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to the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three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subclasses:</a:t>
            </a:r>
            <a:endParaRPr sz="22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MANAGER,</a:t>
            </a:r>
            <a:endParaRPr sz="20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ENGINEER,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SALARIED_EMPLOYEE</a:t>
            </a:r>
            <a:endParaRPr sz="2000">
              <a:latin typeface="Arial MT"/>
              <a:cs typeface="Arial MT"/>
            </a:endParaRPr>
          </a:p>
          <a:p>
            <a:pPr marL="355600" marR="299085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It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not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necessary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every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entity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 superclass</a:t>
            </a:r>
            <a:r>
              <a:rPr dirty="0" sz="2400" spc="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dirty="0" sz="2400" spc="-6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member of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some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subclass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49123"/>
            <a:ext cx="6435090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Representing</a:t>
            </a:r>
            <a:r>
              <a:rPr dirty="0" spc="-35"/>
              <a:t> </a:t>
            </a:r>
            <a:r>
              <a:rPr dirty="0" spc="-5"/>
              <a:t>Specialization </a:t>
            </a:r>
            <a:r>
              <a:rPr dirty="0"/>
              <a:t>in</a:t>
            </a:r>
            <a:r>
              <a:rPr dirty="0" spc="-5"/>
              <a:t> </a:t>
            </a:r>
            <a:r>
              <a:rPr dirty="0"/>
              <a:t>EER </a:t>
            </a:r>
            <a:r>
              <a:rPr dirty="0" spc="-875"/>
              <a:t> </a:t>
            </a:r>
            <a:r>
              <a:rPr dirty="0" spc="-5"/>
              <a:t>Diagrams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136" y="1828863"/>
            <a:ext cx="8276778" cy="38495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49123"/>
            <a:ext cx="6432550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Attribute</a:t>
            </a:r>
            <a:r>
              <a:rPr dirty="0" spc="-15"/>
              <a:t> </a:t>
            </a:r>
            <a:r>
              <a:rPr dirty="0" spc="-5"/>
              <a:t>Inheritance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Superclass</a:t>
            </a:r>
            <a:r>
              <a:rPr dirty="0" spc="-35"/>
              <a:t> </a:t>
            </a:r>
            <a:r>
              <a:rPr dirty="0"/>
              <a:t>/ </a:t>
            </a:r>
            <a:r>
              <a:rPr dirty="0" spc="-875"/>
              <a:t> </a:t>
            </a:r>
            <a:r>
              <a:rPr dirty="0" spc="-5"/>
              <a:t>Subclass</a:t>
            </a:r>
            <a:r>
              <a:rPr dirty="0" spc="-20"/>
              <a:t> </a:t>
            </a:r>
            <a:r>
              <a:rPr dirty="0" spc="-5"/>
              <a:t>Relationships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186"/>
            <a:ext cx="8042275" cy="44926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entity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is member</a:t>
            </a:r>
            <a:r>
              <a:rPr dirty="0" sz="2800" spc="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subclass</a:t>
            </a:r>
            <a:r>
              <a:rPr dirty="0" sz="28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i="1">
                <a:solidFill>
                  <a:srgbClr val="333399"/>
                </a:solidFill>
                <a:latin typeface="Arial"/>
                <a:cs typeface="Arial"/>
              </a:rPr>
              <a:t>inherits</a:t>
            </a:r>
            <a:endParaRPr sz="2800">
              <a:latin typeface="Arial"/>
              <a:cs typeface="Arial"/>
            </a:endParaRPr>
          </a:p>
          <a:p>
            <a:pPr lvl="1" marL="756285" marR="715010" indent="-287020">
              <a:lnSpc>
                <a:spcPts val="2810"/>
              </a:lnSpc>
              <a:spcBef>
                <a:spcPts val="67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All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attributes of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 entity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member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600" spc="-70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superclass</a:t>
            </a:r>
            <a:endParaRPr sz="2600">
              <a:latin typeface="Arial MT"/>
              <a:cs typeface="Arial MT"/>
            </a:endParaRPr>
          </a:p>
          <a:p>
            <a:pPr lvl="1" marL="756285" marR="220345" indent="-287020">
              <a:lnSpc>
                <a:spcPts val="2810"/>
              </a:lnSpc>
              <a:spcBef>
                <a:spcPts val="62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All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relationships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 the entity</a:t>
            </a:r>
            <a:r>
              <a:rPr dirty="0" sz="26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 member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600" spc="-70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superclass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endParaRPr sz="2800">
              <a:latin typeface="Arial MT"/>
              <a:cs typeface="Arial MT"/>
            </a:endParaRPr>
          </a:p>
          <a:p>
            <a:pPr lvl="1" marL="756285" marR="480695" indent="-287020">
              <a:lnSpc>
                <a:spcPct val="9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 the previous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slide, SECRETARY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(as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well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as </a:t>
            </a:r>
            <a:r>
              <a:rPr dirty="0" sz="2600" spc="-70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TECHNICIAN and ENGINEER) inherit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 Name,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SSN,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…,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from EMPLOYEE</a:t>
            </a:r>
            <a:endParaRPr sz="2600">
              <a:latin typeface="Arial MT"/>
              <a:cs typeface="Arial MT"/>
            </a:endParaRPr>
          </a:p>
          <a:p>
            <a:pPr lvl="1" marL="756285" marR="5080" indent="-287020">
              <a:lnSpc>
                <a:spcPts val="2810"/>
              </a:lnSpc>
              <a:spcBef>
                <a:spcPts val="66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Every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SECRETARY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entity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 will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have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values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600" spc="-70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inherited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307086"/>
            <a:ext cx="31413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Specialization</a:t>
            </a:r>
            <a:r>
              <a:rPr dirty="0" spc="-5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617" y="1118108"/>
            <a:ext cx="8180070" cy="5191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2004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Specialization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process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defining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set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dirty="0" sz="2800" spc="-7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subclasses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of a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superclass</a:t>
            </a:r>
            <a:endParaRPr sz="2800">
              <a:latin typeface="Arial MT"/>
              <a:cs typeface="Arial MT"/>
            </a:endParaRPr>
          </a:p>
          <a:p>
            <a:pPr marL="355600" marR="102235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set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subclasses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based upon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some 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distinguishing characteristics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of the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entities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in the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superclass</a:t>
            </a:r>
            <a:endParaRPr sz="2800">
              <a:latin typeface="Arial MT"/>
              <a:cs typeface="Arial MT"/>
            </a:endParaRPr>
          </a:p>
          <a:p>
            <a:pPr lvl="1" marL="756285" marR="323850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Example: {SECRETARY, ENGINEER, 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TECHNICIAN}</a:t>
            </a:r>
            <a:r>
              <a:rPr dirty="0" sz="26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specialization</a:t>
            </a:r>
            <a:r>
              <a:rPr dirty="0" sz="26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EMPLOYEE </a:t>
            </a:r>
            <a:r>
              <a:rPr dirty="0" sz="2600" spc="-70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based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upon</a:t>
            </a:r>
            <a:r>
              <a:rPr dirty="0" sz="26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job type.</a:t>
            </a:r>
            <a:endParaRPr sz="26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Example: MANAGER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is a specialization of </a:t>
            </a:r>
            <a:r>
              <a:rPr dirty="0" sz="2600" spc="5" i="1">
                <a:solidFill>
                  <a:srgbClr val="800000"/>
                </a:solidFill>
                <a:latin typeface="Arial"/>
                <a:cs typeface="Arial"/>
              </a:rPr>
              <a:t> EMPLOYEE</a:t>
            </a:r>
            <a:r>
              <a:rPr dirty="0" sz="2600" spc="-3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based</a:t>
            </a:r>
            <a:r>
              <a:rPr dirty="0" sz="2600" spc="-1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on</a:t>
            </a:r>
            <a:r>
              <a:rPr dirty="0" sz="2600" spc="-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dirty="0" sz="2600" spc="1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role</a:t>
            </a:r>
            <a:r>
              <a:rPr dirty="0" sz="2600" spc="-5" i="1">
                <a:solidFill>
                  <a:srgbClr val="800000"/>
                </a:solidFill>
                <a:latin typeface="Arial"/>
                <a:cs typeface="Arial"/>
              </a:rPr>
              <a:t> the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 employee</a:t>
            </a:r>
            <a:r>
              <a:rPr dirty="0" sz="2600" spc="-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i="1">
                <a:solidFill>
                  <a:srgbClr val="800000"/>
                </a:solidFill>
                <a:latin typeface="Arial"/>
                <a:cs typeface="Arial"/>
              </a:rPr>
              <a:t>plays</a:t>
            </a:r>
            <a:endParaRPr sz="2600">
              <a:latin typeface="Arial"/>
              <a:cs typeface="Arial"/>
            </a:endParaRPr>
          </a:p>
          <a:p>
            <a:pPr lvl="2" marL="1155700" marR="879475" indent="-229235">
              <a:lnSpc>
                <a:spcPct val="100000"/>
              </a:lnSpc>
              <a:spcBef>
                <a:spcPts val="5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May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have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several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specializations</a:t>
            </a:r>
            <a:r>
              <a:rPr dirty="0" sz="2400" spc="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 the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same </a:t>
            </a:r>
            <a:r>
              <a:rPr dirty="0" sz="2400" spc="-6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superclass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35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India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</a:t>
            </a:r>
            <a:r>
              <a:rPr dirty="0" sz="100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5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5"/>
              <a:t> </a:t>
            </a:r>
            <a:r>
              <a:rPr dirty="0" spc="-5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/>
              <a:t>Elmasri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737362"/>
            <a:ext cx="31413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Specialization</a:t>
            </a:r>
            <a:r>
              <a:rPr dirty="0" spc="-50"/>
              <a:t> </a:t>
            </a:r>
            <a:r>
              <a:rPr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4582"/>
            <a:ext cx="8178800" cy="4373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429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r>
              <a:rPr dirty="0" sz="2400" spc="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Another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specialization</a:t>
            </a:r>
            <a:r>
              <a:rPr dirty="0" sz="2400" spc="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EMPLOYEE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based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on </a:t>
            </a:r>
            <a:r>
              <a:rPr dirty="0" sz="2400" spc="-6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method</a:t>
            </a:r>
            <a:r>
              <a:rPr dirty="0" sz="2400" spc="1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 pay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{SALARIED_EMPLOYEE, 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HOURLY_EMPLOYEE}.</a:t>
            </a:r>
            <a:endParaRPr sz="2400">
              <a:latin typeface="Arial MT"/>
              <a:cs typeface="Arial MT"/>
            </a:endParaRPr>
          </a:p>
          <a:p>
            <a:pPr lvl="1" marL="756285" indent="-2997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43585" algn="l"/>
                <a:tab pos="756920" algn="l"/>
              </a:tabLst>
            </a:pP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Superclass/subclass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relationships and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specialization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can be</a:t>
            </a:r>
            <a:endParaRPr sz="2200">
              <a:latin typeface="Arial MT"/>
              <a:cs typeface="Arial MT"/>
            </a:endParaRPr>
          </a:p>
          <a:p>
            <a:pPr algn="ctr" marR="818515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diagrammatically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represented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EER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diagrams</a:t>
            </a:r>
            <a:endParaRPr sz="2200">
              <a:latin typeface="Arial MT"/>
              <a:cs typeface="Arial MT"/>
            </a:endParaRPr>
          </a:p>
          <a:p>
            <a:pPr lvl="1" marL="286385" marR="771525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2863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subclass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called</a:t>
            </a:r>
            <a:r>
              <a:rPr dirty="0" sz="2200" spc="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specific</a:t>
            </a:r>
            <a:r>
              <a:rPr dirty="0" sz="2200" spc="-1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 i="1">
                <a:solidFill>
                  <a:srgbClr val="800000"/>
                </a:solidFill>
                <a:latin typeface="Arial"/>
                <a:cs typeface="Arial"/>
              </a:rPr>
              <a:t>local</a:t>
            </a:r>
            <a:endParaRPr sz="2200">
              <a:latin typeface="Arial"/>
              <a:cs typeface="Arial"/>
            </a:endParaRPr>
          </a:p>
          <a:p>
            <a:pPr algn="ctr" marR="5430520">
              <a:lnSpc>
                <a:spcPct val="100000"/>
              </a:lnSpc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attributes.</a:t>
            </a:r>
            <a:endParaRPr sz="22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84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example,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TypingSpeed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SECRETARY</a:t>
            </a:r>
            <a:endParaRPr sz="2000">
              <a:latin typeface="Arial MT"/>
              <a:cs typeface="Arial MT"/>
            </a:endParaRPr>
          </a:p>
          <a:p>
            <a:pPr lvl="1" marL="756285" marR="471170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subclass can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also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participate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in specific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relationship </a:t>
            </a:r>
            <a:r>
              <a:rPr dirty="0" sz="2200" spc="-59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types.</a:t>
            </a:r>
            <a:endParaRPr sz="22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84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example,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relationship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BELONGS_TO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endParaRPr sz="2000">
              <a:latin typeface="Arial MT"/>
              <a:cs typeface="Arial MT"/>
            </a:endParaRPr>
          </a:p>
          <a:p>
            <a:pPr marL="1155700">
              <a:lnSpc>
                <a:spcPct val="100000"/>
              </a:lnSpc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HOURLY_EMPLOYEE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2023-10-08T06:32:42Z</dcterms:created>
  <dcterms:modified xsi:type="dcterms:W3CDTF">2023-10-08T06:32:42Z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2023-10-05T00:00:00Z</vt:filetime>
  </property>
  <property fmtid="{D5CDD505-2E9C-101B-9397-08002B2CF9AE}" pid="3" name="LastSaved">
    <vt:filetime>2023-10-08T00:00:00Z</vt:filetime>
  </property>
</Properties>
</file>