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8" r:id="rId22"/>
    <p:sldId id="299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4410" y="2011172"/>
            <a:ext cx="233235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4000" y="487678"/>
                </a:moveTo>
                <a:lnTo>
                  <a:pt x="9144000" y="0"/>
                </a:lnTo>
                <a:lnTo>
                  <a:pt x="0" y="0"/>
                </a:lnTo>
                <a:lnTo>
                  <a:pt x="0" y="487678"/>
                </a:lnTo>
                <a:lnTo>
                  <a:pt x="9144000" y="487678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467" y="8382"/>
            <a:ext cx="7764145" cy="1215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267312"/>
            <a:ext cx="8114030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4876" y="6527859"/>
            <a:ext cx="23723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9265" y="6530298"/>
            <a:ext cx="316102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CHAPTER </a:t>
            </a:r>
            <a:r>
              <a:rPr sz="3200" b="1" spc="-50" dirty="0">
                <a:solidFill>
                  <a:srgbClr val="333399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5247" y="3214827"/>
            <a:ext cx="266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 SQL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Types</a:t>
            </a:r>
            <a:r>
              <a:rPr spc="-1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Domains</a:t>
            </a:r>
            <a:r>
              <a:rPr spc="-15" dirty="0"/>
              <a:t> </a:t>
            </a:r>
            <a:r>
              <a:rPr spc="-25" dirty="0"/>
              <a:t>in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/>
              <a:t>Basic</a:t>
            </a:r>
            <a:r>
              <a:rPr sz="2800" spc="-70" dirty="0"/>
              <a:t> </a:t>
            </a:r>
            <a:r>
              <a:rPr sz="2800" b="1" dirty="0">
                <a:latin typeface="Arial"/>
                <a:cs typeface="Arial"/>
              </a:rPr>
              <a:t>data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Numeric</a:t>
            </a:r>
            <a:r>
              <a:rPr sz="2600" b="1" spc="-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endParaRPr sz="26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Integer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numbers: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INTEGER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INT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SMALLINT</a:t>
            </a:r>
            <a:endParaRPr sz="2400">
              <a:latin typeface="Courier New"/>
              <a:cs typeface="Courier New"/>
            </a:endParaRPr>
          </a:p>
          <a:p>
            <a:pPr marL="1155065" lvl="2" indent="-227965">
              <a:lnSpc>
                <a:spcPts val="285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Floating-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point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(real)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numbers: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FLOAT</a:t>
            </a:r>
            <a:r>
              <a:rPr sz="2400" spc="-7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REAL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155700">
              <a:lnSpc>
                <a:spcPts val="2850"/>
              </a:lnSpc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PRECISION</a:t>
            </a:r>
          </a:p>
          <a:p>
            <a:pPr marL="756285" lvl="1" indent="-286385">
              <a:lnSpc>
                <a:spcPct val="100000"/>
              </a:lnSpc>
              <a:spcBef>
                <a:spcPts val="84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Character-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string</a:t>
            </a: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endParaRPr sz="26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41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Fixed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length: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CHAR(</a:t>
            </a:r>
            <a:r>
              <a:rPr sz="2400" i="1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CHARACTER(</a:t>
            </a:r>
            <a:r>
              <a:rPr sz="2400" i="1" spc="-10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155065" lvl="2" indent="-2279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Varying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length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:</a:t>
            </a:r>
            <a:r>
              <a:rPr sz="2400" spc="-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VARCHAR(</a:t>
            </a:r>
            <a:r>
              <a:rPr sz="2400" i="1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Courier New"/>
                <a:cs typeface="Courier New"/>
              </a:rPr>
              <a:t>CHAR</a:t>
            </a:r>
            <a:endParaRPr sz="24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VARYING(</a:t>
            </a:r>
            <a:r>
              <a:rPr i="1" dirty="0">
                <a:latin typeface="Courier New"/>
                <a:cs typeface="Courier New"/>
              </a:rPr>
              <a:t>n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/>
              <a:t>,</a:t>
            </a:r>
            <a:r>
              <a:rPr spc="-80" dirty="0"/>
              <a:t> </a:t>
            </a:r>
            <a:r>
              <a:rPr dirty="0">
                <a:latin typeface="Courier New"/>
                <a:cs typeface="Courier New"/>
              </a:rPr>
              <a:t>CHARACTER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VARYING(</a:t>
            </a:r>
            <a:r>
              <a:rPr i="1" spc="-10" dirty="0">
                <a:latin typeface="Courier New"/>
                <a:cs typeface="Courier New"/>
              </a:rPr>
              <a:t>n</a:t>
            </a:r>
            <a:r>
              <a:rPr spc="-1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Attribute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Types</a:t>
            </a:r>
            <a:r>
              <a:rPr spc="-1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Domains</a:t>
            </a:r>
            <a:r>
              <a:rPr spc="-15" dirty="0"/>
              <a:t> </a:t>
            </a:r>
            <a:r>
              <a:rPr spc="-25" dirty="0"/>
              <a:t>in </a:t>
            </a:r>
            <a:r>
              <a:rPr dirty="0"/>
              <a:t>SQL</a:t>
            </a:r>
            <a:r>
              <a:rPr spc="-10" dirty="0"/>
              <a:t> 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295024"/>
            <a:ext cx="7613650" cy="47980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5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299085" algn="l"/>
              </a:tabLst>
            </a:pP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Bit-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string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types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Fixed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length: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BIT(</a:t>
            </a:r>
            <a:r>
              <a:rPr sz="2400" i="1" spc="-10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697865" lvl="1" indent="-2279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Varying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length: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BIT</a:t>
            </a:r>
            <a:r>
              <a:rPr sz="2400" spc="-1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VARYING(</a:t>
            </a:r>
            <a:r>
              <a:rPr sz="2400" i="1" spc="-10" dirty="0">
                <a:solidFill>
                  <a:srgbClr val="333399"/>
                </a:solidFill>
                <a:latin typeface="Courier New"/>
                <a:cs typeface="Courier New"/>
              </a:rPr>
              <a:t>n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2990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Boolean</a:t>
            </a:r>
            <a:r>
              <a:rPr sz="2600" b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TRUE</a:t>
            </a:r>
            <a:r>
              <a:rPr sz="2400" spc="-6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FALSE</a:t>
            </a:r>
            <a:r>
              <a:rPr sz="2400" spc="-6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endParaRPr sz="2400" dirty="0">
              <a:latin typeface="Courier New"/>
              <a:cs typeface="Courier New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2990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DATE</a:t>
            </a:r>
            <a:r>
              <a:rPr sz="26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Ten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positions</a:t>
            </a:r>
            <a:endParaRPr sz="2400" dirty="0">
              <a:latin typeface="Arial MT"/>
              <a:cs typeface="Arial MT"/>
            </a:endParaRPr>
          </a:p>
          <a:p>
            <a:pPr marL="698500" marR="516255" lvl="1" indent="-228600">
              <a:lnSpc>
                <a:spcPct val="105800"/>
              </a:lnSpc>
              <a:spcBef>
                <a:spcPts val="24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85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Components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YEAR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MONTH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DAY</a:t>
            </a:r>
            <a:r>
              <a:rPr sz="2400" spc="-1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 smtClean="0">
                <a:solidFill>
                  <a:srgbClr val="333399"/>
                </a:solidFill>
                <a:latin typeface="Arial MT"/>
                <a:cs typeface="Arial MT"/>
              </a:rPr>
              <a:t>YYYY-</a:t>
            </a:r>
            <a:r>
              <a:rPr sz="2400" spc="-25" dirty="0" smtClean="0">
                <a:solidFill>
                  <a:srgbClr val="333399"/>
                </a:solidFill>
                <a:latin typeface="Arial MT"/>
                <a:cs typeface="Arial MT"/>
              </a:rPr>
              <a:t>MM-DD</a:t>
            </a:r>
            <a:r>
              <a:rPr lang="en-US" sz="2400" spc="-25" dirty="0" smtClean="0">
                <a:solidFill>
                  <a:srgbClr val="333399"/>
                </a:solidFill>
                <a:latin typeface="Arial MT"/>
                <a:cs typeface="Arial MT"/>
              </a:rPr>
              <a:t>/MM-DD-YYYY</a:t>
            </a:r>
            <a:endParaRPr sz="2400" dirty="0">
              <a:latin typeface="Arial MT"/>
              <a:cs typeface="Arial MT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6985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Multiple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mapping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sz="2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available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10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RDBMSs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change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date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formats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Specifying</a:t>
            </a:r>
            <a:r>
              <a:rPr spc="-35" dirty="0"/>
              <a:t> </a:t>
            </a:r>
            <a:r>
              <a:rPr dirty="0"/>
              <a:t>Constraints</a:t>
            </a:r>
            <a:r>
              <a:rPr spc="-45" dirty="0"/>
              <a:t> </a:t>
            </a:r>
            <a:r>
              <a:rPr dirty="0"/>
              <a:t>in</a:t>
            </a:r>
            <a:r>
              <a:rPr spc="-25" dirty="0"/>
              <a:t> 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104"/>
            <a:ext cx="8226425" cy="4490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28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constraints:</a:t>
            </a:r>
            <a:endParaRPr sz="2800">
              <a:latin typeface="Arial"/>
              <a:cs typeface="Arial"/>
            </a:endParaRPr>
          </a:p>
          <a:p>
            <a:pPr marL="355600" marR="2095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3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types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that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supported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SQL:</a:t>
            </a:r>
            <a:endParaRPr sz="2800">
              <a:latin typeface="Arial MT"/>
              <a:cs typeface="Arial MT"/>
            </a:endParaRPr>
          </a:p>
          <a:p>
            <a:pPr marL="756285" marR="69723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constraint: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cannot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be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duplicated</a:t>
            </a:r>
            <a:endParaRPr sz="2600">
              <a:latin typeface="Arial MT"/>
              <a:cs typeface="Arial MT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Constraint: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value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cannot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constraints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: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“foreign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key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already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present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key,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null.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Specifying</a:t>
            </a:r>
            <a:r>
              <a:rPr spc="-50" dirty="0"/>
              <a:t> </a:t>
            </a:r>
            <a:r>
              <a:rPr dirty="0"/>
              <a:t>Attribute</a:t>
            </a:r>
            <a:r>
              <a:rPr spc="-3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61742"/>
            <a:ext cx="7955915" cy="38544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Restrictions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domains: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Default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endParaRPr sz="2800">
              <a:latin typeface="Arial MT"/>
              <a:cs typeface="Arial MT"/>
            </a:endParaRPr>
          </a:p>
          <a:p>
            <a:pPr marL="605155" lvl="1" indent="-146050">
              <a:lnSpc>
                <a:spcPct val="100000"/>
              </a:lnSpc>
              <a:spcBef>
                <a:spcPts val="395"/>
              </a:spcBef>
              <a:buClr>
                <a:srgbClr val="333399"/>
              </a:buClr>
              <a:buSzPct val="50000"/>
              <a:buFont typeface="Wingdings"/>
              <a:buChar char=""/>
              <a:tabLst>
                <a:tab pos="605155" algn="l"/>
              </a:tabLst>
            </a:pP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DEFAULT</a:t>
            </a:r>
            <a:r>
              <a:rPr sz="2600" b="1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&lt;value&gt;</a:t>
            </a:r>
            <a:endParaRPr sz="2600">
              <a:latin typeface="Courier New"/>
              <a:cs typeface="Courier New"/>
            </a:endParaRPr>
          </a:p>
          <a:p>
            <a:pPr marL="469900" marR="103505" lvl="1" indent="-12065">
              <a:lnSpc>
                <a:spcPct val="102899"/>
              </a:lnSpc>
              <a:spcBef>
                <a:spcPts val="1285"/>
              </a:spcBef>
              <a:buClr>
                <a:srgbClr val="990033"/>
              </a:buClr>
              <a:buSzPct val="55357"/>
              <a:buFont typeface="Wingdings"/>
              <a:buChar char=""/>
              <a:tabLst>
                <a:tab pos="627380" algn="l"/>
              </a:tabLst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	NULL</a:t>
            </a:r>
            <a:r>
              <a:rPr sz="2800" spc="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permitted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particular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attribute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(NOT</a:t>
            </a:r>
            <a:r>
              <a:rPr sz="28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NULL)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CHECK</a:t>
            </a:r>
            <a:r>
              <a:rPr sz="2600" b="1" spc="10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469900" marR="5080" lvl="1" indent="-10795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SzPct val="50000"/>
              <a:buFont typeface="Wingdings"/>
              <a:buChar char=""/>
              <a:tabLst>
                <a:tab pos="60515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	Dnumber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INT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NOT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NULL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CHECK</a:t>
            </a:r>
            <a:r>
              <a:rPr sz="26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(Dnumber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50" dirty="0">
                <a:solidFill>
                  <a:srgbClr val="800000"/>
                </a:solidFill>
                <a:latin typeface="Courier New"/>
                <a:cs typeface="Courier New"/>
              </a:rPr>
              <a:t>&gt;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0</a:t>
            </a:r>
            <a:r>
              <a:rPr sz="2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AND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Dnumber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&lt;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21);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275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Specifying</a:t>
            </a:r>
            <a:r>
              <a:rPr spc="-45" dirty="0"/>
              <a:t> </a:t>
            </a:r>
            <a:r>
              <a:rPr dirty="0"/>
              <a:t>Key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Referential </a:t>
            </a:r>
            <a:r>
              <a:rPr dirty="0"/>
              <a:t>Integrity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15883"/>
            <a:ext cx="7992745" cy="37668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PRIMARY</a:t>
            </a:r>
            <a:r>
              <a:rPr sz="2800" b="1" spc="-3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KEY</a:t>
            </a:r>
            <a:r>
              <a:rPr sz="2800" b="1" spc="-4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Specifies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more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make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up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relation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Dnumber</a:t>
            </a:r>
            <a:r>
              <a:rPr sz="26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INT</a:t>
            </a:r>
            <a:r>
              <a:rPr sz="26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PRIMARY</a:t>
            </a:r>
            <a:r>
              <a:rPr sz="2600" spc="-4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KEY;</a:t>
            </a:r>
            <a:endParaRPr sz="26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71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UNIQUE</a:t>
            </a:r>
            <a:r>
              <a:rPr sz="2800" b="1" spc="-4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756285" marR="835660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Specifies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alternate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(secondary)</a:t>
            </a:r>
            <a:r>
              <a:rPr sz="2600" spc="-1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600" spc="-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(called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CANDIDATE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model).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Dname</a:t>
            </a:r>
            <a:r>
              <a:rPr sz="2600" spc="-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VARCHAR(15)</a:t>
            </a:r>
            <a:r>
              <a:rPr sz="2600" spc="-4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UNIQUE;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275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Specifying</a:t>
            </a:r>
            <a:r>
              <a:rPr spc="-45" dirty="0"/>
              <a:t> </a:t>
            </a:r>
            <a:r>
              <a:rPr dirty="0"/>
              <a:t>Key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Referential </a:t>
            </a:r>
            <a:r>
              <a:rPr dirty="0"/>
              <a:t>Integrity Constraints</a:t>
            </a:r>
            <a:r>
              <a:rPr spc="-15" dirty="0"/>
              <a:t> </a:t>
            </a:r>
            <a:r>
              <a:rPr spc="-10" dirty="0"/>
              <a:t>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15883"/>
            <a:ext cx="8022590" cy="393572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FOREIGN</a:t>
            </a:r>
            <a:r>
              <a:rPr sz="2800" b="1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KEY</a:t>
            </a:r>
            <a:r>
              <a:rPr sz="2800" b="1" spc="-9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Default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operation: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reject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update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violation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Attach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sz="26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triggered</a:t>
            </a:r>
            <a:r>
              <a:rPr sz="26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action</a:t>
            </a:r>
            <a:r>
              <a:rPr sz="2600" b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endParaRPr sz="2600">
              <a:latin typeface="Arial MT"/>
              <a:cs typeface="Arial MT"/>
            </a:endParaRPr>
          </a:p>
          <a:p>
            <a:pPr marL="1155065" lvl="2" indent="-227965">
              <a:lnSpc>
                <a:spcPts val="2850"/>
              </a:lnSpc>
              <a:spcBef>
                <a:spcPts val="41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Options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include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r>
              <a:rPr sz="2400" spc="-8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CASCADE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  <a:p>
            <a:pPr marL="1155700">
              <a:lnSpc>
                <a:spcPts val="2850"/>
              </a:lnSpc>
            </a:pP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DEFAULT</a:t>
            </a:r>
            <a:endParaRPr sz="2400">
              <a:latin typeface="Courier New"/>
              <a:cs typeface="Courier New"/>
            </a:endParaRPr>
          </a:p>
          <a:p>
            <a:pPr marL="1155700" marR="48260" lvl="2" indent="-228600">
              <a:lnSpc>
                <a:spcPct val="99000"/>
              </a:lnSpc>
              <a:spcBef>
                <a:spcPts val="66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Action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taken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DBMS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r>
              <a:rPr sz="2400" spc="-7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r>
              <a:rPr sz="2400" spc="-78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urier New"/>
                <a:cs typeface="Courier New"/>
              </a:rPr>
              <a:t>SET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DEFAULT</a:t>
            </a:r>
            <a:r>
              <a:rPr sz="2400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both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Courier New"/>
                <a:cs typeface="Courier New"/>
              </a:rPr>
              <a:t>ON</a:t>
            </a:r>
            <a:r>
              <a:rPr sz="2400" spc="-4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DELETE</a:t>
            </a:r>
            <a:r>
              <a:rPr sz="2400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urier New"/>
                <a:cs typeface="Courier New"/>
              </a:rPr>
              <a:t>ON </a:t>
            </a: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UPDATE</a:t>
            </a:r>
            <a:endParaRPr sz="2400">
              <a:latin typeface="Courier New"/>
              <a:cs typeface="Courier New"/>
            </a:endParaRPr>
          </a:p>
          <a:p>
            <a:pPr marL="1155065" lvl="2" indent="-227965">
              <a:lnSpc>
                <a:spcPct val="100000"/>
              </a:lnSpc>
              <a:spcBef>
                <a:spcPts val="64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spc="-10" dirty="0">
                <a:solidFill>
                  <a:srgbClr val="333399"/>
                </a:solidFill>
                <a:latin typeface="Courier New"/>
                <a:cs typeface="Courier New"/>
              </a:rPr>
              <a:t>CASCADE</a:t>
            </a:r>
            <a:r>
              <a:rPr sz="2400" spc="-7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option</a:t>
            </a:r>
            <a:r>
              <a:rPr sz="2400" spc="-1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suitable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“relationship”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84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Giving</a:t>
            </a:r>
            <a:r>
              <a:rPr spc="-10" dirty="0"/>
              <a:t> </a:t>
            </a:r>
            <a:r>
              <a:rPr dirty="0"/>
              <a:t>Names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15883"/>
            <a:ext cx="5589270" cy="154114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Using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Keyword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Courier New"/>
                <a:cs typeface="Courier New"/>
              </a:rPr>
              <a:t>CONSTRAINT</a:t>
            </a:r>
            <a:endParaRPr sz="28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constraint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Useful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later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altering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Default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attribute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referential </a:t>
            </a:r>
            <a:r>
              <a:rPr sz="2600" dirty="0">
                <a:latin typeface="Verdana"/>
                <a:cs typeface="Verdana"/>
              </a:rPr>
              <a:t>integrity</a:t>
            </a:r>
            <a:r>
              <a:rPr sz="2600" spc="-11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triggered</a:t>
            </a:r>
            <a:r>
              <a:rPr sz="2600" spc="-11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action</a:t>
            </a:r>
            <a:r>
              <a:rPr sz="2600" spc="-11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specification</a:t>
            </a:r>
            <a:r>
              <a:rPr sz="2600" spc="-13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(Fig. </a:t>
            </a:r>
            <a:r>
              <a:rPr sz="2600" spc="-20" dirty="0">
                <a:latin typeface="Verdana"/>
                <a:cs typeface="Verdana"/>
              </a:rPr>
              <a:t>6.2)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692" y="1249451"/>
            <a:ext cx="5294803" cy="49615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32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0" dirty="0"/>
              <a:t> </a:t>
            </a:r>
            <a:r>
              <a:rPr dirty="0"/>
              <a:t>Retrieval</a:t>
            </a:r>
            <a:r>
              <a:rPr spc="-35" dirty="0"/>
              <a:t> </a:t>
            </a:r>
            <a:r>
              <a:rPr dirty="0"/>
              <a:t>Queries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15883"/>
            <a:ext cx="8209915" cy="374840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SELECT</a:t>
            </a:r>
            <a:r>
              <a:rPr sz="2800" spc="-9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statement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basic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statement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retrieving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information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endParaRPr sz="2600">
              <a:latin typeface="Arial MT"/>
              <a:cs typeface="Arial MT"/>
            </a:endParaRPr>
          </a:p>
          <a:p>
            <a:pPr marL="355600" marR="582295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allows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tuples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identical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their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endParaRPr sz="2800">
              <a:latin typeface="Arial MT"/>
              <a:cs typeface="Arial MT"/>
            </a:endParaRPr>
          </a:p>
          <a:p>
            <a:pPr marL="756285" marR="20955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Unlike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model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(relational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model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strictly set-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theory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based)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Multiset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bag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behavior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55" dirty="0"/>
              <a:t> </a:t>
            </a:r>
            <a:r>
              <a:rPr spc="-10" dirty="0"/>
              <a:t>SELECT-FROM-WHERE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/>
              <a:t>Structure</a:t>
            </a:r>
            <a:r>
              <a:rPr spc="-1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Basic</a:t>
            </a:r>
            <a:r>
              <a:rPr spc="-10" dirty="0"/>
              <a:t> </a:t>
            </a:r>
            <a:r>
              <a:rPr dirty="0"/>
              <a:t>SQL</a:t>
            </a:r>
            <a:r>
              <a:rPr spc="-10" dirty="0"/>
              <a:t> Queries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28115"/>
            <a:ext cx="617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SELECT</a:t>
            </a:r>
            <a:r>
              <a:rPr sz="2800" spc="-93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statement: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679" y="2522997"/>
            <a:ext cx="7053771" cy="24956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3726"/>
            <a:ext cx="218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17" y="660265"/>
            <a:ext cx="8209915" cy="41916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r>
              <a:rPr sz="32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Arial MT"/>
                <a:cs typeface="Arial MT"/>
              </a:rPr>
              <a:t>language</a:t>
            </a:r>
            <a:endParaRPr sz="3200">
              <a:latin typeface="Arial MT"/>
              <a:cs typeface="Arial MT"/>
            </a:endParaRPr>
          </a:p>
          <a:p>
            <a:pPr marL="756285" marR="480059" lvl="1" indent="-287020">
              <a:lnSpc>
                <a:spcPct val="100000"/>
              </a:lnSpc>
              <a:spcBef>
                <a:spcPts val="69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Considered</a:t>
            </a:r>
            <a:r>
              <a:rPr sz="28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8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major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reasons</a:t>
            </a:r>
            <a:r>
              <a:rPr sz="28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commercial</a:t>
            </a:r>
            <a:r>
              <a:rPr sz="2800" spc="-9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success</a:t>
            </a:r>
            <a:r>
              <a:rPr sz="2800" spc="-10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800" spc="-1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sz="2800" spc="-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databases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sz="3200" spc="-25" dirty="0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200"/>
              </a:lnSpc>
              <a:spcBef>
                <a:spcPts val="680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SQL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Actually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comes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word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“SEQUEL”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termed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Chamberlin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Boyce.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IBM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could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copyright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that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term,</a:t>
            </a:r>
            <a:r>
              <a:rPr sz="2400" spc="-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so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sz="24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abbreviated</a:t>
            </a:r>
            <a:r>
              <a:rPr sz="24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SQL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copyrighted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term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SQL.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285940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Now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popularly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	known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4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“Structured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r>
              <a:rPr sz="24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language”.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03403"/>
            <a:ext cx="8054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SELECT-FROM-</a:t>
            </a:r>
            <a:r>
              <a:rPr dirty="0"/>
              <a:t>WHERE</a:t>
            </a:r>
            <a:r>
              <a:rPr spc="30" dirty="0"/>
              <a:t> </a:t>
            </a:r>
            <a:r>
              <a:rPr spc="-10" dirty="0"/>
              <a:t>Structure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Basic</a:t>
            </a:r>
            <a:r>
              <a:rPr spc="-5" dirty="0"/>
              <a:t> </a:t>
            </a:r>
            <a:r>
              <a:rPr dirty="0"/>
              <a:t>SQL</a:t>
            </a:r>
            <a:r>
              <a:rPr spc="-5" dirty="0"/>
              <a:t> </a:t>
            </a:r>
            <a:r>
              <a:rPr dirty="0"/>
              <a:t>Queries </a:t>
            </a:r>
            <a:r>
              <a:rPr spc="-10" dirty="0"/>
              <a:t>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020711"/>
            <a:ext cx="7914640" cy="41541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Logical</a:t>
            </a:r>
            <a:r>
              <a:rPr sz="2800" spc="-1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comparison</a:t>
            </a:r>
            <a:r>
              <a:rPr sz="2800" spc="-1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operators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  <a:tabLst>
                <a:tab pos="756285" algn="l"/>
              </a:tabLst>
            </a:pPr>
            <a:r>
              <a:rPr sz="1400" spc="-5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r>
              <a:rPr sz="1400" dirty="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=,</a:t>
            </a:r>
            <a:r>
              <a:rPr sz="2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&lt;,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&lt;=,</a:t>
            </a:r>
            <a:r>
              <a:rPr sz="2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&gt;,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&gt;=,</a:t>
            </a:r>
            <a:r>
              <a:rPr sz="2600" spc="-8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&lt;&gt;</a:t>
            </a:r>
            <a:endParaRPr sz="2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Projection</a:t>
            </a:r>
            <a:r>
              <a:rPr sz="2800" b="1" spc="-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whose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retrieved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Selection</a:t>
            </a:r>
            <a:r>
              <a:rPr sz="2800" b="1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Boolean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true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any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retrieved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tuple.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Selection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conditions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join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conditions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(see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Ch.8)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when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multiple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are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involved.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1794097"/>
            <a:ext cx="7552622" cy="4533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-44703"/>
            <a:ext cx="68218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/>
                <a:cs typeface="Verdana"/>
              </a:rPr>
              <a:t>One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possible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database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state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COMPANY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relational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database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schema </a:t>
            </a:r>
            <a:r>
              <a:rPr sz="2800" dirty="0">
                <a:latin typeface="Verdana"/>
                <a:cs typeface="Verdana"/>
              </a:rPr>
              <a:t>(Fig.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5.6)</a:t>
            </a: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66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70865"/>
            <a:ext cx="666559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One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database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COMPANY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relational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database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schema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– </a:t>
            </a:r>
            <a:r>
              <a:rPr sz="2600" dirty="0">
                <a:latin typeface="Verdana"/>
                <a:cs typeface="Verdana"/>
              </a:rPr>
              <a:t>continued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(Fig.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5.6)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524000"/>
            <a:ext cx="7581518" cy="46654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  <p:extLst>
      <p:ext uri="{BB962C8B-B14F-4D97-AF65-F5344CB8AC3E}">
        <p14:creationId xmlns:p14="http://schemas.microsoft.com/office/powerpoint/2010/main" val="26577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254" y="3046341"/>
            <a:ext cx="6718027" cy="12881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233" y="4712073"/>
            <a:ext cx="6718047" cy="12881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098" y="1550371"/>
            <a:ext cx="4482481" cy="9371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9952" y="1494791"/>
            <a:ext cx="3492725" cy="143084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20" dirty="0"/>
              <a:t> </a:t>
            </a:r>
            <a:r>
              <a:rPr dirty="0"/>
              <a:t>Retrieval</a:t>
            </a:r>
            <a:r>
              <a:rPr spc="-35" dirty="0"/>
              <a:t> </a:t>
            </a:r>
            <a:r>
              <a:rPr spc="-10" dirty="0"/>
              <a:t>Queries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854" y="1863969"/>
            <a:ext cx="7063381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693" y="3531140"/>
            <a:ext cx="7160228" cy="18952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5" dirty="0"/>
              <a:t> </a:t>
            </a:r>
            <a:r>
              <a:rPr dirty="0"/>
              <a:t>Retrieval</a:t>
            </a:r>
            <a:r>
              <a:rPr spc="-30" dirty="0"/>
              <a:t> </a:t>
            </a:r>
            <a:r>
              <a:rPr dirty="0"/>
              <a:t>Queries</a:t>
            </a:r>
            <a:r>
              <a:rPr spc="-10" dirty="0"/>
              <a:t> (Contd.)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Ambiguous</a:t>
            </a:r>
            <a:r>
              <a:rPr spc="-50" dirty="0"/>
              <a:t> </a:t>
            </a:r>
            <a:r>
              <a:rPr dirty="0"/>
              <a:t>Attribute</a:t>
            </a:r>
            <a:r>
              <a:rPr spc="-25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867650" cy="222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1280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more)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different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long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different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600">
              <a:latin typeface="Arial MT"/>
              <a:cs typeface="Arial MT"/>
            </a:endParaRPr>
          </a:p>
          <a:p>
            <a:pPr marL="756285" marR="6223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qualify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relation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prevent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ambiguity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869" y="4915765"/>
            <a:ext cx="6328435" cy="9715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Aliasing,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Renaming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194040" cy="25584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Aliases</a:t>
            </a:r>
            <a:r>
              <a:rPr sz="28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tuple</a:t>
            </a:r>
            <a:r>
              <a:rPr sz="28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Declare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alternative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refer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twice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query: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600">
              <a:latin typeface="Arial MT"/>
              <a:cs typeface="Arial MT"/>
            </a:endParaRPr>
          </a:p>
          <a:p>
            <a:pPr marL="355600" marR="8255" indent="-342900">
              <a:lnSpc>
                <a:spcPct val="100000"/>
              </a:lnSpc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0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8.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employee,</a:t>
            </a:r>
            <a:r>
              <a:rPr sz="20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retrieve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employee’s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last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name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last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sz="20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his</a:t>
            </a:r>
            <a:r>
              <a:rPr sz="2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her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immediate</a:t>
            </a:r>
            <a:r>
              <a:rPr sz="2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supervisor.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962527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800068"/>
            <a:ext cx="7533005" cy="23895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580"/>
              </a:spcBef>
              <a:tabLst>
                <a:tab pos="2529205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SELECT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E.Fname,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E.Lname,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S.Fname,</a:t>
            </a:r>
            <a:r>
              <a:rPr sz="2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S.Lname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1384300" algn="l"/>
              </a:tabLst>
            </a:pPr>
            <a:r>
              <a:rPr sz="2000" b="1" spc="-20" dirty="0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0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E,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sz="20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WHERE</a:t>
            </a:r>
            <a:r>
              <a:rPr sz="20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E.Super_ssn=S.Ssn;</a:t>
            </a:r>
            <a:endParaRPr sz="20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61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2990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Recommended</a:t>
            </a:r>
            <a:r>
              <a:rPr sz="26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practice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abbreviate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prefix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similar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multiple tables.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Aliasing,Renaming</a:t>
            </a:r>
            <a:r>
              <a:rPr spc="-10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Tuple </a:t>
            </a:r>
            <a:r>
              <a:rPr dirty="0"/>
              <a:t>Variables</a:t>
            </a:r>
            <a:r>
              <a:rPr spc="-4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249521"/>
            <a:ext cx="7513955" cy="379920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1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299085" algn="l"/>
              </a:tabLst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8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8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8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renamed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EMPLOYEE</a:t>
            </a:r>
            <a:r>
              <a:rPr sz="28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AS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E(Fn,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Mi,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Ln,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Ssn,</a:t>
            </a:r>
            <a:r>
              <a:rPr sz="28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Bd,</a:t>
            </a:r>
            <a:endParaRPr sz="28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</a:pP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Addr,</a:t>
            </a:r>
            <a:r>
              <a:rPr sz="2800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Sex,</a:t>
            </a:r>
            <a:r>
              <a:rPr sz="28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Sal,</a:t>
            </a:r>
            <a:r>
              <a:rPr sz="2800" spc="-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800000"/>
                </a:solidFill>
                <a:latin typeface="Courier New"/>
                <a:cs typeface="Courier New"/>
              </a:rPr>
              <a:t>Sssn,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Dno)</a:t>
            </a:r>
            <a:endParaRPr sz="2800">
              <a:latin typeface="Courier New"/>
              <a:cs typeface="Courier New"/>
            </a:endParaRPr>
          </a:p>
          <a:p>
            <a:pPr marL="299085" marR="5080" indent="-287020">
              <a:lnSpc>
                <a:spcPct val="100000"/>
              </a:lnSpc>
              <a:spcBef>
                <a:spcPts val="92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299085" algn="l"/>
              </a:tabLst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Note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8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8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now</a:t>
            </a:r>
            <a:r>
              <a:rPr sz="28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a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variable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which</a:t>
            </a:r>
            <a:r>
              <a:rPr sz="28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corresponds</a:t>
            </a:r>
            <a:r>
              <a:rPr sz="28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tuple variable</a:t>
            </a:r>
            <a:endParaRPr sz="2800">
              <a:latin typeface="Arial MT"/>
              <a:cs typeface="Arial MT"/>
            </a:endParaRPr>
          </a:p>
          <a:p>
            <a:pPr marL="299085" marR="1054735" indent="-287020">
              <a:lnSpc>
                <a:spcPct val="100000"/>
              </a:lnSpc>
              <a:spcBef>
                <a:spcPts val="675"/>
              </a:spcBef>
              <a:buClr>
                <a:srgbClr val="333399"/>
              </a:buClr>
              <a:buSzPct val="53571"/>
              <a:buFont typeface="Wingdings"/>
              <a:buChar char=""/>
              <a:tabLst>
                <a:tab pos="299085" algn="l"/>
              </a:tabLst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8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“AS”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8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dropped</a:t>
            </a:r>
            <a:r>
              <a:rPr sz="28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8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most</a:t>
            </a:r>
            <a:r>
              <a:rPr sz="28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800000"/>
                </a:solidFill>
                <a:latin typeface="Arial MT"/>
                <a:cs typeface="Arial MT"/>
              </a:rPr>
              <a:t>SQL 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implementations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5793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Unspecified</a:t>
            </a:r>
            <a:r>
              <a:rPr spc="-50" dirty="0"/>
              <a:t> </a:t>
            </a:r>
            <a:r>
              <a:rPr dirty="0"/>
              <a:t>WHERE</a:t>
            </a:r>
            <a:r>
              <a:rPr spc="-25" dirty="0"/>
              <a:t> </a:t>
            </a:r>
            <a:r>
              <a:rPr spc="-10" dirty="0"/>
              <a:t>Clause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Use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Asterisk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15883"/>
            <a:ext cx="8199755" cy="28460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Missing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WHERE</a:t>
            </a:r>
            <a:r>
              <a:rPr sz="2800" spc="-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Indicates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selection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Effect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Courier New"/>
                <a:cs typeface="Courier New"/>
              </a:rPr>
              <a:t>CROSS</a:t>
            </a:r>
            <a:r>
              <a:rPr sz="2800" spc="-8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ourier New"/>
                <a:cs typeface="Courier New"/>
              </a:rPr>
              <a:t>PRODUCT</a:t>
            </a:r>
            <a:endParaRPr sz="2800">
              <a:latin typeface="Courier New"/>
              <a:cs typeface="Courier New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possible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combinations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Algebra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Cartesian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Product–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see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Ch.8) result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62400"/>
            <a:ext cx="6766559" cy="1828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529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Unspecified</a:t>
            </a:r>
            <a:r>
              <a:rPr spc="-50" dirty="0"/>
              <a:t> </a:t>
            </a:r>
            <a:r>
              <a:rPr dirty="0"/>
              <a:t>WHERE</a:t>
            </a:r>
            <a:r>
              <a:rPr spc="-25" dirty="0"/>
              <a:t> </a:t>
            </a:r>
            <a:r>
              <a:rPr spc="-10" dirty="0"/>
              <a:t>Clause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Asterisk</a:t>
            </a:r>
            <a:r>
              <a:rPr spc="-5" dirty="0"/>
              <a:t> </a:t>
            </a:r>
            <a:r>
              <a:rPr spc="-10" dirty="0"/>
              <a:t>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40261"/>
            <a:ext cx="7828280" cy="22821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asterisk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(*)</a:t>
            </a:r>
            <a:endParaRPr sz="2800">
              <a:latin typeface="Arial MT"/>
              <a:cs typeface="Arial MT"/>
            </a:endParaRPr>
          </a:p>
          <a:p>
            <a:pPr marL="756285" marR="27940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Retrieve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selected tuples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prefixed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name;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e.g.,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-1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769" y="3745396"/>
            <a:ext cx="5235388" cy="21536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  <a:r>
              <a:rPr spc="-25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Definition,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Types, Standards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/>
              <a:t>Terminology:</a:t>
            </a:r>
            <a:endParaRPr sz="2800"/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row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column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model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terms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relation,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tuple,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latin typeface="Courier New"/>
                <a:cs typeface="Courier New"/>
              </a:rPr>
              <a:t>CREATE</a:t>
            </a:r>
            <a:r>
              <a:rPr sz="2800" spc="-950" dirty="0">
                <a:latin typeface="Courier New"/>
                <a:cs typeface="Courier New"/>
              </a:rPr>
              <a:t> </a:t>
            </a:r>
            <a:r>
              <a:rPr sz="2800" spc="-10" dirty="0"/>
              <a:t>statement</a:t>
            </a:r>
            <a:endParaRPr sz="2800">
              <a:latin typeface="Courier New"/>
              <a:cs typeface="Courier New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Main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SQL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command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definition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Tables</a:t>
            </a:r>
            <a:r>
              <a:rPr spc="-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Sets in</a:t>
            </a:r>
            <a:r>
              <a:rPr spc="-15" dirty="0"/>
              <a:t>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411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/>
              <a:t>SQL</a:t>
            </a:r>
            <a:r>
              <a:rPr spc="-85" dirty="0"/>
              <a:t> </a:t>
            </a:r>
            <a:r>
              <a:rPr dirty="0"/>
              <a:t>does</a:t>
            </a:r>
            <a:r>
              <a:rPr spc="-75" dirty="0"/>
              <a:t> </a:t>
            </a:r>
            <a:r>
              <a:rPr dirty="0"/>
              <a:t>not</a:t>
            </a:r>
            <a:r>
              <a:rPr spc="-75" dirty="0"/>
              <a:t> </a:t>
            </a:r>
            <a:r>
              <a:rPr dirty="0"/>
              <a:t>automatically</a:t>
            </a:r>
            <a:r>
              <a:rPr spc="-55" dirty="0"/>
              <a:t> </a:t>
            </a:r>
            <a:r>
              <a:rPr dirty="0"/>
              <a:t>eliminate</a:t>
            </a:r>
            <a:r>
              <a:rPr spc="-60" dirty="0"/>
              <a:t> </a:t>
            </a:r>
            <a:r>
              <a:rPr dirty="0"/>
              <a:t>duplicate</a:t>
            </a:r>
            <a:r>
              <a:rPr spc="-45" dirty="0"/>
              <a:t> </a:t>
            </a:r>
            <a:r>
              <a:rPr dirty="0"/>
              <a:t>tuples</a:t>
            </a:r>
            <a:r>
              <a:rPr spc="-80" dirty="0"/>
              <a:t> </a:t>
            </a:r>
            <a:r>
              <a:rPr spc="-25" dirty="0"/>
              <a:t>in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/>
              <a:t>query</a:t>
            </a:r>
            <a:r>
              <a:rPr spc="-80" dirty="0"/>
              <a:t> </a:t>
            </a:r>
            <a:r>
              <a:rPr spc="-10" dirty="0"/>
              <a:t>results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/>
              <a:t>For</a:t>
            </a:r>
            <a:r>
              <a:rPr spc="-85" dirty="0"/>
              <a:t> </a:t>
            </a:r>
            <a:r>
              <a:rPr dirty="0"/>
              <a:t>aggregate</a:t>
            </a:r>
            <a:r>
              <a:rPr spc="-60" dirty="0"/>
              <a:t> </a:t>
            </a:r>
            <a:r>
              <a:rPr dirty="0"/>
              <a:t>operations</a:t>
            </a:r>
            <a:r>
              <a:rPr spc="-75" dirty="0"/>
              <a:t> </a:t>
            </a:r>
            <a:r>
              <a:rPr dirty="0"/>
              <a:t>(See</a:t>
            </a:r>
            <a:r>
              <a:rPr spc="-80" dirty="0"/>
              <a:t> </a:t>
            </a:r>
            <a:r>
              <a:rPr dirty="0"/>
              <a:t>sec</a:t>
            </a:r>
            <a:r>
              <a:rPr spc="-80" dirty="0"/>
              <a:t> </a:t>
            </a:r>
            <a:r>
              <a:rPr dirty="0"/>
              <a:t>7.1.7)</a:t>
            </a:r>
            <a:r>
              <a:rPr spc="-80" dirty="0"/>
              <a:t> </a:t>
            </a:r>
            <a:r>
              <a:rPr dirty="0"/>
              <a:t>duplicates</a:t>
            </a:r>
            <a:r>
              <a:rPr spc="-60" dirty="0"/>
              <a:t> </a:t>
            </a:r>
            <a:r>
              <a:rPr spc="-20" dirty="0"/>
              <a:t>must </a:t>
            </a:r>
            <a:r>
              <a:rPr dirty="0"/>
              <a:t>be</a:t>
            </a:r>
            <a:r>
              <a:rPr spc="-95" dirty="0"/>
              <a:t> </a:t>
            </a:r>
            <a:r>
              <a:rPr dirty="0"/>
              <a:t>accounted</a:t>
            </a:r>
            <a:r>
              <a:rPr spc="-85" dirty="0"/>
              <a:t> </a:t>
            </a:r>
            <a:r>
              <a:rPr spc="-25" dirty="0"/>
              <a:t>for</a:t>
            </a:r>
          </a:p>
          <a:p>
            <a:pPr marL="354965" indent="-342265">
              <a:lnSpc>
                <a:spcPct val="100000"/>
              </a:lnSpc>
              <a:spcBef>
                <a:spcPts val="409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/>
              <a:t>Use</a:t>
            </a:r>
            <a:r>
              <a:rPr spc="-7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keyword</a:t>
            </a:r>
            <a:r>
              <a:rPr spc="-10" dirty="0"/>
              <a:t> </a:t>
            </a:r>
            <a:r>
              <a:rPr b="1" spc="-10" dirty="0">
                <a:latin typeface="Courier New"/>
                <a:cs typeface="Courier New"/>
              </a:rPr>
              <a:t>DISTINCT</a:t>
            </a:r>
            <a:r>
              <a:rPr b="1" spc="-805" dirty="0">
                <a:latin typeface="Courier New"/>
                <a:cs typeface="Courier New"/>
              </a:rPr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79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distinct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remain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279900"/>
            <a:ext cx="6438900" cy="15621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18643"/>
            <a:ext cx="6351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Tables</a:t>
            </a:r>
            <a:r>
              <a:rPr spc="-3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Sets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SQL</a:t>
            </a:r>
            <a:r>
              <a:rPr spc="-5" dirty="0"/>
              <a:t> </a:t>
            </a:r>
            <a:r>
              <a:rPr spc="-10" dirty="0"/>
              <a:t>(cont’d.)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834131"/>
            <a:ext cx="7958455" cy="2734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endParaRPr sz="2800" dirty="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45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UNION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Courier New"/>
                <a:cs typeface="Courier New"/>
              </a:rPr>
              <a:t>EXCEPT</a:t>
            </a:r>
            <a:r>
              <a:rPr sz="2600" b="1" spc="-819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(difference),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Courier New"/>
                <a:cs typeface="Courier New"/>
              </a:rPr>
              <a:t>INTERSECT</a:t>
            </a:r>
            <a:endParaRPr sz="2600" dirty="0">
              <a:latin typeface="Courier New"/>
              <a:cs typeface="Courier New"/>
            </a:endParaRPr>
          </a:p>
          <a:p>
            <a:pPr marL="756285" marR="203200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Corresponding</a:t>
            </a:r>
            <a:r>
              <a:rPr sz="2600" spc="-114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multiset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operations: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UNION</a:t>
            </a:r>
            <a:r>
              <a:rPr sz="2600" spc="-8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ALL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,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EXCEPT</a:t>
            </a:r>
            <a:r>
              <a:rPr sz="2600" spc="-8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ALL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INTERSECT</a:t>
            </a:r>
            <a:r>
              <a:rPr sz="2600" spc="-8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ALL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endParaRPr sz="26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80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compatibility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needed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these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operations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 smtClean="0">
                <a:solidFill>
                  <a:srgbClr val="800000"/>
                </a:solidFill>
                <a:latin typeface="Arial MT"/>
                <a:cs typeface="Arial MT"/>
              </a:rPr>
              <a:t>valid</a:t>
            </a:r>
            <a:r>
              <a:rPr lang="en-US" sz="2600" spc="-1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600" spc="-10" dirty="0" smtClean="0">
                <a:solidFill>
                  <a:schemeClr val="tx1"/>
                </a:solidFill>
                <a:latin typeface="Arial MT"/>
                <a:cs typeface="Arial MT"/>
              </a:rPr>
              <a:t>for table go to this </a:t>
            </a:r>
            <a:r>
              <a:rPr lang="en-US" sz="2600" spc="-10" dirty="0" smtClean="0">
                <a:solidFill>
                  <a:schemeClr val="tx1"/>
                </a:solidFill>
                <a:latin typeface="Arial MT"/>
                <a:cs typeface="Arial MT"/>
                <a:hlinkClick r:id="rId2" action="ppaction://hlinksldjump"/>
              </a:rPr>
              <a:t>TABLE1</a:t>
            </a:r>
            <a:r>
              <a:rPr lang="en-US" sz="2600" spc="-10" dirty="0" smtClean="0">
                <a:solidFill>
                  <a:schemeClr val="tx1"/>
                </a:solidFill>
                <a:latin typeface="Arial MT"/>
                <a:cs typeface="Arial MT"/>
              </a:rPr>
              <a:t>,</a:t>
            </a:r>
            <a:r>
              <a:rPr lang="en-US" sz="2600" spc="-10" dirty="0" smtClean="0">
                <a:solidFill>
                  <a:schemeClr val="tx1"/>
                </a:solidFill>
                <a:latin typeface="Arial MT"/>
                <a:cs typeface="Arial MT"/>
                <a:hlinkClick r:id="rId3" action="ppaction://hlinksldjump"/>
              </a:rPr>
              <a:t>TABLE2</a:t>
            </a:r>
            <a:endParaRPr sz="26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897" y="3933841"/>
            <a:ext cx="4809755" cy="21533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-94741"/>
            <a:ext cx="64262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Substring</a:t>
            </a:r>
            <a:r>
              <a:rPr spc="-35" dirty="0"/>
              <a:t> </a:t>
            </a:r>
            <a:r>
              <a:rPr dirty="0"/>
              <a:t>Pattern</a:t>
            </a:r>
            <a:r>
              <a:rPr spc="-35" dirty="0"/>
              <a:t> </a:t>
            </a:r>
            <a:r>
              <a:rPr dirty="0"/>
              <a:t>Matching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dirty="0"/>
              <a:t>Arithmetic </a:t>
            </a:r>
            <a:r>
              <a:rPr spc="-10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17" y="1113495"/>
            <a:ext cx="8449310" cy="53022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LIKE</a:t>
            </a:r>
            <a:r>
              <a:rPr sz="2800" b="1" spc="-9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comparison</a:t>
            </a:r>
            <a:r>
              <a:rPr sz="2800" spc="-1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operator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string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pattern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matching</a:t>
            </a:r>
            <a:endParaRPr sz="2600">
              <a:latin typeface="Arial"/>
              <a:cs typeface="Arial"/>
            </a:endParaRPr>
          </a:p>
          <a:p>
            <a:pPr marL="756285" marR="74041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%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replaces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arbitrary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zero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more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characters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underscore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(_)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replaces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character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333399"/>
                </a:solidFill>
                <a:latin typeface="Arial MT"/>
                <a:cs typeface="Arial MT"/>
              </a:rPr>
              <a:t>Examples:</a:t>
            </a:r>
            <a:r>
              <a:rPr sz="26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Address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LIKE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‘%Houston,TX%’;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LIKE</a:t>
            </a: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‘_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_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1_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_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8901’;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BETWEEN</a:t>
            </a:r>
            <a:r>
              <a:rPr sz="2800" b="1" spc="-93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comparison</a:t>
            </a:r>
            <a:r>
              <a:rPr sz="2800" spc="-1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operator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600" dirty="0">
                <a:solidFill>
                  <a:srgbClr val="333399"/>
                </a:solidFill>
                <a:latin typeface="Arial MT"/>
                <a:cs typeface="Arial MT"/>
              </a:rPr>
              <a:t>E.g.,</a:t>
            </a:r>
            <a:r>
              <a:rPr sz="26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6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3399"/>
                </a:solidFill>
                <a:latin typeface="Arial MT"/>
                <a:cs typeface="Arial MT"/>
              </a:rPr>
              <a:t>Q14</a:t>
            </a:r>
            <a:r>
              <a:rPr sz="26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(Salary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BETWEEN</a:t>
            </a: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30000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40000)</a:t>
            </a:r>
            <a:endParaRPr sz="2600">
              <a:latin typeface="Arial MT"/>
              <a:cs typeface="Arial MT"/>
            </a:endParaRPr>
          </a:p>
          <a:p>
            <a:pPr marL="2406650">
              <a:lnSpc>
                <a:spcPct val="100000"/>
              </a:lnSpc>
              <a:spcBef>
                <a:spcPts val="620"/>
              </a:spcBef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Dno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=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5;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 </a:t>
            </a:r>
            <a:r>
              <a:rPr spc="-10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766461"/>
            <a:ext cx="8035290" cy="43275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Standard</a:t>
            </a:r>
            <a:r>
              <a:rPr sz="2800" spc="-1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arithmetic</a:t>
            </a:r>
            <a:r>
              <a:rPr sz="2800" spc="-1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operators: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Addition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(+),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subtraction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(–),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multiplication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(*),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division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(/)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included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part of</a:t>
            </a:r>
            <a:r>
              <a:rPr sz="26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250"/>
              </a:spcBef>
              <a:buClr>
                <a:srgbClr val="333399"/>
              </a:buClr>
              <a:buFont typeface="Wingdings"/>
              <a:buChar char=""/>
            </a:pPr>
            <a:endParaRPr sz="2600">
              <a:latin typeface="Arial"/>
              <a:cs typeface="Arial"/>
            </a:endParaRPr>
          </a:p>
          <a:p>
            <a:pPr marL="355600" marR="53340" indent="-342900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sz="20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13.</a:t>
            </a:r>
            <a:r>
              <a:rPr sz="20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Show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resulting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salaries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0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every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sz="20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working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‘ProductX’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sz="20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given</a:t>
            </a:r>
            <a:r>
              <a:rPr sz="2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10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percent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raise.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tabLst>
                <a:tab pos="1614170" algn="l"/>
              </a:tabLst>
            </a:pP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E.Fname,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E.Lname,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1.1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*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E.Salary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Increased_sal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1356995" algn="l"/>
              </a:tabLst>
            </a:pPr>
            <a:r>
              <a:rPr sz="2000" b="1" spc="-20" dirty="0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E,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WORKS_ON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W,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P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1557655" algn="l"/>
              </a:tabLst>
            </a:pP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E.Ssn=W.Essn</a:t>
            </a:r>
            <a:r>
              <a:rPr sz="20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W.Pno=P.Pnumber</a:t>
            </a:r>
            <a:r>
              <a:rPr sz="20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b="1" spc="-2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P.Pname=‘ProductX’;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Ordering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Query</a:t>
            </a:r>
            <a:r>
              <a:rPr spc="-1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40450"/>
            <a:ext cx="8214359" cy="37058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ORDER</a:t>
            </a:r>
            <a:r>
              <a:rPr sz="2800" b="1" spc="-6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99"/>
                </a:solidFill>
                <a:latin typeface="Courier New"/>
                <a:cs typeface="Courier New"/>
              </a:rPr>
              <a:t>BY</a:t>
            </a:r>
            <a:r>
              <a:rPr sz="2800" b="1" spc="-5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5800"/>
              </a:lnSpc>
              <a:spcBef>
                <a:spcPts val="46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Keyword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DESC</a:t>
            </a:r>
            <a:r>
              <a:rPr sz="2600" b="1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descending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order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44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Keyword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Courier New"/>
                <a:cs typeface="Courier New"/>
              </a:rPr>
              <a:t>ASC</a:t>
            </a:r>
            <a:r>
              <a:rPr sz="2600" b="1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specify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ascending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order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explicitly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81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Typically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placed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end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6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ORDER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BY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D.Dname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DESC,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E.Lname</a:t>
            </a:r>
            <a:r>
              <a:rPr sz="2600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Courier New"/>
                <a:cs typeface="Courier New"/>
              </a:rPr>
              <a:t>ASC,</a:t>
            </a:r>
            <a:endParaRPr sz="26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E.Fname</a:t>
            </a:r>
            <a:r>
              <a:rPr sz="2600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ASC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97178"/>
            <a:ext cx="673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0" dirty="0"/>
              <a:t> </a:t>
            </a:r>
            <a:r>
              <a:rPr dirty="0"/>
              <a:t>SQL</a:t>
            </a:r>
            <a:r>
              <a:rPr spc="-15" dirty="0"/>
              <a:t> </a:t>
            </a:r>
            <a:r>
              <a:rPr dirty="0"/>
              <a:t>Retrieval</a:t>
            </a:r>
            <a:r>
              <a:rPr spc="-20" dirty="0"/>
              <a:t> </a:t>
            </a:r>
            <a:r>
              <a:rPr dirty="0"/>
              <a:t>Query</a:t>
            </a:r>
            <a:r>
              <a:rPr spc="-10" dirty="0"/>
              <a:t> Block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6970" y="2770632"/>
            <a:ext cx="3821429" cy="13472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INSERT,</a:t>
            </a:r>
            <a:r>
              <a:rPr spc="-20" dirty="0"/>
              <a:t> </a:t>
            </a:r>
            <a:r>
              <a:rPr dirty="0"/>
              <a:t>DELETE,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UPDATE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/>
              <a:t>Statements</a:t>
            </a:r>
            <a:r>
              <a:rPr spc="-5" dirty="0"/>
              <a:t> </a:t>
            </a:r>
            <a:r>
              <a:rPr dirty="0"/>
              <a:t>in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5392"/>
            <a:ext cx="8200390" cy="42754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Three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commands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modify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database: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INSERT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DELETE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UPDATE</a:t>
            </a:r>
            <a:endParaRPr sz="2600">
              <a:latin typeface="Courier New"/>
              <a:cs typeface="Courier New"/>
            </a:endParaRPr>
          </a:p>
          <a:p>
            <a:pPr marL="355600" marR="5080" indent="-342900">
              <a:lnSpc>
                <a:spcPct val="105700"/>
              </a:lnSpc>
              <a:spcBef>
                <a:spcPts val="434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INSERT</a:t>
            </a:r>
            <a:r>
              <a:rPr sz="2600" spc="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typically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inserts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(row)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 (table)</a:t>
            </a:r>
            <a:endParaRPr sz="2800">
              <a:latin typeface="Arial MT"/>
              <a:cs typeface="Arial MT"/>
            </a:endParaRPr>
          </a:p>
          <a:p>
            <a:pPr marL="355600" marR="62230" indent="-342900">
              <a:lnSpc>
                <a:spcPct val="105700"/>
              </a:lnSpc>
              <a:spcBef>
                <a:spcPts val="29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UPDATE</a:t>
            </a:r>
            <a:r>
              <a:rPr sz="2600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(rows)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(table)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satisfy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endParaRPr sz="2800">
              <a:latin typeface="Arial MT"/>
              <a:cs typeface="Arial MT"/>
            </a:endParaRPr>
          </a:p>
          <a:p>
            <a:pPr marL="355600" marR="771525" indent="-342900">
              <a:lnSpc>
                <a:spcPct val="102899"/>
              </a:lnSpc>
              <a:spcBef>
                <a:spcPts val="380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DELETE</a:t>
            </a:r>
            <a:r>
              <a:rPr sz="2600" spc="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tuples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(rows)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(table)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satisfy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INSERT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04481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simplest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form,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add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more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800">
              <a:latin typeface="Arial MT"/>
              <a:cs typeface="Arial MT"/>
            </a:endParaRPr>
          </a:p>
          <a:p>
            <a:pPr marL="355600" marR="713105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should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listed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same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order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were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CREATE</a:t>
            </a:r>
            <a:r>
              <a:rPr sz="28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TABLE</a:t>
            </a:r>
            <a:r>
              <a:rPr sz="28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command</a:t>
            </a:r>
            <a:endParaRPr sz="2800">
              <a:latin typeface="Arial MT"/>
              <a:cs typeface="Arial MT"/>
            </a:endParaRPr>
          </a:p>
          <a:p>
            <a:pPr marL="355600" marR="146304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types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observed automatically</a:t>
            </a:r>
            <a:endParaRPr sz="2800">
              <a:latin typeface="Arial MT"/>
              <a:cs typeface="Arial MT"/>
            </a:endParaRPr>
          </a:p>
          <a:p>
            <a:pPr marL="355600" marR="61658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integrity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part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DDL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specification</a:t>
            </a:r>
            <a:r>
              <a:rPr sz="28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enforced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-16306"/>
            <a:ext cx="4853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INSERT</a:t>
            </a:r>
            <a:r>
              <a:rPr spc="-10" dirty="0"/>
              <a:t> Command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60654"/>
            <a:ext cx="79514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for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tuple.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including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nulls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supplied.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2623515"/>
            <a:ext cx="8049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variation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below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inserts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multiple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where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loaded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a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query.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90" y="1808291"/>
            <a:ext cx="7030211" cy="838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890" y="4366202"/>
            <a:ext cx="6925995" cy="134738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DELETE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0605"/>
            <a:ext cx="8174355" cy="48552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Removes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400">
              <a:latin typeface="Arial MT"/>
              <a:cs typeface="Arial MT"/>
            </a:endParaRPr>
          </a:p>
          <a:p>
            <a:pPr marL="756285" marR="429259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Includes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WHERE-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sz="24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be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deleted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Referential</a:t>
            </a:r>
            <a:r>
              <a:rPr sz="24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integrity</a:t>
            </a:r>
            <a:r>
              <a:rPr sz="2400" spc="-9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400" spc="-9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enforced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deleted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400" i="1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table</a:t>
            </a:r>
            <a:r>
              <a:rPr sz="2400" i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at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time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(unless</a:t>
            </a:r>
            <a:r>
              <a:rPr sz="24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CASCADE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400" spc="-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specified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4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4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referential</a:t>
            </a:r>
            <a:r>
              <a:rPr sz="24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integrity constraint)</a:t>
            </a:r>
            <a:endParaRPr sz="2400">
              <a:latin typeface="Arial MT"/>
              <a:cs typeface="Arial MT"/>
            </a:endParaRPr>
          </a:p>
          <a:p>
            <a:pPr marL="756285" marR="191770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missing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WHERE-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specifies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all</a:t>
            </a:r>
            <a:r>
              <a:rPr sz="2400" i="1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r>
              <a:rPr sz="2400" i="1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deleted;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becomes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empty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  <a:p>
            <a:pPr marL="756285" marR="92710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deleted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depends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number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4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4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satisfy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WHERE-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521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CREATE</a:t>
            </a:r>
            <a:r>
              <a:rPr spc="-20" dirty="0"/>
              <a:t> </a:t>
            </a:r>
            <a:r>
              <a:rPr dirty="0"/>
              <a:t>TABLE</a:t>
            </a:r>
            <a:r>
              <a:rPr spc="-30" dirty="0"/>
              <a:t> </a:t>
            </a:r>
            <a:r>
              <a:rPr dirty="0"/>
              <a:t>Command</a:t>
            </a:r>
            <a:r>
              <a:rPr spc="-30" dirty="0"/>
              <a:t> </a:t>
            </a:r>
            <a:r>
              <a:rPr spc="-25" dirty="0"/>
              <a:t>in 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6595745" cy="2331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Specifying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Provide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518541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Specify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attributes,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their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	and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initial constraints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CREATE</a:t>
            </a:r>
            <a:r>
              <a:rPr sz="26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TABLE</a:t>
            </a:r>
            <a:r>
              <a:rPr sz="2600" spc="-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Courier New"/>
                <a:cs typeface="Courier New"/>
              </a:rPr>
              <a:t>EMPLOYEE</a:t>
            </a:r>
            <a:r>
              <a:rPr sz="2600" spc="-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DELETE</a:t>
            </a:r>
            <a:r>
              <a:rPr spc="-5" dirty="0"/>
              <a:t> </a:t>
            </a:r>
            <a:r>
              <a:rPr spc="-10" dirty="0"/>
              <a:t>Command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91857"/>
            <a:ext cx="8086090" cy="13862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Removes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5800"/>
              </a:lnSpc>
              <a:spcBef>
                <a:spcPts val="27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Includes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Courier New"/>
                <a:cs typeface="Courier New"/>
              </a:rPr>
              <a:t>WHERE</a:t>
            </a:r>
            <a:r>
              <a:rPr sz="2600" spc="-8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be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deleted.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deleted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vary.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519" y="3409643"/>
            <a:ext cx="4719917" cy="22877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UPDATE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005445" cy="463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845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modify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more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selected</a:t>
            </a:r>
            <a:r>
              <a:rPr sz="2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endParaRPr sz="2800">
              <a:latin typeface="Arial MT"/>
              <a:cs typeface="Arial MT"/>
            </a:endParaRPr>
          </a:p>
          <a:p>
            <a:pPr marL="355600" marR="110109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WHERE-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selects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modified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additional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SET-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specifies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attributes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modified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their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endParaRPr sz="2800">
              <a:latin typeface="Arial MT"/>
              <a:cs typeface="Arial MT"/>
            </a:endParaRPr>
          </a:p>
          <a:p>
            <a:pPr marL="355600" marR="75311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command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modifies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800" i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i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spc="-20" dirty="0">
                <a:solidFill>
                  <a:srgbClr val="333399"/>
                </a:solidFill>
                <a:latin typeface="Arial"/>
                <a:cs typeface="Arial"/>
              </a:rPr>
              <a:t>same </a:t>
            </a:r>
            <a:r>
              <a:rPr sz="2800" i="1" spc="-1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800">
              <a:latin typeface="Arial"/>
              <a:cs typeface="Arial"/>
            </a:endParaRPr>
          </a:p>
          <a:p>
            <a:pPr marL="355600" marR="67373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Referential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integrity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part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DDL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specification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enforced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UPDATE </a:t>
            </a:r>
            <a:r>
              <a:rPr spc="-1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5387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Change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location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controlling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department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10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'Bellaire'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5,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respectively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224911"/>
            <a:ext cx="5429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U5: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3224911"/>
            <a:ext cx="136842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UPDATE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575" y="3224911"/>
            <a:ext cx="363220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endParaRPr sz="2600">
              <a:latin typeface="Arial MT"/>
              <a:cs typeface="Arial MT"/>
            </a:endParaRPr>
          </a:p>
          <a:p>
            <a:pPr marL="927100" marR="5080" indent="-915035">
              <a:lnSpc>
                <a:spcPct val="100000"/>
              </a:lnSpc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PLOCATION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'Bellaire',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DNUM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PNUMBER=10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6394" y="4413326"/>
            <a:ext cx="12579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07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UPDATE </a:t>
            </a:r>
            <a:r>
              <a:rPr spc="-10" dirty="0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0871"/>
            <a:ext cx="66357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595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Give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'Research'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department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10%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raise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salary.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175" y="1939798"/>
            <a:ext cx="3118485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*1.1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939798"/>
            <a:ext cx="1614170" cy="89661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9900" marR="5080" indent="-457834">
              <a:lnSpc>
                <a:spcPct val="80000"/>
              </a:lnSpc>
              <a:spcBef>
                <a:spcPts val="620"/>
              </a:spcBef>
            </a:pP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U6:UPDATE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SET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1175" y="2476245"/>
            <a:ext cx="4177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7400" algn="l"/>
                <a:tab pos="2755900" algn="l"/>
              </a:tabLst>
            </a:pP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DNO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IN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(SELECT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DNUMBER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744165"/>
            <a:ext cx="8195945" cy="323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0">
              <a:lnSpc>
                <a:spcPts val="2375"/>
              </a:lnSpc>
              <a:spcBef>
                <a:spcPts val="95"/>
              </a:spcBef>
              <a:tabLst>
                <a:tab pos="4585335" algn="l"/>
              </a:tabLst>
            </a:pP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endParaRPr sz="2200">
              <a:latin typeface="Arial MT"/>
              <a:cs typeface="Arial MT"/>
            </a:endParaRPr>
          </a:p>
          <a:p>
            <a:pPr marL="3067050">
              <a:lnSpc>
                <a:spcPts val="2375"/>
              </a:lnSpc>
              <a:tabLst>
                <a:tab pos="4585335" algn="l"/>
              </a:tabLst>
            </a:pP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DNAME='Research')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200">
              <a:latin typeface="Arial MT"/>
              <a:cs typeface="Arial MT"/>
            </a:endParaRPr>
          </a:p>
          <a:p>
            <a:pPr marL="355600" marR="306070" indent="-342900">
              <a:lnSpc>
                <a:spcPct val="8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request,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modified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SALARY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depends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original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SALARY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300"/>
              </a:lnSpc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reference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right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=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refers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old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before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modification</a:t>
            </a:r>
            <a:endParaRPr sz="2400">
              <a:latin typeface="Arial MT"/>
              <a:cs typeface="Arial MT"/>
            </a:endParaRPr>
          </a:p>
          <a:p>
            <a:pPr marL="756285" marR="192405" lvl="1" indent="-287020">
              <a:lnSpc>
                <a:spcPct val="80000"/>
              </a:lnSpc>
              <a:spcBef>
                <a:spcPts val="60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reference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left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=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refers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new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4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after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modification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-98602"/>
            <a:ext cx="68395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COMPANY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relational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database </a:t>
            </a:r>
            <a:r>
              <a:rPr dirty="0">
                <a:latin typeface="Verdana"/>
                <a:cs typeface="Verdana"/>
              </a:rPr>
              <a:t>schema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(Fig.</a:t>
            </a:r>
            <a:r>
              <a:rPr spc="-3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5.7)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779" y="1289303"/>
            <a:ext cx="7014961" cy="5029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1794097"/>
            <a:ext cx="7552622" cy="4533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-44703"/>
            <a:ext cx="68218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/>
                <a:cs typeface="Verdana"/>
              </a:rPr>
              <a:t>One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possible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database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state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COMPANY</a:t>
            </a:r>
            <a:r>
              <a:rPr sz="2800" spc="-1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relational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database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schema </a:t>
            </a:r>
            <a:r>
              <a:rPr sz="2800" dirty="0">
                <a:latin typeface="Verdana"/>
                <a:cs typeface="Verdana"/>
              </a:rPr>
              <a:t>(Fig.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5.6)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70865"/>
            <a:ext cx="666559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One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database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COMPANY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relational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database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schema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– </a:t>
            </a:r>
            <a:r>
              <a:rPr sz="2600" dirty="0">
                <a:latin typeface="Verdana"/>
                <a:cs typeface="Verdana"/>
              </a:rPr>
              <a:t>continued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(Fig.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5.6)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524000"/>
            <a:ext cx="7581518" cy="46654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SQL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CREATE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TABLE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definition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statements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defining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COMPANY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schema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Figure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Verdana"/>
                <a:cs typeface="Verdana"/>
              </a:rPr>
              <a:t>5.7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(Fig.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6.1)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5924112" cy="4671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53096" y="6004966"/>
            <a:ext cx="181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Verdana"/>
                <a:cs typeface="Verdana"/>
              </a:rPr>
              <a:t>continued</a:t>
            </a:r>
            <a:r>
              <a:rPr sz="1200" i="1" spc="-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on</a:t>
            </a:r>
            <a:r>
              <a:rPr sz="1200" i="1" spc="-5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next</a:t>
            </a:r>
            <a:r>
              <a:rPr sz="1200" i="1" spc="-35" dirty="0">
                <a:latin typeface="Verdana"/>
                <a:cs typeface="Verdana"/>
              </a:rPr>
              <a:t> </a:t>
            </a:r>
            <a:r>
              <a:rPr sz="1200" i="1" spc="-20" dirty="0">
                <a:latin typeface="Verdana"/>
                <a:cs typeface="Verdana"/>
              </a:rPr>
              <a:t>slide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Copyright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©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2017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Pearson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India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Education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Services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Pvt.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4732"/>
            <a:ext cx="757935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Verdana"/>
                <a:cs typeface="Verdana"/>
              </a:rPr>
              <a:t>SQL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CREATE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TABLE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definition </a:t>
            </a:r>
            <a:r>
              <a:rPr sz="2600" dirty="0">
                <a:latin typeface="Verdana"/>
                <a:cs typeface="Verdana"/>
              </a:rPr>
              <a:t>statements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defining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2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COMPANY </a:t>
            </a:r>
            <a:r>
              <a:rPr sz="2600" dirty="0">
                <a:latin typeface="Verdana"/>
                <a:cs typeface="Verdana"/>
              </a:rPr>
              <a:t>schema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Figure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5.7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(Fig.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6.1)</a:t>
            </a:r>
            <a:r>
              <a:rPr sz="2800" spc="-10" dirty="0">
                <a:latin typeface="Verdana"/>
                <a:cs typeface="Verdana"/>
              </a:rPr>
              <a:t>-continued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379813" cy="46219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2461</Words>
  <Application>Microsoft Office PowerPoint</Application>
  <PresentationFormat>On-screen Show (4:3)</PresentationFormat>
  <Paragraphs>350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MT</vt:lpstr>
      <vt:lpstr>Courier New</vt:lpstr>
      <vt:lpstr>Times New Roman</vt:lpstr>
      <vt:lpstr>Verdana</vt:lpstr>
      <vt:lpstr>Wingdings</vt:lpstr>
      <vt:lpstr>Office Theme</vt:lpstr>
      <vt:lpstr>CHAPTER 6</vt:lpstr>
      <vt:lpstr>Basic SQL</vt:lpstr>
      <vt:lpstr>SQL Data Definition, Data Types, Standards</vt:lpstr>
      <vt:lpstr>The CREATE TABLE Command in SQL</vt:lpstr>
      <vt:lpstr>COMPANY relational database schema (Fig. 5.7)</vt:lpstr>
      <vt:lpstr>One possible database state for the COMPANY relational database schema (Fig. 5.6)</vt:lpstr>
      <vt:lpstr>One possible database state for the COMPANY relational database schema – continued (Fig. 5.6)</vt:lpstr>
      <vt:lpstr>SQL CREATE TABLE data definition statements for defining the COMPANY schema from Figure 5.7 (Fig. 6.1)</vt:lpstr>
      <vt:lpstr>SQL CREATE TABLE data definition statements for defining the COMPANY schema from Figure 5.7 (Fig. 6.1)-continued</vt:lpstr>
      <vt:lpstr>Attribute Data Types and Domains in SQL</vt:lpstr>
      <vt:lpstr>Attribute Data Types and Domains in SQL (cont’d.)</vt:lpstr>
      <vt:lpstr>Specifying Constraints in SQL</vt:lpstr>
      <vt:lpstr>Specifying Attribute Constraints</vt:lpstr>
      <vt:lpstr>Specifying Key and Referential Integrity Constraints</vt:lpstr>
      <vt:lpstr>Specifying Key and Referential Integrity Constraints (cont’d.)</vt:lpstr>
      <vt:lpstr>Giving Names to Constraints</vt:lpstr>
      <vt:lpstr>Default attribute values and referential integrity triggered action specification (Fig. 6.2)</vt:lpstr>
      <vt:lpstr>Basic Retrieval Queries in SQL</vt:lpstr>
      <vt:lpstr>The SELECT-FROM-WHERE Structure of Basic SQL Queries</vt:lpstr>
      <vt:lpstr>The SELECT-FROM-WHERE Structure of Basic SQL Queries (cont’d.)</vt:lpstr>
      <vt:lpstr>One possible database state for the COMPANY relational database schema (Fig. 5.6)</vt:lpstr>
      <vt:lpstr>One possible database state for the COMPANY relational database schema – continued (Fig. 5.6)</vt:lpstr>
      <vt:lpstr>Basic Retrieval Queries</vt:lpstr>
      <vt:lpstr>Basic Retrieval Queries (Contd.)</vt:lpstr>
      <vt:lpstr>Ambiguous Attribute Names</vt:lpstr>
      <vt:lpstr>Aliasing, and Renaming</vt:lpstr>
      <vt:lpstr>Aliasing,Renaming and Tuple Variables (contd.)</vt:lpstr>
      <vt:lpstr>Unspecified WHERE Clause and Use of the Asterisk</vt:lpstr>
      <vt:lpstr>Unspecified WHERE Clause and Use of the Asterisk (cont’d.)</vt:lpstr>
      <vt:lpstr>Tables as Sets in SQL</vt:lpstr>
      <vt:lpstr>Tables as Sets in SQL (cont’d.)</vt:lpstr>
      <vt:lpstr>Substring Pattern Matching and Arithmetic Operators</vt:lpstr>
      <vt:lpstr>Arithmetic Operations</vt:lpstr>
      <vt:lpstr>Ordering of Query Results</vt:lpstr>
      <vt:lpstr>Basic SQL Retrieval Query Block</vt:lpstr>
      <vt:lpstr>INSERT, DELETE, and UPDATE Statements in SQL</vt:lpstr>
      <vt:lpstr>INSERT</vt:lpstr>
      <vt:lpstr>The INSERT Command</vt:lpstr>
      <vt:lpstr>DELETE</vt:lpstr>
      <vt:lpstr>The DELETE Command</vt:lpstr>
      <vt:lpstr>UPDATE</vt:lpstr>
      <vt:lpstr>UPDATE (contd.)</vt:lpstr>
      <vt:lpstr>UPDATE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cp:lastModifiedBy>sumit kumar</cp:lastModifiedBy>
  <cp:revision>3</cp:revision>
  <dcterms:created xsi:type="dcterms:W3CDTF">2023-11-03T01:41:05Z</dcterms:created>
  <dcterms:modified xsi:type="dcterms:W3CDTF">2023-12-02T12:31:56Z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LastSaved">
    <vt:filetime>2023-11-03T00:00:00Z</vt:filetime>
  </property>
  <property fmtid="{D5CDD505-2E9C-101B-9397-08002B2CF9AE}" pid="4" name="Producer">
    <vt:lpwstr>Foxit PDF Creator Version 10.1.1.3539</vt:lpwstr>
  </property>
</Properties>
</file>