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19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79">
                <a:moveTo>
                  <a:pt x="9144000" y="487678"/>
                </a:moveTo>
                <a:lnTo>
                  <a:pt x="9144000" y="0"/>
                </a:lnTo>
                <a:lnTo>
                  <a:pt x="0" y="0"/>
                </a:lnTo>
                <a:lnTo>
                  <a:pt x="0" y="487678"/>
                </a:lnTo>
                <a:lnTo>
                  <a:pt x="9144000" y="487678"/>
                </a:lnTo>
                <a:close/>
              </a:path>
            </a:pathLst>
          </a:custGeom>
          <a:solidFill>
            <a:srgbClr val="3643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40168" y="6370318"/>
            <a:ext cx="1581912" cy="477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27203"/>
            <a:ext cx="741807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286090"/>
            <a:ext cx="8115934" cy="478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14876" y="6527859"/>
            <a:ext cx="237235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69265" y="6530298"/>
            <a:ext cx="316102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07614" y="1901444"/>
            <a:ext cx="233172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CHAPTER </a:t>
            </a:r>
            <a:r>
              <a:rPr dirty="0" sz="3200" spc="-50" b="1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0194" y="3084321"/>
            <a:ext cx="716216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333399"/>
                </a:solidFill>
                <a:latin typeface="Arial"/>
                <a:cs typeface="Arial"/>
              </a:rPr>
              <a:t>More</a:t>
            </a:r>
            <a:r>
              <a:rPr dirty="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3399"/>
                </a:solidFill>
                <a:latin typeface="Arial"/>
                <a:cs typeface="Arial"/>
              </a:rPr>
              <a:t>SQL:</a:t>
            </a:r>
            <a:r>
              <a:rPr dirty="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3399"/>
                </a:solidFill>
                <a:latin typeface="Arial"/>
                <a:cs typeface="Arial"/>
              </a:rPr>
              <a:t>Complex</a:t>
            </a:r>
            <a:r>
              <a:rPr dirty="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333399"/>
                </a:solidFill>
                <a:latin typeface="Arial"/>
                <a:cs typeface="Arial"/>
              </a:rPr>
              <a:t>Queries</a:t>
            </a:r>
            <a:r>
              <a:rPr dirty="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pc="-25" b="1">
                <a:solidFill>
                  <a:srgbClr val="333399"/>
                </a:solidFill>
                <a:latin typeface="Arial"/>
                <a:cs typeface="Arial"/>
              </a:rPr>
              <a:t>and</a:t>
            </a:r>
          </a:p>
          <a:p>
            <a:pPr algn="ctr" marL="343535">
              <a:lnSpc>
                <a:spcPct val="100000"/>
              </a:lnSpc>
            </a:pPr>
            <a:r>
              <a:rPr dirty="0" spc="-10" b="1">
                <a:solidFill>
                  <a:srgbClr val="333399"/>
                </a:solidFill>
                <a:latin typeface="Arial"/>
                <a:cs typeface="Arial"/>
              </a:rPr>
              <a:t>Views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Correlated</a:t>
            </a:r>
            <a:r>
              <a:rPr dirty="0" spc="-65"/>
              <a:t> </a:t>
            </a:r>
            <a:r>
              <a:rPr dirty="0"/>
              <a:t>Nested</a:t>
            </a:r>
            <a:r>
              <a:rPr dirty="0" spc="-30"/>
              <a:t> </a:t>
            </a:r>
            <a:r>
              <a:rPr dirty="0" spc="-10"/>
              <a:t>Queries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806577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Queries</a:t>
            </a:r>
            <a:r>
              <a:rPr dirty="0" sz="2800" spc="-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that</a:t>
            </a:r>
            <a:r>
              <a:rPr dirty="0" sz="2800" spc="-4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dirty="0" sz="2800" spc="-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nested</a:t>
            </a:r>
            <a:r>
              <a:rPr dirty="0" sz="2800" spc="-4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using</a:t>
            </a:r>
            <a:r>
              <a:rPr dirty="0" sz="2800" spc="-5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dirty="0" sz="2800" spc="-4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z="2800" spc="-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dirty="0" sz="2800" spc="-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comparison</a:t>
            </a:r>
            <a:r>
              <a:rPr dirty="0" sz="2800" spc="-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operator</a:t>
            </a:r>
            <a:r>
              <a:rPr dirty="0" sz="2800" spc="-8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8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800" spc="-9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collapsed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into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one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single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block: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E.g.,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Q16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written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as: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7340" y="3148711"/>
            <a:ext cx="1791335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82880" indent="-342900">
              <a:lnSpc>
                <a:spcPct val="120000"/>
              </a:lnSpc>
              <a:spcBef>
                <a:spcPts val="100"/>
              </a:spcBef>
              <a:buClr>
                <a:srgbClr val="990033"/>
              </a:buClr>
              <a:buSzPct val="58333"/>
              <a:buFont typeface="Wingdings"/>
              <a:buChar char=""/>
              <a:tabLst>
                <a:tab pos="927100" algn="l"/>
              </a:tabLst>
            </a:pPr>
            <a:r>
              <a:rPr dirty="0" sz="1800" spc="-10" b="1">
                <a:solidFill>
                  <a:srgbClr val="800000"/>
                </a:solidFill>
                <a:latin typeface="Arial"/>
                <a:cs typeface="Arial"/>
              </a:rPr>
              <a:t>Q16A: </a:t>
            </a:r>
            <a:r>
              <a:rPr dirty="0" sz="1800" spc="-10" b="1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dirty="0" sz="1800" spc="-20" b="1">
                <a:solidFill>
                  <a:srgbClr val="800000"/>
                </a:solidFill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dirty="0" sz="1800" spc="-10" b="1">
                <a:solidFill>
                  <a:srgbClr val="800000"/>
                </a:solidFill>
                <a:latin typeface="Arial"/>
                <a:cs typeface="Arial"/>
              </a:rPr>
              <a:t>WHERE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6394" y="3203575"/>
            <a:ext cx="927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800000"/>
                </a:solidFill>
                <a:latin typeface="Arial"/>
                <a:cs typeface="Arial"/>
              </a:rPr>
              <a:t>SELECT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1175" y="3148711"/>
            <a:ext cx="4027170" cy="161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14400">
              <a:lnSpc>
                <a:spcPct val="120000"/>
              </a:lnSpc>
              <a:spcBef>
                <a:spcPts val="100"/>
              </a:spcBef>
            </a:pP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E.Fname,</a:t>
            </a:r>
            <a:r>
              <a:rPr dirty="0" sz="18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E.Lname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18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dirty="0" sz="1800" spc="1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E,</a:t>
            </a:r>
            <a:r>
              <a:rPr dirty="0" sz="18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DEPENDENT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AS</a:t>
            </a:r>
            <a:r>
              <a:rPr dirty="0" sz="1800" spc="1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800000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E.Ssn=D.Essn</a:t>
            </a:r>
            <a:r>
              <a:rPr dirty="0" sz="18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1800" spc="-2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E.Sex=D.Sex</a:t>
            </a:r>
            <a:endParaRPr sz="1800">
              <a:latin typeface="Arial MT"/>
              <a:cs typeface="Arial MT"/>
            </a:endParaRPr>
          </a:p>
          <a:p>
            <a:pPr algn="r" marR="775335">
              <a:lnSpc>
                <a:spcPct val="100000"/>
              </a:lnSpc>
              <a:spcBef>
                <a:spcPts val="430"/>
              </a:spcBef>
            </a:pPr>
            <a:r>
              <a:rPr dirty="0" sz="1800" spc="-25" b="1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E.Fname=D.Dependent_name;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340" y="4736543"/>
            <a:ext cx="7813040" cy="101409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Correlated</a:t>
            </a:r>
            <a:r>
              <a:rPr dirty="0" sz="2800" spc="-10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nested</a:t>
            </a:r>
            <a:r>
              <a:rPr dirty="0" sz="2800" spc="-10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query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Evaluated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once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outer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74701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/>
              <a:t>EXISTS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UNIQUE</a:t>
            </a:r>
            <a:r>
              <a:rPr dirty="0" spc="-20"/>
              <a:t> </a:t>
            </a:r>
            <a:r>
              <a:rPr dirty="0" spc="-10"/>
              <a:t>Functions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SQL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correlating</a:t>
            </a:r>
            <a:r>
              <a:rPr dirty="0" spc="-15"/>
              <a:t> </a:t>
            </a:r>
            <a:r>
              <a:rPr dirty="0" spc="-10"/>
              <a:t>queries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15883"/>
            <a:ext cx="8067675" cy="462661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Courier New"/>
                <a:cs typeface="Courier New"/>
              </a:rPr>
              <a:t>EXISTS</a:t>
            </a:r>
            <a:r>
              <a:rPr dirty="0" sz="2800" spc="-95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function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Check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whether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correlated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nested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empty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not.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They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Boolean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functions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return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TRUE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FALSE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result.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Courier New"/>
                <a:cs typeface="Courier New"/>
              </a:rPr>
              <a:t>EXISTS</a:t>
            </a:r>
            <a:r>
              <a:rPr dirty="0" sz="2800" spc="-944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Courier New"/>
                <a:cs typeface="Courier New"/>
              </a:rPr>
              <a:t>NOT</a:t>
            </a:r>
            <a:r>
              <a:rPr dirty="0" sz="2800" spc="-25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Courier New"/>
                <a:cs typeface="Courier New"/>
              </a:rPr>
              <a:t>EXISTS</a:t>
            </a:r>
            <a:endParaRPr sz="2800">
              <a:latin typeface="Courier New"/>
              <a:cs typeface="Courier New"/>
            </a:endParaRPr>
          </a:p>
          <a:p>
            <a:pPr lvl="1" marL="756285" marR="578485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Typically</a:t>
            </a:r>
            <a:r>
              <a:rPr dirty="0" sz="26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conjunction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correlated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nested</a:t>
            </a:r>
            <a:r>
              <a:rPr dirty="0" sz="2600" spc="-1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SQL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function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Courier New"/>
                <a:cs typeface="Courier New"/>
              </a:rPr>
              <a:t>UNIQUE(Q)</a:t>
            </a:r>
            <a:endParaRPr sz="2800">
              <a:latin typeface="Courier New"/>
              <a:cs typeface="Courier New"/>
            </a:endParaRPr>
          </a:p>
          <a:p>
            <a:pPr lvl="1" marL="756285" marR="386080" indent="-287020">
              <a:lnSpc>
                <a:spcPct val="105800"/>
              </a:lnSpc>
              <a:spcBef>
                <a:spcPts val="464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Returns</a:t>
            </a:r>
            <a:r>
              <a:rPr dirty="0" sz="26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Courier New"/>
                <a:cs typeface="Courier New"/>
              </a:rPr>
              <a:t>TRUE</a:t>
            </a:r>
            <a:r>
              <a:rPr dirty="0" sz="2600" spc="-83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there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duplicate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Q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 of </a:t>
            </a:r>
            <a:r>
              <a:rPr dirty="0" spc="-10"/>
              <a:t>EXISTS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59740" y="1855673"/>
            <a:ext cx="5187950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Arial"/>
                <a:cs typeface="Arial"/>
              </a:rPr>
              <a:t>Q7: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"/>
              <a:cs typeface="Arial"/>
            </a:endParaRPr>
          </a:p>
          <a:p>
            <a:pPr marL="12700" marR="268351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SELECT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Fname,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Lname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Employee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WHERE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EXISTS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(SELECT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*</a:t>
            </a:r>
            <a:endParaRPr sz="1800">
              <a:latin typeface="Arial MT"/>
              <a:cs typeface="Arial MT"/>
            </a:endParaRPr>
          </a:p>
          <a:p>
            <a:pPr marL="198183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DEPENDENT</a:t>
            </a:r>
            <a:endParaRPr sz="1800">
              <a:latin typeface="Arial MT"/>
              <a:cs typeface="Arial MT"/>
            </a:endParaRPr>
          </a:p>
          <a:p>
            <a:pPr marL="198183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WHERE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Ssn=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Essn)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143635">
              <a:lnSpc>
                <a:spcPct val="100000"/>
              </a:lnSpc>
              <a:tabLst>
                <a:tab pos="3717290" algn="l"/>
              </a:tabLst>
            </a:pP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EXISTS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>
                <a:latin typeface="Arial MT"/>
                <a:cs typeface="Arial MT"/>
              </a:rPr>
              <a:t>(SELECT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50">
                <a:latin typeface="Arial MT"/>
                <a:cs typeface="Arial MT"/>
              </a:rPr>
              <a:t>*</a:t>
            </a:r>
            <a:endParaRPr sz="1800">
              <a:latin typeface="Arial MT"/>
              <a:cs typeface="Arial MT"/>
            </a:endParaRPr>
          </a:p>
          <a:p>
            <a:pPr marL="2680335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Department </a:t>
            </a:r>
            <a:r>
              <a:rPr dirty="0" sz="1800">
                <a:latin typeface="Arial MT"/>
                <a:cs typeface="Arial MT"/>
              </a:rPr>
              <a:t>WHERE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Ssn=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Mgr_Ssn)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1165" y="1354023"/>
            <a:ext cx="8416925" cy="5388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achieve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“for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all”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(universal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quantifier-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Ch.8)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effect,</a:t>
            </a:r>
            <a:endParaRPr sz="240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double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negation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way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SQL:</a:t>
            </a:r>
            <a:endParaRPr sz="2400">
              <a:latin typeface="Arial MT"/>
              <a:cs typeface="Arial MT"/>
            </a:endParaRPr>
          </a:p>
          <a:p>
            <a:pPr marL="531495" marR="479425" indent="-342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Query: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List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last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employees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who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work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on </a:t>
            </a:r>
            <a:r>
              <a:rPr dirty="0" u="sng" sz="24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ALL</a:t>
            </a:r>
            <a:r>
              <a:rPr dirty="0" u="sng" sz="2400" spc="-75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4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projects</a:t>
            </a:r>
            <a:r>
              <a:rPr dirty="0" u="sng" sz="2400" spc="-65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4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controlled</a:t>
            </a:r>
            <a:r>
              <a:rPr dirty="0" u="sng" sz="2400" spc="-45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4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by</a:t>
            </a:r>
            <a:r>
              <a:rPr dirty="0" u="sng" sz="2400" spc="-7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400" spc="-1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Dno=5.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2400">
              <a:latin typeface="Arial MT"/>
              <a:cs typeface="Arial MT"/>
            </a:endParaRPr>
          </a:p>
          <a:p>
            <a:pPr marL="619125" marR="530606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SELECT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Fname,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Lname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Employee</a:t>
            </a:r>
            <a:endParaRPr sz="1800">
              <a:latin typeface="Arial MT"/>
              <a:cs typeface="Arial MT"/>
            </a:endParaRPr>
          </a:p>
          <a:p>
            <a:pPr marL="61912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WHERE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NOT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EXISTS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(SELECT</a:t>
            </a:r>
            <a:r>
              <a:rPr dirty="0" sz="1800" spc="4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Pnumber</a:t>
            </a:r>
            <a:endParaRPr sz="1800">
              <a:latin typeface="Arial MT"/>
              <a:cs typeface="Arial MT"/>
            </a:endParaRPr>
          </a:p>
          <a:p>
            <a:pPr marL="322199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315976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WHERE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Dno=5)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algn="ctr" marR="1458595">
              <a:lnSpc>
                <a:spcPct val="100000"/>
              </a:lnSpc>
              <a:tabLst>
                <a:tab pos="2129155" algn="l"/>
              </a:tabLst>
            </a:pPr>
            <a:r>
              <a:rPr dirty="0" sz="1800" b="1">
                <a:latin typeface="Arial"/>
                <a:cs typeface="Arial"/>
              </a:rPr>
              <a:t>EXCEPT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>
                <a:latin typeface="Arial MT"/>
                <a:cs typeface="Arial MT"/>
              </a:rPr>
              <a:t>(SELECT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25">
                <a:latin typeface="Arial MT"/>
                <a:cs typeface="Arial MT"/>
              </a:rPr>
              <a:t>Pno</a:t>
            </a:r>
            <a:endParaRPr sz="1800">
              <a:latin typeface="Arial MT"/>
              <a:cs typeface="Arial MT"/>
            </a:endParaRPr>
          </a:p>
          <a:p>
            <a:pPr marL="3286125" marR="299466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WORKS_ON </a:t>
            </a:r>
            <a:r>
              <a:rPr dirty="0" sz="1800">
                <a:latin typeface="Arial MT"/>
                <a:cs typeface="Arial MT"/>
              </a:rPr>
              <a:t>WHERE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Ssn=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ESsn)</a:t>
            </a:r>
            <a:endParaRPr sz="1800">
              <a:latin typeface="Arial MT"/>
              <a:cs typeface="Arial MT"/>
            </a:endParaRPr>
          </a:p>
          <a:p>
            <a:pPr marL="619125">
              <a:lnSpc>
                <a:spcPct val="100000"/>
              </a:lnSpc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1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above</a:t>
            </a:r>
            <a:r>
              <a:rPr dirty="0" sz="1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equivalent</a:t>
            </a:r>
            <a:r>
              <a:rPr dirty="0" sz="1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double</a:t>
            </a:r>
            <a:r>
              <a:rPr dirty="0" sz="1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negation: List</a:t>
            </a:r>
            <a:r>
              <a:rPr dirty="0" sz="1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names</a:t>
            </a:r>
            <a:r>
              <a:rPr dirty="0" sz="1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those</a:t>
            </a:r>
            <a:endParaRPr sz="1800">
              <a:latin typeface="Arial MT"/>
              <a:cs typeface="Arial MT"/>
            </a:endParaRPr>
          </a:p>
          <a:p>
            <a:pPr marL="619125">
              <a:lnSpc>
                <a:spcPct val="100000"/>
              </a:lnSpc>
            </a:pP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employees</a:t>
            </a:r>
            <a:r>
              <a:rPr dirty="0" sz="1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1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whom</a:t>
            </a:r>
            <a:r>
              <a:rPr dirty="0" sz="1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there</a:t>
            </a:r>
            <a:r>
              <a:rPr dirty="0" sz="1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does</a:t>
            </a:r>
            <a:r>
              <a:rPr dirty="0" sz="1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1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exist</a:t>
            </a:r>
            <a:r>
              <a:rPr dirty="0" sz="1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1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1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33399"/>
                </a:solidFill>
                <a:latin typeface="Arial MT"/>
                <a:cs typeface="Arial MT"/>
              </a:rPr>
              <a:t>managed</a:t>
            </a:r>
            <a:r>
              <a:rPr dirty="0" sz="1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85"/>
              </a:spcBef>
            </a:pP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100" spc="-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100" spc="-1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100" spc="-2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100" spc="-2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100" spc="-50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baseline="21604" sz="2700" spc="-787">
                <a:solidFill>
                  <a:srgbClr val="333399"/>
                </a:solidFill>
                <a:latin typeface="Arial MT"/>
                <a:cs typeface="Arial MT"/>
              </a:rPr>
              <a:t>d</a:t>
            </a:r>
            <a:r>
              <a:rPr dirty="0" sz="1100" spc="-23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baseline="21604" sz="2700" spc="-1185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dirty="0" sz="1100" spc="-3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baseline="21604" sz="2700" spc="-1492">
                <a:solidFill>
                  <a:srgbClr val="333399"/>
                </a:solidFill>
                <a:latin typeface="Arial MT"/>
                <a:cs typeface="Arial MT"/>
              </a:rPr>
              <a:t>p</a:t>
            </a:r>
            <a:r>
              <a:rPr dirty="0" sz="1100" spc="-1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100" spc="-27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baseline="21604" sz="2700" spc="-1139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1100" spc="-2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100" spc="-30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21604" sz="2700" spc="-15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baseline="21604" sz="2700" spc="-705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sz="1100" spc="-31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baseline="21604" sz="2700" spc="-1845">
                <a:solidFill>
                  <a:srgbClr val="333399"/>
                </a:solidFill>
                <a:latin typeface="Arial MT"/>
                <a:cs typeface="Arial MT"/>
              </a:rPr>
              <a:t>m</a:t>
            </a:r>
            <a:r>
              <a:rPr dirty="0" sz="1100" spc="-10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100" spc="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55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baseline="21604" sz="2700" spc="-682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dirty="0" sz="1100" spc="-29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baseline="21604" sz="2700" spc="-1087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100" spc="-53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baseline="21604" sz="2700" spc="15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sz="1100" spc="-28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baseline="21604" sz="2700" spc="-1102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baseline="21604" sz="2700" spc="-1507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100" spc="-40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baseline="21604" sz="27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baseline="21604" sz="2700" spc="-27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100" spc="-56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21604" sz="2700" spc="-690">
                <a:solidFill>
                  <a:srgbClr val="333399"/>
                </a:solidFill>
                <a:latin typeface="Arial MT"/>
                <a:cs typeface="Arial MT"/>
              </a:rPr>
              <a:t>5</a:t>
            </a:r>
            <a:r>
              <a:rPr dirty="0" sz="1100" spc="-10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100" spc="-42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21604" sz="2700" spc="-127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sz="1100" spc="-434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baseline="21604" sz="2700" spc="-869">
                <a:solidFill>
                  <a:srgbClr val="333399"/>
                </a:solidFill>
                <a:latin typeface="Arial MT"/>
                <a:cs typeface="Arial MT"/>
              </a:rPr>
              <a:t>h</a:t>
            </a:r>
            <a:r>
              <a:rPr dirty="0" sz="1100" spc="-16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baseline="21604" sz="2700" spc="-127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1100" spc="-34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baseline="21604" sz="2700" spc="-27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sz="1100" spc="1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baseline="21604" sz="2700" spc="-27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sz="1100" spc="-240" b="1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baseline="21604" sz="2700" spc="-615">
                <a:solidFill>
                  <a:srgbClr val="333399"/>
                </a:solidFill>
                <a:latin typeface="Arial MT"/>
                <a:cs typeface="Arial MT"/>
              </a:rPr>
              <a:t>h</a:t>
            </a:r>
            <a:r>
              <a:rPr dirty="0" sz="1100" spc="-395" b="1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dirty="0" baseline="21604" sz="2700" spc="-944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dirty="0" sz="1100" spc="-1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baseline="21604" sz="2700" spc="-7">
                <a:solidFill>
                  <a:srgbClr val="333399"/>
                </a:solidFill>
                <a:latin typeface="Arial MT"/>
                <a:cs typeface="Arial MT"/>
              </a:rPr>
              <a:t>y</a:t>
            </a:r>
            <a:r>
              <a:rPr dirty="0" baseline="21604" sz="2700" spc="1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21604" sz="2700">
                <a:solidFill>
                  <a:srgbClr val="333399"/>
                </a:solidFill>
                <a:latin typeface="Arial MT"/>
                <a:cs typeface="Arial MT"/>
              </a:rPr>
              <a:t>do</a:t>
            </a:r>
            <a:r>
              <a:rPr dirty="0" baseline="21604" sz="2700" spc="112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baseline="21604" sz="2700" spc="-15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dirty="0" baseline="21604" sz="2700" spc="-644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100" spc="-77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baseline="21604" sz="2700" spc="-855">
                <a:solidFill>
                  <a:srgbClr val="333399"/>
                </a:solidFill>
                <a:latin typeface="Arial MT"/>
                <a:cs typeface="Arial MT"/>
              </a:rPr>
              <a:t>w</a:t>
            </a: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100" spc="-805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baseline="21604" sz="2700" spc="-337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dirty="0" sz="1100" spc="-55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baseline="21604" sz="2700" spc="-104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1100" spc="-509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baseline="21604" sz="2700" spc="-630">
                <a:solidFill>
                  <a:srgbClr val="333399"/>
                </a:solidFill>
                <a:latin typeface="Arial MT"/>
                <a:cs typeface="Arial MT"/>
              </a:rPr>
              <a:t>k</a:t>
            </a:r>
            <a:r>
              <a:rPr dirty="0" sz="1100" spc="-5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100" spc="-175" b="1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dirty="0" baseline="21604" sz="2700" spc="-765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dirty="0" sz="1100" spc="-27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baseline="21604" sz="2700" spc="-1132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100" spc="-819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baseline="21604" sz="2700" spc="-15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r>
              <a:rPr dirty="0" baseline="21604" sz="2700" spc="-217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asri</a:t>
            </a:r>
            <a:r>
              <a:rPr dirty="0" sz="1100" spc="6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100" spc="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Verdana"/>
                <a:cs typeface="Verdana"/>
              </a:rPr>
              <a:t>Navathe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 OF NOT </a:t>
            </a:r>
            <a:r>
              <a:rPr dirty="0" spc="-10"/>
              <a:t>EXISTS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Double</a:t>
            </a:r>
            <a:r>
              <a:rPr dirty="0" spc="-55"/>
              <a:t> </a:t>
            </a:r>
            <a:r>
              <a:rPr dirty="0"/>
              <a:t>Negation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accomplish</a:t>
            </a:r>
            <a:r>
              <a:rPr dirty="0" spc="-50"/>
              <a:t> </a:t>
            </a:r>
            <a:r>
              <a:rPr dirty="0" spc="-20"/>
              <a:t>“for </a:t>
            </a:r>
            <a:r>
              <a:rPr dirty="0"/>
              <a:t>all”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25"/>
              <a:t>SQL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07426"/>
            <a:ext cx="1741170" cy="904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Clr>
                <a:srgbClr val="990033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1600" b="1">
                <a:solidFill>
                  <a:srgbClr val="333399"/>
                </a:solidFill>
                <a:latin typeface="Arial"/>
                <a:cs typeface="Arial"/>
              </a:rPr>
              <a:t>Q3B:</a:t>
            </a:r>
            <a:r>
              <a:rPr dirty="0" sz="1600" spc="2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SELECT </a:t>
            </a:r>
            <a:r>
              <a:rPr dirty="0" sz="1600" spc="-20" b="1">
                <a:latin typeface="Arial"/>
                <a:cs typeface="Arial"/>
              </a:rPr>
              <a:t>FROM</a:t>
            </a:r>
            <a:r>
              <a:rPr dirty="0" sz="1600" spc="5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WHERE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1175" y="1307426"/>
            <a:ext cx="2052955" cy="61150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600">
                <a:latin typeface="Arial MT"/>
                <a:cs typeface="Arial MT"/>
              </a:rPr>
              <a:t>Lname,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Fname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Arial MT"/>
                <a:cs typeface="Arial MT"/>
              </a:rPr>
              <a:t>EMPLOYEE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6394" y="1893468"/>
            <a:ext cx="1695450" cy="9036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NOT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EXISTS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50">
                <a:latin typeface="Arial MT"/>
                <a:cs typeface="Arial MT"/>
              </a:rPr>
              <a:t>(</a:t>
            </a:r>
            <a:endParaRPr sz="1600">
              <a:latin typeface="Arial MT"/>
              <a:cs typeface="Arial MT"/>
            </a:endParaRPr>
          </a:p>
          <a:p>
            <a:pPr marL="927100" marR="5080">
              <a:lnSpc>
                <a:spcPct val="120000"/>
              </a:lnSpc>
            </a:pPr>
            <a:r>
              <a:rPr dirty="0" sz="1600" spc="-20" b="1">
                <a:latin typeface="Arial"/>
                <a:cs typeface="Arial"/>
              </a:rPr>
              <a:t>FROM </a:t>
            </a:r>
            <a:r>
              <a:rPr dirty="0" sz="1600" spc="-10" b="1">
                <a:latin typeface="Arial"/>
                <a:cs typeface="Arial"/>
              </a:rPr>
              <a:t>WHERE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65575" y="1893468"/>
            <a:ext cx="29400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42415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SELECT</a:t>
            </a:r>
            <a:r>
              <a:rPr dirty="0" sz="1600" spc="459" b="1">
                <a:latin typeface="Arial"/>
                <a:cs typeface="Arial"/>
              </a:rPr>
              <a:t> </a:t>
            </a:r>
            <a:r>
              <a:rPr dirty="0" sz="1600" spc="-50">
                <a:latin typeface="Arial MT"/>
                <a:cs typeface="Arial MT"/>
              </a:rPr>
              <a:t>* </a:t>
            </a:r>
            <a:r>
              <a:rPr dirty="0" sz="1600">
                <a:latin typeface="Arial MT"/>
                <a:cs typeface="Arial MT"/>
              </a:rPr>
              <a:t>WORKS_ON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B</a:t>
            </a:r>
            <a:endParaRPr sz="16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84"/>
              </a:spcBef>
            </a:pPr>
            <a:r>
              <a:rPr dirty="0" sz="1600">
                <a:latin typeface="Arial MT"/>
                <a:cs typeface="Arial MT"/>
              </a:rPr>
              <a:t>(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B.Pno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IN</a:t>
            </a:r>
            <a:r>
              <a:rPr dirty="0" sz="1600" spc="45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(</a:t>
            </a:r>
            <a:r>
              <a:rPr dirty="0" sz="1600" spc="44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SELECT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Pnumber</a:t>
            </a:r>
            <a:endParaRPr sz="1600">
              <a:latin typeface="Arial MT"/>
              <a:cs typeface="Arial MT"/>
            </a:endParaRPr>
          </a:p>
          <a:p>
            <a:pPr algn="r" marR="5969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latin typeface="Arial"/>
                <a:cs typeface="Arial"/>
              </a:rPr>
              <a:t>FROM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PROJECT</a:t>
            </a:r>
            <a:endParaRPr sz="1600">
              <a:latin typeface="Arial MT"/>
              <a:cs typeface="Arial MT"/>
            </a:endParaRPr>
          </a:p>
          <a:p>
            <a:pPr marL="1270000">
              <a:lnSpc>
                <a:spcPct val="100000"/>
              </a:lnSpc>
              <a:spcBef>
                <a:spcPts val="390"/>
              </a:spcBef>
            </a:pPr>
            <a:r>
              <a:rPr dirty="0" sz="1600" b="1">
                <a:latin typeface="Arial"/>
                <a:cs typeface="Arial"/>
              </a:rPr>
              <a:t>WHERE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Dnum=5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340" y="3357498"/>
            <a:ext cx="8167370" cy="2656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10058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600">
              <a:latin typeface="Arial"/>
              <a:cs typeface="Arial"/>
            </a:endParaRPr>
          </a:p>
          <a:p>
            <a:pPr marL="3899535">
              <a:lnSpc>
                <a:spcPct val="100000"/>
              </a:lnSpc>
              <a:tabLst>
                <a:tab pos="6414135" algn="l"/>
              </a:tabLst>
            </a:pPr>
            <a:r>
              <a:rPr dirty="0" sz="1600" b="1">
                <a:latin typeface="Arial"/>
                <a:cs typeface="Arial"/>
              </a:rPr>
              <a:t>NOT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EXISTS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(</a:t>
            </a:r>
            <a:r>
              <a:rPr dirty="0" sz="1600" spc="-10" b="1">
                <a:latin typeface="Arial"/>
                <a:cs typeface="Arial"/>
              </a:rPr>
              <a:t>SELECT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spc="-50">
                <a:latin typeface="Arial MT"/>
                <a:cs typeface="Arial MT"/>
              </a:rPr>
              <a:t>*</a:t>
            </a:r>
            <a:endParaRPr sz="1600">
              <a:latin typeface="Arial MT"/>
              <a:cs typeface="Arial MT"/>
            </a:endParaRPr>
          </a:p>
          <a:p>
            <a:pPr marL="3955415">
              <a:lnSpc>
                <a:spcPct val="100000"/>
              </a:lnSpc>
              <a:spcBef>
                <a:spcPts val="384"/>
              </a:spcBef>
            </a:pPr>
            <a:r>
              <a:rPr dirty="0" sz="1600" b="1">
                <a:latin typeface="Arial"/>
                <a:cs typeface="Arial"/>
              </a:rPr>
              <a:t>FROM</a:t>
            </a:r>
            <a:r>
              <a:rPr dirty="0" sz="1600" spc="40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WORKS_ON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C</a:t>
            </a:r>
            <a:endParaRPr sz="1600">
              <a:latin typeface="Arial MT"/>
              <a:cs typeface="Arial MT"/>
            </a:endParaRPr>
          </a:p>
          <a:p>
            <a:pPr marL="3955415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latin typeface="Arial"/>
                <a:cs typeface="Arial"/>
              </a:rPr>
              <a:t>WHERE</a:t>
            </a:r>
            <a:r>
              <a:rPr dirty="0" sz="1600" spc="450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C.Essn=Ssn</a:t>
            </a:r>
            <a:endParaRPr sz="1600">
              <a:latin typeface="Arial MT"/>
              <a:cs typeface="Arial MT"/>
            </a:endParaRPr>
          </a:p>
          <a:p>
            <a:pPr marL="3955415">
              <a:lnSpc>
                <a:spcPct val="100000"/>
              </a:lnSpc>
              <a:spcBef>
                <a:spcPts val="390"/>
              </a:spcBef>
              <a:tabLst>
                <a:tab pos="4585335" algn="l"/>
              </a:tabLst>
            </a:pPr>
            <a:r>
              <a:rPr dirty="0" sz="1600" spc="-25" b="1">
                <a:latin typeface="Arial"/>
                <a:cs typeface="Arial"/>
              </a:rPr>
              <a:t>AND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>
                <a:latin typeface="Arial MT"/>
                <a:cs typeface="Arial MT"/>
              </a:rPr>
              <a:t>C.Pno=B.Pno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)));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459"/>
              </a:spcBef>
            </a:pP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above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direct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rendering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of: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List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names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those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employees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whom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there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does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exist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managed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department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no.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5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that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they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do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work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Explicit</a:t>
            </a:r>
            <a:r>
              <a:rPr dirty="0" spc="-30"/>
              <a:t> </a:t>
            </a:r>
            <a:r>
              <a:rPr dirty="0"/>
              <a:t>Sets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Renaming</a:t>
            </a:r>
            <a:r>
              <a:rPr dirty="0" spc="-35"/>
              <a:t> </a:t>
            </a:r>
            <a:r>
              <a:rPr dirty="0" spc="-25"/>
              <a:t>of </a:t>
            </a:r>
            <a:r>
              <a:rPr dirty="0"/>
              <a:t>Attributes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25"/>
              <a:t>SQL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5029"/>
            <a:ext cx="7908290" cy="90805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9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explicit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  <a:spcBef>
                <a:spcPts val="500"/>
              </a:spcBef>
              <a:tabLst>
                <a:tab pos="1841500" algn="l"/>
                <a:tab pos="3670300" algn="l"/>
              </a:tabLst>
            </a:pP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Q17: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	DISTINCT</a:t>
            </a:r>
            <a:r>
              <a:rPr dirty="0" sz="2000" spc="-5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Arial MT"/>
                <a:cs typeface="Arial MT"/>
              </a:rPr>
              <a:t>Essn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2044" y="2147671"/>
            <a:ext cx="9740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1175" y="2147671"/>
            <a:ext cx="18148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WORKS_ON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Pno</a:t>
            </a: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(1,</a:t>
            </a:r>
            <a:r>
              <a:rPr dirty="0" sz="20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2,</a:t>
            </a:r>
            <a:r>
              <a:rPr dirty="0" sz="20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585858"/>
                </a:solidFill>
                <a:latin typeface="Arial MT"/>
                <a:cs typeface="Arial MT"/>
              </a:rPr>
              <a:t>3);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7340" y="2877037"/>
            <a:ext cx="8029575" cy="14103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qualifier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followed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desired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Rename</a:t>
            </a:r>
            <a:r>
              <a:rPr dirty="0" sz="26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appears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958" y="5148612"/>
            <a:ext cx="7199527" cy="729205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Specifying</a:t>
            </a:r>
            <a:r>
              <a:rPr dirty="0" spc="-35"/>
              <a:t> </a:t>
            </a:r>
            <a:r>
              <a:rPr dirty="0"/>
              <a:t>Joined</a:t>
            </a:r>
            <a:r>
              <a:rPr dirty="0" spc="-45"/>
              <a:t> </a:t>
            </a:r>
            <a:r>
              <a:rPr dirty="0"/>
              <a:t>Tables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25"/>
              <a:t>the </a:t>
            </a:r>
            <a:r>
              <a:rPr dirty="0"/>
              <a:t>FROM</a:t>
            </a:r>
            <a:r>
              <a:rPr dirty="0" spc="-55"/>
              <a:t> </a:t>
            </a:r>
            <a:r>
              <a:rPr dirty="0"/>
              <a:t>Clause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25"/>
              <a:t>SQL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7312"/>
            <a:ext cx="7900670" cy="27946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Joined</a:t>
            </a:r>
            <a:r>
              <a:rPr dirty="0" sz="2800" spc="-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lvl="1" marL="756285" marR="17272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Permits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users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specify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resulting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6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clause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Q1A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Contains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single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joined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table.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be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INNER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45" y="4791576"/>
            <a:ext cx="7599472" cy="80812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049134" algn="l"/>
              </a:tabLst>
            </a:pPr>
            <a:r>
              <a:rPr dirty="0"/>
              <a:t>Different</a:t>
            </a:r>
            <a:r>
              <a:rPr dirty="0" spc="-20"/>
              <a:t> </a:t>
            </a:r>
            <a:r>
              <a:rPr dirty="0"/>
              <a:t>Types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JOINed</a:t>
            </a:r>
            <a:r>
              <a:rPr dirty="0" spc="-5"/>
              <a:t> </a:t>
            </a:r>
            <a:r>
              <a:rPr dirty="0" spc="-10"/>
              <a:t>Tables</a:t>
            </a:r>
            <a:r>
              <a:rPr dirty="0"/>
              <a:t>	</a:t>
            </a:r>
            <a:r>
              <a:rPr dirty="0" spc="-25"/>
              <a:t>in SQL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8617" y="1553736"/>
            <a:ext cx="8176259" cy="414337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Specify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different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types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NATURAL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endParaRPr sz="2600">
              <a:latin typeface="Arial MT"/>
              <a:cs typeface="Arial MT"/>
            </a:endParaRPr>
          </a:p>
          <a:p>
            <a:pPr lvl="1" marL="756285" marR="633730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Various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OUTER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(LEFT,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RIGHT,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FULL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NATURAL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S</a:t>
            </a:r>
            <a:endParaRPr sz="2800">
              <a:latin typeface="Arial MT"/>
              <a:cs typeface="Arial MT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65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specified</a:t>
            </a:r>
            <a:endParaRPr sz="2600">
              <a:latin typeface="Arial MT"/>
              <a:cs typeface="Arial MT"/>
            </a:endParaRPr>
          </a:p>
          <a:p>
            <a:pPr algn="just" lvl="1" marL="755015" marR="5080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equivalent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implicit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EQUIJOIN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for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pair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name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NATURAL</a:t>
            </a:r>
            <a:r>
              <a:rPr dirty="0" spc="-25"/>
              <a:t> </a:t>
            </a:r>
            <a:r>
              <a:rPr dirty="0" spc="-20"/>
              <a:t>JOIN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4023"/>
            <a:ext cx="8045450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Rename</a:t>
            </a:r>
            <a:r>
              <a:rPr dirty="0" sz="24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4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4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4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so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4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4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joined</a:t>
            </a:r>
            <a:r>
              <a:rPr dirty="0" sz="24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another</a:t>
            </a:r>
            <a:r>
              <a:rPr dirty="0" sz="2400" spc="-1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using</a:t>
            </a:r>
            <a:r>
              <a:rPr dirty="0" sz="24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NATURAL</a:t>
            </a:r>
            <a:r>
              <a:rPr dirty="0" sz="2400" spc="-9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JOIN: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178560" algn="l"/>
                <a:tab pos="2742565" algn="l"/>
              </a:tabLst>
            </a:pPr>
            <a:r>
              <a:rPr dirty="0" sz="2000" spc="-20" b="1">
                <a:solidFill>
                  <a:srgbClr val="333399"/>
                </a:solidFill>
                <a:latin typeface="Arial"/>
                <a:cs typeface="Arial"/>
              </a:rPr>
              <a:t>Q1B: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SELECT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Fname,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Lname,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Address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9436" y="2878277"/>
            <a:ext cx="7759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333399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6394" y="2817534"/>
            <a:ext cx="5436870" cy="148971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(EMPLOYEE</a:t>
            </a:r>
            <a:r>
              <a:rPr dirty="0" sz="20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NATURAL</a:t>
            </a:r>
            <a:r>
              <a:rPr dirty="0" sz="2000" spc="-7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(DEPARTMENT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dirty="0" sz="2000" spc="-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DEPT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(Dname,</a:t>
            </a:r>
            <a:r>
              <a:rPr dirty="0" sz="20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Dno,</a:t>
            </a:r>
            <a:r>
              <a:rPr dirty="0" sz="20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Mssn,</a:t>
            </a:r>
            <a:endParaRPr sz="2000">
              <a:latin typeface="Arial MT"/>
              <a:cs typeface="Arial MT"/>
            </a:endParaRPr>
          </a:p>
          <a:p>
            <a:pPr marL="82550" marR="3103880" indent="894715">
              <a:lnSpc>
                <a:spcPct val="120000"/>
              </a:lnSpc>
            </a:pP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Msdate))) Dname=‘Research’;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29436" y="3976242"/>
            <a:ext cx="9740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333399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340" y="4720208"/>
            <a:ext cx="801115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above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works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EMPLOYEE.Dno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4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DEPT.Dno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4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800000"/>
                </a:solidFill>
                <a:latin typeface="Arial MT"/>
                <a:cs typeface="Arial MT"/>
              </a:rPr>
              <a:t>an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implicit</a:t>
            </a:r>
            <a:r>
              <a:rPr dirty="0" sz="24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INNER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OUTER</a:t>
            </a:r>
            <a:r>
              <a:rPr dirty="0" spc="-40"/>
              <a:t> </a:t>
            </a:r>
            <a:r>
              <a:rPr dirty="0" spc="-10"/>
              <a:t>Joins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001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30"/>
              </a:spcBef>
              <a:buClr>
                <a:srgbClr val="990033"/>
              </a:buClr>
              <a:buSzPct val="59090"/>
              <a:buFont typeface="Wingdings"/>
              <a:buChar char=""/>
              <a:tabLst>
                <a:tab pos="354965" algn="l"/>
                <a:tab pos="2094230" algn="l"/>
              </a:tabLst>
            </a:pPr>
            <a:r>
              <a:rPr dirty="0" sz="2200"/>
              <a:t>INNER</a:t>
            </a:r>
            <a:r>
              <a:rPr dirty="0" sz="2200" spc="5"/>
              <a:t> </a:t>
            </a:r>
            <a:r>
              <a:rPr dirty="0" sz="2200" spc="-20"/>
              <a:t>JOIN</a:t>
            </a:r>
            <a:r>
              <a:rPr dirty="0" sz="2200"/>
              <a:t>	</a:t>
            </a:r>
            <a:r>
              <a:rPr dirty="0" sz="2200" b="1">
                <a:latin typeface="Arial"/>
                <a:cs typeface="Arial"/>
              </a:rPr>
              <a:t>(versus</a:t>
            </a:r>
            <a:r>
              <a:rPr dirty="0" sz="2200" spc="-80" b="1">
                <a:latin typeface="Arial"/>
                <a:cs typeface="Arial"/>
              </a:rPr>
              <a:t> </a:t>
            </a:r>
            <a:r>
              <a:rPr dirty="0" sz="2200"/>
              <a:t>OUTER</a:t>
            </a:r>
            <a:r>
              <a:rPr dirty="0" sz="2200" spc="-85"/>
              <a:t> </a:t>
            </a:r>
            <a:r>
              <a:rPr dirty="0" sz="2200" spc="-10"/>
              <a:t>JOIN</a:t>
            </a:r>
            <a:r>
              <a:rPr dirty="0" sz="2200" spc="-10" b="1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Default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joined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endParaRPr sz="22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included</a:t>
            </a:r>
            <a:r>
              <a:rPr dirty="0" sz="22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matching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exists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other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9090"/>
              <a:buFont typeface="Wingdings"/>
              <a:buChar char=""/>
              <a:tabLst>
                <a:tab pos="354965" algn="l"/>
              </a:tabLst>
            </a:pPr>
            <a:r>
              <a:rPr dirty="0" sz="2200"/>
              <a:t>LEFT</a:t>
            </a:r>
            <a:r>
              <a:rPr dirty="0" sz="2200" spc="-60"/>
              <a:t> </a:t>
            </a:r>
            <a:r>
              <a:rPr dirty="0" sz="2200"/>
              <a:t>OUTER</a:t>
            </a:r>
            <a:r>
              <a:rPr dirty="0" sz="2200" spc="-50"/>
              <a:t> </a:t>
            </a:r>
            <a:r>
              <a:rPr dirty="0" sz="2200" spc="-20"/>
              <a:t>JOIN</a:t>
            </a:r>
            <a:endParaRPr sz="2200"/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left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r>
              <a:rPr dirty="0" sz="22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appear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endParaRPr sz="22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matching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endParaRPr sz="22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Padded</a:t>
            </a:r>
            <a:r>
              <a:rPr dirty="0" sz="22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2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2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2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2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right</a:t>
            </a:r>
            <a:r>
              <a:rPr dirty="0" sz="22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33399"/>
                </a:solidFill>
                <a:latin typeface="Arial MT"/>
                <a:cs typeface="Arial MT"/>
              </a:rPr>
              <a:t>table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9090"/>
              <a:buFont typeface="Wingdings"/>
              <a:buChar char=""/>
              <a:tabLst>
                <a:tab pos="354965" algn="l"/>
              </a:tabLst>
            </a:pPr>
            <a:r>
              <a:rPr dirty="0" sz="2200"/>
              <a:t>RIGHT</a:t>
            </a:r>
            <a:r>
              <a:rPr dirty="0" sz="2200" spc="-60"/>
              <a:t> </a:t>
            </a:r>
            <a:r>
              <a:rPr dirty="0" sz="2200"/>
              <a:t>OUTER</a:t>
            </a:r>
            <a:r>
              <a:rPr dirty="0" sz="2200" spc="-60"/>
              <a:t> </a:t>
            </a:r>
            <a:r>
              <a:rPr dirty="0" sz="2200" spc="-20"/>
              <a:t>JOIN</a:t>
            </a:r>
            <a:endParaRPr sz="2200"/>
          </a:p>
          <a:p>
            <a:pPr lvl="1" marL="75628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right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r>
              <a:rPr dirty="0" sz="22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appear</a:t>
            </a:r>
            <a:r>
              <a:rPr dirty="0" sz="22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endParaRPr sz="22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r>
              <a:rPr dirty="0" sz="22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matching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endParaRPr sz="22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Padded</a:t>
            </a:r>
            <a:r>
              <a:rPr dirty="0" sz="22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2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2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2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2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33399"/>
                </a:solidFill>
                <a:latin typeface="Arial MT"/>
                <a:cs typeface="Arial MT"/>
              </a:rPr>
              <a:t>left</a:t>
            </a:r>
            <a:r>
              <a:rPr dirty="0" sz="22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33399"/>
                </a:solidFill>
                <a:latin typeface="Arial MT"/>
                <a:cs typeface="Arial MT"/>
              </a:rPr>
              <a:t>table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dirty="0" spc="-5"/>
              <a:t> </a:t>
            </a:r>
            <a:r>
              <a:rPr dirty="0"/>
              <a:t>Complex</a:t>
            </a:r>
            <a:r>
              <a:rPr dirty="0" spc="-30"/>
              <a:t> </a:t>
            </a:r>
            <a:r>
              <a:rPr dirty="0"/>
              <a:t>SQL</a:t>
            </a:r>
            <a:r>
              <a:rPr dirty="0" spc="-5"/>
              <a:t> </a:t>
            </a:r>
            <a:r>
              <a:rPr dirty="0" spc="-10"/>
              <a:t>Retrieval Queries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7846059" cy="214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3970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Additional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features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allow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users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specify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more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complex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retrievals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database: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Nested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queries,</a:t>
            </a:r>
            <a:r>
              <a:rPr dirty="0" sz="26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joined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tables,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outer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joins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(in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clause),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aggregate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functions,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grouping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35"/>
              <a:t> </a:t>
            </a:r>
            <a:r>
              <a:rPr dirty="0"/>
              <a:t>LEFT</a:t>
            </a:r>
            <a:r>
              <a:rPr dirty="0" spc="-10"/>
              <a:t> </a:t>
            </a:r>
            <a:r>
              <a:rPr dirty="0"/>
              <a:t>OUTER</a:t>
            </a:r>
            <a:r>
              <a:rPr dirty="0" spc="-5"/>
              <a:t> </a:t>
            </a:r>
            <a:r>
              <a:rPr dirty="0" spc="-20"/>
              <a:t>JOIN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854149"/>
            <a:ext cx="8378190" cy="2648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Retrieve</a:t>
            </a:r>
            <a:r>
              <a:rPr dirty="0" sz="1800" spc="-10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the</a:t>
            </a:r>
            <a:r>
              <a:rPr dirty="0" sz="1800" spc="-10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last</a:t>
            </a:r>
            <a:r>
              <a:rPr dirty="0" sz="1800" spc="-5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name of</a:t>
            </a:r>
            <a:r>
              <a:rPr dirty="0" sz="1800" spc="-10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each</a:t>
            </a:r>
            <a:r>
              <a:rPr dirty="0" sz="1800" spc="-15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employee and</a:t>
            </a:r>
            <a:r>
              <a:rPr dirty="0" sz="1800" spc="-5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his or</a:t>
            </a:r>
            <a:r>
              <a:rPr dirty="0" sz="1800" spc="-30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her</a:t>
            </a:r>
            <a:r>
              <a:rPr dirty="0" sz="1800" spc="-35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supervisor</a:t>
            </a:r>
            <a:r>
              <a:rPr dirty="0" sz="1800" spc="-45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while renaming</a:t>
            </a:r>
            <a:r>
              <a:rPr dirty="0" sz="1800" spc="5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spc="-25" b="1">
                <a:solidFill>
                  <a:srgbClr val="1F1D1E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resulting</a:t>
            </a:r>
            <a:r>
              <a:rPr dirty="0" sz="1800" spc="-40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attribute</a:t>
            </a:r>
            <a:r>
              <a:rPr dirty="0" sz="1800" spc="-15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names</a:t>
            </a:r>
            <a:r>
              <a:rPr dirty="0" sz="1800" spc="-35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as</a:t>
            </a:r>
            <a:r>
              <a:rPr dirty="0" sz="1800" spc="-25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Employee_name</a:t>
            </a:r>
            <a:r>
              <a:rPr dirty="0" sz="1800" spc="-40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1F1D1E"/>
                </a:solidFill>
                <a:latin typeface="Times New Roman"/>
                <a:cs typeface="Times New Roman"/>
              </a:rPr>
              <a:t>and</a:t>
            </a:r>
            <a:r>
              <a:rPr dirty="0" sz="1800" spc="-30" b="1">
                <a:solidFill>
                  <a:srgbClr val="1F1D1E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1F1D1E"/>
                </a:solidFill>
                <a:latin typeface="Times New Roman"/>
                <a:cs typeface="Times New Roman"/>
              </a:rPr>
              <a:t>Supervisor_name.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Times New Roman"/>
              <a:cs typeface="Times New Roman"/>
            </a:endParaRPr>
          </a:p>
          <a:p>
            <a:pPr marL="1129665" marR="3691254" indent="-1117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SELECT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E.Lname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>
                <a:latin typeface="Arial MT"/>
                <a:cs typeface="Arial MT"/>
              </a:rPr>
              <a:t>Employee_Name </a:t>
            </a:r>
            <a:r>
              <a:rPr dirty="0" sz="2000">
                <a:latin typeface="Arial MT"/>
                <a:cs typeface="Arial MT"/>
              </a:rPr>
              <a:t>S.Lname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>
                <a:latin typeface="Arial MT"/>
                <a:cs typeface="Arial MT"/>
              </a:rPr>
              <a:t>Supervisor_Name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Employee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LEFT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OUTER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JOIN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EMPLOYEE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5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marL="21082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E.Super_ssn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10">
                <a:latin typeface="Arial MT"/>
                <a:cs typeface="Arial MT"/>
              </a:rPr>
              <a:t> S.Ssn)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 OUTER </a:t>
            </a:r>
            <a:r>
              <a:rPr dirty="0" spc="-20"/>
              <a:t>JOIN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7623175" cy="2917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FULL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OUTER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–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combines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LEFT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RIGHT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OUTER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SELECT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E.Lname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>
                <a:latin typeface="Arial MT"/>
                <a:cs typeface="Arial MT"/>
              </a:rPr>
              <a:t>Employee_Name</a:t>
            </a:r>
            <a:endParaRPr sz="2000">
              <a:latin typeface="Arial MT"/>
              <a:cs typeface="Arial MT"/>
            </a:endParaRPr>
          </a:p>
          <a:p>
            <a:pPr marL="11296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S.Lname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>
                <a:latin typeface="Arial MT"/>
                <a:cs typeface="Arial MT"/>
              </a:rPr>
              <a:t>Supervisor_Name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Employee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FULL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OUTER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JOIN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EMPLOYEE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AS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0"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  <a:p>
            <a:pPr algn="ctr" marR="441325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E.Super_ssn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S.Ssn)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Aggregate</a:t>
            </a:r>
            <a:r>
              <a:rPr dirty="0" spc="-35"/>
              <a:t> </a:t>
            </a:r>
            <a:r>
              <a:rPr dirty="0"/>
              <a:t>Functions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25"/>
              <a:t>SQL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7927340" cy="4280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9720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summarize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information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multiple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into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single-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summary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Built-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aggregate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functions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45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 b="1">
                <a:solidFill>
                  <a:srgbClr val="800000"/>
                </a:solidFill>
                <a:latin typeface="Courier New"/>
                <a:cs typeface="Courier New"/>
              </a:rPr>
              <a:t>COUNT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dirty="0" sz="2600" spc="-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Courier New"/>
                <a:cs typeface="Courier New"/>
              </a:rPr>
              <a:t>SUM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b="1">
                <a:solidFill>
                  <a:srgbClr val="800000"/>
                </a:solidFill>
                <a:latin typeface="Courier New"/>
                <a:cs typeface="Courier New"/>
              </a:rPr>
              <a:t>MAX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b="1">
                <a:solidFill>
                  <a:srgbClr val="800000"/>
                </a:solidFill>
                <a:latin typeface="Courier New"/>
                <a:cs typeface="Courier New"/>
              </a:rPr>
              <a:t>MIN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 b="1">
                <a:solidFill>
                  <a:srgbClr val="800000"/>
                </a:solidFill>
                <a:latin typeface="Courier New"/>
                <a:cs typeface="Courier New"/>
              </a:rPr>
              <a:t>AVG</a:t>
            </a:r>
            <a:endParaRPr sz="26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84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Grouping</a:t>
            </a:r>
            <a:endParaRPr sz="2800">
              <a:latin typeface="Arial"/>
              <a:cs typeface="Arial"/>
            </a:endParaRPr>
          </a:p>
          <a:p>
            <a:pPr algn="r" lvl="1" marL="286385" marR="195580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2863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Create</a:t>
            </a:r>
            <a:r>
              <a:rPr dirty="0" sz="26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subgroups</a:t>
            </a:r>
            <a:r>
              <a:rPr dirty="0" sz="2600" spc="-8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before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summarizing</a:t>
            </a:r>
            <a:endParaRPr sz="2600">
              <a:latin typeface="Arial MT"/>
              <a:cs typeface="Arial MT"/>
            </a:endParaRPr>
          </a:p>
          <a:p>
            <a:pPr algn="r" marL="342265" marR="113030" indent="-342265">
              <a:lnSpc>
                <a:spcPct val="100000"/>
              </a:lnSpc>
              <a:spcBef>
                <a:spcPts val="4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422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select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entire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groups,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Courier New"/>
                <a:cs typeface="Courier New"/>
              </a:rPr>
              <a:t>HAVING</a:t>
            </a:r>
            <a:r>
              <a:rPr dirty="0" sz="2800" spc="-95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Aggregate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functions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Courier New"/>
                <a:cs typeface="Courier New"/>
              </a:rPr>
              <a:t>SELECT</a:t>
            </a:r>
            <a:endParaRPr sz="28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Courier New"/>
                <a:cs typeface="Courier New"/>
              </a:rPr>
              <a:t>HAVING</a:t>
            </a:r>
            <a:r>
              <a:rPr dirty="0" sz="2800" spc="-935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Renaming</a:t>
            </a:r>
            <a:r>
              <a:rPr dirty="0" spc="-35"/>
              <a:t> </a:t>
            </a:r>
            <a:r>
              <a:rPr dirty="0"/>
              <a:t>Results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0"/>
              <a:t> Aggregation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4023"/>
            <a:ext cx="79800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Following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query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returns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single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row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computed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EMPLOYEE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table: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7340" y="2585974"/>
            <a:ext cx="5918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Q19: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11198" y="2585974"/>
            <a:ext cx="1028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96310" y="2585974"/>
            <a:ext cx="546862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SUM</a:t>
            </a: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(Salary),</a:t>
            </a:r>
            <a:r>
              <a:rPr dirty="0" sz="20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MAX</a:t>
            </a:r>
            <a:r>
              <a:rPr dirty="0" sz="2000" spc="-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(Salary),</a:t>
            </a:r>
            <a:r>
              <a:rPr dirty="0" sz="20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MIN</a:t>
            </a:r>
            <a:r>
              <a:rPr dirty="0" sz="2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(Salary),</a:t>
            </a:r>
            <a:r>
              <a:rPr dirty="0" sz="20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spc="-25" b="1">
                <a:solidFill>
                  <a:srgbClr val="585858"/>
                </a:solidFill>
                <a:latin typeface="Arial"/>
                <a:cs typeface="Arial"/>
              </a:rPr>
              <a:t>AVG</a:t>
            </a:r>
            <a:endParaRPr sz="20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(Salary)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340" y="3196341"/>
            <a:ext cx="6520815" cy="82994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15035">
              <a:lnSpc>
                <a:spcPct val="100000"/>
              </a:lnSpc>
              <a:spcBef>
                <a:spcPts val="580"/>
              </a:spcBef>
              <a:tabLst>
                <a:tab pos="1841500" algn="l"/>
              </a:tabLst>
            </a:pP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EMPLOYEE;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presented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names: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7340" y="4500194"/>
            <a:ext cx="7759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Q19A: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53870" y="4500194"/>
            <a:ext cx="10287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51175" y="4500194"/>
            <a:ext cx="546100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SUM</a:t>
            </a: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(Salary)</a:t>
            </a:r>
            <a:r>
              <a:rPr dirty="0" sz="20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Total_Sal,</a:t>
            </a:r>
            <a:r>
              <a:rPr dirty="0" sz="20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MAX</a:t>
            </a:r>
            <a:r>
              <a:rPr dirty="0" sz="2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(Salary)</a:t>
            </a:r>
            <a:r>
              <a:rPr dirty="0" sz="20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spc="-25" b="1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Highest_Sal,</a:t>
            </a:r>
            <a:r>
              <a:rPr dirty="0" sz="20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MIN</a:t>
            </a:r>
            <a:r>
              <a:rPr dirty="0" sz="2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(Salary)</a:t>
            </a:r>
            <a:r>
              <a:rPr dirty="0" sz="20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Lowest_Sal,</a:t>
            </a:r>
            <a:r>
              <a:rPr dirty="0" sz="20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spc="-25" b="1">
                <a:solidFill>
                  <a:srgbClr val="585858"/>
                </a:solidFill>
                <a:latin typeface="Arial"/>
                <a:cs typeface="Arial"/>
              </a:rPr>
              <a:t>AVG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(Salary)</a:t>
            </a:r>
            <a:r>
              <a:rPr dirty="0" sz="20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dirty="0" sz="20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Average_Sal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09852" y="5476138"/>
            <a:ext cx="774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36394" y="5476138"/>
            <a:ext cx="1494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EMPLOYEE;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75444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Aggregate</a:t>
            </a:r>
            <a:r>
              <a:rPr dirty="0" spc="-35"/>
              <a:t> </a:t>
            </a:r>
            <a:r>
              <a:rPr dirty="0"/>
              <a:t>Functions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SQL</a:t>
            </a:r>
            <a:r>
              <a:rPr dirty="0" spc="-10"/>
              <a:t> (cont’d.)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73228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discarded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when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aggregate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functions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applied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particular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column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968" y="2455406"/>
            <a:ext cx="6978848" cy="374200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Grouping: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GROUP</a:t>
            </a:r>
            <a:r>
              <a:rPr dirty="0" spc="-10"/>
              <a:t> </a:t>
            </a:r>
            <a:r>
              <a:rPr dirty="0"/>
              <a:t>BY</a:t>
            </a:r>
            <a:r>
              <a:rPr dirty="0" spc="-20"/>
              <a:t> </a:t>
            </a:r>
            <a:r>
              <a:rPr dirty="0" spc="-10"/>
              <a:t>Clause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7312"/>
            <a:ext cx="7905115" cy="3415029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Partition</a:t>
            </a:r>
            <a:r>
              <a:rPr dirty="0" sz="2800" spc="-7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into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subsets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Based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grouping</a:t>
            </a:r>
            <a:r>
              <a:rPr dirty="0" sz="2600" spc="-4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attribute(s)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Apply</a:t>
            </a:r>
            <a:r>
              <a:rPr dirty="0" sz="26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function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6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such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group</a:t>
            </a:r>
            <a:r>
              <a:rPr dirty="0" sz="26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independently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solidFill>
                  <a:srgbClr val="333399"/>
                </a:solidFill>
                <a:latin typeface="Courier New"/>
                <a:cs typeface="Courier New"/>
              </a:rPr>
              <a:t>GROUP</a:t>
            </a:r>
            <a:r>
              <a:rPr dirty="0" sz="2800" spc="-40" b="1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333399"/>
                </a:solidFill>
                <a:latin typeface="Courier New"/>
                <a:cs typeface="Courier New"/>
              </a:rPr>
              <a:t>BY</a:t>
            </a:r>
            <a:r>
              <a:rPr dirty="0" sz="2800" spc="-30" b="1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Specifies</a:t>
            </a:r>
            <a:r>
              <a:rPr dirty="0" sz="2600" spc="-1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grouping</a:t>
            </a:r>
            <a:r>
              <a:rPr dirty="0" sz="2600" spc="-1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endParaRPr sz="2600">
              <a:latin typeface="Arial MT"/>
              <a:cs typeface="Arial MT"/>
            </a:endParaRPr>
          </a:p>
          <a:p>
            <a:pPr marL="355600" marR="53467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COUNT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(*)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counts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rows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group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GROUP</a:t>
            </a:r>
            <a:r>
              <a:rPr dirty="0" spc="-10"/>
              <a:t> </a:t>
            </a:r>
            <a:r>
              <a:rPr dirty="0" spc="-25"/>
              <a:t>BY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4023"/>
            <a:ext cx="72313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grouping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appear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SELECT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clause: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6336" y="2086711"/>
            <a:ext cx="683450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492250" algn="l"/>
                <a:tab pos="3321685" algn="l"/>
              </a:tabLst>
            </a:pP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Q24: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Dno,</a:t>
            </a:r>
            <a:r>
              <a:rPr dirty="0" sz="20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r>
              <a:rPr dirty="0" sz="2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(*),</a:t>
            </a:r>
            <a:r>
              <a:rPr dirty="0" sz="20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AVG</a:t>
            </a:r>
            <a:r>
              <a:rPr dirty="0" sz="2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(Salary)</a:t>
            </a:r>
            <a:endParaRPr sz="2000">
              <a:latin typeface="Arial MT"/>
              <a:cs typeface="Arial MT"/>
            </a:endParaRPr>
          </a:p>
          <a:p>
            <a:pPr marL="577850">
              <a:lnSpc>
                <a:spcPct val="100000"/>
              </a:lnSpc>
              <a:spcBef>
                <a:spcPts val="480"/>
              </a:spcBef>
            </a:pP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1175" y="2452847"/>
            <a:ext cx="1423670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0">
                <a:solidFill>
                  <a:srgbClr val="585858"/>
                </a:solidFill>
                <a:latin typeface="Arial MT"/>
                <a:cs typeface="Arial MT"/>
              </a:rPr>
              <a:t>Dno;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2044" y="2878277"/>
            <a:ext cx="13804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dirty="0" sz="2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585858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7340" y="3256915"/>
            <a:ext cx="7859395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grouping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possible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value,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then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separate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group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created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(e.g.,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Dno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above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query)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GROUP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applied to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result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JOIN: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36394" y="4849748"/>
            <a:ext cx="927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2348" y="4794884"/>
            <a:ext cx="134620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Q25:</a:t>
            </a:r>
            <a:endParaRPr sz="1800">
              <a:latin typeface="Arial"/>
              <a:cs typeface="Arial"/>
            </a:endParaRPr>
          </a:p>
          <a:p>
            <a:pPr marL="481965" marR="5080">
              <a:lnSpc>
                <a:spcPct val="120000"/>
              </a:lnSpc>
            </a:pP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dirty="0" sz="1800" spc="-10" b="1">
                <a:solidFill>
                  <a:srgbClr val="585858"/>
                </a:solidFill>
                <a:latin typeface="Arial"/>
                <a:cs typeface="Arial"/>
              </a:rPr>
              <a:t>WHERE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51175" y="4794884"/>
            <a:ext cx="3963035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14400">
              <a:lnSpc>
                <a:spcPct val="12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Pnumber,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Pname,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r>
              <a:rPr dirty="0" sz="1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(*)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PROJECT,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WORKS_ON</a:t>
            </a:r>
            <a:endParaRPr sz="1800">
              <a:latin typeface="Arial MT"/>
              <a:cs typeface="Arial MT"/>
            </a:endParaRPr>
          </a:p>
          <a:p>
            <a:pPr marL="12700" marR="2101850">
              <a:lnSpc>
                <a:spcPct val="120000"/>
              </a:lnSpc>
            </a:pP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Pnumber=Pno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Pnumber,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Pname;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22044" y="5837326"/>
            <a:ext cx="1245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GROUP </a:t>
            </a:r>
            <a:r>
              <a:rPr dirty="0" sz="1800" spc="-25" b="1">
                <a:solidFill>
                  <a:srgbClr val="585858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37730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Grouping: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GROUP</a:t>
            </a:r>
            <a:r>
              <a:rPr dirty="0" spc="-10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 spc="-25"/>
              <a:t>and </a:t>
            </a:r>
            <a:r>
              <a:rPr dirty="0"/>
              <a:t>HAVING Clauses </a:t>
            </a:r>
            <a:r>
              <a:rPr dirty="0" spc="-10"/>
              <a:t>(cont’d.)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15883"/>
            <a:ext cx="8155305" cy="243903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solidFill>
                  <a:srgbClr val="333399"/>
                </a:solidFill>
                <a:latin typeface="Courier New"/>
                <a:cs typeface="Courier New"/>
              </a:rPr>
              <a:t>HAVING</a:t>
            </a:r>
            <a:r>
              <a:rPr dirty="0" sz="2800" spc="-950" b="1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endParaRPr sz="2800">
              <a:latin typeface="Arial MT"/>
              <a:cs typeface="Arial MT"/>
            </a:endParaRPr>
          </a:p>
          <a:p>
            <a:pPr lvl="1" marL="756285" marR="425450" indent="-287020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Provides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select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reject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entire group: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49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Query</a:t>
            </a:r>
            <a:r>
              <a:rPr dirty="0" sz="2000" spc="-4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26.</a:t>
            </a:r>
            <a:r>
              <a:rPr dirty="0" sz="2000" spc="-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on</a:t>
            </a:r>
            <a:r>
              <a:rPr dirty="0" sz="2000" spc="-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which</a:t>
            </a:r>
            <a:r>
              <a:rPr dirty="0" sz="2000" spc="-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more</a:t>
            </a:r>
            <a:r>
              <a:rPr dirty="0" sz="2000" spc="-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than</a:t>
            </a:r>
            <a:r>
              <a:rPr dirty="0" sz="2000" spc="-3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two</a:t>
            </a:r>
            <a:r>
              <a:rPr dirty="0" sz="2000" spc="-3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employees</a:t>
            </a:r>
            <a:r>
              <a:rPr dirty="0" sz="2000" spc="-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333399"/>
                </a:solidFill>
                <a:latin typeface="Arial"/>
                <a:cs typeface="Arial"/>
              </a:rPr>
              <a:t>work,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retrieve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number,</a:t>
            </a:r>
            <a:r>
              <a:rPr dirty="0" sz="20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name,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employees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who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work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6336" y="3922365"/>
            <a:ext cx="6693534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492250" algn="l"/>
                <a:tab pos="3321685" algn="l"/>
              </a:tabLst>
            </a:pP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Q26: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SELECT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Pnumber,</a:t>
            </a:r>
            <a:r>
              <a:rPr dirty="0" sz="20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Pname,</a:t>
            </a:r>
            <a:r>
              <a:rPr dirty="0" sz="20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r>
              <a:rPr dirty="0" sz="2000" spc="-2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585858"/>
                </a:solidFill>
                <a:latin typeface="Arial MT"/>
                <a:cs typeface="Arial MT"/>
              </a:rPr>
              <a:t>(*)</a:t>
            </a:r>
            <a:endParaRPr sz="2000">
              <a:latin typeface="Arial MT"/>
              <a:cs typeface="Arial MT"/>
            </a:endParaRPr>
          </a:p>
          <a:p>
            <a:pPr marL="577850">
              <a:lnSpc>
                <a:spcPct val="100000"/>
              </a:lnSpc>
              <a:spcBef>
                <a:spcPts val="480"/>
              </a:spcBef>
            </a:pP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22044" y="4653762"/>
            <a:ext cx="13804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WHERE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dirty="0" sz="20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HAVING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1175" y="4287178"/>
            <a:ext cx="2838450" cy="14897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PROJECT,</a:t>
            </a:r>
            <a:r>
              <a:rPr dirty="0" sz="20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WORKS_ON</a:t>
            </a:r>
            <a:endParaRPr sz="2000">
              <a:latin typeface="Arial MT"/>
              <a:cs typeface="Arial MT"/>
            </a:endParaRPr>
          </a:p>
          <a:p>
            <a:pPr marL="12700" marR="840740">
              <a:lnSpc>
                <a:spcPct val="120000"/>
              </a:lnSpc>
              <a:spcBef>
                <a:spcPts val="5"/>
              </a:spcBef>
            </a:pP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Pnumber=Pno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Pnumber,</a:t>
            </a:r>
            <a:r>
              <a:rPr dirty="0" sz="20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Pname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(*)</a:t>
            </a:r>
            <a:r>
              <a:rPr dirty="0" sz="20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&gt;</a:t>
            </a:r>
            <a:r>
              <a:rPr dirty="0" sz="20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585858"/>
                </a:solidFill>
                <a:latin typeface="Arial MT"/>
                <a:cs typeface="Arial MT"/>
              </a:rPr>
              <a:t>2;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Combining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WHERE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25"/>
              <a:t>the </a:t>
            </a:r>
            <a:r>
              <a:rPr dirty="0"/>
              <a:t>HAVING </a:t>
            </a:r>
            <a:r>
              <a:rPr dirty="0" spc="-10"/>
              <a:t>Clause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4023"/>
            <a:ext cx="8230234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Consider</a:t>
            </a:r>
            <a:r>
              <a:rPr dirty="0" sz="2400" spc="1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114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query:</a:t>
            </a:r>
            <a:r>
              <a:rPr dirty="0" sz="2400" spc="114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400" spc="114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want</a:t>
            </a:r>
            <a:r>
              <a:rPr dirty="0" sz="2400" spc="1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1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count</a:t>
            </a:r>
            <a:r>
              <a:rPr dirty="0" sz="2400" spc="1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114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total</a:t>
            </a:r>
            <a:r>
              <a:rPr dirty="0" sz="2400" spc="11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dirty="0" sz="2400" spc="114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employees</a:t>
            </a:r>
            <a:r>
              <a:rPr dirty="0" sz="2400" spc="26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whose</a:t>
            </a:r>
            <a:r>
              <a:rPr dirty="0" sz="2400" spc="25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salaries</a:t>
            </a:r>
            <a:r>
              <a:rPr dirty="0" sz="2400" spc="245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exceed</a:t>
            </a:r>
            <a:r>
              <a:rPr dirty="0" sz="2400" spc="25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$40,000</a:t>
            </a:r>
            <a:r>
              <a:rPr dirty="0" sz="2400" spc="25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245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each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department,</a:t>
            </a:r>
            <a:r>
              <a:rPr dirty="0" sz="2400" spc="4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but</a:t>
            </a:r>
            <a:r>
              <a:rPr dirty="0" sz="2400" spc="4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dirty="0" sz="2400" spc="484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4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departments</a:t>
            </a:r>
            <a:r>
              <a:rPr dirty="0" sz="2400" spc="4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dirty="0" sz="2400" spc="484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more</a:t>
            </a:r>
            <a:r>
              <a:rPr dirty="0" sz="2400" spc="459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than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five</a:t>
            </a:r>
            <a:r>
              <a:rPr dirty="0" sz="2400" spc="-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employees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work.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5"/>
              </a:spcBef>
              <a:buClr>
                <a:srgbClr val="990033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INCORRECT</a:t>
            </a:r>
            <a:r>
              <a:rPr dirty="0" sz="24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QUERY: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07744" y="3696436"/>
            <a:ext cx="138049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SELECT </a:t>
            </a: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WHERE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GROUP</a:t>
            </a:r>
            <a:r>
              <a:rPr dirty="0" sz="20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dirty="0" sz="2000" spc="-10" b="1">
                <a:solidFill>
                  <a:srgbClr val="585858"/>
                </a:solidFill>
                <a:latin typeface="Arial"/>
                <a:cs typeface="Arial"/>
              </a:rPr>
              <a:t>HAVING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1175" y="3696436"/>
            <a:ext cx="187642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Dno,</a:t>
            </a:r>
            <a:r>
              <a:rPr dirty="0" sz="20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r>
              <a:rPr dirty="0" sz="20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585858"/>
                </a:solidFill>
                <a:latin typeface="Arial MT"/>
                <a:cs typeface="Arial MT"/>
              </a:rPr>
              <a:t>(*) </a:t>
            </a: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solidFill>
                  <a:srgbClr val="585858"/>
                </a:solidFill>
                <a:latin typeface="Arial MT"/>
                <a:cs typeface="Arial MT"/>
              </a:rPr>
              <a:t>Salary&gt;40000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25">
                <a:solidFill>
                  <a:srgbClr val="585858"/>
                </a:solidFill>
                <a:latin typeface="Arial MT"/>
                <a:cs typeface="Arial MT"/>
              </a:rPr>
              <a:t>Dno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solidFill>
                  <a:srgbClr val="585858"/>
                </a:solidFill>
                <a:latin typeface="Arial"/>
                <a:cs typeface="Arial"/>
              </a:rPr>
              <a:t>COUNT</a:t>
            </a:r>
            <a:r>
              <a:rPr dirty="0" sz="20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(*)</a:t>
            </a:r>
            <a:r>
              <a:rPr dirty="0" sz="20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585858"/>
                </a:solidFill>
                <a:latin typeface="Arial MT"/>
                <a:cs typeface="Arial MT"/>
              </a:rPr>
              <a:t>&gt;</a:t>
            </a:r>
            <a:r>
              <a:rPr dirty="0" sz="20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585858"/>
                </a:solidFill>
                <a:latin typeface="Arial MT"/>
                <a:cs typeface="Arial MT"/>
              </a:rPr>
              <a:t>5;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Combining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WHERE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25"/>
              <a:t>the </a:t>
            </a:r>
            <a:r>
              <a:rPr dirty="0"/>
              <a:t>HAVING</a:t>
            </a:r>
            <a:r>
              <a:rPr dirty="0" spc="-15"/>
              <a:t> </a:t>
            </a:r>
            <a:r>
              <a:rPr dirty="0"/>
              <a:t>Clause</a:t>
            </a:r>
            <a:r>
              <a:rPr dirty="0" spc="-10"/>
              <a:t> (continued)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7104"/>
            <a:ext cx="8230234" cy="32651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Correct</a:t>
            </a:r>
            <a:r>
              <a:rPr dirty="0" sz="2800" spc="-8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Specification</a:t>
            </a:r>
            <a:r>
              <a:rPr dirty="0" sz="28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800" spc="-8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8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800000"/>
                </a:solidFill>
                <a:latin typeface="Arial MT"/>
                <a:cs typeface="Arial MT"/>
              </a:rPr>
              <a:t>Query:</a:t>
            </a:r>
            <a:endParaRPr sz="2800">
              <a:latin typeface="Arial MT"/>
              <a:cs typeface="Arial MT"/>
            </a:endParaRPr>
          </a:p>
          <a:p>
            <a:pPr marL="355600" marR="4241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Note: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clause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applies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tuple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whereas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HAVING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applies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entire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group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endParaRPr sz="28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390"/>
              </a:spcBef>
              <a:buClr>
                <a:srgbClr val="990033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For</a:t>
            </a:r>
            <a:r>
              <a:rPr dirty="0" sz="1800" spc="285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each</a:t>
            </a:r>
            <a:r>
              <a:rPr dirty="0" sz="1800" spc="295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department</a:t>
            </a:r>
            <a:r>
              <a:rPr dirty="0" sz="1800" spc="300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that</a:t>
            </a:r>
            <a:r>
              <a:rPr dirty="0" sz="1800" spc="290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has</a:t>
            </a:r>
            <a:r>
              <a:rPr dirty="0" sz="1800" spc="290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more</a:t>
            </a:r>
            <a:r>
              <a:rPr dirty="0" sz="1800" spc="300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than</a:t>
            </a:r>
            <a:r>
              <a:rPr dirty="0" sz="1800" spc="300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five</a:t>
            </a:r>
            <a:r>
              <a:rPr dirty="0" sz="1800" spc="295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employees,</a:t>
            </a:r>
            <a:r>
              <a:rPr dirty="0" sz="1800" spc="300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retrieve</a:t>
            </a:r>
            <a:r>
              <a:rPr dirty="0" sz="1800" spc="295" b="1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dirty="0" sz="1800" spc="-25" b="1">
                <a:solidFill>
                  <a:srgbClr val="000099"/>
                </a:solidFill>
                <a:latin typeface="Calibri"/>
                <a:cs typeface="Calibri"/>
              </a:rPr>
              <a:t>the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department</a:t>
            </a:r>
            <a:r>
              <a:rPr dirty="0" sz="1800" spc="415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number</a:t>
            </a:r>
            <a:r>
              <a:rPr dirty="0" sz="1800" spc="420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and</a:t>
            </a:r>
            <a:r>
              <a:rPr dirty="0" sz="1800" spc="430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dirty="0" sz="1800" spc="415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number</a:t>
            </a:r>
            <a:r>
              <a:rPr dirty="0" sz="1800" spc="420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dirty="0" sz="1800" spc="415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its</a:t>
            </a:r>
            <a:r>
              <a:rPr dirty="0" sz="1800" spc="409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employees</a:t>
            </a:r>
            <a:r>
              <a:rPr dirty="0" sz="1800" spc="409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who</a:t>
            </a:r>
            <a:r>
              <a:rPr dirty="0" sz="1800" spc="415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are</a:t>
            </a:r>
            <a:r>
              <a:rPr dirty="0" sz="1800" spc="425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making</a:t>
            </a:r>
            <a:r>
              <a:rPr dirty="0" sz="1800" spc="415" b="1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000099"/>
                </a:solidFill>
                <a:latin typeface="Calibri"/>
                <a:cs typeface="Calibri"/>
              </a:rPr>
              <a:t>more </a:t>
            </a:r>
            <a:r>
              <a:rPr dirty="0" sz="1800" b="1">
                <a:solidFill>
                  <a:srgbClr val="000099"/>
                </a:solidFill>
                <a:latin typeface="Calibri"/>
                <a:cs typeface="Calibri"/>
              </a:rPr>
              <a:t>than </a:t>
            </a:r>
            <a:r>
              <a:rPr dirty="0" sz="1800" spc="-10" b="1">
                <a:solidFill>
                  <a:srgbClr val="000099"/>
                </a:solidFill>
                <a:latin typeface="Calibri"/>
                <a:cs typeface="Calibri"/>
              </a:rPr>
              <a:t>$40,000.</a:t>
            </a:r>
            <a:endParaRPr sz="1800">
              <a:latin typeface="Calibri"/>
              <a:cs typeface="Calibri"/>
            </a:endParaRPr>
          </a:p>
          <a:p>
            <a:pPr algn="ctr" marR="177800">
              <a:lnSpc>
                <a:spcPct val="100000"/>
              </a:lnSpc>
              <a:spcBef>
                <a:spcPts val="1864"/>
              </a:spcBef>
            </a:pPr>
            <a:r>
              <a:rPr dirty="0" sz="1650" spc="-50">
                <a:solidFill>
                  <a:srgbClr val="990033"/>
                </a:solidFill>
                <a:latin typeface="Wingdings"/>
                <a:cs typeface="Wingdings"/>
              </a:rPr>
              <a:t></a:t>
            </a:r>
            <a:endParaRPr sz="1650">
              <a:latin typeface="Wingdings"/>
              <a:cs typeface="Wingding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388" y="4038600"/>
            <a:ext cx="5221223" cy="217779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594423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Comparisons</a:t>
            </a:r>
            <a:r>
              <a:rPr dirty="0" spc="-75"/>
              <a:t> </a:t>
            </a:r>
            <a:r>
              <a:rPr dirty="0"/>
              <a:t>Involving</a:t>
            </a:r>
            <a:r>
              <a:rPr dirty="0" spc="-55"/>
              <a:t> </a:t>
            </a:r>
            <a:r>
              <a:rPr dirty="0" spc="-20"/>
              <a:t>NULL </a:t>
            </a:r>
            <a:r>
              <a:rPr dirty="0"/>
              <a:t>and</a:t>
            </a:r>
            <a:r>
              <a:rPr dirty="0" spc="-10"/>
              <a:t> Three-</a:t>
            </a:r>
            <a:r>
              <a:rPr dirty="0"/>
              <a:t>Valued</a:t>
            </a:r>
            <a:r>
              <a:rPr dirty="0" spc="-25"/>
              <a:t> </a:t>
            </a:r>
            <a:r>
              <a:rPr dirty="0" spc="-10"/>
              <a:t>Logic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2165" y="1274884"/>
            <a:ext cx="7395845" cy="445452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Meanings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Courier New"/>
                <a:cs typeface="Courier New"/>
              </a:rPr>
              <a:t>NULL</a:t>
            </a:r>
            <a:endParaRPr sz="28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Unknown</a:t>
            </a:r>
            <a:r>
              <a:rPr dirty="0" sz="2600" spc="-3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Unavailable</a:t>
            </a:r>
            <a:r>
              <a:rPr dirty="0" sz="2600" spc="-8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dirty="0" sz="2600" spc="-6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withheld</a:t>
            </a:r>
            <a:r>
              <a:rPr dirty="0" sz="2600" spc="-9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Not</a:t>
            </a:r>
            <a:r>
              <a:rPr dirty="0" sz="2600" spc="-6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applicable</a:t>
            </a:r>
            <a:r>
              <a:rPr dirty="0" sz="2600" spc="-6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800" spc="-1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individual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Courier New"/>
                <a:cs typeface="Courier New"/>
              </a:rPr>
              <a:t>NULL</a:t>
            </a:r>
            <a:r>
              <a:rPr dirty="0" sz="2800" spc="-94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considered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different</a:t>
            </a:r>
            <a:r>
              <a:rPr dirty="0" sz="2800" spc="-1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every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other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Courier New"/>
                <a:cs typeface="Courier New"/>
              </a:rPr>
              <a:t>NULL</a:t>
            </a:r>
            <a:r>
              <a:rPr dirty="0" sz="2800" spc="-925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SQL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three-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valued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logic: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45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TRUE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FALSE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UNKNOWN</a:t>
            </a:r>
            <a:r>
              <a:rPr dirty="0" sz="2600" spc="-4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(like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Maybe)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4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2854960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NULL</a:t>
            </a:r>
            <a:r>
              <a:rPr dirty="0" sz="2800" spc="-4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dirty="0" sz="2800" spc="-4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333399"/>
                </a:solidFill>
                <a:latin typeface="Arial"/>
                <a:cs typeface="Arial"/>
              </a:rPr>
              <a:t>NULL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	comparison</a:t>
            </a:r>
            <a:r>
              <a:rPr dirty="0" sz="2800" spc="-8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dirty="0" sz="2800" spc="-1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avoided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Views</a:t>
            </a:r>
            <a:r>
              <a:rPr dirty="0" spc="-35"/>
              <a:t> </a:t>
            </a:r>
            <a:r>
              <a:rPr dirty="0"/>
              <a:t>(Virtual</a:t>
            </a:r>
            <a:r>
              <a:rPr dirty="0" spc="-5"/>
              <a:t> </a:t>
            </a:r>
            <a:r>
              <a:rPr dirty="0"/>
              <a:t>Tables)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 spc="-25"/>
              <a:t>SQL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7312"/>
            <a:ext cx="7752715" cy="22828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Concept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view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SQL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Single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derived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other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tables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endParaRPr sz="26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defining</a:t>
            </a:r>
            <a:r>
              <a:rPr dirty="0" sz="2600" spc="-2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tables</a:t>
            </a:r>
            <a:endParaRPr sz="2600">
              <a:latin typeface="Arial"/>
              <a:cs typeface="Arial"/>
            </a:endParaRPr>
          </a:p>
          <a:p>
            <a:pPr lvl="1" marL="756285" marR="883919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Considered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virtual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not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necessarily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populated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994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Specification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Views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25"/>
              <a:t> SQL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11675"/>
            <a:ext cx="8173084" cy="220535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1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solidFill>
                  <a:srgbClr val="333399"/>
                </a:solidFill>
                <a:latin typeface="Courier New"/>
                <a:cs typeface="Courier New"/>
              </a:rPr>
              <a:t>CREATE</a:t>
            </a:r>
            <a:r>
              <a:rPr dirty="0" sz="2800" spc="-20" b="1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 spc="-10" b="1">
                <a:solidFill>
                  <a:srgbClr val="333399"/>
                </a:solidFill>
                <a:latin typeface="Courier New"/>
                <a:cs typeface="Courier New"/>
              </a:rPr>
              <a:t>VIEW</a:t>
            </a:r>
            <a:r>
              <a:rPr dirty="0" sz="2800" spc="-930" b="1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command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78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Give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name,</a:t>
            </a:r>
            <a:r>
              <a:rPr dirty="0" sz="24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list</a:t>
            </a:r>
            <a:r>
              <a:rPr dirty="0" sz="24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names,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4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r>
              <a:rPr dirty="0" sz="24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800000"/>
                </a:solidFill>
                <a:latin typeface="Arial MT"/>
                <a:cs typeface="Arial MT"/>
              </a:rPr>
              <a:t>to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specify</a:t>
            </a:r>
            <a:r>
              <a:rPr dirty="0" sz="24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contents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4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800000"/>
                </a:solidFill>
                <a:latin typeface="Arial MT"/>
                <a:cs typeface="Arial MT"/>
              </a:rPr>
              <a:t>view</a:t>
            </a:r>
            <a:endParaRPr sz="24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4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V1,</a:t>
            </a:r>
            <a:r>
              <a:rPr dirty="0" sz="24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retain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dirty="0" sz="24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4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base</a:t>
            </a:r>
            <a:r>
              <a:rPr dirty="0" sz="24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tables.</a:t>
            </a:r>
            <a:r>
              <a:rPr dirty="0" sz="24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V2,</a:t>
            </a:r>
            <a:r>
              <a:rPr dirty="0" sz="24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4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4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assigned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024" y="3823524"/>
            <a:ext cx="6449627" cy="236648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Specification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Views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25"/>
              <a:t>SQL </a:t>
            </a:r>
            <a:r>
              <a:rPr dirty="0" spc="-10"/>
              <a:t>(cont’d.)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9032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/>
              <a:t>Once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View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/>
              <a:t>defined,</a:t>
            </a:r>
            <a:r>
              <a:rPr dirty="0" spc="-55"/>
              <a:t> </a:t>
            </a:r>
            <a:r>
              <a:rPr dirty="0"/>
              <a:t>SQL</a:t>
            </a:r>
            <a:r>
              <a:rPr dirty="0" spc="-50"/>
              <a:t> </a:t>
            </a:r>
            <a:r>
              <a:rPr dirty="0"/>
              <a:t>queries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45"/>
              <a:t> </a:t>
            </a:r>
            <a:r>
              <a:rPr dirty="0" spc="-25"/>
              <a:t>the </a:t>
            </a:r>
            <a:r>
              <a:rPr dirty="0"/>
              <a:t>View</a:t>
            </a:r>
            <a:r>
              <a:rPr dirty="0" spc="-50"/>
              <a:t> </a:t>
            </a:r>
            <a:r>
              <a:rPr dirty="0"/>
              <a:t>relation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FROM</a:t>
            </a:r>
            <a:r>
              <a:rPr dirty="0" spc="-40"/>
              <a:t> </a:t>
            </a:r>
            <a:r>
              <a:rPr dirty="0" spc="-10"/>
              <a:t>clause</a:t>
            </a: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/>
              <a:t>View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always</a:t>
            </a:r>
            <a:r>
              <a:rPr dirty="0" spc="-45"/>
              <a:t> </a:t>
            </a:r>
            <a:r>
              <a:rPr dirty="0" spc="-20"/>
              <a:t>up-</a:t>
            </a:r>
            <a:r>
              <a:rPr dirty="0" spc="-10"/>
              <a:t>to-</a:t>
            </a:r>
            <a:r>
              <a:rPr dirty="0" spc="-20"/>
              <a:t>date</a:t>
            </a:r>
          </a:p>
          <a:p>
            <a:pPr lvl="1" marL="756285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Responsibility</a:t>
            </a:r>
            <a:r>
              <a:rPr dirty="0" sz="2600" spc="-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DBMS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user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b="1">
                <a:latin typeface="Courier New"/>
                <a:cs typeface="Courier New"/>
              </a:rPr>
              <a:t>DROP</a:t>
            </a:r>
            <a:r>
              <a:rPr dirty="0" spc="-35" b="1">
                <a:latin typeface="Courier New"/>
                <a:cs typeface="Courier New"/>
              </a:rPr>
              <a:t> </a:t>
            </a:r>
            <a:r>
              <a:rPr dirty="0" b="1">
                <a:latin typeface="Courier New"/>
                <a:cs typeface="Courier New"/>
              </a:rPr>
              <a:t>VIEW</a:t>
            </a:r>
            <a:r>
              <a:rPr dirty="0" spc="-25" b="1">
                <a:latin typeface="Courier New"/>
                <a:cs typeface="Courier New"/>
              </a:rPr>
              <a:t> </a:t>
            </a:r>
            <a:r>
              <a:rPr dirty="0" spc="-10"/>
              <a:t>command</a:t>
            </a:r>
          </a:p>
          <a:p>
            <a:pPr lvl="1" marL="756285" indent="-286385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Dispose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view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View</a:t>
            </a:r>
            <a:r>
              <a:rPr dirty="0" spc="-40"/>
              <a:t> </a:t>
            </a:r>
            <a:r>
              <a:rPr dirty="0" spc="-10"/>
              <a:t>Update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4023"/>
            <a:ext cx="7743825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Update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view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defined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single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table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without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aggregate</a:t>
            </a:r>
            <a:r>
              <a:rPr dirty="0" sz="2400" spc="-1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functions</a:t>
            </a:r>
            <a:endParaRPr sz="2400">
              <a:latin typeface="Arial MT"/>
              <a:cs typeface="Arial MT"/>
            </a:endParaRPr>
          </a:p>
          <a:p>
            <a:pPr lvl="1" marL="756285" marR="30480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4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mapped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update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underlying</a:t>
            </a:r>
            <a:r>
              <a:rPr dirty="0" sz="24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800000"/>
                </a:solidFill>
                <a:latin typeface="Arial MT"/>
                <a:cs typeface="Arial MT"/>
              </a:rPr>
              <a:t>base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table-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possible</a:t>
            </a:r>
            <a:r>
              <a:rPr dirty="0" sz="24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4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4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4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4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preserved</a:t>
            </a:r>
            <a:r>
              <a:rPr dirty="0" sz="24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4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400" spc="-20">
                <a:solidFill>
                  <a:srgbClr val="800000"/>
                </a:solidFill>
                <a:latin typeface="Arial MT"/>
                <a:cs typeface="Arial MT"/>
              </a:rPr>
              <a:t>view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Update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4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permitted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aggregate</a:t>
            </a:r>
            <a:r>
              <a:rPr dirty="0" sz="24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views.</a:t>
            </a:r>
            <a:r>
              <a:rPr dirty="0" sz="24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E.g.,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0240" y="3696436"/>
            <a:ext cx="25590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200" marR="5080" indent="-572135">
              <a:lnSpc>
                <a:spcPct val="120000"/>
              </a:lnSpc>
              <a:spcBef>
                <a:spcPts val="100"/>
              </a:spcBef>
              <a:tabLst>
                <a:tab pos="1498600" algn="l"/>
              </a:tabLst>
            </a:pPr>
            <a:r>
              <a:rPr dirty="0" sz="2000" spc="-20" b="1">
                <a:solidFill>
                  <a:srgbClr val="1C1C1C"/>
                </a:solidFill>
                <a:latin typeface="Arial"/>
                <a:cs typeface="Arial"/>
              </a:rPr>
              <a:t>UV2:</a:t>
            </a: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		</a:t>
            </a:r>
            <a:r>
              <a:rPr dirty="0" sz="2000" spc="-10" b="1">
                <a:solidFill>
                  <a:srgbClr val="1C1C1C"/>
                </a:solidFill>
                <a:latin typeface="Arial"/>
                <a:cs typeface="Arial"/>
              </a:rPr>
              <a:t>UPDATE </a:t>
            </a:r>
            <a:r>
              <a:rPr dirty="0" sz="2000" spc="-25" b="1">
                <a:solidFill>
                  <a:srgbClr val="1C1C1C"/>
                </a:solidFill>
                <a:latin typeface="Arial"/>
                <a:cs typeface="Arial"/>
              </a:rPr>
              <a:t>SET</a:t>
            </a:r>
            <a:endParaRPr sz="20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  <a:spcBef>
                <a:spcPts val="480"/>
              </a:spcBef>
            </a:pPr>
            <a:r>
              <a:rPr dirty="0" sz="2000" spc="-10" b="1">
                <a:solidFill>
                  <a:srgbClr val="1C1C1C"/>
                </a:solidFill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65575" y="3696436"/>
            <a:ext cx="2367915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dirty="0" sz="2000" spc="-10">
                <a:solidFill>
                  <a:srgbClr val="1C1C1C"/>
                </a:solidFill>
                <a:latin typeface="Arial MT"/>
                <a:cs typeface="Arial MT"/>
              </a:rPr>
              <a:t>DEPT_INFO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solidFill>
                  <a:srgbClr val="1C1C1C"/>
                </a:solidFill>
                <a:latin typeface="Arial MT"/>
                <a:cs typeface="Arial MT"/>
              </a:rPr>
              <a:t>Total_sal=100000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solidFill>
                  <a:srgbClr val="1C1C1C"/>
                </a:solidFill>
                <a:latin typeface="Arial MT"/>
                <a:cs typeface="Arial MT"/>
              </a:rPr>
              <a:t>Dname=‘Research’;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7340" y="4866513"/>
            <a:ext cx="8210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cannot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-9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processed</a:t>
            </a:r>
            <a:r>
              <a:rPr dirty="0" sz="24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because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Total_sal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computed</a:t>
            </a:r>
            <a:r>
              <a:rPr dirty="0" sz="24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value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view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definition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View</a:t>
            </a:r>
            <a:r>
              <a:rPr dirty="0" spc="-40"/>
              <a:t> </a:t>
            </a:r>
            <a:r>
              <a:rPr dirty="0" spc="-10"/>
              <a:t>Update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41831"/>
            <a:ext cx="8318500" cy="31019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55600" marR="5080" indent="-342900">
              <a:lnSpc>
                <a:spcPct val="100299"/>
              </a:lnSpc>
              <a:spcBef>
                <a:spcPts val="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</a:t>
            </a:r>
            <a:r>
              <a:rPr dirty="0" sz="2400" spc="53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view</a:t>
            </a:r>
            <a:r>
              <a:rPr dirty="0" sz="2400" spc="53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with</a:t>
            </a:r>
            <a:r>
              <a:rPr dirty="0" sz="2400" spc="53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</a:t>
            </a:r>
            <a:r>
              <a:rPr dirty="0" sz="2400" spc="54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single</a:t>
            </a:r>
            <a:r>
              <a:rPr dirty="0" sz="2400" spc="53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defining</a:t>
            </a:r>
            <a:r>
              <a:rPr dirty="0" sz="2400" spc="52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table</a:t>
            </a:r>
            <a:r>
              <a:rPr dirty="0" sz="2400" spc="53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is</a:t>
            </a:r>
            <a:r>
              <a:rPr dirty="0" sz="2400" spc="53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updatable</a:t>
            </a:r>
            <a:r>
              <a:rPr dirty="0" sz="2400" spc="53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if</a:t>
            </a:r>
            <a:r>
              <a:rPr dirty="0" sz="2400" spc="53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the</a:t>
            </a:r>
            <a:r>
              <a:rPr dirty="0" sz="2400" spc="53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1F1D1E"/>
                </a:solidFill>
                <a:latin typeface="Calibri"/>
                <a:cs typeface="Calibri"/>
              </a:rPr>
              <a:t>view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attributes</a:t>
            </a:r>
            <a:r>
              <a:rPr dirty="0" sz="2400" spc="14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contain</a:t>
            </a:r>
            <a:r>
              <a:rPr dirty="0" sz="2400" spc="16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the</a:t>
            </a:r>
            <a:r>
              <a:rPr dirty="0" sz="2400" spc="16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primary</a:t>
            </a:r>
            <a:r>
              <a:rPr dirty="0" sz="2400" spc="16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key</a:t>
            </a:r>
            <a:r>
              <a:rPr dirty="0" sz="2400" spc="15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of</a:t>
            </a:r>
            <a:r>
              <a:rPr dirty="0" sz="2400" spc="16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the</a:t>
            </a:r>
            <a:r>
              <a:rPr dirty="0" sz="2400" spc="16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base</a:t>
            </a:r>
            <a:r>
              <a:rPr dirty="0" sz="2400" spc="16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relation,</a:t>
            </a:r>
            <a:r>
              <a:rPr dirty="0" sz="2400" spc="15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as</a:t>
            </a:r>
            <a:r>
              <a:rPr dirty="0" sz="2400" spc="14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1F1D1E"/>
                </a:solidFill>
                <a:latin typeface="Calibri"/>
                <a:cs typeface="Calibri"/>
              </a:rPr>
              <a:t>well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as</a:t>
            </a:r>
            <a:r>
              <a:rPr dirty="0" sz="2400" spc="8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all</a:t>
            </a:r>
            <a:r>
              <a:rPr dirty="0" sz="2400" spc="9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attributes</a:t>
            </a:r>
            <a:r>
              <a:rPr dirty="0" sz="2400" spc="9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with</a:t>
            </a:r>
            <a:r>
              <a:rPr dirty="0" sz="2400" spc="7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the</a:t>
            </a:r>
            <a:r>
              <a:rPr dirty="0" sz="2400" spc="9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NOT</a:t>
            </a:r>
            <a:r>
              <a:rPr dirty="0" sz="2400" spc="8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NULL</a:t>
            </a:r>
            <a:r>
              <a:rPr dirty="0" sz="2400" spc="10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constraint</a:t>
            </a:r>
            <a:r>
              <a:rPr dirty="0" sz="2400" spc="8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1F1D1E"/>
                </a:solidFill>
                <a:latin typeface="Calibri"/>
                <a:cs typeface="Calibri"/>
              </a:rPr>
              <a:t>that</a:t>
            </a:r>
            <a:r>
              <a:rPr dirty="0" sz="2400" spc="90" i="1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1F1D1E"/>
                </a:solidFill>
                <a:latin typeface="Calibri"/>
                <a:cs typeface="Calibri"/>
              </a:rPr>
              <a:t>do</a:t>
            </a:r>
            <a:r>
              <a:rPr dirty="0" sz="2400" spc="95" i="1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1F1D1E"/>
                </a:solidFill>
                <a:latin typeface="Calibri"/>
                <a:cs typeface="Calibri"/>
              </a:rPr>
              <a:t>not</a:t>
            </a:r>
            <a:r>
              <a:rPr dirty="0" sz="2400" spc="90" i="1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1F1D1E"/>
                </a:solidFill>
                <a:latin typeface="Calibri"/>
                <a:cs typeface="Calibri"/>
              </a:rPr>
              <a:t>have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default</a:t>
            </a:r>
            <a:r>
              <a:rPr dirty="0" sz="2400" spc="-8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values</a:t>
            </a:r>
            <a:r>
              <a:rPr dirty="0" sz="2400" spc="-8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1D1E"/>
                </a:solidFill>
                <a:latin typeface="Calibri"/>
                <a:cs typeface="Calibri"/>
              </a:rPr>
              <a:t>specified.</a:t>
            </a:r>
            <a:endParaRPr sz="2400">
              <a:latin typeface="Calibri"/>
              <a:cs typeface="Calibri"/>
            </a:endParaRPr>
          </a:p>
          <a:p>
            <a:pPr algn="just" marL="354965" indent="-342265">
              <a:lnSpc>
                <a:spcPct val="100000"/>
              </a:lnSpc>
              <a:spcBef>
                <a:spcPts val="55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Views</a:t>
            </a:r>
            <a:r>
              <a:rPr dirty="0" sz="2400" spc="26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defined</a:t>
            </a:r>
            <a:r>
              <a:rPr dirty="0" sz="2400" spc="27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on</a:t>
            </a:r>
            <a:r>
              <a:rPr dirty="0" sz="2400" spc="26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multiple</a:t>
            </a:r>
            <a:r>
              <a:rPr dirty="0" sz="2400" spc="26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tables</a:t>
            </a:r>
            <a:r>
              <a:rPr dirty="0" sz="2400" spc="27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using</a:t>
            </a:r>
            <a:r>
              <a:rPr dirty="0" sz="2400" spc="254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joins</a:t>
            </a:r>
            <a:r>
              <a:rPr dirty="0" sz="2400" spc="26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are</a:t>
            </a:r>
            <a:r>
              <a:rPr dirty="0" sz="2400" spc="26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generally</a:t>
            </a:r>
            <a:r>
              <a:rPr dirty="0" sz="2400" spc="254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1F1D1E"/>
                </a:solidFill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400" spc="-10">
                <a:solidFill>
                  <a:srgbClr val="1F1D1E"/>
                </a:solidFill>
                <a:latin typeface="Calibri"/>
                <a:cs typeface="Calibri"/>
              </a:rPr>
              <a:t>updatable.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800"/>
              </a:lnSpc>
              <a:spcBef>
                <a:spcPts val="55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Views</a:t>
            </a:r>
            <a:r>
              <a:rPr dirty="0" sz="2400" spc="22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defined</a:t>
            </a:r>
            <a:r>
              <a:rPr dirty="0" sz="2400" spc="23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using</a:t>
            </a:r>
            <a:r>
              <a:rPr dirty="0" sz="2400" spc="22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grouping</a:t>
            </a:r>
            <a:r>
              <a:rPr dirty="0" sz="2400" spc="22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and</a:t>
            </a:r>
            <a:r>
              <a:rPr dirty="0" sz="2400" spc="23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aggregate</a:t>
            </a:r>
            <a:r>
              <a:rPr dirty="0" sz="2400" spc="225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functions</a:t>
            </a:r>
            <a:r>
              <a:rPr dirty="0" sz="2400" spc="220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1D1E"/>
                </a:solidFill>
                <a:latin typeface="Calibri"/>
                <a:cs typeface="Calibri"/>
              </a:rPr>
              <a:t>are</a:t>
            </a:r>
            <a:r>
              <a:rPr dirty="0" sz="2400" spc="229">
                <a:solidFill>
                  <a:srgbClr val="1F1D1E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1F1D1E"/>
                </a:solidFill>
                <a:latin typeface="Calibri"/>
                <a:cs typeface="Calibri"/>
              </a:rPr>
              <a:t>not </a:t>
            </a:r>
            <a:r>
              <a:rPr dirty="0" sz="2400" spc="-10">
                <a:solidFill>
                  <a:srgbClr val="1F1D1E"/>
                </a:solidFill>
                <a:latin typeface="Calibri"/>
                <a:cs typeface="Calibri"/>
              </a:rPr>
              <a:t>updatable.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/>
              <a:t>ALTER</a:t>
            </a:r>
            <a:r>
              <a:rPr dirty="0" spc="-15"/>
              <a:t> </a:t>
            </a:r>
            <a:r>
              <a:rPr dirty="0"/>
              <a:t>table</a:t>
            </a:r>
            <a:r>
              <a:rPr dirty="0" spc="-25"/>
              <a:t> </a:t>
            </a:r>
            <a:r>
              <a:rPr dirty="0" spc="-10"/>
              <a:t>command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94817" y="1461661"/>
            <a:ext cx="7115809" cy="331977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Alter</a:t>
            </a:r>
            <a:r>
              <a:rPr dirty="0" sz="2800" spc="-9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table</a:t>
            </a:r>
            <a:r>
              <a:rPr dirty="0" sz="2800" spc="-9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actions</a:t>
            </a:r>
            <a:r>
              <a:rPr dirty="0" sz="2800" spc="-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include: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Adding</a:t>
            </a:r>
            <a:r>
              <a:rPr dirty="0" sz="26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dropping</a:t>
            </a:r>
            <a:r>
              <a:rPr dirty="0" sz="26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column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(attribute)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Changing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column</a:t>
            </a:r>
            <a:r>
              <a:rPr dirty="0" sz="2600" spc="-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definition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Adding</a:t>
            </a:r>
            <a:r>
              <a:rPr dirty="0" sz="2600" spc="-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dropping</a:t>
            </a:r>
            <a:r>
              <a:rPr dirty="0" sz="2600" spc="-8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r>
              <a:rPr dirty="0" sz="26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constraints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39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ALTER</a:t>
            </a:r>
            <a:r>
              <a:rPr dirty="0" sz="2600" spc="-5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TABLE</a:t>
            </a:r>
            <a:r>
              <a:rPr dirty="0" sz="2600" spc="-5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COMPANY.EMPLOYEE</a:t>
            </a:r>
            <a:r>
              <a:rPr dirty="0" sz="2600" spc="-4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Courier New"/>
                <a:cs typeface="Courier New"/>
              </a:rPr>
              <a:t>ADD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COLUMN</a:t>
            </a:r>
            <a:r>
              <a:rPr dirty="0" sz="2600" spc="-2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Job</a:t>
            </a:r>
            <a:r>
              <a:rPr dirty="0" sz="2600" spc="-2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Courier New"/>
                <a:cs typeface="Courier New"/>
              </a:rPr>
              <a:t>VARCHAR(12);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Adding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Dropping</a:t>
            </a:r>
            <a:r>
              <a:rPr dirty="0" spc="-45"/>
              <a:t> </a:t>
            </a:r>
            <a:r>
              <a:rPr dirty="0" spc="-10"/>
              <a:t>Constraints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7312"/>
            <a:ext cx="6606540" cy="101409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Change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r>
              <a:rPr dirty="0" sz="2800" spc="-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specified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table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Add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drop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named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constraint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" y="3089148"/>
            <a:ext cx="5684520" cy="59435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Dropping</a:t>
            </a:r>
            <a:r>
              <a:rPr dirty="0" spc="-45"/>
              <a:t> </a:t>
            </a:r>
            <a:r>
              <a:rPr dirty="0"/>
              <a:t>Columns,</a:t>
            </a:r>
            <a:r>
              <a:rPr dirty="0" spc="-30"/>
              <a:t> </a:t>
            </a:r>
            <a:r>
              <a:rPr dirty="0"/>
              <a:t>Default</a:t>
            </a:r>
            <a:r>
              <a:rPr dirty="0" spc="-40"/>
              <a:t> </a:t>
            </a:r>
            <a:r>
              <a:rPr dirty="0" spc="-10"/>
              <a:t>Values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91857"/>
            <a:ext cx="7987665" cy="425386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drop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column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45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Choose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either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Courier New"/>
                <a:cs typeface="Courier New"/>
              </a:rPr>
              <a:t>CASCADE</a:t>
            </a:r>
            <a:r>
              <a:rPr dirty="0" sz="2600" spc="-819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Courier New"/>
                <a:cs typeface="Courier New"/>
              </a:rPr>
              <a:t>RESTRICT</a:t>
            </a:r>
            <a:endParaRPr sz="26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CASCADE</a:t>
            </a:r>
            <a:r>
              <a:rPr dirty="0" sz="2600" spc="-2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would</a:t>
            </a:r>
            <a:r>
              <a:rPr dirty="0" sz="26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drop</a:t>
            </a:r>
            <a:r>
              <a:rPr dirty="0" sz="26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6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column</a:t>
            </a:r>
            <a:r>
              <a:rPr dirty="0" sz="26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views</a:t>
            </a:r>
            <a:r>
              <a:rPr dirty="0" sz="26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 spc="-20">
                <a:solidFill>
                  <a:srgbClr val="333399"/>
                </a:solidFill>
                <a:latin typeface="Arial MT"/>
                <a:cs typeface="Arial MT"/>
              </a:rPr>
              <a:t>etc.</a:t>
            </a:r>
            <a:endParaRPr sz="26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RESTRICT</a:t>
            </a:r>
            <a:r>
              <a:rPr dirty="0" sz="2600" spc="-1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possible</a:t>
            </a:r>
            <a:r>
              <a:rPr dirty="0" sz="26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6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dirty="0" sz="2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views</a:t>
            </a:r>
            <a:r>
              <a:rPr dirty="0" sz="26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refer</a:t>
            </a:r>
            <a:r>
              <a:rPr dirty="0" sz="26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6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333399"/>
                </a:solidFill>
                <a:latin typeface="Arial MT"/>
                <a:cs typeface="Arial MT"/>
              </a:rPr>
              <a:t>it.</a:t>
            </a:r>
            <a:endParaRPr sz="2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ALTER</a:t>
            </a:r>
            <a:r>
              <a:rPr dirty="0" sz="2000" spc="-5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TABLE</a:t>
            </a:r>
            <a:r>
              <a:rPr dirty="0" sz="2000" spc="-6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1C1C1C"/>
                </a:solidFill>
                <a:latin typeface="Arial MT"/>
                <a:cs typeface="Arial MT"/>
              </a:rPr>
              <a:t>COMPANY.EMPLOYEE</a:t>
            </a:r>
            <a:r>
              <a:rPr dirty="0" sz="2000" spc="-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1C1C1C"/>
                </a:solidFill>
                <a:latin typeface="Arial"/>
                <a:cs typeface="Arial"/>
              </a:rPr>
              <a:t>DROP</a:t>
            </a:r>
            <a:r>
              <a:rPr dirty="0" sz="2000" spc="-6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C1C1C"/>
                </a:solidFill>
                <a:latin typeface="Arial"/>
                <a:cs typeface="Arial"/>
              </a:rPr>
              <a:t>COLUMN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solidFill>
                  <a:srgbClr val="1C1C1C"/>
                </a:solidFill>
                <a:latin typeface="Arial MT"/>
                <a:cs typeface="Arial MT"/>
              </a:rPr>
              <a:t>Address</a:t>
            </a:r>
            <a:r>
              <a:rPr dirty="0" sz="2000" spc="-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000" spc="-10" b="1">
                <a:solidFill>
                  <a:srgbClr val="1C1C1C"/>
                </a:solidFill>
                <a:latin typeface="Arial"/>
                <a:cs typeface="Arial"/>
              </a:rPr>
              <a:t>CASCADE</a:t>
            </a:r>
            <a:r>
              <a:rPr dirty="0" sz="2000" spc="-10">
                <a:solidFill>
                  <a:srgbClr val="1C1C1C"/>
                </a:solidFill>
                <a:latin typeface="Arial MT"/>
                <a:cs typeface="Arial MT"/>
              </a:rPr>
              <a:t>;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Default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dropped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altered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ALTER</a:t>
            </a:r>
            <a:r>
              <a:rPr dirty="0" sz="1800" spc="-3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TABLE</a:t>
            </a:r>
            <a:r>
              <a:rPr dirty="0" sz="1800" spc="-5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C1C1C"/>
                </a:solidFill>
                <a:latin typeface="Arial MT"/>
                <a:cs typeface="Arial MT"/>
              </a:rPr>
              <a:t>COMPANY.DEPARTMENT</a:t>
            </a:r>
            <a:r>
              <a:rPr dirty="0" sz="1800" spc="-7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ALTER</a:t>
            </a:r>
            <a:r>
              <a:rPr dirty="0" sz="1800" spc="-3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COLUMN</a:t>
            </a:r>
            <a:r>
              <a:rPr dirty="0" sz="1800" spc="-7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1C1C1C"/>
                </a:solidFill>
                <a:latin typeface="Arial MT"/>
                <a:cs typeface="Arial MT"/>
              </a:rPr>
              <a:t>Mgr_ssn</a:t>
            </a:r>
            <a:endParaRPr sz="18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DROP</a:t>
            </a:r>
            <a:r>
              <a:rPr dirty="0" sz="1800" spc="-3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1C1C1C"/>
                </a:solidFill>
                <a:latin typeface="Arial"/>
                <a:cs typeface="Arial"/>
              </a:rPr>
              <a:t>DEFAULT</a:t>
            </a:r>
            <a:r>
              <a:rPr dirty="0" sz="1800" spc="-10">
                <a:solidFill>
                  <a:srgbClr val="1C1C1C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ALTER</a:t>
            </a:r>
            <a:r>
              <a:rPr dirty="0" sz="1800" spc="-3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TABLE</a:t>
            </a:r>
            <a:r>
              <a:rPr dirty="0" sz="1800" spc="-5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C1C1C"/>
                </a:solidFill>
                <a:latin typeface="Arial MT"/>
                <a:cs typeface="Arial MT"/>
              </a:rPr>
              <a:t>COMPANY.DEPARTMENT</a:t>
            </a:r>
            <a:r>
              <a:rPr dirty="0" sz="1800" spc="-7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ALTER</a:t>
            </a:r>
            <a:r>
              <a:rPr dirty="0" sz="1800" spc="-3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COLUMN</a:t>
            </a:r>
            <a:r>
              <a:rPr dirty="0" sz="1800" spc="-7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1C1C1C"/>
                </a:solidFill>
                <a:latin typeface="Arial MT"/>
                <a:cs typeface="Arial MT"/>
              </a:rPr>
              <a:t>Mgr_ssn</a:t>
            </a:r>
            <a:endParaRPr sz="18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SET</a:t>
            </a:r>
            <a:r>
              <a:rPr dirty="0" sz="1800" spc="-5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C1C1C"/>
                </a:solidFill>
                <a:latin typeface="Arial"/>
                <a:cs typeface="Arial"/>
              </a:rPr>
              <a:t>DEFAULT</a:t>
            </a:r>
            <a:r>
              <a:rPr dirty="0" sz="1800" spc="1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1C1C1C"/>
                </a:solidFill>
                <a:latin typeface="Arial MT"/>
                <a:cs typeface="Arial MT"/>
              </a:rPr>
              <a:t>‘333445555’;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36347"/>
            <a:ext cx="239141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Verdana"/>
                <a:cs typeface="Verdana"/>
              </a:rPr>
              <a:t>Table</a:t>
            </a:r>
            <a:r>
              <a:rPr dirty="0" spc="-55" b="1">
                <a:latin typeface="Verdana"/>
                <a:cs typeface="Verdana"/>
              </a:rPr>
              <a:t> </a:t>
            </a:r>
            <a:r>
              <a:rPr dirty="0" spc="-25" b="1">
                <a:latin typeface="Verdana"/>
                <a:cs typeface="Verdana"/>
              </a:rPr>
              <a:t>7.2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0">
                <a:latin typeface="Verdana"/>
                <a:cs typeface="Verdana"/>
              </a:rPr>
              <a:t>Syntax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54807" y="136347"/>
            <a:ext cx="39408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800000"/>
                </a:solidFill>
                <a:latin typeface="Verdana"/>
                <a:cs typeface="Verdana"/>
              </a:rPr>
              <a:t>Summary</a:t>
            </a:r>
            <a:r>
              <a:rPr dirty="0" sz="3600" spc="-35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800000"/>
                </a:solidFill>
                <a:latin typeface="Verdana"/>
                <a:cs typeface="Verdana"/>
              </a:rPr>
              <a:t>of</a:t>
            </a:r>
            <a:r>
              <a:rPr dirty="0" sz="3600" spc="-5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dirty="0" sz="3600" spc="-25">
                <a:solidFill>
                  <a:srgbClr val="800000"/>
                </a:solidFill>
                <a:latin typeface="Verdana"/>
                <a:cs typeface="Verdana"/>
              </a:rPr>
              <a:t>SQL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1447800"/>
            <a:ext cx="8648192" cy="463855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253096" y="6157366"/>
            <a:ext cx="1810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continued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on</a:t>
            </a:r>
            <a:r>
              <a:rPr dirty="0" sz="1200" spc="-5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next</a:t>
            </a:r>
            <a:r>
              <a:rPr dirty="0" sz="1200" spc="-35" i="1">
                <a:latin typeface="Verdana"/>
                <a:cs typeface="Verdana"/>
              </a:rPr>
              <a:t> </a:t>
            </a:r>
            <a:r>
              <a:rPr dirty="0" sz="1200" spc="-20" i="1">
                <a:latin typeface="Verdana"/>
                <a:cs typeface="Verdana"/>
              </a:rPr>
              <a:t>slide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739" y="136347"/>
            <a:ext cx="570166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Verdana"/>
                <a:cs typeface="Verdana"/>
              </a:rPr>
              <a:t>Table</a:t>
            </a:r>
            <a:r>
              <a:rPr dirty="0" spc="-70" b="1">
                <a:latin typeface="Verdana"/>
                <a:cs typeface="Verdana"/>
              </a:rPr>
              <a:t> </a:t>
            </a:r>
            <a:r>
              <a:rPr dirty="0" b="1">
                <a:latin typeface="Verdana"/>
                <a:cs typeface="Verdana"/>
              </a:rPr>
              <a:t>7.2</a:t>
            </a:r>
            <a:r>
              <a:rPr dirty="0" spc="-40" b="1">
                <a:latin typeface="Verdana"/>
                <a:cs typeface="Verdana"/>
              </a:rPr>
              <a:t> </a:t>
            </a:r>
            <a:r>
              <a:rPr dirty="0" spc="-10" b="1">
                <a:latin typeface="Verdana"/>
                <a:cs typeface="Verdana"/>
              </a:rPr>
              <a:t>(continued)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Verdana"/>
                <a:cs typeface="Verdana"/>
              </a:rPr>
              <a:t>Summary</a:t>
            </a:r>
            <a:r>
              <a:rPr dirty="0" spc="-4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dirty="0" spc="-5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SQL</a:t>
            </a:r>
            <a:r>
              <a:rPr dirty="0" spc="-35">
                <a:latin typeface="Verdana"/>
                <a:cs typeface="Verdana"/>
              </a:rPr>
              <a:t> </a:t>
            </a:r>
            <a:r>
              <a:rPr dirty="0" spc="-10">
                <a:latin typeface="Verdana"/>
                <a:cs typeface="Verdana"/>
              </a:rPr>
              <a:t>Syntax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76" y="1752600"/>
            <a:ext cx="8667453" cy="368960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684009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Comparisons</a:t>
            </a:r>
            <a:r>
              <a:rPr dirty="0" spc="-75"/>
              <a:t> </a:t>
            </a:r>
            <a:r>
              <a:rPr dirty="0"/>
              <a:t>Involving</a:t>
            </a:r>
            <a:r>
              <a:rPr dirty="0" spc="-55"/>
              <a:t> </a:t>
            </a:r>
            <a:r>
              <a:rPr dirty="0" spc="-20"/>
              <a:t>NULL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Three-</a:t>
            </a:r>
            <a:r>
              <a:rPr dirty="0"/>
              <a:t>Valued</a:t>
            </a:r>
            <a:r>
              <a:rPr dirty="0" spc="-35"/>
              <a:t> </a:t>
            </a:r>
            <a:r>
              <a:rPr dirty="0"/>
              <a:t>Logic</a:t>
            </a:r>
            <a:r>
              <a:rPr dirty="0" spc="-20"/>
              <a:t> </a:t>
            </a:r>
            <a:r>
              <a:rPr dirty="0" spc="-10"/>
              <a:t>(cont’d.)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353058"/>
            <a:ext cx="7019925" cy="133223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355600" marR="5080" indent="-342900">
              <a:lnSpc>
                <a:spcPts val="3170"/>
              </a:lnSpc>
              <a:spcBef>
                <a:spcPts val="359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SQL</a:t>
            </a:r>
            <a:r>
              <a:rPr dirty="0" sz="2800" spc="-7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allows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queries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check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whether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an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33399"/>
                </a:solidFill>
                <a:latin typeface="Courier New"/>
                <a:cs typeface="Courier New"/>
              </a:rPr>
              <a:t>NULL</a:t>
            </a:r>
            <a:endParaRPr sz="28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56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IS</a:t>
            </a:r>
            <a:r>
              <a:rPr dirty="0" sz="2600" spc="-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IS</a:t>
            </a:r>
            <a:r>
              <a:rPr dirty="0" sz="2600" spc="-1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NOT</a:t>
            </a:r>
            <a:r>
              <a:rPr dirty="0" sz="2600" spc="-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 spc="-20">
                <a:solidFill>
                  <a:srgbClr val="800000"/>
                </a:solidFill>
                <a:latin typeface="Courier New"/>
                <a:cs typeface="Courier New"/>
              </a:rPr>
              <a:t>NULL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889" y="3652101"/>
            <a:ext cx="7026510" cy="111707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35"/>
              <a:t> </a:t>
            </a:r>
            <a:r>
              <a:rPr dirty="0"/>
              <a:t>Queries,</a:t>
            </a:r>
            <a:r>
              <a:rPr dirty="0" spc="-20"/>
              <a:t> </a:t>
            </a:r>
            <a:r>
              <a:rPr dirty="0" spc="-10"/>
              <a:t>Tuples,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and</a:t>
            </a:r>
            <a:r>
              <a:rPr dirty="0" spc="-15"/>
              <a:t> </a:t>
            </a:r>
            <a:r>
              <a:rPr dirty="0"/>
              <a:t>Set/Multiset</a:t>
            </a:r>
            <a:r>
              <a:rPr dirty="0" spc="-10"/>
              <a:t> Comparisons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7312"/>
            <a:ext cx="8208009" cy="372300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Nested</a:t>
            </a:r>
            <a:r>
              <a:rPr dirty="0" sz="2800" spc="-7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queries</a:t>
            </a:r>
            <a:endParaRPr sz="2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Complete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select-from-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blocks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within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WHERE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clause</a:t>
            </a:r>
            <a:r>
              <a:rPr dirty="0" sz="2600" spc="-7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another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endParaRPr sz="26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Outer</a:t>
            </a:r>
            <a:r>
              <a:rPr dirty="0" sz="2600" spc="-2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query</a:t>
            </a:r>
            <a:r>
              <a:rPr dirty="0" sz="2600" spc="-3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dirty="0" sz="2600" spc="-3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nested</a:t>
            </a:r>
            <a:r>
              <a:rPr dirty="0" sz="2600" spc="-2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-10" b="1">
                <a:solidFill>
                  <a:srgbClr val="800000"/>
                </a:solidFill>
                <a:latin typeface="Arial"/>
                <a:cs typeface="Arial"/>
              </a:rPr>
              <a:t>subqueries</a:t>
            </a:r>
            <a:endParaRPr sz="2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Comparison</a:t>
            </a:r>
            <a:r>
              <a:rPr dirty="0" sz="28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operator</a:t>
            </a:r>
            <a:r>
              <a:rPr dirty="0" sz="2800" spc="-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33399"/>
                </a:solidFill>
                <a:latin typeface="Courier New"/>
                <a:cs typeface="Courier New"/>
              </a:rPr>
              <a:t>IN</a:t>
            </a:r>
            <a:endParaRPr sz="2800">
              <a:latin typeface="Courier New"/>
              <a:cs typeface="Courier New"/>
            </a:endParaRPr>
          </a:p>
          <a:p>
            <a:pPr lvl="1" marL="756285" indent="-286385">
              <a:lnSpc>
                <a:spcPct val="100000"/>
              </a:lnSpc>
              <a:spcBef>
                <a:spcPts val="8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Compares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v</a:t>
            </a:r>
            <a:r>
              <a:rPr dirty="0" sz="2600" spc="-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multiset)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values</a:t>
            </a:r>
            <a:endParaRPr sz="26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2600" spc="-50" i="1">
                <a:solidFill>
                  <a:srgbClr val="800000"/>
                </a:solidFill>
                <a:latin typeface="Arial"/>
                <a:cs typeface="Arial"/>
              </a:rPr>
              <a:t>V</a:t>
            </a:r>
            <a:endParaRPr sz="26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4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Evaluates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Courier New"/>
                <a:cs typeface="Courier New"/>
              </a:rPr>
              <a:t>TRUE</a:t>
            </a:r>
            <a:r>
              <a:rPr dirty="0" sz="2600" spc="-83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v</a:t>
            </a:r>
            <a:r>
              <a:rPr dirty="0" sz="2600" spc="-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elements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0" i="1">
                <a:solidFill>
                  <a:srgbClr val="800000"/>
                </a:solidFill>
                <a:latin typeface="Arial"/>
                <a:cs typeface="Arial"/>
              </a:rPr>
              <a:t>V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25"/>
              <a:t> </a:t>
            </a:r>
            <a:r>
              <a:rPr dirty="0"/>
              <a:t>Queries</a:t>
            </a:r>
            <a:r>
              <a:rPr dirty="0" spc="-25"/>
              <a:t> </a:t>
            </a:r>
            <a:r>
              <a:rPr dirty="0" spc="-10"/>
              <a:t>(cont’d.)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54" y="2464239"/>
            <a:ext cx="6903855" cy="304984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25"/>
              <a:t> </a:t>
            </a:r>
            <a:r>
              <a:rPr dirty="0"/>
              <a:t>Queries</a:t>
            </a:r>
            <a:r>
              <a:rPr dirty="0" spc="-25"/>
              <a:t> </a:t>
            </a:r>
            <a:r>
              <a:rPr dirty="0" spc="-10"/>
              <a:t>(cont’d.)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7312"/>
            <a:ext cx="6071235" cy="1014094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comparisons</a:t>
            </a:r>
            <a:endParaRPr sz="2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Place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them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within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parentheses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165" y="3326980"/>
            <a:ext cx="6373408" cy="137285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77800"/>
            <a:ext cx="4979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25"/>
              <a:t> </a:t>
            </a:r>
            <a:r>
              <a:rPr dirty="0"/>
              <a:t>Queries</a:t>
            </a:r>
            <a:r>
              <a:rPr dirty="0" spc="-25"/>
              <a:t> </a:t>
            </a:r>
            <a:r>
              <a:rPr dirty="0" spc="-10"/>
              <a:t>(cont’d.)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125981"/>
            <a:ext cx="8386445" cy="3903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5120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other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comparison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operators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compare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single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0" i="1">
                <a:solidFill>
                  <a:srgbClr val="333399"/>
                </a:solidFill>
                <a:latin typeface="Arial"/>
                <a:cs typeface="Arial"/>
              </a:rPr>
              <a:t>v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0"/>
              </a:spcBef>
              <a:tabLst>
                <a:tab pos="756285" algn="l"/>
              </a:tabLst>
            </a:pPr>
            <a:r>
              <a:rPr dirty="0" sz="1400" spc="-5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r>
              <a:rPr dirty="0" sz="1400">
                <a:solidFill>
                  <a:srgbClr val="333399"/>
                </a:solidFill>
                <a:latin typeface="Times New Roman"/>
                <a:cs typeface="Times New Roman"/>
              </a:rPr>
              <a:t>	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dirty="0" sz="2600" spc="-2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ANY</a:t>
            </a:r>
            <a:r>
              <a:rPr dirty="0" sz="2600" spc="-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dirty="0" sz="2600" spc="-1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SOME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)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operator</a:t>
            </a:r>
            <a:endParaRPr sz="2600">
              <a:latin typeface="Arial MT"/>
              <a:cs typeface="Arial MT"/>
            </a:endParaRPr>
          </a:p>
          <a:p>
            <a:pPr lvl="1" marL="1155065" indent="-227965">
              <a:lnSpc>
                <a:spcPct val="100000"/>
              </a:lnSpc>
              <a:spcBef>
                <a:spcPts val="60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Returns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Courier New"/>
                <a:cs typeface="Courier New"/>
              </a:rPr>
              <a:t>TRUE</a:t>
            </a:r>
            <a:r>
              <a:rPr dirty="0" sz="2400" spc="-85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v</a:t>
            </a:r>
            <a:r>
              <a:rPr dirty="0" sz="2400" spc="-4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equal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some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in</a:t>
            </a:r>
            <a:endParaRPr sz="24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4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V</a:t>
            </a:r>
            <a:r>
              <a:rPr dirty="0" sz="2400" spc="-4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hence</a:t>
            </a:r>
            <a:r>
              <a:rPr dirty="0" sz="24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equivalent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333399"/>
                </a:solidFill>
                <a:latin typeface="Courier New"/>
                <a:cs typeface="Courier New"/>
              </a:rPr>
              <a:t>IN</a:t>
            </a:r>
            <a:endParaRPr sz="2400">
              <a:latin typeface="Courier New"/>
              <a:cs typeface="Courier New"/>
            </a:endParaRPr>
          </a:p>
          <a:p>
            <a:pPr marL="756285" indent="-286385">
              <a:lnSpc>
                <a:spcPct val="100000"/>
              </a:lnSpc>
              <a:spcBef>
                <a:spcPts val="60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Other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operators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combined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with </a:t>
            </a:r>
            <a:r>
              <a:rPr dirty="0" sz="2600" spc="-10">
                <a:solidFill>
                  <a:srgbClr val="800000"/>
                </a:solidFill>
                <a:latin typeface="Courier New"/>
                <a:cs typeface="Courier New"/>
              </a:rPr>
              <a:t>ANY</a:t>
            </a:r>
            <a:r>
              <a:rPr dirty="0" sz="2600" spc="-835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endParaRPr sz="26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SOME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):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&gt;=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&lt;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&lt;=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25">
                <a:solidFill>
                  <a:srgbClr val="800000"/>
                </a:solidFill>
                <a:latin typeface="Courier New"/>
                <a:cs typeface="Courier New"/>
              </a:rPr>
              <a:t>&lt;&gt;</a:t>
            </a:r>
            <a:endParaRPr sz="2600">
              <a:latin typeface="Courier New"/>
              <a:cs typeface="Courier New"/>
            </a:endParaRPr>
          </a:p>
          <a:p>
            <a:pPr marL="756285" marR="565785" indent="-287020">
              <a:lnSpc>
                <a:spcPct val="105800"/>
              </a:lnSpc>
              <a:spcBef>
                <a:spcPts val="44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Courier New"/>
                <a:cs typeface="Courier New"/>
              </a:rPr>
              <a:t>ALL:</a:t>
            </a:r>
            <a:r>
              <a:rPr dirty="0" sz="2600" spc="-2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exceed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nested query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2834" y="4743994"/>
            <a:ext cx="4735488" cy="118654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50839" y="1260537"/>
            <a:ext cx="179705" cy="430593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Verdana"/>
                <a:cs typeface="Verdana"/>
              </a:rPr>
              <a:t>Copyright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©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2017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Pearson</a:t>
            </a:r>
            <a:r>
              <a:rPr dirty="0" sz="1000" spc="-2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India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Education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Services</a:t>
            </a:r>
            <a:r>
              <a:rPr dirty="0" sz="1000" spc="-3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Pvt.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8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25"/>
              <a:t> </a:t>
            </a:r>
            <a:r>
              <a:rPr dirty="0"/>
              <a:t>Queries</a:t>
            </a:r>
            <a:r>
              <a:rPr dirty="0" spc="-25"/>
              <a:t> </a:t>
            </a:r>
            <a:r>
              <a:rPr dirty="0" spc="-10"/>
              <a:t>(cont’d.)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267312"/>
            <a:ext cx="7198995" cy="14103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Avoid</a:t>
            </a:r>
            <a:r>
              <a:rPr dirty="0" sz="28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potential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errors</a:t>
            </a:r>
            <a:r>
              <a:rPr dirty="0" sz="28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ambiguities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Create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variables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(aliases)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tables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referenced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SQL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query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28" y="3529852"/>
            <a:ext cx="7070824" cy="214032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Database</a:t>
            </a:r>
            <a:r>
              <a:rPr dirty="0" spc="-45"/>
              <a:t> </a:t>
            </a:r>
            <a:r>
              <a:rPr dirty="0"/>
              <a:t>Systems</a:t>
            </a:r>
            <a:r>
              <a:rPr dirty="0" spc="-50"/>
              <a:t> </a:t>
            </a:r>
            <a:r>
              <a:rPr dirty="0"/>
              <a:t>,</a:t>
            </a:r>
            <a:r>
              <a:rPr dirty="0" spc="-45"/>
              <a:t> </a:t>
            </a:r>
            <a:r>
              <a:rPr dirty="0" spc="-25"/>
              <a:t>7e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65"/>
              <a:t> </a:t>
            </a:r>
            <a:r>
              <a:rPr dirty="0"/>
              <a:t>Elmasri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Navathe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2023-12-14T18:02:22Z</dcterms:created>
  <dcterms:modified xsi:type="dcterms:W3CDTF">2023-12-14T18:02:22Z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2023-12-10T00:00:00Z</vt:filetime>
  </property>
  <property fmtid="{D5CDD505-2E9C-101B-9397-08002B2CF9AE}" pid="3" name="LastSaved">
    <vt:filetime>2023-12-14T00:00:00Z</vt:filetime>
  </property>
  <property fmtid="{D5CDD505-2E9C-101B-9397-08002B2CF9AE}" pid="4" name="Producer">
    <vt:lpwstr>Foxit PDF Creator Version 10.1.1.3539</vt:lpwstr>
  </property>
</Properties>
</file>