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13658" y="2066290"/>
            <a:ext cx="291668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19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79">
                <a:moveTo>
                  <a:pt x="9143999" y="0"/>
                </a:moveTo>
                <a:lnTo>
                  <a:pt x="0" y="0"/>
                </a:lnTo>
                <a:lnTo>
                  <a:pt x="0" y="487678"/>
                </a:lnTo>
                <a:lnTo>
                  <a:pt x="9143999" y="487678"/>
                </a:lnTo>
                <a:lnTo>
                  <a:pt x="9143999" y="0"/>
                </a:lnTo>
                <a:close/>
              </a:path>
            </a:pathLst>
          </a:custGeom>
          <a:solidFill>
            <a:srgbClr val="36439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40168" y="6370318"/>
            <a:ext cx="1581912" cy="4770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363473"/>
            <a:ext cx="7614919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051" y="1379982"/>
            <a:ext cx="8219897" cy="477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214876" y="6527858"/>
            <a:ext cx="237299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69265" y="6530602"/>
            <a:ext cx="316230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13658" y="2066290"/>
            <a:ext cx="26155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333399"/>
                </a:solidFill>
                <a:latin typeface="Arial"/>
                <a:cs typeface="Arial"/>
              </a:rPr>
              <a:t>CHAPTER</a:t>
            </a:r>
            <a:r>
              <a:rPr dirty="0" sz="3600" spc="-10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333399"/>
                </a:solidFill>
                <a:latin typeface="Arial"/>
                <a:cs typeface="Arial"/>
              </a:rPr>
              <a:t>9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608" y="3310254"/>
            <a:ext cx="774890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88514" marR="5080" indent="-207645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333399"/>
                </a:solidFill>
                <a:latin typeface="Arial MT"/>
                <a:cs typeface="Arial MT"/>
              </a:rPr>
              <a:t>Relational</a:t>
            </a:r>
            <a:r>
              <a:rPr dirty="0" sz="36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333399"/>
                </a:solidFill>
                <a:latin typeface="Arial MT"/>
                <a:cs typeface="Arial MT"/>
              </a:rPr>
              <a:t>Database</a:t>
            </a:r>
            <a:r>
              <a:rPr dirty="0" sz="36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333399"/>
                </a:solidFill>
                <a:latin typeface="Arial MT"/>
                <a:cs typeface="Arial MT"/>
              </a:rPr>
              <a:t>Design</a:t>
            </a:r>
            <a:r>
              <a:rPr dirty="0" sz="36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600" spc="-5">
                <a:solidFill>
                  <a:srgbClr val="333399"/>
                </a:solidFill>
                <a:latin typeface="Arial MT"/>
                <a:cs typeface="Arial MT"/>
              </a:rPr>
              <a:t>by</a:t>
            </a:r>
            <a:r>
              <a:rPr dirty="0" sz="36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333399"/>
                </a:solidFill>
                <a:latin typeface="Arial MT"/>
                <a:cs typeface="Arial MT"/>
              </a:rPr>
              <a:t>ER-to- </a:t>
            </a:r>
            <a:r>
              <a:rPr dirty="0" sz="3600" spc="-98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333399"/>
                </a:solidFill>
                <a:latin typeface="Arial MT"/>
                <a:cs typeface="Arial MT"/>
              </a:rPr>
              <a:t>Relational</a:t>
            </a:r>
            <a:r>
              <a:rPr dirty="0" sz="36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333399"/>
                </a:solidFill>
                <a:latin typeface="Arial MT"/>
                <a:cs typeface="Arial MT"/>
              </a:rPr>
              <a:t>Mapping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653237"/>
            <a:ext cx="75361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ER-to-Relational</a:t>
            </a:r>
            <a:r>
              <a:rPr dirty="0" spc="45"/>
              <a:t> </a:t>
            </a:r>
            <a:r>
              <a:rPr dirty="0" spc="-5"/>
              <a:t>Mapping</a:t>
            </a:r>
            <a:r>
              <a:rPr dirty="0" spc="30"/>
              <a:t> </a:t>
            </a:r>
            <a:r>
              <a:rPr dirty="0" spc="-5"/>
              <a:t>Algorithm</a:t>
            </a:r>
            <a:r>
              <a:rPr dirty="0" spc="20"/>
              <a:t> </a:t>
            </a:r>
            <a:r>
              <a:rPr dirty="0" spc="-5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742" y="1486354"/>
            <a:ext cx="8277859" cy="470281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Step</a:t>
            </a:r>
            <a:r>
              <a:rPr dirty="0" sz="2400" spc="-1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6:</a:t>
            </a:r>
            <a:r>
              <a:rPr dirty="0" sz="2400" spc="-1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Mapping</a:t>
            </a:r>
            <a:r>
              <a:rPr dirty="0" sz="2400" spc="-3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dirty="0" sz="2400" spc="-1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Multivalued</a:t>
            </a:r>
            <a:r>
              <a:rPr dirty="0" sz="2400" spc="-5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attributes.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24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each</a:t>
            </a:r>
            <a:r>
              <a:rPr dirty="0" sz="2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multivalued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dirty="0" sz="2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A,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create</a:t>
            </a:r>
            <a:r>
              <a:rPr dirty="0" sz="20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new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0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R.</a:t>
            </a:r>
            <a:endParaRPr sz="2000">
              <a:latin typeface="Arial MT"/>
              <a:cs typeface="Arial MT"/>
            </a:endParaRPr>
          </a:p>
          <a:p>
            <a:pPr lvl="1" marL="756285" marR="5080" indent="-287020">
              <a:lnSpc>
                <a:spcPct val="90000"/>
              </a:lnSpc>
              <a:spcBef>
                <a:spcPts val="48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This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R will</a:t>
            </a:r>
            <a:r>
              <a:rPr dirty="0" sz="20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include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an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dirty="0" sz="2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corresponding</a:t>
            </a:r>
            <a:r>
              <a:rPr dirty="0" sz="20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A,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plus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2000" spc="-5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primary key attribute K-as a foreign key in 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R-of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 relation that </a:t>
            </a:r>
            <a:r>
              <a:rPr dirty="0" sz="20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represents the 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entity type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 relationship 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type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that has A as an </a:t>
            </a:r>
            <a:r>
              <a:rPr dirty="0" sz="20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attribute.</a:t>
            </a:r>
            <a:endParaRPr sz="2000">
              <a:latin typeface="Arial MT"/>
              <a:cs typeface="Arial MT"/>
            </a:endParaRPr>
          </a:p>
          <a:p>
            <a:pPr lvl="1" marL="756285" marR="1087120" indent="-287020">
              <a:lnSpc>
                <a:spcPts val="2160"/>
              </a:lnSpc>
              <a:spcBef>
                <a:spcPts val="509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r>
              <a:rPr dirty="0" sz="2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R is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combination</a:t>
            </a:r>
            <a:r>
              <a:rPr dirty="0" sz="2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K.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If</a:t>
            </a:r>
            <a:r>
              <a:rPr dirty="0" sz="20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2000" spc="-5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multivalued attribute is composite, we include 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its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simple </a:t>
            </a:r>
            <a:r>
              <a:rPr dirty="0" sz="20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components.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Example:</a:t>
            </a:r>
            <a:r>
              <a:rPr dirty="0" sz="2400" spc="1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DEPT_LOCATIONS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created.</a:t>
            </a:r>
            <a:endParaRPr sz="2400">
              <a:latin typeface="Arial MT"/>
              <a:cs typeface="Arial MT"/>
            </a:endParaRPr>
          </a:p>
          <a:p>
            <a:pPr lvl="1" marL="756285" marR="110489" indent="-287020">
              <a:lnSpc>
                <a:spcPts val="2160"/>
              </a:lnSpc>
              <a:spcBef>
                <a:spcPts val="51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 attribute DLOCATION represents the multivalued attribute </a:t>
            </a:r>
            <a:r>
              <a:rPr dirty="0" sz="20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LOCATIONS</a:t>
            </a:r>
            <a:r>
              <a:rPr dirty="0" sz="2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DEPARTMENT,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while</a:t>
            </a:r>
            <a:r>
              <a:rPr dirty="0" sz="20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DNUMBER-as</a:t>
            </a:r>
            <a:r>
              <a:rPr dirty="0" sz="20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foreign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key- </a:t>
            </a:r>
            <a:r>
              <a:rPr dirty="0" sz="2000" spc="-5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represents</a:t>
            </a:r>
            <a:r>
              <a:rPr dirty="0" sz="20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r>
              <a:rPr dirty="0" sz="2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DEPARTMENT</a:t>
            </a:r>
            <a:r>
              <a:rPr dirty="0" sz="20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relation.</a:t>
            </a:r>
            <a:endParaRPr sz="2000">
              <a:latin typeface="Arial MT"/>
              <a:cs typeface="Arial MT"/>
            </a:endParaRPr>
          </a:p>
          <a:p>
            <a:pPr lvl="1" marL="756285" marR="1249045" indent="-287020">
              <a:lnSpc>
                <a:spcPts val="2160"/>
              </a:lnSpc>
              <a:spcBef>
                <a:spcPts val="484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r>
              <a:rPr dirty="0" sz="2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R is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combination</a:t>
            </a:r>
            <a:r>
              <a:rPr dirty="0" sz="20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{DNUMBER, </a:t>
            </a:r>
            <a:r>
              <a:rPr dirty="0" sz="2000" spc="-5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DLOCATION}.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219" y="1344167"/>
            <a:ext cx="7007352" cy="5029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0"/>
            <a:ext cx="6814820" cy="1305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414270" algn="l"/>
              </a:tabLst>
            </a:pPr>
            <a:r>
              <a:rPr dirty="0" spc="-5">
                <a:latin typeface="Verdana"/>
                <a:cs typeface="Verdana"/>
              </a:rPr>
              <a:t>Figure</a:t>
            </a:r>
            <a:r>
              <a:rPr dirty="0" spc="25">
                <a:latin typeface="Verdana"/>
                <a:cs typeface="Verdana"/>
              </a:rPr>
              <a:t> </a:t>
            </a:r>
            <a:r>
              <a:rPr dirty="0" spc="-5">
                <a:latin typeface="Verdana"/>
                <a:cs typeface="Verdana"/>
              </a:rPr>
              <a:t>9.2	</a:t>
            </a:r>
            <a:r>
              <a:rPr dirty="0" spc="-10" b="0">
                <a:latin typeface="Verdana"/>
                <a:cs typeface="Verdana"/>
              </a:rPr>
              <a:t>Result</a:t>
            </a:r>
            <a:r>
              <a:rPr dirty="0" spc="5" b="0">
                <a:latin typeface="Verdana"/>
                <a:cs typeface="Verdana"/>
              </a:rPr>
              <a:t> </a:t>
            </a:r>
            <a:r>
              <a:rPr dirty="0" spc="-5" b="0">
                <a:latin typeface="Verdana"/>
                <a:cs typeface="Verdana"/>
              </a:rPr>
              <a:t>of</a:t>
            </a:r>
            <a:r>
              <a:rPr dirty="0" spc="10" b="0">
                <a:latin typeface="Verdana"/>
                <a:cs typeface="Verdana"/>
              </a:rPr>
              <a:t> </a:t>
            </a:r>
            <a:r>
              <a:rPr dirty="0" spc="-5" b="0">
                <a:latin typeface="Verdana"/>
                <a:cs typeface="Verdana"/>
              </a:rPr>
              <a:t>mapping</a:t>
            </a:r>
            <a:r>
              <a:rPr dirty="0" spc="35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the </a:t>
            </a:r>
            <a:r>
              <a:rPr dirty="0" spc="-5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COMPANY</a:t>
            </a:r>
            <a:r>
              <a:rPr dirty="0" spc="10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ER </a:t>
            </a:r>
            <a:r>
              <a:rPr dirty="0" spc="-5" b="0">
                <a:latin typeface="Verdana"/>
                <a:cs typeface="Verdana"/>
              </a:rPr>
              <a:t>schema</a:t>
            </a:r>
            <a:r>
              <a:rPr dirty="0" spc="40" b="0">
                <a:latin typeface="Verdana"/>
                <a:cs typeface="Verdana"/>
              </a:rPr>
              <a:t> </a:t>
            </a:r>
            <a:r>
              <a:rPr dirty="0" spc="-15" b="0">
                <a:latin typeface="Verdana"/>
                <a:cs typeface="Verdana"/>
              </a:rPr>
              <a:t>into</a:t>
            </a:r>
            <a:r>
              <a:rPr dirty="0" spc="5" b="0">
                <a:latin typeface="Verdana"/>
                <a:cs typeface="Verdana"/>
              </a:rPr>
              <a:t> </a:t>
            </a:r>
            <a:r>
              <a:rPr dirty="0" spc="-5" b="0">
                <a:latin typeface="Verdana"/>
                <a:cs typeface="Verdana"/>
              </a:rPr>
              <a:t>a</a:t>
            </a:r>
            <a:r>
              <a:rPr dirty="0" spc="5" b="0">
                <a:latin typeface="Verdana"/>
                <a:cs typeface="Verdana"/>
              </a:rPr>
              <a:t> </a:t>
            </a:r>
            <a:r>
              <a:rPr dirty="0" spc="-5" b="0">
                <a:latin typeface="Verdana"/>
                <a:cs typeface="Verdana"/>
              </a:rPr>
              <a:t>relational </a:t>
            </a:r>
            <a:r>
              <a:rPr dirty="0" spc="-969" b="0">
                <a:latin typeface="Verdana"/>
                <a:cs typeface="Verdana"/>
              </a:rPr>
              <a:t> </a:t>
            </a:r>
            <a:r>
              <a:rPr dirty="0" spc="-5" b="0">
                <a:latin typeface="Verdana"/>
                <a:cs typeface="Verdana"/>
              </a:rPr>
              <a:t>database</a:t>
            </a:r>
            <a:r>
              <a:rPr dirty="0" spc="30" b="0">
                <a:latin typeface="Verdana"/>
                <a:cs typeface="Verdana"/>
              </a:rPr>
              <a:t> </a:t>
            </a:r>
            <a:r>
              <a:rPr dirty="0" spc="-5" b="0">
                <a:latin typeface="Verdana"/>
                <a:cs typeface="Verdana"/>
              </a:rPr>
              <a:t>schema.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Summary</a:t>
            </a:r>
            <a:r>
              <a:rPr dirty="0" spc="15"/>
              <a:t> </a:t>
            </a:r>
            <a:r>
              <a:rPr dirty="0" spc="-5"/>
              <a:t>of</a:t>
            </a:r>
            <a:r>
              <a:rPr dirty="0" spc="10"/>
              <a:t> </a:t>
            </a:r>
            <a:r>
              <a:rPr dirty="0" spc="-5"/>
              <a:t>Mapping</a:t>
            </a:r>
            <a:r>
              <a:rPr dirty="0" spc="30"/>
              <a:t> </a:t>
            </a:r>
            <a:r>
              <a:rPr dirty="0" spc="-5"/>
              <a:t>constructs</a:t>
            </a:r>
            <a:r>
              <a:rPr dirty="0" spc="30"/>
              <a:t> </a:t>
            </a:r>
            <a:r>
              <a:rPr dirty="0" spc="-5"/>
              <a:t>and </a:t>
            </a:r>
            <a:r>
              <a:rPr dirty="0" spc="-760"/>
              <a:t> </a:t>
            </a:r>
            <a:r>
              <a:rPr dirty="0" spc="-5"/>
              <a:t>constraints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552" y="2038645"/>
            <a:ext cx="8564653" cy="396377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9143" y="165175"/>
            <a:ext cx="5433695" cy="1059180"/>
          </a:xfrm>
          <a:prstGeom prst="rect"/>
        </p:spPr>
        <p:txBody>
          <a:bodyPr wrap="square" lIns="0" tIns="186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3200" spc="-5"/>
              <a:t>Mapping</a:t>
            </a:r>
            <a:r>
              <a:rPr dirty="0" sz="3200" spc="-45"/>
              <a:t> </a:t>
            </a:r>
            <a:r>
              <a:rPr dirty="0" sz="3200" spc="-5"/>
              <a:t>Exercise-1</a:t>
            </a:r>
            <a:endParaRPr sz="3200"/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800" spc="-5" b="0">
                <a:solidFill>
                  <a:srgbClr val="333399"/>
                </a:solidFill>
                <a:latin typeface="Arial MT"/>
                <a:cs typeface="Arial MT"/>
              </a:rPr>
              <a:t>Exercise</a:t>
            </a:r>
            <a:r>
              <a:rPr dirty="0" sz="1800" spc="20" b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333399"/>
                </a:solidFill>
                <a:latin typeface="Arial MT"/>
                <a:cs typeface="Arial MT"/>
              </a:rPr>
              <a:t>9.4</a:t>
            </a:r>
            <a:r>
              <a:rPr dirty="0" sz="1800" spc="-10" b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333399"/>
                </a:solidFill>
                <a:latin typeface="Arial MT"/>
                <a:cs typeface="Arial MT"/>
              </a:rPr>
              <a:t>:</a:t>
            </a:r>
            <a:r>
              <a:rPr dirty="0" sz="1800" spc="-5" b="0">
                <a:solidFill>
                  <a:srgbClr val="333399"/>
                </a:solidFill>
                <a:latin typeface="Arial MT"/>
                <a:cs typeface="Arial MT"/>
              </a:rPr>
              <a:t> Map</a:t>
            </a:r>
            <a:r>
              <a:rPr dirty="0" sz="1800" spc="-10" b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333399"/>
                </a:solidFill>
                <a:latin typeface="Arial MT"/>
                <a:cs typeface="Arial MT"/>
              </a:rPr>
              <a:t>this</a:t>
            </a:r>
            <a:r>
              <a:rPr dirty="0" sz="1800" b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333399"/>
                </a:solidFill>
                <a:latin typeface="Arial MT"/>
                <a:cs typeface="Arial MT"/>
              </a:rPr>
              <a:t>schema</a:t>
            </a:r>
            <a:r>
              <a:rPr dirty="0" sz="1800" spc="5" b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333399"/>
                </a:solidFill>
                <a:latin typeface="Arial MT"/>
                <a:cs typeface="Arial MT"/>
              </a:rPr>
              <a:t>into</a:t>
            </a:r>
            <a:r>
              <a:rPr dirty="0" sz="1800" b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 spc="-5" b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1800" b="0">
                <a:solidFill>
                  <a:srgbClr val="333399"/>
                </a:solidFill>
                <a:latin typeface="Arial MT"/>
                <a:cs typeface="Arial MT"/>
              </a:rPr>
              <a:t> set</a:t>
            </a:r>
            <a:r>
              <a:rPr dirty="0" sz="1800" spc="5" b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800" b="0">
                <a:solidFill>
                  <a:srgbClr val="333399"/>
                </a:solidFill>
                <a:latin typeface="Arial MT"/>
                <a:cs typeface="Arial MT"/>
              </a:rPr>
              <a:t>of </a:t>
            </a:r>
            <a:r>
              <a:rPr dirty="0" sz="1800" spc="-5" b="0">
                <a:solidFill>
                  <a:srgbClr val="333399"/>
                </a:solidFill>
                <a:latin typeface="Arial MT"/>
                <a:cs typeface="Arial MT"/>
              </a:rPr>
              <a:t>relations.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027" y="1435608"/>
            <a:ext cx="7304532" cy="47152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30315" y="1462785"/>
            <a:ext cx="2069464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800000"/>
                </a:solidFill>
                <a:latin typeface="Arial"/>
                <a:cs typeface="Arial"/>
              </a:rPr>
              <a:t>FIGURE</a:t>
            </a:r>
            <a:r>
              <a:rPr dirty="0" sz="1800" spc="-5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800000"/>
                </a:solidFill>
                <a:latin typeface="Arial"/>
                <a:cs typeface="Arial"/>
              </a:rPr>
              <a:t>9.8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An</a:t>
            </a:r>
            <a:r>
              <a:rPr dirty="0" sz="18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ER</a:t>
            </a:r>
            <a:r>
              <a:rPr dirty="0" sz="18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schema</a:t>
            </a:r>
            <a:r>
              <a:rPr dirty="0" sz="18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dirty="0" sz="18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a </a:t>
            </a:r>
            <a:r>
              <a:rPr dirty="0" sz="1800" spc="-484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SHIP_TRACKING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database.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11950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latin typeface="Arial MT"/>
                <a:cs typeface="Arial MT"/>
              </a:rPr>
              <a:t>Steps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281429"/>
            <a:ext cx="6807834" cy="2312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ER-to-Relational</a:t>
            </a:r>
            <a:r>
              <a:rPr dirty="0" sz="2400" spc="-3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Mapping</a:t>
            </a:r>
            <a:r>
              <a:rPr dirty="0" sz="2400" spc="-4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Step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1: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 Mapping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 Regular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Entity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Types</a:t>
            </a:r>
            <a:endParaRPr sz="21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Step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2: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Mapping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Weak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Entity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Types</a:t>
            </a:r>
            <a:endParaRPr sz="21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Step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3: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Mapping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of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Binary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1:1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Types</a:t>
            </a:r>
            <a:endParaRPr sz="21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Step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4:</a:t>
            </a:r>
            <a:r>
              <a:rPr dirty="0" sz="21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Mapping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of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Binary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1:N</a:t>
            </a:r>
            <a:r>
              <a:rPr dirty="0" sz="21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Relationship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Types.</a:t>
            </a:r>
            <a:endParaRPr sz="21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Step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5:</a:t>
            </a:r>
            <a:r>
              <a:rPr dirty="0" sz="21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Mapping</a:t>
            </a:r>
            <a:r>
              <a:rPr dirty="0" sz="21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of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Binary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M:N</a:t>
            </a:r>
            <a:r>
              <a:rPr dirty="0" sz="21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Relationship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Types.</a:t>
            </a:r>
            <a:endParaRPr sz="21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Step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6: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Mapping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 Multivalued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48780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latin typeface="Arial MT"/>
                <a:cs typeface="Arial MT"/>
              </a:rPr>
              <a:t>GOALS</a:t>
            </a:r>
            <a:r>
              <a:rPr dirty="0" sz="3600" spc="-40" b="0">
                <a:latin typeface="Arial MT"/>
                <a:cs typeface="Arial MT"/>
              </a:rPr>
              <a:t> </a:t>
            </a:r>
            <a:r>
              <a:rPr dirty="0" sz="3600" b="0">
                <a:latin typeface="Arial MT"/>
                <a:cs typeface="Arial MT"/>
              </a:rPr>
              <a:t>during</a:t>
            </a:r>
            <a:r>
              <a:rPr dirty="0" sz="3600" spc="-60" b="0">
                <a:latin typeface="Arial MT"/>
                <a:cs typeface="Arial MT"/>
              </a:rPr>
              <a:t> </a:t>
            </a:r>
            <a:r>
              <a:rPr dirty="0" sz="3600" b="0">
                <a:latin typeface="Arial MT"/>
                <a:cs typeface="Arial MT"/>
              </a:rPr>
              <a:t>Mapping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353058"/>
            <a:ext cx="8195309" cy="2244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42113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Preserve all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information (that includes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all </a:t>
            </a:r>
            <a:r>
              <a:rPr dirty="0" sz="2800" spc="-7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attributes)</a:t>
            </a:r>
            <a:endParaRPr sz="28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Maintain</a:t>
            </a:r>
            <a:r>
              <a:rPr dirty="0" sz="28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constraints</a:t>
            </a:r>
            <a:r>
              <a:rPr dirty="0" sz="28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extent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 possible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(Relational</a:t>
            </a:r>
            <a:r>
              <a:rPr dirty="0" sz="2800" spc="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Model</a:t>
            </a:r>
            <a:r>
              <a:rPr dirty="0" sz="2800" spc="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cannot</a:t>
            </a:r>
            <a:r>
              <a:rPr dirty="0" sz="28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preserve</a:t>
            </a:r>
            <a:r>
              <a:rPr dirty="0" sz="28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all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constraints- </a:t>
            </a:r>
            <a:r>
              <a:rPr dirty="0" sz="2800" spc="-7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e.g.,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 max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cardinality ratio such</a:t>
            </a:r>
            <a:r>
              <a:rPr dirty="0" sz="28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as</a:t>
            </a:r>
            <a:r>
              <a:rPr dirty="0" sz="28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1:10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ER.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73171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0">
                <a:latin typeface="Arial MT"/>
                <a:cs typeface="Arial MT"/>
              </a:rPr>
              <a:t>ER-to-Relational</a:t>
            </a:r>
            <a:r>
              <a:rPr dirty="0" sz="3600" spc="-40" b="0">
                <a:latin typeface="Arial MT"/>
                <a:cs typeface="Arial MT"/>
              </a:rPr>
              <a:t> </a:t>
            </a:r>
            <a:r>
              <a:rPr dirty="0" sz="3600" b="0">
                <a:latin typeface="Arial MT"/>
                <a:cs typeface="Arial MT"/>
              </a:rPr>
              <a:t>Mapping</a:t>
            </a:r>
            <a:r>
              <a:rPr dirty="0" sz="3600" spc="-20" b="0">
                <a:latin typeface="Arial MT"/>
                <a:cs typeface="Arial MT"/>
              </a:rPr>
              <a:t> </a:t>
            </a:r>
            <a:r>
              <a:rPr dirty="0" sz="3600" b="0">
                <a:latin typeface="Arial MT"/>
                <a:cs typeface="Arial MT"/>
              </a:rPr>
              <a:t>Algorithm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281429"/>
            <a:ext cx="8184515" cy="4293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88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Step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1: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Mapping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Regular</a:t>
            </a:r>
            <a:r>
              <a:rPr dirty="0" sz="2400" spc="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Entity Types.</a:t>
            </a:r>
            <a:endParaRPr sz="2400">
              <a:latin typeface="Arial MT"/>
              <a:cs typeface="Arial MT"/>
            </a:endParaRPr>
          </a:p>
          <a:p>
            <a:pPr lvl="1" marL="756285" marR="245110" indent="-287020">
              <a:lnSpc>
                <a:spcPct val="8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each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regular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(strong)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entity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type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ER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schema,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create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includes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all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simple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 </a:t>
            </a:r>
            <a:r>
              <a:rPr dirty="0" sz="2200" spc="-59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E.</a:t>
            </a:r>
            <a:endParaRPr sz="2200">
              <a:latin typeface="Arial MT"/>
              <a:cs typeface="Arial MT"/>
            </a:endParaRPr>
          </a:p>
          <a:p>
            <a:pPr algn="just" lvl="1" marL="756285" marR="56515" indent="-287020">
              <a:lnSpc>
                <a:spcPts val="2110"/>
              </a:lnSpc>
              <a:spcBef>
                <a:spcPts val="51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Choose one of the key attributes of E as the primary key for </a:t>
            </a:r>
            <a:r>
              <a:rPr dirty="0" sz="2200" spc="-6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R.</a:t>
            </a:r>
            <a:endParaRPr sz="2200">
              <a:latin typeface="Arial MT"/>
              <a:cs typeface="Arial MT"/>
            </a:endParaRPr>
          </a:p>
          <a:p>
            <a:pPr lvl="1" marL="756285" indent="-287020">
              <a:lnSpc>
                <a:spcPts val="2375"/>
              </a:lnSpc>
              <a:spcBef>
                <a:spcPts val="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If the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chosen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composite,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set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of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simple</a:t>
            </a:r>
            <a:endParaRPr sz="2200">
              <a:latin typeface="Arial MT"/>
              <a:cs typeface="Arial MT"/>
            </a:endParaRPr>
          </a:p>
          <a:p>
            <a:pPr marL="756285">
              <a:lnSpc>
                <a:spcPts val="2375"/>
              </a:lnSpc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200" spc="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form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it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will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together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form</a:t>
            </a:r>
            <a:r>
              <a:rPr dirty="0" sz="2200" spc="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r>
              <a:rPr dirty="0" sz="2200" spc="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R.</a:t>
            </a:r>
            <a:endParaRPr sz="2200">
              <a:latin typeface="Arial MT"/>
              <a:cs typeface="Arial MT"/>
            </a:endParaRPr>
          </a:p>
          <a:p>
            <a:pPr marL="355600" marR="231775" indent="-342900">
              <a:lnSpc>
                <a:spcPts val="2300"/>
              </a:lnSpc>
              <a:spcBef>
                <a:spcPts val="56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Example: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We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create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the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relations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EMPLOYEE,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DEPARTMENT,</a:t>
            </a:r>
            <a:r>
              <a:rPr dirty="0" sz="2400" spc="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and PROJECT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in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relational</a:t>
            </a:r>
            <a:r>
              <a:rPr dirty="0" sz="2400" spc="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schema </a:t>
            </a:r>
            <a:r>
              <a:rPr dirty="0" sz="2400" spc="-6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corresponding</a:t>
            </a:r>
            <a:r>
              <a:rPr dirty="0" sz="2400" spc="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regular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entities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the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ER diagram.</a:t>
            </a:r>
            <a:endParaRPr sz="2400">
              <a:latin typeface="Arial MT"/>
              <a:cs typeface="Arial MT"/>
            </a:endParaRPr>
          </a:p>
          <a:p>
            <a:pPr algn="just" lvl="1" marL="756285" marR="168910" indent="-287020">
              <a:lnSpc>
                <a:spcPct val="80100"/>
              </a:lnSpc>
              <a:spcBef>
                <a:spcPts val="55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SSN, DNUMBER, and PNUMBER are the primary keys for </a:t>
            </a:r>
            <a:r>
              <a:rPr dirty="0" sz="2200" spc="-6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 relations EMPLOYEE, DEPARTMENT, and PROJECT </a:t>
            </a:r>
            <a:r>
              <a:rPr dirty="0" sz="2200" spc="-6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shown.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91262"/>
            <a:ext cx="7213600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405380" algn="l"/>
              </a:tabLst>
            </a:pPr>
            <a:r>
              <a:rPr dirty="0" spc="-5">
                <a:latin typeface="Verdana"/>
                <a:cs typeface="Verdana"/>
              </a:rPr>
              <a:t>Figure</a:t>
            </a:r>
            <a:r>
              <a:rPr dirty="0" spc="25">
                <a:latin typeface="Verdana"/>
                <a:cs typeface="Verdana"/>
              </a:rPr>
              <a:t> </a:t>
            </a:r>
            <a:r>
              <a:rPr dirty="0" spc="-5">
                <a:latin typeface="Verdana"/>
                <a:cs typeface="Verdana"/>
              </a:rPr>
              <a:t>9.1	</a:t>
            </a:r>
            <a:r>
              <a:rPr dirty="0" spc="-5" b="0">
                <a:latin typeface="Verdana"/>
                <a:cs typeface="Verdana"/>
              </a:rPr>
              <a:t>The</a:t>
            </a:r>
            <a:r>
              <a:rPr dirty="0" spc="-25" b="0">
                <a:latin typeface="Verdana"/>
                <a:cs typeface="Verdana"/>
              </a:rPr>
              <a:t> </a:t>
            </a:r>
            <a:r>
              <a:rPr dirty="0" spc="-5" b="0">
                <a:latin typeface="Verdana"/>
                <a:cs typeface="Verdana"/>
              </a:rPr>
              <a:t>ER</a:t>
            </a:r>
            <a:r>
              <a:rPr dirty="0" b="0">
                <a:latin typeface="Verdana"/>
                <a:cs typeface="Verdana"/>
              </a:rPr>
              <a:t> </a:t>
            </a:r>
            <a:r>
              <a:rPr dirty="0" spc="-5" b="0">
                <a:latin typeface="Verdana"/>
                <a:cs typeface="Verdana"/>
              </a:rPr>
              <a:t>conceptual</a:t>
            </a:r>
            <a:r>
              <a:rPr dirty="0" spc="35" b="0">
                <a:latin typeface="Verdana"/>
                <a:cs typeface="Verdana"/>
              </a:rPr>
              <a:t> </a:t>
            </a:r>
            <a:r>
              <a:rPr dirty="0" spc="-5" b="0">
                <a:latin typeface="Verdana"/>
                <a:cs typeface="Verdana"/>
              </a:rPr>
              <a:t>schema </a:t>
            </a:r>
            <a:r>
              <a:rPr dirty="0" spc="-969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diagram</a:t>
            </a:r>
            <a:r>
              <a:rPr dirty="0" spc="45" b="0">
                <a:latin typeface="Verdana"/>
                <a:cs typeface="Verdana"/>
              </a:rPr>
              <a:t> </a:t>
            </a:r>
            <a:r>
              <a:rPr dirty="0" spc="-5" b="0">
                <a:latin typeface="Verdana"/>
                <a:cs typeface="Verdana"/>
              </a:rPr>
              <a:t>for</a:t>
            </a:r>
            <a:r>
              <a:rPr dirty="0" spc="10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the</a:t>
            </a:r>
            <a:r>
              <a:rPr dirty="0" spc="5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COMPANY</a:t>
            </a:r>
            <a:r>
              <a:rPr dirty="0" spc="10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database.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309116"/>
            <a:ext cx="5676900" cy="501674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253746"/>
            <a:ext cx="75342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ER-to-Relational</a:t>
            </a:r>
            <a:r>
              <a:rPr dirty="0" spc="40"/>
              <a:t> </a:t>
            </a:r>
            <a:r>
              <a:rPr dirty="0" spc="-5"/>
              <a:t>Mapping</a:t>
            </a:r>
            <a:r>
              <a:rPr dirty="0" spc="20"/>
              <a:t> </a:t>
            </a:r>
            <a:r>
              <a:rPr dirty="0" spc="-5"/>
              <a:t>Algorithm</a:t>
            </a:r>
            <a:r>
              <a:rPr dirty="0" spc="15"/>
              <a:t> </a:t>
            </a:r>
            <a:r>
              <a:rPr dirty="0" spc="-5"/>
              <a:t>(contd.)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0685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400685" algn="l"/>
                <a:tab pos="401320" algn="l"/>
              </a:tabLst>
            </a:pPr>
            <a:r>
              <a:rPr dirty="0"/>
              <a:t>Step</a:t>
            </a:r>
            <a:r>
              <a:rPr dirty="0" spc="-10"/>
              <a:t> </a:t>
            </a:r>
            <a:r>
              <a:rPr dirty="0" spc="-5"/>
              <a:t>2: Mapping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5"/>
              <a:t> Weak</a:t>
            </a:r>
            <a:r>
              <a:rPr dirty="0" spc="-20"/>
              <a:t> </a:t>
            </a:r>
            <a:r>
              <a:rPr dirty="0"/>
              <a:t>Entity</a:t>
            </a:r>
            <a:r>
              <a:rPr dirty="0" spc="-30"/>
              <a:t> </a:t>
            </a:r>
            <a:r>
              <a:rPr dirty="0" spc="-5"/>
              <a:t>Types</a:t>
            </a:r>
          </a:p>
          <a:p>
            <a:pPr lvl="1" marL="801370" marR="176530" indent="-287020">
              <a:lnSpc>
                <a:spcPct val="80000"/>
              </a:lnSpc>
              <a:spcBef>
                <a:spcPts val="48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802005" algn="l"/>
                <a:tab pos="802640" algn="l"/>
              </a:tabLst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each</a:t>
            </a:r>
            <a:r>
              <a:rPr dirty="0" sz="20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weak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entity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type</a:t>
            </a:r>
            <a:r>
              <a:rPr dirty="0" sz="20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W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0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ER</a:t>
            </a:r>
            <a:r>
              <a:rPr dirty="0" sz="20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schema</a:t>
            </a:r>
            <a:r>
              <a:rPr dirty="0" sz="20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r>
              <a:rPr dirty="0" sz="20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owner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entity </a:t>
            </a:r>
            <a:r>
              <a:rPr dirty="0" sz="2000" spc="-5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type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E, create a relation R &amp; include all simple attributes (or </a:t>
            </a:r>
            <a:r>
              <a:rPr dirty="0" sz="20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simple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components</a:t>
            </a:r>
            <a:r>
              <a:rPr dirty="0" sz="20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composite</a:t>
            </a:r>
            <a:r>
              <a:rPr dirty="0" sz="20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attributes)</a:t>
            </a:r>
            <a:r>
              <a:rPr dirty="0" sz="20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5">
                <a:solidFill>
                  <a:srgbClr val="800000"/>
                </a:solidFill>
                <a:latin typeface="Arial MT"/>
                <a:cs typeface="Arial MT"/>
              </a:rPr>
              <a:t>W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0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 </a:t>
            </a:r>
            <a:r>
              <a:rPr dirty="0" sz="2000" spc="-5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5">
                <a:solidFill>
                  <a:srgbClr val="800000"/>
                </a:solidFill>
                <a:latin typeface="Arial MT"/>
                <a:cs typeface="Arial MT"/>
              </a:rPr>
              <a:t>R.</a:t>
            </a:r>
            <a:endParaRPr sz="2000">
              <a:latin typeface="Arial MT"/>
              <a:cs typeface="Arial MT"/>
            </a:endParaRPr>
          </a:p>
          <a:p>
            <a:pPr lvl="1" marL="801370" marR="324485" indent="-287020">
              <a:lnSpc>
                <a:spcPct val="80000"/>
              </a:lnSpc>
              <a:spcBef>
                <a:spcPts val="48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802005" algn="l"/>
                <a:tab pos="802640" algn="l"/>
              </a:tabLst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Also, include as foreign key attributes of R the primary key </a:t>
            </a:r>
            <a:r>
              <a:rPr dirty="0" sz="20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attribute(s)</a:t>
            </a:r>
            <a:r>
              <a:rPr dirty="0" sz="20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relation(s)</a:t>
            </a:r>
            <a:r>
              <a:rPr dirty="0" sz="2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0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correspond</a:t>
            </a:r>
            <a:r>
              <a:rPr dirty="0" sz="20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owner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entity </a:t>
            </a:r>
            <a:r>
              <a:rPr dirty="0" sz="2000" spc="-5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type(s).</a:t>
            </a:r>
            <a:endParaRPr sz="2000">
              <a:latin typeface="Arial MT"/>
              <a:cs typeface="Arial MT"/>
            </a:endParaRPr>
          </a:p>
          <a:p>
            <a:pPr lvl="1" marL="801370" indent="-287020">
              <a:lnSpc>
                <a:spcPts val="2160"/>
              </a:lnSpc>
              <a:spcBef>
                <a:spcPts val="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802005" algn="l"/>
                <a:tab pos="802640" algn="l"/>
              </a:tabLst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r>
              <a:rPr dirty="0" sz="20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20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i="1">
                <a:solidFill>
                  <a:srgbClr val="800000"/>
                </a:solidFill>
                <a:latin typeface="Arial"/>
                <a:cs typeface="Arial"/>
              </a:rPr>
              <a:t>combination</a:t>
            </a:r>
            <a:r>
              <a:rPr dirty="0" sz="2000" spc="-1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dirty="0" sz="2000" spc="-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r>
              <a:rPr dirty="0" sz="20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key(s)</a:t>
            </a:r>
            <a:r>
              <a:rPr dirty="0" sz="20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endParaRPr sz="2000">
              <a:latin typeface="Arial MT"/>
              <a:cs typeface="Arial MT"/>
            </a:endParaRPr>
          </a:p>
          <a:p>
            <a:pPr marL="801370">
              <a:lnSpc>
                <a:spcPts val="2160"/>
              </a:lnSpc>
            </a:pP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20" b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owner(s)</a:t>
            </a:r>
            <a:r>
              <a:rPr dirty="0" sz="2000" spc="-45" b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000" spc="-15" b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15" b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partial</a:t>
            </a:r>
            <a:r>
              <a:rPr dirty="0" sz="2000" spc="-20" b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000" spc="-25" b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15" b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5" b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weak</a:t>
            </a:r>
            <a:r>
              <a:rPr dirty="0" sz="2000" spc="-20" b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800000"/>
                </a:solidFill>
                <a:latin typeface="Arial MT"/>
                <a:cs typeface="Arial MT"/>
              </a:rPr>
              <a:t>entity</a:t>
            </a:r>
            <a:r>
              <a:rPr dirty="0" sz="2000" spc="-10" b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5" b="0">
                <a:solidFill>
                  <a:srgbClr val="800000"/>
                </a:solidFill>
                <a:latin typeface="Arial MT"/>
                <a:cs typeface="Arial MT"/>
              </a:rPr>
              <a:t>type</a:t>
            </a:r>
            <a:r>
              <a:rPr dirty="0" sz="2000" spc="-15" b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W,</a:t>
            </a:r>
            <a:r>
              <a:rPr dirty="0" sz="2000" spc="-15" b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if</a:t>
            </a:r>
            <a:r>
              <a:rPr dirty="0" sz="2000" spc="-10" b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any.</a:t>
            </a:r>
            <a:endParaRPr sz="2000">
              <a:latin typeface="Arial MT"/>
              <a:cs typeface="Arial MT"/>
            </a:endParaRPr>
          </a:p>
          <a:p>
            <a:pPr marL="400685" marR="5080" indent="-342900">
              <a:lnSpc>
                <a:spcPts val="2300"/>
              </a:lnSpc>
              <a:spcBef>
                <a:spcPts val="55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400685" algn="l"/>
                <a:tab pos="401320" algn="l"/>
              </a:tabLst>
            </a:pPr>
            <a:r>
              <a:rPr dirty="0" spc="-5"/>
              <a:t>Example:</a:t>
            </a:r>
            <a:r>
              <a:rPr dirty="0" spc="15"/>
              <a:t> </a:t>
            </a:r>
            <a:r>
              <a:rPr dirty="0" b="0">
                <a:latin typeface="Arial MT"/>
                <a:cs typeface="Arial MT"/>
              </a:rPr>
              <a:t>Create</a:t>
            </a:r>
            <a:r>
              <a:rPr dirty="0" spc="1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the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relation</a:t>
            </a:r>
            <a:r>
              <a:rPr dirty="0" spc="3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DEPENDENT</a:t>
            </a:r>
            <a:r>
              <a:rPr dirty="0" spc="4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in</a:t>
            </a:r>
            <a:r>
              <a:rPr dirty="0" spc="15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this</a:t>
            </a:r>
            <a:r>
              <a:rPr dirty="0" spc="1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step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to </a:t>
            </a:r>
            <a:r>
              <a:rPr dirty="0" spc="-650" b="0">
                <a:latin typeface="Arial MT"/>
                <a:cs typeface="Arial MT"/>
              </a:rPr>
              <a:t> </a:t>
            </a:r>
            <a:r>
              <a:rPr dirty="0" spc="-5" b="0">
                <a:latin typeface="Arial MT"/>
                <a:cs typeface="Arial MT"/>
              </a:rPr>
              <a:t>correspond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to the </a:t>
            </a:r>
            <a:r>
              <a:rPr dirty="0" spc="-5" b="0">
                <a:latin typeface="Arial MT"/>
                <a:cs typeface="Arial MT"/>
              </a:rPr>
              <a:t>weak</a:t>
            </a:r>
            <a:r>
              <a:rPr dirty="0" b="0">
                <a:latin typeface="Arial MT"/>
                <a:cs typeface="Arial MT"/>
              </a:rPr>
              <a:t> entity</a:t>
            </a:r>
            <a:r>
              <a:rPr dirty="0" spc="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type </a:t>
            </a:r>
            <a:r>
              <a:rPr dirty="0" spc="-10" b="0">
                <a:latin typeface="Arial MT"/>
                <a:cs typeface="Arial MT"/>
              </a:rPr>
              <a:t>DEPENDENT.</a:t>
            </a:r>
          </a:p>
          <a:p>
            <a:pPr lvl="1" marL="332105" marR="98425" indent="-332105">
              <a:lnSpc>
                <a:spcPts val="2160"/>
              </a:lnSpc>
              <a:spcBef>
                <a:spcPts val="3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332105" algn="l"/>
                <a:tab pos="802640" algn="l"/>
              </a:tabLst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Include</a:t>
            </a:r>
            <a:r>
              <a:rPr dirty="0" sz="2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r>
              <a:rPr dirty="0" sz="20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 SSN</a:t>
            </a:r>
            <a:r>
              <a:rPr dirty="0" sz="20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EMPLOYEE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endParaRPr sz="2000">
              <a:latin typeface="Arial MT"/>
              <a:cs typeface="Arial MT"/>
            </a:endParaRPr>
          </a:p>
          <a:p>
            <a:pPr algn="ctr" marL="45085" marR="151765">
              <a:lnSpc>
                <a:spcPts val="2160"/>
              </a:lnSpc>
            </a:pP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foreign</a:t>
            </a:r>
            <a:r>
              <a:rPr dirty="0" sz="2000" spc="-30" b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000" spc="-25" b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dirty="0" sz="2000" spc="-40" b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10" b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DEPENDENT (renamed</a:t>
            </a:r>
            <a:r>
              <a:rPr dirty="0" sz="2000" spc="-45" b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000" spc="-25" b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ESSN).</a:t>
            </a:r>
            <a:endParaRPr sz="2000">
              <a:latin typeface="Arial MT"/>
              <a:cs typeface="Arial MT"/>
            </a:endParaRPr>
          </a:p>
          <a:p>
            <a:pPr lvl="1" marL="801370" indent="-287020">
              <a:lnSpc>
                <a:spcPts val="2160"/>
              </a:lnSpc>
              <a:buClr>
                <a:srgbClr val="333399"/>
              </a:buClr>
              <a:buSzPct val="55000"/>
              <a:buFont typeface="Wingdings"/>
              <a:buChar char=""/>
              <a:tabLst>
                <a:tab pos="802005" algn="l"/>
                <a:tab pos="802640" algn="l"/>
              </a:tabLst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r>
              <a:rPr dirty="0" sz="2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DEPENDENT</a:t>
            </a:r>
            <a:r>
              <a:rPr dirty="0" sz="20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is the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combination</a:t>
            </a:r>
            <a:endParaRPr sz="2000">
              <a:latin typeface="Arial MT"/>
              <a:cs typeface="Arial MT"/>
            </a:endParaRPr>
          </a:p>
          <a:p>
            <a:pPr marL="801370">
              <a:lnSpc>
                <a:spcPts val="1920"/>
              </a:lnSpc>
            </a:pP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{ESSN,</a:t>
            </a:r>
            <a:r>
              <a:rPr dirty="0" sz="2000" spc="-15" b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DEPENDENT_NAME}</a:t>
            </a:r>
            <a:r>
              <a:rPr dirty="0" sz="2000" spc="-5" b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because</a:t>
            </a:r>
            <a:r>
              <a:rPr dirty="0" sz="2000" spc="-40" b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DEPENDENT_NAME is</a:t>
            </a:r>
            <a:endParaRPr sz="2000">
              <a:latin typeface="Arial MT"/>
              <a:cs typeface="Arial MT"/>
            </a:endParaRPr>
          </a:p>
          <a:p>
            <a:pPr marL="801370">
              <a:lnSpc>
                <a:spcPts val="2160"/>
              </a:lnSpc>
            </a:pP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30" b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partial</a:t>
            </a:r>
            <a:r>
              <a:rPr dirty="0" sz="2000" spc="-35" b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000" spc="-35" b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15" b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b="0">
                <a:solidFill>
                  <a:srgbClr val="800000"/>
                </a:solidFill>
                <a:latin typeface="Arial MT"/>
                <a:cs typeface="Arial MT"/>
              </a:rPr>
              <a:t>DEPENDENT.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801369"/>
            <a:ext cx="75342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ER-to-Relational</a:t>
            </a:r>
            <a:r>
              <a:rPr dirty="0" spc="40"/>
              <a:t> </a:t>
            </a:r>
            <a:r>
              <a:rPr dirty="0" spc="-5"/>
              <a:t>Mapping</a:t>
            </a:r>
            <a:r>
              <a:rPr dirty="0" spc="25"/>
              <a:t> </a:t>
            </a:r>
            <a:r>
              <a:rPr dirty="0" spc="-5"/>
              <a:t>Algorithm</a:t>
            </a:r>
            <a:r>
              <a:rPr dirty="0" spc="15"/>
              <a:t> </a:t>
            </a:r>
            <a:r>
              <a:rPr dirty="0" spc="-5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93621"/>
            <a:ext cx="8065134" cy="21742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333399"/>
                </a:solidFill>
                <a:latin typeface="Arial"/>
                <a:cs typeface="Arial"/>
              </a:rPr>
              <a:t>Step</a:t>
            </a:r>
            <a:r>
              <a:rPr dirty="0" sz="2000" spc="-2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333399"/>
                </a:solidFill>
                <a:latin typeface="Arial"/>
                <a:cs typeface="Arial"/>
              </a:rPr>
              <a:t>3:</a:t>
            </a:r>
            <a:r>
              <a:rPr dirty="0" sz="2000" spc="-2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333399"/>
                </a:solidFill>
                <a:latin typeface="Arial"/>
                <a:cs typeface="Arial"/>
              </a:rPr>
              <a:t>Mapping</a:t>
            </a:r>
            <a:r>
              <a:rPr dirty="0" sz="2000" spc="-3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dirty="0" sz="2000" spc="-2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333399"/>
                </a:solidFill>
                <a:latin typeface="Arial"/>
                <a:cs typeface="Arial"/>
              </a:rPr>
              <a:t>Binary</a:t>
            </a:r>
            <a:r>
              <a:rPr dirty="0" sz="2000" spc="-1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333399"/>
                </a:solidFill>
                <a:latin typeface="Arial"/>
                <a:cs typeface="Arial"/>
              </a:rPr>
              <a:t>1:1</a:t>
            </a:r>
            <a:r>
              <a:rPr dirty="0" sz="2000" spc="-3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r>
              <a:rPr dirty="0" sz="2000" spc="-3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333399"/>
                </a:solidFill>
                <a:latin typeface="Arial"/>
                <a:cs typeface="Arial"/>
              </a:rPr>
              <a:t>Types</a:t>
            </a:r>
            <a:endParaRPr sz="2000">
              <a:latin typeface="Arial"/>
              <a:cs typeface="Arial"/>
            </a:endParaRPr>
          </a:p>
          <a:p>
            <a:pPr algn="r" lvl="1" marL="469900" marR="156210">
              <a:lnSpc>
                <a:spcPct val="90000"/>
              </a:lnSpc>
              <a:spcBef>
                <a:spcPts val="220"/>
              </a:spcBef>
              <a:buClr>
                <a:srgbClr val="333399"/>
              </a:buClr>
              <a:buSzPct val="55555"/>
              <a:buFont typeface="Wingdings"/>
              <a:buChar char=""/>
              <a:tabLst>
                <a:tab pos="794385" algn="l"/>
                <a:tab pos="795020" algn="l"/>
              </a:tabLst>
            </a:pP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For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each</a:t>
            </a:r>
            <a:r>
              <a:rPr dirty="0" sz="18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binary</a:t>
            </a:r>
            <a:r>
              <a:rPr dirty="0" sz="18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1:1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 relationship</a:t>
            </a:r>
            <a:r>
              <a:rPr dirty="0" sz="1800" spc="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800000"/>
                </a:solidFill>
                <a:latin typeface="Arial MT"/>
                <a:cs typeface="Arial MT"/>
              </a:rPr>
              <a:t>type</a:t>
            </a:r>
            <a:r>
              <a:rPr dirty="0" sz="18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in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 ER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schema,</a:t>
            </a:r>
            <a:r>
              <a:rPr dirty="0" sz="18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identify</a:t>
            </a:r>
            <a:r>
              <a:rPr dirty="0" sz="18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18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relations</a:t>
            </a:r>
            <a:r>
              <a:rPr dirty="0" sz="18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sz="18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18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T</a:t>
            </a:r>
            <a:r>
              <a:rPr dirty="0" sz="18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18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correspond</a:t>
            </a:r>
            <a:r>
              <a:rPr dirty="0" sz="18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to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the entity</a:t>
            </a:r>
            <a:r>
              <a:rPr dirty="0" sz="18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800000"/>
                </a:solidFill>
                <a:latin typeface="Arial MT"/>
                <a:cs typeface="Arial MT"/>
              </a:rPr>
              <a:t>types</a:t>
            </a:r>
            <a:r>
              <a:rPr dirty="0" sz="1800" spc="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participating</a:t>
            </a:r>
            <a:r>
              <a:rPr dirty="0" sz="18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in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R. </a:t>
            </a:r>
            <a:r>
              <a:rPr dirty="0" sz="18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solidFill>
                  <a:srgbClr val="800000"/>
                </a:solidFill>
                <a:latin typeface="Arial"/>
                <a:cs typeface="Arial"/>
              </a:rPr>
              <a:t>Foreign</a:t>
            </a:r>
            <a:r>
              <a:rPr dirty="0" sz="1800" spc="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800000"/>
                </a:solidFill>
                <a:latin typeface="Arial"/>
                <a:cs typeface="Arial"/>
              </a:rPr>
              <a:t>Key (2</a:t>
            </a:r>
            <a:r>
              <a:rPr dirty="0" sz="1800" spc="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800000"/>
                </a:solidFill>
                <a:latin typeface="Arial"/>
                <a:cs typeface="Arial"/>
              </a:rPr>
              <a:t>relations)</a:t>
            </a:r>
            <a:r>
              <a:rPr dirty="0" sz="1800" spc="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800000"/>
                </a:solidFill>
                <a:latin typeface="Arial"/>
                <a:cs typeface="Arial"/>
              </a:rPr>
              <a:t>approach:</a:t>
            </a:r>
            <a:r>
              <a:rPr dirty="0" sz="1800" spc="3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Choose</a:t>
            </a:r>
            <a:r>
              <a:rPr dirty="0" sz="18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one</a:t>
            </a:r>
            <a:r>
              <a:rPr dirty="0" sz="18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 relations-say</a:t>
            </a:r>
            <a:r>
              <a:rPr dirty="0" sz="1800" spc="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S-</a:t>
            </a:r>
            <a:endParaRPr sz="1800">
              <a:latin typeface="Arial MT"/>
              <a:cs typeface="Arial MT"/>
            </a:endParaRPr>
          </a:p>
          <a:p>
            <a:pPr marL="469900">
              <a:lnSpc>
                <a:spcPts val="1515"/>
              </a:lnSpc>
            </a:pPr>
            <a:r>
              <a:rPr dirty="0" sz="1800" spc="-1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18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include</a:t>
            </a:r>
            <a:r>
              <a:rPr dirty="0" sz="18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 foreign</a:t>
            </a:r>
            <a:r>
              <a:rPr dirty="0" sz="18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 in S</a:t>
            </a:r>
            <a:r>
              <a:rPr dirty="0" sz="18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18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r>
              <a:rPr dirty="0" sz="18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5">
                <a:solidFill>
                  <a:srgbClr val="800000"/>
                </a:solidFill>
                <a:latin typeface="Arial MT"/>
                <a:cs typeface="Arial MT"/>
              </a:rPr>
              <a:t>T.</a:t>
            </a:r>
            <a:r>
              <a:rPr dirty="0" sz="18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It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is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better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 to</a:t>
            </a:r>
            <a:r>
              <a:rPr dirty="0" sz="18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choose</a:t>
            </a:r>
            <a:r>
              <a:rPr dirty="0" sz="18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an</a:t>
            </a:r>
            <a:endParaRPr sz="1800">
              <a:latin typeface="Arial MT"/>
              <a:cs typeface="Arial MT"/>
            </a:endParaRPr>
          </a:p>
          <a:p>
            <a:pPr marL="469900">
              <a:lnSpc>
                <a:spcPts val="1945"/>
              </a:lnSpc>
            </a:pP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entity</a:t>
            </a:r>
            <a:r>
              <a:rPr dirty="0" sz="18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800000"/>
                </a:solidFill>
                <a:latin typeface="Arial MT"/>
                <a:cs typeface="Arial MT"/>
              </a:rPr>
              <a:t>type</a:t>
            </a:r>
            <a:r>
              <a:rPr dirty="0" sz="18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r>
              <a:rPr dirty="0" sz="1800" spc="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total</a:t>
            </a:r>
            <a:r>
              <a:rPr dirty="0" sz="18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participation</a:t>
            </a:r>
            <a:r>
              <a:rPr dirty="0" sz="1800" spc="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18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18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in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18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role</a:t>
            </a:r>
            <a:r>
              <a:rPr dirty="0" sz="18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S.</a:t>
            </a:r>
            <a:endParaRPr sz="1800">
              <a:latin typeface="Arial MT"/>
              <a:cs typeface="Arial MT"/>
            </a:endParaRPr>
          </a:p>
          <a:p>
            <a:pPr lvl="2" marL="1231900" marR="5080" indent="-304800">
              <a:lnSpc>
                <a:spcPts val="1540"/>
              </a:lnSpc>
              <a:spcBef>
                <a:spcPts val="3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231900" algn="l"/>
                <a:tab pos="1232535" algn="l"/>
              </a:tabLst>
            </a:pPr>
            <a:r>
              <a:rPr dirty="0" sz="1600" spc="-5">
                <a:solidFill>
                  <a:srgbClr val="333399"/>
                </a:solidFill>
                <a:latin typeface="Arial MT"/>
                <a:cs typeface="Arial MT"/>
              </a:rPr>
              <a:t>Example:</a:t>
            </a:r>
            <a:r>
              <a:rPr dirty="0" sz="16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 MT"/>
                <a:cs typeface="Arial MT"/>
              </a:rPr>
              <a:t>1:1</a:t>
            </a:r>
            <a:r>
              <a:rPr dirty="0" sz="16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16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 MT"/>
                <a:cs typeface="Arial MT"/>
              </a:rPr>
              <a:t>MANAGES</a:t>
            </a:r>
            <a:r>
              <a:rPr dirty="0" sz="1600">
                <a:solidFill>
                  <a:srgbClr val="333399"/>
                </a:solidFill>
                <a:latin typeface="Arial MT"/>
                <a:cs typeface="Arial MT"/>
              </a:rPr>
              <a:t> is </a:t>
            </a:r>
            <a:r>
              <a:rPr dirty="0" sz="1600" spc="-5">
                <a:solidFill>
                  <a:srgbClr val="333399"/>
                </a:solidFill>
                <a:latin typeface="Arial MT"/>
                <a:cs typeface="Arial MT"/>
              </a:rPr>
              <a:t>mapped</a:t>
            </a:r>
            <a:r>
              <a:rPr dirty="0" sz="16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 MT"/>
                <a:cs typeface="Arial MT"/>
              </a:rPr>
              <a:t>by</a:t>
            </a:r>
            <a:r>
              <a:rPr dirty="0" sz="16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 MT"/>
                <a:cs typeface="Arial MT"/>
              </a:rPr>
              <a:t>choosing</a:t>
            </a:r>
            <a:r>
              <a:rPr dirty="0" sz="16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16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 MT"/>
                <a:cs typeface="Arial MT"/>
              </a:rPr>
              <a:t>participating </a:t>
            </a:r>
            <a:r>
              <a:rPr dirty="0" sz="16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 MT"/>
                <a:cs typeface="Arial MT"/>
              </a:rPr>
              <a:t>entity</a:t>
            </a:r>
            <a:r>
              <a:rPr dirty="0" sz="16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333399"/>
                </a:solidFill>
                <a:latin typeface="Arial MT"/>
                <a:cs typeface="Arial MT"/>
              </a:rPr>
              <a:t>type</a:t>
            </a:r>
            <a:r>
              <a:rPr dirty="0" sz="1600" spc="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 MT"/>
                <a:cs typeface="Arial MT"/>
              </a:rPr>
              <a:t>DEPARTMENT</a:t>
            </a:r>
            <a:r>
              <a:rPr dirty="0" sz="16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16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 MT"/>
                <a:cs typeface="Arial MT"/>
              </a:rPr>
              <a:t>serve</a:t>
            </a:r>
            <a:r>
              <a:rPr dirty="0" sz="1600">
                <a:solidFill>
                  <a:srgbClr val="333399"/>
                </a:solidFill>
                <a:latin typeface="Arial MT"/>
                <a:cs typeface="Arial MT"/>
              </a:rPr>
              <a:t> in</a:t>
            </a:r>
            <a:r>
              <a:rPr dirty="0" sz="16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16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 MT"/>
                <a:cs typeface="Arial MT"/>
              </a:rPr>
              <a:t>role</a:t>
            </a:r>
            <a:r>
              <a:rPr dirty="0" sz="16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1600" spc="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 MT"/>
                <a:cs typeface="Arial MT"/>
              </a:rPr>
              <a:t>S,</a:t>
            </a:r>
            <a:r>
              <a:rPr dirty="0" sz="16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 MT"/>
                <a:cs typeface="Arial MT"/>
              </a:rPr>
              <a:t>because</a:t>
            </a:r>
            <a:r>
              <a:rPr dirty="0" sz="16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 MT"/>
                <a:cs typeface="Arial MT"/>
              </a:rPr>
              <a:t>its</a:t>
            </a:r>
            <a:r>
              <a:rPr dirty="0" sz="16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 MT"/>
                <a:cs typeface="Arial MT"/>
              </a:rPr>
              <a:t>participation </a:t>
            </a:r>
            <a:r>
              <a:rPr dirty="0" sz="1600" spc="-4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 MT"/>
                <a:cs typeface="Arial MT"/>
              </a:rPr>
              <a:t>in the</a:t>
            </a:r>
            <a:r>
              <a:rPr dirty="0" sz="16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 MT"/>
                <a:cs typeface="Arial MT"/>
              </a:rPr>
              <a:t>MANAGES relationship</a:t>
            </a:r>
            <a:r>
              <a:rPr dirty="0" sz="16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333399"/>
                </a:solidFill>
                <a:latin typeface="Arial MT"/>
                <a:cs typeface="Arial MT"/>
              </a:rPr>
              <a:t>type</a:t>
            </a:r>
            <a:r>
              <a:rPr dirty="0" sz="1600" spc="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16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333399"/>
                </a:solidFill>
                <a:latin typeface="Arial MT"/>
                <a:cs typeface="Arial MT"/>
              </a:rPr>
              <a:t>total.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414019"/>
            <a:ext cx="75342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ER-to-Relational</a:t>
            </a:r>
            <a:r>
              <a:rPr dirty="0" spc="40"/>
              <a:t> </a:t>
            </a:r>
            <a:r>
              <a:rPr dirty="0" spc="-5"/>
              <a:t>Mapping</a:t>
            </a:r>
            <a:r>
              <a:rPr dirty="0" spc="25"/>
              <a:t> </a:t>
            </a:r>
            <a:r>
              <a:rPr dirty="0" spc="-5"/>
              <a:t>Algorithm</a:t>
            </a:r>
            <a:r>
              <a:rPr dirty="0" spc="15"/>
              <a:t> </a:t>
            </a:r>
            <a:r>
              <a:rPr dirty="0" spc="-5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894013"/>
            <a:ext cx="8072755" cy="444563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Step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4: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Mapping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Binary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1:N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Relationship</a:t>
            </a:r>
            <a:r>
              <a:rPr dirty="0" sz="2400" spc="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Types.</a:t>
            </a:r>
            <a:endParaRPr sz="2400">
              <a:latin typeface="Arial MT"/>
              <a:cs typeface="Arial MT"/>
            </a:endParaRPr>
          </a:p>
          <a:p>
            <a:pPr lvl="1" marL="756285" marR="5080" indent="-287020">
              <a:lnSpc>
                <a:spcPts val="2380"/>
              </a:lnSpc>
              <a:spcBef>
                <a:spcPts val="56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dirty="0" sz="2200" spc="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each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regular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binary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1:N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relationship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type</a:t>
            </a:r>
            <a:r>
              <a:rPr dirty="0" sz="2200" spc="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R,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identify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2200" spc="-6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represent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participating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entity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type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at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N-side of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relationship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type.</a:t>
            </a:r>
            <a:endParaRPr sz="2200">
              <a:latin typeface="Arial MT"/>
              <a:cs typeface="Arial MT"/>
            </a:endParaRPr>
          </a:p>
          <a:p>
            <a:pPr lvl="1" marL="756285" marR="20955" indent="-287020">
              <a:lnSpc>
                <a:spcPts val="2380"/>
              </a:lnSpc>
              <a:spcBef>
                <a:spcPts val="51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Include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as foreign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r>
              <a:rPr dirty="0" sz="2200" spc="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 </a:t>
            </a:r>
            <a:r>
              <a:rPr dirty="0" sz="2200" spc="-6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that represents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other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entity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type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participating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R.</a:t>
            </a:r>
            <a:endParaRPr sz="2200">
              <a:latin typeface="Arial MT"/>
              <a:cs typeface="Arial MT"/>
            </a:endParaRPr>
          </a:p>
          <a:p>
            <a:pPr lvl="1" marL="756285" indent="-287020">
              <a:lnSpc>
                <a:spcPts val="2510"/>
              </a:lnSpc>
              <a:spcBef>
                <a:spcPts val="2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Include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any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simple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1:N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type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endParaRPr sz="2200">
              <a:latin typeface="Arial MT"/>
              <a:cs typeface="Arial MT"/>
            </a:endParaRPr>
          </a:p>
          <a:p>
            <a:pPr marL="756285">
              <a:lnSpc>
                <a:spcPts val="2510"/>
              </a:lnSpc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S.</a:t>
            </a:r>
            <a:endParaRPr sz="2200">
              <a:latin typeface="Arial MT"/>
              <a:cs typeface="Arial MT"/>
            </a:endParaRPr>
          </a:p>
          <a:p>
            <a:pPr marL="355600" marR="1287145" indent="-342900">
              <a:lnSpc>
                <a:spcPts val="2590"/>
              </a:lnSpc>
              <a:spcBef>
                <a:spcPts val="62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Example: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1:N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relationship</a:t>
            </a:r>
            <a:r>
              <a:rPr dirty="0" sz="2400" spc="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types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WORKS_FOR, </a:t>
            </a:r>
            <a:r>
              <a:rPr dirty="0" sz="2400" spc="-6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CONTROLS,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SUPERVISION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figure.</a:t>
            </a:r>
            <a:endParaRPr sz="2400">
              <a:latin typeface="Arial MT"/>
              <a:cs typeface="Arial MT"/>
            </a:endParaRPr>
          </a:p>
          <a:p>
            <a:pPr lvl="1" marL="756285" marR="134620" indent="-287020">
              <a:lnSpc>
                <a:spcPct val="90000"/>
              </a:lnSpc>
              <a:spcBef>
                <a:spcPts val="484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WORKS_FOR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we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include the primary</a:t>
            </a:r>
            <a:r>
              <a:rPr dirty="0" sz="2200" spc="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DNUMBER </a:t>
            </a:r>
            <a:r>
              <a:rPr dirty="0" sz="2200" spc="-59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 the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DEPARTMENT</a:t>
            </a:r>
            <a:r>
              <a:rPr dirty="0" sz="2200" spc="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foreign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EMPLOYEE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call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it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DNO.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992" y="537717"/>
            <a:ext cx="75342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ER-to-Relational</a:t>
            </a:r>
            <a:r>
              <a:rPr dirty="0" spc="40"/>
              <a:t> </a:t>
            </a:r>
            <a:r>
              <a:rPr dirty="0" spc="-5"/>
              <a:t>Mapping</a:t>
            </a:r>
            <a:r>
              <a:rPr dirty="0" spc="20"/>
              <a:t> </a:t>
            </a:r>
            <a:r>
              <a:rPr dirty="0" spc="-5"/>
              <a:t>Algorithm</a:t>
            </a:r>
            <a:r>
              <a:rPr dirty="0" spc="15"/>
              <a:t> </a:t>
            </a:r>
            <a:r>
              <a:rPr dirty="0" spc="-5"/>
              <a:t>(contd.)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8338" y="1194053"/>
            <a:ext cx="8472170" cy="4834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Step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5:</a:t>
            </a:r>
            <a:r>
              <a:rPr dirty="0" sz="2400" spc="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Mapping</a:t>
            </a:r>
            <a:r>
              <a:rPr dirty="0" sz="2400" spc="-1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dirty="0" sz="2400" spc="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Binary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 M:N</a:t>
            </a:r>
            <a:r>
              <a:rPr dirty="0" sz="2400" spc="-1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Relationship</a:t>
            </a:r>
            <a:r>
              <a:rPr dirty="0" sz="2400" spc="-2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333399"/>
                </a:solidFill>
                <a:latin typeface="Arial"/>
                <a:cs typeface="Arial"/>
              </a:rPr>
              <a:t>Types.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ts val="2285"/>
              </a:lnSpc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 each</a:t>
            </a:r>
            <a:r>
              <a:rPr dirty="0" sz="21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regular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binary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M:N</a:t>
            </a:r>
            <a:r>
              <a:rPr dirty="0" sz="21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relationship</a:t>
            </a:r>
            <a:r>
              <a:rPr dirty="0" sz="21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type</a:t>
            </a:r>
            <a:r>
              <a:rPr dirty="0" sz="21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R,</a:t>
            </a:r>
            <a:r>
              <a:rPr dirty="0" sz="21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i="1">
                <a:solidFill>
                  <a:srgbClr val="800000"/>
                </a:solidFill>
                <a:latin typeface="Arial"/>
                <a:cs typeface="Arial"/>
              </a:rPr>
              <a:t>create</a:t>
            </a:r>
            <a:r>
              <a:rPr dirty="0" sz="2000" spc="-4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dirty="0" sz="2000" spc="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800000"/>
                </a:solidFill>
                <a:latin typeface="Arial"/>
                <a:cs typeface="Arial"/>
              </a:rPr>
              <a:t>new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ts val="2165"/>
              </a:lnSpc>
            </a:pPr>
            <a:r>
              <a:rPr dirty="0" sz="2000" i="1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dirty="0" sz="2000" spc="-2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represent</a:t>
            </a:r>
            <a:r>
              <a:rPr dirty="0" sz="2000" spc="-6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R. This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is a </a:t>
            </a:r>
            <a:r>
              <a:rPr dirty="0" sz="2000" i="1">
                <a:solidFill>
                  <a:srgbClr val="800000"/>
                </a:solidFill>
                <a:latin typeface="Arial"/>
                <a:cs typeface="Arial"/>
              </a:rPr>
              <a:t>relationship</a:t>
            </a:r>
            <a:r>
              <a:rPr dirty="0" sz="2000" spc="-4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800000"/>
                </a:solidFill>
                <a:latin typeface="Arial"/>
                <a:cs typeface="Arial"/>
              </a:rPr>
              <a:t>relation.</a:t>
            </a:r>
            <a:endParaRPr sz="2000">
              <a:latin typeface="Arial"/>
              <a:cs typeface="Arial"/>
            </a:endParaRPr>
          </a:p>
          <a:p>
            <a:pPr lvl="1" marL="756285" marR="984250" indent="-287020">
              <a:lnSpc>
                <a:spcPct val="80000"/>
              </a:lnSpc>
              <a:spcBef>
                <a:spcPts val="48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Include</a:t>
            </a:r>
            <a:r>
              <a:rPr dirty="0" sz="2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foreign</a:t>
            </a:r>
            <a:r>
              <a:rPr dirty="0" sz="20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0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in S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r>
              <a:rPr dirty="0" sz="2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keys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2000" spc="-5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relations that represent the participating 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entity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types; </a:t>
            </a:r>
            <a:r>
              <a:rPr dirty="0" sz="2000" i="1">
                <a:solidFill>
                  <a:srgbClr val="800000"/>
                </a:solidFill>
                <a:latin typeface="Arial"/>
                <a:cs typeface="Arial"/>
              </a:rPr>
              <a:t>their </a:t>
            </a:r>
            <a:r>
              <a:rPr dirty="0" sz="2000" spc="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800000"/>
                </a:solidFill>
                <a:latin typeface="Arial"/>
                <a:cs typeface="Arial"/>
              </a:rPr>
              <a:t>combination</a:t>
            </a:r>
            <a:r>
              <a:rPr dirty="0" sz="2000" spc="-2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800000"/>
                </a:solidFill>
                <a:latin typeface="Arial"/>
                <a:cs typeface="Arial"/>
              </a:rPr>
              <a:t>will</a:t>
            </a:r>
            <a:r>
              <a:rPr dirty="0" sz="2000" spc="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800000"/>
                </a:solidFill>
                <a:latin typeface="Arial"/>
                <a:cs typeface="Arial"/>
              </a:rPr>
              <a:t>form</a:t>
            </a:r>
            <a:r>
              <a:rPr dirty="0" sz="2000" spc="-3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dirty="0" sz="2000" spc="-2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r>
              <a:rPr dirty="0" sz="2000" spc="-2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dirty="0" sz="2000" spc="-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S.</a:t>
            </a:r>
            <a:endParaRPr sz="2000">
              <a:latin typeface="Arial MT"/>
              <a:cs typeface="Arial MT"/>
            </a:endParaRPr>
          </a:p>
          <a:p>
            <a:pPr lvl="1" marL="756285" marR="400050" indent="-287020">
              <a:lnSpc>
                <a:spcPct val="80000"/>
              </a:lnSpc>
              <a:spcBef>
                <a:spcPts val="48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Also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include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any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simple</a:t>
            </a:r>
            <a:r>
              <a:rPr dirty="0" sz="20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0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M:N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relationship</a:t>
            </a:r>
            <a:r>
              <a:rPr dirty="0" sz="2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type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 (or </a:t>
            </a:r>
            <a:r>
              <a:rPr dirty="0" sz="2000" spc="-5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simple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components</a:t>
            </a:r>
            <a:r>
              <a:rPr dirty="0" sz="20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composite</a:t>
            </a:r>
            <a:r>
              <a:rPr dirty="0" sz="20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attributes)</a:t>
            </a:r>
            <a:r>
              <a:rPr dirty="0" sz="20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0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S.</a:t>
            </a:r>
            <a:endParaRPr sz="2000">
              <a:latin typeface="Arial MT"/>
              <a:cs typeface="Arial MT"/>
            </a:endParaRPr>
          </a:p>
          <a:p>
            <a:pPr algn="just" marL="355600" marR="144780" indent="-343535">
              <a:lnSpc>
                <a:spcPts val="2300"/>
              </a:lnSpc>
              <a:spcBef>
                <a:spcPts val="55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6235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Example: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 M:N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relationship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type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WORKS_ON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from the </a:t>
            </a:r>
            <a:r>
              <a:rPr dirty="0" sz="2400" spc="-6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ER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diagram is mapped by creating a relation WORKS_ON </a:t>
            </a:r>
            <a:r>
              <a:rPr dirty="0" sz="2400" spc="-6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relational</a:t>
            </a:r>
            <a:r>
              <a:rPr dirty="0" sz="2400" spc="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database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schema.</a:t>
            </a:r>
            <a:endParaRPr sz="2400">
              <a:latin typeface="Arial MT"/>
              <a:cs typeface="Arial MT"/>
            </a:endParaRPr>
          </a:p>
          <a:p>
            <a:pPr lvl="1" marL="756285" marR="370840" indent="-287020">
              <a:lnSpc>
                <a:spcPts val="1920"/>
              </a:lnSpc>
              <a:spcBef>
                <a:spcPts val="50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r>
              <a:rPr dirty="0" sz="2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keys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PROJECT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EMPLOYEE relations</a:t>
            </a:r>
            <a:r>
              <a:rPr dirty="0" sz="20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are </a:t>
            </a:r>
            <a:r>
              <a:rPr dirty="0" sz="2000" spc="-5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included as foreign keys in WORKS_ON and renamed PNO and </a:t>
            </a:r>
            <a:r>
              <a:rPr dirty="0" sz="20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ESSN,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respectively.</a:t>
            </a:r>
            <a:endParaRPr sz="2000">
              <a:latin typeface="Arial MT"/>
              <a:cs typeface="Arial MT"/>
            </a:endParaRPr>
          </a:p>
          <a:p>
            <a:pPr lvl="1" marL="756285" marR="5080" indent="-287020">
              <a:lnSpc>
                <a:spcPct val="80000"/>
              </a:lnSpc>
              <a:spcBef>
                <a:spcPts val="49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5">
                <a:solidFill>
                  <a:srgbClr val="800000"/>
                </a:solidFill>
                <a:latin typeface="Arial MT"/>
                <a:cs typeface="Arial MT"/>
              </a:rPr>
              <a:t>HOURS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in WORKS_ON</a:t>
            </a:r>
            <a:r>
              <a:rPr dirty="0" sz="20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represents</a:t>
            </a:r>
            <a:r>
              <a:rPr dirty="0" sz="20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5">
                <a:solidFill>
                  <a:srgbClr val="800000"/>
                </a:solidFill>
                <a:latin typeface="Arial MT"/>
                <a:cs typeface="Arial MT"/>
              </a:rPr>
              <a:t>HOURS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dirty="0" sz="20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 </a:t>
            </a:r>
            <a:r>
              <a:rPr dirty="0" sz="2000" spc="-5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 relation 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type.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 primary key of the WORKS_ON relation is the </a:t>
            </a:r>
            <a:r>
              <a:rPr dirty="0" sz="20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combination</a:t>
            </a:r>
            <a:r>
              <a:rPr dirty="0" sz="20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foreign</a:t>
            </a:r>
            <a:r>
              <a:rPr dirty="0" sz="20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0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{ESSN,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PNO}.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2023-12-14T18:01:36Z</dcterms:created>
  <dcterms:modified xsi:type="dcterms:W3CDTF">2023-12-14T18:01:36Z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2023-12-13T00:00:00Z</vt:filetime>
  </property>
  <property fmtid="{D5CDD505-2E9C-101B-9397-08002B2CF9AE}" pid="3" name="LastSaved">
    <vt:filetime>2023-12-14T00:00:00Z</vt:filetime>
  </property>
</Properties>
</file>