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7" r:id="rId4"/>
    <p:sldId id="259" r:id="rId5"/>
    <p:sldId id="272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841" r:id="rId16"/>
    <p:sldId id="28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DA6A-9C07-47EA-BD2A-1CC3BE4C159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0A07D-4E55-44D5-9177-8F23F4C67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4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5300-54FC-40FC-8CB4-A7A012EDA39C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0530B-7CAE-415D-81C3-C21B9B219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2DB2-E1EB-4A11-B8F2-FCC0B13ED898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E3DB-60E5-4C86-BFAC-D6CA174FA847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6096000" cy="579438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91000"/>
          </a:xfrm>
        </p:spPr>
        <p:txBody>
          <a:bodyPr/>
          <a:lstStyle>
            <a:lvl1pPr>
              <a:defRPr sz="2200" b="1">
                <a:solidFill>
                  <a:srgbClr val="0070C0"/>
                </a:solidFill>
              </a:defRPr>
            </a:lvl1pPr>
            <a:lvl2pPr>
              <a:defRPr sz="2000">
                <a:solidFill>
                  <a:srgbClr val="00B050"/>
                </a:solidFill>
              </a:defRPr>
            </a:lvl2pPr>
            <a:lvl3pPr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2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693567-C528-4C45-9AE5-A519B243D5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1B069B-80D9-43F1-BC3A-F3813CAF5EBD}"/>
              </a:ext>
            </a:extLst>
          </p:cNvPr>
          <p:cNvCxnSpPr>
            <a:cxnSpLocks/>
          </p:cNvCxnSpPr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665-717F-483C-B161-45EB1E86C8D9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2E69-B704-45EE-8CDA-1C0C1C46F490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E5E-4458-4929-9C0D-C45C00D4C455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1A96-ABA2-482F-8365-25E632A5080B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AE51-D725-4CA4-ADF6-FE53F4FDC09E}" type="datetime1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1D5B-C132-482F-B6AC-23F25C04ECEF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A32-D58B-4794-B324-846CE237561F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01522-EC06-48C1-BB2E-84C7890D1B7A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8FB2-3A8B-4955-9014-4E71742EF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Data Mining Basics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7AB5B-B942-4D7A-AD90-5947BA0C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6214-B5DE-460C-8AFB-B24155C54683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F133D-979E-4BFE-9483-9C1A89B8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8AA4-014C-4BB2-8137-DF79C525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530B-7CAE-415D-81C3-C21B9B2194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1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9A00-1C10-494D-BA61-2B2B76A0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Data Mining 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3614-DB44-48DC-8B2A-AAFA3F6B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Summarization</a:t>
            </a:r>
            <a:r>
              <a:rPr lang="en-IN" dirty="0"/>
              <a:t> maps data into subsets with associated simple descriptions.</a:t>
            </a:r>
          </a:p>
          <a:p>
            <a:pPr lvl="1"/>
            <a:r>
              <a:rPr lang="en-IN" dirty="0"/>
              <a:t>Extractive summarization</a:t>
            </a:r>
          </a:p>
          <a:p>
            <a:pPr lvl="2"/>
            <a:r>
              <a:rPr lang="en-US" dirty="0"/>
              <a:t>The main objective is to identify the significant sentences of the text and add them to the summary. </a:t>
            </a:r>
            <a:endParaRPr lang="en-IN" dirty="0"/>
          </a:p>
          <a:p>
            <a:pPr lvl="1"/>
            <a:r>
              <a:rPr lang="en-IN" dirty="0"/>
              <a:t>Abstractive summarization</a:t>
            </a:r>
          </a:p>
          <a:p>
            <a:pPr lvl="2"/>
            <a:r>
              <a:rPr lang="en-US" dirty="0"/>
              <a:t>The approach is to identify the important sections, interpret the context and reproduce in a new way</a:t>
            </a:r>
            <a:endParaRPr lang="en-IN" dirty="0"/>
          </a:p>
          <a:p>
            <a:r>
              <a:rPr lang="en-IN" dirty="0">
                <a:solidFill>
                  <a:srgbClr val="002060"/>
                </a:solidFill>
              </a:rPr>
              <a:t>Link Analysis </a:t>
            </a:r>
            <a:r>
              <a:rPr lang="en-IN" dirty="0"/>
              <a:t>uncovers relationships among data.</a:t>
            </a:r>
          </a:p>
          <a:p>
            <a:pPr lvl="1"/>
            <a:r>
              <a:rPr lang="en-IN" dirty="0"/>
              <a:t>Affinity Analysis</a:t>
            </a:r>
          </a:p>
          <a:p>
            <a:pPr lvl="1"/>
            <a:r>
              <a:rPr lang="en-IN" dirty="0"/>
              <a:t>Association Rules</a:t>
            </a:r>
          </a:p>
          <a:p>
            <a:pPr lvl="1"/>
            <a:r>
              <a:rPr lang="en-IN" dirty="0"/>
              <a:t>Sequential Analysis determines sequential patterns.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211BC-A7E1-435B-9475-DE1B18FD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ADFF-EA0E-4073-BD87-7A7153C6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AA07-4286-45BD-A6BD-E579CA77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9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582B-A8A5-4C16-9433-65673807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Ex:  Time Series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C03D-B79B-4635-88DC-A9A4FDAC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Example: Stock Market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Predict future values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Determine similar patterns over time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Classify behavior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0D480-44FA-461D-A2DE-7B3FD3DA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5D1F5-DE1F-4176-8CDC-F42F162E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8288-663C-4F0A-871C-B719934A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E2147D6-56CA-4260-A209-59804D0D8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429000"/>
          <a:ext cx="7543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6885000" imgH="3678480" progId="Adobe.Illustrator.8">
                  <p:embed/>
                </p:oleObj>
              </mc:Choice>
              <mc:Fallback>
                <p:oleObj name="Artwork" r:id="rId2" imgW="6885000" imgH="3678480" progId="Adobe.Illustrator.8">
                  <p:embed/>
                  <p:pic>
                    <p:nvPicPr>
                      <p:cNvPr id="27654" name="Object 6">
                        <a:extLst>
                          <a:ext uri="{FF2B5EF4-FFF2-40B4-BE49-F238E27FC236}">
                            <a16:creationId xmlns:a16="http://schemas.microsoft.com/office/drawing/2014/main" id="{8A210EDA-88ED-4B7B-A0BF-215FEDFEFF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7543800" cy="2590800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42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A3A3-20D6-41D6-AB7F-4DD0206A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Mining vs. KDD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A1D4-5383-468E-A0D4-D47C5815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chemeClr val="tx2"/>
                </a:solidFill>
              </a:rPr>
              <a:t>Knowledge Discovery in Databases (KDD):</a:t>
            </a:r>
            <a:r>
              <a:rPr lang="en-US" altLang="en-US" dirty="0"/>
              <a:t> process of finding useful information and patterns in data.</a:t>
            </a:r>
          </a:p>
          <a:p>
            <a:r>
              <a:rPr lang="en-US" altLang="en-US" i="1" dirty="0">
                <a:solidFill>
                  <a:schemeClr val="tx2"/>
                </a:solidFill>
              </a:rPr>
              <a:t>Data Mining:</a:t>
            </a:r>
            <a:r>
              <a:rPr lang="en-US" altLang="en-US" dirty="0"/>
              <a:t>  Use of algorithms to extract the information and patterns derived by the KDD process.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D3E8A-6792-4145-B72A-F3C20D00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090B-8A01-40FD-A61F-2D2A5320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7A9B-5950-43EF-AB82-EE73ED88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5" descr="C:\Documents and Settings\Administrator\Desktop\kdd.gif">
            <a:extLst>
              <a:ext uri="{FF2B5EF4-FFF2-40B4-BE49-F238E27FC236}">
                <a16:creationId xmlns:a16="http://schemas.microsoft.com/office/drawing/2014/main" id="{F927601F-C21E-46D0-8494-D8EDF761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7924800" cy="154093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29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490D-360C-4585-A584-D8E2F686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KDD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C7B2-07DB-4F05-9E91-0120F50F7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altLang="en-US" sz="2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 i="1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400" i="1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</a:rPr>
              <a:t>Selection:</a:t>
            </a:r>
            <a:r>
              <a:rPr lang="en-US" altLang="en-US" sz="2400" dirty="0"/>
              <a:t> Obtain data from various sources.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</a:rPr>
              <a:t>Preprocessing:</a:t>
            </a:r>
            <a:r>
              <a:rPr lang="en-US" altLang="en-US" sz="2400" dirty="0"/>
              <a:t>  Cleanse data.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</a:rPr>
              <a:t>Transformation:</a:t>
            </a:r>
            <a:r>
              <a:rPr lang="en-US" altLang="en-US" sz="2400" dirty="0"/>
              <a:t> Convert to common format.  Transform to new format.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</a:rPr>
              <a:t>Data Mining:</a:t>
            </a:r>
            <a:r>
              <a:rPr lang="en-US" altLang="en-US" sz="2400" dirty="0"/>
              <a:t>  Obtain desired results.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</a:rPr>
              <a:t>Interpretation/Evaluation:</a:t>
            </a:r>
            <a:r>
              <a:rPr lang="en-US" altLang="en-US" sz="2400" dirty="0"/>
              <a:t>  Present results to user in meaningful manner.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FCEE9-ED2F-44D3-A31B-BFE3C216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70A41-D49F-4261-8204-F06921E6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11C9-2C4C-45A5-8AE3-305C0AD7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5" descr="C:\Documents and Settings\Administrator\Desktop\kdd.gif">
            <a:extLst>
              <a:ext uri="{FF2B5EF4-FFF2-40B4-BE49-F238E27FC236}">
                <a16:creationId xmlns:a16="http://schemas.microsoft.com/office/drawing/2014/main" id="{D5AB44E6-AAF5-4088-97D3-82BEC348F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26" y="1682258"/>
            <a:ext cx="8199474" cy="159434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30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BBFF-49E6-4433-B7A6-203325D9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E1FE-7F3C-49E1-B0E0-89D75EEF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collection of records (training set )</a:t>
            </a:r>
          </a:p>
          <a:p>
            <a:pPr lvl="1"/>
            <a:r>
              <a:rPr lang="en-US" dirty="0"/>
              <a:t>Each record contains a set of attributes and have an associated class label.</a:t>
            </a:r>
          </a:p>
          <a:p>
            <a:r>
              <a:rPr lang="en-US" dirty="0"/>
              <a:t>Find a model  for class label as a function of the values of other attributes.</a:t>
            </a:r>
          </a:p>
          <a:p>
            <a:r>
              <a:rPr lang="en-US" dirty="0"/>
              <a:t>Goal: previously unseen records should be assigned a class as accurately as possible.</a:t>
            </a:r>
          </a:p>
          <a:p>
            <a:pPr lvl="1"/>
            <a:r>
              <a:rPr lang="en-US" dirty="0"/>
              <a:t>A test set is used to determine the accuracy of the model. </a:t>
            </a:r>
          </a:p>
          <a:p>
            <a:pPr lvl="1"/>
            <a:r>
              <a:rPr lang="en-US" dirty="0"/>
              <a:t>Usually, the given data set is divided into training and test sets, with training set used to build the model and test set used to validate it.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9F16-A952-4C3B-89DE-351D516B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652A8-25B2-40ED-869F-4F9F5ED4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EBD3-0679-43F6-B175-7EB8DAD3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DE88-2868-48B2-8CBB-842D3E15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5A75-CDB4-43B1-878B-ADE4F670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0996-8D36-4080-B28B-9327EAF3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5489-7A3F-4088-90BB-837EA4A9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F318968-05B5-47DF-BDB5-6D52BC82DE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0542892"/>
                  </p:ext>
                </p:extLst>
              </p:nvPr>
            </p:nvGraphicFramePr>
            <p:xfrm>
              <a:off x="3492500" y="2229405"/>
              <a:ext cx="3810000" cy="1828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4027178122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3672191783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1284796681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2176592261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620620762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1924504385"/>
                        </a:ext>
                      </a:extLst>
                    </a:gridCol>
                  </a:tblGrid>
                  <a:tr h="3175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4935332"/>
                      </a:ext>
                    </a:extLst>
                  </a:tr>
                  <a:tr h="317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-0.71</a:t>
                          </a:r>
                        </a:p>
                      </a:txBody>
                      <a:tcPr marL="83127" marR="83127" marT="41564" marB="41564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-0.33</a:t>
                          </a:r>
                        </a:p>
                      </a:txBody>
                      <a:tcPr marL="83127" marR="83127" marT="41564" marB="41564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83127" marR="83127" marT="41564" marB="41564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0.40</a:t>
                          </a:r>
                        </a:p>
                      </a:txBody>
                      <a:tcPr marL="83127" marR="83127" marT="41564" marB="41564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0.80</a:t>
                          </a:r>
                        </a:p>
                      </a:txBody>
                      <a:tcPr marL="83127" marR="83127" marT="41564" marB="41564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268957"/>
                      </a:ext>
                    </a:extLst>
                  </a:tr>
                  <a:tr h="317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0.01</a:t>
                          </a:r>
                        </a:p>
                      </a:txBody>
                      <a:tcPr marL="83127" marR="83127" marT="41564" marB="41564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-0.57</a:t>
                          </a:r>
                        </a:p>
                      </a:txBody>
                      <a:tcPr marL="83127" marR="83127" marT="41564" marB="41564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83127" marR="83127" marT="41564" marB="41564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-0.34</a:t>
                          </a:r>
                        </a:p>
                      </a:txBody>
                      <a:tcPr marL="83127" marR="83127" marT="41564" marB="41564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0.91</a:t>
                          </a:r>
                        </a:p>
                      </a:txBody>
                      <a:tcPr marL="83127" marR="83127" marT="41564" marB="41564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0074875"/>
                      </a:ext>
                    </a:extLst>
                  </a:tr>
                  <a:tr h="317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300" b="1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83127" marR="83127" marT="41564" marB="41564"/>
                    </a:tc>
                    <a:extLst>
                      <a:ext uri="{0D108BD9-81ED-4DB2-BD59-A6C34878D82A}">
                        <a16:rowId xmlns:a16="http://schemas.microsoft.com/office/drawing/2014/main" val="148179503"/>
                      </a:ext>
                    </a:extLst>
                  </a:tr>
                  <a:tr h="317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0.10</a:t>
                          </a:r>
                        </a:p>
                      </a:txBody>
                      <a:tcPr marL="83127" marR="83127" marT="41564" marB="41564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-0.20</a:t>
                          </a:r>
                        </a:p>
                      </a:txBody>
                      <a:tcPr marL="83127" marR="83127" marT="41564" marB="41564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300" dirty="0"/>
                        </a:p>
                      </a:txBody>
                      <a:tcPr marL="83127" marR="83127" marT="41564" marB="41564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0.33</a:t>
                          </a:r>
                        </a:p>
                      </a:txBody>
                      <a:tcPr marL="83127" marR="83127" marT="41564" marB="41564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0.92</a:t>
                          </a:r>
                        </a:p>
                      </a:txBody>
                      <a:tcPr marL="83127" marR="83127" marT="41564" marB="41564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29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F318968-05B5-47DF-BDB5-6D52BC82DE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0542892"/>
                  </p:ext>
                </p:extLst>
              </p:nvPr>
            </p:nvGraphicFramePr>
            <p:xfrm>
              <a:off x="3492500" y="2229405"/>
              <a:ext cx="3810000" cy="18288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4027178122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3672191783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1284796681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2176592261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620620762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192450438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67" r="-399048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23" t="-1667" r="-30288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923" t="-1667" r="-20288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095" t="-1667" r="-100952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885" t="-1667" r="-1923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49353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101667" r="-503846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-0.71</a:t>
                          </a:r>
                        </a:p>
                      </a:txBody>
                      <a:tcPr marL="83127" marR="83127" marT="41564" marB="41564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-0.33</a:t>
                          </a:r>
                        </a:p>
                      </a:txBody>
                      <a:tcPr marL="83127" marR="83127" marT="41564" marB="41564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27" marR="83127" marT="41564" marB="41564">
                        <a:blipFill>
                          <a:blip r:embed="rId2"/>
                          <a:stretch>
                            <a:fillRect l="-301923" t="-101667" r="-20288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0.40</a:t>
                          </a:r>
                        </a:p>
                      </a:txBody>
                      <a:tcPr marL="83127" marR="83127" marT="41564" marB="41564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0.80</a:t>
                          </a:r>
                        </a:p>
                      </a:txBody>
                      <a:tcPr marL="83127" marR="83127" marT="41564" marB="41564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2689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198361" r="-50384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0.01</a:t>
                          </a:r>
                        </a:p>
                      </a:txBody>
                      <a:tcPr marL="83127" marR="83127" marT="41564" marB="41564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-0.57</a:t>
                          </a:r>
                        </a:p>
                      </a:txBody>
                      <a:tcPr marL="83127" marR="83127" marT="41564" marB="41564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27" marR="83127" marT="41564" marB="41564">
                        <a:blipFill>
                          <a:blip r:embed="rId2"/>
                          <a:stretch>
                            <a:fillRect l="-301923" t="-198361" r="-20288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-0.34</a:t>
                          </a:r>
                        </a:p>
                      </a:txBody>
                      <a:tcPr marL="83127" marR="83127" marT="41564" marB="41564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0.91</a:t>
                          </a:r>
                        </a:p>
                      </a:txBody>
                      <a:tcPr marL="83127" marR="83127" marT="41564" marB="41564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00748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303333" r="-503846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27" marR="83127" marT="41564" marB="41564">
                        <a:blipFill>
                          <a:blip r:embed="rId2"/>
                          <a:stretch>
                            <a:fillRect l="-100000" t="-303333" r="-399048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27" marR="83127" marT="41564" marB="41564">
                        <a:blipFill>
                          <a:blip r:embed="rId2"/>
                          <a:stretch>
                            <a:fillRect l="-201923" t="-303333" r="-30288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27" marR="83127" marT="41564" marB="41564">
                        <a:blipFill>
                          <a:blip r:embed="rId2"/>
                          <a:stretch>
                            <a:fillRect l="-301923" t="-303333" r="-20288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27" marR="83127" marT="41564" marB="41564">
                        <a:blipFill>
                          <a:blip r:embed="rId2"/>
                          <a:stretch>
                            <a:fillRect l="-398095" t="-303333" r="-100952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27" marR="83127" marT="41564" marB="41564">
                        <a:blipFill>
                          <a:blip r:embed="rId2"/>
                          <a:stretch>
                            <a:fillRect l="-502885" t="-303333" r="-1923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795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403333" r="-5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0.10</a:t>
                          </a:r>
                        </a:p>
                      </a:txBody>
                      <a:tcPr marL="83127" marR="83127" marT="41564" marB="41564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-0.20</a:t>
                          </a:r>
                        </a:p>
                      </a:txBody>
                      <a:tcPr marL="83127" marR="83127" marT="41564" marB="41564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300" dirty="0"/>
                        </a:p>
                      </a:txBody>
                      <a:tcPr marL="83127" marR="83127" marT="41564" marB="41564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0.33</a:t>
                          </a:r>
                        </a:p>
                      </a:txBody>
                      <a:tcPr marL="83127" marR="83127" marT="41564" marB="41564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/>
                            <a:t>0.92</a:t>
                          </a:r>
                        </a:p>
                      </a:txBody>
                      <a:tcPr marL="83127" marR="83127" marT="41564" marB="41564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29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1869908-4E6F-45E4-BF06-97C2D2351A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9455805"/>
                  </p:ext>
                </p:extLst>
              </p:nvPr>
            </p:nvGraphicFramePr>
            <p:xfrm>
              <a:off x="7912100" y="2566589"/>
              <a:ext cx="635000" cy="14630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3672191783"/>
                        </a:ext>
                      </a:extLst>
                    </a:gridCol>
                  </a:tblGrid>
                  <a:tr h="317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268957"/>
                      </a:ext>
                    </a:extLst>
                  </a:tr>
                  <a:tr h="317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0074875"/>
                      </a:ext>
                    </a:extLst>
                  </a:tr>
                  <a:tr h="317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79503"/>
                      </a:ext>
                    </a:extLst>
                  </a:tr>
                  <a:tr h="317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29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1869908-4E6F-45E4-BF06-97C2D2351A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9455805"/>
                  </p:ext>
                </p:extLst>
              </p:nvPr>
            </p:nvGraphicFramePr>
            <p:xfrm>
              <a:off x="7912100" y="2566589"/>
              <a:ext cx="635000" cy="14630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36721917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3333" r="-1887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2689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101639" r="-188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00748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795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305000" r="-1887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290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CC420EC-B1ED-45AB-B43C-FFA7FBD206A3}"/>
              </a:ext>
            </a:extLst>
          </p:cNvPr>
          <p:cNvSpPr txBox="1"/>
          <p:nvPr/>
        </p:nvSpPr>
        <p:spPr>
          <a:xfrm>
            <a:off x="5616421" y="4050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DE7C3B-F391-4B55-8165-9C9A179CFEF1}"/>
              </a:ext>
            </a:extLst>
          </p:cNvPr>
          <p:cNvSpPr txBox="1"/>
          <p:nvPr/>
        </p:nvSpPr>
        <p:spPr>
          <a:xfrm>
            <a:off x="8107286" y="4050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7">
                <a:extLst>
                  <a:ext uri="{FF2B5EF4-FFF2-40B4-BE49-F238E27FC236}">
                    <a16:creationId xmlns:a16="http://schemas.microsoft.com/office/drawing/2014/main" id="{05B44017-BBFA-44EE-AD51-02207699AB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940793"/>
                  </p:ext>
                </p:extLst>
              </p:nvPr>
            </p:nvGraphicFramePr>
            <p:xfrm>
              <a:off x="3511550" y="4709146"/>
              <a:ext cx="3810000" cy="365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4027178122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3672191783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1284796681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2176592261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620620762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1924504385"/>
                        </a:ext>
                      </a:extLst>
                    </a:gridCol>
                  </a:tblGrid>
                  <a:tr h="317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>
                              <a:latin typeface="+mn-lt"/>
                            </a:rPr>
                            <a:t>0.03</a:t>
                          </a:r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>
                              <a:latin typeface="+mn-lt"/>
                            </a:rPr>
                            <a:t>0.02</a:t>
                          </a:r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300" dirty="0">
                            <a:latin typeface="+mn-lt"/>
                          </a:endParaRPr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dirty="0">
                              <a:latin typeface="+mn-lt"/>
                            </a:rPr>
                            <a:t>-0.31</a:t>
                          </a:r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>
                              <a:latin typeface="+mn-lt"/>
                            </a:rPr>
                            <a:t>0.50</a:t>
                          </a:r>
                        </a:p>
                      </a:txBody>
                      <a:tcPr marL="83127" marR="83127" marT="41564" marB="41564"/>
                    </a:tc>
                    <a:extLst>
                      <a:ext uri="{0D108BD9-81ED-4DB2-BD59-A6C34878D82A}">
                        <a16:rowId xmlns:a16="http://schemas.microsoft.com/office/drawing/2014/main" val="1481795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7">
                <a:extLst>
                  <a:ext uri="{FF2B5EF4-FFF2-40B4-BE49-F238E27FC236}">
                    <a16:creationId xmlns:a16="http://schemas.microsoft.com/office/drawing/2014/main" id="{05B44017-BBFA-44EE-AD51-02207699AB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940793"/>
                  </p:ext>
                </p:extLst>
              </p:nvPr>
            </p:nvGraphicFramePr>
            <p:xfrm>
              <a:off x="3511550" y="4709146"/>
              <a:ext cx="3810000" cy="365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4027178122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3672191783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1284796681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2176592261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620620762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192450438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62" t="-1639" r="-5038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>
                              <a:latin typeface="+mn-lt"/>
                            </a:rPr>
                            <a:t>0.03</a:t>
                          </a:r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>
                              <a:latin typeface="+mn-lt"/>
                            </a:rPr>
                            <a:t>0.02</a:t>
                          </a:r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27" marR="83127" marT="41564" marB="41564">
                        <a:blipFill>
                          <a:blip r:embed="rId4"/>
                          <a:stretch>
                            <a:fillRect l="-301923" t="-1639" r="-2028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dirty="0">
                              <a:latin typeface="+mn-lt"/>
                            </a:rPr>
                            <a:t>-0.31</a:t>
                          </a:r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>
                              <a:latin typeface="+mn-lt"/>
                            </a:rPr>
                            <a:t>0.50</a:t>
                          </a:r>
                        </a:p>
                      </a:txBody>
                      <a:tcPr marL="83127" marR="83127" marT="41564" marB="41564"/>
                    </a:tc>
                    <a:extLst>
                      <a:ext uri="{0D108BD9-81ED-4DB2-BD59-A6C34878D82A}">
                        <a16:rowId xmlns:a16="http://schemas.microsoft.com/office/drawing/2014/main" val="14817950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31C5A02-37C7-4CEB-915A-0B59FBBDA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45413"/>
              </p:ext>
            </p:extLst>
          </p:nvPr>
        </p:nvGraphicFramePr>
        <p:xfrm>
          <a:off x="7912100" y="4724911"/>
          <a:ext cx="635000" cy="365760"/>
        </p:xfrm>
        <a:graphic>
          <a:graphicData uri="http://schemas.openxmlformats.org/drawingml/2006/table">
            <a:tbl>
              <a:tblPr firstRow="1" bandRow="1"/>
              <a:tblGrid>
                <a:gridCol w="635000">
                  <a:extLst>
                    <a:ext uri="{9D8B030D-6E8A-4147-A177-3AD203B41FA5}">
                      <a16:colId xmlns:a16="http://schemas.microsoft.com/office/drawing/2014/main" val="367219178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95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04991BF-69DE-4D6F-AAE7-D09EDFF571F5}"/>
              </a:ext>
            </a:extLst>
          </p:cNvPr>
          <p:cNvSpPr txBox="1"/>
          <p:nvPr/>
        </p:nvSpPr>
        <p:spPr>
          <a:xfrm>
            <a:off x="4572000" y="1768237"/>
            <a:ext cx="2438400" cy="33575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Features/Attributes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5997E-3E84-4EBD-9E2F-221CCE6B052C}"/>
              </a:ext>
            </a:extLst>
          </p:cNvPr>
          <p:cNvSpPr txBox="1"/>
          <p:nvPr/>
        </p:nvSpPr>
        <p:spPr>
          <a:xfrm>
            <a:off x="738644" y="2576628"/>
            <a:ext cx="2677656" cy="335756"/>
          </a:xfrm>
          <a:prstGeom prst="rect">
            <a:avLst/>
          </a:prstGeom>
          <a:solidFill>
            <a:srgbClr val="FFFF00"/>
          </a:solidFill>
        </p:spPr>
        <p:txBody>
          <a:bodyPr vert="horz" wrap="square">
            <a:spAutoFit/>
          </a:bodyPr>
          <a:lstStyle/>
          <a:p>
            <a:pPr algn="ctr"/>
            <a:r>
              <a:rPr lang="en-US" sz="1800" b="1" dirty="0"/>
              <a:t>Instance/Data Point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42577-1A23-4C44-AA3A-09B399453292}"/>
              </a:ext>
            </a:extLst>
          </p:cNvPr>
          <p:cNvSpPr txBox="1"/>
          <p:nvPr/>
        </p:nvSpPr>
        <p:spPr>
          <a:xfrm>
            <a:off x="747081" y="2957628"/>
            <a:ext cx="2677656" cy="335756"/>
          </a:xfrm>
          <a:prstGeom prst="rect">
            <a:avLst/>
          </a:prstGeom>
          <a:solidFill>
            <a:srgbClr val="FFFF00"/>
          </a:solidFill>
        </p:spPr>
        <p:txBody>
          <a:bodyPr vert="horz" wrap="square">
            <a:spAutoFit/>
          </a:bodyPr>
          <a:lstStyle/>
          <a:p>
            <a:pPr algn="ctr"/>
            <a:r>
              <a:rPr lang="en-US" sz="1800" b="1" dirty="0"/>
              <a:t>Instance/Data Point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C6DBC-144E-4755-B1FB-8CECE4E429A4}"/>
              </a:ext>
            </a:extLst>
          </p:cNvPr>
          <p:cNvSpPr txBox="1"/>
          <p:nvPr/>
        </p:nvSpPr>
        <p:spPr>
          <a:xfrm>
            <a:off x="804487" y="3682607"/>
            <a:ext cx="2677656" cy="335756"/>
          </a:xfrm>
          <a:prstGeom prst="rect">
            <a:avLst/>
          </a:prstGeom>
          <a:solidFill>
            <a:srgbClr val="FFFF00"/>
          </a:solidFill>
        </p:spPr>
        <p:txBody>
          <a:bodyPr vert="horz" wrap="square">
            <a:spAutoFit/>
          </a:bodyPr>
          <a:lstStyle/>
          <a:p>
            <a:pPr algn="ctr"/>
            <a:r>
              <a:rPr lang="en-US" sz="1800" b="1" dirty="0"/>
              <a:t>Instance/Data Point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8DD311-3AC4-43CD-9E6B-A79AF31B350D}"/>
              </a:ext>
            </a:extLst>
          </p:cNvPr>
          <p:cNvCxnSpPr/>
          <p:nvPr/>
        </p:nvCxnSpPr>
        <p:spPr>
          <a:xfrm>
            <a:off x="7315200" y="2744506"/>
            <a:ext cx="5969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B77FD3-0C6F-41E2-95C4-9D0CDF7E69C8}"/>
              </a:ext>
            </a:extLst>
          </p:cNvPr>
          <p:cNvCxnSpPr/>
          <p:nvPr/>
        </p:nvCxnSpPr>
        <p:spPr>
          <a:xfrm>
            <a:off x="7321550" y="3146047"/>
            <a:ext cx="5969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86FA18-E339-46D7-937E-C6FE6A04A4F2}"/>
              </a:ext>
            </a:extLst>
          </p:cNvPr>
          <p:cNvCxnSpPr/>
          <p:nvPr/>
        </p:nvCxnSpPr>
        <p:spPr>
          <a:xfrm>
            <a:off x="7321550" y="3881383"/>
            <a:ext cx="5969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F23153-3FB2-4BC3-BB68-7F658A37FAA7}"/>
              </a:ext>
            </a:extLst>
          </p:cNvPr>
          <p:cNvCxnSpPr/>
          <p:nvPr/>
        </p:nvCxnSpPr>
        <p:spPr>
          <a:xfrm>
            <a:off x="7321550" y="4907791"/>
            <a:ext cx="596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0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7978-19D2-4E3B-BC5F-9CEE8F0B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7848600" cy="579438"/>
          </a:xfrm>
        </p:spPr>
        <p:txBody>
          <a:bodyPr/>
          <a:lstStyle/>
          <a:p>
            <a:r>
              <a:rPr lang="en-US" dirty="0"/>
              <a:t>An example: data (loan application)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14EB-FD05-454A-A4A5-FC456F58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D35D-1C81-498C-AC7E-C90E0E59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1996-A757-4183-89A0-80B909B6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97BFC7BB-DD0D-411C-84B9-396C254E1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7" y="1586615"/>
            <a:ext cx="1871663" cy="27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dirty="0"/>
              <a:t>Approved or not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75762BD-9FF1-45C8-9504-FFD85F58F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877990"/>
            <a:ext cx="7125619" cy="4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1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24C0-8BC9-4BFD-807F-50C4FAF2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EA00-1DFB-46BA-916B-8157F737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fish-packing plant wants to automate the process of sorting incoming fish according to species</a:t>
            </a:r>
          </a:p>
          <a:p>
            <a:r>
              <a:rPr lang="en-US" dirty="0"/>
              <a:t>As a pilot project, it is decided to try to separate </a:t>
            </a:r>
            <a:r>
              <a:rPr lang="en-US" dirty="0">
                <a:solidFill>
                  <a:srgbClr val="FF0000"/>
                </a:solidFill>
              </a:rPr>
              <a:t>sea bass </a:t>
            </a:r>
            <a:r>
              <a:rPr lang="en-US" dirty="0"/>
              <a:t>from </a:t>
            </a:r>
            <a:r>
              <a:rPr lang="en-US" dirty="0">
                <a:solidFill>
                  <a:srgbClr val="FF0000"/>
                </a:solidFill>
              </a:rPr>
              <a:t>salmon </a:t>
            </a:r>
            <a:r>
              <a:rPr lang="en-US" dirty="0"/>
              <a:t>using optical sensing</a:t>
            </a:r>
          </a:p>
          <a:p>
            <a:r>
              <a:rPr lang="en-US" dirty="0"/>
              <a:t>Features (to distinguish):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Lightness</a:t>
            </a:r>
          </a:p>
          <a:p>
            <a:pPr lvl="1"/>
            <a:r>
              <a:rPr lang="en-US" dirty="0"/>
              <a:t>Width</a:t>
            </a:r>
          </a:p>
          <a:p>
            <a:pPr lvl="1"/>
            <a:r>
              <a:rPr lang="en-US" dirty="0"/>
              <a:t>Position of mouth</a:t>
            </a:r>
          </a:p>
          <a:p>
            <a:endParaRPr lang="en-US" dirty="0"/>
          </a:p>
          <a:p>
            <a:pPr lvl="1"/>
            <a:endParaRPr lang="en-US" sz="2200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F737-A5EE-454D-A1C4-A06C10EA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0F893-F05F-46FB-80E1-3563B5F3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D076F-3E68-4E48-B478-CCA83A0F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Picture 8" descr="A fish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7DE1DE14-7ACD-4DC0-B190-A7EC0A32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192" y="2896242"/>
            <a:ext cx="4343149" cy="1776413"/>
          </a:xfrm>
          <a:prstGeom prst="rect">
            <a:avLst/>
          </a:prstGeom>
        </p:spPr>
      </p:pic>
      <p:pic>
        <p:nvPicPr>
          <p:cNvPr id="11" name="Picture 10" descr="A picture containing fish, soft-finned fish, spiny-finned fish&#10;&#10;Description automatically generated">
            <a:extLst>
              <a:ext uri="{FF2B5EF4-FFF2-40B4-BE49-F238E27FC236}">
                <a16:creationId xmlns:a16="http://schemas.microsoft.com/office/drawing/2014/main" id="{0CFE5C12-9790-4EA5-9005-916CE26F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708166"/>
            <a:ext cx="4038350" cy="19050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0C5275-5D65-4AB6-8353-840AFAD92623}"/>
              </a:ext>
            </a:extLst>
          </p:cNvPr>
          <p:cNvSpPr txBox="1"/>
          <p:nvPr/>
        </p:nvSpPr>
        <p:spPr>
          <a:xfrm>
            <a:off x="6248400" y="2971800"/>
            <a:ext cx="92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Salmon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49AF3-B283-4A09-9350-2375854E4791}"/>
              </a:ext>
            </a:extLst>
          </p:cNvPr>
          <p:cNvSpPr txBox="1"/>
          <p:nvPr/>
        </p:nvSpPr>
        <p:spPr>
          <a:xfrm>
            <a:off x="6400800" y="61318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 bass</a:t>
            </a:r>
          </a:p>
        </p:txBody>
      </p:sp>
    </p:spTree>
    <p:extLst>
      <p:ext uri="{BB962C8B-B14F-4D97-AF65-F5344CB8AC3E}">
        <p14:creationId xmlns:p14="http://schemas.microsoft.com/office/powerpoint/2010/main" val="2486097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FF2A-B78A-4846-BB07-C45CCA08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B528-E6CE-46A0-BA25-9BD86F0F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5486400" cy="4191000"/>
          </a:xfrm>
        </p:spPr>
        <p:txBody>
          <a:bodyPr/>
          <a:lstStyle/>
          <a:p>
            <a:r>
              <a:rPr lang="en-US" dirty="0"/>
              <a:t>Preprocessing: </a:t>
            </a:r>
          </a:p>
          <a:p>
            <a:pPr lvl="1" algn="just"/>
            <a:r>
              <a:rPr lang="en-US" dirty="0"/>
              <a:t>Images of different fishes are isolated from one another and from background;</a:t>
            </a:r>
          </a:p>
          <a:p>
            <a:r>
              <a:rPr lang="en-US" dirty="0"/>
              <a:t>Feature extraction: </a:t>
            </a:r>
          </a:p>
          <a:p>
            <a:pPr lvl="1" algn="just"/>
            <a:r>
              <a:rPr lang="en-US" dirty="0"/>
              <a:t>The information of a single fish is then sent to a feature extractor,  that measure certain “features” or “properties”;</a:t>
            </a:r>
          </a:p>
          <a:p>
            <a:r>
              <a:rPr lang="en-US" dirty="0"/>
              <a:t>Classification: </a:t>
            </a:r>
          </a:p>
          <a:p>
            <a:pPr lvl="1" algn="just"/>
            <a:r>
              <a:rPr lang="en-US" dirty="0"/>
              <a:t>The values of these features are passed to a classifier that evaluates the evidence presented, and build a model to discriminate between the two species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AE10-452B-4256-B482-8455FA59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D007-986D-4D06-BDF4-3A27E447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6AD91-4624-48EF-AC86-E5B038E1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D820C73-EF4A-48A0-BDF5-AD143F9C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96000" y="1828800"/>
            <a:ext cx="2882448" cy="39324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342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3446-FCBE-4C36-8B3E-1D26D8F7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4A8E-538E-4AA9-834B-E1569F5A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knowledge:</a:t>
            </a:r>
          </a:p>
          <a:p>
            <a:pPr lvl="1"/>
            <a:r>
              <a:rPr lang="en-US" dirty="0"/>
              <a:t>A sea bass is generally longer than a salmon</a:t>
            </a:r>
          </a:p>
          <a:p>
            <a:r>
              <a:rPr lang="en-US" dirty="0"/>
              <a:t>Related feature: (or attribute) </a:t>
            </a:r>
          </a:p>
          <a:p>
            <a:pPr lvl="1"/>
            <a:r>
              <a:rPr lang="en-US" dirty="0"/>
              <a:t>Length</a:t>
            </a:r>
          </a:p>
          <a:p>
            <a:r>
              <a:rPr lang="en-US" dirty="0"/>
              <a:t>Training the classifier:</a:t>
            </a:r>
          </a:p>
          <a:p>
            <a:pPr lvl="1"/>
            <a:r>
              <a:rPr lang="en-US" dirty="0"/>
              <a:t>Some examples are provided to the classifier in this form: &lt;</a:t>
            </a:r>
            <a:r>
              <a:rPr lang="en-US" dirty="0" err="1"/>
              <a:t>fish_length</a:t>
            </a:r>
            <a:r>
              <a:rPr lang="en-US" dirty="0"/>
              <a:t>, </a:t>
            </a:r>
            <a:r>
              <a:rPr lang="en-US" dirty="0" err="1"/>
              <a:t>fish_name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These examples are called training examples</a:t>
            </a:r>
          </a:p>
          <a:p>
            <a:pPr lvl="1"/>
            <a:r>
              <a:rPr lang="en-US" dirty="0"/>
              <a:t>The classifier learns itself from the training examples, how to distinguish Salmon from Bass based on the </a:t>
            </a:r>
            <a:r>
              <a:rPr lang="en-US" dirty="0" err="1"/>
              <a:t>fish_length</a:t>
            </a:r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7596C-1123-4776-A984-83D3A3FD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33FE7-CC20-41FD-B8D1-7C832D43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EB6BC-053E-455B-9CBC-75127AA9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DD52-2FD8-4A08-89A7-C14355AD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7680-789F-4F63-ABFF-FA4D13FB4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is growing at a phenomenal rate</a:t>
            </a:r>
          </a:p>
          <a:p>
            <a:r>
              <a:rPr lang="en-US" altLang="en-US" dirty="0"/>
              <a:t>Users expect more sophisticated information</a:t>
            </a:r>
          </a:p>
          <a:p>
            <a:r>
              <a:rPr lang="en-US" altLang="en-US" dirty="0"/>
              <a:t>How?</a:t>
            </a:r>
          </a:p>
          <a:p>
            <a:pPr lvl="1"/>
            <a:r>
              <a:rPr lang="en-US" altLang="en-US" dirty="0"/>
              <a:t>Find hidden information in a database</a:t>
            </a:r>
          </a:p>
          <a:p>
            <a:pPr lvl="1"/>
            <a:r>
              <a:rPr lang="en-US" altLang="en-US" dirty="0"/>
              <a:t>Fit data to a model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en-US" sz="3000" b="0" dirty="0">
                <a:solidFill>
                  <a:schemeClr val="tx1"/>
                </a:solidFill>
              </a:rPr>
              <a:t>UNCOVER HIDDEN INFORMATION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en-US" sz="3000" i="1" dirty="0">
                <a:solidFill>
                  <a:schemeClr val="tx2"/>
                </a:solidFill>
              </a:rPr>
              <a:t>DATA MINING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AB66-E48B-43DE-B06A-287C9B3D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504B-EE7A-4F7F-AFDE-078B2BCC3605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E3CF-43F1-497B-B39C-66FC5BD0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CCE2-5720-4411-99EE-F9581AE7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42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5EDF-890D-43C5-886E-7A06CAF2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92432-4C9D-4C92-8F9F-E648F9738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Classification model (hypothesis):</a:t>
            </a:r>
          </a:p>
          <a:p>
            <a:pPr lvl="1"/>
            <a:r>
              <a:rPr lang="en-US" dirty="0"/>
              <a:t>The classifier generates a model from the training data to classify future examples (test examples)</a:t>
            </a:r>
          </a:p>
          <a:p>
            <a:pPr lvl="1"/>
            <a:r>
              <a:rPr lang="en-US" dirty="0"/>
              <a:t>An example of the model is a rule like this:</a:t>
            </a:r>
          </a:p>
          <a:p>
            <a:pPr lvl="1"/>
            <a:r>
              <a:rPr lang="en-US" dirty="0"/>
              <a:t>If Length &gt;= l* then sea bass otherwise salmon</a:t>
            </a:r>
          </a:p>
          <a:p>
            <a:pPr lvl="1"/>
            <a:r>
              <a:rPr lang="en-US" dirty="0"/>
              <a:t>Here the value of l* determined by the classifier</a:t>
            </a:r>
          </a:p>
          <a:p>
            <a:r>
              <a:rPr lang="en-US" dirty="0"/>
              <a:t>Testing the model</a:t>
            </a:r>
          </a:p>
          <a:p>
            <a:pPr lvl="1"/>
            <a:r>
              <a:rPr lang="en-US" dirty="0"/>
              <a:t>Once we get a model out of the classifier, we may use the classifier to test future examples</a:t>
            </a:r>
          </a:p>
          <a:p>
            <a:pPr lvl="1"/>
            <a:r>
              <a:rPr lang="en-US" dirty="0"/>
              <a:t>The test data is provided in the form &lt;</a:t>
            </a:r>
            <a:r>
              <a:rPr lang="en-US" dirty="0" err="1"/>
              <a:t>fish_length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The classifier outputs &lt;</a:t>
            </a:r>
            <a:r>
              <a:rPr lang="en-US" dirty="0" err="1"/>
              <a:t>fish_type</a:t>
            </a:r>
            <a:r>
              <a:rPr lang="en-US" dirty="0"/>
              <a:t>&gt; by checking </a:t>
            </a:r>
            <a:r>
              <a:rPr lang="en-US" dirty="0" err="1"/>
              <a:t>fish_length</a:t>
            </a:r>
            <a:r>
              <a:rPr lang="en-US" dirty="0"/>
              <a:t> against the model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353AB-0C5E-4204-ABA2-8AC0A662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2DB7-7FEF-473A-9510-CCDA7B4C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B000-9F56-4608-9DDC-3BAFC0AE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18B7-FA88-448C-AB01-BD0A2017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3E5A-67BD-4410-8176-E6BF892B2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4267200" cy="4191000"/>
          </a:xfrm>
        </p:spPr>
        <p:txBody>
          <a:bodyPr/>
          <a:lstStyle/>
          <a:p>
            <a:r>
              <a:rPr lang="en-US" dirty="0"/>
              <a:t>So the overall classification process goes like this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B6E9B-BA15-44DF-9523-CAD143F4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823F-ADB2-4126-9735-CDE1C912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C67E-519D-45BD-ABB2-FF07A69A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74393-93C2-4406-BE3C-9DF64F89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754188"/>
            <a:ext cx="31813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3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C310-6C8D-4133-A7A7-681BDC70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Classification: Application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1A07-C5D5-40D9-BF63-807B5A79F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Marketing</a:t>
            </a:r>
          </a:p>
          <a:p>
            <a:pPr lvl="1"/>
            <a:r>
              <a:rPr lang="en-US" dirty="0"/>
              <a:t>Goal: Reduce cost of mailing by targeting a set of consumers likely to buy a new cell-phone product.</a:t>
            </a:r>
          </a:p>
          <a:p>
            <a:pPr lvl="1"/>
            <a:r>
              <a:rPr lang="en-US" dirty="0"/>
              <a:t>Approach:</a:t>
            </a:r>
          </a:p>
          <a:p>
            <a:pPr lvl="2"/>
            <a:r>
              <a:rPr lang="en-US" dirty="0"/>
              <a:t>Use the data for a similar product introduced before. </a:t>
            </a:r>
          </a:p>
          <a:p>
            <a:pPr lvl="2"/>
            <a:r>
              <a:rPr lang="en-US" dirty="0"/>
              <a:t>We know which customers decided to buy and which decided otherwise. This {buy, don’t buy} decision forms the class attribute.</a:t>
            </a:r>
          </a:p>
          <a:p>
            <a:pPr lvl="2"/>
            <a:r>
              <a:rPr lang="en-US" dirty="0"/>
              <a:t>Collect various demographic, lifestyle, and company-interaction related information about all such customers.</a:t>
            </a:r>
          </a:p>
          <a:p>
            <a:pPr lvl="2"/>
            <a:r>
              <a:rPr lang="en-US" dirty="0"/>
              <a:t>Type of business, where they stay, how much they earn, etc.</a:t>
            </a:r>
          </a:p>
          <a:p>
            <a:pPr lvl="2"/>
            <a:r>
              <a:rPr lang="en-US" dirty="0"/>
              <a:t>Use this information as input attributes to learn a classifier model.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58414-F9BB-4820-8FC5-1F95433E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903E-41F1-4B6B-88D0-B1332D55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27454-27A4-4CA1-9B73-1F0C81EA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3AD1-72BD-4188-AB89-4019C95A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Classification: Application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ABF7-34D9-4E73-8BB4-F1576B2E5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Fraud Detection</a:t>
            </a:r>
          </a:p>
          <a:p>
            <a:pPr lvl="1"/>
            <a:r>
              <a:rPr lang="en-US" dirty="0"/>
              <a:t>Goal: Predict fraudulent cases in credit card transactions.</a:t>
            </a:r>
          </a:p>
          <a:p>
            <a:pPr lvl="1"/>
            <a:r>
              <a:rPr lang="en-US" dirty="0"/>
              <a:t>Approach:</a:t>
            </a:r>
          </a:p>
          <a:p>
            <a:pPr lvl="2"/>
            <a:r>
              <a:rPr lang="en-US" dirty="0"/>
              <a:t>Use credit card transactions and the information on its account-holder as attributes.</a:t>
            </a:r>
          </a:p>
          <a:p>
            <a:pPr lvl="2"/>
            <a:r>
              <a:rPr lang="en-US" dirty="0"/>
              <a:t>When does a customer buy, what does he buy, how often he pays on time,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Label past transactions as fraud or fair transactions. This forms the class attribute.</a:t>
            </a:r>
          </a:p>
          <a:p>
            <a:pPr lvl="2"/>
            <a:r>
              <a:rPr lang="en-US" dirty="0"/>
              <a:t>Learn a model for the class of the transactions.</a:t>
            </a:r>
          </a:p>
          <a:p>
            <a:pPr lvl="2"/>
            <a:r>
              <a:rPr lang="en-US" dirty="0"/>
              <a:t>Use this model to detect fraud by observing credit card transactions on an account.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DAE0B-E63D-4025-BA54-31B56712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C20DE-8EF2-4373-AAF2-F64D4D6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52D1-9EB7-401D-AD19-EF9235F0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14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0446-B1B7-402D-B0D8-0E1D915C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9002-36ED-4D37-AC2D-3FD11015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data points, each having a set of attributes, and a similarity measure among them, find clusters such that</a:t>
            </a:r>
          </a:p>
          <a:p>
            <a:pPr lvl="1"/>
            <a:r>
              <a:rPr lang="en-US" dirty="0"/>
              <a:t>Data points in one cluster are more similar to one another.</a:t>
            </a:r>
          </a:p>
          <a:p>
            <a:pPr lvl="1"/>
            <a:r>
              <a:rPr lang="en-US" dirty="0"/>
              <a:t>Data points in separate clusters are less similar to one another.</a:t>
            </a:r>
          </a:p>
          <a:p>
            <a:r>
              <a:rPr lang="en-US" dirty="0"/>
              <a:t>Similarity Measures:</a:t>
            </a:r>
          </a:p>
          <a:p>
            <a:pPr lvl="1"/>
            <a:r>
              <a:rPr lang="en-US" dirty="0"/>
              <a:t>Euclidean Distance if attributes are continuous.</a:t>
            </a:r>
          </a:p>
          <a:p>
            <a:pPr lvl="1"/>
            <a:r>
              <a:rPr lang="en-US" dirty="0"/>
              <a:t>Other Problem-specific Measures.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1D2EF-AB9C-45C8-8CFA-3899EBED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3F132-B6B5-43FA-9F54-76F8ED19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9A476-5DAD-4934-B74C-DDD60209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0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7481-9ADA-4905-B8D7-3AEEDAF6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Clustering: Application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6464-FDE7-450E-A7F5-48D9FA41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Segmentation:</a:t>
            </a:r>
          </a:p>
          <a:p>
            <a:pPr lvl="1"/>
            <a:r>
              <a:rPr lang="en-US" dirty="0"/>
              <a:t>Goal: subdivide a market into distinct subsets of customers where any subset may conceivably be selected as a market target to be reached with a distinct marketing mix.</a:t>
            </a:r>
          </a:p>
          <a:p>
            <a:pPr lvl="1"/>
            <a:r>
              <a:rPr lang="en-US" dirty="0"/>
              <a:t>Approach: </a:t>
            </a:r>
          </a:p>
          <a:p>
            <a:pPr lvl="2"/>
            <a:r>
              <a:rPr lang="en-US" dirty="0"/>
              <a:t>Collect different attributes of customers based on their geographical and lifestyle related information.</a:t>
            </a:r>
          </a:p>
          <a:p>
            <a:pPr lvl="2"/>
            <a:r>
              <a:rPr lang="en-US" dirty="0"/>
              <a:t>Find clusters of similar customers.</a:t>
            </a:r>
          </a:p>
          <a:p>
            <a:pPr lvl="2"/>
            <a:r>
              <a:rPr lang="en-US" dirty="0"/>
              <a:t>Measure the clustering quality by observing buying patterns of customers in same cluster vs. those from different clusters.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F820D-54AB-46C1-A48F-2E8149B2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43CB2-6235-440B-BCDE-C9E9CD7D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369B-6387-4AD2-95DB-1777CDB8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2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DB8B-7BE1-4297-8360-A2F58858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Clustering: Application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9FEC-4331-47BD-BCBC-E0631F4E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Clustering:</a:t>
            </a:r>
          </a:p>
          <a:p>
            <a:pPr lvl="1"/>
            <a:r>
              <a:rPr lang="en-US" dirty="0"/>
              <a:t>Goal: To find groups of documents that are similar to each other based on the important terms appearing in them.</a:t>
            </a:r>
          </a:p>
          <a:p>
            <a:pPr lvl="1"/>
            <a:r>
              <a:rPr lang="en-US" dirty="0"/>
              <a:t>Approach: To identify frequently occurring terms in each document. Form a similarity measure based on the frequencies of different terms. Use it to cluster.</a:t>
            </a:r>
          </a:p>
          <a:p>
            <a:pPr lvl="1"/>
            <a:r>
              <a:rPr lang="en-US" dirty="0"/>
              <a:t>Gain: Information Retrieval can utilize the clusters to relate a new document or search term to clustered documents.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C815-F0B6-494D-B74A-8ADCEF8F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0815E-5929-4066-A1A2-2E346CD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805C-3D51-4433-9F7A-FA50E7B2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74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E1A5-5259-45D5-9A96-2AB5E153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7239000" cy="579438"/>
          </a:xfrm>
        </p:spPr>
        <p:txBody>
          <a:bodyPr/>
          <a:lstStyle/>
          <a:p>
            <a:r>
              <a:rPr lang="en-IN" dirty="0"/>
              <a:t>Association Rule Discovery: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0960-07BA-49CF-8F73-4F3E5716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records each of which contain some number of items from a given collection;</a:t>
            </a:r>
          </a:p>
          <a:p>
            <a:pPr lvl="1"/>
            <a:r>
              <a:rPr lang="en-US" dirty="0"/>
              <a:t>Produce dependency rules which will predict occurrence of an item based on occurrences of other items.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A9065-7279-489D-B73A-97A3C308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F4B48-58A0-49B2-BC5C-C03F2F44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FB4E8-8673-40FB-8145-275602FC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BA0E3422-B0F2-4B07-9CF3-69F36869A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352688"/>
              </p:ext>
            </p:extLst>
          </p:nvPr>
        </p:nvGraphicFramePr>
        <p:xfrm>
          <a:off x="609600" y="3733800"/>
          <a:ext cx="418147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823200" imgH="1999080" progId="Word.Document.8">
                  <p:embed/>
                </p:oleObj>
              </mc:Choice>
              <mc:Fallback>
                <p:oleObj name="Document" r:id="rId2" imgW="3823200" imgH="1999080" progId="Word.Document.8">
                  <p:embed/>
                  <p:pic>
                    <p:nvPicPr>
                      <p:cNvPr id="6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4181475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AFE47B74-1F22-4196-ABCD-257067ED4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114800"/>
            <a:ext cx="3443288" cy="97631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Rules Discovered: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Tahoma" pitchFamily="34" charset="0"/>
              </a:rPr>
              <a:t>{Milk} --&gt; {Coke}</a:t>
            </a:r>
          </a:p>
          <a:p>
            <a:pPr eaLnBrk="0" hangingPunct="0"/>
            <a:r>
              <a:rPr lang="en-US" b="1">
                <a:solidFill>
                  <a:srgbClr val="CC0000"/>
                </a:solidFill>
                <a:latin typeface="Tahoma" pitchFamily="34" charset="0"/>
              </a:rPr>
              <a:t>    {Diaper, Milk} --&gt; {Beer}</a:t>
            </a: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86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C9C2-432F-4AEF-B6DF-226EEE09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7924800" cy="579438"/>
          </a:xfrm>
        </p:spPr>
        <p:txBody>
          <a:bodyPr/>
          <a:lstStyle/>
          <a:p>
            <a:r>
              <a:rPr lang="en-US" dirty="0"/>
              <a:t>Association Rule Discovery: Application 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67642-2426-44BF-857D-A13C44F60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Marketing and Sales Promotion:</a:t>
            </a:r>
          </a:p>
          <a:p>
            <a:pPr lvl="1"/>
            <a:r>
              <a:rPr lang="en-US" dirty="0"/>
              <a:t>Let the rule discovered be </a:t>
            </a:r>
          </a:p>
          <a:p>
            <a:pPr marL="457200" lvl="1" indent="0">
              <a:buNone/>
            </a:pPr>
            <a:r>
              <a:rPr lang="en-US" dirty="0"/>
              <a:t>		{Bagels, … } --&gt; {Potato Chips}</a:t>
            </a:r>
          </a:p>
          <a:p>
            <a:pPr lvl="1"/>
            <a:r>
              <a:rPr lang="en-US" dirty="0"/>
              <a:t>Potato Chips as consequent =&gt; Can be used to determine what should be done to boost its sales.</a:t>
            </a:r>
          </a:p>
          <a:p>
            <a:pPr lvl="1"/>
            <a:r>
              <a:rPr lang="en-US" dirty="0"/>
              <a:t>Bagels in the antecedent =&gt; Can be used to see which products would be affected if the store discontinues selling bagels.</a:t>
            </a:r>
          </a:p>
          <a:p>
            <a:pPr lvl="1"/>
            <a:r>
              <a:rPr lang="en-US" dirty="0"/>
              <a:t>Bagels in antecedent and Potato chips in consequent =&gt; Can be used to see what products should be sold with Bagels to promote sale of Potato chips!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86B0-B0E0-485E-A700-1021E939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9E99-0C42-4193-81BC-9DCDED42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B55A3-07CE-4045-B476-C45E18C7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67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89FA-40FA-4F13-8984-1858AC86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153400" cy="579438"/>
          </a:xfrm>
        </p:spPr>
        <p:txBody>
          <a:bodyPr/>
          <a:lstStyle/>
          <a:p>
            <a:r>
              <a:rPr lang="en-US" dirty="0"/>
              <a:t>Association Rule Discovery: Application II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D867-AA1C-4833-823C-DEC120CA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667000"/>
          </a:xfrm>
        </p:spPr>
        <p:txBody>
          <a:bodyPr/>
          <a:lstStyle/>
          <a:p>
            <a:r>
              <a:rPr lang="en-US" dirty="0"/>
              <a:t>Supermarket shelf management.</a:t>
            </a:r>
          </a:p>
          <a:p>
            <a:pPr lvl="1"/>
            <a:r>
              <a:rPr lang="en-US" dirty="0"/>
              <a:t>Goal: To identify items that are bought together by sufficiently many customers.</a:t>
            </a:r>
          </a:p>
          <a:p>
            <a:pPr lvl="1"/>
            <a:r>
              <a:rPr lang="en-US" dirty="0"/>
              <a:t>Approach: Process the point-of-sale data collected with barcode scanners to find dependencies among items.</a:t>
            </a:r>
          </a:p>
          <a:p>
            <a:pPr lvl="1"/>
            <a:r>
              <a:rPr lang="en-US" dirty="0"/>
              <a:t>A classic rule --</a:t>
            </a:r>
          </a:p>
          <a:p>
            <a:pPr lvl="2"/>
            <a:r>
              <a:rPr lang="en-US" dirty="0"/>
              <a:t>If a customer buys diaper and milk, then he is very likely to buy beer: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D8839-2DB5-4223-97DF-0C292EED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F544-6F9E-4538-B584-E8558A2B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78A7-EAD1-4A50-B601-6A67F23C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1106816-F6CC-4801-A51B-CACF9013D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800600"/>
            <a:ext cx="5619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72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A6EB-5A96-4996-8914-B39712AC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Data Mining?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BDF5C-164C-40BD-A6F1-A75AABE5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altLang="en-US" dirty="0"/>
              <a:t>There are many definitions </a:t>
            </a:r>
          </a:p>
          <a:p>
            <a:r>
              <a:rPr lang="en-US" altLang="en-US" dirty="0"/>
              <a:t>But most mean essentially the following.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Data mining is to discover interesting patterns from the large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volumes of data.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958C-62BB-4A01-A8BF-FFBBAD4B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6853-2B7C-4C20-BBA8-44FA52D55F1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5F4BB-13B8-4220-B6C2-F4F11ECC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2F018-405A-43F7-A885-A1718980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153BA-4ED8-4E0A-B1DA-4138B43A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962401"/>
            <a:ext cx="2821405" cy="22859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31753B3C-6551-40A5-8C03-A45C453D5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3" y="4038615"/>
            <a:ext cx="2726268" cy="21637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2D429005-3D9A-4AC2-BAA6-8B19F1729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414" y="4038615"/>
            <a:ext cx="2726268" cy="21496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669B197-5A6C-42D4-A7D1-AA8EE6E57A9B}"/>
              </a:ext>
            </a:extLst>
          </p:cNvPr>
          <p:cNvSpPr/>
          <p:nvPr/>
        </p:nvSpPr>
        <p:spPr>
          <a:xfrm>
            <a:off x="4648200" y="49530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016BA-D35A-4CEA-BCEC-596472FCE1FA}"/>
              </a:ext>
            </a:extLst>
          </p:cNvPr>
          <p:cNvSpPr txBox="1"/>
          <p:nvPr/>
        </p:nvSpPr>
        <p:spPr>
          <a:xfrm>
            <a:off x="4800600" y="4844534"/>
            <a:ext cx="11599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unknown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248952-3320-4D31-92EE-D4A5599B4EA9}"/>
              </a:ext>
            </a:extLst>
          </p:cNvPr>
          <p:cNvCxnSpPr>
            <a:cxnSpLocks/>
          </p:cNvCxnSpPr>
          <p:nvPr/>
        </p:nvCxnSpPr>
        <p:spPr>
          <a:xfrm flipV="1">
            <a:off x="3581400" y="4648200"/>
            <a:ext cx="2057400" cy="1066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8E776DE-AB99-4EB2-80B4-5F9969C8C119}"/>
              </a:ext>
            </a:extLst>
          </p:cNvPr>
          <p:cNvSpPr/>
          <p:nvPr/>
        </p:nvSpPr>
        <p:spPr>
          <a:xfrm rot="2816895">
            <a:off x="588105" y="4044505"/>
            <a:ext cx="914400" cy="1251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D9CC86D-9854-4A75-91FD-00D96A14070B}"/>
              </a:ext>
            </a:extLst>
          </p:cNvPr>
          <p:cNvSpPr/>
          <p:nvPr/>
        </p:nvSpPr>
        <p:spPr>
          <a:xfrm rot="2816895">
            <a:off x="1114700" y="5080919"/>
            <a:ext cx="1023317" cy="10579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0DF650-C384-437A-9B49-BDC2594421F2}"/>
              </a:ext>
            </a:extLst>
          </p:cNvPr>
          <p:cNvSpPr/>
          <p:nvPr/>
        </p:nvSpPr>
        <p:spPr>
          <a:xfrm rot="2816895">
            <a:off x="1801413" y="4154190"/>
            <a:ext cx="1023317" cy="10579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D9044A-80D6-4D3D-9338-8710B2781DE9}"/>
              </a:ext>
            </a:extLst>
          </p:cNvPr>
          <p:cNvSpPr/>
          <p:nvPr/>
        </p:nvSpPr>
        <p:spPr>
          <a:xfrm rot="5052705">
            <a:off x="7496210" y="4581055"/>
            <a:ext cx="222093" cy="5645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AB7F1A-B818-4A83-85FC-98BEE6C806DD}"/>
              </a:ext>
            </a:extLst>
          </p:cNvPr>
          <p:cNvSpPr/>
          <p:nvPr/>
        </p:nvSpPr>
        <p:spPr>
          <a:xfrm rot="5052705">
            <a:off x="8436098" y="4592605"/>
            <a:ext cx="222093" cy="5645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D3354C-4233-4E4E-8A6E-0CBFA7E029FB}"/>
              </a:ext>
            </a:extLst>
          </p:cNvPr>
          <p:cNvSpPr/>
          <p:nvPr/>
        </p:nvSpPr>
        <p:spPr>
          <a:xfrm rot="5052705">
            <a:off x="6601880" y="4619979"/>
            <a:ext cx="222093" cy="5645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91088C-D75D-4F8F-B9BD-F7958DAD41E3}"/>
              </a:ext>
            </a:extLst>
          </p:cNvPr>
          <p:cNvSpPr/>
          <p:nvPr/>
        </p:nvSpPr>
        <p:spPr>
          <a:xfrm>
            <a:off x="1524000" y="5477569"/>
            <a:ext cx="1524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8B4DDF-763A-43AC-8A1D-1CDAB39062A8}"/>
              </a:ext>
            </a:extLst>
          </p:cNvPr>
          <p:cNvSpPr/>
          <p:nvPr/>
        </p:nvSpPr>
        <p:spPr>
          <a:xfrm>
            <a:off x="2780990" y="5084738"/>
            <a:ext cx="1524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DEFFE8E-5EBA-47E6-A58D-A7897994950C}"/>
              </a:ext>
            </a:extLst>
          </p:cNvPr>
          <p:cNvSpPr/>
          <p:nvPr/>
        </p:nvSpPr>
        <p:spPr>
          <a:xfrm>
            <a:off x="435621" y="5279886"/>
            <a:ext cx="1524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9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D9F-1AE7-45AA-829B-F125EE0A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6335-F172-4FE1-99AD-1A289306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ahoma" pitchFamily="34" charset="0"/>
              </a:rPr>
              <a:t>Lecture slides modified from</a:t>
            </a:r>
            <a:endParaRPr lang="en-US" dirty="0"/>
          </a:p>
          <a:p>
            <a:pPr lvl="1"/>
            <a:r>
              <a:rPr lang="en-US" dirty="0"/>
              <a:t>Overview of Data Mining, </a:t>
            </a:r>
            <a:r>
              <a:rPr lang="en-US" dirty="0" err="1"/>
              <a:t>Mehedy</a:t>
            </a:r>
            <a:r>
              <a:rPr lang="en-US" dirty="0"/>
              <a:t> </a:t>
            </a:r>
            <a:r>
              <a:rPr lang="en-US" dirty="0" err="1"/>
              <a:t>Masud</a:t>
            </a:r>
            <a:endParaRPr lang="en-US" dirty="0"/>
          </a:p>
          <a:p>
            <a:pPr lvl="1"/>
            <a:r>
              <a:rPr lang="en-US" dirty="0"/>
              <a:t>DATA MINING Introductory and Advanced Topics Part I, Margaret H. Dunham</a:t>
            </a:r>
          </a:p>
          <a:p>
            <a:pPr lvl="1"/>
            <a:r>
              <a:rPr lang="en-US" altLang="en-US" dirty="0"/>
              <a:t>Data Mining Basics, Arun K Pujari</a:t>
            </a:r>
          </a:p>
          <a:p>
            <a:pPr lvl="1"/>
            <a:r>
              <a:rPr lang="en-US" dirty="0"/>
              <a:t>An Introduction to Data Mining, Prof. S. Sudarshan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88EDB-B4DE-4D5A-939C-7EEB6CF4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5936-7077-4644-AFD8-316C899F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B9DF-4BFF-410E-A598-719B3399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44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063228"/>
            <a:ext cx="5600700" cy="422672"/>
          </a:xfrm>
        </p:spPr>
        <p:txBody>
          <a:bodyPr/>
          <a:lstStyle/>
          <a:p>
            <a:r>
              <a:rPr lang="en-US" dirty="0"/>
              <a:t>Classification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5900" y="1805343"/>
            <a:ext cx="5886450" cy="108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child has set of toy blocks of different </a:t>
            </a:r>
            <a:r>
              <a:rPr lang="en-US" dirty="0" err="1"/>
              <a:t>colours</a:t>
            </a:r>
            <a:r>
              <a:rPr lang="en-US" dirty="0"/>
              <a:t> and different shapes.</a:t>
            </a:r>
          </a:p>
          <a:p>
            <a:r>
              <a:rPr lang="en-US" dirty="0"/>
              <a:t>Mother tells the child the following.</a:t>
            </a:r>
          </a:p>
          <a:p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41369" y="3714750"/>
            <a:ext cx="2686050" cy="171450"/>
            <a:chOff x="838200" y="3810000"/>
            <a:chExt cx="3581400" cy="228600"/>
          </a:xfrm>
        </p:grpSpPr>
        <p:sp>
          <p:nvSpPr>
            <p:cNvPr id="5" name="Cube 4"/>
            <p:cNvSpPr/>
            <p:nvPr/>
          </p:nvSpPr>
          <p:spPr>
            <a:xfrm>
              <a:off x="4114800" y="3810000"/>
              <a:ext cx="304800" cy="228600"/>
            </a:xfrm>
            <a:prstGeom prst="cub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2209800" y="3810000"/>
              <a:ext cx="304800" cy="228600"/>
            </a:xfrm>
            <a:prstGeom prst="cub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1752600" y="3810000"/>
              <a:ext cx="304800" cy="228600"/>
            </a:xfrm>
            <a:prstGeom prst="can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Can 7"/>
            <p:cNvSpPr/>
            <p:nvPr/>
          </p:nvSpPr>
          <p:spPr>
            <a:xfrm>
              <a:off x="3124200" y="3810000"/>
              <a:ext cx="304800" cy="228600"/>
            </a:xfrm>
            <a:prstGeom prst="can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3581400" y="3810000"/>
              <a:ext cx="304800" cy="228600"/>
            </a:xfrm>
            <a:prstGeom prst="can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2667000" y="3810000"/>
              <a:ext cx="304800" cy="228600"/>
            </a:xfrm>
            <a:prstGeom prst="can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1295400" y="3810000"/>
              <a:ext cx="304800" cy="228600"/>
            </a:xfrm>
            <a:prstGeom prst="can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838200" y="3810000"/>
              <a:ext cx="304800" cy="228600"/>
            </a:xfrm>
            <a:prstGeom prst="can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3" name="Rounded Rectangular Callout 12"/>
          <p:cNvSpPr/>
          <p:nvPr/>
        </p:nvSpPr>
        <p:spPr>
          <a:xfrm>
            <a:off x="4743450" y="2971800"/>
            <a:ext cx="1257300" cy="685800"/>
          </a:xfrm>
          <a:prstGeom prst="wedgeRoundRectCallout">
            <a:avLst>
              <a:gd name="adj1" fmla="val -62165"/>
              <a:gd name="adj2" fmla="val 80410"/>
              <a:gd name="adj3" fmla="val 16667"/>
            </a:avLst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rgbClr val="333399"/>
                </a:solidFill>
              </a:rPr>
              <a:t>These are red blocks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714500" y="4229100"/>
            <a:ext cx="3143250" cy="171450"/>
            <a:chOff x="685800" y="4953000"/>
            <a:chExt cx="4191000" cy="228600"/>
          </a:xfrm>
        </p:grpSpPr>
        <p:sp>
          <p:nvSpPr>
            <p:cNvPr id="15" name="Cube 14"/>
            <p:cNvSpPr/>
            <p:nvPr/>
          </p:nvSpPr>
          <p:spPr>
            <a:xfrm>
              <a:off x="2667000" y="4953000"/>
              <a:ext cx="304800" cy="228600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Cube 15"/>
            <p:cNvSpPr/>
            <p:nvPr/>
          </p:nvSpPr>
          <p:spPr>
            <a:xfrm>
              <a:off x="3124200" y="4953000"/>
              <a:ext cx="304800" cy="228600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Cube 16"/>
            <p:cNvSpPr/>
            <p:nvPr/>
          </p:nvSpPr>
          <p:spPr>
            <a:xfrm>
              <a:off x="685800" y="4953000"/>
              <a:ext cx="304800" cy="228600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Cube 17"/>
            <p:cNvSpPr/>
            <p:nvPr/>
          </p:nvSpPr>
          <p:spPr>
            <a:xfrm>
              <a:off x="3581400" y="4953000"/>
              <a:ext cx="304800" cy="228600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2133600" y="4953000"/>
              <a:ext cx="304800" cy="228600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Cube 19"/>
            <p:cNvSpPr/>
            <p:nvPr/>
          </p:nvSpPr>
          <p:spPr>
            <a:xfrm>
              <a:off x="1143000" y="4953000"/>
              <a:ext cx="304800" cy="228600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Can 20"/>
            <p:cNvSpPr/>
            <p:nvPr/>
          </p:nvSpPr>
          <p:spPr>
            <a:xfrm>
              <a:off x="4572000" y="4953000"/>
              <a:ext cx="3048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1600200" y="4953000"/>
              <a:ext cx="3048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Can 22"/>
            <p:cNvSpPr/>
            <p:nvPr/>
          </p:nvSpPr>
          <p:spPr>
            <a:xfrm>
              <a:off x="4114800" y="4953000"/>
              <a:ext cx="3048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ular Callout 23"/>
          <p:cNvSpPr/>
          <p:nvPr/>
        </p:nvSpPr>
        <p:spPr>
          <a:xfrm>
            <a:off x="6172200" y="2971800"/>
            <a:ext cx="1257300" cy="685800"/>
          </a:xfrm>
          <a:prstGeom prst="wedgeRoundRectCallout">
            <a:avLst>
              <a:gd name="adj1" fmla="val -146018"/>
              <a:gd name="adj2" fmla="val 146081"/>
              <a:gd name="adj3" fmla="val 16667"/>
            </a:avLst>
          </a:prstGeom>
          <a:solidFill>
            <a:srgbClr val="00B0F0"/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prstClr val="white"/>
                </a:solidFill>
              </a:rPr>
              <a:t>These are blue blocks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2655769" y="4914900"/>
            <a:ext cx="3486150" cy="800100"/>
          </a:xfrm>
          <a:prstGeom prst="wedgeRoundRectCallout">
            <a:avLst>
              <a:gd name="adj1" fmla="val 92085"/>
              <a:gd name="adj2" fmla="val -142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333399"/>
                </a:solidFill>
              </a:rPr>
              <a:t>Have you learnt? </a:t>
            </a:r>
          </a:p>
          <a:p>
            <a:pPr algn="ctr">
              <a:defRPr/>
            </a:pPr>
            <a:r>
              <a:rPr lang="en-US" dirty="0">
                <a:solidFill>
                  <a:srgbClr val="333399"/>
                </a:solidFill>
              </a:rPr>
              <a:t>Any questions?</a:t>
            </a:r>
          </a:p>
          <a:p>
            <a:pPr algn="ctr">
              <a:defRPr/>
            </a:pPr>
            <a:r>
              <a:rPr lang="en-US" dirty="0">
                <a:solidFill>
                  <a:srgbClr val="333399"/>
                </a:solidFill>
              </a:rPr>
              <a:t>Let us test your knowledge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26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063228"/>
            <a:ext cx="5600700" cy="422672"/>
          </a:xfrm>
        </p:spPr>
        <p:txBody>
          <a:bodyPr/>
          <a:lstStyle/>
          <a:p>
            <a:r>
              <a:rPr lang="en-US" dirty="0"/>
              <a:t>Classification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5900" y="1805343"/>
            <a:ext cx="5886450" cy="108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child has set of toy blocks of different </a:t>
            </a:r>
            <a:r>
              <a:rPr lang="en-US" dirty="0" err="1"/>
              <a:t>colours</a:t>
            </a:r>
            <a:r>
              <a:rPr lang="en-US" dirty="0"/>
              <a:t> and different shapes.</a:t>
            </a:r>
          </a:p>
          <a:p>
            <a:r>
              <a:rPr lang="en-US" dirty="0"/>
              <a:t>Mother tells the child the following.</a:t>
            </a:r>
          </a:p>
          <a:p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41369" y="3714750"/>
            <a:ext cx="2686050" cy="171450"/>
            <a:chOff x="838200" y="3810000"/>
            <a:chExt cx="3581400" cy="228600"/>
          </a:xfrm>
        </p:grpSpPr>
        <p:sp>
          <p:nvSpPr>
            <p:cNvPr id="5" name="Cube 4"/>
            <p:cNvSpPr/>
            <p:nvPr/>
          </p:nvSpPr>
          <p:spPr>
            <a:xfrm>
              <a:off x="4114800" y="3810000"/>
              <a:ext cx="304800" cy="228600"/>
            </a:xfrm>
            <a:prstGeom prst="cub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2209800" y="3810000"/>
              <a:ext cx="304800" cy="228600"/>
            </a:xfrm>
            <a:prstGeom prst="cub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1752600" y="3810000"/>
              <a:ext cx="304800" cy="228600"/>
            </a:xfrm>
            <a:prstGeom prst="can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Can 7"/>
            <p:cNvSpPr/>
            <p:nvPr/>
          </p:nvSpPr>
          <p:spPr>
            <a:xfrm>
              <a:off x="3124200" y="3810000"/>
              <a:ext cx="304800" cy="228600"/>
            </a:xfrm>
            <a:prstGeom prst="can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3581400" y="3810000"/>
              <a:ext cx="304800" cy="228600"/>
            </a:xfrm>
            <a:prstGeom prst="can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2667000" y="3810000"/>
              <a:ext cx="304800" cy="228600"/>
            </a:xfrm>
            <a:prstGeom prst="can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1295400" y="3810000"/>
              <a:ext cx="304800" cy="228600"/>
            </a:xfrm>
            <a:prstGeom prst="can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838200" y="3810000"/>
              <a:ext cx="304800" cy="228600"/>
            </a:xfrm>
            <a:prstGeom prst="can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3" name="Rounded Rectangular Callout 12"/>
          <p:cNvSpPr/>
          <p:nvPr/>
        </p:nvSpPr>
        <p:spPr>
          <a:xfrm>
            <a:off x="4743450" y="2971800"/>
            <a:ext cx="1257300" cy="685800"/>
          </a:xfrm>
          <a:prstGeom prst="wedgeRoundRectCallout">
            <a:avLst>
              <a:gd name="adj1" fmla="val -62165"/>
              <a:gd name="adj2" fmla="val 80410"/>
              <a:gd name="adj3" fmla="val 16667"/>
            </a:avLst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rgbClr val="333399"/>
                </a:solidFill>
              </a:rPr>
              <a:t>These are red blocks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714500" y="4229100"/>
            <a:ext cx="3143250" cy="171450"/>
            <a:chOff x="685800" y="4953000"/>
            <a:chExt cx="4191000" cy="228600"/>
          </a:xfrm>
        </p:grpSpPr>
        <p:sp>
          <p:nvSpPr>
            <p:cNvPr id="15" name="Cube 14"/>
            <p:cNvSpPr/>
            <p:nvPr/>
          </p:nvSpPr>
          <p:spPr>
            <a:xfrm>
              <a:off x="2667000" y="4953000"/>
              <a:ext cx="304800" cy="228600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Cube 15"/>
            <p:cNvSpPr/>
            <p:nvPr/>
          </p:nvSpPr>
          <p:spPr>
            <a:xfrm>
              <a:off x="3124200" y="4953000"/>
              <a:ext cx="304800" cy="228600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Cube 16"/>
            <p:cNvSpPr/>
            <p:nvPr/>
          </p:nvSpPr>
          <p:spPr>
            <a:xfrm>
              <a:off x="685800" y="4953000"/>
              <a:ext cx="304800" cy="228600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Cube 17"/>
            <p:cNvSpPr/>
            <p:nvPr/>
          </p:nvSpPr>
          <p:spPr>
            <a:xfrm>
              <a:off x="3581400" y="4953000"/>
              <a:ext cx="304800" cy="228600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2133600" y="4953000"/>
              <a:ext cx="304800" cy="228600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Cube 19"/>
            <p:cNvSpPr/>
            <p:nvPr/>
          </p:nvSpPr>
          <p:spPr>
            <a:xfrm>
              <a:off x="1143000" y="4953000"/>
              <a:ext cx="304800" cy="228600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Can 20"/>
            <p:cNvSpPr/>
            <p:nvPr/>
          </p:nvSpPr>
          <p:spPr>
            <a:xfrm>
              <a:off x="4572000" y="4953000"/>
              <a:ext cx="3048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1600200" y="4953000"/>
              <a:ext cx="3048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Can 22"/>
            <p:cNvSpPr/>
            <p:nvPr/>
          </p:nvSpPr>
          <p:spPr>
            <a:xfrm>
              <a:off x="4114800" y="4953000"/>
              <a:ext cx="304800" cy="2286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ular Callout 23"/>
          <p:cNvSpPr/>
          <p:nvPr/>
        </p:nvSpPr>
        <p:spPr>
          <a:xfrm>
            <a:off x="6172200" y="2971800"/>
            <a:ext cx="1257300" cy="685800"/>
          </a:xfrm>
          <a:prstGeom prst="wedgeRoundRectCallout">
            <a:avLst>
              <a:gd name="adj1" fmla="val -146018"/>
              <a:gd name="adj2" fmla="val 146081"/>
              <a:gd name="adj3" fmla="val 16667"/>
            </a:avLst>
          </a:prstGeom>
          <a:solidFill>
            <a:srgbClr val="00B0F0"/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prstClr val="white"/>
                </a:solidFill>
              </a:rPr>
              <a:t>These are blue blocks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85925" y="4943475"/>
            <a:ext cx="2686050" cy="4154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450"/>
              </a:spcBef>
              <a:spcAft>
                <a:spcPts val="450"/>
              </a:spcAft>
            </a:pPr>
            <a:r>
              <a:rPr lang="en-US" sz="2100" dirty="0">
                <a:solidFill>
                  <a:srgbClr val="333399"/>
                </a:solidFill>
              </a:rPr>
              <a:t>What </a:t>
            </a:r>
            <a:r>
              <a:rPr lang="en-US" sz="2100" dirty="0" err="1">
                <a:solidFill>
                  <a:srgbClr val="333399"/>
                </a:solidFill>
              </a:rPr>
              <a:t>colour</a:t>
            </a:r>
            <a:r>
              <a:rPr lang="en-US" sz="2100" dirty="0">
                <a:solidFill>
                  <a:srgbClr val="333399"/>
                </a:solidFill>
              </a:rPr>
              <a:t> is this?</a:t>
            </a:r>
          </a:p>
        </p:txBody>
      </p:sp>
      <p:sp>
        <p:nvSpPr>
          <p:cNvPr id="27" name="Cube 26"/>
          <p:cNvSpPr/>
          <p:nvPr/>
        </p:nvSpPr>
        <p:spPr>
          <a:xfrm>
            <a:off x="5143500" y="5258739"/>
            <a:ext cx="228600" cy="171450"/>
          </a:xfrm>
          <a:prstGeom prst="cube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5143500" y="4857750"/>
            <a:ext cx="228600" cy="1714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976867" y="4811558"/>
            <a:ext cx="6367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350" dirty="0">
                <a:solidFill>
                  <a:prstClr val="black"/>
                </a:solidFill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20096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D374-DFFC-46B6-86C5-FCFB3D4F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Pattern?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4582-D801-4A28-93F5-B6E02D2D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“A pattern is the opposite of chaos; it is an entity vaguely defined, that could be given a name.”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e.g.,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fingerprint image,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handwritten word,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human face,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speech signal,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. . 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A353-D245-4489-AF9C-DF7B80B5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17E81-EA60-4D58-8D6F-9DAF9B90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CC4BD-B6FD-4440-AEFA-85A0B38A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6D86-AB21-4D4A-BCBF-1323FA81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(not) Data Mining?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B45D-3FA7-4D95-909C-0514920B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3505200" cy="4191000"/>
          </a:xfrm>
        </p:spPr>
        <p:txBody>
          <a:bodyPr/>
          <a:lstStyle/>
          <a:p>
            <a:r>
              <a:rPr lang="en-US" dirty="0"/>
              <a:t>What is not Data Mining?</a:t>
            </a:r>
          </a:p>
          <a:p>
            <a:pPr lvl="1" algn="just"/>
            <a:r>
              <a:rPr lang="en-US" dirty="0"/>
              <a:t>Look up phone number in phone directory </a:t>
            </a:r>
          </a:p>
          <a:p>
            <a:pPr lvl="1" algn="just"/>
            <a:r>
              <a:rPr lang="en-US" dirty="0"/>
              <a:t>Query a Web search engine for information about “Amazon”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A1AF2-6439-42F7-971F-690BB6A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7C2E-E2CF-4488-857B-F90757C5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1BD5D-F390-42DF-8A79-4C353C47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F30C62-7023-4562-AF69-7573EE1020FF}"/>
              </a:ext>
            </a:extLst>
          </p:cNvPr>
          <p:cNvSpPr txBox="1">
            <a:spLocks/>
          </p:cNvSpPr>
          <p:nvPr/>
        </p:nvSpPr>
        <p:spPr>
          <a:xfrm>
            <a:off x="4876800" y="1826936"/>
            <a:ext cx="3810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5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3000" b="1" dirty="0"/>
              <a:t> </a:t>
            </a:r>
            <a:r>
              <a:rPr lang="en-US" b="1" dirty="0"/>
              <a:t>What is Data Mining?</a:t>
            </a:r>
          </a:p>
          <a:p>
            <a:pPr lvl="1" algn="just" eaLnBrk="0" hangingPunct="0">
              <a:lnSpc>
                <a:spcPct val="95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dirty="0"/>
              <a:t>Certain names are more prevalent in certain Indian locations </a:t>
            </a:r>
          </a:p>
          <a:p>
            <a:pPr lvl="1" algn="just" eaLnBrk="0" hangingPunct="0">
              <a:lnSpc>
                <a:spcPct val="95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dirty="0"/>
              <a:t>Group together similar documents returned by search engine according to their context (e.g. Amazon rainforest, Amazon.com,)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22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FFB5-88E3-4E54-B7B1-F4BADF5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9296400" cy="808038"/>
          </a:xfrm>
        </p:spPr>
        <p:txBody>
          <a:bodyPr/>
          <a:lstStyle/>
          <a:p>
            <a:r>
              <a:rPr lang="en-US" altLang="en-US" sz="3200" dirty="0"/>
              <a:t>Database Processing vs. Data Mining Processing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2539-DF47-48D8-87BA-88755980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522" y="1828800"/>
            <a:ext cx="4274256" cy="4191000"/>
          </a:xfrm>
        </p:spPr>
        <p:txBody>
          <a:bodyPr/>
          <a:lstStyle/>
          <a:p>
            <a:r>
              <a:rPr lang="en-US" altLang="en-US" sz="2800" dirty="0"/>
              <a:t>Query</a:t>
            </a:r>
          </a:p>
          <a:p>
            <a:pPr lvl="1"/>
            <a:r>
              <a:rPr lang="en-US" altLang="en-US" sz="2400" dirty="0"/>
              <a:t>Poorly defined</a:t>
            </a:r>
          </a:p>
          <a:p>
            <a:pPr lvl="1"/>
            <a:r>
              <a:rPr lang="en-US" altLang="en-US" sz="2400" dirty="0"/>
              <a:t>No precise query language</a:t>
            </a:r>
          </a:p>
          <a:p>
            <a:r>
              <a:rPr lang="en-IN" dirty="0"/>
              <a:t>Data</a:t>
            </a:r>
          </a:p>
          <a:p>
            <a:pPr lvl="1"/>
            <a:r>
              <a:rPr lang="en-IN" dirty="0"/>
              <a:t>Not operational data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Fuzzy</a:t>
            </a:r>
          </a:p>
          <a:p>
            <a:pPr lvl="1"/>
            <a:r>
              <a:rPr lang="en-US" dirty="0"/>
              <a:t>Not a subset of database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8742-460B-414E-A25E-C21102DC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6792-A767-475A-A97D-BAF14D29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F2FF-C594-48BD-BFA2-1CFF064D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49A043-F057-4137-8A7C-F1F8D5869FF3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3429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/>
              <a:t>Query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Well defined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SQL</a:t>
            </a:r>
          </a:p>
          <a:p>
            <a:r>
              <a:rPr lang="en-IN" dirty="0"/>
              <a:t>Data</a:t>
            </a:r>
          </a:p>
          <a:p>
            <a:pPr lvl="1"/>
            <a:r>
              <a:rPr lang="en-IN" dirty="0"/>
              <a:t>Operational data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 Precise</a:t>
            </a:r>
          </a:p>
          <a:p>
            <a:pPr lvl="1"/>
            <a:r>
              <a:rPr lang="en-US" dirty="0"/>
              <a:t> Subset of database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81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731B-9599-46D3-A75C-0E55E5EC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24D9-DDEC-423A-8FE8-9C316307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Database</a:t>
            </a:r>
          </a:p>
          <a:p>
            <a:pPr lvl="1"/>
            <a:r>
              <a:rPr lang="en-US" dirty="0"/>
              <a:t>Find all credit applicants with last name of Smith.</a:t>
            </a:r>
          </a:p>
          <a:p>
            <a:pPr lvl="1"/>
            <a:r>
              <a:rPr lang="en-US" dirty="0"/>
              <a:t>Identify customers who have purchased more than $10,000 in the last month. </a:t>
            </a:r>
          </a:p>
          <a:p>
            <a:pPr lvl="1"/>
            <a:r>
              <a:rPr lang="en-US" dirty="0"/>
              <a:t>Find all customers who have purchased milk</a:t>
            </a:r>
          </a:p>
          <a:p>
            <a:r>
              <a:rPr lang="en-US" altLang="en-US" dirty="0"/>
              <a:t>Data Mining</a:t>
            </a:r>
          </a:p>
          <a:p>
            <a:pPr lvl="1"/>
            <a:r>
              <a:rPr lang="en-US" dirty="0"/>
              <a:t>Find all credit applicants who are poor credit risks. (classification)</a:t>
            </a:r>
          </a:p>
          <a:p>
            <a:pPr lvl="1"/>
            <a:r>
              <a:rPr lang="en-US" dirty="0"/>
              <a:t> Identify customers with similar buying habits. (Clustering)</a:t>
            </a:r>
          </a:p>
          <a:p>
            <a:pPr lvl="1"/>
            <a:r>
              <a:rPr lang="en-US" dirty="0"/>
              <a:t>Find all items which are frequently purchased with milk. (association rules)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99B3-3B7E-49D4-A5F1-C76CE94B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6685-263B-43DE-8AB0-9153CD06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F31AD-F0DA-4A0B-8A5A-0CC92158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091-F30B-4D69-85E5-8E531553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Mining Models and Tasks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C922-3287-4FD5-A9EB-813475DA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69D9-7777-4F09-81B2-EE3A4BC8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441A-468B-4492-A572-E9542948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321D02-ADBD-4266-A4AA-051C24CA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32590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F70C0A-40AD-4D13-9C6E-EFEBBA05D01E}"/>
              </a:ext>
            </a:extLst>
          </p:cNvPr>
          <p:cNvSpPr txBox="1"/>
          <p:nvPr/>
        </p:nvSpPr>
        <p:spPr>
          <a:xfrm>
            <a:off x="20715" y="2224456"/>
            <a:ext cx="29510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Use some variables to predict unknown or future values of other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535D4-4D82-419A-AA6B-B13D4100DCF9}"/>
              </a:ext>
            </a:extLst>
          </p:cNvPr>
          <p:cNvSpPr txBox="1"/>
          <p:nvPr/>
        </p:nvSpPr>
        <p:spPr>
          <a:xfrm>
            <a:off x="6553200" y="2220017"/>
            <a:ext cx="259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Find human-interpretable patterns that describe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9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B07C-2395-4473-8539-A7F9FDD3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Data Mining 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E1AF-9F40-4D5B-860C-1502AB4C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Classification</a:t>
            </a:r>
            <a:r>
              <a:rPr lang="en-US" dirty="0"/>
              <a:t> maps data into predefined groups or classes</a:t>
            </a:r>
          </a:p>
          <a:p>
            <a:pPr lvl="1"/>
            <a:r>
              <a:rPr lang="en-US" dirty="0"/>
              <a:t>Supervised learning</a:t>
            </a:r>
          </a:p>
          <a:p>
            <a:pPr lvl="2" algn="just"/>
            <a:r>
              <a:rPr lang="en-US" dirty="0"/>
              <a:t>The data (observations, measurements, etc.) are labeled with pre-defined classes. It is like that a “teacher” gives the classes (</a:t>
            </a:r>
            <a:r>
              <a:rPr lang="en-US" dirty="0">
                <a:solidFill>
                  <a:srgbClr val="00B0F0"/>
                </a:solidFill>
              </a:rPr>
              <a:t>supervision</a:t>
            </a:r>
            <a:r>
              <a:rPr lang="en-US" dirty="0"/>
              <a:t>). </a:t>
            </a:r>
          </a:p>
          <a:p>
            <a:pPr lvl="2" algn="just"/>
            <a:r>
              <a:rPr lang="en-US" dirty="0"/>
              <a:t>Test data are classified into these classes too. </a:t>
            </a:r>
          </a:p>
          <a:p>
            <a:r>
              <a:rPr lang="en-US" dirty="0">
                <a:solidFill>
                  <a:srgbClr val="002060"/>
                </a:solidFill>
              </a:rPr>
              <a:t>Regression</a:t>
            </a:r>
            <a:r>
              <a:rPr lang="en-US" dirty="0"/>
              <a:t> is used to map a data item to a real valued prediction variable.</a:t>
            </a:r>
          </a:p>
          <a:p>
            <a:pPr lvl="1"/>
            <a:r>
              <a:rPr lang="en-US" dirty="0"/>
              <a:t>Supervised learning</a:t>
            </a:r>
          </a:p>
          <a:p>
            <a:r>
              <a:rPr lang="en-US" dirty="0">
                <a:solidFill>
                  <a:srgbClr val="002060"/>
                </a:solidFill>
              </a:rPr>
              <a:t>Clustering</a:t>
            </a:r>
            <a:r>
              <a:rPr lang="en-US" dirty="0"/>
              <a:t> groups similar data together into clusters.</a:t>
            </a:r>
          </a:p>
          <a:p>
            <a:pPr lvl="1"/>
            <a:r>
              <a:rPr lang="en-US" dirty="0"/>
              <a:t>Unsupervised learning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3333CC"/>
                </a:solidFill>
              </a:rPr>
              <a:t>Class labels of the data are unknown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Given a set of data, the task is to establish the existence of classes or clusters in the data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2344-F60A-40B6-976A-8089B20D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7C5-50F8-4C9B-B2F0-2962970545D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23424-21AD-420F-940A-ACA660C0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5F5A8-F088-44BE-9A34-2EE657E3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1970</Words>
  <Application>Microsoft Office PowerPoint</Application>
  <PresentationFormat>On-screen Show (4:3)</PresentationFormat>
  <Paragraphs>362</Paragraphs>
  <Slides>32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Artwork</vt:lpstr>
      <vt:lpstr>Document</vt:lpstr>
      <vt:lpstr>Data Mining Basics</vt:lpstr>
      <vt:lpstr>Introduction</vt:lpstr>
      <vt:lpstr>What is Data Mining?</vt:lpstr>
      <vt:lpstr>What is a Pattern?</vt:lpstr>
      <vt:lpstr>What is (not) Data Mining?</vt:lpstr>
      <vt:lpstr>Database Processing vs. Data Mining Processing</vt:lpstr>
      <vt:lpstr>Query Examples</vt:lpstr>
      <vt:lpstr>Data Mining Models and Tasks</vt:lpstr>
      <vt:lpstr>Basic Data Mining Tasks</vt:lpstr>
      <vt:lpstr>Basic Data Mining Tasks</vt:lpstr>
      <vt:lpstr>Ex:  Time Series Analysis</vt:lpstr>
      <vt:lpstr>Data Mining vs. KDD</vt:lpstr>
      <vt:lpstr>KDD Process</vt:lpstr>
      <vt:lpstr>Classification</vt:lpstr>
      <vt:lpstr>Classification</vt:lpstr>
      <vt:lpstr>An example: data (loan application)</vt:lpstr>
      <vt:lpstr>Classification - Example</vt:lpstr>
      <vt:lpstr>Classification - Example</vt:lpstr>
      <vt:lpstr>Classification - Example</vt:lpstr>
      <vt:lpstr>Classification - Example</vt:lpstr>
      <vt:lpstr>Classification - Example</vt:lpstr>
      <vt:lpstr>Classification: Application I</vt:lpstr>
      <vt:lpstr>Classification: Application II</vt:lpstr>
      <vt:lpstr>Clustering</vt:lpstr>
      <vt:lpstr>Clustering: Application I</vt:lpstr>
      <vt:lpstr>Clustering: Application II</vt:lpstr>
      <vt:lpstr>Association Rule Discovery: Definition</vt:lpstr>
      <vt:lpstr>Association Rule Discovery: Application I</vt:lpstr>
      <vt:lpstr>Association Rule Discovery: Application II</vt:lpstr>
      <vt:lpstr>Acknowledgements</vt:lpstr>
      <vt:lpstr>Classification Problem</vt:lpstr>
      <vt:lpstr>Classification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Basics</dc:title>
  <dc:creator>curaj</dc:creator>
  <cp:lastModifiedBy>Vikas  Kumar</cp:lastModifiedBy>
  <cp:revision>36</cp:revision>
  <dcterms:created xsi:type="dcterms:W3CDTF">2006-08-16T00:00:00Z</dcterms:created>
  <dcterms:modified xsi:type="dcterms:W3CDTF">2021-08-23T03:12:08Z</dcterms:modified>
</cp:coreProperties>
</file>