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94" r:id="rId4"/>
    <p:sldId id="288" r:id="rId5"/>
    <p:sldId id="290" r:id="rId6"/>
    <p:sldId id="259" r:id="rId7"/>
    <p:sldId id="257" r:id="rId8"/>
    <p:sldId id="289" r:id="rId9"/>
    <p:sldId id="260" r:id="rId10"/>
    <p:sldId id="261" r:id="rId11"/>
    <p:sldId id="262" r:id="rId12"/>
    <p:sldId id="295" r:id="rId13"/>
    <p:sldId id="263" r:id="rId14"/>
    <p:sldId id="264" r:id="rId15"/>
    <p:sldId id="292" r:id="rId16"/>
    <p:sldId id="291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468" r:id="rId26"/>
    <p:sldId id="469" r:id="rId27"/>
    <p:sldId id="470" r:id="rId28"/>
    <p:sldId id="471" r:id="rId29"/>
    <p:sldId id="293" r:id="rId30"/>
    <p:sldId id="274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47E4A-9389-4CD1-AB30-BB257E83E53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D225F-159E-4872-9DAC-D04BAC290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9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42E0-2267-48BD-883D-9F33E52B3F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42E0-2267-48BD-883D-9F33E52B3F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4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42E0-2267-48BD-883D-9F33E52B3F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42E0-2267-48BD-883D-9F33E52B3F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9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8E2-7B9A-43EA-8172-975FF9CEE1AA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273D-2DD3-4E2C-BBBA-467A6EC365CD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60CA-4C3B-4F1B-A25F-A216AA1541F2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2883"/>
            <a:ext cx="8229600" cy="503238"/>
          </a:xfrm>
        </p:spPr>
        <p:txBody>
          <a:bodyPr>
            <a:normAutofit/>
          </a:bodyPr>
          <a:lstStyle>
            <a:lvl1pPr algn="l">
              <a:defRPr sz="3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670"/>
            <a:ext cx="8229600" cy="4738543"/>
          </a:xfrm>
        </p:spPr>
        <p:txBody>
          <a:bodyPr/>
          <a:lstStyle>
            <a:lvl1pPr>
              <a:defRPr sz="2400" b="1">
                <a:solidFill>
                  <a:srgbClr val="0070C0"/>
                </a:solidFill>
              </a:defRPr>
            </a:lvl1pPr>
            <a:lvl2pPr>
              <a:defRPr sz="2200" b="1">
                <a:solidFill>
                  <a:srgbClr val="7030A0"/>
                </a:solidFill>
              </a:defRPr>
            </a:lvl2pPr>
            <a:lvl3pPr>
              <a:defRPr sz="2000" b="1">
                <a:solidFill>
                  <a:schemeClr val="accent6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001F8-53A6-4EF3-828B-5F279A4785D4}"/>
              </a:ext>
            </a:extLst>
          </p:cNvPr>
          <p:cNvSpPr/>
          <p:nvPr userDrawn="1"/>
        </p:nvSpPr>
        <p:spPr>
          <a:xfrm>
            <a:off x="457200" y="1173480"/>
            <a:ext cx="8229600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F8083-7173-4459-B3D9-6847BD634ACE}"/>
              </a:ext>
            </a:extLst>
          </p:cNvPr>
          <p:cNvSpPr/>
          <p:nvPr userDrawn="1"/>
        </p:nvSpPr>
        <p:spPr>
          <a:xfrm>
            <a:off x="454572" y="6272257"/>
            <a:ext cx="8229600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3041-3B51-4B7B-8A89-41CE9CD1CDD8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C7CE-BC56-46A4-981E-3E2075A4E59F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B5-2FA0-4678-A6E2-4EA5BACFC787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B08-115D-494F-9278-7FE0B4DB5811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F33B-5790-4F04-BB14-ECC43E0BB079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5A6F-2ACA-4C98-A4BB-AF5075DBE24A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1B5D-B6CC-45FF-BFE8-BBADF23AD8AE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E319-E7AC-4CF5-9A9C-2119D52003A4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CFFA-C3B8-4521-BE36-E96A2F41B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Data Preprocessing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F21F1-F75A-46EB-92D0-8E59AAC56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process of making the data more suitable for data mining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22FB-057B-4FF6-A98A-4CB638B8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1308-7862-40E4-9C98-62538E8B00CE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B435B-018A-41EF-8A27-8BF91FF8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EB66-A1A3-4EFD-8A2B-9E21CEE6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C904-0634-49F2-ABB3-BC7A54B9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Incomplete (Missing)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760B-592A-43E3-8D60-C5B38411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Data is not always available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E.g., many tuples have no recorded value for several attributes, such as customer income in sales data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Missing data may be due to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equipment malfunction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inconsistent with other recorded data and thus deleted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data not entered due to misunderstanding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certain data may not be considered important at the time of entry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not register history or changes of the data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Missing data may need to be inferred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0ED6-96F2-4028-8A3B-8F2B198C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E033-F217-4AAE-8D02-C42063EC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7FF7-5D3B-4163-9CF3-DF651C07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3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6BD9-416A-4ACE-8B60-6A910CC4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Handle Missing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3A21-D985-47F0-B2F1-1AAE7106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Ignore the tuple: usually done when class label is missing (when doing classification—not effective in certain cases)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Fill in the missing value </a:t>
            </a:r>
            <a:r>
              <a:rPr lang="en-US" altLang="en-US" dirty="0">
                <a:solidFill>
                  <a:srgbClr val="FF0000"/>
                </a:solidFill>
              </a:rPr>
              <a:t>manually</a:t>
            </a:r>
            <a:r>
              <a:rPr lang="en-US" altLang="en-US" dirty="0"/>
              <a:t>: tedious + infeasible?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Fill in it automatically 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global constant </a:t>
            </a:r>
            <a:r>
              <a:rPr lang="en-US" altLang="en-US" sz="2400" dirty="0"/>
              <a:t>: e.g., “unknown”, a new class?!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 for all samples belonging to the same class: smarter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FE4F-9A42-4D69-B6D0-70E48014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B306-E1CE-4C97-9BD8-3E197B47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DEA9-BA04-4694-8480-2D79A670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ECE5-9C27-47A8-BA77-B5FCCA96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Handle Missing Data?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72FF-2313-4B4A-A333-65623251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1C2D-84A6-4A06-AF2C-F289811E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F95C-2C58-42CE-91AE-8F863684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7BEE790-9935-4815-8D31-1553578B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3885"/>
            <a:ext cx="7820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2374-CA76-4634-886C-777DE9E7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Noisy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154E-5EC8-4E9A-BF3C-79DBF6F6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Noise: random error or variance in a measured variable</a:t>
            </a:r>
          </a:p>
          <a:p>
            <a:r>
              <a:rPr lang="en-US" dirty="0"/>
              <a:t>Incorrect attribute values may be due to</a:t>
            </a:r>
          </a:p>
          <a:p>
            <a:pPr lvl="1"/>
            <a:r>
              <a:rPr lang="en-US" dirty="0"/>
              <a:t>faulty data collection instruments</a:t>
            </a:r>
          </a:p>
          <a:p>
            <a:pPr lvl="1"/>
            <a:r>
              <a:rPr lang="en-US" dirty="0"/>
              <a:t>data entry problems</a:t>
            </a:r>
          </a:p>
          <a:p>
            <a:pPr lvl="1"/>
            <a:r>
              <a:rPr lang="en-US" dirty="0"/>
              <a:t>data transmission problems</a:t>
            </a:r>
          </a:p>
          <a:p>
            <a:pPr lvl="1"/>
            <a:r>
              <a:rPr lang="en-US" dirty="0"/>
              <a:t>technology limitation</a:t>
            </a:r>
          </a:p>
          <a:p>
            <a:pPr lvl="1"/>
            <a:r>
              <a:rPr lang="en-US" dirty="0"/>
              <a:t>inconsistency in naming convention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1181-F635-4D93-BD0A-57FE16B1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3FFF-A591-48E5-8E90-F662B295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036B-E050-4EE7-91EA-5902F991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31635F-6678-4647-86AB-15272025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11" y="1752600"/>
            <a:ext cx="3429000" cy="277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676FB-68CE-4A5F-87C7-25706CE0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Handle Noisy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7CF-475C-491C-B2C5-DAED4466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8670"/>
            <a:ext cx="5410200" cy="473854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Binning</a:t>
            </a:r>
          </a:p>
          <a:p>
            <a:pPr lvl="1" algn="just"/>
            <a:r>
              <a:rPr lang="en-US" dirty="0"/>
              <a:t>first sort data and partition into (equal-frequency) bins</a:t>
            </a:r>
          </a:p>
          <a:p>
            <a:pPr lvl="1" algn="just"/>
            <a:r>
              <a:rPr lang="en-US" dirty="0"/>
              <a:t>then one can smooth by bin means,  smooth by bin median, smooth by bin boundaries, etc.</a:t>
            </a:r>
          </a:p>
          <a:p>
            <a:pPr algn="just"/>
            <a:r>
              <a:rPr lang="en-US" dirty="0"/>
              <a:t>Regression</a:t>
            </a:r>
          </a:p>
          <a:p>
            <a:pPr lvl="1" algn="just"/>
            <a:r>
              <a:rPr lang="en-US" dirty="0"/>
              <a:t>smooth by fitting the data into regression functions</a:t>
            </a:r>
          </a:p>
          <a:p>
            <a:pPr algn="just"/>
            <a:r>
              <a:rPr lang="en-US" dirty="0"/>
              <a:t>Clustering</a:t>
            </a:r>
          </a:p>
          <a:p>
            <a:pPr lvl="1" algn="just"/>
            <a:r>
              <a:rPr lang="en-US" dirty="0"/>
              <a:t>detect and remove outliers</a:t>
            </a:r>
          </a:p>
          <a:p>
            <a:pPr algn="just"/>
            <a:r>
              <a:rPr lang="en-US" dirty="0"/>
              <a:t>Combined computer and human inspection</a:t>
            </a:r>
          </a:p>
          <a:p>
            <a:pPr lvl="1" algn="just"/>
            <a:r>
              <a:rPr lang="en-US" dirty="0"/>
              <a:t>detect suspicious values and check by human (e.g., deal with possible outliers)</a:t>
            </a:r>
          </a:p>
          <a:p>
            <a:pPr algn="just"/>
            <a:r>
              <a:rPr lang="en-IN" dirty="0"/>
              <a:t>`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02E0-4471-4E84-A08E-61F34E4A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B78F-EF78-4700-95A3-397C336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D5D4-A1FF-433E-AAAF-6E7624F2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5998-8781-4CA4-8A01-DC7B2F8A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Regression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52E9-F48F-46E4-8496-57E24D0E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7BC9-5F3F-43A2-B253-F669DB8D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9451-A8BC-46B3-88AB-074E9D36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040CF6FA-954C-458B-838B-8467241B3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3" y="4392613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544B4952-4BCD-4C2F-AFE7-158679738E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6125" y="1633538"/>
            <a:ext cx="0" cy="470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3AE1BA2C-2F6F-4F4C-99A4-B0C016043C4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42013" y="33035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A91BB8A1-DADE-4021-8E62-EB135AE09C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24500" y="340836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8DF8E27-2E53-423F-8ED2-2413802BCC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49875" y="24844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BFEF4A7E-F1B2-4B05-B26D-2ABF4C12370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75250" y="38766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82530B0F-BA3B-40B7-86CF-46FACA0436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46788" y="295116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71933ACE-E66D-48FC-B460-3C2E967EACC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48400" y="2678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E3ACC619-CD5C-42D0-9995-F1FDA967F3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16475" y="39735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A9B0FC35-6C17-4D99-AA4E-4E318E352C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69075" y="26733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1B63AC79-264C-4A82-95A4-C28B871987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89713" y="243363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3DC4D504-6D21-41B5-B46A-20C653EB81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04050" y="24066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20E4ADC4-BD52-424F-9321-F50717B04D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72025" y="42402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7BD265D8-CA3E-4D44-9BD8-EA80654580A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983413" y="2155825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FA40229C-501A-4A37-BEC1-61160D1CFEE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13613" y="203041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112079DD-7DA2-4021-836F-233EFF146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8663" y="1943100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5119CDFB-9178-4149-B158-C92CD937A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x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E39CCE60-EDA0-49E4-8A82-5C181C45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1455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y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A98EE4C8-4464-480F-839C-D33F89D6F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19450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y = x + 1</a:t>
            </a:r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D0CA4973-86B3-4BB8-B49A-2E6EFB910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498725"/>
            <a:ext cx="0" cy="1909763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D1E93886-AF3A-4453-9DAC-93EB03E4B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5" y="2514600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B49A3125-E9F3-42B7-B468-86A710069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0250" y="3525838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9F42EFA6-A6D7-4FBE-ABE4-54CDBFD8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4116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X1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F4AA70D2-4589-45AB-A573-69823F1E8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2860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Y1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0A9525EA-E1BC-45CE-A995-E7643F547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3268663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Y1’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3EB45056-5649-4A78-86F9-1A148E6A5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6" y="5040221"/>
            <a:ext cx="4295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altLang="en-US" dirty="0"/>
              <a:t>Linear regression (best line to fit two variables)</a:t>
            </a:r>
          </a:p>
          <a:p>
            <a:pPr algn="just">
              <a:buFontTx/>
              <a:buChar char="•"/>
            </a:pPr>
            <a:r>
              <a:rPr lang="en-US" altLang="en-US" dirty="0"/>
              <a:t>Multiple linear regression (more than two variables, fit to a multidimensional surface</a:t>
            </a:r>
          </a:p>
        </p:txBody>
      </p:sp>
    </p:spTree>
    <p:extLst>
      <p:ext uri="{BB962C8B-B14F-4D97-AF65-F5344CB8AC3E}">
        <p14:creationId xmlns:p14="http://schemas.microsoft.com/office/powerpoint/2010/main" val="46777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F184-712F-45F2-B040-26096E18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Cluster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32C7-5745-464E-A543-93BBCD35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ED69-8D56-4AF0-8017-B813751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7E41-CE02-4C7F-9B67-47B713E6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1" name="AutoShape 3">
            <a:extLst>
              <a:ext uri="{FF2B5EF4-FFF2-40B4-BE49-F238E27FC236}">
                <a16:creationId xmlns:a16="http://schemas.microsoft.com/office/drawing/2014/main" id="{B2D6372F-3E59-4332-89B7-E1C99985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52641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4">
            <a:extLst>
              <a:ext uri="{FF2B5EF4-FFF2-40B4-BE49-F238E27FC236}">
                <a16:creationId xmlns:a16="http://schemas.microsoft.com/office/drawing/2014/main" id="{E6395F09-D224-4463-9F76-DF6B7631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5443537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utoShape 5">
            <a:extLst>
              <a:ext uri="{FF2B5EF4-FFF2-40B4-BE49-F238E27FC236}">
                <a16:creationId xmlns:a16="http://schemas.microsoft.com/office/drawing/2014/main" id="{AF12A4E9-8504-45A8-8385-89AD4FD4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017712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6">
            <a:extLst>
              <a:ext uri="{FF2B5EF4-FFF2-40B4-BE49-F238E27FC236}">
                <a16:creationId xmlns:a16="http://schemas.microsoft.com/office/drawing/2014/main" id="{CD167B9A-9559-4FCA-A784-520E71789693}"/>
              </a:ext>
            </a:extLst>
          </p:cNvPr>
          <p:cNvGrpSpPr>
            <a:grpSpLocks/>
          </p:cNvGrpSpPr>
          <p:nvPr/>
        </p:nvGrpSpPr>
        <p:grpSpPr bwMode="auto">
          <a:xfrm>
            <a:off x="4141788" y="4348162"/>
            <a:ext cx="173037" cy="173038"/>
            <a:chOff x="1900" y="3589"/>
            <a:chExt cx="109" cy="109"/>
          </a:xfrm>
        </p:grpSpPr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9EDDE7E4-0FE7-4142-AD26-0217ADDA6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506B59CB-C5A8-464B-BED2-9E2A5CCD1B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9">
            <a:extLst>
              <a:ext uri="{FF2B5EF4-FFF2-40B4-BE49-F238E27FC236}">
                <a16:creationId xmlns:a16="http://schemas.microsoft.com/office/drawing/2014/main" id="{9346DE57-8060-454C-A326-96E054F92124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3128962"/>
            <a:ext cx="173037" cy="173038"/>
            <a:chOff x="1900" y="3589"/>
            <a:chExt cx="109" cy="109"/>
          </a:xfrm>
        </p:grpSpPr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9E1F5FCA-1FD3-4FBA-B384-517EB7C5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1BFC878C-F31C-4203-887F-9112A39EA0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12">
            <a:extLst>
              <a:ext uri="{FF2B5EF4-FFF2-40B4-BE49-F238E27FC236}">
                <a16:creationId xmlns:a16="http://schemas.microsoft.com/office/drawing/2014/main" id="{11A6502B-1414-4805-8430-0821FD916F96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462337"/>
            <a:ext cx="173038" cy="173038"/>
            <a:chOff x="1900" y="3589"/>
            <a:chExt cx="109" cy="109"/>
          </a:xfrm>
        </p:grpSpPr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BC477115-66C6-4C99-B197-654127185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614604ED-0E53-4B97-84A4-A5AA355ADE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15">
            <a:extLst>
              <a:ext uri="{FF2B5EF4-FFF2-40B4-BE49-F238E27FC236}">
                <a16:creationId xmlns:a16="http://schemas.microsoft.com/office/drawing/2014/main" id="{95734BC4-3A6C-45FF-99EF-40772BE7CBEC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1754187"/>
            <a:ext cx="6016625" cy="4113213"/>
            <a:chOff x="1028" y="1418"/>
            <a:chExt cx="3790" cy="2591"/>
          </a:xfrm>
        </p:grpSpPr>
        <p:sp>
          <p:nvSpPr>
            <p:cNvPr id="54" name="AutoShape 16">
              <a:extLst>
                <a:ext uri="{FF2B5EF4-FFF2-40B4-BE49-F238E27FC236}">
                  <a16:creationId xmlns:a16="http://schemas.microsoft.com/office/drawing/2014/main" id="{62FE519F-FE65-41EA-9129-A45AB6A2B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7">
              <a:extLst>
                <a:ext uri="{FF2B5EF4-FFF2-40B4-BE49-F238E27FC236}">
                  <a16:creationId xmlns:a16="http://schemas.microsoft.com/office/drawing/2014/main" id="{3E55CAD3-8851-4A4C-B7FC-47FB93777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8">
              <a:extLst>
                <a:ext uri="{FF2B5EF4-FFF2-40B4-BE49-F238E27FC236}">
                  <a16:creationId xmlns:a16="http://schemas.microsoft.com/office/drawing/2014/main" id="{9E411A39-1522-49C8-A27D-90B919A70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19">
              <a:extLst>
                <a:ext uri="{FF2B5EF4-FFF2-40B4-BE49-F238E27FC236}">
                  <a16:creationId xmlns:a16="http://schemas.microsoft.com/office/drawing/2014/main" id="{C237E1EA-7EAC-4D0F-928C-4BEC27D7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20">
              <a:extLst>
                <a:ext uri="{FF2B5EF4-FFF2-40B4-BE49-F238E27FC236}">
                  <a16:creationId xmlns:a16="http://schemas.microsoft.com/office/drawing/2014/main" id="{AAF15C07-38DA-482F-B96E-0C1888242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21">
              <a:extLst>
                <a:ext uri="{FF2B5EF4-FFF2-40B4-BE49-F238E27FC236}">
                  <a16:creationId xmlns:a16="http://schemas.microsoft.com/office/drawing/2014/main" id="{1B55D901-B2E0-4077-AF9F-25259DF81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22">
              <a:extLst>
                <a:ext uri="{FF2B5EF4-FFF2-40B4-BE49-F238E27FC236}">
                  <a16:creationId xmlns:a16="http://schemas.microsoft.com/office/drawing/2014/main" id="{A46BFFE0-B613-4862-9452-62111FA1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23">
              <a:extLst>
                <a:ext uri="{FF2B5EF4-FFF2-40B4-BE49-F238E27FC236}">
                  <a16:creationId xmlns:a16="http://schemas.microsoft.com/office/drawing/2014/main" id="{0F12F527-B7A4-4CA3-B5B1-B951D422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4">
              <a:extLst>
                <a:ext uri="{FF2B5EF4-FFF2-40B4-BE49-F238E27FC236}">
                  <a16:creationId xmlns:a16="http://schemas.microsoft.com/office/drawing/2014/main" id="{5978FDDF-2BAF-40C6-BDEF-7A665EC58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25">
              <a:extLst>
                <a:ext uri="{FF2B5EF4-FFF2-40B4-BE49-F238E27FC236}">
                  <a16:creationId xmlns:a16="http://schemas.microsoft.com/office/drawing/2014/main" id="{639B3309-2E08-4F9A-9D4A-0FE3DF7E3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26">
              <a:extLst>
                <a:ext uri="{FF2B5EF4-FFF2-40B4-BE49-F238E27FC236}">
                  <a16:creationId xmlns:a16="http://schemas.microsoft.com/office/drawing/2014/main" id="{DECDD56E-04D6-432A-A964-7297EA8B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27">
              <a:extLst>
                <a:ext uri="{FF2B5EF4-FFF2-40B4-BE49-F238E27FC236}">
                  <a16:creationId xmlns:a16="http://schemas.microsoft.com/office/drawing/2014/main" id="{65558082-C101-46C7-B6B0-AB7B6252B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FB19D6A7-4967-4D41-88D9-F5CD2F85E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29">
              <a:extLst>
                <a:ext uri="{FF2B5EF4-FFF2-40B4-BE49-F238E27FC236}">
                  <a16:creationId xmlns:a16="http://schemas.microsoft.com/office/drawing/2014/main" id="{14A45242-B496-4127-87F3-1A1FE3590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30">
              <a:extLst>
                <a:ext uri="{FF2B5EF4-FFF2-40B4-BE49-F238E27FC236}">
                  <a16:creationId xmlns:a16="http://schemas.microsoft.com/office/drawing/2014/main" id="{78DAE6FA-A85A-41B5-93F4-B27F99D23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utoShape 31">
              <a:extLst>
                <a:ext uri="{FF2B5EF4-FFF2-40B4-BE49-F238E27FC236}">
                  <a16:creationId xmlns:a16="http://schemas.microsoft.com/office/drawing/2014/main" id="{AC6387CA-77AC-40E4-B809-7B6166260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utoShape 32">
              <a:extLst>
                <a:ext uri="{FF2B5EF4-FFF2-40B4-BE49-F238E27FC236}">
                  <a16:creationId xmlns:a16="http://schemas.microsoft.com/office/drawing/2014/main" id="{C092CC5F-CDCD-430F-93E1-C196DB505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AutoShape 33">
              <a:extLst>
                <a:ext uri="{FF2B5EF4-FFF2-40B4-BE49-F238E27FC236}">
                  <a16:creationId xmlns:a16="http://schemas.microsoft.com/office/drawing/2014/main" id="{175120F6-CECF-4307-9680-578803818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AutoShape 34">
              <a:extLst>
                <a:ext uri="{FF2B5EF4-FFF2-40B4-BE49-F238E27FC236}">
                  <a16:creationId xmlns:a16="http://schemas.microsoft.com/office/drawing/2014/main" id="{4AA29079-3641-4234-9DA5-C20CFBAA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AutoShape 35">
              <a:extLst>
                <a:ext uri="{FF2B5EF4-FFF2-40B4-BE49-F238E27FC236}">
                  <a16:creationId xmlns:a16="http://schemas.microsoft.com/office/drawing/2014/main" id="{104AF591-6B47-4CAA-9E91-621B30D21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AutoShape 36">
              <a:extLst>
                <a:ext uri="{FF2B5EF4-FFF2-40B4-BE49-F238E27FC236}">
                  <a16:creationId xmlns:a16="http://schemas.microsoft.com/office/drawing/2014/main" id="{D782CC3D-B7F8-4557-A295-262AD92A3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37">
              <a:extLst>
                <a:ext uri="{FF2B5EF4-FFF2-40B4-BE49-F238E27FC236}">
                  <a16:creationId xmlns:a16="http://schemas.microsoft.com/office/drawing/2014/main" id="{360B57D5-61DB-4D29-AE79-7EAF4C0EA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AutoShape 38">
              <a:extLst>
                <a:ext uri="{FF2B5EF4-FFF2-40B4-BE49-F238E27FC236}">
                  <a16:creationId xmlns:a16="http://schemas.microsoft.com/office/drawing/2014/main" id="{EC991D4C-BC2F-4DC0-849F-31B97013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39">
              <a:extLst>
                <a:ext uri="{FF2B5EF4-FFF2-40B4-BE49-F238E27FC236}">
                  <a16:creationId xmlns:a16="http://schemas.microsoft.com/office/drawing/2014/main" id="{516D0C28-624B-402D-B017-EAD6DD7B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40">
              <a:extLst>
                <a:ext uri="{FF2B5EF4-FFF2-40B4-BE49-F238E27FC236}">
                  <a16:creationId xmlns:a16="http://schemas.microsoft.com/office/drawing/2014/main" id="{107ACD42-8B5F-4BE4-948D-D3909934D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AutoShape 41">
              <a:extLst>
                <a:ext uri="{FF2B5EF4-FFF2-40B4-BE49-F238E27FC236}">
                  <a16:creationId xmlns:a16="http://schemas.microsoft.com/office/drawing/2014/main" id="{C2FA7B5E-3B68-4138-9E70-232BC82C3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42">
              <a:extLst>
                <a:ext uri="{FF2B5EF4-FFF2-40B4-BE49-F238E27FC236}">
                  <a16:creationId xmlns:a16="http://schemas.microsoft.com/office/drawing/2014/main" id="{B4609DDB-BA12-49C6-9F73-A56B752B5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AutoShape 43">
              <a:extLst>
                <a:ext uri="{FF2B5EF4-FFF2-40B4-BE49-F238E27FC236}">
                  <a16:creationId xmlns:a16="http://schemas.microsoft.com/office/drawing/2014/main" id="{CCF3E447-1397-4F48-A61E-8C21C3C20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44">
              <a:extLst>
                <a:ext uri="{FF2B5EF4-FFF2-40B4-BE49-F238E27FC236}">
                  <a16:creationId xmlns:a16="http://schemas.microsoft.com/office/drawing/2014/main" id="{BA9B44DB-5E14-4802-AF62-AA985811B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>
                <a:gd name="T0" fmla="*/ 1041 w 1101"/>
                <a:gd name="T1" fmla="*/ 294 h 1077"/>
                <a:gd name="T2" fmla="*/ 1077 w 1101"/>
                <a:gd name="T3" fmla="*/ 485 h 1077"/>
                <a:gd name="T4" fmla="*/ 1013 w 1101"/>
                <a:gd name="T5" fmla="*/ 930 h 1077"/>
                <a:gd name="T6" fmla="*/ 950 w 1101"/>
                <a:gd name="T7" fmla="*/ 1040 h 1077"/>
                <a:gd name="T8" fmla="*/ 850 w 1101"/>
                <a:gd name="T9" fmla="*/ 1076 h 1077"/>
                <a:gd name="T10" fmla="*/ 595 w 1101"/>
                <a:gd name="T11" fmla="*/ 1040 h 1077"/>
                <a:gd name="T12" fmla="*/ 486 w 1101"/>
                <a:gd name="T13" fmla="*/ 994 h 1077"/>
                <a:gd name="T14" fmla="*/ 459 w 1101"/>
                <a:gd name="T15" fmla="*/ 985 h 1077"/>
                <a:gd name="T16" fmla="*/ 322 w 1101"/>
                <a:gd name="T17" fmla="*/ 876 h 1077"/>
                <a:gd name="T18" fmla="*/ 232 w 1101"/>
                <a:gd name="T19" fmla="*/ 803 h 1077"/>
                <a:gd name="T20" fmla="*/ 104 w 1101"/>
                <a:gd name="T21" fmla="*/ 685 h 1077"/>
                <a:gd name="T22" fmla="*/ 4 w 1101"/>
                <a:gd name="T23" fmla="*/ 449 h 1077"/>
                <a:gd name="T24" fmla="*/ 13 w 1101"/>
                <a:gd name="T25" fmla="*/ 130 h 1077"/>
                <a:gd name="T26" fmla="*/ 186 w 1101"/>
                <a:gd name="T27" fmla="*/ 21 h 1077"/>
                <a:gd name="T28" fmla="*/ 222 w 1101"/>
                <a:gd name="T29" fmla="*/ 12 h 1077"/>
                <a:gd name="T30" fmla="*/ 422 w 1101"/>
                <a:gd name="T31" fmla="*/ 30 h 1077"/>
                <a:gd name="T32" fmla="*/ 577 w 1101"/>
                <a:gd name="T33" fmla="*/ 103 h 1077"/>
                <a:gd name="T34" fmla="*/ 695 w 1101"/>
                <a:gd name="T35" fmla="*/ 176 h 1077"/>
                <a:gd name="T36" fmla="*/ 768 w 1101"/>
                <a:gd name="T37" fmla="*/ 203 h 1077"/>
                <a:gd name="T38" fmla="*/ 1041 w 1101"/>
                <a:gd name="T39" fmla="*/ 294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45">
              <a:extLst>
                <a:ext uri="{FF2B5EF4-FFF2-40B4-BE49-F238E27FC236}">
                  <a16:creationId xmlns:a16="http://schemas.microsoft.com/office/drawing/2014/main" id="{93E9A89C-312F-4FBD-8243-5144AD63E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>
                <a:gd name="T0" fmla="*/ 227 w 918"/>
                <a:gd name="T1" fmla="*/ 818 h 965"/>
                <a:gd name="T2" fmla="*/ 191 w 918"/>
                <a:gd name="T3" fmla="*/ 782 h 965"/>
                <a:gd name="T4" fmla="*/ 118 w 918"/>
                <a:gd name="T5" fmla="*/ 737 h 965"/>
                <a:gd name="T6" fmla="*/ 81 w 918"/>
                <a:gd name="T7" fmla="*/ 700 h 965"/>
                <a:gd name="T8" fmla="*/ 45 w 918"/>
                <a:gd name="T9" fmla="*/ 646 h 965"/>
                <a:gd name="T10" fmla="*/ 0 w 918"/>
                <a:gd name="T11" fmla="*/ 464 h 965"/>
                <a:gd name="T12" fmla="*/ 9 w 918"/>
                <a:gd name="T13" fmla="*/ 200 h 965"/>
                <a:gd name="T14" fmla="*/ 81 w 918"/>
                <a:gd name="T15" fmla="*/ 136 h 965"/>
                <a:gd name="T16" fmla="*/ 291 w 918"/>
                <a:gd name="T17" fmla="*/ 0 h 965"/>
                <a:gd name="T18" fmla="*/ 391 w 918"/>
                <a:gd name="T19" fmla="*/ 18 h 965"/>
                <a:gd name="T20" fmla="*/ 491 w 918"/>
                <a:gd name="T21" fmla="*/ 55 h 965"/>
                <a:gd name="T22" fmla="*/ 691 w 918"/>
                <a:gd name="T23" fmla="*/ 164 h 965"/>
                <a:gd name="T24" fmla="*/ 718 w 918"/>
                <a:gd name="T25" fmla="*/ 218 h 965"/>
                <a:gd name="T26" fmla="*/ 745 w 918"/>
                <a:gd name="T27" fmla="*/ 246 h 965"/>
                <a:gd name="T28" fmla="*/ 809 w 918"/>
                <a:gd name="T29" fmla="*/ 346 h 965"/>
                <a:gd name="T30" fmla="*/ 845 w 918"/>
                <a:gd name="T31" fmla="*/ 427 h 965"/>
                <a:gd name="T32" fmla="*/ 863 w 918"/>
                <a:gd name="T33" fmla="*/ 518 h 965"/>
                <a:gd name="T34" fmla="*/ 890 w 918"/>
                <a:gd name="T35" fmla="*/ 609 h 965"/>
                <a:gd name="T36" fmla="*/ 918 w 918"/>
                <a:gd name="T37" fmla="*/ 773 h 965"/>
                <a:gd name="T38" fmla="*/ 827 w 918"/>
                <a:gd name="T39" fmla="*/ 927 h 965"/>
                <a:gd name="T40" fmla="*/ 754 w 918"/>
                <a:gd name="T41" fmla="*/ 946 h 965"/>
                <a:gd name="T42" fmla="*/ 718 w 918"/>
                <a:gd name="T43" fmla="*/ 955 h 965"/>
                <a:gd name="T44" fmla="*/ 354 w 918"/>
                <a:gd name="T45" fmla="*/ 937 h 965"/>
                <a:gd name="T46" fmla="*/ 245 w 918"/>
                <a:gd name="T47" fmla="*/ 864 h 965"/>
                <a:gd name="T48" fmla="*/ 227 w 918"/>
                <a:gd name="T49" fmla="*/ 818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E9A2DCBE-56F2-4E8B-8C58-51765955D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>
                <a:gd name="T0" fmla="*/ 754 w 869"/>
                <a:gd name="T1" fmla="*/ 791 h 1173"/>
                <a:gd name="T2" fmla="*/ 699 w 869"/>
                <a:gd name="T3" fmla="*/ 945 h 1173"/>
                <a:gd name="T4" fmla="*/ 654 w 869"/>
                <a:gd name="T5" fmla="*/ 1082 h 1173"/>
                <a:gd name="T6" fmla="*/ 636 w 869"/>
                <a:gd name="T7" fmla="*/ 1136 h 1173"/>
                <a:gd name="T8" fmla="*/ 618 w 869"/>
                <a:gd name="T9" fmla="*/ 1155 h 1173"/>
                <a:gd name="T10" fmla="*/ 563 w 869"/>
                <a:gd name="T11" fmla="*/ 1173 h 1173"/>
                <a:gd name="T12" fmla="*/ 290 w 869"/>
                <a:gd name="T13" fmla="*/ 1145 h 1173"/>
                <a:gd name="T14" fmla="*/ 127 w 869"/>
                <a:gd name="T15" fmla="*/ 1073 h 1173"/>
                <a:gd name="T16" fmla="*/ 36 w 869"/>
                <a:gd name="T17" fmla="*/ 1009 h 1173"/>
                <a:gd name="T18" fmla="*/ 0 w 869"/>
                <a:gd name="T19" fmla="*/ 955 h 1173"/>
                <a:gd name="T20" fmla="*/ 81 w 869"/>
                <a:gd name="T21" fmla="*/ 500 h 1173"/>
                <a:gd name="T22" fmla="*/ 109 w 869"/>
                <a:gd name="T23" fmla="*/ 236 h 1173"/>
                <a:gd name="T24" fmla="*/ 154 w 869"/>
                <a:gd name="T25" fmla="*/ 164 h 1173"/>
                <a:gd name="T26" fmla="*/ 200 w 869"/>
                <a:gd name="T27" fmla="*/ 136 h 1173"/>
                <a:gd name="T28" fmla="*/ 309 w 869"/>
                <a:gd name="T29" fmla="*/ 73 h 1173"/>
                <a:gd name="T30" fmla="*/ 354 w 869"/>
                <a:gd name="T31" fmla="*/ 45 h 1173"/>
                <a:gd name="T32" fmla="*/ 427 w 869"/>
                <a:gd name="T33" fmla="*/ 0 h 1173"/>
                <a:gd name="T34" fmla="*/ 709 w 869"/>
                <a:gd name="T35" fmla="*/ 82 h 1173"/>
                <a:gd name="T36" fmla="*/ 809 w 869"/>
                <a:gd name="T37" fmla="*/ 200 h 1173"/>
                <a:gd name="T38" fmla="*/ 845 w 869"/>
                <a:gd name="T39" fmla="*/ 255 h 1173"/>
                <a:gd name="T40" fmla="*/ 863 w 869"/>
                <a:gd name="T41" fmla="*/ 309 h 1173"/>
                <a:gd name="T42" fmla="*/ 790 w 869"/>
                <a:gd name="T43" fmla="*/ 709 h 1173"/>
                <a:gd name="T44" fmla="*/ 754 w 869"/>
                <a:gd name="T45" fmla="*/ 791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19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42F-2F8B-4A23-9030-7B7760F2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A7E1A-103F-40D8-BE68-A995FADB3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Data integration: </a:t>
                </a:r>
              </a:p>
              <a:p>
                <a:pPr lvl="1"/>
                <a:r>
                  <a:rPr lang="en-IN" dirty="0"/>
                  <a:t>Combines data from multiple sources into a coherent store</a:t>
                </a:r>
              </a:p>
              <a:p>
                <a:r>
                  <a:rPr lang="en-IN" dirty="0"/>
                  <a:t>Schema integration: e.g., </a:t>
                </a:r>
                <a:r>
                  <a:rPr lang="en-IN" dirty="0" err="1"/>
                  <a:t>A.cust</a:t>
                </a:r>
                <a:r>
                  <a:rPr lang="en-IN" dirty="0"/>
                  <a:t>-id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B.cust</a:t>
                </a:r>
                <a:r>
                  <a:rPr lang="en-IN" dirty="0"/>
                  <a:t>-#</a:t>
                </a:r>
              </a:p>
              <a:p>
                <a:pPr lvl="1"/>
                <a:r>
                  <a:rPr lang="en-IN" dirty="0"/>
                  <a:t>Integrate metadata from different sources</a:t>
                </a:r>
              </a:p>
              <a:p>
                <a:r>
                  <a:rPr lang="en-IN" dirty="0"/>
                  <a:t>Entity identification problem: </a:t>
                </a:r>
              </a:p>
              <a:p>
                <a:pPr lvl="1"/>
                <a:r>
                  <a:rPr lang="en-IN" dirty="0"/>
                  <a:t>Identify real world entities from multiple data sources, e.g., Bill Clinton = William Clinton</a:t>
                </a:r>
              </a:p>
              <a:p>
                <a:r>
                  <a:rPr lang="en-IN" dirty="0"/>
                  <a:t>Detecting and resolving data value conflicts</a:t>
                </a:r>
              </a:p>
              <a:p>
                <a:pPr lvl="1"/>
                <a:r>
                  <a:rPr lang="en-IN" dirty="0"/>
                  <a:t>For the same real world entity, attribute values from different sources are different</a:t>
                </a:r>
              </a:p>
              <a:p>
                <a:pPr lvl="1"/>
                <a:r>
                  <a:rPr lang="en-IN" dirty="0"/>
                  <a:t>Possible reasons: different representations, different scales, e.g., metric vs. British units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A7E1A-103F-40D8-BE68-A995FADB3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F492-BF0D-40B5-BD38-11F4CD68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4E8D4-6FFB-4B54-9A06-4D9EB8E2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AD0B-BE74-4DCF-8E29-212D65C8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ECDC-B60D-4909-B306-22FFA173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Handling Redundancy in Data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F519-95E9-4AD0-B568-C775810F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Redundant data occur often when integration of multiple databases</a:t>
            </a:r>
          </a:p>
          <a:p>
            <a:pPr lvl="1" algn="just"/>
            <a:r>
              <a:rPr lang="en-US" dirty="0"/>
              <a:t>Object identification:  The same attribute or object may have different names in different databases</a:t>
            </a:r>
          </a:p>
          <a:p>
            <a:pPr lvl="1" algn="just"/>
            <a:r>
              <a:rPr lang="en-US" dirty="0"/>
              <a:t>Derivable data: One attribute may be a “derived” attribute in another table, e.g., annual revenue</a:t>
            </a:r>
          </a:p>
          <a:p>
            <a:pPr algn="just"/>
            <a:r>
              <a:rPr lang="en-US" dirty="0"/>
              <a:t>Redundant attributes may be able to be detected by correlation analysis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7C14-EBB6-4A01-92A5-01A2D95C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1605-7009-42C5-8699-C0A4E8C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B147-9F9C-4A54-A3DD-6007A83D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8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0DAB-1099-4629-9BF2-CD7679B2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Data Reduction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9310-C365-4D54-88F1-32CF875E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reduction: Obtain a reduced representation of the data set that is much smaller in volume but yet produces the same (or almost the same) analytical results</a:t>
            </a:r>
          </a:p>
          <a:p>
            <a:r>
              <a:rPr lang="en-US" dirty="0"/>
              <a:t>Why data reduction? — A database/data warehouse may store terabytes of data.  Complex data analysis may take a very long time to run on the complete data set.</a:t>
            </a:r>
          </a:p>
          <a:p>
            <a:r>
              <a:rPr lang="en-US" dirty="0"/>
              <a:t>Data reduction strategies</a:t>
            </a:r>
          </a:p>
          <a:p>
            <a:pPr lvl="1"/>
            <a:r>
              <a:rPr lang="en-US" dirty="0"/>
              <a:t>Dimensionality reduction, e.g., remove unimportant attributes</a:t>
            </a:r>
          </a:p>
          <a:p>
            <a:pPr lvl="2"/>
            <a:r>
              <a:rPr lang="en-US" dirty="0"/>
              <a:t>Principal Components Analysis (PCA)</a:t>
            </a:r>
          </a:p>
          <a:p>
            <a:pPr lvl="2"/>
            <a:r>
              <a:rPr lang="en-US" dirty="0"/>
              <a:t>Feature subset selection, feature creation</a:t>
            </a:r>
          </a:p>
          <a:p>
            <a:pPr lvl="1"/>
            <a:r>
              <a:rPr lang="en-US" dirty="0"/>
              <a:t>Data compression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9C8E-8308-4696-9D91-9132109D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125D-4E25-4B9B-AF73-77F64F2F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1539-B455-421C-9A2F-58963276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C17B-F24D-402E-8131-6D31A73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E583-9712-487B-98C8-06A96A79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8670"/>
            <a:ext cx="4876800" cy="473854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Collection of data objects and their attributes</a:t>
            </a:r>
          </a:p>
          <a:p>
            <a:pPr algn="just"/>
            <a:r>
              <a:rPr lang="en-US" dirty="0"/>
              <a:t>An attribute is a property or characteristic of an object</a:t>
            </a:r>
          </a:p>
          <a:p>
            <a:pPr lvl="1" algn="just"/>
            <a:r>
              <a:rPr lang="en-US" dirty="0"/>
              <a:t>Examples: eye color of a person, temperature, etc.</a:t>
            </a:r>
          </a:p>
          <a:p>
            <a:pPr lvl="1" algn="just"/>
            <a:r>
              <a:rPr lang="en-US" dirty="0"/>
              <a:t>Attribute is also known as variable, field, characteristic, or feature</a:t>
            </a:r>
          </a:p>
          <a:p>
            <a:pPr algn="just"/>
            <a:r>
              <a:rPr lang="en-US" dirty="0"/>
              <a:t>A collection of attributes describe an object</a:t>
            </a:r>
          </a:p>
          <a:p>
            <a:pPr algn="just"/>
            <a:r>
              <a:rPr lang="en-US" dirty="0"/>
              <a:t>Object is also known as record, point, case, sample, entity, or instance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6F98-7E88-440C-9881-40BB0A2C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4763-233E-4E9E-91F8-A6A3467E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5B4C-D57F-4E83-870F-96214E0B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4D17FF4C-2F9F-443A-95A6-6AF7EAC5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4271" y="2057400"/>
            <a:ext cx="3163529" cy="25146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B6A9BDED-D7FA-4674-BD4E-5C01F0536030}"/>
              </a:ext>
            </a:extLst>
          </p:cNvPr>
          <p:cNvSpPr/>
          <p:nvPr/>
        </p:nvSpPr>
        <p:spPr>
          <a:xfrm rot="16200000">
            <a:off x="7372011" y="361610"/>
            <a:ext cx="419779" cy="2971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7A872-C260-43DB-85CC-312C267FE074}"/>
              </a:ext>
            </a:extLst>
          </p:cNvPr>
          <p:cNvSpPr txBox="1"/>
          <p:nvPr/>
        </p:nvSpPr>
        <p:spPr>
          <a:xfrm>
            <a:off x="6400800" y="1295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CAB47CF-E5E8-4427-8EB6-415FEFF6D982}"/>
              </a:ext>
            </a:extLst>
          </p:cNvPr>
          <p:cNvSpPr/>
          <p:nvPr/>
        </p:nvSpPr>
        <p:spPr>
          <a:xfrm rot="10800000">
            <a:off x="5523821" y="2285998"/>
            <a:ext cx="419779" cy="2286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BE835-B72D-411D-B956-02DA8B34EF71}"/>
              </a:ext>
            </a:extLst>
          </p:cNvPr>
          <p:cNvSpPr txBox="1"/>
          <p:nvPr/>
        </p:nvSpPr>
        <p:spPr>
          <a:xfrm rot="16200000">
            <a:off x="4185166" y="32062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98238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DC7B-B61A-475C-BE16-4199F58D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Reduction : Dimensionality Reduction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89FE-F60E-40ED-80EC-7F3A294F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/>
              <a:t>Curse of dimensionality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When dimensionality increases, data becomes increasingly sparse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Density and distance between points, which is critical to clustering, outlier analysis, becomes less meaningful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The possible combinations of subspaces will grow exponentially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Dimensionality reduction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Avoid the curse of dimensionality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Help eliminate irrelevant features and reduce noise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Reduce time and space required in data mining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Allow easier visualization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Dimensionality reduction techniques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Principal Component Analysis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feature selection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2E6F-21F1-48F2-90F6-8F35C845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EEC3-AB31-4590-8526-D583BA2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AB5E-D37C-46DE-8519-2E063D77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DE66-8DE1-457C-B2E2-3A00B0D5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Principal Component Analysis (PCA)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DB12-4A69-4765-B09B-0E8327CD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8670"/>
            <a:ext cx="5064938" cy="473854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Find a projection that captures the largest amount of variation in data</a:t>
            </a:r>
          </a:p>
          <a:p>
            <a:pPr algn="just">
              <a:lnSpc>
                <a:spcPct val="110000"/>
              </a:lnSpc>
            </a:pPr>
            <a:r>
              <a:rPr lang="en-US" altLang="en-US" dirty="0"/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1B85-1CAF-4C6F-A872-17F0A976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BB8C-1838-470A-8F32-A147273C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6A64-05B0-46E6-A2C7-9891BE66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FA7F7023-9CD1-4349-82A2-E9AAB96B28D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129119"/>
            <a:ext cx="3174651" cy="2599762"/>
            <a:chOff x="1526" y="1936"/>
            <a:chExt cx="2177" cy="1983"/>
          </a:xfrm>
        </p:grpSpPr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18403396-75EA-4823-BE32-4425D50D7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1936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x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37510245-B5E7-45F3-94B9-62622F891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17D57A2A-D955-48AF-90AC-8D29767CE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4DF4C627-EDA9-4AC3-A782-AB51BC4D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8692ABD3-C5BD-43D1-B24D-045E93FF1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7D444151-89E7-43C5-9315-42BBB7CF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id="{9369C943-8313-4015-9738-A7BE45E54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AE221C36-33AA-403E-B61C-E51A93DA7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4A6E57C9-4B44-46C6-B964-E32DA29F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C0787085-65F8-473D-8ACA-4A2609C0E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24">
              <a:extLst>
                <a:ext uri="{FF2B5EF4-FFF2-40B4-BE49-F238E27FC236}">
                  <a16:creationId xmlns:a16="http://schemas.microsoft.com/office/drawing/2014/main" id="{0CF26983-8079-469D-8FA3-593B739BC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3BBD1890-100F-4EF7-94DC-CE6365013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26">
              <a:extLst>
                <a:ext uri="{FF2B5EF4-FFF2-40B4-BE49-F238E27FC236}">
                  <a16:creationId xmlns:a16="http://schemas.microsoft.com/office/drawing/2014/main" id="{C604D529-AA76-45B7-9385-D9E7619DB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Oval 27">
              <a:extLst>
                <a:ext uri="{FF2B5EF4-FFF2-40B4-BE49-F238E27FC236}">
                  <a16:creationId xmlns:a16="http://schemas.microsoft.com/office/drawing/2014/main" id="{EC2B2E04-2966-427B-9BA7-430E59591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Oval 28">
              <a:extLst>
                <a:ext uri="{FF2B5EF4-FFF2-40B4-BE49-F238E27FC236}">
                  <a16:creationId xmlns:a16="http://schemas.microsoft.com/office/drawing/2014/main" id="{296A4E94-E6BC-4DD8-B525-E57B2EAA1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Oval 29">
              <a:extLst>
                <a:ext uri="{FF2B5EF4-FFF2-40B4-BE49-F238E27FC236}">
                  <a16:creationId xmlns:a16="http://schemas.microsoft.com/office/drawing/2014/main" id="{9AE410C1-FA63-4423-BCA4-98B2C5E4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Oval 30">
              <a:extLst>
                <a:ext uri="{FF2B5EF4-FFF2-40B4-BE49-F238E27FC236}">
                  <a16:creationId xmlns:a16="http://schemas.microsoft.com/office/drawing/2014/main" id="{BE93482C-5F01-432B-BDCA-016FDC9E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Oval 31">
              <a:extLst>
                <a:ext uri="{FF2B5EF4-FFF2-40B4-BE49-F238E27FC236}">
                  <a16:creationId xmlns:a16="http://schemas.microsoft.com/office/drawing/2014/main" id="{3265E5F4-F71B-4426-ACDC-1946F288C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32">
              <a:extLst>
                <a:ext uri="{FF2B5EF4-FFF2-40B4-BE49-F238E27FC236}">
                  <a16:creationId xmlns:a16="http://schemas.microsoft.com/office/drawing/2014/main" id="{0A59A7A0-C735-4E61-9216-C1C9B43AC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33">
              <a:extLst>
                <a:ext uri="{FF2B5EF4-FFF2-40B4-BE49-F238E27FC236}">
                  <a16:creationId xmlns:a16="http://schemas.microsoft.com/office/drawing/2014/main" id="{D518377B-7FE1-4AAE-972C-C1336572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34">
              <a:extLst>
                <a:ext uri="{FF2B5EF4-FFF2-40B4-BE49-F238E27FC236}">
                  <a16:creationId xmlns:a16="http://schemas.microsoft.com/office/drawing/2014/main" id="{602871E6-E0EA-4704-ACB5-492592D30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D0D507FC-F413-4AFF-83E0-B80F9C4EF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002 h 968"/>
                <a:gd name="T2" fmla="*/ 212 w 1457"/>
                <a:gd name="T3" fmla="*/ 488 h 968"/>
                <a:gd name="T4" fmla="*/ 716 w 1457"/>
                <a:gd name="T5" fmla="*/ 166 h 968"/>
                <a:gd name="T6" fmla="*/ 1356 w 1457"/>
                <a:gd name="T7" fmla="*/ 26 h 968"/>
                <a:gd name="T8" fmla="*/ 1324 w 1457"/>
                <a:gd name="T9" fmla="*/ 318 h 968"/>
                <a:gd name="T10" fmla="*/ 940 w 1457"/>
                <a:gd name="T11" fmla="*/ 882 h 968"/>
                <a:gd name="T12" fmla="*/ 188 w 1457"/>
                <a:gd name="T13" fmla="*/ 1194 h 968"/>
                <a:gd name="T14" fmla="*/ 4 w 1457"/>
                <a:gd name="T15" fmla="*/ 1002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771CB086-81A4-47E3-8306-36961276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E106223B-E33C-4952-B5A7-3829BC7E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3663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x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Text Box 38">
              <a:extLst>
                <a:ext uri="{FF2B5EF4-FFF2-40B4-BE49-F238E27FC236}">
                  <a16:creationId xmlns:a16="http://schemas.microsoft.com/office/drawing/2014/main" id="{8C146214-11B4-49E7-96FA-6E4CE3736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2511"/>
              <a:ext cx="16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e</a:t>
              </a:r>
              <a:endParaRPr lang="en-US" altLang="en-US" baseline="-25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9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8ADC-F86E-4C10-A741-6BE18380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Attribute Subset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F213-F58D-4BEB-A1AD-DC798D4E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reduce dimensionality of data</a:t>
            </a:r>
          </a:p>
          <a:p>
            <a:r>
              <a:rPr lang="en-US" dirty="0"/>
              <a:t>Redundant attributes </a:t>
            </a:r>
          </a:p>
          <a:p>
            <a:pPr lvl="1"/>
            <a:r>
              <a:rPr lang="en-US" dirty="0"/>
              <a:t>Duplicate much or all of the information contained in one or more other attributes</a:t>
            </a:r>
          </a:p>
          <a:p>
            <a:pPr lvl="1"/>
            <a:r>
              <a:rPr lang="en-US" dirty="0"/>
              <a:t>E.g., purchase price of a product and the amount of sales tax paid</a:t>
            </a:r>
          </a:p>
          <a:p>
            <a:r>
              <a:rPr lang="en-US" dirty="0"/>
              <a:t>Irrelevant attributes</a:t>
            </a:r>
          </a:p>
          <a:p>
            <a:pPr lvl="1"/>
            <a:r>
              <a:rPr lang="en-US" dirty="0"/>
              <a:t>Contain no information that is useful for the data mining task at hand</a:t>
            </a:r>
          </a:p>
          <a:p>
            <a:pPr lvl="1"/>
            <a:r>
              <a:rPr lang="en-US" dirty="0"/>
              <a:t>E.g., students' ID is often irrelevant to the task of predicting students' GPA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1F6E-ADD2-4982-B1CC-04373962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A458-EFD7-4C82-9A92-7D154436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57BC-9C64-4B91-B6FD-3AC4F608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0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69BB-E2E4-429D-9BE7-F4E29FA8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Compression</a:t>
            </a:r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8F1ED9C-93AF-474B-8DDB-0F0D9CB32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481" y="1368425"/>
            <a:ext cx="7225037" cy="47386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961C-184F-49C9-87F9-A4334E64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05F5-3822-46D6-862D-BE8FE405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6E0D-3F75-42D1-B584-771741FD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B9F4-B716-4A81-A140-EB0C8ADF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AB30-8995-4A04-8ED0-4E8E9346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that maps the entire set of values of a given attribute to a new set of replacement values </a:t>
            </a:r>
            <a:r>
              <a:rPr lang="en-US" dirty="0" err="1"/>
              <a:t>s.t.</a:t>
            </a:r>
            <a:r>
              <a:rPr lang="en-US" dirty="0"/>
              <a:t> each old value can be identified with one of the new values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Smoothing: Remove noise from data (binning, clustering, regression)</a:t>
            </a:r>
          </a:p>
          <a:p>
            <a:pPr lvl="1"/>
            <a:r>
              <a:rPr lang="en-US" dirty="0"/>
              <a:t>Normalization: Scaled to fall within a smaller, specified range</a:t>
            </a:r>
          </a:p>
          <a:p>
            <a:pPr lvl="2"/>
            <a:r>
              <a:rPr lang="en-US" dirty="0"/>
              <a:t>min-max normalization</a:t>
            </a:r>
          </a:p>
          <a:p>
            <a:pPr lvl="2"/>
            <a:r>
              <a:rPr lang="en-US" altLang="en-US" dirty="0"/>
              <a:t>z-score normalization</a:t>
            </a:r>
          </a:p>
          <a:p>
            <a:pPr lvl="2"/>
            <a:r>
              <a:rPr lang="en-US" dirty="0"/>
              <a:t>normalization by decimal scaling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BAE8D-44E2-4D0E-BBE3-884F7EB9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A612-15FE-462A-958C-4D5850BA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6C11-16F9-4928-9C27-AC74464E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732FF-1B14-4BDC-8293-2CF07C3A9CC9}" type="slidenum">
              <a:rPr lang="en-US" altLang="en-US" sz="9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900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7805" y="1308987"/>
            <a:ext cx="5829300" cy="388817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Scaling</a:t>
            </a:r>
          </a:p>
          <a:p>
            <a:pPr lvl="1" algn="just"/>
            <a:r>
              <a:rPr lang="en-US" dirty="0"/>
              <a:t>Variables often have substantially different numerical range</a:t>
            </a:r>
          </a:p>
          <a:p>
            <a:pPr lvl="1" algn="just"/>
            <a:r>
              <a:rPr lang="en-US" dirty="0"/>
              <a:t>A variable with large range has a large variance, whereas a variable with a small range has a small variance</a:t>
            </a:r>
          </a:p>
          <a:p>
            <a:pPr lvl="1" algn="just"/>
            <a:r>
              <a:rPr lang="en-US" dirty="0"/>
              <a:t>Since PCA is a maximum variance projection method, if follows that a variable with a large variance is more likely to be expressed in modeling than a low-variance variable</a:t>
            </a:r>
          </a:p>
          <a:p>
            <a:pPr algn="just"/>
            <a:r>
              <a:rPr lang="en-US" dirty="0"/>
              <a:t>Example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39" y="5197166"/>
            <a:ext cx="5299180" cy="792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88" y="2614699"/>
            <a:ext cx="2434671" cy="218598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F9A81F6-D634-4080-921A-09A3626F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93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732FF-1B14-4BDC-8293-2CF07C3A9CC9}" type="slidenum">
              <a:rPr lang="en-US" altLang="en-US" sz="9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900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198" y="1512744"/>
            <a:ext cx="5507707" cy="38881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We can see that the data points only spread in the vertical direction because body weight has much larger numerical range than body height.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Lets zoom the Figure</a:t>
            </a:r>
          </a:p>
          <a:p>
            <a:pPr lvl="1" algn="just"/>
            <a:r>
              <a:rPr lang="en-US" dirty="0"/>
              <a:t>There is strong correlation between body height and body weight, except for one outlier in the data.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512744"/>
            <a:ext cx="2434671" cy="2185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1" y="3786187"/>
            <a:ext cx="2434671" cy="221456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B5E583-E39B-4591-9708-BED994AD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8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732FF-1B14-4BDC-8293-2CF07C3A9CC9}" type="slidenum">
              <a:rPr lang="en-US" altLang="en-US" sz="9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9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1374" y="1931416"/>
                <a:ext cx="4650368" cy="3888179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US" dirty="0"/>
                  <a:t>Solution: </a:t>
                </a:r>
              </a:p>
              <a:p>
                <a:pPr lvl="1" algn="just"/>
                <a:r>
                  <a:rPr lang="en-US" dirty="0"/>
                  <a:t>Scaling : In order to give both variable, body weight and height, equal weight in the data, we standardized (scaling or weighting) them.</a:t>
                </a:r>
              </a:p>
              <a:p>
                <a:pPr lvl="1" algn="just"/>
                <a:r>
                  <a:rPr lang="en-US" dirty="0"/>
                  <a:t>There are may ways, but the most common technique is </a:t>
                </a:r>
                <a:r>
                  <a:rPr lang="en-US" i="1" dirty="0"/>
                  <a:t>unit variance.</a:t>
                </a:r>
              </a:p>
              <a:p>
                <a:pPr algn="just"/>
                <a:r>
                  <a:rPr lang="en-US" dirty="0"/>
                  <a:t>Unit variance</a:t>
                </a:r>
              </a:p>
              <a:p>
                <a:pPr lvl="1" algn="just"/>
                <a:r>
                  <a:rPr lang="en-US" dirty="0"/>
                  <a:t>For each variable, calculate the standard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Scaling weight = inverse of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lvl="1" algn="just"/>
                <a:endParaRPr lang="en-US" dirty="0"/>
              </a:p>
              <a:p>
                <a:pPr lvl="1" algn="just"/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4" y="1931416"/>
                <a:ext cx="4650368" cy="3888179"/>
              </a:xfrm>
              <a:blipFill>
                <a:blip r:embed="rId3"/>
                <a:stretch>
                  <a:fillRect l="-1180" t="-2351" r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3690159"/>
            <a:ext cx="2971800" cy="1934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018" y="1363784"/>
            <a:ext cx="2656532" cy="20525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63CCFAA-16E0-4FDB-83BB-8D496CE3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15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732FF-1B14-4BDC-8293-2CF07C3A9CC9}" type="slidenum">
              <a:rPr lang="en-US" altLang="en-US" sz="9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900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6391"/>
            <a:ext cx="5105400" cy="278460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Mean-Centering</a:t>
            </a:r>
          </a:p>
          <a:p>
            <a:pPr lvl="1" algn="just"/>
            <a:r>
              <a:rPr lang="en-US" dirty="0"/>
              <a:t>This improves the interpretability of the model.</a:t>
            </a:r>
          </a:p>
          <a:p>
            <a:pPr lvl="1" algn="just"/>
            <a:r>
              <a:rPr lang="en-US" dirty="0"/>
              <a:t>Calculate average value of each variable and then subtract from the data.</a:t>
            </a:r>
          </a:p>
          <a:p>
            <a:pPr lvl="1" algn="just"/>
            <a:r>
              <a:rPr lang="en-US" dirty="0"/>
              <a:t>Normalization is not needed. </a:t>
            </a:r>
          </a:p>
          <a:p>
            <a:pPr lvl="2"/>
            <a:r>
              <a:rPr lang="en-US" dirty="0"/>
              <a:t>However, mean centering is essential for performing Principal Component Analysis, as it gives direction of variability across the mean of the samples by creating the covariance matrix. </a:t>
            </a:r>
          </a:p>
          <a:p>
            <a:pPr lvl="2"/>
            <a:r>
              <a:rPr lang="en-US" dirty="0"/>
              <a:t>Without centering, one would be looking at variations about the origin.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85" y="4033948"/>
            <a:ext cx="3733663" cy="2036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12" y="4267200"/>
            <a:ext cx="2857500" cy="156974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A395DE-EFA0-4A15-A4C8-50D00844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11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08A4-1E58-409C-9E1D-C98EDA24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min-max normalization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AE6D-AC9B-43D9-9FF7-C8EB4437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6000-A6BE-43C1-A933-97EFD662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70DD-DF13-4CC8-AF0A-6716A209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B198F44-9105-412C-BAC0-345C49ADB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207692"/>
              </p:ext>
            </p:extLst>
          </p:nvPr>
        </p:nvGraphicFramePr>
        <p:xfrm>
          <a:off x="762000" y="1828800"/>
          <a:ext cx="7321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393480" progId="Equation.3">
                  <p:embed/>
                </p:oleObj>
              </mc:Choice>
              <mc:Fallback>
                <p:oleObj name="Equation" r:id="rId2" imgW="3340080" imgH="39348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6D6DC105-FA24-4EAF-9D65-E5DF9F88C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3215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0A0C18-4314-4B7A-A72A-101473B0A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51935"/>
              </p:ext>
            </p:extLst>
          </p:nvPr>
        </p:nvGraphicFramePr>
        <p:xfrm>
          <a:off x="6400800" y="3013076"/>
          <a:ext cx="609600" cy="182880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3918708440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9981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934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0194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779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897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3072331-4935-4F60-A0B4-C05B41F0B13E}"/>
              </a:ext>
            </a:extLst>
          </p:cNvPr>
          <p:cNvSpPr txBox="1"/>
          <p:nvPr/>
        </p:nvSpPr>
        <p:spPr>
          <a:xfrm>
            <a:off x="764059" y="3159030"/>
            <a:ext cx="480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The minimum value is 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The maximum value is 20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133"/>
              </a:solidFill>
              <a:effectLst/>
              <a:latin typeface="proxima_novaregular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roxima_novaregular"/>
              </a:rPr>
              <a:t>Assume, we want to scale data between 0 and 1,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The new min is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The new max is 1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50C6239-C176-45DE-A9F1-8A6BD2F73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3991"/>
              </p:ext>
            </p:extLst>
          </p:nvPr>
        </p:nvGraphicFramePr>
        <p:xfrm>
          <a:off x="7589108" y="3013076"/>
          <a:ext cx="792892" cy="1828800"/>
        </p:xfrm>
        <a:graphic>
          <a:graphicData uri="http://schemas.openxmlformats.org/drawingml/2006/table">
            <a:tbl>
              <a:tblPr firstRow="1" bandRow="1"/>
              <a:tblGrid>
                <a:gridCol w="792892">
                  <a:extLst>
                    <a:ext uri="{9D8B030D-6E8A-4147-A177-3AD203B41FA5}">
                      <a16:colId xmlns:a16="http://schemas.microsoft.com/office/drawing/2014/main" val="3918708440"/>
                    </a:ext>
                  </a:extLst>
                </a:gridCol>
              </a:tblGrid>
              <a:tr h="195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99810"/>
                  </a:ext>
                </a:extLst>
              </a:tr>
              <a:tr h="195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9343"/>
                  </a:ext>
                </a:extLst>
              </a:tr>
              <a:tr h="195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01940"/>
                  </a:ext>
                </a:extLst>
              </a:tr>
              <a:tr h="195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1779"/>
                  </a:ext>
                </a:extLst>
              </a:tr>
              <a:tr h="195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8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8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799F-98E2-4C31-BD5B-F0DA6221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807A7-CEEC-4CC5-A892-540C898D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4EB1-7D1F-499B-8287-799A87E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0652-F897-4F32-8308-C04098BD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8B9A349-B073-4BE4-B810-5A195ECD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1"/>
            <a:ext cx="6172200" cy="4766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AB003B-0CA0-42D5-B86D-8E5C64E01658}"/>
              </a:ext>
            </a:extLst>
          </p:cNvPr>
          <p:cNvSpPr txBox="1"/>
          <p:nvPr/>
        </p:nvSpPr>
        <p:spPr>
          <a:xfrm>
            <a:off x="381000" y="6611779"/>
            <a:ext cx="754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 https://www.kdnuggets.com/2017/09/cartoon-machine-learning-class.html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CD132-FC8C-455C-9FE9-89A9B8C2F3E5}"/>
              </a:ext>
            </a:extLst>
          </p:cNvPr>
          <p:cNvSpPr/>
          <p:nvPr/>
        </p:nvSpPr>
        <p:spPr>
          <a:xfrm>
            <a:off x="4495800" y="1752600"/>
            <a:ext cx="2514600" cy="130925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DATA MINING CLASS</a:t>
            </a:r>
          </a:p>
        </p:txBody>
      </p:sp>
    </p:spTree>
    <p:extLst>
      <p:ext uri="{BB962C8B-B14F-4D97-AF65-F5344CB8AC3E}">
        <p14:creationId xmlns:p14="http://schemas.microsoft.com/office/powerpoint/2010/main" val="41613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E4F1-EF6E-4BF2-8D8D-5709CCC7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0181-2D1A-420B-87A1-B1D10E3B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Z-score normalization (</a:t>
            </a:r>
            <a:r>
              <a:rPr lang="el-GR" altLang="en-US" sz="2000" dirty="0"/>
              <a:t>μ</a:t>
            </a:r>
            <a:r>
              <a:rPr lang="en-US" altLang="en-US" sz="2000" dirty="0"/>
              <a:t>: mean, </a:t>
            </a:r>
            <a:r>
              <a:rPr lang="el-GR" altLang="en-US" sz="2000" dirty="0"/>
              <a:t>σ</a:t>
            </a:r>
            <a:r>
              <a:rPr lang="en-US" altLang="en-US" sz="2000" dirty="0"/>
              <a:t>: standard deviation):</a:t>
            </a:r>
          </a:p>
          <a:p>
            <a:pPr lvl="1">
              <a:lnSpc>
                <a:spcPct val="120000"/>
              </a:lnSpc>
            </a:pPr>
            <a:endParaRPr lang="en-US" altLang="en-US" sz="2000" dirty="0"/>
          </a:p>
          <a:p>
            <a:pPr lvl="1">
              <a:lnSpc>
                <a:spcPct val="120000"/>
              </a:lnSpc>
            </a:pPr>
            <a:endParaRPr lang="en-US" altLang="en-US" sz="2000" dirty="0"/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Ex. Let </a:t>
            </a:r>
            <a:r>
              <a:rPr lang="el-GR" altLang="en-US" sz="2000" dirty="0"/>
              <a:t>μ</a:t>
            </a:r>
            <a:r>
              <a:rPr lang="en-US" altLang="en-US" sz="2000" dirty="0"/>
              <a:t> = 54,000, </a:t>
            </a:r>
            <a:r>
              <a:rPr lang="el-GR" altLang="en-US" sz="2000" dirty="0"/>
              <a:t>σ</a:t>
            </a:r>
            <a:r>
              <a:rPr lang="en-US" altLang="en-US" sz="2000" dirty="0"/>
              <a:t> = 16,000.  Then $73,000 is mapped to </a:t>
            </a:r>
            <a:endParaRPr lang="el-GR" altLang="en-US" sz="2000" dirty="0"/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Normalization by decimal scaling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4AF7-6A6D-4A86-8272-6F276450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5309-A972-4F6F-AE42-B90A137B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AB2D-16A0-4375-B434-745F9139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DB9CAB0B-7E3D-4DCB-A2C1-0D5481BC0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036652"/>
              </p:ext>
            </p:extLst>
          </p:nvPr>
        </p:nvGraphicFramePr>
        <p:xfrm>
          <a:off x="2133600" y="19050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725" imgH="393529" progId="Equation.3">
                  <p:embed/>
                </p:oleObj>
              </mc:Choice>
              <mc:Fallback>
                <p:oleObj name="Equation" r:id="rId2" imgW="634725" imgH="393529" progId="Equation.3">
                  <p:embed/>
                  <p:pic>
                    <p:nvPicPr>
                      <p:cNvPr id="56327" name="Object 6">
                        <a:extLst>
                          <a:ext uri="{FF2B5EF4-FFF2-40B4-BE49-F238E27FC236}">
                            <a16:creationId xmlns:a16="http://schemas.microsoft.com/office/drawing/2014/main" id="{5FE1C2E8-27D7-4090-9A2A-6B957F670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5BE047C0-E1F3-4597-94E4-B8191B819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3684"/>
              </p:ext>
            </p:extLst>
          </p:nvPr>
        </p:nvGraphicFramePr>
        <p:xfrm>
          <a:off x="2133600" y="3221954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419100" progId="Equation.3">
                  <p:embed/>
                </p:oleObj>
              </mc:Choice>
              <mc:Fallback>
                <p:oleObj name="Equation" r:id="rId4" imgW="1498600" imgH="419100" progId="Equation.3">
                  <p:embed/>
                  <p:pic>
                    <p:nvPicPr>
                      <p:cNvPr id="56331" name="Object 10">
                        <a:extLst>
                          <a:ext uri="{FF2B5EF4-FFF2-40B4-BE49-F238E27FC236}">
                            <a16:creationId xmlns:a16="http://schemas.microsoft.com/office/drawing/2014/main" id="{E38700C0-2F09-4065-A85A-9FE8C76BB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21954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ADADD20D-D2EF-4264-B0C7-6E6EEB9A0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800945"/>
              </p:ext>
            </p:extLst>
          </p:nvPr>
        </p:nvGraphicFramePr>
        <p:xfrm>
          <a:off x="1219200" y="4465956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85" imgH="393529" progId="Equation.3">
                  <p:embed/>
                </p:oleObj>
              </mc:Choice>
              <mc:Fallback>
                <p:oleObj name="Equation" r:id="rId6" imgW="495085" imgH="393529" progId="Equation.3">
                  <p:embed/>
                  <p:pic>
                    <p:nvPicPr>
                      <p:cNvPr id="56328" name="Object 7">
                        <a:extLst>
                          <a:ext uri="{FF2B5EF4-FFF2-40B4-BE49-F238E27FC236}">
                            <a16:creationId xmlns:a16="http://schemas.microsoft.com/office/drawing/2014/main" id="{4F740DFB-0985-4D0D-B5CB-59BC8E9F1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65956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>
            <a:extLst>
              <a:ext uri="{FF2B5EF4-FFF2-40B4-BE49-F238E27FC236}">
                <a16:creationId xmlns:a16="http://schemas.microsoft.com/office/drawing/2014/main" id="{B9B9418C-4A8B-49E1-85C1-A5B9CB36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955" y="4717764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</a:rPr>
              <a:t>Where </a:t>
            </a:r>
            <a:r>
              <a:rPr lang="en-US" altLang="en-US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 dirty="0">
                <a:latin typeface="Times New Roman" panose="02020603050405020304" pitchFamily="18" charset="0"/>
              </a:rPr>
              <a:t>|) &lt; 1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5230EF5-5B3E-44CB-BC5A-A88A965D0E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0" y="5206402"/>
            <a:ext cx="5124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68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D9F-1AE7-45AA-829B-F125EE0A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6335-F172-4FE1-99AD-1A28930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ahoma" pitchFamily="34" charset="0"/>
              </a:rPr>
              <a:t>Lecture slides modified from</a:t>
            </a:r>
            <a:endParaRPr lang="en-US" dirty="0"/>
          </a:p>
          <a:p>
            <a:pPr lvl="1"/>
            <a:r>
              <a:rPr lang="en-US" altLang="en-US" sz="3200" dirty="0"/>
              <a:t>Data Mining:  </a:t>
            </a:r>
            <a:r>
              <a:rPr lang="en-US" altLang="en-US" sz="2400" dirty="0"/>
              <a:t>Concepts and Techniques  </a:t>
            </a:r>
            <a:r>
              <a:rPr lang="en-US" altLang="en-US" sz="1200" dirty="0"/>
              <a:t>(3</a:t>
            </a:r>
            <a:r>
              <a:rPr lang="en-US" altLang="en-US" sz="1200" baseline="30000" dirty="0"/>
              <a:t>rd</a:t>
            </a:r>
            <a:r>
              <a:rPr lang="en-US" altLang="en-US" sz="1200" dirty="0"/>
              <a:t> ed.), </a:t>
            </a:r>
            <a:r>
              <a:rPr lang="en-US" altLang="en-US" dirty="0"/>
              <a:t>Jiawei Han, Micheline Kamber, and Jian Pei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8EDB-B4DE-4D5A-939C-7EEB6CF4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5936-7077-4644-AFD8-316C899F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B9DF-4BFF-410E-A598-719B3399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ABE6-B615-4D17-A620-DA97DED2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Data Preprocessing?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B768-5DF5-4C68-B06B-351590C3E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 the real world is dirty: Lots of potentially incorrect data, e.g., instrument faulty, human or computer error, transmission error</a:t>
            </a:r>
          </a:p>
          <a:p>
            <a:pPr lvl="1"/>
            <a:r>
              <a:rPr lang="en-US" dirty="0"/>
              <a:t>incomplete: lacking attribute values, lacking certain attributes of interest, or containing only aggregate data</a:t>
            </a:r>
          </a:p>
          <a:p>
            <a:pPr lvl="2"/>
            <a:r>
              <a:rPr lang="en-US" dirty="0"/>
              <a:t>e.g., occupation=“”</a:t>
            </a:r>
          </a:p>
          <a:p>
            <a:pPr lvl="1"/>
            <a:r>
              <a:rPr lang="en-US" dirty="0"/>
              <a:t>noisy: containing errors or outliers</a:t>
            </a:r>
          </a:p>
          <a:p>
            <a:pPr lvl="2"/>
            <a:r>
              <a:rPr lang="en-US" dirty="0"/>
              <a:t>e.g., Salary=“-10”</a:t>
            </a:r>
          </a:p>
          <a:p>
            <a:pPr lvl="1"/>
            <a:r>
              <a:rPr lang="en-US" dirty="0"/>
              <a:t>inconsistent: containing discrepancies in codes or names</a:t>
            </a:r>
          </a:p>
          <a:p>
            <a:pPr lvl="2"/>
            <a:r>
              <a:rPr lang="en-US" dirty="0"/>
              <a:t>e.g., Age=“42” Birthday=“03/07/1997”</a:t>
            </a:r>
          </a:p>
          <a:p>
            <a:pPr lvl="2"/>
            <a:r>
              <a:rPr lang="en-US" dirty="0"/>
              <a:t>e.g., Was rating “1,2,3”, now rating “A, B, C”</a:t>
            </a:r>
          </a:p>
          <a:p>
            <a:pPr lvl="2"/>
            <a:r>
              <a:rPr lang="en-US" dirty="0"/>
              <a:t>e.g., discrepancy between duplicate records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40C8-77D3-4572-9761-9B3531FD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2899-6745-4503-8A6A-4E3F5C79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E77B-BF43-432C-8B8D-EC51E7AF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A419-357A-423A-9660-69FADC04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Data Preprocessing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E191-41F3-4287-B370-E48F349D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8670"/>
            <a:ext cx="7162800" cy="4738543"/>
          </a:xfrm>
        </p:spPr>
        <p:txBody>
          <a:bodyPr/>
          <a:lstStyle/>
          <a:p>
            <a:pPr algn="just"/>
            <a:r>
              <a:rPr lang="en-US" altLang="en-US" sz="2800" dirty="0"/>
              <a:t>No quality data, no quality mining results!</a:t>
            </a:r>
          </a:p>
          <a:p>
            <a:pPr lvl="1" algn="just"/>
            <a:r>
              <a:rPr lang="en-US" altLang="en-US" sz="2400" dirty="0"/>
              <a:t>Quality decisions must be based on quality data</a:t>
            </a:r>
          </a:p>
          <a:p>
            <a:pPr lvl="2" algn="just"/>
            <a:r>
              <a:rPr lang="en-US" altLang="en-US" sz="2000" dirty="0"/>
              <a:t>e.g., duplicate or missing data may cause incorrect or even misleading statistics.</a:t>
            </a:r>
          </a:p>
          <a:p>
            <a:pPr lvl="1" algn="just"/>
            <a:r>
              <a:rPr lang="en-US" altLang="en-US" sz="2400" dirty="0"/>
              <a:t>Data warehouse needs consistent integration of quality data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F263-E45A-4BC3-8B09-D1D462AE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52CE-2D6E-4F98-BE42-7DBA413E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45A2-2027-454C-ADFE-D6B59CEC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9DA9-9B2B-4713-A292-0A739F8D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Multi-Dimensional Measure of Data Quality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67CC-4B12-4EBF-8DFA-D548E093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/>
              <a:t>Measures for data quality: A multidimensional view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Accuracy: correct or wrong, accurate or not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Completeness: not recorded, unavailable, …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Consistency: some modified but some not, dangling, …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Timeliness: timely update? 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Believability: how trustable the data are correct?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Interpretability: how easily the data can be understood?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BCC4-97E1-42A8-BF55-6CAA9C41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EAD2-D0B4-4F06-9ACB-8E10F31F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CE9C-CBCD-44DA-AC57-E2B46EDF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9DCE-459F-4A43-874B-F6DCABBA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Knowledge discovery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795A-44DB-42EE-AF0F-E5E0512D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Tasks in Data Preprocessing</a:t>
            </a:r>
          </a:p>
          <a:p>
            <a:pPr lvl="1"/>
            <a:r>
              <a:rPr lang="en-US" dirty="0"/>
              <a:t>Data cleaning 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Fill in missing values, smooth noisy data, identify or remove outliers, and resolve inconsistencies</a:t>
            </a:r>
          </a:p>
          <a:p>
            <a:pPr lvl="1"/>
            <a:r>
              <a:rPr lang="en-US" dirty="0"/>
              <a:t>Data integration </a:t>
            </a:r>
          </a:p>
          <a:p>
            <a:pPr lvl="2"/>
            <a:r>
              <a:rPr lang="en-US" dirty="0"/>
              <a:t>where multiple data sources may be combined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Data reduction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Dimensionality reduction, Data compression</a:t>
            </a:r>
          </a:p>
          <a:p>
            <a:pPr lvl="1"/>
            <a:r>
              <a:rPr lang="en-US" dirty="0"/>
              <a:t>Data transformation </a:t>
            </a:r>
          </a:p>
          <a:p>
            <a:pPr lvl="2" algn="just"/>
            <a:r>
              <a:rPr lang="en-US" dirty="0"/>
              <a:t>where data are transformed or consolidated into forms appropriate for mining by performing summary or aggregation operations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4149D-96CB-4379-B13F-32D635D3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BF4E-4A99-47BC-AFD0-41CAE5B6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B6E4-041F-4600-9D0B-E737BF8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056-68AF-4FBC-8952-C8AEC21D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Tasks in Data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8A6F-5CC2-4430-8705-8C1FA057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E1EB-D8B2-4C34-BFC4-7C55DB44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6E31-A1FD-49E6-92CA-CD1A7836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4EFD5B0-82D8-4B7B-A15E-9EA1ABAD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37" t="2563" r="4099"/>
          <a:stretch>
            <a:fillRect/>
          </a:stretch>
        </p:blipFill>
        <p:spPr bwMode="auto">
          <a:xfrm>
            <a:off x="990600" y="1371600"/>
            <a:ext cx="7162800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9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BC8F-33FC-43BD-A1E0-66DA9239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170981"/>
                </a:solidFill>
              </a:rPr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46BA-A3ED-4922-A41A-D7A5383C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tasks</a:t>
            </a:r>
          </a:p>
          <a:p>
            <a:pPr lvl="1"/>
            <a:r>
              <a:rPr lang="en-US" dirty="0"/>
              <a:t>Fill in missing values</a:t>
            </a:r>
          </a:p>
          <a:p>
            <a:pPr lvl="1"/>
            <a:r>
              <a:rPr lang="en-US" dirty="0"/>
              <a:t>Identify outliers and smooth out noisy data </a:t>
            </a:r>
          </a:p>
          <a:p>
            <a:pPr lvl="1"/>
            <a:r>
              <a:rPr lang="en-US" dirty="0"/>
              <a:t>Correct inconsistent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306-1374-4B9C-BC2F-1844B18C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B159-3D46-4DCC-8854-974B4DDA402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93D4-1D2B-4B64-8A7B-5C44D298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8A5F-E2EE-462D-82BD-A44223B4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1748</Words>
  <Application>Microsoft Office PowerPoint</Application>
  <PresentationFormat>On-screen Show (4:3)</PresentationFormat>
  <Paragraphs>309</Paragraphs>
  <Slides>31</Slides>
  <Notes>4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Rounded MT Bold</vt:lpstr>
      <vt:lpstr>Calibri</vt:lpstr>
      <vt:lpstr>Cambria Math</vt:lpstr>
      <vt:lpstr>proxima_novaregular</vt:lpstr>
      <vt:lpstr>Tahoma</vt:lpstr>
      <vt:lpstr>Times New Roman</vt:lpstr>
      <vt:lpstr>Office Theme</vt:lpstr>
      <vt:lpstr>Equation</vt:lpstr>
      <vt:lpstr>Data Preprocessing</vt:lpstr>
      <vt:lpstr>WHAT IS DATA?</vt:lpstr>
      <vt:lpstr>PowerPoint Presentation</vt:lpstr>
      <vt:lpstr>Why Data Preprocessing?</vt:lpstr>
      <vt:lpstr>Why Is Data Preprocessing Important?</vt:lpstr>
      <vt:lpstr>Multi-Dimensional Measure of Data Quality</vt:lpstr>
      <vt:lpstr>Knowledge discovery from data</vt:lpstr>
      <vt:lpstr>Major Tasks in Data Preprocessing</vt:lpstr>
      <vt:lpstr>Data Cleaning</vt:lpstr>
      <vt:lpstr>Incomplete (Missing) Data</vt:lpstr>
      <vt:lpstr>How to Handle Missing Data?</vt:lpstr>
      <vt:lpstr>How to Handle Missing Data?</vt:lpstr>
      <vt:lpstr>Noisy Data</vt:lpstr>
      <vt:lpstr>How to Handle Noisy Data?</vt:lpstr>
      <vt:lpstr>Regression</vt:lpstr>
      <vt:lpstr>Cluster Analysis</vt:lpstr>
      <vt:lpstr>Data Integration</vt:lpstr>
      <vt:lpstr>Handling Redundancy in Data Integration</vt:lpstr>
      <vt:lpstr>Data Reduction Strategies</vt:lpstr>
      <vt:lpstr>Data Reduction : Dimensionality Reduction</vt:lpstr>
      <vt:lpstr>Principal Component Analysis (PCA)</vt:lpstr>
      <vt:lpstr>Attribute Subset Selection</vt:lpstr>
      <vt:lpstr>Data Compression</vt:lpstr>
      <vt:lpstr>Data Transformation</vt:lpstr>
      <vt:lpstr>Data Transformation</vt:lpstr>
      <vt:lpstr>Data Transformation</vt:lpstr>
      <vt:lpstr>Data Transformation</vt:lpstr>
      <vt:lpstr>Data Transformation</vt:lpstr>
      <vt:lpstr>min-max normalization</vt:lpstr>
      <vt:lpstr>Normalization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curaj</dc:creator>
  <cp:lastModifiedBy>Vikas  Kumar</cp:lastModifiedBy>
  <cp:revision>20</cp:revision>
  <dcterms:created xsi:type="dcterms:W3CDTF">2006-08-16T00:00:00Z</dcterms:created>
  <dcterms:modified xsi:type="dcterms:W3CDTF">2021-08-31T01:15:58Z</dcterms:modified>
</cp:coreProperties>
</file>