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926" r:id="rId2"/>
    <p:sldId id="877" r:id="rId3"/>
    <p:sldId id="804" r:id="rId4"/>
    <p:sldId id="666" r:id="rId5"/>
    <p:sldId id="269" r:id="rId6"/>
    <p:sldId id="970" r:id="rId7"/>
    <p:sldId id="954" r:id="rId8"/>
    <p:sldId id="262" r:id="rId9"/>
    <p:sldId id="258" r:id="rId10"/>
    <p:sldId id="956" r:id="rId11"/>
    <p:sldId id="961" r:id="rId12"/>
    <p:sldId id="962" r:id="rId13"/>
    <p:sldId id="965" r:id="rId14"/>
    <p:sldId id="966" r:id="rId15"/>
    <p:sldId id="967" r:id="rId16"/>
    <p:sldId id="968" r:id="rId17"/>
    <p:sldId id="957" r:id="rId18"/>
    <p:sldId id="959" r:id="rId19"/>
    <p:sldId id="958" r:id="rId20"/>
    <p:sldId id="960" r:id="rId21"/>
    <p:sldId id="289" r:id="rId22"/>
    <p:sldId id="261" r:id="rId23"/>
    <p:sldId id="955" r:id="rId24"/>
    <p:sldId id="263" r:id="rId25"/>
    <p:sldId id="264" r:id="rId26"/>
    <p:sldId id="270" r:id="rId27"/>
    <p:sldId id="271" r:id="rId28"/>
    <p:sldId id="272" r:id="rId29"/>
    <p:sldId id="273" r:id="rId30"/>
    <p:sldId id="274" r:id="rId31"/>
    <p:sldId id="275" r:id="rId32"/>
    <p:sldId id="973" r:id="rId33"/>
    <p:sldId id="974" r:id="rId34"/>
    <p:sldId id="975" r:id="rId35"/>
    <p:sldId id="976" r:id="rId36"/>
    <p:sldId id="297" r:id="rId37"/>
    <p:sldId id="928" r:id="rId38"/>
    <p:sldId id="929" r:id="rId39"/>
    <p:sldId id="285" r:id="rId40"/>
    <p:sldId id="933" r:id="rId41"/>
    <p:sldId id="930" r:id="rId42"/>
    <p:sldId id="931" r:id="rId43"/>
    <p:sldId id="934" r:id="rId44"/>
    <p:sldId id="304" r:id="rId45"/>
    <p:sldId id="935" r:id="rId46"/>
    <p:sldId id="936" r:id="rId47"/>
    <p:sldId id="937" r:id="rId48"/>
    <p:sldId id="938" r:id="rId49"/>
    <p:sldId id="939" r:id="rId50"/>
    <p:sldId id="286" r:id="rId51"/>
    <p:sldId id="287" r:id="rId52"/>
    <p:sldId id="288" r:id="rId53"/>
    <p:sldId id="972" r:id="rId54"/>
    <p:sldId id="290" r:id="rId55"/>
    <p:sldId id="291" r:id="rId56"/>
    <p:sldId id="292" r:id="rId57"/>
    <p:sldId id="293" r:id="rId58"/>
    <p:sldId id="294" r:id="rId59"/>
    <p:sldId id="295" r:id="rId60"/>
    <p:sldId id="941" r:id="rId61"/>
    <p:sldId id="942" r:id="rId62"/>
    <p:sldId id="281" r:id="rId63"/>
    <p:sldId id="280" r:id="rId64"/>
    <p:sldId id="334" r:id="rId65"/>
    <p:sldId id="943" r:id="rId66"/>
    <p:sldId id="318" r:id="rId67"/>
    <p:sldId id="944" r:id="rId68"/>
    <p:sldId id="945" r:id="rId69"/>
    <p:sldId id="946" r:id="rId70"/>
    <p:sldId id="947" r:id="rId71"/>
    <p:sldId id="948" r:id="rId72"/>
    <p:sldId id="949" r:id="rId73"/>
    <p:sldId id="950" r:id="rId74"/>
    <p:sldId id="951" r:id="rId75"/>
    <p:sldId id="952" r:id="rId76"/>
    <p:sldId id="527" r:id="rId77"/>
    <p:sldId id="691" r:id="rId78"/>
    <p:sldId id="692" r:id="rId79"/>
    <p:sldId id="693" r:id="rId80"/>
    <p:sldId id="694" r:id="rId81"/>
    <p:sldId id="695" r:id="rId82"/>
    <p:sldId id="697" r:id="rId83"/>
    <p:sldId id="953" r:id="rId84"/>
    <p:sldId id="971" r:id="rId85"/>
    <p:sldId id="69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8" autoAdjust="0"/>
    <p:restoredTop sz="94660"/>
  </p:normalViewPr>
  <p:slideViewPr>
    <p:cSldViewPr snapToGrid="0">
      <p:cViewPr varScale="1">
        <p:scale>
          <a:sx n="41" d="100"/>
          <a:sy n="41" d="100"/>
        </p:scale>
        <p:origin x="67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8F0BE-EC43-42A3-ABA6-154B585623EA}" type="slidenum">
              <a:rPr lang="en-US"/>
              <a:pPr/>
              <a:t>36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5D02B-1693-4C9A-9E8C-64CFA19B6567}" type="slidenum">
              <a:rPr lang="en-US"/>
              <a:pPr/>
              <a:t>37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C485-B8B3-40F7-857B-C370DDFBBF76}" type="slidenum">
              <a:rPr lang="en-US"/>
              <a:pPr/>
              <a:t>38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8534400" cy="438150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371601"/>
            <a:ext cx="10972800" cy="4525963"/>
          </a:xfrm>
        </p:spPr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solidFill>
                  <a:srgbClr val="002060"/>
                </a:solidFill>
                <a:latin typeface="Calibri" pitchFamily="34" charset="0"/>
              </a:defRPr>
            </a:lvl1pPr>
            <a:lvl2pPr>
              <a:defRPr b="1">
                <a:solidFill>
                  <a:srgbClr val="0070C0"/>
                </a:solidFill>
                <a:latin typeface="Calibri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="1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3454402" y="6254750"/>
            <a:ext cx="5952067" cy="47625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6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Recommender System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597208" y="1196752"/>
            <a:ext cx="1098519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auto">
          <a:xfrm>
            <a:off x="609602" y="6093296"/>
            <a:ext cx="1098519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7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AC50AE9-CAE9-46BF-AB11-BEA73745E5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334957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Relationship Id="rId9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7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8.emf"/><Relationship Id="rId5" Type="http://schemas.openxmlformats.org/officeDocument/2006/relationships/image" Target="../media/image53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28.e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1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28.e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20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92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B8DEEB0-5E64-4012-86CD-311B21ED7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64904"/>
            <a:ext cx="100584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4000" dirty="0">
                <a:solidFill>
                  <a:srgbClr val="C00000"/>
                </a:solidFill>
              </a:rPr>
              <a:t>Introduction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726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70B6AD22-E10B-4F3C-AAD4-2AA61D8BC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Approach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EF88763-FAA6-4250-A1CA-1DB4041C5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/>
              <a:t>Requires three things:</a:t>
            </a:r>
          </a:p>
          <a:p>
            <a:pPr lvl="1"/>
            <a:r>
              <a:rPr lang="en-US" dirty="0"/>
              <a:t>The set of stored records </a:t>
            </a:r>
          </a:p>
          <a:p>
            <a:pPr lvl="1"/>
            <a:r>
              <a:rPr lang="en-US" dirty="0"/>
              <a:t>Distance Metric to compute distance between records </a:t>
            </a:r>
          </a:p>
          <a:p>
            <a:pPr lvl="1"/>
            <a:r>
              <a:rPr lang="en-US" dirty="0"/>
              <a:t>The value of k, the number of nearest neighbors to retrieve </a:t>
            </a:r>
          </a:p>
          <a:p>
            <a:pPr eaLnBrk="1" hangingPunct="1"/>
            <a:r>
              <a:rPr lang="en-US" dirty="0"/>
              <a:t>To classify an unknown record:</a:t>
            </a:r>
          </a:p>
          <a:p>
            <a:pPr lvl="1"/>
            <a:r>
              <a:rPr lang="en-US" dirty="0"/>
              <a:t>Compute distance to other training records </a:t>
            </a:r>
          </a:p>
          <a:p>
            <a:pPr lvl="1"/>
            <a:r>
              <a:rPr lang="en-US" dirty="0"/>
              <a:t>Identify k nearest neighbors </a:t>
            </a:r>
          </a:p>
          <a:p>
            <a:pPr lvl="1"/>
            <a:r>
              <a:rPr lang="en-US" dirty="0"/>
              <a:t>Use class labels of nearest neighbors to determine the class label of unknown record (e.g., by taking majority vote)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D5CE-D1FE-46D8-A26C-CFF1F32CC43B}"/>
              </a:ext>
            </a:extLst>
          </p:cNvPr>
          <p:cNvSpPr txBox="1"/>
          <p:nvPr/>
        </p:nvSpPr>
        <p:spPr>
          <a:xfrm>
            <a:off x="1079433" y="6488668"/>
            <a:ext cx="6093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Source: Nearest-Neighbor Classifier MTL 782 IIT DELHI</a:t>
            </a:r>
          </a:p>
        </p:txBody>
      </p:sp>
    </p:spTree>
    <p:extLst>
      <p:ext uri="{BB962C8B-B14F-4D97-AF65-F5344CB8AC3E}">
        <p14:creationId xmlns:p14="http://schemas.microsoft.com/office/powerpoint/2010/main" val="381774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8CF8-43ED-4C30-8344-4681F68C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Nearest Neighbor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A06E-9061-41B5-8F61-4D157607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 of a record x are data points that have the k smallest distance to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AB73-0C97-47DF-9CED-5E5EAB5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8B94B-0C4D-42C2-9D04-12CE69AB92D4}"/>
              </a:ext>
            </a:extLst>
          </p:cNvPr>
          <p:cNvGrpSpPr/>
          <p:nvPr/>
        </p:nvGrpSpPr>
        <p:grpSpPr>
          <a:xfrm>
            <a:off x="1986378" y="2998680"/>
            <a:ext cx="4038600" cy="2438400"/>
            <a:chOff x="2133600" y="2743200"/>
            <a:chExt cx="4038600" cy="2438400"/>
          </a:xfrm>
        </p:grpSpPr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8D26579C-6978-4975-B8EF-82F0D0E8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2743200"/>
              <a:ext cx="2209800" cy="213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2228BC-C406-4DA4-8AA8-E2BB36B0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581400"/>
              <a:ext cx="228600" cy="1524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92BD54-79FE-4E87-A3E9-271139022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5814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5AEB5A-D331-4B04-A2F7-13F6869C1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962400"/>
              <a:ext cx="2286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9119B1-1104-469D-80B8-A0AD3E98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743200"/>
              <a:ext cx="228600" cy="1524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70AA00-2B6F-4A64-98E8-17EE98A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71800"/>
              <a:ext cx="228600" cy="2286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CD87AC-06B4-4978-ACE9-678572CE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2286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DF3A5F-0039-48A2-AB17-DB4C6DFDE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2286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601669-C722-4DA6-A7BC-AF6F67865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6482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FCB8EC-277C-4245-92F4-BB0A8AF28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8862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5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764227" y="2101170"/>
            <a:ext cx="958757" cy="9169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BA23F3-0422-4DF7-953A-684C3F271FA0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1-NN: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9BC20C-C8B6-4CB2-A8AA-1141D4CD11EE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E8ACC9-4B4F-4436-BC12-311EF97D2050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A9CD7C-3B1F-4878-A514-1118F4343EC3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A5F0D1-9D91-47F4-B80D-B111314F7DB6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516138" y="1887791"/>
            <a:ext cx="1383186" cy="125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D1D6D5-88D0-413C-92F0-68A4F65348C7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8186-AF60-4EFE-8077-26A788C402A4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2-NN: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ED793-F587-44FB-A8D6-D4693296F827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CAA231-D23D-4CE5-A2AD-720D746E1D60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F6D48C-56A5-4E17-99AE-E3C93967A727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400132" y="1680107"/>
            <a:ext cx="1753259" cy="17049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D1D6D5-88D0-413C-92F0-68A4F65348C7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5BFC50-44C5-45C5-AEDC-372DD7C16DC1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8186-AF60-4EFE-8077-26A788C402A4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3-NN: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ED793-F587-44FB-A8D6-D4693296F827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79CD88-59A4-48AD-B5F3-2E60BE94BA96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103062" y="1559380"/>
            <a:ext cx="2155795" cy="20583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D1D6D5-88D0-413C-92F0-68A4F65348C7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E8BA6E-CA05-4EC7-A386-31FB8A1B28C2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5BFC50-44C5-45C5-AEDC-372DD7C16DC1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8186-AF60-4EFE-8077-26A788C402A4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4-NN: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ED793-F587-44FB-A8D6-D4693296F827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759D45-1F6E-47F9-82EA-DBE3DC8BE25F}"/>
              </a:ext>
            </a:extLst>
          </p:cNvPr>
          <p:cNvSpPr txBox="1"/>
          <p:nvPr/>
        </p:nvSpPr>
        <p:spPr>
          <a:xfrm>
            <a:off x="6051625" y="5166629"/>
            <a:ext cx="2605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/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A587F7-EE88-4B29-ABA3-B2C362548D12}"/>
              </a:ext>
            </a:extLst>
          </p:cNvPr>
          <p:cNvSpPr/>
          <p:nvPr/>
        </p:nvSpPr>
        <p:spPr>
          <a:xfrm>
            <a:off x="6342798" y="5321975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38" grpId="0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059117" y="1352561"/>
            <a:ext cx="2382103" cy="25083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D1D6D5-88D0-413C-92F0-68A4F65348C7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E8BA6E-CA05-4EC7-A386-31FB8A1B28C2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5BFC50-44C5-45C5-AEDC-372DD7C16DC1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8186-AF60-4EFE-8077-26A788C402A4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5-NN: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ED793-F587-44FB-A8D6-D4693296F827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A587F7-EE88-4B29-ABA3-B2C362548D12}"/>
              </a:ext>
            </a:extLst>
          </p:cNvPr>
          <p:cNvSpPr/>
          <p:nvPr/>
        </p:nvSpPr>
        <p:spPr>
          <a:xfrm>
            <a:off x="5837877" y="532554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4EDE-AEC9-4111-A29B-2E1258D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Standardization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603DB-AB98-4BB0-85BB-F6C0BC9D7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326876" cy="4906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Scaling issues</a:t>
                </a:r>
              </a:p>
              <a:p>
                <a:pPr lvl="1"/>
                <a:r>
                  <a:rPr lang="en-US" dirty="0"/>
                  <a:t>Attributes may have to be scaled to prevent distance measures from being dominated by one of the attributes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height of a person may vary from 1.5m to 1.8m</a:t>
                </a:r>
              </a:p>
              <a:p>
                <a:pPr lvl="1"/>
                <a:r>
                  <a:rPr lang="en-US" dirty="0"/>
                  <a:t>weight of a person may vary from 60 KG to 100KG</a:t>
                </a:r>
              </a:p>
              <a:p>
                <a:pPr lvl="1"/>
                <a:r>
                  <a:rPr lang="en-US" dirty="0"/>
                  <a:t>income of a person may vary from Rs10K to Rs 2 Lakh</a:t>
                </a:r>
              </a:p>
              <a:p>
                <a:r>
                  <a:rPr lang="en-US" dirty="0"/>
                  <a:t>Transform raw feature values into z-scores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value for the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sample and </a:t>
                </a:r>
                <a:r>
                  <a:rPr lang="en-US" i="1" dirty="0" err="1"/>
                  <a:t>j</a:t>
                </a:r>
                <a:r>
                  <a:rPr lang="en-US" dirty="0" err="1"/>
                  <a:t>th</a:t>
                </a:r>
                <a:r>
                  <a:rPr lang="en-US" dirty="0"/>
                  <a:t> feature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average of </a:t>
                </a:r>
                <a:r>
                  <a:rPr lang="en-US" i="1" dirty="0" err="1"/>
                  <a:t>j</a:t>
                </a:r>
                <a:r>
                  <a:rPr lang="en-US" dirty="0" err="1"/>
                  <a:t>th</a:t>
                </a:r>
                <a:r>
                  <a:rPr lang="en-US" dirty="0"/>
                  <a:t> feature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standard deviation of </a:t>
                </a:r>
                <a:r>
                  <a:rPr lang="en-US" i="1" dirty="0" err="1"/>
                  <a:t>j</a:t>
                </a:r>
                <a:r>
                  <a:rPr lang="en-US" dirty="0" err="1"/>
                  <a:t>th</a:t>
                </a:r>
                <a:r>
                  <a:rPr lang="en-US" dirty="0"/>
                  <a:t> feature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603DB-AB98-4BB0-85BB-F6C0BC9D7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326876" cy="4906963"/>
              </a:xfrm>
              <a:blipFill>
                <a:blip r:embed="rId2"/>
                <a:stretch>
                  <a:fillRect l="-1350" t="-2360" r="-1061" b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9F1A8-2107-4CDF-BE26-F1EAA756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D50A8-F039-4ACF-91AD-D47BCB59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402" y="1234030"/>
            <a:ext cx="2673425" cy="2400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A8A52-FB8E-45AE-A6E9-28C8B86B1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402" y="3885945"/>
            <a:ext cx="2673425" cy="23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824A-FF77-4912-8DA3-3AC0E6E2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KNN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58FB-8FDD-44B0-A7B0-60939FB0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780217-57E6-4F85-BC5F-4F65B1F9F90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3298001"/>
            <a:ext cx="6709012" cy="387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Example 1 (great, no, no, normal, no) 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M</a:t>
            </a:r>
            <a:r>
              <a:rPr lang="en-US" altLang="en-US" sz="2000" dirty="0">
                <a:sym typeface="Wingdings" panose="05000000000000000000" pitchFamily="2" charset="2"/>
              </a:rPr>
              <a:t>ost similar: </a:t>
            </a:r>
            <a:r>
              <a:rPr lang="en-US" altLang="en-US" sz="2000" dirty="0"/>
              <a:t>number 2 (1 mismatch, 4 match): </a:t>
            </a:r>
            <a:r>
              <a:rPr lang="en-US" altLang="en-US" sz="2000" dirty="0">
                <a:solidFill>
                  <a:srgbClr val="002060"/>
                </a:solidFill>
              </a:rPr>
              <a:t>yes</a:t>
            </a:r>
          </a:p>
          <a:p>
            <a:pPr lvl="1"/>
            <a:r>
              <a:rPr lang="en-US" altLang="en-US" sz="2000" dirty="0"/>
              <a:t>Second most similar example: number 1 (2 mismatch, 3 match): </a:t>
            </a:r>
            <a:r>
              <a:rPr lang="en-US" altLang="en-US" dirty="0">
                <a:solidFill>
                  <a:srgbClr val="002060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/>
              <a:t>Example 2 (mediocre, yes, no, normal, no):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Most similar: </a:t>
            </a:r>
            <a:r>
              <a:rPr lang="en-US" altLang="en-US" sz="2000" dirty="0"/>
              <a:t>number 3 (1 mismatch, 4 match): </a:t>
            </a:r>
            <a:r>
              <a:rPr lang="en-US" altLang="en-US" sz="2000" dirty="0">
                <a:solidFill>
                  <a:srgbClr val="002060"/>
                </a:solidFill>
              </a:rPr>
              <a:t>no</a:t>
            </a:r>
          </a:p>
          <a:p>
            <a:pPr lvl="1"/>
            <a:r>
              <a:rPr lang="en-US" altLang="en-US" sz="2000" dirty="0"/>
              <a:t>Second most similar example: number 1 (2 mismatch, 3 match): </a:t>
            </a:r>
            <a:r>
              <a:rPr lang="en-US" altLang="en-US" dirty="0">
                <a:solidFill>
                  <a:srgbClr val="002060"/>
                </a:solidFill>
              </a:rPr>
              <a:t>yes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7517D7C-A21F-49F2-995C-30CAA920D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177761"/>
              </p:ext>
            </p:extLst>
          </p:nvPr>
        </p:nvGraphicFramePr>
        <p:xfrm>
          <a:off x="3636083" y="1258967"/>
          <a:ext cx="7396163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88852" imgH="1615283" progId="Word.Document.8">
                  <p:embed/>
                </p:oleObj>
              </mc:Choice>
              <mc:Fallback>
                <p:oleObj name="Document" r:id="rId2" imgW="5588852" imgH="1615283" progId="Word.Document.8">
                  <p:embed/>
                  <p:pic>
                    <p:nvPicPr>
                      <p:cNvPr id="1313796" name="Object 4">
                        <a:extLst>
                          <a:ext uri="{FF2B5EF4-FFF2-40B4-BE49-F238E27FC236}">
                            <a16:creationId xmlns:a16="http://schemas.microsoft.com/office/drawing/2014/main" id="{5E540396-B371-4F72-B410-7BCBFF817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083" y="1258967"/>
                        <a:ext cx="7396163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1E88B73D-E218-4415-8615-B0827E017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504" y="3298001"/>
            <a:ext cx="61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: yes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57BC7F4E-6266-45E3-8E16-A3F231CA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416" y="4833115"/>
            <a:ext cx="844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yes/no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5F8F8-EBDD-4F2B-9823-D16B2E27E049}"/>
              </a:ext>
            </a:extLst>
          </p:cNvPr>
          <p:cNvSpPr txBox="1"/>
          <p:nvPr/>
        </p:nvSpPr>
        <p:spPr>
          <a:xfrm>
            <a:off x="784763" y="6449109"/>
            <a:ext cx="6093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Source: CS 4700: Foundations of  Artificial Intelligence, Carla P. Gomes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6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E781-EAB9-441A-A95B-FA0473EF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k-NN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42D88-8870-4877-A903-51D0911A7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instances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features in the dataset</a:t>
                </a:r>
              </a:p>
              <a:p>
                <a:r>
                  <a:rPr lang="en-US" dirty="0"/>
                  <a:t>Nearest neighbor algorithm requires computing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distances</a:t>
                </a:r>
              </a:p>
              <a:p>
                <a:r>
                  <a:rPr lang="en-US" dirty="0"/>
                  <a:t>Each distance computation involves scanning through each feature value</a:t>
                </a:r>
              </a:p>
              <a:p>
                <a:r>
                  <a:rPr lang="en-US" dirty="0"/>
                  <a:t>Running time complexity is proportional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42D88-8870-4877-A903-51D0911A7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2" t="-1988" r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9CDCD-7732-4DA9-84B2-E280C1EF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5488-3935-43C4-9045-4AD9D3DF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Classification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7932-2441-4291-A351-2A8CA3CF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A machine learning task that deals with identifying the class to which an instance belongs 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A classifier performs classification</a:t>
            </a:r>
          </a:p>
          <a:p>
            <a:endParaRPr lang="en-IN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80C83451-0EF7-44AD-8082-CD36C91C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8" y="3429000"/>
            <a:ext cx="3200400" cy="2209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600" dirty="0">
                <a:solidFill>
                  <a:srgbClr val="990000"/>
                </a:solidFill>
              </a:rPr>
              <a:t>Classifier</a:t>
            </a: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5BEA40B9-D6AE-4218-AB97-D4DF4D578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7888" y="47244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F7F4D176-7445-4929-AB22-C53A308F0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2888" y="48006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2">
                <a:extLst>
                  <a:ext uri="{FF2B5EF4-FFF2-40B4-BE49-F238E27FC236}">
                    <a16:creationId xmlns:a16="http://schemas.microsoft.com/office/drawing/2014/main" id="{1D4F64B7-4EFB-45AD-812B-B1005638D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4088" y="4114802"/>
                <a:ext cx="2590800" cy="160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/>
                  <a:t>Test instance </a:t>
                </a:r>
              </a:p>
              <a:p>
                <a:pPr>
                  <a:spcBef>
                    <a:spcPct val="50000"/>
                  </a:spcBef>
                </a:pPr>
                <a:endParaRPr lang="en-US" dirty="0"/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Attributes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9" name="Text Box 22">
                <a:extLst>
                  <a:ext uri="{FF2B5EF4-FFF2-40B4-BE49-F238E27FC236}">
                    <a16:creationId xmlns:a16="http://schemas.microsoft.com/office/drawing/2014/main" id="{1D4F64B7-4EFB-45AD-812B-B1005638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088" y="4114802"/>
                <a:ext cx="2590800" cy="1604963"/>
              </a:xfrm>
              <a:prstGeom prst="rect">
                <a:avLst/>
              </a:prstGeom>
              <a:blipFill>
                <a:blip r:embed="rId2"/>
                <a:stretch>
                  <a:fillRect l="-2118" t="-1901" b="-60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23">
            <a:extLst>
              <a:ext uri="{FF2B5EF4-FFF2-40B4-BE49-F238E27FC236}">
                <a16:creationId xmlns:a16="http://schemas.microsoft.com/office/drawing/2014/main" id="{E171314D-B5C0-49DB-A998-7D52B0133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688" y="4267202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Discrete-valued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Class label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EBE6E50-EA81-4CCD-A340-5B8D4E5F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488" y="4114802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( Age, Marital status, 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Health status, Salary )</a:t>
            </a: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8A03870D-FDB2-4376-9382-E8F91FB29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688" y="4876802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Issue Loan? {Yes, No}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32A616F8-1749-48E5-A8AE-C1AE0F91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488" y="4114802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( Perceptive inputs )</a:t>
            </a:r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4A7101C2-5E7A-4F0A-B8F7-F83C39F43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688" y="4876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Steer? { Left, Straight, Right }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D7F27EA7-2407-4AD9-AEB2-35E3B7D2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688" y="4724400"/>
            <a:ext cx="2590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Category of document? {Politics, Movies, Biology}</a:t>
            </a:r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034594B4-3931-4698-8DD5-7CC6F544C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888" y="4114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( Textual features : </a:t>
            </a:r>
            <a:r>
              <a:rPr lang="en-US" dirty="0" err="1"/>
              <a:t>Ngrams</a:t>
            </a:r>
            <a:r>
              <a:rPr lang="en-US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977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6B327D1-27A7-4E66-A20D-CB6F20B21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k-NN variations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340208A-A996-4546-A1BF-71122297A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Value of k</a:t>
            </a:r>
          </a:p>
          <a:p>
            <a:pPr lvl="1"/>
            <a:r>
              <a:rPr lang="en-US" altLang="en-US" dirty="0"/>
              <a:t>Larger k increases confidence in prediction</a:t>
            </a:r>
          </a:p>
          <a:p>
            <a:pPr lvl="1"/>
            <a:r>
              <a:rPr lang="en-US" altLang="en-US" dirty="0"/>
              <a:t>Note that if k is too large, decision may be skewed</a:t>
            </a:r>
          </a:p>
          <a:p>
            <a:pPr lvl="1"/>
            <a:r>
              <a:rPr lang="en-US" altLang="en-US" dirty="0"/>
              <a:t>Smaller k leads to unstable decision boundary</a:t>
            </a:r>
          </a:p>
          <a:p>
            <a:r>
              <a:rPr lang="en-US" altLang="en-US" sz="2600" dirty="0"/>
              <a:t>Weighted evaluation of nearest neighbors</a:t>
            </a:r>
          </a:p>
          <a:p>
            <a:pPr lvl="1"/>
            <a:r>
              <a:rPr lang="en-US" altLang="en-US" dirty="0"/>
              <a:t>Plain majority may unfairly skew decision</a:t>
            </a:r>
          </a:p>
          <a:p>
            <a:pPr lvl="1"/>
            <a:r>
              <a:rPr lang="en-US" altLang="en-US" dirty="0"/>
              <a:t>Revise algorithm so that closer neighbors have greater “vote weight”</a:t>
            </a:r>
          </a:p>
          <a:p>
            <a:r>
              <a:rPr lang="en-US" altLang="en-US" sz="2600" dirty="0"/>
              <a:t>Other distance measures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C06F935-59EE-4497-AFFC-BBBA18DC5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Other distance measures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928AE62-7C6E-4014-8F45-F58429FC3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City-block distance (Manhattan dist)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 absolute value of differences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Cosine similarity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Measure angle formed by the two samples (with the origin)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Jaccard distance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Determine percentage of exact matches between the samples (not including unavailable data)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Others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E08D111-B3C9-4857-A1DC-116E79E75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dirty="0"/>
              <a:t>Some Remarks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5327B973-4D70-4788-8800-FE128E973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works well on many practical problems and is fairly noise tolerant (depending on the value of </a:t>
            </a:r>
            <a:r>
              <a:rPr lang="en-US" altLang="en-US" i="1" dirty="0"/>
              <a:t>k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is subject to the curse of dimensionality (i.e., presence of many irrelevant attributes)</a:t>
            </a:r>
          </a:p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needs adequate distance measure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553504" y="3017043"/>
            <a:ext cx="3084991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+mj-ea"/>
                <a:cs typeface="+mj-cs"/>
              </a:rPr>
              <a:t>Decision</a:t>
            </a: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+mj-ea"/>
                <a:cs typeface="+mj-cs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412353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56" y="1771933"/>
            <a:ext cx="5019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85854" y="1924333"/>
            <a:ext cx="47440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</a:rPr>
              <a:t>Intermediate nodes : </a:t>
            </a:r>
            <a:r>
              <a:rPr lang="en-US" dirty="0">
                <a:solidFill>
                  <a:srgbClr val="990000"/>
                </a:solidFill>
              </a:rPr>
              <a:t>Attributes value tests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442655" y="4438933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</a:rPr>
              <a:t>Leaf nodes : </a:t>
            </a:r>
            <a:r>
              <a:rPr lang="en-US">
                <a:solidFill>
                  <a:srgbClr val="990000"/>
                </a:solidFill>
              </a:rPr>
              <a:t>Class predictions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557455" y="3600733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</a:rPr>
              <a:t>Edges : </a:t>
            </a:r>
            <a:r>
              <a:rPr lang="en-US" dirty="0">
                <a:solidFill>
                  <a:srgbClr val="990000"/>
                </a:solidFill>
              </a:rPr>
              <a:t>Attribute value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2909255" y="5048533"/>
            <a:ext cx="830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</a:rPr>
              <a:t>Example algorithms:</a:t>
            </a:r>
            <a:r>
              <a:rPr lang="en-US" dirty="0"/>
              <a:t> ID3, SPRINT, CART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5D581-9ABE-491F-8089-754CCCC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990000"/>
                </a:solidFill>
              </a:rPr>
              <a:t>Example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7423" grpId="0"/>
      <p:bldP spid="174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1295400" y="10001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990000"/>
                </a:solidFill>
              </a:rPr>
              <a:t>Decision Tree schematic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3641680" y="1966410"/>
            <a:ext cx="4191000" cy="304800"/>
          </a:xfrm>
          <a:prstGeom prst="cube">
            <a:avLst>
              <a:gd name="adj" fmla="val 1787"/>
            </a:avLst>
          </a:prstGeom>
          <a:pattFill prst="dkVert">
            <a:fgClr>
              <a:srgbClr val="FF0000"/>
            </a:fgClr>
            <a:bgClr>
              <a:srgbClr val="008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08880" y="189021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Training data set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574880" y="2652211"/>
            <a:ext cx="678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a1	a2	a3	a4		a5	         a6	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2574880" y="2652211"/>
            <a:ext cx="678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a1	a2	a3	</a:t>
            </a:r>
            <a:r>
              <a:rPr lang="en-US" b="1"/>
              <a:t>a4</a:t>
            </a:r>
            <a:r>
              <a:rPr lang="en-US"/>
              <a:t>		a5	         a6	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5546680" y="22712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2422480" y="3033210"/>
            <a:ext cx="2895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5546680" y="310941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5775280" y="295701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7985080" y="3871410"/>
            <a:ext cx="1447800" cy="304800"/>
          </a:xfrm>
          <a:prstGeom prst="cube">
            <a:avLst>
              <a:gd name="adj" fmla="val 17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3260680" y="318561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5622880" y="318561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7756480" y="326181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0517" name="AutoShape 37" descr="Dashed upward diagonal"/>
          <p:cNvSpPr>
            <a:spLocks noChangeArrowheads="1"/>
          </p:cNvSpPr>
          <p:nvPr/>
        </p:nvSpPr>
        <p:spPr bwMode="auto">
          <a:xfrm>
            <a:off x="1889080" y="3719010"/>
            <a:ext cx="1981200" cy="304800"/>
          </a:xfrm>
          <a:prstGeom prst="cube">
            <a:avLst>
              <a:gd name="adj" fmla="val 1787"/>
            </a:avLst>
          </a:prstGeom>
          <a:pattFill prst="dashUpDiag">
            <a:fgClr>
              <a:srgbClr val="FF0000"/>
            </a:fgClr>
            <a:bgClr>
              <a:srgbClr val="008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18" name="AutoShape 38"/>
          <p:cNvSpPr>
            <a:spLocks noChangeArrowheads="1"/>
          </p:cNvSpPr>
          <p:nvPr/>
        </p:nvSpPr>
        <p:spPr bwMode="auto">
          <a:xfrm>
            <a:off x="4403680" y="3642810"/>
            <a:ext cx="2819400" cy="304800"/>
          </a:xfrm>
          <a:prstGeom prst="cube">
            <a:avLst>
              <a:gd name="adj" fmla="val 1787"/>
            </a:avLst>
          </a:prstGeom>
          <a:pattFill prst="dkVert">
            <a:fgClr>
              <a:srgbClr val="FF0000"/>
            </a:fgClr>
            <a:bgClr>
              <a:srgbClr val="008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8137480" y="4252410"/>
            <a:ext cx="1301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Pure node,</a:t>
            </a:r>
          </a:p>
          <a:p>
            <a:r>
              <a:rPr lang="en-US"/>
              <a:t>Leaf node:</a:t>
            </a:r>
          </a:p>
          <a:p>
            <a:r>
              <a:rPr lang="en-US"/>
              <a:t>Class </a:t>
            </a:r>
            <a:r>
              <a:rPr lang="en-US" b="1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117680" y="4100010"/>
            <a:ext cx="2203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Impure node,</a:t>
            </a:r>
          </a:p>
          <a:p>
            <a:r>
              <a:rPr lang="en-US"/>
              <a:t>Select best attribute</a:t>
            </a:r>
          </a:p>
          <a:p>
            <a:r>
              <a:rPr lang="en-US"/>
              <a:t>and continue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5089480" y="4176210"/>
            <a:ext cx="2203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Impure node,</a:t>
            </a:r>
          </a:p>
          <a:p>
            <a:r>
              <a:rPr lang="en-US"/>
              <a:t>Select best attribute</a:t>
            </a:r>
          </a:p>
          <a:p>
            <a:r>
              <a:rPr lang="en-US"/>
              <a:t>and continue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3" grpId="0" animBg="1"/>
      <p:bldP spid="20504" grpId="0"/>
      <p:bldP spid="20505" grpId="0"/>
      <p:bldP spid="20506" grpId="0"/>
      <p:bldP spid="20507" grpId="0" animBg="1"/>
      <p:bldP spid="20508" grpId="0" animBg="1"/>
      <p:bldP spid="20511" grpId="0" animBg="1"/>
      <p:bldP spid="20512" grpId="0" animBg="1"/>
      <p:bldP spid="20513" grpId="0" animBg="1"/>
      <p:bldP spid="20514" grpId="0"/>
      <p:bldP spid="20515" grpId="0"/>
      <p:bldP spid="20516" grpId="0"/>
      <p:bldP spid="20517" grpId="0" animBg="1"/>
      <p:bldP spid="20518" grpId="0" animBg="1"/>
      <p:bldP spid="20519" grpId="0"/>
      <p:bldP spid="20520" grpId="0"/>
      <p:bldP spid="205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209800" y="2797176"/>
            <a:ext cx="4267200" cy="3298825"/>
            <a:chOff x="384" y="1584"/>
            <a:chExt cx="2451" cy="1694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Refund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MarSt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TaxInc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rgbClr val="00FFFF"/>
                </a:solidFill>
              </a:endParaRPr>
            </a:p>
          </p:txBody>
        </p: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Married</a:t>
              </a:r>
              <a:r>
                <a:rPr 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Single, Divorced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&lt;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&gt;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05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514600" y="1882775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/>
              <a:t>Start from the root of tree.</a:t>
            </a: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3657600" y="2263775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1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209800" y="2797176"/>
            <a:ext cx="4267200" cy="3298825"/>
            <a:chOff x="384" y="1584"/>
            <a:chExt cx="2451" cy="1694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Refund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MarSt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TaxInc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rgbClr val="00FFFF"/>
                </a:solidFill>
              </a:endParaRPr>
            </a:p>
          </p:txBody>
        </p:sp>
        <p:sp>
          <p:nvSpPr>
            <p:cNvPr id="215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Married</a:t>
              </a:r>
              <a:r>
                <a:rPr 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Single, Divorced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&lt;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&gt;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15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4191000" y="22637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422775" y="4932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3182938" y="4932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3890963" y="3957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219701" y="3957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068763" y="3067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2563814" y="3067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130551" y="2743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244976" y="3635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449639" y="4606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4465639" y="5575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383089" y="5575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2828925" y="5595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959100" y="5578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2209801" y="3652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338388" y="3635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5384801" y="4640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492750" y="4640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384425" y="3067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421188" y="3067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546726" y="4005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186114" y="4040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2679701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4625976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6477001" y="198120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25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81201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6324600" y="1524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>
            <a:off x="4876800" y="2743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4422775" y="49101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3182938" y="49101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3890963" y="39354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219701" y="39354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068763" y="30448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2563814" y="30448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130551" y="27209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244976" y="36131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449639" y="45847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4465639" y="55530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383089" y="55530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828925" y="55737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959100" y="55562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2209801" y="36306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338388" y="3613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5384801" y="46180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492750" y="46180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384425" y="30448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421188" y="30448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546726" y="39830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186114" y="40179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2679701" y="49895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625976" y="49895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6477001" y="19589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589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324600" y="15017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5334000" y="2416175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Classical Classification </a:t>
            </a:r>
          </a:p>
          <a:p>
            <a:pPr lvl="1" algn="just"/>
            <a:r>
              <a:rPr lang="en-US" dirty="0"/>
              <a:t>The classes are exclusive, if an example belongs to one class, it can’t be belonging to others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assign one class label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to each example</a:t>
            </a:r>
            <a:endParaRPr lang="en-US" dirty="0"/>
          </a:p>
          <a:p>
            <a:pPr algn="just"/>
            <a:r>
              <a:rPr lang="en-US" dirty="0"/>
              <a:t>Binary Classification</a:t>
            </a:r>
          </a:p>
          <a:p>
            <a:pPr lvl="1" algn="just"/>
            <a:r>
              <a:rPr lang="en-US" dirty="0"/>
              <a:t>|L| = 2</a:t>
            </a:r>
          </a:p>
          <a:p>
            <a:pPr lvl="1" algn="just"/>
            <a:r>
              <a:rPr lang="en-US" dirty="0"/>
              <a:t>Classification of email into spam and non-spam</a:t>
            </a:r>
          </a:p>
          <a:p>
            <a:pPr algn="just"/>
            <a:r>
              <a:rPr lang="en-US" dirty="0"/>
              <a:t>Multi-class Classification</a:t>
            </a:r>
          </a:p>
          <a:p>
            <a:pPr lvl="1" algn="just"/>
            <a:r>
              <a:rPr lang="en-US" dirty="0"/>
              <a:t>|L| &gt; 2</a:t>
            </a:r>
          </a:p>
          <a:p>
            <a:pPr lvl="1" algn="just"/>
            <a:r>
              <a:rPr lang="en-US" dirty="0"/>
              <a:t>Classification of email into one of the predefined classes such as </a:t>
            </a:r>
            <a:r>
              <a:rPr lang="en-US" i="1" dirty="0"/>
              <a:t>primary, social, promotions, updates, forum,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291" y="333657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 bwMode="auto">
              <a:xfrm>
                <a:off x="10147136" y="1676400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7136" y="1676400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 r="-4494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10147136" y="2396912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7136" y="2396912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 r="-4494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 bwMode="auto">
              <a:xfrm>
                <a:off x="7951237" y="1684638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1237" y="1684638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 bwMode="auto">
              <a:xfrm>
                <a:off x="7951237" y="2812922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1237" y="2812922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4" idx="6"/>
            <a:endCxn id="9" idx="2"/>
          </p:cNvCxnSpPr>
          <p:nvPr/>
        </p:nvCxnSpPr>
        <p:spPr bwMode="auto">
          <a:xfrm flipV="1">
            <a:off x="8484638" y="1943100"/>
            <a:ext cx="1662499" cy="8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15" idx="6"/>
            <a:endCxn id="9" idx="2"/>
          </p:cNvCxnSpPr>
          <p:nvPr/>
        </p:nvCxnSpPr>
        <p:spPr bwMode="auto">
          <a:xfrm flipV="1">
            <a:off x="8484638" y="1943100"/>
            <a:ext cx="1662499" cy="1136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130411" y="2188196"/>
            <a:ext cx="18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35128" y="1296650"/>
            <a:ext cx="115741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Function/Label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1159" y="1301502"/>
            <a:ext cx="116591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6063" y="5847932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 bwMode="auto">
              <a:xfrm>
                <a:off x="10147136" y="3746927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7136" y="3746927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 bwMode="auto">
              <a:xfrm>
                <a:off x="10170820" y="5525905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70820" y="5525905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 bwMode="auto">
              <a:xfrm>
                <a:off x="7949178" y="3772376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9178" y="3772376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0337636" y="4920701"/>
            <a:ext cx="1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 bwMode="auto">
              <a:xfrm>
                <a:off x="10147136" y="4467439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7136" y="4467439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8130411" y="4273763"/>
            <a:ext cx="18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48" name="Straight Arrow Connector 47"/>
          <p:cNvCxnSpPr>
            <a:stCxn id="42" idx="6"/>
            <a:endCxn id="40" idx="2"/>
          </p:cNvCxnSpPr>
          <p:nvPr/>
        </p:nvCxnSpPr>
        <p:spPr bwMode="auto">
          <a:xfrm flipV="1">
            <a:off x="8482578" y="4013628"/>
            <a:ext cx="1664558" cy="25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 bwMode="auto">
              <a:xfrm>
                <a:off x="7970032" y="5007506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0032" y="5007506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6"/>
            <a:endCxn id="44" idx="2"/>
          </p:cNvCxnSpPr>
          <p:nvPr/>
        </p:nvCxnSpPr>
        <p:spPr bwMode="auto">
          <a:xfrm flipV="1">
            <a:off x="8503432" y="4734140"/>
            <a:ext cx="1643704" cy="540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856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 animBg="1"/>
      <p:bldP spid="14" grpId="0" animBg="1"/>
      <p:bldP spid="15" grpId="0" animBg="1"/>
      <p:bldP spid="32" grpId="0"/>
      <p:bldP spid="49" grpId="0" animBg="1"/>
      <p:bldP spid="50" grpId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47" grpId="0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422775" y="4932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3182938" y="4932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3890963" y="3957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219701" y="3957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068763" y="3067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563814" y="3067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130551" y="2743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244976" y="3635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449639" y="4606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4465639" y="5575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383089" y="5575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2828925" y="5595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959100" y="5578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2209801" y="3652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338388" y="3635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5384801" y="4640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492750" y="4640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2384425" y="3067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421188" y="3067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546726" y="4005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186114" y="4040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2679701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4625976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6477001" y="198120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4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81201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6324600" y="1524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6172200" y="2971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2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4422775" y="49863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3182938" y="49863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3890963" y="40116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19701" y="4011614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068763" y="31210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2563814" y="31210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130551" y="27971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244976" y="36893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449639" y="46609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4465639" y="56292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383089" y="56292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2828925" y="56499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959100" y="56324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2209801" y="37068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2338388" y="36893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5384801" y="46942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5492750" y="46942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384425" y="31210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4421188" y="31210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546726" y="40592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186114" y="40941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679701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4625976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5626" name="Object 26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56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6019800" y="3025775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7543800" y="401637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/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3419456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Build Decision Trees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Greedy strategy.</a:t>
            </a:r>
          </a:p>
          <a:p>
            <a:pPr lvl="1"/>
            <a:r>
              <a:rPr lang="en-US" sz="2400" dirty="0"/>
              <a:t>Split the records based on an attribute test that optimizes certain criterion.</a:t>
            </a:r>
          </a:p>
          <a:p>
            <a:endParaRPr lang="en-US" sz="2400" dirty="0"/>
          </a:p>
          <a:p>
            <a:r>
              <a:rPr lang="en-US" sz="2400" dirty="0"/>
              <a:t>Issues</a:t>
            </a:r>
          </a:p>
          <a:p>
            <a:pPr lvl="1"/>
            <a:r>
              <a:rPr lang="en-US" sz="2400" dirty="0"/>
              <a:t>Determine how to split the records</a:t>
            </a:r>
          </a:p>
          <a:p>
            <a:pPr lvl="2"/>
            <a:r>
              <a:rPr lang="en-US" dirty="0"/>
              <a:t>How to specify the attribute test condition?</a:t>
            </a:r>
          </a:p>
          <a:p>
            <a:pPr lvl="2"/>
            <a:r>
              <a:rPr lang="en-US" dirty="0"/>
              <a:t>How to determine the best split?</a:t>
            </a:r>
          </a:p>
          <a:p>
            <a:pPr lvl="1"/>
            <a:r>
              <a:rPr lang="en-US" sz="2400" dirty="0"/>
              <a:t>Determine when to stop splitting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determine the Best Split</a:t>
            </a:r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057572"/>
              </p:ext>
            </p:extLst>
          </p:nvPr>
        </p:nvGraphicFramePr>
        <p:xfrm>
          <a:off x="1905000" y="26416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38614" imgH="2239584" progId="Visio.Drawing.6">
                  <p:embed/>
                </p:oleObj>
              </mc:Choice>
              <mc:Fallback>
                <p:oleObj name="Visio" r:id="rId2" imgW="9538614" imgH="2239584" progId="Visio.Drawing.6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416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755409" y="1411288"/>
            <a:ext cx="545683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Before Splitting: 10 records of class 0,</a:t>
            </a:r>
            <a:br>
              <a:rPr lang="en-US" b="1" dirty="0"/>
            </a:br>
            <a:r>
              <a:rPr lang="en-US" b="1" dirty="0"/>
              <a:t>		10 records of class 1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419601" y="5350563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483085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determine the Best Split</a:t>
            </a:r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182923"/>
              </p:ext>
            </p:extLst>
          </p:nvPr>
        </p:nvGraphicFramePr>
        <p:xfrm>
          <a:off x="3884613" y="3929063"/>
          <a:ext cx="6556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5371" imgH="585812" progId="Visio.Drawing.6">
                  <p:embed/>
                </p:oleObj>
              </mc:Choice>
              <mc:Fallback>
                <p:oleObj name="Visio" r:id="rId2" imgW="655371" imgH="585812" progId="Visio.Drawing.6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3929063"/>
                        <a:ext cx="65563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2344" y="1354136"/>
            <a:ext cx="9485312" cy="4525963"/>
          </a:xfrm>
        </p:spPr>
        <p:txBody>
          <a:bodyPr/>
          <a:lstStyle/>
          <a:p>
            <a:r>
              <a:rPr lang="en-US" sz="2600" dirty="0"/>
              <a:t>Greedy approach: </a:t>
            </a:r>
          </a:p>
          <a:p>
            <a:pPr lvl="1"/>
            <a:r>
              <a:rPr lang="en-US" sz="2600" dirty="0"/>
              <a:t>Nodes with </a:t>
            </a:r>
            <a:r>
              <a:rPr lang="en-US" sz="2600" dirty="0">
                <a:solidFill>
                  <a:srgbClr val="FF0000"/>
                </a:solidFill>
              </a:rPr>
              <a:t>homogeneous</a:t>
            </a:r>
            <a:r>
              <a:rPr lang="en-US" sz="2600" dirty="0"/>
              <a:t> class distribution are preferred</a:t>
            </a:r>
          </a:p>
          <a:p>
            <a:r>
              <a:rPr lang="en-US" sz="2600" dirty="0"/>
              <a:t>Need a measure of node impurity: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600" dirty="0"/>
          </a:p>
        </p:txBody>
      </p:sp>
      <p:graphicFrame>
        <p:nvGraphicFramePr>
          <p:cNvPr id="3994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58639420"/>
              </p:ext>
            </p:extLst>
          </p:nvPr>
        </p:nvGraphicFramePr>
        <p:xfrm>
          <a:off x="7047309" y="3929063"/>
          <a:ext cx="9032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55371" imgH="585812" progId="Visio.Drawing.6">
                  <p:embed/>
                </p:oleObj>
              </mc:Choice>
              <mc:Fallback>
                <p:oleObj name="Visio" r:id="rId4" imgW="655371" imgH="585812" progId="Visio.Drawing.6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309" y="3929063"/>
                        <a:ext cx="9032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89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Non-homogeneous,</a:t>
            </a:r>
          </a:p>
          <a:p>
            <a:pPr eaLnBrk="0" hangingPunct="0">
              <a:spcBef>
                <a:spcPct val="50000"/>
              </a:spcBef>
            </a:pPr>
            <a:r>
              <a:rPr lang="en-US" b="1"/>
              <a:t>High degree of impurity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70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Homogeneous,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/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3368171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Measures of Node Impurity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endParaRPr lang="en-US" dirty="0"/>
          </a:p>
          <a:p>
            <a:r>
              <a:rPr lang="en-US" dirty="0" err="1"/>
              <a:t>Gini</a:t>
            </a:r>
            <a:r>
              <a:rPr lang="en-US" dirty="0"/>
              <a:t> Index</a:t>
            </a:r>
          </a:p>
          <a:p>
            <a:endParaRPr lang="en-US" dirty="0"/>
          </a:p>
          <a:p>
            <a:r>
              <a:rPr lang="en-US" dirty="0"/>
              <a:t>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1214796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943A100-4A88-4BDB-953D-520D067D05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70001"/>
                <a:ext cx="6840984" cy="3958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Entropy (impurity) of a set of examples S, relative to a binary classification is:</a:t>
                </a: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fraction of positive examples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fraction of negatives.</a:t>
                </a:r>
              </a:p>
              <a:p>
                <a:r>
                  <a:rPr lang="en-US" dirty="0"/>
                  <a:t>If all examples are in one category, entropy will be  zero</a:t>
                </a:r>
              </a:p>
              <a:p>
                <a:r>
                  <a:rPr lang="en-US" dirty="0"/>
                  <a:t>If examples are equally mixed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=0.5), </m:t>
                    </m:r>
                  </m:oMath>
                </a14:m>
                <a:r>
                  <a:rPr lang="en-US" dirty="0"/>
                  <a:t>entropy is a maximum of 1.</a:t>
                </a:r>
              </a:p>
              <a:p>
                <a:r>
                  <a:rPr lang="en-US" dirty="0"/>
                  <a:t>For multi-class problems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categories, entropy generalizes to: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943A100-4A88-4BDB-953D-520D067D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0001"/>
                <a:ext cx="6840984" cy="3958948"/>
              </a:xfrm>
              <a:prstGeom prst="rect">
                <a:avLst/>
              </a:prstGeom>
              <a:blipFill>
                <a:blip r:embed="rId3"/>
                <a:stretch>
                  <a:fillRect l="-1426" t="-3846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B0C6AA-D18E-40AB-BD4B-5265BA12A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961264"/>
              </p:ext>
            </p:extLst>
          </p:nvPr>
        </p:nvGraphicFramePr>
        <p:xfrm>
          <a:off x="2350685" y="2012257"/>
          <a:ext cx="3597353" cy="32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640" imgH="228600" progId="Equation.3">
                  <p:embed/>
                </p:oleObj>
              </mc:Choice>
              <mc:Fallback>
                <p:oleObj name="Equation" r:id="rId4" imgW="2501640" imgH="228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E138C30-132D-4165-A2F8-5379B0E67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685" y="2012257"/>
                        <a:ext cx="3597353" cy="322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12ECB3E-0FFD-428D-BF21-A383BAAC3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146229"/>
              </p:ext>
            </p:extLst>
          </p:nvPr>
        </p:nvGraphicFramePr>
        <p:xfrm>
          <a:off x="2565306" y="5185393"/>
          <a:ext cx="34067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431640" progId="Equation.3">
                  <p:embed/>
                </p:oleObj>
              </mc:Choice>
              <mc:Fallback>
                <p:oleObj name="Equation" r:id="rId6" imgW="1866600" imgH="43164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6453C27-4113-4177-917F-F098CAC9F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06" y="5185393"/>
                        <a:ext cx="3406775" cy="785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967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Entropy Plot for Binary Classification</a:t>
            </a:r>
          </a:p>
        </p:txBody>
      </p:sp>
      <p:pic>
        <p:nvPicPr>
          <p:cNvPr id="292867" name="Picture 3" descr="entr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4" y="1509713"/>
            <a:ext cx="6632575" cy="46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2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Information Gain</a:t>
            </a:r>
          </a:p>
        </p:txBody>
      </p:sp>
      <p:sp>
        <p:nvSpPr>
          <p:cNvPr id="2949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information gain of an attribute </a:t>
            </a:r>
            <a:r>
              <a:rPr lang="en-US" sz="2600" i="1" dirty="0"/>
              <a:t>F</a:t>
            </a:r>
            <a:r>
              <a:rPr lang="en-US" sz="2600" dirty="0"/>
              <a:t> is the expected reduction in entropy resulting from splitting on this feature.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</a:t>
            </a:r>
          </a:p>
          <a:p>
            <a:pPr marL="457200" lvl="1" indent="0">
              <a:buNone/>
            </a:pPr>
            <a:r>
              <a:rPr lang="en-US" sz="2200" dirty="0"/>
              <a:t>where </a:t>
            </a:r>
            <a:r>
              <a:rPr lang="en-US" sz="2200" i="1" dirty="0"/>
              <a:t>S</a:t>
            </a:r>
            <a:r>
              <a:rPr lang="en-US" sz="2200" i="1" baseline="-25000" dirty="0"/>
              <a:t>v</a:t>
            </a:r>
            <a:r>
              <a:rPr lang="en-US" sz="2200" dirty="0"/>
              <a:t> is the subset of </a:t>
            </a:r>
            <a:r>
              <a:rPr lang="en-US" sz="2200" i="1" dirty="0"/>
              <a:t>S</a:t>
            </a:r>
            <a:r>
              <a:rPr lang="en-US" sz="2200" dirty="0"/>
              <a:t> having value </a:t>
            </a:r>
            <a:r>
              <a:rPr lang="en-US" sz="2200" i="1" dirty="0"/>
              <a:t>v</a:t>
            </a:r>
            <a:r>
              <a:rPr lang="en-US" sz="2200" dirty="0"/>
              <a:t> for feature </a:t>
            </a:r>
            <a:r>
              <a:rPr lang="en-US" sz="2200" i="1" dirty="0"/>
              <a:t>F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Entropy of each resulting subset weighted by its relative size.</a:t>
            </a:r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757279"/>
              </p:ext>
            </p:extLst>
          </p:nvPr>
        </p:nvGraphicFramePr>
        <p:xfrm>
          <a:off x="1222862" y="2723927"/>
          <a:ext cx="6118972" cy="70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240" imgH="469800" progId="Equation.3">
                  <p:embed/>
                </p:oleObj>
              </mc:Choice>
              <mc:Fallback>
                <p:oleObj name="Equation" r:id="rId3" imgW="3162240" imgH="469800" progId="Equation.3">
                  <p:embed/>
                  <p:pic>
                    <p:nvPicPr>
                      <p:cNvPr id="294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862" y="2723927"/>
                        <a:ext cx="6118972" cy="7050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803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154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2270" y="1081169"/>
                <a:ext cx="5568287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sub>
                    </m:sSub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</m:sub>
                        </m:sSub>
                      </m:e>
                    </m:func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</m:sub>
                    </m:sSub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⊖</m:t>
                            </m:r>
                          </m:sub>
                        </m:sSub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70" y="1081169"/>
                <a:ext cx="5568287" cy="445635"/>
              </a:xfrm>
              <a:prstGeom prst="rect">
                <a:avLst/>
              </a:prstGeom>
              <a:blipFill>
                <a:blip r:embed="rId2"/>
                <a:stretch>
                  <a:fillRect l="-110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2270" y="1945545"/>
                <a:ext cx="6400799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9+,5−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70" y="1945545"/>
                <a:ext cx="6400799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2270" y="3115967"/>
                <a:ext cx="17787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70" y="3115967"/>
                <a:ext cx="177875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3217" y="3909718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7" y="3909718"/>
                <a:ext cx="7342497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0513" y="4981151"/>
                <a:ext cx="7315201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overcast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4+,0−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13" y="4981151"/>
                <a:ext cx="7315201" cy="506870"/>
              </a:xfrm>
              <a:prstGeom prst="rect">
                <a:avLst/>
              </a:prstGeom>
              <a:blipFill>
                <a:blip r:embed="rId6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0387" y="5802948"/>
                <a:ext cx="746532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rainy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3+,2−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7" y="5802948"/>
                <a:ext cx="7465327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618881"/>
              </p:ext>
            </p:extLst>
          </p:nvPr>
        </p:nvGraphicFramePr>
        <p:xfrm>
          <a:off x="8160615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5003164" imgH="4566196" progId="Word.Document.8">
                  <p:embed/>
                </p:oleObj>
              </mc:Choice>
              <mc:Fallback>
                <p:oleObj name="Document" r:id="rId8" imgW="5003164" imgH="4566196" progId="Word.Document.8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615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1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Multi-Label Classification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However, in many real-world classification tasks, the data object can simultaneously belong to one or more classes in L</a:t>
            </a:r>
          </a:p>
          <a:p>
            <a:pPr algn="just"/>
            <a:r>
              <a:rPr lang="en-US" dirty="0">
                <a:cs typeface="Calibri" panose="020F0502020204030204" pitchFamily="34" charset="0"/>
              </a:rPr>
              <a:t>Example</a:t>
            </a:r>
          </a:p>
          <a:p>
            <a:pPr lvl="1" algn="just"/>
            <a:r>
              <a:rPr lang="en-US" dirty="0">
                <a:cs typeface="Calibri" panose="020F0502020204030204" pitchFamily="34" charset="0"/>
              </a:rPr>
              <a:t>In protein function prediction, a protein can be associated with a set of functional role such as metabolism, energy, cell fate, storage protein, localization</a:t>
            </a:r>
          </a:p>
          <a:p>
            <a:pPr lvl="1" algn="just"/>
            <a:r>
              <a:rPr lang="en-US" dirty="0">
                <a:cs typeface="Calibri" panose="020F0502020204030204" pitchFamily="34" charset="0"/>
              </a:rPr>
              <a:t>In web mining, a web page can be classified as news, academic, e-commerce, blog, forum etc.</a:t>
            </a:r>
          </a:p>
          <a:p>
            <a:pPr lvl="1" algn="just"/>
            <a:r>
              <a:rPr lang="en-US" dirty="0">
                <a:cs typeface="Calibri" panose="020F0502020204030204" pitchFamily="34" charset="0"/>
              </a:rPr>
              <a:t>Similarly, in image classification, an image can be annotated with several classes such as sea, sky, tree, mountain, valley, and so on</a:t>
            </a:r>
          </a:p>
          <a:p>
            <a:pPr lvl="1" algn="just"/>
            <a:endParaRPr lang="en-US" sz="1900" dirty="0"/>
          </a:p>
        </p:txBody>
      </p:sp>
      <p:pic>
        <p:nvPicPr>
          <p:cNvPr id="11" name="Picture 10" descr="DSCF48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9" y="1673420"/>
            <a:ext cx="3024336" cy="2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544273" y="1259388"/>
            <a:ext cx="817245" cy="314325"/>
          </a:xfrm>
          <a:prstGeom prst="wedgeRoundRectCallout">
            <a:avLst>
              <a:gd name="adj1" fmla="val -22597"/>
              <a:gd name="adj2" fmla="val 315833"/>
              <a:gd name="adj3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1485" dirty="0">
                <a:solidFill>
                  <a:prstClr val="white"/>
                </a:solidFill>
                <a:latin typeface="Verdana"/>
              </a:rPr>
              <a:t>Tree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830193" y="3978068"/>
            <a:ext cx="942975" cy="314325"/>
          </a:xfrm>
          <a:prstGeom prst="wedgeRoundRectCallout">
            <a:avLst>
              <a:gd name="adj1" fmla="val 60417"/>
              <a:gd name="adj2" fmla="val -294167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1485" dirty="0">
                <a:solidFill>
                  <a:prstClr val="white"/>
                </a:solidFill>
                <a:latin typeface="Verdana"/>
              </a:rPr>
              <a:t>Lake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9840416" y="1268761"/>
            <a:ext cx="977220" cy="314325"/>
          </a:xfrm>
          <a:prstGeom prst="wedgeRoundRectCallout">
            <a:avLst>
              <a:gd name="adj1" fmla="val 26444"/>
              <a:gd name="adj2" fmla="val 403333"/>
              <a:gd name="adj3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485" dirty="0">
                <a:solidFill>
                  <a:prstClr val="white"/>
                </a:solidFill>
                <a:latin typeface="Verdana"/>
              </a:rPr>
              <a:t>Winter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8059612" y="3973808"/>
            <a:ext cx="817245" cy="314325"/>
          </a:xfrm>
          <a:prstGeom prst="wedgeRoundRectCallout">
            <a:avLst>
              <a:gd name="adj1" fmla="val 61056"/>
              <a:gd name="adj2" fmla="val -336667"/>
              <a:gd name="adj3" fmla="val 16667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1485" dirty="0">
                <a:solidFill>
                  <a:prstClr val="white"/>
                </a:solidFill>
                <a:latin typeface="Verdana"/>
              </a:rPr>
              <a:t>Park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65877" y="4502543"/>
                <a:ext cx="3229000" cy="815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7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Single-label classification</a:t>
                </a:r>
                <a:r>
                  <a:rPr lang="en-US" sz="17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this a picture of a tree? </a:t>
                </a:r>
              </a:p>
              <a:p>
                <a:pPr algn="just"/>
                <a:r>
                  <a:rPr lang="en-US" sz="13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𝑦𝑒𝑠</m:t>
                        </m:r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</m:t>
                        </m:r>
                      </m:e>
                    </m:d>
                  </m:oMath>
                </a14:m>
                <a:endPara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77" y="4502543"/>
                <a:ext cx="3229000" cy="815608"/>
              </a:xfrm>
              <a:prstGeom prst="rect">
                <a:avLst/>
              </a:prstGeom>
              <a:blipFill>
                <a:blip r:embed="rId3"/>
                <a:stretch>
                  <a:fillRect l="-1132" t="-3008" r="-1132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69966" y="5322411"/>
                <a:ext cx="3229001" cy="815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7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Multi-label classification: </a:t>
                </a: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Which labels are relevant to this picture?</a:t>
                </a:r>
                <a:b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n-US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𝑡𝑟𝑒𝑒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𝑙𝑎𝑘𝑒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𝑠𝑒𝑎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𝑏𝑜𝑎𝑡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𝑝𝑎𝑟𝑘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𝑤𝑖𝑛𝑡𝑒𝑟</m:t>
                          </m:r>
                        </m:e>
                      </m:d>
                    </m:oMath>
                  </m:oMathPara>
                </a14:m>
                <a:endPara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66" y="5322411"/>
                <a:ext cx="3229001" cy="815608"/>
              </a:xfrm>
              <a:prstGeom prst="rect">
                <a:avLst/>
              </a:prstGeom>
              <a:blipFill>
                <a:blip r:embed="rId4"/>
                <a:stretch>
                  <a:fillRect l="-1132" t="-2239" r="-1132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1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36183" y="1378566"/>
          <a:ext cx="7381853" cy="110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469800" progId="Equation.3">
                  <p:embed/>
                </p:oleObj>
              </mc:Choice>
              <mc:Fallback>
                <p:oleObj name="Equation" r:id="rId2" imgW="3162240" imgH="4698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83" y="1378566"/>
                        <a:ext cx="7381853" cy="110532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6183" y="2825368"/>
                <a:ext cx="6974006" cy="1886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sunny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𝑜𝑣𝑒𝑟𝑐𝑎𝑠𝑡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𝑜𝑣𝑒𝑟𝑐𝑎𝑠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𝑟𝑎𝑖𝑛𝑦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rainy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83" y="2825368"/>
                <a:ext cx="6974006" cy="18864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0027" y="4848913"/>
                <a:ext cx="7381853" cy="1410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=0.94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2200" dirty="0"/>
                        <m:t>0.971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∗0 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2200" dirty="0"/>
                        <m:t>0.971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                            </a:t>
                </a:r>
              </a:p>
              <a:p>
                <a:r>
                  <a:rPr lang="en-US" sz="2200" dirty="0"/>
                  <a:t>		    = 0.2465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7" y="4848913"/>
                <a:ext cx="7381853" cy="1410130"/>
              </a:xfrm>
              <a:prstGeom prst="rect">
                <a:avLst/>
              </a:prstGeom>
              <a:blipFill>
                <a:blip r:embed="rId5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7E5B52-1E45-4C47-991C-7FD1C996667C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9806094-DD51-4009-9F85-CF2C55BA0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003164" imgH="4566196" progId="Word.Document.8">
                  <p:embed/>
                </p:oleObj>
              </mc:Choice>
              <mc:Fallback>
                <p:oleObj name="Document" r:id="rId6" imgW="5003164" imgH="4566196" progId="Word.Document.8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9806094-DD51-4009-9F85-CF2C55BA0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71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2418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4187" y="1359916"/>
                <a:ext cx="7724636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Temperature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hot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2+,2−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7" y="1359916"/>
                <a:ext cx="7724636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8090" y="2454633"/>
                <a:ext cx="7792872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Temperature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𝑖𝑙𝑑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4+,2−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0.918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0" y="2454633"/>
                <a:ext cx="7792872" cy="506870"/>
              </a:xfrm>
              <a:prstGeom prst="rect">
                <a:avLst/>
              </a:prstGeom>
              <a:blipFill>
                <a:blip r:embed="rId5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8090" y="3286223"/>
                <a:ext cx="765639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Temperature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cold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3+,1−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0" y="3286223"/>
                <a:ext cx="7656393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48E896A8-D486-4FDC-8DC6-A50D062C4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313679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003164" imgH="4566196" progId="Word.Document.8">
                  <p:embed/>
                </p:oleObj>
              </mc:Choice>
              <mc:Fallback>
                <p:oleObj name="Document" r:id="rId7" imgW="5003164" imgH="4566196" progId="Word.Document.8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492F53-8F1C-4274-BD03-6D7D6A3ECD12}"/>
                  </a:ext>
                </a:extLst>
              </p:cNvPr>
              <p:cNvSpPr/>
              <p:nvPr/>
            </p:nvSpPr>
            <p:spPr>
              <a:xfrm>
                <a:off x="429699" y="4783402"/>
                <a:ext cx="7873173" cy="90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b="0" i="0" dirty="0" smtClean="0"/>
                      <m:t>1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∗0.918 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m:rPr>
                        <m:nor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dirty="0"/>
                      <m:t>0.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200" dirty="0"/>
                  <a:t>                            </a:t>
                </a:r>
              </a:p>
              <a:p>
                <a:r>
                  <a:rPr lang="en-US" sz="2200" dirty="0"/>
                  <a:t>		            = 0.0291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492F53-8F1C-4274-BD03-6D7D6A3E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" y="4783402"/>
                <a:ext cx="7873173" cy="909673"/>
              </a:xfrm>
              <a:prstGeom prst="rect">
                <a:avLst/>
              </a:prstGeom>
              <a:blipFill>
                <a:blip r:embed="rId9"/>
                <a:stretch>
                  <a:fillRect b="-1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53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402C5F5-6756-4415-8145-4FF5BC29D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637737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03164" imgH="4566196" progId="Word.Document.8">
                  <p:embed/>
                </p:oleObj>
              </mc:Choice>
              <mc:Fallback>
                <p:oleObj name="Document" r:id="rId2" imgW="5003164" imgH="4566196" progId="Word.Document.8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48E896A8-D486-4FDC-8DC6-A50D062C4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ECEBA0-EF2B-4A8E-9E7D-471596354075}"/>
                  </a:ext>
                </a:extLst>
              </p:cNvPr>
              <p:cNvSpPr/>
              <p:nvPr/>
            </p:nvSpPr>
            <p:spPr>
              <a:xfrm>
                <a:off x="469845" y="1432534"/>
                <a:ext cx="746532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Humidity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3+,4−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ECEBA0-EF2B-4A8E-9E7D-471596354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5" y="1432534"/>
                <a:ext cx="7465327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D4FDD1-EF91-4881-BE9F-6110A80F18D2}"/>
                  </a:ext>
                </a:extLst>
              </p:cNvPr>
              <p:cNvSpPr/>
              <p:nvPr/>
            </p:nvSpPr>
            <p:spPr>
              <a:xfrm>
                <a:off x="619971" y="2530744"/>
                <a:ext cx="7315201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Humidity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normal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6+,1−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0.592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D4FDD1-EF91-4881-BE9F-6110A80F1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1" y="2530744"/>
                <a:ext cx="7315201" cy="506870"/>
              </a:xfrm>
              <a:prstGeom prst="rect">
                <a:avLst/>
              </a:prstGeom>
              <a:blipFill>
                <a:blip r:embed="rId5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ECE3FB-AF75-447D-93C3-144071BC02E7}"/>
                  </a:ext>
                </a:extLst>
              </p:cNvPr>
              <p:cNvSpPr/>
              <p:nvPr/>
            </p:nvSpPr>
            <p:spPr>
              <a:xfrm>
                <a:off x="497149" y="3527694"/>
                <a:ext cx="7873173" cy="907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b="0" i="0" dirty="0" smtClean="0"/>
                      <m:t>0.985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0.592</m:t>
                    </m:r>
                  </m:oMath>
                </a14:m>
                <a:r>
                  <a:rPr lang="en-US" sz="2200" dirty="0"/>
                  <a:t>		                                  </a:t>
                </a:r>
              </a:p>
              <a:p>
                <a:r>
                  <a:rPr lang="en-US" sz="2200" dirty="0"/>
                  <a:t>                              = 0.155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ECE3FB-AF75-447D-93C3-144071BC0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3527694"/>
                <a:ext cx="7873173" cy="907749"/>
              </a:xfrm>
              <a:prstGeom prst="rect">
                <a:avLst/>
              </a:prstGeom>
              <a:blipFill>
                <a:blip r:embed="rId6"/>
                <a:stretch>
                  <a:fillRect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7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2728" y="5127097"/>
                <a:ext cx="8018713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400" b="0" i="0" dirty="0" smtClean="0"/>
                      <m:t>0.811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= 0.0480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28" y="5127097"/>
                <a:ext cx="8018713" cy="614655"/>
              </a:xfrm>
              <a:prstGeom prst="rect">
                <a:avLst/>
              </a:prstGeom>
              <a:blipFill>
                <a:blip r:embed="rId2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60B4434-25B1-45AD-A80C-0A1E99622B39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3BDD812A-62CC-4B7D-B31F-5712C5D03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747184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03164" imgH="4566196" progId="Word.Document.8">
                  <p:embed/>
                </p:oleObj>
              </mc:Choice>
              <mc:Fallback>
                <p:oleObj name="Document" r:id="rId3" imgW="5003164" imgH="4566196" progId="Word.Document.8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F402C5F5-6756-4415-8145-4FF5BC29D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446B48-54AE-4DB3-B152-2C2A0733ED73}"/>
                  </a:ext>
                </a:extLst>
              </p:cNvPr>
              <p:cNvSpPr/>
              <p:nvPr/>
            </p:nvSpPr>
            <p:spPr>
              <a:xfrm>
                <a:off x="381741" y="1676333"/>
                <a:ext cx="7820168" cy="749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9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Wind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weak</m:t>
                              </m:r>
                            </m:sub>
                          </m:sSub>
                        </m:e>
                      </m:d>
                      <m:r>
                        <a:rPr lang="en-US" sz="1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6+,2−</m:t>
                          </m:r>
                        </m:e>
                      </m:d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=0.811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446B48-54AE-4DB3-B152-2C2A0733E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1" y="1676333"/>
                <a:ext cx="7820168" cy="749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A0542C-1AAA-44B8-A5CD-D627D39559A4}"/>
                  </a:ext>
                </a:extLst>
              </p:cNvPr>
              <p:cNvSpPr/>
              <p:nvPr/>
            </p:nvSpPr>
            <p:spPr>
              <a:xfrm>
                <a:off x="641043" y="2890452"/>
                <a:ext cx="7055891" cy="529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Wind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3+,3−</m:t>
                        </m:r>
                      </m:e>
                    </m:d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900" dirty="0"/>
                  <a:t> = 1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A0542C-1AAA-44B8-A5CD-D627D395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3" y="2890452"/>
                <a:ext cx="7055891" cy="529953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6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9666" y="1065582"/>
            <a:ext cx="189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14</a:t>
            </a:r>
            <a:endParaRPr lang="en-US" dirty="0"/>
          </a:p>
          <a:p>
            <a:pPr algn="ctr"/>
            <a:r>
              <a:rPr lang="en-US" dirty="0"/>
              <a:t>[9+, 5-]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044384" y="1813850"/>
            <a:ext cx="1487606" cy="7237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Outlook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652" y="3303813"/>
            <a:ext cx="20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8</a:t>
            </a:r>
            <a:r>
              <a:rPr lang="en-US" dirty="0"/>
              <a:t>, D</a:t>
            </a:r>
            <a:r>
              <a:rPr lang="en-US" baseline="-25000" dirty="0"/>
              <a:t>9</a:t>
            </a:r>
            <a:r>
              <a:rPr lang="en-US" dirty="0"/>
              <a:t>, D</a:t>
            </a:r>
            <a:r>
              <a:rPr lang="en-US" baseline="-25000" dirty="0"/>
              <a:t>11</a:t>
            </a:r>
          </a:p>
          <a:p>
            <a:pPr algn="ctr"/>
            <a:r>
              <a:rPr lang="en-US" dirty="0"/>
              <a:t>[2+, 3-]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07251" y="3296571"/>
            <a:ext cx="196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, D</a:t>
            </a:r>
            <a:r>
              <a:rPr lang="en-US" baseline="-25000" dirty="0"/>
              <a:t>7,</a:t>
            </a:r>
            <a:r>
              <a:rPr lang="en-US" dirty="0"/>
              <a:t> D</a:t>
            </a:r>
            <a:r>
              <a:rPr lang="en-US" baseline="-25000" dirty="0"/>
              <a:t>12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13</a:t>
            </a:r>
            <a:endParaRPr lang="en-US" dirty="0"/>
          </a:p>
          <a:p>
            <a:pPr algn="ctr"/>
            <a:r>
              <a:rPr lang="en-US" dirty="0"/>
              <a:t>[4+, 0-]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680" y="3269695"/>
            <a:ext cx="210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, D</a:t>
            </a:r>
            <a:r>
              <a:rPr lang="en-US" baseline="-25000" dirty="0"/>
              <a:t>5,</a:t>
            </a:r>
            <a:r>
              <a:rPr lang="en-US" dirty="0"/>
              <a:t> D</a:t>
            </a:r>
            <a:r>
              <a:rPr lang="en-US" baseline="-25000" dirty="0"/>
              <a:t>6</a:t>
            </a:r>
            <a:r>
              <a:rPr lang="en-US" dirty="0"/>
              <a:t>, D</a:t>
            </a:r>
            <a:r>
              <a:rPr lang="en-US" baseline="-25000" dirty="0"/>
              <a:t>10</a:t>
            </a:r>
            <a:r>
              <a:rPr lang="en-US" dirty="0"/>
              <a:t>, D</a:t>
            </a:r>
            <a:r>
              <a:rPr lang="en-US" baseline="-25000" dirty="0"/>
              <a:t>14</a:t>
            </a:r>
          </a:p>
          <a:p>
            <a:pPr algn="ctr"/>
            <a:r>
              <a:rPr lang="en-US" dirty="0"/>
              <a:t>[3+, 2-]</a:t>
            </a:r>
          </a:p>
        </p:txBody>
      </p:sp>
      <p:cxnSp>
        <p:nvCxnSpPr>
          <p:cNvPr id="8" name="Straight Connector 7"/>
          <p:cNvCxnSpPr>
            <a:stCxn id="6" idx="4"/>
            <a:endCxn id="12" idx="0"/>
          </p:cNvCxnSpPr>
          <p:nvPr/>
        </p:nvCxnSpPr>
        <p:spPr bwMode="auto">
          <a:xfrm flipH="1">
            <a:off x="1335000" y="2537602"/>
            <a:ext cx="2453187" cy="7662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4"/>
            <a:endCxn id="13" idx="0"/>
          </p:cNvCxnSpPr>
          <p:nvPr/>
        </p:nvCxnSpPr>
        <p:spPr bwMode="auto">
          <a:xfrm flipH="1">
            <a:off x="3788186" y="2537602"/>
            <a:ext cx="1" cy="758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4" idx="0"/>
          </p:cNvCxnSpPr>
          <p:nvPr/>
        </p:nvCxnSpPr>
        <p:spPr bwMode="auto">
          <a:xfrm>
            <a:off x="3788187" y="2537602"/>
            <a:ext cx="2623782" cy="73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008519" y="2798425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397" y="2798425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83320" y="2798425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3223082" y="3997911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80088" y="4017962"/>
            <a:ext cx="1487606" cy="7860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789719" y="4017962"/>
            <a:ext cx="1487606" cy="7860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3970" y="5972368"/>
            <a:ext cx="43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attribute should be tested here ?</a:t>
            </a:r>
          </a:p>
        </p:txBody>
      </p:sp>
      <p:cxnSp>
        <p:nvCxnSpPr>
          <p:cNvPr id="37" name="Straight Arrow Connector 36"/>
          <p:cNvCxnSpPr>
            <a:stCxn id="35" idx="0"/>
            <a:endCxn id="27" idx="4"/>
          </p:cNvCxnSpPr>
          <p:nvPr/>
        </p:nvCxnSpPr>
        <p:spPr bwMode="auto">
          <a:xfrm flipH="1" flipV="1">
            <a:off x="1123891" y="4804059"/>
            <a:ext cx="2664294" cy="1168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35" idx="0"/>
            <a:endCxn id="28" idx="4"/>
          </p:cNvCxnSpPr>
          <p:nvPr/>
        </p:nvCxnSpPr>
        <p:spPr bwMode="auto">
          <a:xfrm flipV="1">
            <a:off x="3788185" y="4804059"/>
            <a:ext cx="2745337" cy="1168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BAAA2B-D667-4C83-A4B2-02A15CEF8FA0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D78BA3E2-3D42-4AED-88DC-5E95819D3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87614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03164" imgH="4566196" progId="Word.Document.8">
                  <p:embed/>
                </p:oleObj>
              </mc:Choice>
              <mc:Fallback>
                <p:oleObj name="Document" r:id="rId2" imgW="5003164" imgH="4566196" progId="Word.Document.8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3BDD812A-62CC-4B7D-B31F-5712C5D03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31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2" grpId="0"/>
      <p:bldP spid="13" grpId="0"/>
      <p:bldP spid="14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9926" y="1010702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6" y="1010702"/>
                <a:ext cx="734249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79926" y="2043598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hot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0+,2−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6" y="2043598"/>
                <a:ext cx="7110485" cy="691600"/>
              </a:xfrm>
              <a:prstGeom prst="rect">
                <a:avLst/>
              </a:prstGeom>
              <a:blipFill>
                <a:blip r:embed="rId3"/>
                <a:stretch>
                  <a:fillRect t="-44737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925" y="2761932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Mild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1+,1−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5" y="2761932"/>
                <a:ext cx="7110485" cy="691600"/>
              </a:xfrm>
              <a:prstGeom prst="rect">
                <a:avLst/>
              </a:prstGeom>
              <a:blipFill>
                <a:blip r:embed="rId4"/>
                <a:stretch>
                  <a:fillRect t="-44737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79924" y="3425945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cool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1+,0−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4" y="3425945"/>
                <a:ext cx="7110485" cy="691600"/>
              </a:xfrm>
              <a:prstGeom prst="rect">
                <a:avLst/>
              </a:prstGeom>
              <a:blipFill>
                <a:blip r:embed="rId5"/>
                <a:stretch>
                  <a:fillRect t="-45133" b="-3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38730" y="4002578"/>
                <a:ext cx="6018666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sunny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0" y="4002578"/>
                <a:ext cx="6018666" cy="414601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11685" y="4622975"/>
                <a:ext cx="1093185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hot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Temperatur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hot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5" y="4622975"/>
                <a:ext cx="10931857" cy="575479"/>
              </a:xfrm>
              <a:prstGeom prst="rect">
                <a:avLst/>
              </a:prstGeom>
              <a:blipFill>
                <a:blip r:embed="rId7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11685" y="5154092"/>
                <a:ext cx="747897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mild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Temperatur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mild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5" y="5154092"/>
                <a:ext cx="7478977" cy="575479"/>
              </a:xfrm>
              <a:prstGeom prst="rect">
                <a:avLst/>
              </a:prstGeom>
              <a:blipFill>
                <a:blip r:embed="rId8"/>
                <a:stretch>
                  <a:fillRect t="-45263" r="-489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11685" y="5816660"/>
                <a:ext cx="747897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cool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Temperatur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cool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5" y="5816660"/>
                <a:ext cx="7478977" cy="575479"/>
              </a:xfrm>
              <a:prstGeom prst="rect">
                <a:avLst/>
              </a:prstGeom>
              <a:blipFill>
                <a:blip r:embed="rId9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85FE333-2628-4165-90D0-CA9B3116733D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ACB2CCD7-2F14-4603-B440-DCC9A8718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857079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5003164" imgH="4566196" progId="Word.Document.8">
                  <p:embed/>
                </p:oleObj>
              </mc:Choice>
              <mc:Fallback>
                <p:oleObj name="Document" r:id="rId10" imgW="5003164" imgH="4566196" progId="Word.Document.8">
                  <p:embed/>
                  <p:pic>
                    <p:nvPicPr>
                      <p:cNvPr id="30" name="Object 5">
                        <a:extLst>
                          <a:ext uri="{FF2B5EF4-FFF2-40B4-BE49-F238E27FC236}">
                            <a16:creationId xmlns:a16="http://schemas.microsoft.com/office/drawing/2014/main" id="{D78BA3E2-3D42-4AED-88DC-5E95819D3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6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6" grpId="0"/>
      <p:bldP spid="38" grpId="0"/>
      <p:bldP spid="40" grpId="0"/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83752" y="1946934"/>
                <a:ext cx="3916911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52" y="1946934"/>
                <a:ext cx="3916911" cy="41460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14351" y="2520242"/>
                <a:ext cx="406713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= </m:t>
                      </m:r>
                      <m:r>
                        <m:rPr>
                          <m:nor/>
                        </m:rPr>
                        <a:rPr lang="en-US" dirty="0" smtClean="0"/>
                        <m:t>0.971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m:rPr>
                          <m:nor/>
                        </m:rPr>
                        <a:rPr lang="en-US" b="0" i="0" dirty="0" smtClean="0"/>
                        <m:t>=0.571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51" y="2520242"/>
                <a:ext cx="4067139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561094-F842-484D-9286-F3A1BCCCC570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D3E89A4B-6F4D-42A1-BADE-F8DAC6065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8283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003164" imgH="4566196" progId="Word.Document.8">
                  <p:embed/>
                </p:oleObj>
              </mc:Choice>
              <mc:Fallback>
                <p:oleObj name="Document" r:id="rId4" imgW="5003164" imgH="4566196" progId="Word.Document.8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ACB2CCD7-2F14-4603-B440-DCC9A8718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68700" y="1126113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0" y="1126113"/>
                <a:ext cx="734249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68700" y="2159009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𝐻𝑢𝑚𝑖𝑑𝑖𝑡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h𝑖𝑔h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0+,3−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0" y="2159009"/>
                <a:ext cx="7110485" cy="691600"/>
              </a:xfrm>
              <a:prstGeom prst="rect">
                <a:avLst/>
              </a:prstGeom>
              <a:blipFill>
                <a:blip r:embed="rId3"/>
                <a:stretch>
                  <a:fillRect t="-44737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68699" y="2877343"/>
                <a:ext cx="7110485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Humidity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2+,0−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9" y="2877343"/>
                <a:ext cx="7110485" cy="414601"/>
              </a:xfrm>
              <a:prstGeom prst="rect">
                <a:avLst/>
              </a:prstGeom>
              <a:blipFill>
                <a:blip r:embed="rId4"/>
                <a:stretch>
                  <a:fillRect t="-75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82266" y="3823061"/>
                <a:ext cx="5240740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sunny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6" y="3823061"/>
                <a:ext cx="5240740" cy="414601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68699" y="4465843"/>
                <a:ext cx="1093185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𝐻𝑢𝑚𝑖𝑑𝑖𝑡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h𝑖𝑔h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𝐻𝑢𝑚𝑖𝑑𝑖𝑡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9" y="4465843"/>
                <a:ext cx="10931857" cy="575479"/>
              </a:xfrm>
              <a:prstGeom prst="rect">
                <a:avLst/>
              </a:prstGeom>
              <a:blipFill>
                <a:blip r:embed="rId6"/>
                <a:stretch>
                  <a:fillRect t="-45745" b="-7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0459" y="5269503"/>
                <a:ext cx="747897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Humidity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Humidity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normal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9" y="5269503"/>
                <a:ext cx="7478977" cy="575479"/>
              </a:xfrm>
              <a:prstGeom prst="rect">
                <a:avLst/>
              </a:prstGeom>
              <a:blipFill>
                <a:blip r:embed="rId7"/>
                <a:stretch>
                  <a:fillRect t="-44211" b="-7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72743" y="5855575"/>
                <a:ext cx="7547212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0.971 −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=0.</m:t>
                      </m:r>
                      <m:r>
                        <m:rPr>
                          <m:nor/>
                        </m:rPr>
                        <a:rPr lang="en-US" b="0" i="0" dirty="0" smtClean="0"/>
                        <m:t>9</m:t>
                      </m:r>
                      <m:r>
                        <m:rPr>
                          <m:nor/>
                        </m:rPr>
                        <a:rPr lang="en-US" dirty="0"/>
                        <m:t>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43" y="5855575"/>
                <a:ext cx="7547212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EB1BEB-1A38-4DE0-838E-C849B05E055C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A974582E-CC68-4A37-964C-B899996B1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8283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5003164" imgH="4566196" progId="Word.Document.8">
                  <p:embed/>
                </p:oleObj>
              </mc:Choice>
              <mc:Fallback>
                <p:oleObj name="Document" r:id="rId9" imgW="5003164" imgH="4566196" progId="Word.Document.8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ACB2CCD7-2F14-4603-B440-DCC9A8718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6" grpId="0"/>
      <p:bldP spid="38" grpId="0"/>
      <p:bldP spid="40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30844" y="1008293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4" y="1008293"/>
                <a:ext cx="734249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30845" y="2070680"/>
                <a:ext cx="7110485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1+,2−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5" y="2070680"/>
                <a:ext cx="7110485" cy="414601"/>
              </a:xfrm>
              <a:prstGeom prst="rect">
                <a:avLst/>
              </a:prstGeom>
              <a:blipFill>
                <a:blip r:embed="rId3"/>
                <a:stretch>
                  <a:fillRect t="-75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30845" y="2801639"/>
                <a:ext cx="7110485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1+,1−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5" y="2801639"/>
                <a:ext cx="7110485" cy="414601"/>
              </a:xfrm>
              <a:prstGeom prst="rect">
                <a:avLst/>
              </a:prstGeom>
              <a:blipFill>
                <a:blip r:embed="rId4"/>
                <a:stretch>
                  <a:fillRect t="-75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44161" y="3676749"/>
                <a:ext cx="5240740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sunny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1" y="3676749"/>
                <a:ext cx="5240740" cy="414601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85445" y="4365824"/>
                <a:ext cx="7110486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𝑊𝑖𝑛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𝑤𝑒𝑎𝑘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5" y="4365824"/>
                <a:ext cx="7110486" cy="575479"/>
              </a:xfrm>
              <a:prstGeom prst="rect">
                <a:avLst/>
              </a:prstGeom>
              <a:blipFill>
                <a:blip r:embed="rId6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85445" y="5205442"/>
                <a:ext cx="717872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𝑊𝑖𝑛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𝑠𝑡𝑟𝑜𝑛𝑔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5" y="5205442"/>
                <a:ext cx="7178727" cy="575479"/>
              </a:xfrm>
              <a:prstGeom prst="rect">
                <a:avLst/>
              </a:prstGeom>
              <a:blipFill>
                <a:blip r:embed="rId7"/>
                <a:stretch>
                  <a:fillRect t="-45745" b="-7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0844" y="5878476"/>
                <a:ext cx="6823884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0.971 −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b="0" dirty="0" smtClean="0"/>
                        <m:t>0.918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=</m:t>
                      </m:r>
                      <m:r>
                        <m:rPr>
                          <m:nor/>
                        </m:rPr>
                        <a:rPr lang="en-US" dirty="0" smtClean="0"/>
                        <m:t>0</m:t>
                      </m:r>
                      <m:r>
                        <m:rPr>
                          <m:nor/>
                        </m:rPr>
                        <a:rPr lang="en-US" b="0" dirty="0" smtClean="0"/>
                        <m:t>.02</m:t>
                      </m:r>
                      <m:r>
                        <m:rPr>
                          <m:nor/>
                        </m:rPr>
                        <a:rPr lang="en-US" b="0" i="0" dirty="0" smtClean="0"/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4" y="5878476"/>
                <a:ext cx="6823884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1C05FA3-AD8C-4D20-B1E7-0C71043F5B2A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FE28B37A-8CB7-4169-A89F-C3DD122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8283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5003164" imgH="4566196" progId="Word.Document.8">
                  <p:embed/>
                </p:oleObj>
              </mc:Choice>
              <mc:Fallback>
                <p:oleObj name="Document" r:id="rId9" imgW="5003164" imgH="4566196" progId="Word.Document.8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ACB2CCD7-2F14-4603-B440-DCC9A8718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7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6" grpId="0"/>
      <p:bldP spid="38" grpId="0"/>
      <p:bldP spid="40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6754" y="49547"/>
            <a:ext cx="189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14</a:t>
            </a:r>
            <a:endParaRPr lang="en-US" dirty="0"/>
          </a:p>
          <a:p>
            <a:pPr algn="ctr"/>
            <a:r>
              <a:rPr lang="en-US" dirty="0"/>
              <a:t>[9+, 5-]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91472" y="797815"/>
            <a:ext cx="1487606" cy="7237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Outlook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8740" y="2287778"/>
            <a:ext cx="20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8</a:t>
            </a:r>
            <a:r>
              <a:rPr lang="en-US" dirty="0"/>
              <a:t>, D</a:t>
            </a:r>
            <a:r>
              <a:rPr lang="en-US" baseline="-25000" dirty="0"/>
              <a:t>9</a:t>
            </a:r>
            <a:r>
              <a:rPr lang="en-US" dirty="0"/>
              <a:t>, D</a:t>
            </a:r>
            <a:r>
              <a:rPr lang="en-US" baseline="-25000" dirty="0"/>
              <a:t>11</a:t>
            </a:r>
          </a:p>
          <a:p>
            <a:pPr algn="ctr"/>
            <a:r>
              <a:rPr lang="en-US" dirty="0"/>
              <a:t>[2+, 3-]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339" y="2280536"/>
            <a:ext cx="196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, D</a:t>
            </a:r>
            <a:r>
              <a:rPr lang="en-US" baseline="-25000" dirty="0"/>
              <a:t>7,</a:t>
            </a:r>
            <a:r>
              <a:rPr lang="en-US" dirty="0"/>
              <a:t> D</a:t>
            </a:r>
            <a:r>
              <a:rPr lang="en-US" baseline="-25000" dirty="0"/>
              <a:t>12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13</a:t>
            </a:r>
            <a:endParaRPr lang="en-US" dirty="0"/>
          </a:p>
          <a:p>
            <a:pPr algn="ctr"/>
            <a:r>
              <a:rPr lang="en-US" dirty="0"/>
              <a:t>[4+, 0-]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4768" y="2253660"/>
            <a:ext cx="210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, D</a:t>
            </a:r>
            <a:r>
              <a:rPr lang="en-US" baseline="-25000" dirty="0"/>
              <a:t>5,</a:t>
            </a:r>
            <a:r>
              <a:rPr lang="en-US" dirty="0"/>
              <a:t> D</a:t>
            </a:r>
            <a:r>
              <a:rPr lang="en-US" baseline="-25000" dirty="0"/>
              <a:t>6</a:t>
            </a:r>
            <a:r>
              <a:rPr lang="en-US" dirty="0"/>
              <a:t>, D</a:t>
            </a:r>
            <a:r>
              <a:rPr lang="en-US" baseline="-25000" dirty="0"/>
              <a:t>10</a:t>
            </a:r>
            <a:r>
              <a:rPr lang="en-US" dirty="0"/>
              <a:t>, D</a:t>
            </a:r>
            <a:r>
              <a:rPr lang="en-US" baseline="-25000" dirty="0"/>
              <a:t>14</a:t>
            </a:r>
          </a:p>
          <a:p>
            <a:pPr algn="ctr"/>
            <a:r>
              <a:rPr lang="en-US" dirty="0"/>
              <a:t>[3+, 2-]</a:t>
            </a:r>
          </a:p>
        </p:txBody>
      </p:sp>
      <p:cxnSp>
        <p:nvCxnSpPr>
          <p:cNvPr id="8" name="Straight Connector 7"/>
          <p:cNvCxnSpPr>
            <a:stCxn id="6" idx="4"/>
            <a:endCxn id="12" idx="0"/>
          </p:cNvCxnSpPr>
          <p:nvPr/>
        </p:nvCxnSpPr>
        <p:spPr bwMode="auto">
          <a:xfrm flipH="1">
            <a:off x="2182088" y="1521567"/>
            <a:ext cx="2453187" cy="7662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4"/>
            <a:endCxn id="13" idx="0"/>
          </p:cNvCxnSpPr>
          <p:nvPr/>
        </p:nvCxnSpPr>
        <p:spPr bwMode="auto">
          <a:xfrm flipH="1">
            <a:off x="4635274" y="1521567"/>
            <a:ext cx="1" cy="758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4" idx="0"/>
          </p:cNvCxnSpPr>
          <p:nvPr/>
        </p:nvCxnSpPr>
        <p:spPr bwMode="auto">
          <a:xfrm>
            <a:off x="4635275" y="1521567"/>
            <a:ext cx="2623782" cy="73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855607" y="1782390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0485" y="1782390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0408" y="1782390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4070170" y="2981876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227176" y="3001928"/>
            <a:ext cx="1544538" cy="7660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636807" y="3001927"/>
            <a:ext cx="1487606" cy="7860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401" y="4526009"/>
            <a:ext cx="20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8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[0+, 3-]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6097" y="4526008"/>
            <a:ext cx="122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9</a:t>
            </a:r>
            <a:r>
              <a:rPr lang="en-US" dirty="0"/>
              <a:t>, D</a:t>
            </a:r>
            <a:r>
              <a:rPr lang="en-US" baseline="-25000" dirty="0"/>
              <a:t>11</a:t>
            </a:r>
          </a:p>
          <a:p>
            <a:pPr algn="ctr"/>
            <a:r>
              <a:rPr lang="en-US" dirty="0"/>
              <a:t>[2+, 0-]</a:t>
            </a:r>
          </a:p>
        </p:txBody>
      </p:sp>
      <p:cxnSp>
        <p:nvCxnSpPr>
          <p:cNvPr id="31" name="Straight Connector 30"/>
          <p:cNvCxnSpPr>
            <a:stCxn id="30" idx="0"/>
            <a:endCxn id="27" idx="4"/>
          </p:cNvCxnSpPr>
          <p:nvPr/>
        </p:nvCxnSpPr>
        <p:spPr bwMode="auto">
          <a:xfrm flipH="1" flipV="1">
            <a:off x="1999445" y="3767974"/>
            <a:ext cx="779424" cy="758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7" idx="4"/>
            <a:endCxn id="29" idx="0"/>
          </p:cNvCxnSpPr>
          <p:nvPr/>
        </p:nvCxnSpPr>
        <p:spPr bwMode="auto">
          <a:xfrm flipH="1">
            <a:off x="1152749" y="3767974"/>
            <a:ext cx="846696" cy="7580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83224" y="3906473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90908" y="3958319"/>
            <a:ext cx="104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8" name="Diamond 37"/>
          <p:cNvSpPr/>
          <p:nvPr/>
        </p:nvSpPr>
        <p:spPr bwMode="auto">
          <a:xfrm>
            <a:off x="2213766" y="5331258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40" name="Diamond 39"/>
          <p:cNvSpPr/>
          <p:nvPr/>
        </p:nvSpPr>
        <p:spPr bwMode="auto">
          <a:xfrm>
            <a:off x="587646" y="5284044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7708" y="6033742"/>
            <a:ext cx="43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attribute should be tested here ?</a:t>
            </a:r>
          </a:p>
        </p:txBody>
      </p:sp>
      <p:cxnSp>
        <p:nvCxnSpPr>
          <p:cNvPr id="42" name="Straight Arrow Connector 41"/>
          <p:cNvCxnSpPr>
            <a:stCxn id="41" idx="0"/>
            <a:endCxn id="28" idx="4"/>
          </p:cNvCxnSpPr>
          <p:nvPr/>
        </p:nvCxnSpPr>
        <p:spPr bwMode="auto">
          <a:xfrm flipV="1">
            <a:off x="5931923" y="3788024"/>
            <a:ext cx="1448687" cy="2245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113507-245E-46AD-B9AB-F32FE10CBE12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17B5DE82-CA3B-4B6A-BD61-CCAE3D2F7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8283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03164" imgH="4566196" progId="Word.Document.8">
                  <p:embed/>
                </p:oleObj>
              </mc:Choice>
              <mc:Fallback>
                <p:oleObj name="Document" r:id="rId2" imgW="5003164" imgH="4566196" progId="Word.Document.8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ACB2CCD7-2F14-4603-B440-DCC9A8718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33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3" grpId="0"/>
      <p:bldP spid="34" grpId="0"/>
      <p:bldP spid="38" grpId="0" animBg="1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Illustrating Classification Task</a:t>
            </a:r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474797"/>
              </p:ext>
            </p:extLst>
          </p:nvPr>
        </p:nvGraphicFramePr>
        <p:xfrm>
          <a:off x="2714625" y="1600200"/>
          <a:ext cx="607695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4875" imgH="6279741" progId="Visio.Drawing.6">
                  <p:embed/>
                </p:oleObj>
              </mc:Choice>
              <mc:Fallback>
                <p:oleObj name="Visio" r:id="rId2" imgW="8424875" imgH="6279741" progId="Visio.Drawing.6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600200"/>
                        <a:ext cx="6076950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595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Triangles and Squares</a:t>
            </a:r>
          </a:p>
        </p:txBody>
      </p:sp>
      <p:sp>
        <p:nvSpPr>
          <p:cNvPr id="875524" name="AutoShape 1028"/>
          <p:cNvSpPr>
            <a:spLocks noChangeArrowheads="1"/>
          </p:cNvSpPr>
          <p:nvPr/>
        </p:nvSpPr>
        <p:spPr bwMode="auto">
          <a:xfrm>
            <a:off x="8305800" y="4114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25" name="Rectangle 1029"/>
          <p:cNvSpPr>
            <a:spLocks noChangeArrowheads="1"/>
          </p:cNvSpPr>
          <p:nvPr/>
        </p:nvSpPr>
        <p:spPr bwMode="auto">
          <a:xfrm>
            <a:off x="7543800" y="36576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6" name="AutoShape 1030"/>
          <p:cNvSpPr>
            <a:spLocks noChangeArrowheads="1"/>
          </p:cNvSpPr>
          <p:nvPr/>
        </p:nvSpPr>
        <p:spPr bwMode="auto">
          <a:xfrm>
            <a:off x="7086600" y="3733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27" name="AutoShape 1031"/>
          <p:cNvSpPr>
            <a:spLocks noChangeArrowheads="1"/>
          </p:cNvSpPr>
          <p:nvPr/>
        </p:nvSpPr>
        <p:spPr bwMode="auto">
          <a:xfrm>
            <a:off x="8153400" y="4572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8" name="AutoShape 1032"/>
          <p:cNvSpPr>
            <a:spLocks noChangeArrowheads="1"/>
          </p:cNvSpPr>
          <p:nvPr/>
        </p:nvSpPr>
        <p:spPr bwMode="auto">
          <a:xfrm>
            <a:off x="7924800" y="3733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9" name="AutoShape 1033"/>
          <p:cNvSpPr>
            <a:spLocks noChangeArrowheads="1"/>
          </p:cNvSpPr>
          <p:nvPr/>
        </p:nvSpPr>
        <p:spPr bwMode="auto">
          <a:xfrm>
            <a:off x="7467600" y="4419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0" name="Rectangle 1034"/>
          <p:cNvSpPr>
            <a:spLocks noChangeArrowheads="1"/>
          </p:cNvSpPr>
          <p:nvPr/>
        </p:nvSpPr>
        <p:spPr bwMode="auto">
          <a:xfrm>
            <a:off x="7772400" y="41148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1" name="Rectangle 1035"/>
          <p:cNvSpPr>
            <a:spLocks noChangeArrowheads="1"/>
          </p:cNvSpPr>
          <p:nvPr/>
        </p:nvSpPr>
        <p:spPr bwMode="auto">
          <a:xfrm>
            <a:off x="8839200" y="40386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5532" name="Rectangle 1036"/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3" name="Rectangle 1037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4" name="Rectangle 1038"/>
          <p:cNvSpPr>
            <a:spLocks noChangeArrowheads="1"/>
          </p:cNvSpPr>
          <p:nvPr/>
        </p:nvSpPr>
        <p:spPr bwMode="auto">
          <a:xfrm>
            <a:off x="8382000" y="37338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5" name="Rectangle 1039"/>
          <p:cNvSpPr>
            <a:spLocks noChangeArrowheads="1"/>
          </p:cNvSpPr>
          <p:nvPr/>
        </p:nvSpPr>
        <p:spPr bwMode="auto">
          <a:xfrm>
            <a:off x="7848600" y="49530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6" name="Rectangle 1040"/>
          <p:cNvSpPr>
            <a:spLocks noChangeArrowheads="1"/>
          </p:cNvSpPr>
          <p:nvPr/>
        </p:nvSpPr>
        <p:spPr bwMode="auto">
          <a:xfrm>
            <a:off x="8610600" y="44958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7" name="Rectangle 1041"/>
          <p:cNvSpPr>
            <a:spLocks noChangeArrowheads="1"/>
          </p:cNvSpPr>
          <p:nvPr/>
        </p:nvSpPr>
        <p:spPr bwMode="auto">
          <a:xfrm>
            <a:off x="8458200" y="49530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8" name="Oval 1042"/>
          <p:cNvSpPr>
            <a:spLocks noChangeArrowheads="1"/>
          </p:cNvSpPr>
          <p:nvPr/>
        </p:nvSpPr>
        <p:spPr bwMode="auto">
          <a:xfrm>
            <a:off x="6705600" y="34290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5539" name="Object 1043"/>
          <p:cNvGraphicFramePr>
            <a:graphicFrameLocks noChangeAspect="1"/>
          </p:cNvGraphicFramePr>
          <p:nvPr/>
        </p:nvGraphicFramePr>
        <p:xfrm>
          <a:off x="1828800" y="1295401"/>
          <a:ext cx="441960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81905" imgH="4276954" progId="Excel.Sheet.8">
                  <p:embed/>
                </p:oleObj>
              </mc:Choice>
              <mc:Fallback>
                <p:oleObj name="Worksheet" r:id="rId2" imgW="5181905" imgH="4276954" progId="Excel.Sheet.8">
                  <p:embed/>
                  <p:pic>
                    <p:nvPicPr>
                      <p:cNvPr id="875539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1"/>
                        <a:ext cx="4419600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5540" name="Text Box 1044"/>
          <p:cNvSpPr txBox="1">
            <a:spLocks noChangeArrowheads="1"/>
          </p:cNvSpPr>
          <p:nvPr/>
        </p:nvSpPr>
        <p:spPr bwMode="auto">
          <a:xfrm>
            <a:off x="6572065" y="2602468"/>
            <a:ext cx="34674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Data Set: A set of classified objects</a:t>
            </a:r>
          </a:p>
        </p:txBody>
      </p:sp>
    </p:spTree>
    <p:extLst>
      <p:ext uri="{BB962C8B-B14F-4D97-AF65-F5344CB8AC3E}">
        <p14:creationId xmlns:p14="http://schemas.microsoft.com/office/powerpoint/2010/main" val="2180272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Entropy</a:t>
            </a:r>
          </a:p>
        </p:txBody>
      </p:sp>
      <p:sp>
        <p:nvSpPr>
          <p:cNvPr id="876547" name="Rectangle 3"/>
          <p:cNvSpPr>
            <a:spLocks noChangeArrowheads="1"/>
          </p:cNvSpPr>
          <p:nvPr/>
        </p:nvSpPr>
        <p:spPr bwMode="auto">
          <a:xfrm>
            <a:off x="6172200" y="1295400"/>
            <a:ext cx="381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sl-SI" dirty="0">
                <a:solidFill>
                  <a:srgbClr val="000099"/>
                </a:solidFill>
                <a:latin typeface="Comic Sans MS" panose="030F0702030302020204" pitchFamily="66" charset="0"/>
              </a:rPr>
              <a:t>5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triangles</a:t>
            </a: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sl-SI" dirty="0">
                <a:solidFill>
                  <a:srgbClr val="000099"/>
                </a:solidFill>
                <a:latin typeface="Comic Sans MS" panose="030F0702030302020204" pitchFamily="66" charset="0"/>
              </a:rPr>
              <a:t>9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squares</a:t>
            </a: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class </a:t>
            </a:r>
            <a:r>
              <a:rPr lang="sl-SI" dirty="0">
                <a:solidFill>
                  <a:srgbClr val="000099"/>
                </a:solidFill>
                <a:latin typeface="Comic Sans MS" panose="030F0702030302020204" pitchFamily="66" charset="0"/>
              </a:rPr>
              <a:t>probabilities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entropy</a:t>
            </a:r>
          </a:p>
        </p:txBody>
      </p:sp>
      <p:sp>
        <p:nvSpPr>
          <p:cNvPr id="876550" name="AutoShape 6"/>
          <p:cNvSpPr>
            <a:spLocks noChangeArrowheads="1"/>
          </p:cNvSpPr>
          <p:nvPr/>
        </p:nvSpPr>
        <p:spPr bwMode="auto">
          <a:xfrm>
            <a:off x="4724400" y="2743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AutoShape 8"/>
          <p:cNvSpPr>
            <a:spLocks noChangeArrowheads="1"/>
          </p:cNvSpPr>
          <p:nvPr/>
        </p:nvSpPr>
        <p:spPr bwMode="auto">
          <a:xfrm>
            <a:off x="3505200" y="2362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3" name="AutoShape 9"/>
          <p:cNvSpPr>
            <a:spLocks noChangeArrowheads="1"/>
          </p:cNvSpPr>
          <p:nvPr/>
        </p:nvSpPr>
        <p:spPr bwMode="auto">
          <a:xfrm>
            <a:off x="4572000" y="3200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4" name="AutoShape 10"/>
          <p:cNvSpPr>
            <a:spLocks noChangeArrowheads="1"/>
          </p:cNvSpPr>
          <p:nvPr/>
        </p:nvSpPr>
        <p:spPr bwMode="auto">
          <a:xfrm>
            <a:off x="4343400" y="2362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5" name="AutoShape 11"/>
          <p:cNvSpPr>
            <a:spLocks noChangeArrowheads="1"/>
          </p:cNvSpPr>
          <p:nvPr/>
        </p:nvSpPr>
        <p:spPr bwMode="auto">
          <a:xfrm>
            <a:off x="3886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4191000" y="27432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5257800" y="26670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3581400" y="28956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4800600" y="23622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4267200" y="35814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5029200" y="31242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4" name="Oval 20"/>
          <p:cNvSpPr>
            <a:spLocks noChangeArrowheads="1"/>
          </p:cNvSpPr>
          <p:nvPr/>
        </p:nvSpPr>
        <p:spPr bwMode="auto">
          <a:xfrm>
            <a:off x="3124200" y="20574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7656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37" y="2819400"/>
            <a:ext cx="1762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56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2" y="5305148"/>
            <a:ext cx="60579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69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Entropy reduction by data set partitioning</a:t>
            </a:r>
          </a:p>
        </p:txBody>
      </p:sp>
      <p:grpSp>
        <p:nvGrpSpPr>
          <p:cNvPr id="877571" name="Group 3"/>
          <p:cNvGrpSpPr>
            <a:grpSpLocks/>
          </p:cNvGrpSpPr>
          <p:nvPr/>
        </p:nvGrpSpPr>
        <p:grpSpPr bwMode="auto">
          <a:xfrm>
            <a:off x="3581400" y="1157286"/>
            <a:ext cx="2209800" cy="1630303"/>
            <a:chOff x="1008" y="432"/>
            <a:chExt cx="1680" cy="1296"/>
          </a:xfrm>
        </p:grpSpPr>
        <p:sp>
          <p:nvSpPr>
            <p:cNvPr id="877572" name="AutoShape 4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73" name="Rectangle 5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4" name="AutoShape 6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75" name="AutoShape 7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6" name="AutoShape 8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7" name="AutoShape 9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78" name="Rectangle 10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9" name="Rectangle 11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7580" name="Rectangle 12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1" name="Rectangle 13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2" name="Rectangle 14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3" name="Rectangle 15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4" name="Rectangle 16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5" name="Rectangle 17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6" name="Oval 18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587" name="Group 19"/>
          <p:cNvGrpSpPr>
            <a:grpSpLocks/>
          </p:cNvGrpSpPr>
          <p:nvPr/>
        </p:nvGrpSpPr>
        <p:grpSpPr bwMode="auto">
          <a:xfrm>
            <a:off x="7315200" y="914400"/>
            <a:ext cx="1905000" cy="1295400"/>
            <a:chOff x="3648" y="576"/>
            <a:chExt cx="1200" cy="816"/>
          </a:xfrm>
        </p:grpSpPr>
        <p:sp>
          <p:nvSpPr>
            <p:cNvPr id="877588" name="AutoShape 20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9" name="AutoShape 21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90" name="Rectangle 22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1" name="Rectangle 23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2" name="Rectangle 24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3" name="Oval 25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594" name="Group 26"/>
          <p:cNvGrpSpPr>
            <a:grpSpLocks/>
          </p:cNvGrpSpPr>
          <p:nvPr/>
        </p:nvGrpSpPr>
        <p:grpSpPr bwMode="auto">
          <a:xfrm>
            <a:off x="7543800" y="3276600"/>
            <a:ext cx="1676400" cy="1600200"/>
            <a:chOff x="3792" y="2304"/>
            <a:chExt cx="1056" cy="1008"/>
          </a:xfrm>
        </p:grpSpPr>
        <p:sp>
          <p:nvSpPr>
            <p:cNvPr id="877595" name="AutoShape 27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6" name="AutoShape 28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7" name="AutoShape 29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98" name="Rectangle 30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9" name="Rectangle 31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600" name="Oval 32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601" name="Group 33"/>
          <p:cNvGrpSpPr>
            <a:grpSpLocks/>
          </p:cNvGrpSpPr>
          <p:nvPr/>
        </p:nvGrpSpPr>
        <p:grpSpPr bwMode="auto">
          <a:xfrm>
            <a:off x="4267200" y="4648200"/>
            <a:ext cx="1447800" cy="1295400"/>
            <a:chOff x="2208" y="2928"/>
            <a:chExt cx="912" cy="816"/>
          </a:xfrm>
        </p:grpSpPr>
        <p:sp>
          <p:nvSpPr>
            <p:cNvPr id="877602" name="Rectangle 34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603" name="Rectangle 35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7604" name="Rectangle 36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605" name="Rectangle 37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606" name="Oval 38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7610" name="Text Box 42"/>
          <p:cNvSpPr txBox="1">
            <a:spLocks noChangeArrowheads="1"/>
          </p:cNvSpPr>
          <p:nvPr/>
        </p:nvSpPr>
        <p:spPr bwMode="auto">
          <a:xfrm>
            <a:off x="4419601" y="28194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grpSp>
        <p:nvGrpSpPr>
          <p:cNvPr id="877611" name="Group 43"/>
          <p:cNvGrpSpPr>
            <a:grpSpLocks/>
          </p:cNvGrpSpPr>
          <p:nvPr/>
        </p:nvGrpSpPr>
        <p:grpSpPr bwMode="auto">
          <a:xfrm>
            <a:off x="5257800" y="1905000"/>
            <a:ext cx="2209800" cy="2667000"/>
            <a:chOff x="2352" y="1200"/>
            <a:chExt cx="1392" cy="1680"/>
          </a:xfrm>
        </p:grpSpPr>
        <p:sp>
          <p:nvSpPr>
            <p:cNvPr id="877612" name="Line 44"/>
            <p:cNvSpPr>
              <a:spLocks noChangeShapeType="1"/>
            </p:cNvSpPr>
            <p:nvPr/>
          </p:nvSpPr>
          <p:spPr bwMode="auto">
            <a:xfrm flipH="1">
              <a:off x="2352" y="1776"/>
              <a:ext cx="144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613" name="Line 45"/>
            <p:cNvSpPr>
              <a:spLocks noChangeShapeType="1"/>
            </p:cNvSpPr>
            <p:nvPr/>
          </p:nvSpPr>
          <p:spPr bwMode="auto">
            <a:xfrm>
              <a:off x="2496" y="1776"/>
              <a:ext cx="12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614" name="Line 46"/>
            <p:cNvSpPr>
              <a:spLocks noChangeShapeType="1"/>
            </p:cNvSpPr>
            <p:nvPr/>
          </p:nvSpPr>
          <p:spPr bwMode="auto">
            <a:xfrm flipV="1">
              <a:off x="2496" y="1200"/>
              <a:ext cx="115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615" name="Text Box 47"/>
            <p:cNvSpPr txBox="1">
              <a:spLocks noChangeArrowheads="1"/>
            </p:cNvSpPr>
            <p:nvPr/>
          </p:nvSpPr>
          <p:spPr bwMode="auto">
            <a:xfrm>
              <a:off x="2784" y="1248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red</a:t>
              </a:r>
            </a:p>
          </p:txBody>
        </p:sp>
        <p:sp>
          <p:nvSpPr>
            <p:cNvPr id="877616" name="Text Box 48"/>
            <p:cNvSpPr txBox="1">
              <a:spLocks noChangeArrowheads="1"/>
            </p:cNvSpPr>
            <p:nvPr/>
          </p:nvSpPr>
          <p:spPr bwMode="auto">
            <a:xfrm>
              <a:off x="2448" y="2400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yellow</a:t>
              </a:r>
            </a:p>
          </p:txBody>
        </p:sp>
        <p:sp>
          <p:nvSpPr>
            <p:cNvPr id="877617" name="Text Box 49"/>
            <p:cNvSpPr txBox="1">
              <a:spLocks noChangeArrowheads="1"/>
            </p:cNvSpPr>
            <p:nvPr/>
          </p:nvSpPr>
          <p:spPr bwMode="auto">
            <a:xfrm>
              <a:off x="3072" y="1824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green</a:t>
              </a:r>
            </a:p>
          </p:txBody>
        </p:sp>
      </p:grpSp>
      <p:pic>
        <p:nvPicPr>
          <p:cNvPr id="877637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1766"/>
            <a:ext cx="4638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7638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69" y="4988603"/>
            <a:ext cx="4867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7639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6088741"/>
            <a:ext cx="4714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10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Entropy reduction by data set partitioning</a:t>
            </a:r>
          </a:p>
        </p:txBody>
      </p:sp>
      <p:sp>
        <p:nvSpPr>
          <p:cNvPr id="878595" name="AutoShape 3"/>
          <p:cNvSpPr>
            <a:spLocks noChangeArrowheads="1"/>
          </p:cNvSpPr>
          <p:nvPr/>
        </p:nvSpPr>
        <p:spPr bwMode="auto">
          <a:xfrm>
            <a:off x="4791075" y="1971636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4179889" y="1604923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597" name="AutoShape 5"/>
          <p:cNvSpPr>
            <a:spLocks noChangeArrowheads="1"/>
          </p:cNvSpPr>
          <p:nvPr/>
        </p:nvSpPr>
        <p:spPr bwMode="auto">
          <a:xfrm>
            <a:off x="3813175" y="166524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598" name="AutoShape 6"/>
          <p:cNvSpPr>
            <a:spLocks noChangeArrowheads="1"/>
          </p:cNvSpPr>
          <p:nvPr/>
        </p:nvSpPr>
        <p:spPr bwMode="auto">
          <a:xfrm>
            <a:off x="4668839" y="2338348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599" name="AutoShape 7"/>
          <p:cNvSpPr>
            <a:spLocks noChangeArrowheads="1"/>
          </p:cNvSpPr>
          <p:nvPr/>
        </p:nvSpPr>
        <p:spPr bwMode="auto">
          <a:xfrm>
            <a:off x="4486275" y="166524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0" name="AutoShape 8"/>
          <p:cNvSpPr>
            <a:spLocks noChangeArrowheads="1"/>
          </p:cNvSpPr>
          <p:nvPr/>
        </p:nvSpPr>
        <p:spPr bwMode="auto">
          <a:xfrm>
            <a:off x="4117975" y="2216111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4364039" y="1971636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>
            <a:off x="5219701" y="190972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>
            <a:off x="3873501" y="209387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4" name="Rectangle 12"/>
          <p:cNvSpPr>
            <a:spLocks noChangeArrowheads="1"/>
          </p:cNvSpPr>
          <p:nvPr/>
        </p:nvSpPr>
        <p:spPr bwMode="auto">
          <a:xfrm>
            <a:off x="3995738" y="2582823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5" name="Rectangle 13"/>
          <p:cNvSpPr>
            <a:spLocks noChangeArrowheads="1"/>
          </p:cNvSpPr>
          <p:nvPr/>
        </p:nvSpPr>
        <p:spPr bwMode="auto">
          <a:xfrm>
            <a:off x="4852989" y="1665248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6" name="Rectangle 14"/>
          <p:cNvSpPr>
            <a:spLocks noChangeArrowheads="1"/>
          </p:cNvSpPr>
          <p:nvPr/>
        </p:nvSpPr>
        <p:spPr bwMode="auto">
          <a:xfrm>
            <a:off x="4424364" y="2644736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7" name="Rectangle 15"/>
          <p:cNvSpPr>
            <a:spLocks noChangeArrowheads="1"/>
          </p:cNvSpPr>
          <p:nvPr/>
        </p:nvSpPr>
        <p:spPr bwMode="auto">
          <a:xfrm>
            <a:off x="5035551" y="2276435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>
            <a:off x="4913314" y="2644736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9" name="Oval 17"/>
          <p:cNvSpPr>
            <a:spLocks noChangeArrowheads="1"/>
          </p:cNvSpPr>
          <p:nvPr/>
        </p:nvSpPr>
        <p:spPr bwMode="auto">
          <a:xfrm>
            <a:off x="3506789" y="1420772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8610" name="Group 18"/>
          <p:cNvGrpSpPr>
            <a:grpSpLocks/>
          </p:cNvGrpSpPr>
          <p:nvPr/>
        </p:nvGrpSpPr>
        <p:grpSpPr bwMode="auto">
          <a:xfrm>
            <a:off x="6870701" y="1604923"/>
            <a:ext cx="1528763" cy="1039813"/>
            <a:chOff x="3648" y="576"/>
            <a:chExt cx="1200" cy="816"/>
          </a:xfrm>
        </p:grpSpPr>
        <p:sp>
          <p:nvSpPr>
            <p:cNvPr id="878611" name="AutoShape 19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12" name="AutoShape 20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13" name="Rectangle 21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4" name="Rectangle 2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5" name="Rectangle 23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6" name="Oval 24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8617" name="Group 25"/>
          <p:cNvGrpSpPr>
            <a:grpSpLocks/>
          </p:cNvGrpSpPr>
          <p:nvPr/>
        </p:nvGrpSpPr>
        <p:grpSpPr bwMode="auto">
          <a:xfrm>
            <a:off x="7054851" y="3500397"/>
            <a:ext cx="1344613" cy="1284288"/>
            <a:chOff x="3792" y="2304"/>
            <a:chExt cx="1056" cy="1008"/>
          </a:xfrm>
        </p:grpSpPr>
        <p:sp>
          <p:nvSpPr>
            <p:cNvPr id="878618" name="AutoShape 26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9" name="AutoShap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20" name="AutoShape 28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1" name="Rectangle 29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22" name="Rectangle 30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3" name="Oval 31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8624" name="Group 32"/>
          <p:cNvGrpSpPr>
            <a:grpSpLocks/>
          </p:cNvGrpSpPr>
          <p:nvPr/>
        </p:nvGrpSpPr>
        <p:grpSpPr bwMode="auto">
          <a:xfrm>
            <a:off x="4424363" y="4600535"/>
            <a:ext cx="1162050" cy="1039812"/>
            <a:chOff x="2208" y="2928"/>
            <a:chExt cx="912" cy="816"/>
          </a:xfrm>
        </p:grpSpPr>
        <p:sp>
          <p:nvSpPr>
            <p:cNvPr id="878625" name="Rectangle 33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26" name="Rectangle 34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8627" name="Rectangle 35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8" name="Rectangle 36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9" name="Oval 37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8630" name="Line 38"/>
          <p:cNvSpPr>
            <a:spLocks noChangeShapeType="1"/>
          </p:cNvSpPr>
          <p:nvPr/>
        </p:nvSpPr>
        <p:spPr bwMode="auto">
          <a:xfrm flipH="1">
            <a:off x="5219701" y="3133686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31" name="Line 39"/>
          <p:cNvSpPr>
            <a:spLocks noChangeShapeType="1"/>
          </p:cNvSpPr>
          <p:nvPr/>
        </p:nvSpPr>
        <p:spPr bwMode="auto">
          <a:xfrm>
            <a:off x="5402264" y="3133685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32" name="Line 40"/>
          <p:cNvSpPr>
            <a:spLocks noChangeShapeType="1"/>
          </p:cNvSpPr>
          <p:nvPr/>
        </p:nvSpPr>
        <p:spPr bwMode="auto">
          <a:xfrm flipV="1">
            <a:off x="5402264" y="2398673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33" name="Text Box 41"/>
          <p:cNvSpPr txBox="1">
            <a:spLocks noChangeArrowheads="1"/>
          </p:cNvSpPr>
          <p:nvPr/>
        </p:nvSpPr>
        <p:spPr bwMode="auto">
          <a:xfrm>
            <a:off x="4419601" y="3133685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78634" name="Text Box 42"/>
          <p:cNvSpPr txBox="1">
            <a:spLocks noChangeArrowheads="1"/>
          </p:cNvSpPr>
          <p:nvPr/>
        </p:nvSpPr>
        <p:spPr bwMode="auto">
          <a:xfrm>
            <a:off x="5562600" y="2460585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78635" name="Text Box 43"/>
          <p:cNvSpPr txBox="1">
            <a:spLocks noChangeArrowheads="1"/>
          </p:cNvSpPr>
          <p:nvPr/>
        </p:nvSpPr>
        <p:spPr bwMode="auto">
          <a:xfrm>
            <a:off x="5341939" y="3929022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78636" name="Text Box 44"/>
          <p:cNvSpPr txBox="1">
            <a:spLocks noChangeArrowheads="1"/>
          </p:cNvSpPr>
          <p:nvPr/>
        </p:nvSpPr>
        <p:spPr bwMode="auto">
          <a:xfrm>
            <a:off x="6137275" y="319401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pic>
        <p:nvPicPr>
          <p:cNvPr id="878672" name="Picture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00097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8673" name="Picture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1176297"/>
            <a:ext cx="2085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8674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910097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8675" name="Picture 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824497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8680" name="Group 88"/>
          <p:cNvGrpSpPr>
            <a:grpSpLocks/>
          </p:cNvGrpSpPr>
          <p:nvPr/>
        </p:nvGrpSpPr>
        <p:grpSpPr bwMode="auto">
          <a:xfrm>
            <a:off x="3810001" y="2547898"/>
            <a:ext cx="3667125" cy="1770063"/>
            <a:chOff x="1440" y="1152"/>
            <a:chExt cx="2310" cy="1115"/>
          </a:xfrm>
        </p:grpSpPr>
        <p:pic>
          <p:nvPicPr>
            <p:cNvPr id="878676" name="Picture 8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152"/>
              <a:ext cx="71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8677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728"/>
              <a:ext cx="798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8678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968"/>
              <a:ext cx="84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8679" name="Picture 8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82" y="6235514"/>
            <a:ext cx="71913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9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Information Gain</a:t>
            </a:r>
          </a:p>
        </p:txBody>
      </p:sp>
      <p:sp>
        <p:nvSpPr>
          <p:cNvPr id="879676" name="AutoShape 60"/>
          <p:cNvSpPr>
            <a:spLocks noChangeArrowheads="1"/>
          </p:cNvSpPr>
          <p:nvPr/>
        </p:nvSpPr>
        <p:spPr bwMode="auto">
          <a:xfrm>
            <a:off x="4791075" y="1696424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77" name="Rectangle 61"/>
          <p:cNvSpPr>
            <a:spLocks noChangeArrowheads="1"/>
          </p:cNvSpPr>
          <p:nvPr/>
        </p:nvSpPr>
        <p:spPr bwMode="auto">
          <a:xfrm>
            <a:off x="4179889" y="1329711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78" name="AutoShape 62"/>
          <p:cNvSpPr>
            <a:spLocks noChangeArrowheads="1"/>
          </p:cNvSpPr>
          <p:nvPr/>
        </p:nvSpPr>
        <p:spPr bwMode="auto">
          <a:xfrm>
            <a:off x="3813175" y="1390036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79" name="AutoShape 63"/>
          <p:cNvSpPr>
            <a:spLocks noChangeArrowheads="1"/>
          </p:cNvSpPr>
          <p:nvPr/>
        </p:nvSpPr>
        <p:spPr bwMode="auto">
          <a:xfrm>
            <a:off x="4668839" y="2063136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0" name="AutoShape 64"/>
          <p:cNvSpPr>
            <a:spLocks noChangeArrowheads="1"/>
          </p:cNvSpPr>
          <p:nvPr/>
        </p:nvSpPr>
        <p:spPr bwMode="auto">
          <a:xfrm>
            <a:off x="4486275" y="1390036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1" name="AutoShape 65"/>
          <p:cNvSpPr>
            <a:spLocks noChangeArrowheads="1"/>
          </p:cNvSpPr>
          <p:nvPr/>
        </p:nvSpPr>
        <p:spPr bwMode="auto">
          <a:xfrm>
            <a:off x="4117975" y="1940899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2" name="Rectangle 66"/>
          <p:cNvSpPr>
            <a:spLocks noChangeArrowheads="1"/>
          </p:cNvSpPr>
          <p:nvPr/>
        </p:nvSpPr>
        <p:spPr bwMode="auto">
          <a:xfrm>
            <a:off x="4364039" y="1696424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3" name="Rectangle 67"/>
          <p:cNvSpPr>
            <a:spLocks noChangeArrowheads="1"/>
          </p:cNvSpPr>
          <p:nvPr/>
        </p:nvSpPr>
        <p:spPr bwMode="auto">
          <a:xfrm>
            <a:off x="5219701" y="1634511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9684" name="Rectangle 68"/>
          <p:cNvSpPr>
            <a:spLocks noChangeArrowheads="1"/>
          </p:cNvSpPr>
          <p:nvPr/>
        </p:nvSpPr>
        <p:spPr bwMode="auto">
          <a:xfrm>
            <a:off x="3873501" y="1818661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5" name="Rectangle 69"/>
          <p:cNvSpPr>
            <a:spLocks noChangeArrowheads="1"/>
          </p:cNvSpPr>
          <p:nvPr/>
        </p:nvSpPr>
        <p:spPr bwMode="auto">
          <a:xfrm>
            <a:off x="3995738" y="2307611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6" name="Rectangle 70"/>
          <p:cNvSpPr>
            <a:spLocks noChangeArrowheads="1"/>
          </p:cNvSpPr>
          <p:nvPr/>
        </p:nvSpPr>
        <p:spPr bwMode="auto">
          <a:xfrm>
            <a:off x="4852989" y="1390036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7" name="Rectangle 71"/>
          <p:cNvSpPr>
            <a:spLocks noChangeArrowheads="1"/>
          </p:cNvSpPr>
          <p:nvPr/>
        </p:nvSpPr>
        <p:spPr bwMode="auto">
          <a:xfrm>
            <a:off x="4424364" y="2369524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8" name="Rectangle 72"/>
          <p:cNvSpPr>
            <a:spLocks noChangeArrowheads="1"/>
          </p:cNvSpPr>
          <p:nvPr/>
        </p:nvSpPr>
        <p:spPr bwMode="auto">
          <a:xfrm>
            <a:off x="5035551" y="2001223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9" name="Rectangle 73"/>
          <p:cNvSpPr>
            <a:spLocks noChangeArrowheads="1"/>
          </p:cNvSpPr>
          <p:nvPr/>
        </p:nvSpPr>
        <p:spPr bwMode="auto">
          <a:xfrm>
            <a:off x="4913314" y="2369524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90" name="Oval 74"/>
          <p:cNvSpPr>
            <a:spLocks noChangeArrowheads="1"/>
          </p:cNvSpPr>
          <p:nvPr/>
        </p:nvSpPr>
        <p:spPr bwMode="auto">
          <a:xfrm>
            <a:off x="3506789" y="1145560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9691" name="Group 75"/>
          <p:cNvGrpSpPr>
            <a:grpSpLocks/>
          </p:cNvGrpSpPr>
          <p:nvPr/>
        </p:nvGrpSpPr>
        <p:grpSpPr bwMode="auto">
          <a:xfrm>
            <a:off x="6870701" y="1329711"/>
            <a:ext cx="1528763" cy="1039813"/>
            <a:chOff x="3648" y="576"/>
            <a:chExt cx="1200" cy="816"/>
          </a:xfrm>
        </p:grpSpPr>
        <p:sp>
          <p:nvSpPr>
            <p:cNvPr id="879692" name="AutoShape 76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693" name="AutoShape 77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694" name="Rectangle 78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695" name="Rectangle 79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696" name="Rectangle 80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697" name="Oval 81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9698" name="Group 82"/>
          <p:cNvGrpSpPr>
            <a:grpSpLocks/>
          </p:cNvGrpSpPr>
          <p:nvPr/>
        </p:nvGrpSpPr>
        <p:grpSpPr bwMode="auto">
          <a:xfrm>
            <a:off x="7054851" y="3225185"/>
            <a:ext cx="1344613" cy="1284288"/>
            <a:chOff x="3792" y="2304"/>
            <a:chExt cx="1056" cy="1008"/>
          </a:xfrm>
        </p:grpSpPr>
        <p:sp>
          <p:nvSpPr>
            <p:cNvPr id="879699" name="AutoShape 83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0" name="AutoShape 84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1" name="AutoShape 85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02" name="Rectangle 86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3" name="Rectangle 87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04" name="Oval 88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9705" name="Group 89"/>
          <p:cNvGrpSpPr>
            <a:grpSpLocks/>
          </p:cNvGrpSpPr>
          <p:nvPr/>
        </p:nvGrpSpPr>
        <p:grpSpPr bwMode="auto">
          <a:xfrm>
            <a:off x="4424363" y="4325323"/>
            <a:ext cx="1162050" cy="1039812"/>
            <a:chOff x="2208" y="2928"/>
            <a:chExt cx="912" cy="816"/>
          </a:xfrm>
        </p:grpSpPr>
        <p:sp>
          <p:nvSpPr>
            <p:cNvPr id="879706" name="Rectangle 90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7" name="Rectangle 91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9708" name="Rectangle 92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09" name="Rectangle 93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10" name="Oval 94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9711" name="Line 95"/>
          <p:cNvSpPr>
            <a:spLocks noChangeShapeType="1"/>
          </p:cNvSpPr>
          <p:nvPr/>
        </p:nvSpPr>
        <p:spPr bwMode="auto">
          <a:xfrm flipH="1">
            <a:off x="5219701" y="2858474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712" name="Line 96"/>
          <p:cNvSpPr>
            <a:spLocks noChangeShapeType="1"/>
          </p:cNvSpPr>
          <p:nvPr/>
        </p:nvSpPr>
        <p:spPr bwMode="auto">
          <a:xfrm>
            <a:off x="5402264" y="2858473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713" name="Line 97"/>
          <p:cNvSpPr>
            <a:spLocks noChangeShapeType="1"/>
          </p:cNvSpPr>
          <p:nvPr/>
        </p:nvSpPr>
        <p:spPr bwMode="auto">
          <a:xfrm flipV="1">
            <a:off x="5402264" y="2123461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714" name="Text Box 98"/>
          <p:cNvSpPr txBox="1">
            <a:spLocks noChangeArrowheads="1"/>
          </p:cNvSpPr>
          <p:nvPr/>
        </p:nvSpPr>
        <p:spPr bwMode="auto">
          <a:xfrm>
            <a:off x="4419601" y="2858473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79715" name="Text Box 99"/>
          <p:cNvSpPr txBox="1">
            <a:spLocks noChangeArrowheads="1"/>
          </p:cNvSpPr>
          <p:nvPr/>
        </p:nvSpPr>
        <p:spPr bwMode="auto">
          <a:xfrm>
            <a:off x="5562600" y="2185373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79716" name="Text Box 100"/>
          <p:cNvSpPr txBox="1">
            <a:spLocks noChangeArrowheads="1"/>
          </p:cNvSpPr>
          <p:nvPr/>
        </p:nvSpPr>
        <p:spPr bwMode="auto">
          <a:xfrm>
            <a:off x="5341939" y="365381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79717" name="Text Box 101"/>
          <p:cNvSpPr txBox="1">
            <a:spLocks noChangeArrowheads="1"/>
          </p:cNvSpPr>
          <p:nvPr/>
        </p:nvSpPr>
        <p:spPr bwMode="auto">
          <a:xfrm>
            <a:off x="6137275" y="2918798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pic>
        <p:nvPicPr>
          <p:cNvPr id="879745" name="Picture 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24885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6" name="Picture 1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901085"/>
            <a:ext cx="2085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7" name="Picture 1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34885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8" name="Picture 1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49285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9" name="Picture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943601"/>
            <a:ext cx="8077200" cy="555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008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Information Gain of The Attribute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Attributes</a:t>
            </a:r>
            <a:endParaRPr lang="sl-SI" sz="2400"/>
          </a:p>
          <a:p>
            <a:pPr lvl="1"/>
            <a:r>
              <a:rPr lang="sl-SI" sz="2000"/>
              <a:t>Gain(</a:t>
            </a:r>
            <a:r>
              <a:rPr lang="en-US" sz="2000"/>
              <a:t>Color</a:t>
            </a:r>
            <a:r>
              <a:rPr lang="sl-SI" sz="2000"/>
              <a:t>) = 0.246</a:t>
            </a:r>
          </a:p>
          <a:p>
            <a:pPr lvl="1"/>
            <a:r>
              <a:rPr lang="sl-SI" sz="2000"/>
              <a:t>Gain(</a:t>
            </a:r>
            <a:r>
              <a:rPr lang="en-US" sz="2000"/>
              <a:t>Outline</a:t>
            </a:r>
            <a:r>
              <a:rPr lang="sl-SI" sz="2000"/>
              <a:t>) = 0.151</a:t>
            </a:r>
          </a:p>
          <a:p>
            <a:pPr lvl="1"/>
            <a:r>
              <a:rPr lang="sl-SI" sz="2000"/>
              <a:t>Gain(</a:t>
            </a:r>
            <a:r>
              <a:rPr lang="en-US" sz="2000"/>
              <a:t>Dot</a:t>
            </a:r>
            <a:r>
              <a:rPr lang="sl-SI" sz="2000"/>
              <a:t>) = 0.048</a:t>
            </a:r>
          </a:p>
          <a:p>
            <a:r>
              <a:rPr lang="en-US" sz="2400"/>
              <a:t>Heuristics: attribute with the highest gain is chosen</a:t>
            </a:r>
          </a:p>
          <a:p>
            <a:r>
              <a:rPr lang="en-US" sz="2400"/>
              <a:t>This heuristics is local (local minimization of impurity)</a:t>
            </a:r>
            <a:endParaRPr lang="sl-SI" sz="2400"/>
          </a:p>
        </p:txBody>
      </p:sp>
    </p:spTree>
    <p:extLst>
      <p:ext uri="{BB962C8B-B14F-4D97-AF65-F5344CB8AC3E}">
        <p14:creationId xmlns:p14="http://schemas.microsoft.com/office/powerpoint/2010/main" val="1877411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666" name="Group 2"/>
          <p:cNvGrpSpPr>
            <a:grpSpLocks/>
          </p:cNvGrpSpPr>
          <p:nvPr/>
        </p:nvGrpSpPr>
        <p:grpSpPr bwMode="auto">
          <a:xfrm>
            <a:off x="1676400" y="1155581"/>
            <a:ext cx="2667000" cy="2057400"/>
            <a:chOff x="1008" y="432"/>
            <a:chExt cx="1680" cy="1296"/>
          </a:xfrm>
        </p:grpSpPr>
        <p:sp>
          <p:nvSpPr>
            <p:cNvPr id="881667" name="AutoShape 3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68" name="Rectangle 4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69" name="AutoShape 5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0" name="AutoShape 6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1" name="AutoShape 7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2" name="AutoShape 8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3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4" name="Rectangle 10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1675" name="Rectangle 11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6" name="Rectangle 12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7" name="Rectangle 13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8" name="Rectangle 14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9" name="Rectangle 15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80" name="Rectangle 16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1" name="Oval 17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682" name="Group 18"/>
          <p:cNvGrpSpPr>
            <a:grpSpLocks/>
          </p:cNvGrpSpPr>
          <p:nvPr/>
        </p:nvGrpSpPr>
        <p:grpSpPr bwMode="auto">
          <a:xfrm>
            <a:off x="5486400" y="1612781"/>
            <a:ext cx="1905000" cy="1295400"/>
            <a:chOff x="3648" y="576"/>
            <a:chExt cx="1200" cy="816"/>
          </a:xfrm>
        </p:grpSpPr>
        <p:sp>
          <p:nvSpPr>
            <p:cNvPr id="881683" name="AutoShape 19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84" name="AutoShape 20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85" name="Rectangle 21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6" name="Rectangle 2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7" name="Rectangle 23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8" name="Oval 24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689" name="Group 25"/>
          <p:cNvGrpSpPr>
            <a:grpSpLocks/>
          </p:cNvGrpSpPr>
          <p:nvPr/>
        </p:nvGrpSpPr>
        <p:grpSpPr bwMode="auto">
          <a:xfrm>
            <a:off x="4876800" y="4203581"/>
            <a:ext cx="1676400" cy="1600200"/>
            <a:chOff x="3792" y="2304"/>
            <a:chExt cx="1056" cy="1008"/>
          </a:xfrm>
        </p:grpSpPr>
        <p:sp>
          <p:nvSpPr>
            <p:cNvPr id="881690" name="AutoShape 26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1" name="AutoShap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2" name="AutoShape 28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93" name="Rectangle 29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4" name="Rectangle 30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95" name="Oval 31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696" name="Group 32"/>
          <p:cNvGrpSpPr>
            <a:grpSpLocks/>
          </p:cNvGrpSpPr>
          <p:nvPr/>
        </p:nvGrpSpPr>
        <p:grpSpPr bwMode="auto">
          <a:xfrm>
            <a:off x="2514600" y="3898781"/>
            <a:ext cx="1447800" cy="1295400"/>
            <a:chOff x="2208" y="2928"/>
            <a:chExt cx="912" cy="816"/>
          </a:xfrm>
        </p:grpSpPr>
        <p:sp>
          <p:nvSpPr>
            <p:cNvPr id="881697" name="Rectangle 33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8" name="Rectangle 34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1699" name="Rectangle 35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700" name="Rectangle 36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701" name="Oval 37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702" name="Line 38"/>
          <p:cNvSpPr>
            <a:spLocks noChangeShapeType="1"/>
          </p:cNvSpPr>
          <p:nvPr/>
        </p:nvSpPr>
        <p:spPr bwMode="auto">
          <a:xfrm flipH="1">
            <a:off x="3810000" y="3136781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703" name="Line 39"/>
          <p:cNvSpPr>
            <a:spLocks noChangeShapeType="1"/>
          </p:cNvSpPr>
          <p:nvPr/>
        </p:nvSpPr>
        <p:spPr bwMode="auto">
          <a:xfrm>
            <a:off x="3962400" y="3136781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704" name="Line 40"/>
          <p:cNvSpPr>
            <a:spLocks noChangeShapeType="1"/>
          </p:cNvSpPr>
          <p:nvPr/>
        </p:nvSpPr>
        <p:spPr bwMode="auto">
          <a:xfrm flipV="1">
            <a:off x="3962400" y="2527181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705" name="Text Box 41"/>
          <p:cNvSpPr txBox="1">
            <a:spLocks noChangeArrowheads="1"/>
          </p:cNvSpPr>
          <p:nvPr/>
        </p:nvSpPr>
        <p:spPr bwMode="auto">
          <a:xfrm>
            <a:off x="2971801" y="3136781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81706" name="Text Box 42"/>
          <p:cNvSpPr txBox="1">
            <a:spLocks noChangeArrowheads="1"/>
          </p:cNvSpPr>
          <p:nvPr/>
        </p:nvSpPr>
        <p:spPr bwMode="auto">
          <a:xfrm>
            <a:off x="4572000" y="2298581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81707" name="Text Box 43"/>
          <p:cNvSpPr txBox="1">
            <a:spLocks noChangeArrowheads="1"/>
          </p:cNvSpPr>
          <p:nvPr/>
        </p:nvSpPr>
        <p:spPr bwMode="auto">
          <a:xfrm>
            <a:off x="3886201" y="4127381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81708" name="Text Box 44"/>
          <p:cNvSpPr txBox="1">
            <a:spLocks noChangeArrowheads="1"/>
          </p:cNvSpPr>
          <p:nvPr/>
        </p:nvSpPr>
        <p:spPr bwMode="auto">
          <a:xfrm>
            <a:off x="4876800" y="3746381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sp>
        <p:nvSpPr>
          <p:cNvPr id="881709" name="Rectangle 45"/>
          <p:cNvSpPr>
            <a:spLocks noChangeArrowheads="1"/>
          </p:cNvSpPr>
          <p:nvPr/>
        </p:nvSpPr>
        <p:spPr bwMode="auto">
          <a:xfrm>
            <a:off x="7318899" y="53340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Outline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 = 0.971 bits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Dot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0.951 = 0.020 bits</a:t>
            </a:r>
            <a:endParaRPr lang="en-US" sz="20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0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690" name="Group 1026"/>
          <p:cNvGrpSpPr>
            <a:grpSpLocks/>
          </p:cNvGrpSpPr>
          <p:nvPr/>
        </p:nvGrpSpPr>
        <p:grpSpPr bwMode="auto">
          <a:xfrm>
            <a:off x="1676400" y="152400"/>
            <a:ext cx="2667000" cy="2057400"/>
            <a:chOff x="1008" y="432"/>
            <a:chExt cx="1680" cy="1296"/>
          </a:xfrm>
        </p:grpSpPr>
        <p:sp>
          <p:nvSpPr>
            <p:cNvPr id="882691" name="AutoShape 1027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692" name="Rectangle 1028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3" name="AutoShape 1029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694" name="AutoShape 1030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5" name="AutoShape 1031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6" name="AutoShape 1032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697" name="Rectangle 1033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8" name="Rectangle 1034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2699" name="Rectangle 1035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0" name="Rectangle 1036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1" name="Rectangle 1037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2" name="Rectangle 1038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3" name="Rectangle 1039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4" name="Rectangle 1040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5" name="Oval 1041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06" name="Group 1042"/>
          <p:cNvGrpSpPr>
            <a:grpSpLocks/>
          </p:cNvGrpSpPr>
          <p:nvPr/>
        </p:nvGrpSpPr>
        <p:grpSpPr bwMode="auto">
          <a:xfrm>
            <a:off x="5486400" y="609600"/>
            <a:ext cx="1905000" cy="1295400"/>
            <a:chOff x="3648" y="576"/>
            <a:chExt cx="1200" cy="816"/>
          </a:xfrm>
        </p:grpSpPr>
        <p:sp>
          <p:nvSpPr>
            <p:cNvPr id="882707" name="AutoShape 1043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8" name="AutoShape 1044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9" name="Rectangle 1045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0" name="Rectangle 1046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1" name="Rectangle 1047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2" name="Oval 1048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13" name="Group 1049"/>
          <p:cNvGrpSpPr>
            <a:grpSpLocks/>
          </p:cNvGrpSpPr>
          <p:nvPr/>
        </p:nvGrpSpPr>
        <p:grpSpPr bwMode="auto">
          <a:xfrm>
            <a:off x="4876800" y="3200400"/>
            <a:ext cx="1676400" cy="1600200"/>
            <a:chOff x="3792" y="2304"/>
            <a:chExt cx="1056" cy="1008"/>
          </a:xfrm>
        </p:grpSpPr>
        <p:sp>
          <p:nvSpPr>
            <p:cNvPr id="882714" name="AutoShape 1050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5" name="AutoShape 1051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6" name="AutoShape 1052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17" name="Rectangle 1053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8" name="Rectangle 1054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19" name="Oval 1055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20" name="Group 1056"/>
          <p:cNvGrpSpPr>
            <a:grpSpLocks/>
          </p:cNvGrpSpPr>
          <p:nvPr/>
        </p:nvGrpSpPr>
        <p:grpSpPr bwMode="auto">
          <a:xfrm>
            <a:off x="2514600" y="2895600"/>
            <a:ext cx="1447800" cy="1295400"/>
            <a:chOff x="2208" y="2928"/>
            <a:chExt cx="912" cy="816"/>
          </a:xfrm>
        </p:grpSpPr>
        <p:sp>
          <p:nvSpPr>
            <p:cNvPr id="882721" name="Rectangle 1057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22" name="Rectangle 1058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2723" name="Rectangle 1059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24" name="Rectangle 1060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25" name="Oval 1061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2726" name="Line 1062"/>
          <p:cNvSpPr>
            <a:spLocks noChangeShapeType="1"/>
          </p:cNvSpPr>
          <p:nvPr/>
        </p:nvSpPr>
        <p:spPr bwMode="auto">
          <a:xfrm flipH="1">
            <a:off x="3810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27" name="Line 1063"/>
          <p:cNvSpPr>
            <a:spLocks noChangeShapeType="1"/>
          </p:cNvSpPr>
          <p:nvPr/>
        </p:nvSpPr>
        <p:spPr bwMode="auto">
          <a:xfrm>
            <a:off x="3962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28" name="Line 1064"/>
          <p:cNvSpPr>
            <a:spLocks noChangeShapeType="1"/>
          </p:cNvSpPr>
          <p:nvPr/>
        </p:nvSpPr>
        <p:spPr bwMode="auto">
          <a:xfrm flipV="1">
            <a:off x="3962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29" name="Text Box 1065"/>
          <p:cNvSpPr txBox="1">
            <a:spLocks noChangeArrowheads="1"/>
          </p:cNvSpPr>
          <p:nvPr/>
        </p:nvSpPr>
        <p:spPr bwMode="auto">
          <a:xfrm>
            <a:off x="2971801" y="21336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82730" name="Text Box 1066"/>
          <p:cNvSpPr txBox="1">
            <a:spLocks noChangeArrowheads="1"/>
          </p:cNvSpPr>
          <p:nvPr/>
        </p:nvSpPr>
        <p:spPr bwMode="auto">
          <a:xfrm>
            <a:off x="4572000" y="1295400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82731" name="Text Box 1067"/>
          <p:cNvSpPr txBox="1">
            <a:spLocks noChangeArrowheads="1"/>
          </p:cNvSpPr>
          <p:nvPr/>
        </p:nvSpPr>
        <p:spPr bwMode="auto">
          <a:xfrm>
            <a:off x="3886201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82732" name="Text Box 1068"/>
          <p:cNvSpPr txBox="1">
            <a:spLocks noChangeArrowheads="1"/>
          </p:cNvSpPr>
          <p:nvPr/>
        </p:nvSpPr>
        <p:spPr bwMode="auto">
          <a:xfrm>
            <a:off x="4876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grpSp>
        <p:nvGrpSpPr>
          <p:cNvPr id="882733" name="Group 1069"/>
          <p:cNvGrpSpPr>
            <a:grpSpLocks/>
          </p:cNvGrpSpPr>
          <p:nvPr/>
        </p:nvGrpSpPr>
        <p:grpSpPr bwMode="auto">
          <a:xfrm>
            <a:off x="7772400" y="4267200"/>
            <a:ext cx="1143000" cy="990600"/>
            <a:chOff x="3696" y="2592"/>
            <a:chExt cx="720" cy="624"/>
          </a:xfrm>
        </p:grpSpPr>
        <p:sp>
          <p:nvSpPr>
            <p:cNvPr id="882734" name="Rectangle 1070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35" name="Rectangle 1071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36" name="Oval 1072"/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37" name="Group 1073"/>
          <p:cNvGrpSpPr>
            <a:grpSpLocks/>
          </p:cNvGrpSpPr>
          <p:nvPr/>
        </p:nvGrpSpPr>
        <p:grpSpPr bwMode="auto">
          <a:xfrm>
            <a:off x="6477000" y="5486400"/>
            <a:ext cx="1447800" cy="1066800"/>
            <a:chOff x="2304" y="3216"/>
            <a:chExt cx="912" cy="672"/>
          </a:xfrm>
        </p:grpSpPr>
        <p:sp>
          <p:nvSpPr>
            <p:cNvPr id="882738" name="AutoShape 1074"/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39" name="AutoShape 1075"/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40" name="AutoShape 1076"/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41" name="Oval 1077"/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2742" name="Line 1078"/>
          <p:cNvSpPr>
            <a:spLocks noChangeShapeType="1"/>
          </p:cNvSpPr>
          <p:nvPr/>
        </p:nvSpPr>
        <p:spPr bwMode="auto">
          <a:xfrm>
            <a:off x="6400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43" name="Line 1079"/>
          <p:cNvSpPr>
            <a:spLocks noChangeShapeType="1"/>
          </p:cNvSpPr>
          <p:nvPr/>
        </p:nvSpPr>
        <p:spPr bwMode="auto">
          <a:xfrm>
            <a:off x="6400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44" name="Text Box 1080"/>
          <p:cNvSpPr txBox="1">
            <a:spLocks noChangeArrowheads="1"/>
          </p:cNvSpPr>
          <p:nvPr/>
        </p:nvSpPr>
        <p:spPr bwMode="auto">
          <a:xfrm>
            <a:off x="5384800" y="4848225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Outline</a:t>
            </a:r>
            <a:r>
              <a:rPr lang="sl-SI"/>
              <a:t>?</a:t>
            </a:r>
            <a:endParaRPr lang="en-US"/>
          </a:p>
        </p:txBody>
      </p:sp>
      <p:sp>
        <p:nvSpPr>
          <p:cNvPr id="882745" name="Text Box 1081"/>
          <p:cNvSpPr txBox="1">
            <a:spLocks noChangeArrowheads="1"/>
          </p:cNvSpPr>
          <p:nvPr/>
        </p:nvSpPr>
        <p:spPr bwMode="auto">
          <a:xfrm>
            <a:off x="5791201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dashed</a:t>
            </a:r>
          </a:p>
        </p:txBody>
      </p:sp>
      <p:sp>
        <p:nvSpPr>
          <p:cNvPr id="882746" name="Text Box 1082"/>
          <p:cNvSpPr txBox="1">
            <a:spLocks noChangeArrowheads="1"/>
          </p:cNvSpPr>
          <p:nvPr/>
        </p:nvSpPr>
        <p:spPr bwMode="auto">
          <a:xfrm>
            <a:off x="6858001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solid</a:t>
            </a:r>
          </a:p>
        </p:txBody>
      </p:sp>
      <p:sp>
        <p:nvSpPr>
          <p:cNvPr id="882747" name="Rectangle 1083"/>
          <p:cNvSpPr>
            <a:spLocks noChangeArrowheads="1"/>
          </p:cNvSpPr>
          <p:nvPr/>
        </p:nvSpPr>
        <p:spPr bwMode="auto">
          <a:xfrm>
            <a:off x="5562600" y="19812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Outline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0.951 = 0.020 bits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Dot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 = 0.971 bits</a:t>
            </a:r>
            <a:endParaRPr lang="en-US" sz="20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4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714" name="Group 2"/>
          <p:cNvGrpSpPr>
            <a:grpSpLocks/>
          </p:cNvGrpSpPr>
          <p:nvPr/>
        </p:nvGrpSpPr>
        <p:grpSpPr bwMode="auto">
          <a:xfrm>
            <a:off x="1676400" y="152400"/>
            <a:ext cx="2667000" cy="2057400"/>
            <a:chOff x="1008" y="432"/>
            <a:chExt cx="1680" cy="1296"/>
          </a:xfrm>
        </p:grpSpPr>
        <p:sp>
          <p:nvSpPr>
            <p:cNvPr id="883715" name="AutoShape 3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16" name="Rectangle 4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17" name="AutoShape 5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18" name="AutoShape 6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19" name="AutoShape 7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0" name="AutoShape 8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1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2" name="Rectangle 10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3723" name="Rectangle 11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4" name="Rectangle 12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5" name="Rectangle 13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6" name="Rectangle 14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7" name="Rectangle 15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8" name="Rectangle 16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9" name="Oval 17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30" name="Group 18"/>
          <p:cNvGrpSpPr>
            <a:grpSpLocks/>
          </p:cNvGrpSpPr>
          <p:nvPr/>
        </p:nvGrpSpPr>
        <p:grpSpPr bwMode="auto">
          <a:xfrm>
            <a:off x="5486400" y="609600"/>
            <a:ext cx="1905000" cy="1295400"/>
            <a:chOff x="3648" y="576"/>
            <a:chExt cx="1200" cy="816"/>
          </a:xfrm>
        </p:grpSpPr>
        <p:sp>
          <p:nvSpPr>
            <p:cNvPr id="883731" name="AutoShape 19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32" name="AutoShape 20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33" name="Rectangle 21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4" name="Rectangle 2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5" name="Rectangle 23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6" name="Oval 24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37" name="Group 25"/>
          <p:cNvGrpSpPr>
            <a:grpSpLocks/>
          </p:cNvGrpSpPr>
          <p:nvPr/>
        </p:nvGrpSpPr>
        <p:grpSpPr bwMode="auto">
          <a:xfrm>
            <a:off x="4876800" y="3200400"/>
            <a:ext cx="1676400" cy="1600200"/>
            <a:chOff x="3792" y="2304"/>
            <a:chExt cx="1056" cy="1008"/>
          </a:xfrm>
        </p:grpSpPr>
        <p:sp>
          <p:nvSpPr>
            <p:cNvPr id="883738" name="AutoShape 26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9" name="AutoShap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0" name="AutoShape 28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1" name="Rectangle 29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2" name="Rectangle 30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3" name="Oval 31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44" name="Group 32"/>
          <p:cNvGrpSpPr>
            <a:grpSpLocks/>
          </p:cNvGrpSpPr>
          <p:nvPr/>
        </p:nvGrpSpPr>
        <p:grpSpPr bwMode="auto">
          <a:xfrm>
            <a:off x="2514600" y="2895600"/>
            <a:ext cx="1447800" cy="1295400"/>
            <a:chOff x="2208" y="2928"/>
            <a:chExt cx="912" cy="816"/>
          </a:xfrm>
        </p:grpSpPr>
        <p:sp>
          <p:nvSpPr>
            <p:cNvPr id="883745" name="Rectangle 33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6" name="Rectangle 34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3747" name="Rectangle 35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8" name="Rectangle 36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9" name="Oval 37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3750" name="Line 38"/>
          <p:cNvSpPr>
            <a:spLocks noChangeShapeType="1"/>
          </p:cNvSpPr>
          <p:nvPr/>
        </p:nvSpPr>
        <p:spPr bwMode="auto">
          <a:xfrm flipH="1">
            <a:off x="3810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51" name="Line 39"/>
          <p:cNvSpPr>
            <a:spLocks noChangeShapeType="1"/>
          </p:cNvSpPr>
          <p:nvPr/>
        </p:nvSpPr>
        <p:spPr bwMode="auto">
          <a:xfrm>
            <a:off x="3962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52" name="Line 40"/>
          <p:cNvSpPr>
            <a:spLocks noChangeShapeType="1"/>
          </p:cNvSpPr>
          <p:nvPr/>
        </p:nvSpPr>
        <p:spPr bwMode="auto">
          <a:xfrm flipV="1">
            <a:off x="3962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53" name="Text Box 41"/>
          <p:cNvSpPr txBox="1">
            <a:spLocks noChangeArrowheads="1"/>
          </p:cNvSpPr>
          <p:nvPr/>
        </p:nvSpPr>
        <p:spPr bwMode="auto">
          <a:xfrm>
            <a:off x="2971801" y="21336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83754" name="Text Box 42"/>
          <p:cNvSpPr txBox="1">
            <a:spLocks noChangeArrowheads="1"/>
          </p:cNvSpPr>
          <p:nvPr/>
        </p:nvSpPr>
        <p:spPr bwMode="auto">
          <a:xfrm>
            <a:off x="4572000" y="1295400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red</a:t>
            </a:r>
            <a:endParaRPr lang="en-US" sz="1600"/>
          </a:p>
        </p:txBody>
      </p:sp>
      <p:sp>
        <p:nvSpPr>
          <p:cNvPr id="883755" name="Text Box 43"/>
          <p:cNvSpPr txBox="1">
            <a:spLocks noChangeArrowheads="1"/>
          </p:cNvSpPr>
          <p:nvPr/>
        </p:nvSpPr>
        <p:spPr bwMode="auto">
          <a:xfrm>
            <a:off x="3886201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yellow</a:t>
            </a:r>
            <a:endParaRPr lang="en-US" sz="1600"/>
          </a:p>
        </p:txBody>
      </p:sp>
      <p:sp>
        <p:nvSpPr>
          <p:cNvPr id="883756" name="Text Box 44"/>
          <p:cNvSpPr txBox="1">
            <a:spLocks noChangeArrowheads="1"/>
          </p:cNvSpPr>
          <p:nvPr/>
        </p:nvSpPr>
        <p:spPr bwMode="auto">
          <a:xfrm>
            <a:off x="4876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green</a:t>
            </a:r>
            <a:endParaRPr lang="en-US" sz="1600"/>
          </a:p>
        </p:txBody>
      </p:sp>
      <p:grpSp>
        <p:nvGrpSpPr>
          <p:cNvPr id="883757" name="Group 45"/>
          <p:cNvGrpSpPr>
            <a:grpSpLocks/>
          </p:cNvGrpSpPr>
          <p:nvPr/>
        </p:nvGrpSpPr>
        <p:grpSpPr bwMode="auto">
          <a:xfrm>
            <a:off x="7772400" y="4267200"/>
            <a:ext cx="1143000" cy="990600"/>
            <a:chOff x="3696" y="2592"/>
            <a:chExt cx="720" cy="624"/>
          </a:xfrm>
        </p:grpSpPr>
        <p:sp>
          <p:nvSpPr>
            <p:cNvPr id="883758" name="Rectangle 46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59" name="Rectangle 47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60" name="Oval 48"/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61" name="Group 49"/>
          <p:cNvGrpSpPr>
            <a:grpSpLocks/>
          </p:cNvGrpSpPr>
          <p:nvPr/>
        </p:nvGrpSpPr>
        <p:grpSpPr bwMode="auto">
          <a:xfrm>
            <a:off x="6477000" y="5486400"/>
            <a:ext cx="1447800" cy="1066800"/>
            <a:chOff x="2304" y="3216"/>
            <a:chExt cx="912" cy="672"/>
          </a:xfrm>
        </p:grpSpPr>
        <p:sp>
          <p:nvSpPr>
            <p:cNvPr id="883762" name="AutoShape 50"/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63" name="AutoShape 51"/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64" name="AutoShape 52"/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65" name="Oval 53"/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3766" name="Line 54"/>
          <p:cNvSpPr>
            <a:spLocks noChangeShapeType="1"/>
          </p:cNvSpPr>
          <p:nvPr/>
        </p:nvSpPr>
        <p:spPr bwMode="auto">
          <a:xfrm>
            <a:off x="6400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67" name="Line 55"/>
          <p:cNvSpPr>
            <a:spLocks noChangeShapeType="1"/>
          </p:cNvSpPr>
          <p:nvPr/>
        </p:nvSpPr>
        <p:spPr bwMode="auto">
          <a:xfrm>
            <a:off x="6400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69" name="Text Box 57"/>
          <p:cNvSpPr txBox="1">
            <a:spLocks noChangeArrowheads="1"/>
          </p:cNvSpPr>
          <p:nvPr/>
        </p:nvSpPr>
        <p:spPr bwMode="auto">
          <a:xfrm>
            <a:off x="5791201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dashed</a:t>
            </a:r>
            <a:endParaRPr lang="en-US" sz="1600"/>
          </a:p>
        </p:txBody>
      </p:sp>
      <p:sp>
        <p:nvSpPr>
          <p:cNvPr id="883770" name="Text Box 58"/>
          <p:cNvSpPr txBox="1">
            <a:spLocks noChangeArrowheads="1"/>
          </p:cNvSpPr>
          <p:nvPr/>
        </p:nvSpPr>
        <p:spPr bwMode="auto">
          <a:xfrm>
            <a:off x="6858001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solid</a:t>
            </a:r>
            <a:endParaRPr lang="en-US" sz="1600"/>
          </a:p>
        </p:txBody>
      </p:sp>
      <p:sp>
        <p:nvSpPr>
          <p:cNvPr id="883771" name="Line 59"/>
          <p:cNvSpPr>
            <a:spLocks noChangeShapeType="1"/>
          </p:cNvSpPr>
          <p:nvPr/>
        </p:nvSpPr>
        <p:spPr bwMode="auto">
          <a:xfrm>
            <a:off x="7162800" y="18288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72" name="Line 60"/>
          <p:cNvSpPr>
            <a:spLocks noChangeShapeType="1"/>
          </p:cNvSpPr>
          <p:nvPr/>
        </p:nvSpPr>
        <p:spPr bwMode="auto">
          <a:xfrm>
            <a:off x="7162800" y="1828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73" name="Text Box 61"/>
          <p:cNvSpPr txBox="1">
            <a:spLocks noChangeArrowheads="1"/>
          </p:cNvSpPr>
          <p:nvPr/>
        </p:nvSpPr>
        <p:spPr bwMode="auto">
          <a:xfrm>
            <a:off x="6477001" y="19050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/>
              <a:t>Dot?</a:t>
            </a:r>
            <a:endParaRPr lang="en-US"/>
          </a:p>
        </p:txBody>
      </p:sp>
      <p:sp>
        <p:nvSpPr>
          <p:cNvPr id="883774" name="Text Box 62"/>
          <p:cNvSpPr txBox="1">
            <a:spLocks noChangeArrowheads="1"/>
          </p:cNvSpPr>
          <p:nvPr/>
        </p:nvSpPr>
        <p:spPr bwMode="auto">
          <a:xfrm>
            <a:off x="6934200" y="2438400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no</a:t>
            </a:r>
            <a:endParaRPr lang="en-US" sz="1600"/>
          </a:p>
        </p:txBody>
      </p:sp>
      <p:sp>
        <p:nvSpPr>
          <p:cNvPr id="883775" name="Text Box 63"/>
          <p:cNvSpPr txBox="1">
            <a:spLocks noChangeArrowheads="1"/>
          </p:cNvSpPr>
          <p:nvPr/>
        </p:nvSpPr>
        <p:spPr bwMode="auto">
          <a:xfrm>
            <a:off x="7620001" y="144780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yes</a:t>
            </a:r>
            <a:endParaRPr lang="en-US" sz="1600"/>
          </a:p>
        </p:txBody>
      </p:sp>
      <p:sp>
        <p:nvSpPr>
          <p:cNvPr id="883776" name="AutoShape 64"/>
          <p:cNvSpPr>
            <a:spLocks noChangeArrowheads="1"/>
          </p:cNvSpPr>
          <p:nvPr/>
        </p:nvSpPr>
        <p:spPr bwMode="auto">
          <a:xfrm>
            <a:off x="8839200" y="1905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3777" name="AutoShape 65"/>
          <p:cNvSpPr>
            <a:spLocks noChangeArrowheads="1"/>
          </p:cNvSpPr>
          <p:nvPr/>
        </p:nvSpPr>
        <p:spPr bwMode="auto">
          <a:xfrm>
            <a:off x="8763000" y="1371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3778" name="Oval 66"/>
          <p:cNvSpPr>
            <a:spLocks noChangeArrowheads="1"/>
          </p:cNvSpPr>
          <p:nvPr/>
        </p:nvSpPr>
        <p:spPr bwMode="auto">
          <a:xfrm>
            <a:off x="8534400" y="1143000"/>
            <a:ext cx="9144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79" name="Rectangle 67"/>
          <p:cNvSpPr>
            <a:spLocks noChangeArrowheads="1"/>
          </p:cNvSpPr>
          <p:nvPr/>
        </p:nvSpPr>
        <p:spPr bwMode="auto">
          <a:xfrm>
            <a:off x="7924800" y="26670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0" name="Rectangle 68"/>
          <p:cNvSpPr>
            <a:spLocks noChangeArrowheads="1"/>
          </p:cNvSpPr>
          <p:nvPr/>
        </p:nvSpPr>
        <p:spPr bwMode="auto">
          <a:xfrm>
            <a:off x="75438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1" name="Rectangle 69"/>
          <p:cNvSpPr>
            <a:spLocks noChangeArrowheads="1"/>
          </p:cNvSpPr>
          <p:nvPr/>
        </p:nvSpPr>
        <p:spPr bwMode="auto">
          <a:xfrm>
            <a:off x="83820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2" name="Oval 70"/>
          <p:cNvSpPr>
            <a:spLocks noChangeArrowheads="1"/>
          </p:cNvSpPr>
          <p:nvPr/>
        </p:nvSpPr>
        <p:spPr bwMode="auto">
          <a:xfrm>
            <a:off x="7391400" y="2514600"/>
            <a:ext cx="14478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3" name="Text Box 71"/>
          <p:cNvSpPr txBox="1">
            <a:spLocks noChangeArrowheads="1"/>
          </p:cNvSpPr>
          <p:nvPr/>
        </p:nvSpPr>
        <p:spPr bwMode="auto">
          <a:xfrm>
            <a:off x="5384800" y="4848225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Outline</a:t>
            </a:r>
            <a:r>
              <a:rPr lang="sl-SI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2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Decision</a:t>
            </a:r>
            <a:r>
              <a:rPr lang="sl-SI"/>
              <a:t> Tree</a:t>
            </a:r>
            <a:endParaRPr lang="en-US"/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auto">
          <a:xfrm>
            <a:off x="6172200" y="38100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Color</a:t>
            </a:r>
            <a:endParaRPr lang="en-US" sz="1600"/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auto">
          <a:xfrm>
            <a:off x="4572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Dot</a:t>
            </a:r>
            <a:endParaRPr lang="en-US" sz="1600"/>
          </a:p>
        </p:txBody>
      </p:sp>
      <p:sp>
        <p:nvSpPr>
          <p:cNvPr id="884742" name="Rectangle 6"/>
          <p:cNvSpPr>
            <a:spLocks noChangeArrowheads="1"/>
          </p:cNvSpPr>
          <p:nvPr/>
        </p:nvSpPr>
        <p:spPr bwMode="auto">
          <a:xfrm>
            <a:off x="8001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Outline</a:t>
            </a:r>
            <a:endParaRPr lang="en-US" sz="1600"/>
          </a:p>
        </p:txBody>
      </p:sp>
      <p:sp>
        <p:nvSpPr>
          <p:cNvPr id="884743" name="Rectangle 7"/>
          <p:cNvSpPr>
            <a:spLocks noChangeArrowheads="1"/>
          </p:cNvSpPr>
          <p:nvPr/>
        </p:nvSpPr>
        <p:spPr bwMode="auto">
          <a:xfrm>
            <a:off x="6172200" y="48768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square</a:t>
            </a:r>
            <a:endParaRPr lang="en-US" sz="1600"/>
          </a:p>
        </p:txBody>
      </p:sp>
      <p:cxnSp>
        <p:nvCxnSpPr>
          <p:cNvPr id="884744" name="AutoShape 8"/>
          <p:cNvCxnSpPr>
            <a:cxnSpLocks noChangeShapeType="1"/>
            <a:stCxn id="884741" idx="0"/>
            <a:endCxn id="884740" idx="2"/>
          </p:cNvCxnSpPr>
          <p:nvPr/>
        </p:nvCxnSpPr>
        <p:spPr bwMode="auto">
          <a:xfrm flipV="1">
            <a:off x="5105400" y="4191000"/>
            <a:ext cx="1600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45" name="AutoShape 9"/>
          <p:cNvCxnSpPr>
            <a:cxnSpLocks noChangeShapeType="1"/>
            <a:stCxn id="884742" idx="0"/>
            <a:endCxn id="884740" idx="2"/>
          </p:cNvCxnSpPr>
          <p:nvPr/>
        </p:nvCxnSpPr>
        <p:spPr bwMode="auto">
          <a:xfrm flipH="1" flipV="1">
            <a:off x="6705600" y="4191000"/>
            <a:ext cx="18288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46" name="AutoShape 10"/>
          <p:cNvCxnSpPr>
            <a:cxnSpLocks noChangeShapeType="1"/>
            <a:stCxn id="884743" idx="0"/>
            <a:endCxn id="884740" idx="2"/>
          </p:cNvCxnSpPr>
          <p:nvPr/>
        </p:nvCxnSpPr>
        <p:spPr bwMode="auto">
          <a:xfrm flipV="1">
            <a:off x="6705600" y="4191000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4747" name="Text Box 11"/>
          <p:cNvSpPr txBox="1">
            <a:spLocks noChangeArrowheads="1"/>
          </p:cNvSpPr>
          <p:nvPr/>
        </p:nvSpPr>
        <p:spPr bwMode="auto">
          <a:xfrm>
            <a:off x="5410201" y="4343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sl-SI" sz="1400"/>
              <a:t>red</a:t>
            </a:r>
            <a:endParaRPr lang="en-US" sz="1400"/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6324600" y="4495800"/>
            <a:ext cx="68738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400"/>
              <a:t>yellow</a:t>
            </a:r>
            <a:endParaRPr lang="en-US" sz="1400"/>
          </a:p>
        </p:txBody>
      </p:sp>
      <p:sp>
        <p:nvSpPr>
          <p:cNvPr id="884749" name="Text Box 13"/>
          <p:cNvSpPr txBox="1">
            <a:spLocks noChangeArrowheads="1"/>
          </p:cNvSpPr>
          <p:nvPr/>
        </p:nvSpPr>
        <p:spPr bwMode="auto">
          <a:xfrm>
            <a:off x="7391401" y="4343400"/>
            <a:ext cx="6508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400"/>
              <a:t>green</a:t>
            </a:r>
            <a:endParaRPr lang="en-US" sz="1400"/>
          </a:p>
        </p:txBody>
      </p:sp>
      <p:sp>
        <p:nvSpPr>
          <p:cNvPr id="884750" name="Rectangle 14"/>
          <p:cNvSpPr>
            <a:spLocks noChangeArrowheads="1"/>
          </p:cNvSpPr>
          <p:nvPr/>
        </p:nvSpPr>
        <p:spPr bwMode="auto">
          <a:xfrm>
            <a:off x="5562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square</a:t>
            </a:r>
            <a:endParaRPr lang="en-US" sz="1600"/>
          </a:p>
        </p:txBody>
      </p:sp>
      <p:sp>
        <p:nvSpPr>
          <p:cNvPr id="884751" name="Rectangle 15"/>
          <p:cNvSpPr>
            <a:spLocks noChangeArrowheads="1"/>
          </p:cNvSpPr>
          <p:nvPr/>
        </p:nvSpPr>
        <p:spPr bwMode="auto">
          <a:xfrm>
            <a:off x="3657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triangle</a:t>
            </a:r>
            <a:endParaRPr lang="en-US" sz="1600"/>
          </a:p>
        </p:txBody>
      </p:sp>
      <p:cxnSp>
        <p:nvCxnSpPr>
          <p:cNvPr id="884752" name="AutoShape 16"/>
          <p:cNvCxnSpPr>
            <a:cxnSpLocks noChangeShapeType="1"/>
            <a:stCxn id="884751" idx="0"/>
            <a:endCxn id="884741" idx="2"/>
          </p:cNvCxnSpPr>
          <p:nvPr/>
        </p:nvCxnSpPr>
        <p:spPr bwMode="auto">
          <a:xfrm flipV="1">
            <a:off x="4191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53" name="AutoShape 17"/>
          <p:cNvCxnSpPr>
            <a:cxnSpLocks noChangeShapeType="1"/>
            <a:stCxn id="884750" idx="0"/>
            <a:endCxn id="884741" idx="2"/>
          </p:cNvCxnSpPr>
          <p:nvPr/>
        </p:nvCxnSpPr>
        <p:spPr bwMode="auto">
          <a:xfrm flipH="1" flipV="1">
            <a:off x="5105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4754" name="Text Box 18"/>
          <p:cNvSpPr txBox="1">
            <a:spLocks noChangeArrowheads="1"/>
          </p:cNvSpPr>
          <p:nvPr/>
        </p:nvSpPr>
        <p:spPr bwMode="auto">
          <a:xfrm>
            <a:off x="4191001" y="5486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sz="1400"/>
              <a:t>yes</a:t>
            </a:r>
            <a:endParaRPr lang="en-US" sz="1400"/>
          </a:p>
        </p:txBody>
      </p:sp>
      <p:sp>
        <p:nvSpPr>
          <p:cNvPr id="884755" name="Text Box 19"/>
          <p:cNvSpPr txBox="1">
            <a:spLocks noChangeArrowheads="1"/>
          </p:cNvSpPr>
          <p:nvPr/>
        </p:nvSpPr>
        <p:spPr bwMode="auto">
          <a:xfrm>
            <a:off x="5257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sz="1400"/>
              <a:t>no</a:t>
            </a:r>
            <a:endParaRPr lang="en-US" sz="1400"/>
          </a:p>
        </p:txBody>
      </p:sp>
      <p:sp>
        <p:nvSpPr>
          <p:cNvPr id="884756" name="Rectangle 20"/>
          <p:cNvSpPr>
            <a:spLocks noChangeArrowheads="1"/>
          </p:cNvSpPr>
          <p:nvPr/>
        </p:nvSpPr>
        <p:spPr bwMode="auto">
          <a:xfrm>
            <a:off x="8991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square</a:t>
            </a:r>
            <a:endParaRPr lang="en-US" sz="1600"/>
          </a:p>
        </p:txBody>
      </p:sp>
      <p:sp>
        <p:nvSpPr>
          <p:cNvPr id="884757" name="Rectangle 21"/>
          <p:cNvSpPr>
            <a:spLocks noChangeArrowheads="1"/>
          </p:cNvSpPr>
          <p:nvPr/>
        </p:nvSpPr>
        <p:spPr bwMode="auto">
          <a:xfrm>
            <a:off x="7086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triangle</a:t>
            </a:r>
            <a:endParaRPr lang="en-US" sz="1600"/>
          </a:p>
        </p:txBody>
      </p:sp>
      <p:cxnSp>
        <p:nvCxnSpPr>
          <p:cNvPr id="884758" name="AutoShape 22"/>
          <p:cNvCxnSpPr>
            <a:cxnSpLocks noChangeShapeType="1"/>
            <a:stCxn id="884757" idx="0"/>
          </p:cNvCxnSpPr>
          <p:nvPr/>
        </p:nvCxnSpPr>
        <p:spPr bwMode="auto">
          <a:xfrm flipV="1">
            <a:off x="7620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59" name="AutoShape 23"/>
          <p:cNvCxnSpPr>
            <a:cxnSpLocks noChangeShapeType="1"/>
            <a:stCxn id="884756" idx="0"/>
          </p:cNvCxnSpPr>
          <p:nvPr/>
        </p:nvCxnSpPr>
        <p:spPr bwMode="auto">
          <a:xfrm flipH="1" flipV="1">
            <a:off x="8534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4760" name="Text Box 24"/>
          <p:cNvSpPr txBox="1">
            <a:spLocks noChangeArrowheads="1"/>
          </p:cNvSpPr>
          <p:nvPr/>
        </p:nvSpPr>
        <p:spPr bwMode="auto">
          <a:xfrm>
            <a:off x="7531101" y="5486400"/>
            <a:ext cx="8413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sl-SI" sz="1400"/>
              <a:t>dashed</a:t>
            </a:r>
            <a:endParaRPr lang="en-US" sz="1400"/>
          </a:p>
        </p:txBody>
      </p:sp>
      <p:sp>
        <p:nvSpPr>
          <p:cNvPr id="884761" name="Text Box 25"/>
          <p:cNvSpPr txBox="1">
            <a:spLocks noChangeArrowheads="1"/>
          </p:cNvSpPr>
          <p:nvPr/>
        </p:nvSpPr>
        <p:spPr bwMode="auto">
          <a:xfrm>
            <a:off x="8686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sz="1400"/>
              <a:t>solid</a:t>
            </a:r>
            <a:endParaRPr lang="en-US" sz="1400"/>
          </a:p>
        </p:txBody>
      </p:sp>
      <p:sp>
        <p:nvSpPr>
          <p:cNvPr id="884762" name="AutoShape 26"/>
          <p:cNvSpPr>
            <a:spLocks noChangeArrowheads="1"/>
          </p:cNvSpPr>
          <p:nvPr/>
        </p:nvSpPr>
        <p:spPr bwMode="auto">
          <a:xfrm>
            <a:off x="3505200" y="2133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63" name="Rectangle 27"/>
          <p:cNvSpPr>
            <a:spLocks noChangeArrowheads="1"/>
          </p:cNvSpPr>
          <p:nvPr/>
        </p:nvSpPr>
        <p:spPr bwMode="auto">
          <a:xfrm>
            <a:off x="2743200" y="16764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4" name="AutoShape 28"/>
          <p:cNvSpPr>
            <a:spLocks noChangeArrowheads="1"/>
          </p:cNvSpPr>
          <p:nvPr/>
        </p:nvSpPr>
        <p:spPr bwMode="auto">
          <a:xfrm>
            <a:off x="22860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65" name="AutoShape 29"/>
          <p:cNvSpPr>
            <a:spLocks noChangeArrowheads="1"/>
          </p:cNvSpPr>
          <p:nvPr/>
        </p:nvSpPr>
        <p:spPr bwMode="auto">
          <a:xfrm>
            <a:off x="3352800" y="2590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6" name="AutoShape 30"/>
          <p:cNvSpPr>
            <a:spLocks noChangeArrowheads="1"/>
          </p:cNvSpPr>
          <p:nvPr/>
        </p:nvSpPr>
        <p:spPr bwMode="auto">
          <a:xfrm>
            <a:off x="31242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7" name="AutoShape 31"/>
          <p:cNvSpPr>
            <a:spLocks noChangeArrowheads="1"/>
          </p:cNvSpPr>
          <p:nvPr/>
        </p:nvSpPr>
        <p:spPr bwMode="auto">
          <a:xfrm>
            <a:off x="2667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68" name="Rectangle 32"/>
          <p:cNvSpPr>
            <a:spLocks noChangeArrowheads="1"/>
          </p:cNvSpPr>
          <p:nvPr/>
        </p:nvSpPr>
        <p:spPr bwMode="auto">
          <a:xfrm>
            <a:off x="2971800" y="21336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9" name="Rectangle 33"/>
          <p:cNvSpPr>
            <a:spLocks noChangeArrowheads="1"/>
          </p:cNvSpPr>
          <p:nvPr/>
        </p:nvSpPr>
        <p:spPr bwMode="auto">
          <a:xfrm>
            <a:off x="4038600" y="20574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84770" name="Rectangle 34"/>
          <p:cNvSpPr>
            <a:spLocks noChangeArrowheads="1"/>
          </p:cNvSpPr>
          <p:nvPr/>
        </p:nvSpPr>
        <p:spPr bwMode="auto">
          <a:xfrm>
            <a:off x="2362200" y="22860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71" name="Rectangle 35"/>
          <p:cNvSpPr>
            <a:spLocks noChangeArrowheads="1"/>
          </p:cNvSpPr>
          <p:nvPr/>
        </p:nvSpPr>
        <p:spPr bwMode="auto">
          <a:xfrm>
            <a:off x="2514600" y="28956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2" name="Rectangle 36"/>
          <p:cNvSpPr>
            <a:spLocks noChangeArrowheads="1"/>
          </p:cNvSpPr>
          <p:nvPr/>
        </p:nvSpPr>
        <p:spPr bwMode="auto">
          <a:xfrm>
            <a:off x="3581400" y="17526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73" name="Rectangle 37"/>
          <p:cNvSpPr>
            <a:spLocks noChangeArrowheads="1"/>
          </p:cNvSpPr>
          <p:nvPr/>
        </p:nvSpPr>
        <p:spPr bwMode="auto">
          <a:xfrm>
            <a:off x="3048000" y="29718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4" name="Rectangle 38"/>
          <p:cNvSpPr>
            <a:spLocks noChangeArrowheads="1"/>
          </p:cNvSpPr>
          <p:nvPr/>
        </p:nvSpPr>
        <p:spPr bwMode="auto">
          <a:xfrm>
            <a:off x="3810000" y="25146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75" name="Rectangle 39"/>
          <p:cNvSpPr>
            <a:spLocks noChangeArrowheads="1"/>
          </p:cNvSpPr>
          <p:nvPr/>
        </p:nvSpPr>
        <p:spPr bwMode="auto">
          <a:xfrm>
            <a:off x="36576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6" name="Oval 40"/>
          <p:cNvSpPr>
            <a:spLocks noChangeArrowheads="1"/>
          </p:cNvSpPr>
          <p:nvPr/>
        </p:nvSpPr>
        <p:spPr bwMode="auto">
          <a:xfrm>
            <a:off x="1905000" y="14478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7" name="AutoShape 41"/>
          <p:cNvSpPr>
            <a:spLocks noChangeArrowheads="1"/>
          </p:cNvSpPr>
          <p:nvPr/>
        </p:nvSpPr>
        <p:spPr bwMode="auto">
          <a:xfrm rot="2564141">
            <a:off x="4495800" y="3200400"/>
            <a:ext cx="838200" cy="762000"/>
          </a:xfrm>
          <a:prstGeom prst="rightArrow">
            <a:avLst>
              <a:gd name="adj1" fmla="val 50000"/>
              <a:gd name="adj2" fmla="val 275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0D12-E183-4ABC-9A12-FFBD04F3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Discriminant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9237F-44A4-4E63-852A-AB7DD2D46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way to represent a classifier is by using</a:t>
                </a:r>
              </a:p>
              <a:p>
                <a:pPr lvl="1"/>
                <a:r>
                  <a:rPr lang="en-US" dirty="0"/>
                  <a:t>Discriminant functions which defines the decision boundary</a:t>
                </a:r>
              </a:p>
              <a:p>
                <a:r>
                  <a:rPr lang="en-US" dirty="0"/>
                  <a:t>Idea</a:t>
                </a:r>
              </a:p>
              <a:p>
                <a:pPr lvl="1"/>
                <a:r>
                  <a:rPr lang="en-US" dirty="0"/>
                  <a:t>For every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0,1, 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mapping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the decision on input x should be made choose the class with the highest value of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9237F-44A4-4E63-852A-AB7DD2D46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2" t="-1988" r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A90B3-2348-427C-B194-AB98C89A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68CA1-AB6F-41D4-94B7-3844EF06B5A9}"/>
              </a:ext>
            </a:extLst>
          </p:cNvPr>
          <p:cNvSpPr/>
          <p:nvPr/>
        </p:nvSpPr>
        <p:spPr>
          <a:xfrm>
            <a:off x="9258826" y="1856693"/>
            <a:ext cx="2597250" cy="2392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53EE7F-17F2-45E2-ACCC-69B5CA0A3DE8}"/>
              </a:ext>
            </a:extLst>
          </p:cNvPr>
          <p:cNvSpPr/>
          <p:nvPr/>
        </p:nvSpPr>
        <p:spPr>
          <a:xfrm>
            <a:off x="9710808" y="2263434"/>
            <a:ext cx="182560" cy="161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8E465B-60E1-4770-8B56-ED141C926915}"/>
              </a:ext>
            </a:extLst>
          </p:cNvPr>
          <p:cNvSpPr/>
          <p:nvPr/>
        </p:nvSpPr>
        <p:spPr>
          <a:xfrm>
            <a:off x="10168016" y="2379102"/>
            <a:ext cx="182560" cy="161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C0A10A-5276-49A7-A2B4-D3A4230A254A}"/>
              </a:ext>
            </a:extLst>
          </p:cNvPr>
          <p:cNvSpPr/>
          <p:nvPr/>
        </p:nvSpPr>
        <p:spPr>
          <a:xfrm>
            <a:off x="9694991" y="3043856"/>
            <a:ext cx="182560" cy="161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937DC-4150-4A00-95A9-AA1BD2DC136C}"/>
              </a:ext>
            </a:extLst>
          </p:cNvPr>
          <p:cNvSpPr/>
          <p:nvPr/>
        </p:nvSpPr>
        <p:spPr>
          <a:xfrm>
            <a:off x="10168011" y="2905579"/>
            <a:ext cx="182560" cy="161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1704F2-A91A-426B-880E-2FDA5F69D94B}"/>
              </a:ext>
            </a:extLst>
          </p:cNvPr>
          <p:cNvSpPr/>
          <p:nvPr/>
        </p:nvSpPr>
        <p:spPr>
          <a:xfrm>
            <a:off x="10431250" y="3623830"/>
            <a:ext cx="182560" cy="161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5933FA-B22F-4E06-A592-807D3ADE3E4D}"/>
              </a:ext>
            </a:extLst>
          </p:cNvPr>
          <p:cNvSpPr/>
          <p:nvPr/>
        </p:nvSpPr>
        <p:spPr>
          <a:xfrm>
            <a:off x="11089350" y="2852259"/>
            <a:ext cx="182560" cy="161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DD6954-258D-40E5-93F4-94E55F425B81}"/>
              </a:ext>
            </a:extLst>
          </p:cNvPr>
          <p:cNvSpPr/>
          <p:nvPr/>
        </p:nvSpPr>
        <p:spPr>
          <a:xfrm>
            <a:off x="10999284" y="3778424"/>
            <a:ext cx="182560" cy="161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602423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AutoShape 6">
            <a:extLst>
              <a:ext uri="{FF2B5EF4-FFF2-40B4-BE49-F238E27FC236}">
                <a16:creationId xmlns:a16="http://schemas.microsoft.com/office/drawing/2014/main" id="{DB820412-D56B-4AE2-8F0C-5FA1C53D5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Definition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A2B609-D73A-482C-8A1E-8A562C42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Decision tree is a classifier in the form of a tree structure</a:t>
            </a:r>
          </a:p>
          <a:p>
            <a:pPr lvl="1"/>
            <a:r>
              <a:rPr lang="en-US" altLang="zh-CN" sz="2200" dirty="0"/>
              <a:t>Decision node: specifies a test on a single attribute</a:t>
            </a:r>
          </a:p>
          <a:p>
            <a:pPr lvl="1"/>
            <a:r>
              <a:rPr lang="en-US" altLang="zh-CN" sz="2200" dirty="0"/>
              <a:t>Leaf node: indicates the value of the target attribute </a:t>
            </a:r>
          </a:p>
          <a:p>
            <a:pPr lvl="1"/>
            <a:r>
              <a:rPr lang="en-US" altLang="zh-CN" sz="2200" dirty="0"/>
              <a:t>Arc/edge: split of one attribute</a:t>
            </a:r>
          </a:p>
          <a:p>
            <a:r>
              <a:rPr lang="en-US" altLang="zh-CN" sz="2400" dirty="0"/>
              <a:t>Decision trees classify instances or examples by starting at the root of the tree and moving through it until a leaf node.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>
            <a:extLst>
              <a:ext uri="{FF2B5EF4-FFF2-40B4-BE49-F238E27FC236}">
                <a16:creationId xmlns:a16="http://schemas.microsoft.com/office/drawing/2014/main" id="{FC9D069D-FDA0-4676-A37D-C11E77FF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600" dirty="0"/>
              <a:t>key requirements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2FC51E7-BD6F-40E6-A5DC-7F2AC87FB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Attribute-value description:</a:t>
            </a:r>
            <a:r>
              <a:rPr lang="en-US" altLang="zh-CN" sz="2400" dirty="0"/>
              <a:t> </a:t>
            </a:r>
            <a:r>
              <a:rPr lang="en-US" altLang="zh-CN" sz="2200" dirty="0"/>
              <a:t>object or case must be expressible in terms of a fixed collection of properties or attributes (e.g., hot, mild, cold).</a:t>
            </a:r>
            <a:r>
              <a:rPr lang="en-US" altLang="zh-CN" sz="2400" dirty="0"/>
              <a:t> </a:t>
            </a:r>
          </a:p>
          <a:p>
            <a:r>
              <a:rPr lang="en-US" altLang="zh-CN" sz="2400" b="1" dirty="0"/>
              <a:t>Predefined classes (target  values):</a:t>
            </a:r>
            <a:r>
              <a:rPr lang="en-US" altLang="zh-CN" dirty="0"/>
              <a:t> </a:t>
            </a:r>
            <a:r>
              <a:rPr lang="en-US" altLang="zh-CN" sz="2200" dirty="0"/>
              <a:t>the target function has </a:t>
            </a:r>
            <a:r>
              <a:rPr lang="en-US" altLang="zh-CN" sz="2200" b="1" dirty="0"/>
              <a:t>discrete output values </a:t>
            </a:r>
            <a:r>
              <a:rPr lang="en-US" altLang="zh-CN" sz="2200" dirty="0"/>
              <a:t>(Boolean or Multiclass)</a:t>
            </a:r>
          </a:p>
          <a:p>
            <a:r>
              <a:rPr lang="en-US" altLang="zh-CN" sz="2400" b="1" dirty="0"/>
              <a:t>Sufficient data:</a:t>
            </a:r>
            <a:r>
              <a:rPr lang="en-US" altLang="zh-CN" sz="2400" dirty="0"/>
              <a:t> </a:t>
            </a:r>
            <a:r>
              <a:rPr lang="en-US" altLang="zh-CN" sz="2200" dirty="0"/>
              <a:t>enough training cases should be provided to learn the model. </a:t>
            </a:r>
          </a:p>
          <a:p>
            <a:endParaRPr lang="en-US" altLang="zh-CN" sz="22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Splitting Based on Continuous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Different ways of handling</a:t>
            </a:r>
          </a:p>
          <a:p>
            <a:pPr lvl="1"/>
            <a:r>
              <a:rPr lang="en-US" sz="2600" dirty="0">
                <a:solidFill>
                  <a:srgbClr val="CC3300"/>
                </a:solidFill>
              </a:rPr>
              <a:t>Discretization</a:t>
            </a:r>
            <a:r>
              <a:rPr lang="en-US" sz="2600" dirty="0"/>
              <a:t> to form an ordinal categorical attribute</a:t>
            </a:r>
          </a:p>
          <a:p>
            <a:pPr lvl="2"/>
            <a:r>
              <a:rPr lang="en-US" sz="2600" dirty="0"/>
              <a:t>Static – discretize once at the beginning</a:t>
            </a:r>
          </a:p>
          <a:p>
            <a:pPr lvl="2"/>
            <a:r>
              <a:rPr lang="en-US" sz="2600" dirty="0"/>
              <a:t>Dynamic – ranges can be found by equal interval bucketing, equal frequency bucketing (percentiles), or clustering.</a:t>
            </a:r>
          </a:p>
          <a:p>
            <a:pPr lvl="1"/>
            <a:r>
              <a:rPr lang="en-US" sz="2600" dirty="0">
                <a:solidFill>
                  <a:srgbClr val="CC3300"/>
                </a:solidFill>
              </a:rPr>
              <a:t>Binary Decision</a:t>
            </a:r>
            <a:r>
              <a:rPr lang="en-US" sz="2600" dirty="0"/>
              <a:t>: (A &lt; v) or (A </a:t>
            </a:r>
            <a:r>
              <a:rPr lang="en-US" sz="2600" dirty="0">
                <a:sym typeface="Symbol" panose="05050102010706020507" pitchFamily="18" charset="2"/>
              </a:rPr>
              <a:t> v)</a:t>
            </a:r>
            <a:endParaRPr lang="en-US" sz="2600" dirty="0"/>
          </a:p>
          <a:p>
            <a:pPr lvl="2"/>
            <a:r>
              <a:rPr lang="en-US" sz="2600" dirty="0"/>
              <a:t> consider all possible splits and finds the best cut</a:t>
            </a:r>
          </a:p>
          <a:p>
            <a:pPr lvl="2"/>
            <a:r>
              <a:rPr lang="en-US" sz="2600" dirty="0"/>
              <a:t> can be more compute intensive</a:t>
            </a:r>
          </a:p>
        </p:txBody>
      </p:sp>
    </p:spTree>
    <p:extLst>
      <p:ext uri="{BB962C8B-B14F-4D97-AF65-F5344CB8AC3E}">
        <p14:creationId xmlns:p14="http://schemas.microsoft.com/office/powerpoint/2010/main" val="275865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>
            <a:extLst>
              <a:ext uri="{FF2B5EF4-FFF2-40B4-BE49-F238E27FC236}">
                <a16:creationId xmlns:a16="http://schemas.microsoft.com/office/drawing/2014/main" id="{EA3FE2A0-FFF0-4AB3-89EE-437587ECE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C3300"/>
                </a:solidFill>
              </a:rPr>
              <a:t>Binary Decision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978D58A4-9C3A-4CE4-B952-2CC12C18CCF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393695"/>
              </p:ext>
            </p:extLst>
          </p:nvPr>
        </p:nvGraphicFramePr>
        <p:xfrm>
          <a:off x="3917403" y="3363010"/>
          <a:ext cx="146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82400" progId="Equation.DSMT4">
                  <p:embed/>
                </p:oleObj>
              </mc:Choice>
              <mc:Fallback>
                <p:oleObj name="Equation" r:id="rId2" imgW="1460160" imgH="482400" progId="Equation.DSMT4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978D58A4-9C3A-4CE4-B952-2CC12C18C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403" y="3363010"/>
                        <a:ext cx="1460500" cy="48260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3">
            <a:extLst>
              <a:ext uri="{FF2B5EF4-FFF2-40B4-BE49-F238E27FC236}">
                <a16:creationId xmlns:a16="http://schemas.microsoft.com/office/drawing/2014/main" id="{1A75DAD1-37CA-4ABD-839E-608A177D643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318367"/>
            <a:ext cx="7551198" cy="37242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For continuous attribute</a:t>
            </a:r>
          </a:p>
          <a:p>
            <a:pPr lvl="1"/>
            <a:r>
              <a:rPr lang="en-US" altLang="zh-CN" sz="2200" b="1" dirty="0">
                <a:solidFill>
                  <a:srgbClr val="FF0000"/>
                </a:solidFill>
              </a:rPr>
              <a:t>Partition the continuous value of attribute A into a discrete set of intervals</a:t>
            </a:r>
          </a:p>
          <a:p>
            <a:pPr lvl="1"/>
            <a:r>
              <a:rPr lang="en-US" altLang="zh-CN" sz="2200" b="1" dirty="0">
                <a:solidFill>
                  <a:srgbClr val="FF0000"/>
                </a:solidFill>
              </a:rPr>
              <a:t>Create a new Boolean attribute A</a:t>
            </a:r>
            <a:r>
              <a:rPr lang="en-US" altLang="zh-CN" sz="2200" b="1" baseline="-25000" dirty="0">
                <a:solidFill>
                  <a:srgbClr val="FF0000"/>
                </a:solidFill>
              </a:rPr>
              <a:t>c  </a:t>
            </a:r>
            <a:r>
              <a:rPr lang="en-US" altLang="zh-CN" sz="2200" b="1" dirty="0">
                <a:solidFill>
                  <a:srgbClr val="FF0000"/>
                </a:solidFill>
              </a:rPr>
              <a:t>, looking for a threshold c,</a:t>
            </a:r>
          </a:p>
          <a:p>
            <a:pPr lvl="1"/>
            <a:endParaRPr lang="en-US" altLang="zh-CN" sz="1800" dirty="0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55F30A79-E2DB-47D1-99DE-33F75190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588" y="4446215"/>
            <a:ext cx="2232025" cy="406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How to choose c 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9FEA96B-4F1A-4A8F-AE53-178B4DEC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CC3300"/>
                </a:solidFill>
              </a:rPr>
              <a:t>Continuous Attributes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D1A222E-A77B-4770-BE44-CA80C1DEF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6334957" cy="1912061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For efficient computation: for each attribute,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Sort the attribute on values (static or dynamic)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Linearly scan these values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Choose the split position which gives you the in the purity</a:t>
            </a: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DB2A255C-270E-46A0-9813-518E02A6EB71}"/>
              </a:ext>
            </a:extLst>
          </p:cNvPr>
          <p:cNvGrpSpPr>
            <a:grpSpLocks/>
          </p:cNvGrpSpPr>
          <p:nvPr/>
        </p:nvGrpSpPr>
        <p:grpSpPr bwMode="auto">
          <a:xfrm>
            <a:off x="529073" y="3429000"/>
            <a:ext cx="9896122" cy="3008313"/>
            <a:chOff x="144" y="2360"/>
            <a:chExt cx="6453" cy="1895"/>
          </a:xfrm>
        </p:grpSpPr>
        <p:graphicFrame>
          <p:nvGraphicFramePr>
            <p:cNvPr id="49157" name="Object 5">
              <a:extLst>
                <a:ext uri="{FF2B5EF4-FFF2-40B4-BE49-F238E27FC236}">
                  <a16:creationId xmlns:a16="http://schemas.microsoft.com/office/drawing/2014/main" id="{8E17B5A8-1039-4188-930B-1430AE4910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6870350"/>
                </p:ext>
              </p:extLst>
            </p:nvPr>
          </p:nvGraphicFramePr>
          <p:xfrm>
            <a:off x="959" y="2360"/>
            <a:ext cx="5638" cy="1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0607600" imgH="3557005" progId="Word.Document.8">
                    <p:embed/>
                  </p:oleObj>
                </mc:Choice>
                <mc:Fallback>
                  <p:oleObj name="Document" r:id="rId2" imgW="10607600" imgH="3557005" progId="Word.Document.8">
                    <p:embed/>
                    <p:pic>
                      <p:nvPicPr>
                        <p:cNvPr id="49157" name="Object 5">
                          <a:extLst>
                            <a:ext uri="{FF2B5EF4-FFF2-40B4-BE49-F238E27FC236}">
                              <a16:creationId xmlns:a16="http://schemas.microsoft.com/office/drawing/2014/main" id="{8E17B5A8-1039-4188-930B-1430AE4910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2360"/>
                          <a:ext cx="5638" cy="1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Line 6">
              <a:extLst>
                <a:ext uri="{FF2B5EF4-FFF2-40B4-BE49-F238E27FC236}">
                  <a16:creationId xmlns:a16="http://schemas.microsoft.com/office/drawing/2014/main" id="{BDB106B7-EE1D-4111-9B2B-430922EB2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9159" name="Group 7">
              <a:extLst>
                <a:ext uri="{FF2B5EF4-FFF2-40B4-BE49-F238E27FC236}">
                  <a16:creationId xmlns:a16="http://schemas.microsoft.com/office/drawing/2014/main" id="{1B78FCE9-2820-4CA5-9521-9C8CC8C71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49160" name="Text Box 8">
                <a:extLst>
                  <a:ext uri="{FF2B5EF4-FFF2-40B4-BE49-F238E27FC236}">
                    <a16:creationId xmlns:a16="http://schemas.microsoft.com/office/drawing/2014/main" id="{AB10D438-719F-4278-B03E-CEA885B13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7575"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031875"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71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71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71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71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en-US" altLang="en-US" sz="1600" b="1"/>
                  <a:t>Split Positions</a:t>
                </a:r>
              </a:p>
            </p:txBody>
          </p:sp>
          <p:sp>
            <p:nvSpPr>
              <p:cNvPr id="49161" name="Line 9">
                <a:extLst>
                  <a:ext uri="{FF2B5EF4-FFF2-40B4-BE49-F238E27FC236}">
                    <a16:creationId xmlns:a16="http://schemas.microsoft.com/office/drawing/2014/main" id="{7DDF8518-9275-4731-841B-E8C3E390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9162" name="Text Box 10">
              <a:extLst>
                <a:ext uri="{FF2B5EF4-FFF2-40B4-BE49-F238E27FC236}">
                  <a16:creationId xmlns:a16="http://schemas.microsoft.com/office/drawing/2014/main" id="{79095F75-3E95-4C45-8A9A-56D9C36B6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 b="1"/>
                <a:t>Sorted Values</a:t>
              </a:r>
            </a:p>
          </p:txBody>
        </p:sp>
      </p:grp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5A46CA21-CF57-4FCA-A192-5A9BD1140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8548"/>
              </p:ext>
            </p:extLst>
          </p:nvPr>
        </p:nvGraphicFramePr>
        <p:xfrm>
          <a:off x="8818645" y="79899"/>
          <a:ext cx="32131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415994" imgH="5779818" progId="Word.Document.8">
                  <p:embed/>
                </p:oleObj>
              </mc:Choice>
              <mc:Fallback>
                <p:oleObj name="Document" r:id="rId4" imgW="5415994" imgH="5779818" progId="Word.Document.8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5A46CA21-CF57-4FCA-A192-5A9BD1140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8818645" y="79899"/>
                        <a:ext cx="32131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E8EA088-0330-42AE-B2E9-62C654015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CC3300"/>
                </a:solidFill>
              </a:rPr>
              <a:t>Practical Issues of Classification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39F714A-78EA-4B61-AFB9-5664F2A33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Underfitting and Overfitting</a:t>
            </a:r>
          </a:p>
          <a:p>
            <a:r>
              <a:rPr lang="en-US" altLang="en-US" dirty="0"/>
              <a:t>Missing Values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CE569EE-B2B6-441D-B42C-A37BE5B4E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CC3300"/>
                </a:solidFill>
              </a:rPr>
              <a:t>Underfitting and Overfitting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D74D914E-385D-4896-A2E9-49C12B6C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43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6" name="Line 4">
            <a:extLst>
              <a:ext uri="{FF2B5EF4-FFF2-40B4-BE49-F238E27FC236}">
                <a16:creationId xmlns:a16="http://schemas.microsoft.com/office/drawing/2014/main" id="{30021ED5-8F47-4B1C-AB4C-493C84381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796" y="16002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9271F936-7ECC-422F-918C-E45CB635E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796" y="204329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/>
              <a:t>Overfitting</a:t>
            </a:r>
            <a:endParaRPr lang="en-US" altLang="en-US" b="1" dirty="0">
              <a:sym typeface="Symbol" panose="05050102010706020507" pitchFamily="18" charset="2"/>
            </a:endParaRP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30AD1479-6A6B-45BF-980C-EED5407C6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532" y="5791377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/>
              <a:t>Underfitting</a:t>
            </a:r>
            <a:r>
              <a:rPr lang="en-US" altLang="en-US" dirty="0"/>
              <a:t>: when model is too simple, both training and test errors are large 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A4483C8-F14C-4444-9A0C-F6183C66A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Overfitting due to Noise 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02D1EBC0-1D04-447D-8111-FDD24D0F1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2819400" y="1524000"/>
            <a:ext cx="632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3E57448A-33AE-4B11-A8EE-A8C572FFD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369" y="593725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/>
              <a:t>Decision boundary is distorted by noise point</a:t>
            </a:r>
            <a:endParaRPr lang="en-US" altLang="en-US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367B509-F2E3-4690-813B-37912E877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Overfitting due to Insufficient Examples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1D4FE12F-9A66-4550-AFFC-7B2C302AE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564" y="4655769"/>
            <a:ext cx="64806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Lack of data points in the lower half of the diagram makes it difficult to predict correctly the class labels of that region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8A109-417F-4D5D-9F49-71C3AD2F61DC}"/>
              </a:ext>
            </a:extLst>
          </p:cNvPr>
          <p:cNvSpPr/>
          <p:nvPr/>
        </p:nvSpPr>
        <p:spPr>
          <a:xfrm>
            <a:off x="2148385" y="1269503"/>
            <a:ext cx="3812959" cy="3071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D8722B-2209-4913-892E-77D39A503714}"/>
              </a:ext>
            </a:extLst>
          </p:cNvPr>
          <p:cNvSpPr/>
          <p:nvPr/>
        </p:nvSpPr>
        <p:spPr>
          <a:xfrm>
            <a:off x="2894109" y="2246046"/>
            <a:ext cx="133165" cy="1420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1F946-F4CE-4C15-961B-78187C8541FC}"/>
              </a:ext>
            </a:extLst>
          </p:cNvPr>
          <p:cNvSpPr/>
          <p:nvPr/>
        </p:nvSpPr>
        <p:spPr>
          <a:xfrm>
            <a:off x="2389562" y="3046516"/>
            <a:ext cx="133165" cy="1420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F57F0-BFD0-4074-8B9E-D8F745B9ABBC}"/>
              </a:ext>
            </a:extLst>
          </p:cNvPr>
          <p:cNvSpPr/>
          <p:nvPr/>
        </p:nvSpPr>
        <p:spPr>
          <a:xfrm>
            <a:off x="3497791" y="1473689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6B462-EF36-4014-8079-D6AD84C20F4C}"/>
              </a:ext>
            </a:extLst>
          </p:cNvPr>
          <p:cNvSpPr/>
          <p:nvPr/>
        </p:nvSpPr>
        <p:spPr>
          <a:xfrm>
            <a:off x="5085414" y="2112881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E0E27-153B-4F2E-B0B9-8B4632F1D9E2}"/>
              </a:ext>
            </a:extLst>
          </p:cNvPr>
          <p:cNvSpPr/>
          <p:nvPr/>
        </p:nvSpPr>
        <p:spPr>
          <a:xfrm>
            <a:off x="4202087" y="2346659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E7216-8D27-47F4-A21B-A2BA1C26A95B}"/>
              </a:ext>
            </a:extLst>
          </p:cNvPr>
          <p:cNvSpPr/>
          <p:nvPr/>
        </p:nvSpPr>
        <p:spPr>
          <a:xfrm>
            <a:off x="4780614" y="1344346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80129-D5D5-40DA-81B4-761D9C30974E}"/>
              </a:ext>
            </a:extLst>
          </p:cNvPr>
          <p:cNvSpPr/>
          <p:nvPr/>
        </p:nvSpPr>
        <p:spPr>
          <a:xfrm>
            <a:off x="5363581" y="2979933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719320-0A83-4859-984F-E377ACD73ED0}"/>
              </a:ext>
            </a:extLst>
          </p:cNvPr>
          <p:cNvCxnSpPr/>
          <p:nvPr/>
        </p:nvCxnSpPr>
        <p:spPr>
          <a:xfrm>
            <a:off x="3240338" y="1269503"/>
            <a:ext cx="0" cy="30716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88B0109-8E7E-43A6-BBCB-A079772FE55F}"/>
              </a:ext>
            </a:extLst>
          </p:cNvPr>
          <p:cNvSpPr/>
          <p:nvPr/>
        </p:nvSpPr>
        <p:spPr>
          <a:xfrm>
            <a:off x="4740667" y="4056960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AB8754-9BCC-444F-AF18-2E4F2D420607}"/>
              </a:ext>
            </a:extLst>
          </p:cNvPr>
          <p:cNvSpPr/>
          <p:nvPr/>
        </p:nvSpPr>
        <p:spPr>
          <a:xfrm>
            <a:off x="3595445" y="3971273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79CFB1-BCCE-43DA-9346-AB85C9D8A66D}"/>
              </a:ext>
            </a:extLst>
          </p:cNvPr>
          <p:cNvSpPr/>
          <p:nvPr/>
        </p:nvSpPr>
        <p:spPr>
          <a:xfrm>
            <a:off x="4043768" y="3431215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CB4BF0-93E3-4BD0-89C5-D80C719C381D}"/>
              </a:ext>
            </a:extLst>
          </p:cNvPr>
          <p:cNvSpPr/>
          <p:nvPr/>
        </p:nvSpPr>
        <p:spPr>
          <a:xfrm>
            <a:off x="2903727" y="3971273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9957C0-BA2F-443C-819D-F99EECD8ECF8}"/>
              </a:ext>
            </a:extLst>
          </p:cNvPr>
          <p:cNvSpPr/>
          <p:nvPr/>
        </p:nvSpPr>
        <p:spPr>
          <a:xfrm>
            <a:off x="2507930" y="3971273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56CDEE-0D2E-4717-AE9E-A7DF7FD8CA6A}"/>
              </a:ext>
            </a:extLst>
          </p:cNvPr>
          <p:cNvSpPr/>
          <p:nvPr/>
        </p:nvSpPr>
        <p:spPr>
          <a:xfrm>
            <a:off x="2260837" y="2151350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633CB-BCD3-4998-8C78-EB545EBF5C98}"/>
              </a:ext>
            </a:extLst>
          </p:cNvPr>
          <p:cNvSpPr txBox="1"/>
          <p:nvPr/>
        </p:nvSpPr>
        <p:spPr>
          <a:xfrm>
            <a:off x="4607984" y="3179070"/>
            <a:ext cx="146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Misclassified Points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FA763-43F6-4EF8-A474-C9810FC3D240}"/>
              </a:ext>
            </a:extLst>
          </p:cNvPr>
          <p:cNvCxnSpPr>
            <a:cxnSpLocks/>
          </p:cNvCxnSpPr>
          <p:nvPr/>
        </p:nvCxnSpPr>
        <p:spPr>
          <a:xfrm flipH="1">
            <a:off x="3835143" y="3617645"/>
            <a:ext cx="945471" cy="424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A9F1B5-665A-4D75-B403-28D89F9D675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807250" y="3792545"/>
            <a:ext cx="181989" cy="264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F9FE6A-61AB-465E-96EE-86A3CC7367B1}"/>
              </a:ext>
            </a:extLst>
          </p:cNvPr>
          <p:cNvCxnSpPr>
            <a:cxnSpLocks/>
          </p:cNvCxnSpPr>
          <p:nvPr/>
        </p:nvCxnSpPr>
        <p:spPr>
          <a:xfrm flipH="1">
            <a:off x="4264102" y="3431215"/>
            <a:ext cx="438836" cy="113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">
            <a:extLst>
              <a:ext uri="{FF2B5EF4-FFF2-40B4-BE49-F238E27FC236}">
                <a16:creationId xmlns:a16="http://schemas.microsoft.com/office/drawing/2014/main" id="{AC877201-F247-45E6-B4C8-DC88D3498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564" y="5408585"/>
            <a:ext cx="64806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en-US" b="1" dirty="0">
                <a:solidFill>
                  <a:srgbClr val="002060"/>
                </a:solidFill>
              </a:rPr>
              <a:t>Insufficient number of training records in the region causes the decision tree to predict the test examples using other training records that are irrelevant to the classification task</a:t>
            </a:r>
            <a:endParaRPr lang="en-US" altLang="en-US" b="1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A1AB878-58A8-41F6-8695-592541FF0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Notes on Overfitting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A085E02-4438-4C1F-B0D8-B0F1122D6D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Overfitting results in decision trees that are more complex than necessary</a:t>
            </a:r>
          </a:p>
          <a:p>
            <a:r>
              <a:rPr lang="en-US" altLang="en-US" dirty="0"/>
              <a:t>Training error no longer provides a good estimate of how well the tree will perform on previously unseen records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Discriminant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/>
              <a:t>It can be arbitrary functions of </a:t>
            </a:r>
            <a:r>
              <a:rPr lang="en-US" altLang="zh-CN" sz="2200" i="1"/>
              <a:t>x</a:t>
            </a:r>
            <a:r>
              <a:rPr lang="en-US" altLang="zh-CN" sz="2200"/>
              <a:t>, such as:</a:t>
            </a:r>
          </a:p>
        </p:txBody>
      </p:sp>
      <p:grpSp>
        <p:nvGrpSpPr>
          <p:cNvPr id="36929" name="Group 65"/>
          <p:cNvGrpSpPr>
            <a:grpSpLocks/>
          </p:cNvGrpSpPr>
          <p:nvPr/>
        </p:nvGrpSpPr>
        <p:grpSpPr bwMode="auto">
          <a:xfrm>
            <a:off x="1241944" y="2485251"/>
            <a:ext cx="1371600" cy="2627313"/>
            <a:chOff x="240" y="1728"/>
            <a:chExt cx="1152" cy="1655"/>
          </a:xfrm>
        </p:grpSpPr>
        <p:sp>
          <p:nvSpPr>
            <p:cNvPr id="36884" name="Freeform 20"/>
            <p:cNvSpPr>
              <a:spLocks/>
            </p:cNvSpPr>
            <p:nvPr/>
          </p:nvSpPr>
          <p:spPr bwMode="auto">
            <a:xfrm>
              <a:off x="240" y="1728"/>
              <a:ext cx="816" cy="1056"/>
            </a:xfrm>
            <a:custGeom>
              <a:avLst/>
              <a:gdLst>
                <a:gd name="T0" fmla="*/ 816 w 816"/>
                <a:gd name="T1" fmla="*/ 0 h 1056"/>
                <a:gd name="T2" fmla="*/ 720 w 816"/>
                <a:gd name="T3" fmla="*/ 288 h 1056"/>
                <a:gd name="T4" fmla="*/ 720 w 816"/>
                <a:gd name="T5" fmla="*/ 480 h 1056"/>
                <a:gd name="T6" fmla="*/ 816 w 816"/>
                <a:gd name="T7" fmla="*/ 624 h 1056"/>
                <a:gd name="T8" fmla="*/ 768 w 816"/>
                <a:gd name="T9" fmla="*/ 768 h 1056"/>
                <a:gd name="T10" fmla="*/ 480 w 816"/>
                <a:gd name="T11" fmla="*/ 768 h 1056"/>
                <a:gd name="T12" fmla="*/ 288 w 816"/>
                <a:gd name="T13" fmla="*/ 864 h 1056"/>
                <a:gd name="T14" fmla="*/ 240 w 816"/>
                <a:gd name="T15" fmla="*/ 912 h 1056"/>
                <a:gd name="T16" fmla="*/ 0 w 816"/>
                <a:gd name="T17" fmla="*/ 1056 h 1056"/>
                <a:gd name="T18" fmla="*/ 0 w 816"/>
                <a:gd name="T19" fmla="*/ 0 h 1056"/>
                <a:gd name="T20" fmla="*/ 816 w 816"/>
                <a:gd name="T21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1056">
                  <a:moveTo>
                    <a:pt x="816" y="0"/>
                  </a:moveTo>
                  <a:lnTo>
                    <a:pt x="720" y="288"/>
                  </a:lnTo>
                  <a:lnTo>
                    <a:pt x="720" y="480"/>
                  </a:lnTo>
                  <a:lnTo>
                    <a:pt x="816" y="624"/>
                  </a:lnTo>
                  <a:lnTo>
                    <a:pt x="768" y="768"/>
                  </a:lnTo>
                  <a:lnTo>
                    <a:pt x="480" y="768"/>
                  </a:lnTo>
                  <a:lnTo>
                    <a:pt x="288" y="864"/>
                  </a:lnTo>
                  <a:lnTo>
                    <a:pt x="240" y="912"/>
                  </a:lnTo>
                  <a:lnTo>
                    <a:pt x="0" y="1056"/>
                  </a:lnTo>
                  <a:lnTo>
                    <a:pt x="0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386" y="2976"/>
              <a:ext cx="8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99"/>
                  </a:solidFill>
                </a:rPr>
                <a:t>Nearest </a:t>
              </a:r>
            </a:p>
            <a:p>
              <a:pPr algn="ctr"/>
              <a:r>
                <a:rPr lang="en-US" altLang="zh-CN" dirty="0">
                  <a:solidFill>
                    <a:srgbClr val="000099"/>
                  </a:solidFill>
                </a:rPr>
                <a:t>Neighbor</a:t>
              </a: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240" y="1728"/>
              <a:ext cx="1152" cy="1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36885" name="Group 21"/>
            <p:cNvGrpSpPr>
              <a:grpSpLocks/>
            </p:cNvGrpSpPr>
            <p:nvPr/>
          </p:nvGrpSpPr>
          <p:grpSpPr bwMode="auto">
            <a:xfrm>
              <a:off x="480" y="1968"/>
              <a:ext cx="768" cy="720"/>
              <a:chOff x="576" y="1968"/>
              <a:chExt cx="768" cy="720"/>
            </a:xfrm>
          </p:grpSpPr>
          <p:sp>
            <p:nvSpPr>
              <p:cNvPr id="36876" name="Oval 12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78" name="Oval 14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79" name="Oval 15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1" name="Oval 17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2" name="Oval 18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6930" name="Group 66"/>
          <p:cNvGrpSpPr>
            <a:grpSpLocks/>
          </p:cNvGrpSpPr>
          <p:nvPr/>
        </p:nvGrpSpPr>
        <p:grpSpPr bwMode="auto">
          <a:xfrm>
            <a:off x="3167596" y="2485251"/>
            <a:ext cx="1371600" cy="2627313"/>
            <a:chOff x="1584" y="1728"/>
            <a:chExt cx="1152" cy="1655"/>
          </a:xfrm>
        </p:grpSpPr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1584" y="1728"/>
              <a:ext cx="720" cy="768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802" y="2976"/>
              <a:ext cx="86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Decision </a:t>
              </a:r>
            </a:p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Tree</a:t>
              </a: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1584" y="1728"/>
              <a:ext cx="1152" cy="110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36886" name="Group 22"/>
            <p:cNvGrpSpPr>
              <a:grpSpLocks/>
            </p:cNvGrpSpPr>
            <p:nvPr/>
          </p:nvGrpSpPr>
          <p:grpSpPr bwMode="auto">
            <a:xfrm>
              <a:off x="1824" y="1968"/>
              <a:ext cx="768" cy="720"/>
              <a:chOff x="576" y="1968"/>
              <a:chExt cx="768" cy="720"/>
            </a:xfrm>
          </p:grpSpPr>
          <p:sp>
            <p:nvSpPr>
              <p:cNvPr id="36887" name="Oval 23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8" name="Oval 24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0" name="Oval 26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1" name="Oval 27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3" name="Oval 29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4" name="Oval 30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897" name="Group 33"/>
            <p:cNvGrpSpPr>
              <a:grpSpLocks/>
            </p:cNvGrpSpPr>
            <p:nvPr/>
          </p:nvGrpSpPr>
          <p:grpSpPr bwMode="auto">
            <a:xfrm>
              <a:off x="1584" y="1728"/>
              <a:ext cx="720" cy="1104"/>
              <a:chOff x="1680" y="1728"/>
              <a:chExt cx="720" cy="1104"/>
            </a:xfrm>
          </p:grpSpPr>
          <p:sp>
            <p:nvSpPr>
              <p:cNvPr id="36895" name="Line 31"/>
              <p:cNvSpPr>
                <a:spLocks noChangeShapeType="1"/>
              </p:cNvSpPr>
              <p:nvPr/>
            </p:nvSpPr>
            <p:spPr bwMode="auto">
              <a:xfrm>
                <a:off x="2400" y="172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6" name="Line 32"/>
              <p:cNvSpPr>
                <a:spLocks noChangeShapeType="1"/>
              </p:cNvSpPr>
              <p:nvPr/>
            </p:nvSpPr>
            <p:spPr bwMode="auto">
              <a:xfrm>
                <a:off x="1680" y="24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6931" name="Group 67"/>
          <p:cNvGrpSpPr>
            <a:grpSpLocks/>
          </p:cNvGrpSpPr>
          <p:nvPr/>
        </p:nvGrpSpPr>
        <p:grpSpPr bwMode="auto">
          <a:xfrm>
            <a:off x="5109472" y="2503509"/>
            <a:ext cx="1371599" cy="2641600"/>
            <a:chOff x="2976" y="1728"/>
            <a:chExt cx="1152" cy="1664"/>
          </a:xfrm>
        </p:grpSpPr>
        <p:sp>
          <p:nvSpPr>
            <p:cNvPr id="36911" name="Freeform 47"/>
            <p:cNvSpPr>
              <a:spLocks/>
            </p:cNvSpPr>
            <p:nvPr/>
          </p:nvSpPr>
          <p:spPr bwMode="auto">
            <a:xfrm>
              <a:off x="2976" y="1728"/>
              <a:ext cx="1152" cy="960"/>
            </a:xfrm>
            <a:custGeom>
              <a:avLst/>
              <a:gdLst>
                <a:gd name="T0" fmla="*/ 0 w 1152"/>
                <a:gd name="T1" fmla="*/ 0 h 960"/>
                <a:gd name="T2" fmla="*/ 0 w 1152"/>
                <a:gd name="T3" fmla="*/ 960 h 960"/>
                <a:gd name="T4" fmla="*/ 1152 w 1152"/>
                <a:gd name="T5" fmla="*/ 384 h 960"/>
                <a:gd name="T6" fmla="*/ 1152 w 1152"/>
                <a:gd name="T7" fmla="*/ 0 h 960"/>
                <a:gd name="T8" fmla="*/ 0 w 1152"/>
                <a:gd name="T9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960">
                  <a:moveTo>
                    <a:pt x="0" y="0"/>
                  </a:moveTo>
                  <a:lnTo>
                    <a:pt x="0" y="960"/>
                  </a:lnTo>
                  <a:lnTo>
                    <a:pt x="1152" y="384"/>
                  </a:lnTo>
                  <a:lnTo>
                    <a:pt x="1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3126" y="2985"/>
              <a:ext cx="9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Linear</a:t>
              </a:r>
            </a:p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Functions</a:t>
              </a: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976" y="1728"/>
              <a:ext cx="1152" cy="110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36899" name="Group 35"/>
            <p:cNvGrpSpPr>
              <a:grpSpLocks/>
            </p:cNvGrpSpPr>
            <p:nvPr/>
          </p:nvGrpSpPr>
          <p:grpSpPr bwMode="auto">
            <a:xfrm>
              <a:off x="3216" y="1968"/>
              <a:ext cx="768" cy="720"/>
              <a:chOff x="576" y="1968"/>
              <a:chExt cx="768" cy="720"/>
            </a:xfrm>
          </p:grpSpPr>
          <p:sp>
            <p:nvSpPr>
              <p:cNvPr id="36900" name="Oval 36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1" name="Oval 37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2" name="Oval 38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3" name="Oval 39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4" name="Oval 4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5" name="Oval 41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6" name="Oval 42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7" name="Oval 43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976" y="2112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932" name="Group 68"/>
          <p:cNvGrpSpPr>
            <a:grpSpLocks/>
          </p:cNvGrpSpPr>
          <p:nvPr/>
        </p:nvGrpSpPr>
        <p:grpSpPr bwMode="auto">
          <a:xfrm>
            <a:off x="6969704" y="2517797"/>
            <a:ext cx="1371600" cy="2627313"/>
            <a:chOff x="4368" y="1728"/>
            <a:chExt cx="1152" cy="1655"/>
          </a:xfrm>
        </p:grpSpPr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4491" y="2976"/>
              <a:ext cx="93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Nonlinear</a:t>
              </a:r>
            </a:p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Functions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4368" y="1728"/>
              <a:ext cx="1152" cy="110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36912" name="Group 48"/>
            <p:cNvGrpSpPr>
              <a:grpSpLocks/>
            </p:cNvGrpSpPr>
            <p:nvPr/>
          </p:nvGrpSpPr>
          <p:grpSpPr bwMode="auto">
            <a:xfrm>
              <a:off x="4560" y="1968"/>
              <a:ext cx="768" cy="720"/>
              <a:chOff x="576" y="1968"/>
              <a:chExt cx="768" cy="720"/>
            </a:xfrm>
          </p:grpSpPr>
          <p:sp>
            <p:nvSpPr>
              <p:cNvPr id="36913" name="Oval 49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4" name="Oval 50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5" name="Oval 51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6" name="Oval 52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7" name="Oval 53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8" name="Oval 54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9" name="Oval 55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20" name="Oval 56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36928" name="Freeform 64"/>
            <p:cNvSpPr>
              <a:spLocks/>
            </p:cNvSpPr>
            <p:nvPr/>
          </p:nvSpPr>
          <p:spPr bwMode="auto">
            <a:xfrm>
              <a:off x="4368" y="1728"/>
              <a:ext cx="814" cy="960"/>
            </a:xfrm>
            <a:custGeom>
              <a:avLst/>
              <a:gdLst>
                <a:gd name="T0" fmla="*/ 5 w 814"/>
                <a:gd name="T1" fmla="*/ 897 h 959"/>
                <a:gd name="T2" fmla="*/ 533 w 814"/>
                <a:gd name="T3" fmla="*/ 762 h 959"/>
                <a:gd name="T4" fmla="*/ 725 w 814"/>
                <a:gd name="T5" fmla="*/ 0 h 959"/>
                <a:gd name="T6" fmla="*/ 0 w 814"/>
                <a:gd name="T7" fmla="*/ 11 h 959"/>
                <a:gd name="T8" fmla="*/ 5 w 814"/>
                <a:gd name="T9" fmla="*/ 897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959">
                  <a:moveTo>
                    <a:pt x="5" y="897"/>
                  </a:moveTo>
                  <a:cubicBezTo>
                    <a:pt x="25" y="959"/>
                    <a:pt x="413" y="912"/>
                    <a:pt x="533" y="762"/>
                  </a:cubicBezTo>
                  <a:cubicBezTo>
                    <a:pt x="653" y="613"/>
                    <a:pt x="814" y="125"/>
                    <a:pt x="725" y="0"/>
                  </a:cubicBezTo>
                  <a:lnTo>
                    <a:pt x="0" y="11"/>
                  </a:lnTo>
                  <a:lnTo>
                    <a:pt x="5" y="897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1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997416C-E5FD-49E9-94F5-1301DE7C3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Occam’s Razor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9D81036-797B-46C7-84FF-38EB5E233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two models of similar generalization errors,  one should prefer the simpler model over the more complex model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complex models, there is a greater chance that it was fitted accidentally by errors in data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Therefore, one should include model complexity when evaluating a model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4A21D5D-D02A-4B2E-9167-773DD44F2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How to Address Overfitting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AB7EE8D-A295-4C5C-ABE5-B4571B864B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Pre-Pruning (Early Stopping Rule)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Stop the algorithm before it becomes a fully-grown tree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Typical stopping conditions for a node:</a:t>
            </a:r>
          </a:p>
          <a:p>
            <a:pPr lvl="2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Stop if all instances belong to the same class</a:t>
            </a:r>
          </a:p>
          <a:p>
            <a:pPr lvl="2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Stop if all the attribute values are the same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More restrictive conditions:</a:t>
            </a:r>
          </a:p>
          <a:p>
            <a:pPr lvl="2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Stop if number of instances is less than some user-specified threshold</a:t>
            </a:r>
          </a:p>
          <a:p>
            <a:pPr lvl="2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Stop if expanding the current node does not improve purity measures.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8AE42B2-0217-49D3-A46F-0ACE28D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How to Address Overfitting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B8F8825-6432-4613-8034-5F19FC609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Post-pruning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Grow decision tree to its entirety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Trim the nodes of the decision tree in a bottom-up fashion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generalization error improves after trimming, replace sub-tree by a leaf node.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Class label of leaf node is determined from majority class of instances in the sub-tree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01B7048-A7A4-4959-8CA7-A11E6A843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solidFill>
                  <a:srgbClr val="002060"/>
                </a:solidFill>
              </a:rPr>
              <a:t>Handling Missing Attribute Values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AC57A22-004A-447D-A53A-10D201F91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Assume an attribute can take the value “blank”.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Assign most common value of A among training data at node n.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Assign most common value of A among training data at node n which have the same target class.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Assign prob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to each possible value v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of 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Assign a fraction (pi) of example to each descendant in tree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This method is used in C4.5.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>
            <a:extLst>
              <a:ext uri="{FF2B5EF4-FFF2-40B4-BE49-F238E27FC236}">
                <a16:creationId xmlns:a16="http://schemas.microsoft.com/office/drawing/2014/main" id="{47DDF466-5E29-4F6D-8A1A-426A9212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Strengths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6B8F01A-2E87-4973-80D4-C863F0968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/>
              <a:t>Can generate understandable rules</a:t>
            </a:r>
          </a:p>
          <a:p>
            <a:pPr algn="just"/>
            <a:r>
              <a:rPr lang="en-US" altLang="zh-CN" sz="2400" dirty="0"/>
              <a:t>Perform classification without much computation</a:t>
            </a:r>
          </a:p>
          <a:p>
            <a:pPr algn="just"/>
            <a:r>
              <a:rPr lang="en-US" altLang="zh-CN" sz="2400" dirty="0"/>
              <a:t>Can handle continuous and categorical variables</a:t>
            </a:r>
          </a:p>
          <a:p>
            <a:pPr algn="just"/>
            <a:r>
              <a:rPr lang="en-US" altLang="zh-CN" sz="2400" dirty="0"/>
              <a:t>Provide a clear indication of which fields are most important for prediction or classification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5019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extLst>
              <a:ext uri="{FF2B5EF4-FFF2-40B4-BE49-F238E27FC236}">
                <a16:creationId xmlns:a16="http://schemas.microsoft.com/office/drawing/2014/main" id="{93441CE1-106A-49D4-BB11-2EE8F7AD6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Weakness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5ED2A65-3CEC-4939-AE23-7281D583E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Not suitable for prediction of continuous attribute.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Perform poorly with many class and small data.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Computationally expensive to train.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At each node, each candidate splitting field must be sorted before its best split can be found.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 some algorithms, combinations of fields are used and a search must be made for optimal combining weights.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Pruning algorithms can also be expensive since many candidate sub-trees must be formed and compared. </a:t>
            </a:r>
          </a:p>
        </p:txBody>
      </p:sp>
    </p:spTree>
    <p:extLst>
      <p:ext uri="{BB962C8B-B14F-4D97-AF65-F5344CB8AC3E}">
        <p14:creationId xmlns:p14="http://schemas.microsoft.com/office/powerpoint/2010/main" val="24718372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>
            <a:extLst>
              <a:ext uri="{FF2B5EF4-FFF2-40B4-BE49-F238E27FC236}">
                <a16:creationId xmlns:a16="http://schemas.microsoft.com/office/drawing/2014/main" id="{0F40D440-494E-4987-AB30-4B0FB6BA1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Measure of impurity: Gini index</a:t>
            </a:r>
          </a:p>
        </p:txBody>
      </p:sp>
      <p:sp>
        <p:nvSpPr>
          <p:cNvPr id="19464" name="Rectangle 3">
            <a:extLst>
              <a:ext uri="{FF2B5EF4-FFF2-40B4-BE49-F238E27FC236}">
                <a16:creationId xmlns:a16="http://schemas.microsoft.com/office/drawing/2014/main" id="{325D927C-9036-49A4-94B2-160791A7BF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270000"/>
            <a:ext cx="7098437" cy="406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Gini index for a given node </a:t>
            </a:r>
            <a:r>
              <a:rPr lang="en-US" altLang="en-US" sz="2400" i="1" dirty="0"/>
              <a:t>t</a:t>
            </a:r>
            <a:r>
              <a:rPr lang="en-US" altLang="en-US" sz="2400" dirty="0"/>
              <a:t> :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000" dirty="0"/>
            </a:br>
            <a:r>
              <a:rPr lang="en-US" altLang="en-US" i="1" dirty="0">
                <a:latin typeface="Times New Roman" panose="02020603050405020304" pitchFamily="18" charset="0"/>
              </a:rPr>
              <a:t>p( j | t ) </a:t>
            </a:r>
            <a:r>
              <a:rPr lang="en-US" altLang="en-US" dirty="0"/>
              <a:t>is the relative frequency of class </a:t>
            </a:r>
            <a:r>
              <a:rPr lang="en-US" altLang="en-US" i="1" dirty="0"/>
              <a:t>j</a:t>
            </a:r>
            <a:r>
              <a:rPr lang="en-US" altLang="en-US" dirty="0"/>
              <a:t> at node </a:t>
            </a:r>
            <a:r>
              <a:rPr lang="en-US" altLang="en-US" i="1" dirty="0"/>
              <a:t>t</a:t>
            </a:r>
            <a:endParaRPr lang="en-US" altLang="en-US" sz="2000" i="1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Maximum (1 – 1 /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c</a:t>
            </a:r>
            <a:r>
              <a:rPr lang="en-US" altLang="en-US" sz="2400" dirty="0"/>
              <a:t> ) when records are equally distributed among all classes, implying least amount of information (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c</a:t>
            </a:r>
            <a:r>
              <a:rPr lang="en-US" altLang="en-US" sz="2400" dirty="0"/>
              <a:t> = number of classes 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Minimum ( 0.0 ) when all records belong to one class, implying most amount of information.</a:t>
            </a:r>
            <a:endParaRPr lang="en-US" altLang="en-US" sz="2400" baseline="-25000" dirty="0"/>
          </a:p>
        </p:txBody>
      </p:sp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346A8D7C-7E28-4F55-92D7-CF647382C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84805"/>
              </p:ext>
            </p:extLst>
          </p:nvPr>
        </p:nvGraphicFramePr>
        <p:xfrm>
          <a:off x="2743200" y="1871955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55320" progId="Equation.3">
                  <p:embed/>
                </p:oleObj>
              </mc:Choice>
              <mc:Fallback>
                <p:oleObj name="Equation" r:id="rId2" imgW="1612800" imgH="355320" progId="Equation.3">
                  <p:embed/>
                  <p:pic>
                    <p:nvPicPr>
                      <p:cNvPr id="19458" name="Object 4">
                        <a:extLst>
                          <a:ext uri="{FF2B5EF4-FFF2-40B4-BE49-F238E27FC236}">
                            <a16:creationId xmlns:a16="http://schemas.microsoft.com/office/drawing/2014/main" id="{346A8D7C-7E28-4F55-92D7-CF647382C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71955"/>
                        <a:ext cx="3352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7A56FD2E-ABA5-4558-B4D5-96E1B4922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25067"/>
              </p:ext>
            </p:extLst>
          </p:nvPr>
        </p:nvGraphicFramePr>
        <p:xfrm>
          <a:off x="1390096" y="544941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85000" imgH="1969920" progId="Word.Document.8">
                  <p:embed/>
                </p:oleObj>
              </mc:Choice>
              <mc:Fallback>
                <p:oleObj name="Document" r:id="rId4" imgW="3285000" imgH="1969920" progId="Word.Document.8">
                  <p:embed/>
                  <p:pic>
                    <p:nvPicPr>
                      <p:cNvPr id="19459" name="Object 5">
                        <a:extLst>
                          <a:ext uri="{FF2B5EF4-FFF2-40B4-BE49-F238E27FC236}">
                            <a16:creationId xmlns:a16="http://schemas.microsoft.com/office/drawing/2014/main" id="{7A56FD2E-ABA5-4558-B4D5-96E1B4922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096" y="544941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8256E7C8-7E36-4693-B0DB-546E4F592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476236"/>
              </p:ext>
            </p:extLst>
          </p:nvPr>
        </p:nvGraphicFramePr>
        <p:xfrm>
          <a:off x="4666696" y="544941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85000" imgH="1969920" progId="Word.Document.8">
                  <p:embed/>
                </p:oleObj>
              </mc:Choice>
              <mc:Fallback>
                <p:oleObj name="Document" r:id="rId6" imgW="3285000" imgH="1969920" progId="Word.Document.8">
                  <p:embed/>
                  <p:pic>
                    <p:nvPicPr>
                      <p:cNvPr id="19460" name="Object 6">
                        <a:extLst>
                          <a:ext uri="{FF2B5EF4-FFF2-40B4-BE49-F238E27FC236}">
                            <a16:creationId xmlns:a16="http://schemas.microsoft.com/office/drawing/2014/main" id="{8256E7C8-7E36-4693-B0DB-546E4F592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696" y="544941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>
            <a:extLst>
              <a:ext uri="{FF2B5EF4-FFF2-40B4-BE49-F238E27FC236}">
                <a16:creationId xmlns:a16="http://schemas.microsoft.com/office/drawing/2014/main" id="{862843D9-ADBF-444D-AE36-41893CFCC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52444"/>
              </p:ext>
            </p:extLst>
          </p:nvPr>
        </p:nvGraphicFramePr>
        <p:xfrm>
          <a:off x="6343096" y="544941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85000" imgH="1969920" progId="Word.Document.8">
                  <p:embed/>
                </p:oleObj>
              </mc:Choice>
              <mc:Fallback>
                <p:oleObj name="Document" r:id="rId8" imgW="3285000" imgH="1969920" progId="Word.Document.8">
                  <p:embed/>
                  <p:pic>
                    <p:nvPicPr>
                      <p:cNvPr id="19461" name="Object 7">
                        <a:extLst>
                          <a:ext uri="{FF2B5EF4-FFF2-40B4-BE49-F238E27FC236}">
                            <a16:creationId xmlns:a16="http://schemas.microsoft.com/office/drawing/2014/main" id="{862843D9-ADBF-444D-AE36-41893CFCC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096" y="544941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8">
            <a:extLst>
              <a:ext uri="{FF2B5EF4-FFF2-40B4-BE49-F238E27FC236}">
                <a16:creationId xmlns:a16="http://schemas.microsoft.com/office/drawing/2014/main" id="{172C83E6-2755-4887-BB16-0D650D511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03397"/>
              </p:ext>
            </p:extLst>
          </p:nvPr>
        </p:nvGraphicFramePr>
        <p:xfrm>
          <a:off x="3066496" y="544941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285000" imgH="1969920" progId="Word.Document.8">
                  <p:embed/>
                </p:oleObj>
              </mc:Choice>
              <mc:Fallback>
                <p:oleObj name="Document" r:id="rId10" imgW="3285000" imgH="1969920" progId="Word.Document.8">
                  <p:embed/>
                  <p:pic>
                    <p:nvPicPr>
                      <p:cNvPr id="19462" name="Object 8">
                        <a:extLst>
                          <a:ext uri="{FF2B5EF4-FFF2-40B4-BE49-F238E27FC236}">
                            <a16:creationId xmlns:a16="http://schemas.microsoft.com/office/drawing/2014/main" id="{172C83E6-2755-4887-BB16-0D650D511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96" y="544941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C65EB4D-4A0B-4530-88C8-4E7A4EC8A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Wish list for a purity measure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C808F844-FF76-4157-A448-A56559DC5A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400" dirty="0"/>
              <a:t>Properties we require from a purity measure: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altLang="en-US" sz="2000" dirty="0"/>
              <a:t>When node is pure, measure should be zero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altLang="en-US" sz="2000" dirty="0"/>
              <a:t>When impurity is maximal (i.e. all classes equally likely), measure should be maximal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altLang="en-US" sz="2000" dirty="0"/>
              <a:t>Measure should obey </a:t>
            </a:r>
            <a:r>
              <a:rPr lang="en-US" altLang="en-US" sz="2000" i="1" dirty="0"/>
              <a:t>multistage property</a:t>
            </a:r>
            <a:r>
              <a:rPr lang="en-US" altLang="en-US" sz="2000" dirty="0"/>
              <a:t> (i.e. decisions can be made in several stages):</a:t>
            </a:r>
          </a:p>
          <a:p>
            <a:pPr marL="1371600" lvl="2">
              <a:lnSpc>
                <a:spcPct val="90000"/>
              </a:lnSpc>
              <a:buNone/>
            </a:pPr>
            <a:endParaRPr lang="en-US" altLang="en-US" sz="1800" i="1" dirty="0"/>
          </a:p>
          <a:p>
            <a:pPr marL="457200" indent="-457200">
              <a:lnSpc>
                <a:spcPct val="90000"/>
              </a:lnSpc>
            </a:pPr>
            <a:endParaRPr lang="en-US" altLang="en-US" sz="2400" dirty="0"/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/>
              <a:t>Entropy is a function that satisfies all three properties!</a:t>
            </a:r>
            <a:r>
              <a:rPr lang="en-US" altLang="en-US" sz="2400" i="1" dirty="0"/>
              <a:t>	</a:t>
            </a:r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9A7B8101-2E32-4104-B5D2-7589E71C7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21884"/>
              </p:ext>
            </p:extLst>
          </p:nvPr>
        </p:nvGraphicFramePr>
        <p:xfrm>
          <a:off x="2209115" y="3723481"/>
          <a:ext cx="701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48440" imgH="342720" progId="Equation.3">
                  <p:embed/>
                </p:oleObj>
              </mc:Choice>
              <mc:Fallback>
                <p:oleObj name="Equation" r:id="rId2" imgW="7048440" imgH="342720" progId="Equation.3">
                  <p:embed/>
                  <p:pic>
                    <p:nvPicPr>
                      <p:cNvPr id="117764" name="Object 4">
                        <a:extLst>
                          <a:ext uri="{FF2B5EF4-FFF2-40B4-BE49-F238E27FC236}">
                            <a16:creationId xmlns:a16="http://schemas.microsoft.com/office/drawing/2014/main" id="{9A7B8101-2E32-4104-B5D2-7589E71C7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115" y="3723481"/>
                        <a:ext cx="7010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4AFF-7E40-4C84-8F38-47DBDD41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Issue with Information Gain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23A2-B036-4E92-86D6-DAF2061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natural bias in the information gain measure that favors attributes with many values over those with few values.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extreme example, consider the attribute Date, which has a very large number of possible values, it would have the highest information gain of any of the attributes.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Date alone perfectly predicts the target attribute over the training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would be selected as the decision attribute for the root node of the tree and lead to a (quite broad) tree of depth one, which perfectly classifies the training data.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this decision tree would fare poorly on subsequent examples, because it is not a useful predictor despite the fact that it perfectly separates the training data.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975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0B63-637E-4520-BED8-33F59CB8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ea typeface="新細明體" charset="-120"/>
              </a:rPr>
              <a:t>The gain ratio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B8F1-C2F7-4B1C-BE70-3D54D9D7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6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Gain ratio</a:t>
            </a:r>
            <a:r>
              <a:rPr lang="en-US" altLang="zh-TW" sz="26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: a modification of the information gain that reduces its bias on high-branch attributes</a:t>
            </a:r>
          </a:p>
          <a:p>
            <a:pPr algn="just">
              <a:lnSpc>
                <a:spcPct val="90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Gain ratio takes number and size of branches into account when choosing an attribute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It corrects the information gain by taking the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intrinsic information</a:t>
            </a:r>
            <a:r>
              <a:rPr lang="en-US" altLang="zh-TW" sz="22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of a split into account. Also called split ratio</a:t>
            </a:r>
          </a:p>
          <a:p>
            <a:pPr algn="just">
              <a:lnSpc>
                <a:spcPct val="90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Intrinsic information: entropy of distribution of instances into branches 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(i.e. how much info do we need to tell which branch an instance belongs to)</a:t>
            </a:r>
          </a:p>
          <a:p>
            <a:pPr algn="just"/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045725" y="3075057"/>
            <a:ext cx="6100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+mj-ea"/>
                <a:cs typeface="+mj-cs"/>
              </a:rPr>
              <a:t>Nearest-Neighbor Classifier</a:t>
            </a:r>
          </a:p>
        </p:txBody>
      </p:sp>
    </p:spTree>
    <p:extLst>
      <p:ext uri="{BB962C8B-B14F-4D97-AF65-F5344CB8AC3E}">
        <p14:creationId xmlns:p14="http://schemas.microsoft.com/office/powerpoint/2010/main" val="19367347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ea typeface="新細明體" charset="-120"/>
              </a:rPr>
              <a:t>Gain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7329256" cy="4906963"/>
              </a:xfrm>
            </p:spPr>
            <p:txBody>
              <a:bodyPr/>
              <a:lstStyle/>
              <a:p>
                <a:pPr algn="just"/>
                <a:r>
                  <a:rPr lang="en-US" altLang="zh-TW" sz="2400" i="1" dirty="0">
                    <a:latin typeface="Times New Roman" panose="02020603050405020304" pitchFamily="18" charset="0"/>
                    <a:ea typeface="新細明體" charset="-120"/>
                    <a:cs typeface="Times New Roman" panose="02020603050405020304" pitchFamily="18" charset="0"/>
                  </a:rPr>
                  <a:t>Gain ratio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新細明體" charset="-120"/>
                    <a:cs typeface="Times New Roman" panose="02020603050405020304" pitchFamily="18" charset="0"/>
                  </a:rPr>
                  <a:t> normalizes info gain by this reduction:</a:t>
                </a:r>
              </a:p>
              <a:p>
                <a:pPr algn="just"/>
                <a:endParaRPr lang="en-US" altLang="zh-TW" sz="240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𝑆𝑝𝑙𝑖𝑡𝐼𝑛𝑓𝑜𝑟𝑚𝑎𝑡𝑖𝑜𝑛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S1 through S, are the k subsets of examples resulting from partitioning   S by the k-valued attribute A.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actually the entropy of S with respect to the values of attribute 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7329256" cy="4906963"/>
              </a:xfrm>
              <a:blipFill>
                <a:blip r:embed="rId2"/>
                <a:stretch>
                  <a:fillRect l="-1165" t="-1739" r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0819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ea typeface="新細明體" charset="-120"/>
              </a:rPr>
              <a:t>Gain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334957" cy="52018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Gain Ratio measure is defined in terms of the earlier Gain measure, as well as this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follows 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𝑆𝑝𝑙𝑖𝑡𝐼𝑛𝑓𝑜𝑟𝑚𝑎𝑡𝑖𝑜𝑛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 that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discourages the selection of attributes with many uniformly distributed values.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consider a collection of n examples that are completely separated by attribute A (e.g., Day). In this case,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contrast, 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attribute B that splits the same n examples exactly in half will have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1. If attributes A and B produce the same information gain, then clearly B will score higher according to the Gain Ratio measure.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334957" cy="5201821"/>
              </a:xfrm>
              <a:blipFill>
                <a:blip r:embed="rId2"/>
                <a:stretch>
                  <a:fillRect l="-1155" t="-1991" r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9561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4C4D-02F6-4897-9A93-1D95B1E1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CART: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and Regression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BEE6-9A0F-4220-ACEA-851FFCF0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binary split at each node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tree Gini index is used as an impurity measure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regression trees CART uses the following criteria function: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1BBC8-5A8C-40DF-9544-5B2E9C76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691E7-169C-404A-B0DF-5553CA9E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07" y="4477555"/>
            <a:ext cx="6334957" cy="1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37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D8B7-E4BF-444A-BB87-5029475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9FBE-18CB-4CEB-B00F-BA3ACAD7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Assign all objects to root node.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Split each attribute at all its possible split points (that is in between all the values observed for that variable in the considered node).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For each split point, split the parent node into two child nodes by separating the objects with values lower and higher than the split point for the considered explanatory variable.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Select the variable and split point with the highest reduction of impurity.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Perform the split of the parent node into the two child nodes according to the selected split point.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Repeat steps 2–5, using each node as a new parent node, until the tree has maximum size.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Prune the tree back using cross-validation to select the optimal sized tree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5D276-E3DA-4E70-B2FA-15F38247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8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623D-214C-4552-BDB7-129F882F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61" y="3101453"/>
            <a:ext cx="2376477" cy="655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3D4CA-EA74-44D8-A07F-1E553DE5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84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Classifiers, Prof.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Bhattacharyya and Aditya M Joshi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Nearest-Neighbor Classifier MTL 782 IIT DELHI</a:t>
            </a:r>
          </a:p>
          <a:p>
            <a:r>
              <a:rPr lang="en-US" sz="2400" dirty="0"/>
              <a:t>CS 4700: Foundations of  Artificial Intelligence, Carla P. Gomes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70B6AD22-E10B-4F3C-AAD4-2AA61D8BC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Approach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EF88763-FAA6-4250-A1CA-1DB4041C5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/>
              <a:t>The simplest, most used instance-based learning algorithm is the </a:t>
            </a:r>
            <a:r>
              <a:rPr lang="en-US" altLang="en-US" i="1" dirty="0"/>
              <a:t>k</a:t>
            </a:r>
            <a:r>
              <a:rPr lang="en-US" altLang="en-US" dirty="0"/>
              <a:t>-NN algorithm</a:t>
            </a:r>
          </a:p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assumes that all instances are points in some </a:t>
            </a:r>
            <a:r>
              <a:rPr lang="en-US" altLang="en-US" i="1" dirty="0"/>
              <a:t>d</a:t>
            </a:r>
            <a:r>
              <a:rPr lang="en-US" altLang="en-US" dirty="0"/>
              <a:t>-dimensional space and defines neighbors in terms of distance </a:t>
            </a:r>
          </a:p>
          <a:p>
            <a:pPr lvl="1"/>
            <a:r>
              <a:rPr lang="en-US" altLang="en-US" dirty="0"/>
              <a:t>Where</a:t>
            </a:r>
            <a:r>
              <a:rPr lang="en-US" altLang="en-US" i="1" dirty="0"/>
              <a:t> k</a:t>
            </a:r>
            <a:r>
              <a:rPr lang="en-US" altLang="en-US" dirty="0"/>
              <a:t> is the number of neighbors considered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21192</TotalTime>
  <Words>3954</Words>
  <Application>Microsoft Office PowerPoint</Application>
  <PresentationFormat>Widescreen</PresentationFormat>
  <Paragraphs>763</Paragraphs>
  <Slides>85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85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Comic Sans MS</vt:lpstr>
      <vt:lpstr>Monotype Sorts</vt:lpstr>
      <vt:lpstr>Times New Roman</vt:lpstr>
      <vt:lpstr>Verdana</vt:lpstr>
      <vt:lpstr>Wingdings</vt:lpstr>
      <vt:lpstr>Office Theme</vt:lpstr>
      <vt:lpstr>Visio</vt:lpstr>
      <vt:lpstr>Document</vt:lpstr>
      <vt:lpstr>Equation</vt:lpstr>
      <vt:lpstr>Worksheet</vt:lpstr>
      <vt:lpstr>PowerPoint Presentation</vt:lpstr>
      <vt:lpstr>Classification Problem</vt:lpstr>
      <vt:lpstr>Classification Problem</vt:lpstr>
      <vt:lpstr>Multi-Label Classification</vt:lpstr>
      <vt:lpstr>Illustrating Classification Task</vt:lpstr>
      <vt:lpstr>Discriminant Function</vt:lpstr>
      <vt:lpstr>Discriminant Function</vt:lpstr>
      <vt:lpstr>PowerPoint Presentation</vt:lpstr>
      <vt:lpstr>k-NN Approach</vt:lpstr>
      <vt:lpstr>k-NN Approach</vt:lpstr>
      <vt:lpstr>Definition of Nearest Neighbor </vt:lpstr>
      <vt:lpstr>k-NN Visualization</vt:lpstr>
      <vt:lpstr>k-NN Visualization</vt:lpstr>
      <vt:lpstr>k-NN Visualization</vt:lpstr>
      <vt:lpstr>k-NN Visualization</vt:lpstr>
      <vt:lpstr>k-NN Visualization</vt:lpstr>
      <vt:lpstr>Standardization</vt:lpstr>
      <vt:lpstr>KNN Example</vt:lpstr>
      <vt:lpstr>k-NN Time Complexity</vt:lpstr>
      <vt:lpstr>k-NN variations</vt:lpstr>
      <vt:lpstr>Other distance measures</vt:lpstr>
      <vt:lpstr>Some Remarks</vt:lpstr>
      <vt:lpstr>PowerPoint Presentation</vt:lpstr>
      <vt:lpstr>Example tree</vt:lpstr>
      <vt:lpstr>PowerPoint Presentation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How to Build Decision Trees</vt:lpstr>
      <vt:lpstr>How to determine the Best Split</vt:lpstr>
      <vt:lpstr>How to determine the Best Split</vt:lpstr>
      <vt:lpstr>Measures of Node Impurity</vt:lpstr>
      <vt:lpstr>Entropy</vt:lpstr>
      <vt:lpstr>Entropy Plot for Binary Classification</vt:lpstr>
      <vt:lpstr>Information Gain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Triangles and Squares</vt:lpstr>
      <vt:lpstr>Entropy</vt:lpstr>
      <vt:lpstr>Entropy reduction by data set partitioning</vt:lpstr>
      <vt:lpstr>Entropy reduction by data set partitioning</vt:lpstr>
      <vt:lpstr>Information Gain</vt:lpstr>
      <vt:lpstr>Information Gain of The Attribute</vt:lpstr>
      <vt:lpstr>PowerPoint Presentation</vt:lpstr>
      <vt:lpstr>PowerPoint Presentation</vt:lpstr>
      <vt:lpstr>PowerPoint Presentation</vt:lpstr>
      <vt:lpstr>Decision Tree</vt:lpstr>
      <vt:lpstr>Definition</vt:lpstr>
      <vt:lpstr>key requirements</vt:lpstr>
      <vt:lpstr>Splitting Based on Continuous Attributes</vt:lpstr>
      <vt:lpstr>Binary Decision</vt:lpstr>
      <vt:lpstr>Continuous Attributes</vt:lpstr>
      <vt:lpstr>Practical Issues of Classification</vt:lpstr>
      <vt:lpstr>Underfitting and Overfitting</vt:lpstr>
      <vt:lpstr>Overfitting due to Noise </vt:lpstr>
      <vt:lpstr>Overfitting due to Insufficient Examples</vt:lpstr>
      <vt:lpstr>Notes on Overfitting</vt:lpstr>
      <vt:lpstr>Occam’s Razor</vt:lpstr>
      <vt:lpstr>How to Address Overfitting</vt:lpstr>
      <vt:lpstr>How to Address Overfitting</vt:lpstr>
      <vt:lpstr>Handling Missing Attribute Values</vt:lpstr>
      <vt:lpstr>Strengths</vt:lpstr>
      <vt:lpstr>Weakness</vt:lpstr>
      <vt:lpstr>Measure of impurity: Gini index</vt:lpstr>
      <vt:lpstr>Wish list for a purity measure</vt:lpstr>
      <vt:lpstr>Issue with Information Gain</vt:lpstr>
      <vt:lpstr>The gain ratio</vt:lpstr>
      <vt:lpstr>Gain Ratio</vt:lpstr>
      <vt:lpstr>Gain Ratio</vt:lpstr>
      <vt:lpstr>CART: Classification and Regression Tree</vt:lpstr>
      <vt:lpstr>CART</vt:lpstr>
      <vt:lpstr>PowerPoint Presentation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 Kumar</cp:lastModifiedBy>
  <cp:revision>701</cp:revision>
  <dcterms:created xsi:type="dcterms:W3CDTF">2018-08-09T05:48:18Z</dcterms:created>
  <dcterms:modified xsi:type="dcterms:W3CDTF">2021-09-14T04:30:55Z</dcterms:modified>
</cp:coreProperties>
</file>