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9" r:id="rId3"/>
    <p:sldId id="262" r:id="rId4"/>
    <p:sldId id="264" r:id="rId5"/>
    <p:sldId id="269" r:id="rId6"/>
    <p:sldId id="267" r:id="rId7"/>
    <p:sldId id="266" r:id="rId8"/>
    <p:sldId id="263" r:id="rId9"/>
    <p:sldId id="339" r:id="rId10"/>
    <p:sldId id="309" r:id="rId11"/>
    <p:sldId id="310" r:id="rId12"/>
    <p:sldId id="311" r:id="rId13"/>
    <p:sldId id="312" r:id="rId14"/>
    <p:sldId id="313" r:id="rId15"/>
    <p:sldId id="314" r:id="rId16"/>
    <p:sldId id="315" r:id="rId17"/>
    <p:sldId id="316" r:id="rId18"/>
    <p:sldId id="342" r:id="rId19"/>
    <p:sldId id="343" r:id="rId20"/>
    <p:sldId id="340" r:id="rId21"/>
    <p:sldId id="345" r:id="rId22"/>
    <p:sldId id="320" r:id="rId23"/>
    <p:sldId id="346" r:id="rId24"/>
    <p:sldId id="347" r:id="rId25"/>
    <p:sldId id="356" r:id="rId26"/>
    <p:sldId id="357" r:id="rId27"/>
    <p:sldId id="348" r:id="rId28"/>
    <p:sldId id="349" r:id="rId29"/>
    <p:sldId id="355" r:id="rId30"/>
    <p:sldId id="358" r:id="rId31"/>
    <p:sldId id="359" r:id="rId32"/>
    <p:sldId id="360" r:id="rId33"/>
    <p:sldId id="352" r:id="rId34"/>
    <p:sldId id="362" r:id="rId35"/>
    <p:sldId id="361" r:id="rId36"/>
    <p:sldId id="364" r:id="rId37"/>
    <p:sldId id="365" r:id="rId38"/>
    <p:sldId id="366" r:id="rId39"/>
    <p:sldId id="370" r:id="rId40"/>
    <p:sldId id="371" r:id="rId41"/>
    <p:sldId id="337" r:id="rId42"/>
    <p:sldId id="367" r:id="rId43"/>
    <p:sldId id="368" r:id="rId44"/>
    <p:sldId id="372" r:id="rId45"/>
    <p:sldId id="373" r:id="rId46"/>
    <p:sldId id="37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3" autoAdjust="0"/>
    <p:restoredTop sz="94660"/>
  </p:normalViewPr>
  <p:slideViewPr>
    <p:cSldViewPr snapToGrid="0">
      <p:cViewPr varScale="1">
        <p:scale>
          <a:sx n="86" d="100"/>
          <a:sy n="86"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8686E0-B3AA-4340-87B0-BEBE06EF9C8E}" type="datetime1">
              <a:rPr lang="en-US" smtClean="0"/>
              <a:t>9/27/2021</a:t>
            </a:fld>
            <a:endParaRPr lang="en-US"/>
          </a:p>
        </p:txBody>
      </p:sp>
      <p:sp>
        <p:nvSpPr>
          <p:cNvPr id="5" name="Footer Placeholder 4"/>
          <p:cNvSpPr>
            <a:spLocks noGrp="1"/>
          </p:cNvSpPr>
          <p:nvPr>
            <p:ph type="ftr" sz="quarter" idx="11"/>
          </p:nvPr>
        </p:nvSpPr>
        <p:spPr/>
        <p:txBody>
          <a:bodyPr/>
          <a:lstStyle>
            <a:lvl1pPr>
              <a:defRPr/>
            </a:lvl1pPr>
          </a:lstStyle>
          <a:p>
            <a:r>
              <a:rPr lang="en-US" dirty="0"/>
              <a:t>Performance Evaluation</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B19E9-0F21-4F7A-9C17-6E8574368887}" type="datetime1">
              <a:rPr lang="en-US" smtClean="0"/>
              <a:t>9/27/2021</a:t>
            </a:fld>
            <a:endParaRPr lang="en-US"/>
          </a:p>
        </p:txBody>
      </p:sp>
      <p:sp>
        <p:nvSpPr>
          <p:cNvPr id="5" name="Footer Placeholder 4"/>
          <p:cNvSpPr>
            <a:spLocks noGrp="1"/>
          </p:cNvSpPr>
          <p:nvPr>
            <p:ph type="ftr" sz="quarter" idx="11"/>
          </p:nvPr>
        </p:nvSpPr>
        <p:spPr/>
        <p:txBody>
          <a:bodyPr/>
          <a:lstStyle/>
          <a:p>
            <a:r>
              <a:rPr lang="en-US"/>
              <a:t>Performance Evaluation</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AD76E-2E49-4124-A182-EE81297E1604}" type="datetime1">
              <a:rPr lang="en-US" smtClean="0"/>
              <a:t>9/27/2021</a:t>
            </a:fld>
            <a:endParaRPr lang="en-US"/>
          </a:p>
        </p:txBody>
      </p:sp>
      <p:sp>
        <p:nvSpPr>
          <p:cNvPr id="5" name="Footer Placeholder 4"/>
          <p:cNvSpPr>
            <a:spLocks noGrp="1"/>
          </p:cNvSpPr>
          <p:nvPr>
            <p:ph type="ftr" sz="quarter" idx="11"/>
          </p:nvPr>
        </p:nvSpPr>
        <p:spPr/>
        <p:txBody>
          <a:bodyPr/>
          <a:lstStyle/>
          <a:p>
            <a:r>
              <a:rPr lang="en-US"/>
              <a:t>Performance Evaluation</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07C6C9E2-8BA4-4B1D-840D-F4A9EA99026B}" type="datetime1">
              <a:rPr lang="en-US" smtClean="0"/>
              <a:t>9/27/2021</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Performance Evaluation</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811CD-34AD-4C2E-87F7-F52A89314E75}" type="datetime1">
              <a:rPr lang="en-US" smtClean="0"/>
              <a:t>9/27/2021</a:t>
            </a:fld>
            <a:endParaRPr lang="en-US"/>
          </a:p>
        </p:txBody>
      </p:sp>
      <p:sp>
        <p:nvSpPr>
          <p:cNvPr id="5" name="Footer Placeholder 4"/>
          <p:cNvSpPr>
            <a:spLocks noGrp="1"/>
          </p:cNvSpPr>
          <p:nvPr>
            <p:ph type="ftr" sz="quarter" idx="11"/>
          </p:nvPr>
        </p:nvSpPr>
        <p:spPr/>
        <p:txBody>
          <a:bodyPr/>
          <a:lstStyle/>
          <a:p>
            <a:r>
              <a:rPr lang="en-US"/>
              <a:t>Performance Evaluation</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0996EC-96C4-451B-9C92-BFF6CFC930AD}" type="datetime1">
              <a:rPr lang="en-US" smtClean="0"/>
              <a:t>9/27/2021</a:t>
            </a:fld>
            <a:endParaRPr lang="en-US"/>
          </a:p>
        </p:txBody>
      </p:sp>
      <p:sp>
        <p:nvSpPr>
          <p:cNvPr id="6" name="Footer Placeholder 5"/>
          <p:cNvSpPr>
            <a:spLocks noGrp="1"/>
          </p:cNvSpPr>
          <p:nvPr>
            <p:ph type="ftr" sz="quarter" idx="11"/>
          </p:nvPr>
        </p:nvSpPr>
        <p:spPr/>
        <p:txBody>
          <a:bodyPr/>
          <a:lstStyle/>
          <a:p>
            <a:r>
              <a:rPr lang="en-US"/>
              <a:t>Performance Evaluation</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C6DAFB-020D-44AE-9FEE-51E71EEAAD52}" type="datetime1">
              <a:rPr lang="en-US" smtClean="0"/>
              <a:t>9/27/2021</a:t>
            </a:fld>
            <a:endParaRPr lang="en-US"/>
          </a:p>
        </p:txBody>
      </p:sp>
      <p:sp>
        <p:nvSpPr>
          <p:cNvPr id="8" name="Footer Placeholder 7"/>
          <p:cNvSpPr>
            <a:spLocks noGrp="1"/>
          </p:cNvSpPr>
          <p:nvPr>
            <p:ph type="ftr" sz="quarter" idx="11"/>
          </p:nvPr>
        </p:nvSpPr>
        <p:spPr/>
        <p:txBody>
          <a:bodyPr/>
          <a:lstStyle/>
          <a:p>
            <a:r>
              <a:rPr lang="en-US"/>
              <a:t>Performance Evaluation</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A2925A-7C90-41C5-932E-0BDDF0C479C0}" type="datetime1">
              <a:rPr lang="en-US" smtClean="0"/>
              <a:t>9/27/2021</a:t>
            </a:fld>
            <a:endParaRPr lang="en-US"/>
          </a:p>
        </p:txBody>
      </p:sp>
      <p:sp>
        <p:nvSpPr>
          <p:cNvPr id="4" name="Footer Placeholder 3"/>
          <p:cNvSpPr>
            <a:spLocks noGrp="1"/>
          </p:cNvSpPr>
          <p:nvPr>
            <p:ph type="ftr" sz="quarter" idx="11"/>
          </p:nvPr>
        </p:nvSpPr>
        <p:spPr/>
        <p:txBody>
          <a:bodyPr/>
          <a:lstStyle/>
          <a:p>
            <a:r>
              <a:rPr lang="en-US"/>
              <a:t>Performance Evaluation</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04DD9-5863-4658-8FFB-FBBFCA599036}" type="datetime1">
              <a:rPr lang="en-US" smtClean="0"/>
              <a:t>9/27/2021</a:t>
            </a:fld>
            <a:endParaRPr lang="en-US"/>
          </a:p>
        </p:txBody>
      </p:sp>
      <p:sp>
        <p:nvSpPr>
          <p:cNvPr id="3" name="Footer Placeholder 2"/>
          <p:cNvSpPr>
            <a:spLocks noGrp="1"/>
          </p:cNvSpPr>
          <p:nvPr>
            <p:ph type="ftr" sz="quarter" idx="11"/>
          </p:nvPr>
        </p:nvSpPr>
        <p:spPr/>
        <p:txBody>
          <a:bodyPr/>
          <a:lstStyle/>
          <a:p>
            <a:r>
              <a:rPr lang="en-US"/>
              <a:t>Performance Evaluation</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693CDE-EE28-4B65-A9CF-2B3F25855471}" type="datetime1">
              <a:rPr lang="en-US" smtClean="0"/>
              <a:t>9/27/2021</a:t>
            </a:fld>
            <a:endParaRPr lang="en-US"/>
          </a:p>
        </p:txBody>
      </p:sp>
      <p:sp>
        <p:nvSpPr>
          <p:cNvPr id="6" name="Footer Placeholder 5"/>
          <p:cNvSpPr>
            <a:spLocks noGrp="1"/>
          </p:cNvSpPr>
          <p:nvPr>
            <p:ph type="ftr" sz="quarter" idx="11"/>
          </p:nvPr>
        </p:nvSpPr>
        <p:spPr/>
        <p:txBody>
          <a:bodyPr/>
          <a:lstStyle/>
          <a:p>
            <a:r>
              <a:rPr lang="en-US"/>
              <a:t>Performance Evaluation</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5EF8CC-01B2-457F-BFE5-8925B063E0E7}" type="datetime1">
              <a:rPr lang="en-US" smtClean="0"/>
              <a:t>9/27/2021</a:t>
            </a:fld>
            <a:endParaRPr lang="en-US"/>
          </a:p>
        </p:txBody>
      </p:sp>
      <p:sp>
        <p:nvSpPr>
          <p:cNvPr id="6" name="Footer Placeholder 5"/>
          <p:cNvSpPr>
            <a:spLocks noGrp="1"/>
          </p:cNvSpPr>
          <p:nvPr>
            <p:ph type="ftr" sz="quarter" idx="11"/>
          </p:nvPr>
        </p:nvSpPr>
        <p:spPr/>
        <p:txBody>
          <a:bodyPr/>
          <a:lstStyle/>
          <a:p>
            <a:r>
              <a:rPr lang="en-US"/>
              <a:t>Performance Evaluation</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038E6-9E02-4B82-91EB-F25FFC539BAD}" type="datetime1">
              <a:rPr lang="en-US" smtClean="0"/>
              <a:t>9/27/2021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Performance Evaluation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756848"/>
            <a:ext cx="10567916" cy="712172"/>
          </a:xfrm>
        </p:spPr>
        <p:txBody>
          <a:bodyPr>
            <a:normAutofit/>
          </a:bodyPr>
          <a:lstStyle/>
          <a:p>
            <a:r>
              <a:rPr lang="en-US" sz="4000" dirty="0"/>
              <a:t>Performance Evaluation</a:t>
            </a:r>
          </a:p>
        </p:txBody>
      </p:sp>
      <p:sp>
        <p:nvSpPr>
          <p:cNvPr id="4" name="Footer Placeholder 3"/>
          <p:cNvSpPr>
            <a:spLocks noGrp="1"/>
          </p:cNvSpPr>
          <p:nvPr>
            <p:ph type="ftr" sz="quarter" idx="11"/>
          </p:nvPr>
        </p:nvSpPr>
        <p:spPr/>
        <p:txBody>
          <a:bodyPr/>
          <a:lstStyle/>
          <a:p>
            <a:r>
              <a:rPr lang="en-US"/>
              <a:t>Performance Evaluation</a:t>
            </a: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DD493F5-72CE-4CA4-A064-E1A320BA6FAC}"/>
              </a:ext>
            </a:extLst>
          </p:cNvPr>
          <p:cNvSpPr>
            <a:spLocks noGrp="1"/>
          </p:cNvSpPr>
          <p:nvPr>
            <p:ph type="sldNum" sz="quarter" idx="12"/>
          </p:nvPr>
        </p:nvSpPr>
        <p:spPr/>
        <p:txBody>
          <a:bodyPr/>
          <a:lstStyle/>
          <a:p>
            <a:fld id="{DA67F45F-2F31-41F9-9696-761120F5FD1E}" type="slidenum">
              <a:rPr lang="en-US" altLang="en-US"/>
              <a:pPr/>
              <a:t>10</a:t>
            </a:fld>
            <a:endParaRPr lang="en-US" altLang="en-US"/>
          </a:p>
        </p:txBody>
      </p:sp>
      <p:sp>
        <p:nvSpPr>
          <p:cNvPr id="174082" name="Rectangle 2">
            <a:extLst>
              <a:ext uri="{FF2B5EF4-FFF2-40B4-BE49-F238E27FC236}">
                <a16:creationId xmlns:a16="http://schemas.microsoft.com/office/drawing/2014/main" id="{F90AA5BA-919F-4F29-A0CD-B47D5171DDE6}"/>
              </a:ext>
            </a:extLst>
          </p:cNvPr>
          <p:cNvSpPr>
            <a:spLocks noGrp="1" noChangeArrowheads="1"/>
          </p:cNvSpPr>
          <p:nvPr>
            <p:ph type="title"/>
          </p:nvPr>
        </p:nvSpPr>
        <p:spPr/>
        <p:txBody>
          <a:bodyPr>
            <a:normAutofit fontScale="90000"/>
          </a:bodyPr>
          <a:lstStyle/>
          <a:p>
            <a:r>
              <a:rPr lang="en-US" altLang="en-US" dirty="0">
                <a:latin typeface="Times New Roman" panose="02020603050405020304" pitchFamily="18" charset="0"/>
              </a:rPr>
              <a:t>Problem with Common Evaluation Measures</a:t>
            </a:r>
          </a:p>
        </p:txBody>
      </p:sp>
      <p:sp>
        <p:nvSpPr>
          <p:cNvPr id="174083" name="Rectangle 3">
            <a:extLst>
              <a:ext uri="{FF2B5EF4-FFF2-40B4-BE49-F238E27FC236}">
                <a16:creationId xmlns:a16="http://schemas.microsoft.com/office/drawing/2014/main" id="{61284CD4-796F-47B5-B2D2-A33D0E0EE365}"/>
              </a:ext>
            </a:extLst>
          </p:cNvPr>
          <p:cNvSpPr>
            <a:spLocks noGrp="1" noChangeArrowheads="1"/>
          </p:cNvSpPr>
          <p:nvPr>
            <p:ph type="body" idx="1"/>
          </p:nvPr>
        </p:nvSpPr>
        <p:spPr>
          <a:xfrm>
            <a:off x="838200" y="1478756"/>
            <a:ext cx="7068671" cy="4530725"/>
          </a:xfrm>
        </p:spPr>
        <p:txBody>
          <a:bodyPr/>
          <a:lstStyle/>
          <a:p>
            <a:pPr algn="just">
              <a:lnSpc>
                <a:spcPct val="90000"/>
              </a:lnSpc>
            </a:pPr>
            <a:r>
              <a:rPr lang="en-US" altLang="en-US" dirty="0">
                <a:latin typeface="Times New Roman" panose="02020603050405020304" pitchFamily="18" charset="0"/>
              </a:rPr>
              <a:t>They  describe the state of affairs at a fixed point in a larger evaluation space.</a:t>
            </a:r>
          </a:p>
          <a:p>
            <a:pPr algn="just">
              <a:lnSpc>
                <a:spcPct val="90000"/>
              </a:lnSpc>
            </a:pPr>
            <a:r>
              <a:rPr lang="en-US" altLang="en-US" dirty="0">
                <a:latin typeface="Times New Roman" panose="02020603050405020304" pitchFamily="18" charset="0"/>
              </a:rPr>
              <a:t>We could get a better grasp on the performance of our learning system if we could judge its behavior at more than a single point in that space.</a:t>
            </a:r>
          </a:p>
          <a:p>
            <a:pPr algn="just">
              <a:lnSpc>
                <a:spcPct val="90000"/>
              </a:lnSpc>
            </a:pPr>
            <a:r>
              <a:rPr lang="en-US" altLang="en-US" dirty="0">
                <a:latin typeface="Times New Roman" panose="02020603050405020304" pitchFamily="18" charset="0"/>
              </a:rPr>
              <a:t>For that, we should consider the ROC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53570E0-EB28-43BD-A93A-B6EC43F4D933}"/>
              </a:ext>
            </a:extLst>
          </p:cNvPr>
          <p:cNvSpPr>
            <a:spLocks noGrp="1"/>
          </p:cNvSpPr>
          <p:nvPr>
            <p:ph type="sldNum" sz="quarter" idx="12"/>
          </p:nvPr>
        </p:nvSpPr>
        <p:spPr/>
        <p:txBody>
          <a:bodyPr/>
          <a:lstStyle/>
          <a:p>
            <a:fld id="{41062D2B-90B5-4557-B49F-D986329A4252}" type="slidenum">
              <a:rPr lang="en-US" altLang="en-US"/>
              <a:pPr/>
              <a:t>11</a:t>
            </a:fld>
            <a:endParaRPr lang="en-US" altLang="en-US"/>
          </a:p>
        </p:txBody>
      </p:sp>
      <p:sp>
        <p:nvSpPr>
          <p:cNvPr id="175106" name="Rectangle 2">
            <a:extLst>
              <a:ext uri="{FF2B5EF4-FFF2-40B4-BE49-F238E27FC236}">
                <a16:creationId xmlns:a16="http://schemas.microsoft.com/office/drawing/2014/main" id="{6ACAE691-3ECE-492A-A467-C3CC27670847}"/>
              </a:ext>
            </a:extLst>
          </p:cNvPr>
          <p:cNvSpPr>
            <a:spLocks noGrp="1" noChangeArrowheads="1"/>
          </p:cNvSpPr>
          <p:nvPr>
            <p:ph type="title"/>
          </p:nvPr>
        </p:nvSpPr>
        <p:spPr/>
        <p:txBody>
          <a:bodyPr>
            <a:normAutofit fontScale="90000"/>
          </a:bodyPr>
          <a:lstStyle/>
          <a:p>
            <a:r>
              <a:rPr lang="en-US" altLang="en-US" dirty="0"/>
              <a:t>What does it mean to consider a larger evaluation space? </a:t>
            </a:r>
          </a:p>
        </p:txBody>
      </p:sp>
      <p:sp>
        <p:nvSpPr>
          <p:cNvPr id="175107" name="Rectangle 3">
            <a:extLst>
              <a:ext uri="{FF2B5EF4-FFF2-40B4-BE49-F238E27FC236}">
                <a16:creationId xmlns:a16="http://schemas.microsoft.com/office/drawing/2014/main" id="{3A7BEE7D-355B-4574-96AD-1DECDE2A22B5}"/>
              </a:ext>
            </a:extLst>
          </p:cNvPr>
          <p:cNvSpPr>
            <a:spLocks noGrp="1" noChangeArrowheads="1"/>
          </p:cNvSpPr>
          <p:nvPr>
            <p:ph type="body" idx="1"/>
          </p:nvPr>
        </p:nvSpPr>
        <p:spPr>
          <a:xfrm>
            <a:off x="838200" y="1360448"/>
            <a:ext cx="8852210" cy="4783873"/>
          </a:xfrm>
        </p:spPr>
        <p:txBody>
          <a:bodyPr>
            <a:normAutofit/>
          </a:bodyPr>
          <a:lstStyle/>
          <a:p>
            <a:pPr algn="just">
              <a:lnSpc>
                <a:spcPct val="90000"/>
              </a:lnSpc>
            </a:pPr>
            <a:r>
              <a:rPr lang="en-US" altLang="en-US" dirty="0">
                <a:latin typeface="Times New Roman" panose="02020603050405020304" pitchFamily="18" charset="0"/>
              </a:rPr>
              <a:t>Often, classifiers (e.g., Decision Trees, Rule Learning systems) only issue decisions: true or false.</a:t>
            </a:r>
          </a:p>
          <a:p>
            <a:pPr lvl="1" algn="just"/>
            <a:r>
              <a:rPr lang="en-US" altLang="en-US" dirty="0">
                <a:latin typeface="Times New Roman" panose="02020603050405020304" pitchFamily="18" charset="0"/>
                <a:sym typeface="Wingdings" panose="05000000000000000000" pitchFamily="2" charset="2"/>
              </a:rPr>
              <a:t>There is no evaluation space to speak of: we can only judge the value of the classifier’s decision.</a:t>
            </a:r>
          </a:p>
          <a:p>
            <a:pPr algn="just">
              <a:lnSpc>
                <a:spcPct val="90000"/>
              </a:lnSpc>
            </a:pPr>
            <a:r>
              <a:rPr lang="en-US" altLang="en-US" dirty="0">
                <a:latin typeface="Times New Roman" panose="02020603050405020304" pitchFamily="18" charset="0"/>
                <a:sym typeface="Wingdings" panose="05000000000000000000" pitchFamily="2" charset="2"/>
              </a:rPr>
              <a:t>WRONG!!! Inside these classifiers, there is a continuous measure that gets pitted against a threshold in order for a decision to be made.</a:t>
            </a:r>
          </a:p>
          <a:p>
            <a:pPr algn="just">
              <a:lnSpc>
                <a:spcPct val="90000"/>
              </a:lnSpc>
            </a:pPr>
            <a:r>
              <a:rPr lang="en-US" altLang="en-US" dirty="0">
                <a:latin typeface="Times New Roman" panose="02020603050405020304" pitchFamily="18" charset="0"/>
              </a:rPr>
              <a:t>If we could get to that inner process, we could estimate the behavior of our system in a larger 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7ED4C3B-DD1E-42D9-B570-C794C5B306ED}"/>
              </a:ext>
            </a:extLst>
          </p:cNvPr>
          <p:cNvSpPr>
            <a:spLocks noGrp="1"/>
          </p:cNvSpPr>
          <p:nvPr>
            <p:ph type="sldNum" sz="quarter" idx="12"/>
          </p:nvPr>
        </p:nvSpPr>
        <p:spPr/>
        <p:txBody>
          <a:bodyPr/>
          <a:lstStyle/>
          <a:p>
            <a:fld id="{8CCAEF06-06FF-4E33-BE87-126D13EF96E3}" type="slidenum">
              <a:rPr lang="en-US" altLang="en-US"/>
              <a:pPr/>
              <a:t>12</a:t>
            </a:fld>
            <a:endParaRPr lang="en-US" altLang="en-US"/>
          </a:p>
        </p:txBody>
      </p:sp>
      <p:sp>
        <p:nvSpPr>
          <p:cNvPr id="176130" name="Rectangle 2">
            <a:extLst>
              <a:ext uri="{FF2B5EF4-FFF2-40B4-BE49-F238E27FC236}">
                <a16:creationId xmlns:a16="http://schemas.microsoft.com/office/drawing/2014/main" id="{680D1A40-DBF2-476F-80E7-B39C29F24826}"/>
              </a:ext>
            </a:extLst>
          </p:cNvPr>
          <p:cNvSpPr>
            <a:spLocks noGrp="1" noChangeArrowheads="1"/>
          </p:cNvSpPr>
          <p:nvPr>
            <p:ph type="title"/>
          </p:nvPr>
        </p:nvSpPr>
        <p:spPr/>
        <p:txBody>
          <a:bodyPr>
            <a:normAutofit fontScale="90000"/>
          </a:bodyPr>
          <a:lstStyle/>
          <a:p>
            <a:r>
              <a:rPr lang="en-US" altLang="en-US" dirty="0"/>
              <a:t>What does it mean to consider a larger evaluation space? </a:t>
            </a:r>
          </a:p>
        </p:txBody>
      </p:sp>
      <p:sp>
        <p:nvSpPr>
          <p:cNvPr id="176131" name="Rectangle 3">
            <a:extLst>
              <a:ext uri="{FF2B5EF4-FFF2-40B4-BE49-F238E27FC236}">
                <a16:creationId xmlns:a16="http://schemas.microsoft.com/office/drawing/2014/main" id="{9609E589-3E7B-4ACE-9771-CFD66232C3C1}"/>
              </a:ext>
            </a:extLst>
          </p:cNvPr>
          <p:cNvSpPr>
            <a:spLocks noGrp="1" noChangeArrowheads="1"/>
          </p:cNvSpPr>
          <p:nvPr>
            <p:ph type="body" idx="1"/>
          </p:nvPr>
        </p:nvSpPr>
        <p:spPr>
          <a:xfrm>
            <a:off x="838200" y="1279525"/>
            <a:ext cx="7772400" cy="4853646"/>
          </a:xfrm>
        </p:spPr>
        <p:txBody>
          <a:bodyPr>
            <a:normAutofit fontScale="92500" lnSpcReduction="10000"/>
          </a:bodyPr>
          <a:lstStyle/>
          <a:p>
            <a:pPr algn="just">
              <a:lnSpc>
                <a:spcPct val="90000"/>
              </a:lnSpc>
            </a:pPr>
            <a:r>
              <a:rPr lang="en-US" altLang="en-US" dirty="0">
                <a:latin typeface="Times New Roman" panose="02020603050405020304" pitchFamily="18" charset="0"/>
              </a:rPr>
              <a:t>But why do we care about the inner process?</a:t>
            </a:r>
          </a:p>
          <a:p>
            <a:pPr algn="just">
              <a:lnSpc>
                <a:spcPct val="90000"/>
              </a:lnSpc>
            </a:pPr>
            <a:r>
              <a:rPr lang="en-US" altLang="en-US" dirty="0">
                <a:latin typeface="Times New Roman" panose="02020603050405020304" pitchFamily="18" charset="0"/>
              </a:rPr>
              <a:t>Well, the classifier’s decision relies on two separate processes. </a:t>
            </a:r>
          </a:p>
          <a:p>
            <a:pPr marL="914400" lvl="1" indent="-457200" algn="just">
              <a:buFont typeface="+mj-lt"/>
              <a:buAutoNum type="arabicPeriod"/>
            </a:pPr>
            <a:r>
              <a:rPr lang="en-US" altLang="en-US" dirty="0">
                <a:latin typeface="Times New Roman" panose="02020603050405020304" pitchFamily="18" charset="0"/>
              </a:rPr>
              <a:t>The modeling of the data distribution;</a:t>
            </a:r>
          </a:p>
          <a:p>
            <a:pPr marL="914400" lvl="1" indent="-457200" algn="just">
              <a:buFont typeface="+mj-lt"/>
              <a:buAutoNum type="arabicPeriod"/>
            </a:pPr>
            <a:r>
              <a:rPr lang="en-US" altLang="en-US" dirty="0">
                <a:latin typeface="Times New Roman" panose="02020603050405020304" pitchFamily="18" charset="0"/>
              </a:rPr>
              <a:t>The decision based on that modeling.</a:t>
            </a:r>
          </a:p>
          <a:p>
            <a:pPr algn="just">
              <a:lnSpc>
                <a:spcPct val="90000"/>
              </a:lnSpc>
            </a:pPr>
            <a:r>
              <a:rPr lang="en-US" altLang="en-US" dirty="0">
                <a:latin typeface="Times New Roman" panose="02020603050405020304" pitchFamily="18" charset="0"/>
              </a:rPr>
              <a:t>Let’s take the case where (1) is done very reliably, but (2) is badly done. In that case, we would end up with a bad classifier even though the most difficult part of the job (1) was well done.</a:t>
            </a:r>
          </a:p>
          <a:p>
            <a:pPr algn="just">
              <a:lnSpc>
                <a:spcPct val="90000"/>
              </a:lnSpc>
            </a:pPr>
            <a:r>
              <a:rPr lang="en-US" altLang="en-US" dirty="0">
                <a:latin typeface="Times New Roman" panose="02020603050405020304" pitchFamily="18" charset="0"/>
              </a:rPr>
              <a:t>It is useful to separate (1) from (2) so that (1), the most  critical part of the process, can be estimated reliably. As well, if necessary, (2) can easily be modified and improved.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970B2CD-7CC9-4669-BECC-52F0ADF864B1}"/>
              </a:ext>
            </a:extLst>
          </p:cNvPr>
          <p:cNvSpPr>
            <a:spLocks noGrp="1"/>
          </p:cNvSpPr>
          <p:nvPr>
            <p:ph type="sldNum" sz="quarter" idx="12"/>
          </p:nvPr>
        </p:nvSpPr>
        <p:spPr/>
        <p:txBody>
          <a:bodyPr/>
          <a:lstStyle/>
          <a:p>
            <a:fld id="{081EA92F-70DF-4028-A668-58BFBC1E4E31}" type="slidenum">
              <a:rPr lang="en-US" altLang="en-US"/>
              <a:pPr/>
              <a:t>13</a:t>
            </a:fld>
            <a:endParaRPr lang="en-US" altLang="en-US"/>
          </a:p>
        </p:txBody>
      </p:sp>
      <p:sp>
        <p:nvSpPr>
          <p:cNvPr id="177154" name="Rectangle 2">
            <a:extLst>
              <a:ext uri="{FF2B5EF4-FFF2-40B4-BE49-F238E27FC236}">
                <a16:creationId xmlns:a16="http://schemas.microsoft.com/office/drawing/2014/main" id="{0BDACFBB-D656-43A6-B10A-EF1EC22FD0B1}"/>
              </a:ext>
            </a:extLst>
          </p:cNvPr>
          <p:cNvSpPr>
            <a:spLocks noGrp="1" noChangeArrowheads="1"/>
          </p:cNvSpPr>
          <p:nvPr>
            <p:ph type="title"/>
          </p:nvPr>
        </p:nvSpPr>
        <p:spPr/>
        <p:txBody>
          <a:bodyPr>
            <a:normAutofit fontScale="90000"/>
          </a:bodyPr>
          <a:lstStyle/>
          <a:p>
            <a:r>
              <a:rPr lang="en-US" altLang="en-US" dirty="0"/>
              <a:t>A Concrete Look at the issue: The Neural Network Case (</a:t>
            </a:r>
          </a:p>
        </p:txBody>
      </p:sp>
      <p:sp>
        <p:nvSpPr>
          <p:cNvPr id="177155" name="Rectangle 3">
            <a:extLst>
              <a:ext uri="{FF2B5EF4-FFF2-40B4-BE49-F238E27FC236}">
                <a16:creationId xmlns:a16="http://schemas.microsoft.com/office/drawing/2014/main" id="{1292B3EB-1623-4073-AEE3-C9D2BBE44A34}"/>
              </a:ext>
            </a:extLst>
          </p:cNvPr>
          <p:cNvSpPr>
            <a:spLocks noGrp="1" noChangeArrowheads="1"/>
          </p:cNvSpPr>
          <p:nvPr>
            <p:ph type="body" idx="1"/>
          </p:nvPr>
        </p:nvSpPr>
        <p:spPr>
          <a:xfrm>
            <a:off x="838200" y="1471961"/>
            <a:ext cx="7772400" cy="4852639"/>
          </a:xfrm>
        </p:spPr>
        <p:txBody>
          <a:bodyPr>
            <a:normAutofit lnSpcReduction="10000"/>
          </a:bodyPr>
          <a:lstStyle/>
          <a:p>
            <a:pPr algn="just">
              <a:lnSpc>
                <a:spcPct val="90000"/>
              </a:lnSpc>
            </a:pPr>
            <a:r>
              <a:rPr lang="en-US" altLang="en-US" dirty="0">
                <a:latin typeface="Times New Roman" panose="02020603050405020304" pitchFamily="18" charset="0"/>
              </a:rPr>
              <a:t>In a Multiple Layered Perceptron (MLP), we expect the output unit to issue 1 if the example is positive and 0, otherwise.</a:t>
            </a:r>
          </a:p>
          <a:p>
            <a:pPr algn="just">
              <a:lnSpc>
                <a:spcPct val="90000"/>
              </a:lnSpc>
            </a:pPr>
            <a:r>
              <a:rPr lang="en-US" altLang="en-US" dirty="0">
                <a:latin typeface="Times New Roman" panose="02020603050405020304" pitchFamily="18" charset="0"/>
              </a:rPr>
              <a:t>However, in practice, this is not what happens. The MLP issues a number between 0 and 1 which the user interprets to be 0 or 1.</a:t>
            </a:r>
          </a:p>
          <a:p>
            <a:pPr algn="just">
              <a:lnSpc>
                <a:spcPct val="90000"/>
              </a:lnSpc>
            </a:pPr>
            <a:r>
              <a:rPr lang="en-US" altLang="en-US" dirty="0">
                <a:latin typeface="Times New Roman" panose="02020603050405020304" pitchFamily="18" charset="0"/>
              </a:rPr>
              <a:t>Usually, this is done by setting a threshold at .5 so that everything above .5 is positive and everything below .5 is negative.</a:t>
            </a:r>
          </a:p>
          <a:p>
            <a:pPr algn="just">
              <a:lnSpc>
                <a:spcPct val="90000"/>
              </a:lnSpc>
            </a:pPr>
            <a:r>
              <a:rPr lang="en-US" altLang="en-US" dirty="0">
                <a:latin typeface="Times New Roman" panose="02020603050405020304" pitchFamily="18" charset="0"/>
              </a:rPr>
              <a:t>However, this may be a bad threshold. Perhaps we would be better off considering a .75 threshold or a .25 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3C3AFD3-0363-4694-9AF9-64A82B7B120F}"/>
              </a:ext>
            </a:extLst>
          </p:cNvPr>
          <p:cNvSpPr>
            <a:spLocks noGrp="1"/>
          </p:cNvSpPr>
          <p:nvPr>
            <p:ph type="sldNum" sz="quarter" idx="12"/>
          </p:nvPr>
        </p:nvSpPr>
        <p:spPr/>
        <p:txBody>
          <a:bodyPr/>
          <a:lstStyle/>
          <a:p>
            <a:fld id="{086F9966-FD82-4517-940F-3BDE84DCCBFC}" type="slidenum">
              <a:rPr lang="en-US" altLang="en-US"/>
              <a:pPr/>
              <a:t>14</a:t>
            </a:fld>
            <a:endParaRPr lang="en-US" altLang="en-US"/>
          </a:p>
        </p:txBody>
      </p:sp>
      <p:sp>
        <p:nvSpPr>
          <p:cNvPr id="178178" name="Rectangle 2">
            <a:extLst>
              <a:ext uri="{FF2B5EF4-FFF2-40B4-BE49-F238E27FC236}">
                <a16:creationId xmlns:a16="http://schemas.microsoft.com/office/drawing/2014/main" id="{0313D053-2E7B-44B3-A0EE-408075D8598E}"/>
              </a:ext>
            </a:extLst>
          </p:cNvPr>
          <p:cNvSpPr>
            <a:spLocks noGrp="1" noChangeArrowheads="1"/>
          </p:cNvSpPr>
          <p:nvPr>
            <p:ph type="title"/>
          </p:nvPr>
        </p:nvSpPr>
        <p:spPr/>
        <p:txBody>
          <a:bodyPr>
            <a:normAutofit fontScale="90000"/>
          </a:bodyPr>
          <a:lstStyle/>
          <a:p>
            <a:r>
              <a:rPr lang="en-US" altLang="en-US" dirty="0"/>
              <a:t>A Concrete Look at the issue: The Neural Network Case</a:t>
            </a:r>
          </a:p>
        </p:txBody>
      </p:sp>
      <p:sp>
        <p:nvSpPr>
          <p:cNvPr id="178179" name="Rectangle 3">
            <a:extLst>
              <a:ext uri="{FF2B5EF4-FFF2-40B4-BE49-F238E27FC236}">
                <a16:creationId xmlns:a16="http://schemas.microsoft.com/office/drawing/2014/main" id="{AF2908BD-C0E4-4248-A92A-95F9DE6ECE99}"/>
              </a:ext>
            </a:extLst>
          </p:cNvPr>
          <p:cNvSpPr>
            <a:spLocks noGrp="1" noChangeArrowheads="1"/>
          </p:cNvSpPr>
          <p:nvPr>
            <p:ph type="body" idx="1"/>
          </p:nvPr>
        </p:nvSpPr>
        <p:spPr>
          <a:xfrm>
            <a:off x="838200" y="1215483"/>
            <a:ext cx="9525000" cy="5032917"/>
          </a:xfrm>
        </p:spPr>
        <p:txBody>
          <a:bodyPr>
            <a:normAutofit/>
          </a:bodyPr>
          <a:lstStyle/>
          <a:p>
            <a:pPr algn="just">
              <a:lnSpc>
                <a:spcPct val="80000"/>
              </a:lnSpc>
              <a:spcBef>
                <a:spcPct val="10000"/>
              </a:spcBef>
            </a:pPr>
            <a:r>
              <a:rPr lang="en-US" altLang="en-US" dirty="0">
                <a:latin typeface="Times New Roman" panose="02020603050405020304" pitchFamily="18" charset="0"/>
              </a:rPr>
              <a:t>Please, note that a .75 threshold would amount to decreasing the number of false positives at the expense of  false negatives. Conversely, a threshold of .25 would amount to decreasing the number of false negative, this time at the expense of false positives.</a:t>
            </a:r>
          </a:p>
          <a:p>
            <a:pPr algn="just">
              <a:lnSpc>
                <a:spcPct val="80000"/>
              </a:lnSpc>
              <a:spcBef>
                <a:spcPct val="10000"/>
              </a:spcBef>
            </a:pPr>
            <a:r>
              <a:rPr lang="en-US" altLang="en-US" dirty="0">
                <a:latin typeface="Times New Roman" panose="02020603050405020304" pitchFamily="18" charset="0"/>
              </a:rPr>
              <a:t>ROC Spaces allow us to explore such thresholds on a continuous basis.</a:t>
            </a:r>
          </a:p>
          <a:p>
            <a:pPr algn="just">
              <a:lnSpc>
                <a:spcPct val="80000"/>
              </a:lnSpc>
              <a:spcBef>
                <a:spcPct val="10000"/>
              </a:spcBef>
            </a:pPr>
            <a:r>
              <a:rPr lang="en-US" altLang="en-US" dirty="0">
                <a:latin typeface="Times New Roman" panose="02020603050405020304" pitchFamily="18" charset="0"/>
              </a:rPr>
              <a:t>They provide us with two advantages: 1) They can tell us what the best spot for our threshold is (given where our priority is in terms of sensitivity to one type over the other type of error) and 2) They allow us to see graphically the behavior of our system over the whole range of possible tradeoffs.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86896DA-2908-4CF8-8250-06D012235A26}"/>
              </a:ext>
            </a:extLst>
          </p:cNvPr>
          <p:cNvSpPr>
            <a:spLocks noGrp="1"/>
          </p:cNvSpPr>
          <p:nvPr>
            <p:ph type="sldNum" sz="quarter" idx="12"/>
          </p:nvPr>
        </p:nvSpPr>
        <p:spPr/>
        <p:txBody>
          <a:bodyPr/>
          <a:lstStyle/>
          <a:p>
            <a:fld id="{F881C4FF-3E28-4649-B6E0-0F961982ED4B}" type="slidenum">
              <a:rPr lang="en-US" altLang="en-US"/>
              <a:pPr/>
              <a:t>15</a:t>
            </a:fld>
            <a:endParaRPr lang="en-US" altLang="en-US"/>
          </a:p>
        </p:txBody>
      </p:sp>
      <p:sp>
        <p:nvSpPr>
          <p:cNvPr id="1026" name="Rectangle 2">
            <a:extLst>
              <a:ext uri="{FF2B5EF4-FFF2-40B4-BE49-F238E27FC236}">
                <a16:creationId xmlns:a16="http://schemas.microsoft.com/office/drawing/2014/main" id="{BCB8736D-9ADD-4723-B7A9-0988BB1F3CED}"/>
              </a:ext>
            </a:extLst>
          </p:cNvPr>
          <p:cNvSpPr>
            <a:spLocks noGrp="1" noChangeArrowheads="1"/>
          </p:cNvSpPr>
          <p:nvPr>
            <p:ph type="title"/>
          </p:nvPr>
        </p:nvSpPr>
        <p:spPr/>
        <p:txBody>
          <a:bodyPr>
            <a:normAutofit fontScale="90000"/>
          </a:bodyPr>
          <a:lstStyle/>
          <a:p>
            <a:r>
              <a:rPr lang="en-US" altLang="en-US"/>
              <a:t>A Concrete Look at the Issue: Decision Trees</a:t>
            </a:r>
          </a:p>
        </p:txBody>
      </p:sp>
      <p:sp>
        <p:nvSpPr>
          <p:cNvPr id="1027" name="Rectangle 3">
            <a:extLst>
              <a:ext uri="{FF2B5EF4-FFF2-40B4-BE49-F238E27FC236}">
                <a16:creationId xmlns:a16="http://schemas.microsoft.com/office/drawing/2014/main" id="{88793E5D-30C3-47D7-8B4C-7D813923313D}"/>
              </a:ext>
            </a:extLst>
          </p:cNvPr>
          <p:cNvSpPr>
            <a:spLocks noGrp="1" noChangeArrowheads="1"/>
          </p:cNvSpPr>
          <p:nvPr>
            <p:ph type="body" idx="1"/>
          </p:nvPr>
        </p:nvSpPr>
        <p:spPr>
          <a:xfrm>
            <a:off x="838200" y="1282390"/>
            <a:ext cx="9525000" cy="4737410"/>
          </a:xfrm>
        </p:spPr>
        <p:txBody>
          <a:bodyPr>
            <a:normAutofit/>
          </a:bodyPr>
          <a:lstStyle/>
          <a:p>
            <a:pPr algn="just">
              <a:lnSpc>
                <a:spcPct val="80000"/>
              </a:lnSpc>
              <a:spcBef>
                <a:spcPct val="5000"/>
              </a:spcBef>
            </a:pPr>
            <a:r>
              <a:rPr lang="en-US" altLang="en-US" dirty="0">
                <a:latin typeface="Times New Roman" panose="02020603050405020304" pitchFamily="18" charset="0"/>
              </a:rPr>
              <a:t>Unlike an MLP, a Decision Tree only returns a class label. However, we can ask how this label was computed internally.</a:t>
            </a:r>
          </a:p>
          <a:p>
            <a:pPr algn="just">
              <a:lnSpc>
                <a:spcPct val="80000"/>
              </a:lnSpc>
              <a:spcBef>
                <a:spcPct val="5000"/>
              </a:spcBef>
            </a:pPr>
            <a:r>
              <a:rPr lang="en-US" altLang="en-US" dirty="0">
                <a:latin typeface="Times New Roman" panose="02020603050405020304" pitchFamily="18" charset="0"/>
              </a:rPr>
              <a:t>It was computed by considering the proportion of instances of both classes at the leaf node the example fell in. The decision simply corresponds to the most prevalent class.</a:t>
            </a:r>
          </a:p>
          <a:p>
            <a:pPr algn="just">
              <a:lnSpc>
                <a:spcPct val="80000"/>
              </a:lnSpc>
              <a:spcBef>
                <a:spcPct val="5000"/>
              </a:spcBef>
            </a:pPr>
            <a:r>
              <a:rPr lang="en-US" altLang="en-US" dirty="0">
                <a:latin typeface="Times New Roman" panose="02020603050405020304" pitchFamily="18" charset="0"/>
              </a:rPr>
              <a:t>There does, however, exist systems whose process cannot be translated into a score. For these systems, a score can be generated from an aggregation process.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8D0665-EC86-4C9C-913A-4538DB835814}"/>
              </a:ext>
            </a:extLst>
          </p:cNvPr>
          <p:cNvSpPr>
            <a:spLocks noGrp="1"/>
          </p:cNvSpPr>
          <p:nvPr>
            <p:ph type="sldNum" sz="quarter" idx="12"/>
          </p:nvPr>
        </p:nvSpPr>
        <p:spPr/>
        <p:txBody>
          <a:bodyPr/>
          <a:lstStyle/>
          <a:p>
            <a:fld id="{20569B20-3224-4678-83E4-3E91ADF7A0BD}" type="slidenum">
              <a:rPr lang="en-US" altLang="en-US"/>
              <a:pPr/>
              <a:t>16</a:t>
            </a:fld>
            <a:endParaRPr lang="en-US" altLang="en-US"/>
          </a:p>
        </p:txBody>
      </p:sp>
      <p:sp>
        <p:nvSpPr>
          <p:cNvPr id="179202" name="Rectangle 2">
            <a:extLst>
              <a:ext uri="{FF2B5EF4-FFF2-40B4-BE49-F238E27FC236}">
                <a16:creationId xmlns:a16="http://schemas.microsoft.com/office/drawing/2014/main" id="{3B559449-05A4-4881-BFAF-18FCE7F26381}"/>
              </a:ext>
            </a:extLst>
          </p:cNvPr>
          <p:cNvSpPr>
            <a:spLocks noGrp="1" noChangeArrowheads="1"/>
          </p:cNvSpPr>
          <p:nvPr>
            <p:ph type="title"/>
          </p:nvPr>
        </p:nvSpPr>
        <p:spPr/>
        <p:txBody>
          <a:bodyPr>
            <a:normAutofit fontScale="90000"/>
          </a:bodyPr>
          <a:lstStyle/>
          <a:p>
            <a:r>
              <a:rPr lang="en-US" altLang="en-US"/>
              <a:t>ROC Analysis</a:t>
            </a:r>
          </a:p>
        </p:txBody>
      </p:sp>
      <p:sp>
        <p:nvSpPr>
          <p:cNvPr id="179203" name="Rectangle 3">
            <a:extLst>
              <a:ext uri="{FF2B5EF4-FFF2-40B4-BE49-F238E27FC236}">
                <a16:creationId xmlns:a16="http://schemas.microsoft.com/office/drawing/2014/main" id="{31E5D6E6-7455-431D-A7D4-EB9EEBEFFA19}"/>
              </a:ext>
            </a:extLst>
          </p:cNvPr>
          <p:cNvSpPr>
            <a:spLocks noGrp="1" noChangeArrowheads="1"/>
          </p:cNvSpPr>
          <p:nvPr>
            <p:ph type="body" idx="1"/>
          </p:nvPr>
        </p:nvSpPr>
        <p:spPr>
          <a:xfrm>
            <a:off x="838200" y="1270000"/>
            <a:ext cx="7357946" cy="4906963"/>
          </a:xfrm>
        </p:spPr>
        <p:txBody>
          <a:bodyPr/>
          <a:lstStyle/>
          <a:p>
            <a:pPr algn="just">
              <a:lnSpc>
                <a:spcPct val="90000"/>
              </a:lnSpc>
            </a:pPr>
            <a:r>
              <a:rPr lang="en-US" altLang="en-US" b="1" i="1" u="sng" dirty="0"/>
              <a:t>Definition:</a:t>
            </a:r>
            <a:r>
              <a:rPr lang="en-US" altLang="en-US" dirty="0"/>
              <a:t> ROC Graphs are two-dimensional graphs in which the TP Rate is plotted on the Y Axis and the FP Rate is plotted on the X Axis. A ROC graph depicts relative tradeoffs between benefits (true positives) and costs (false positives)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E3109D92-DDA3-466A-81C0-25126AC07B14}"/>
              </a:ext>
            </a:extLst>
          </p:cNvPr>
          <p:cNvSpPr>
            <a:spLocks noGrp="1" noChangeArrowheads="1"/>
          </p:cNvSpPr>
          <p:nvPr>
            <p:ph type="title"/>
          </p:nvPr>
        </p:nvSpPr>
        <p:spPr>
          <a:xfrm>
            <a:off x="838200" y="554037"/>
            <a:ext cx="10515600" cy="527050"/>
          </a:xfrm>
        </p:spPr>
        <p:txBody>
          <a:bodyPr>
            <a:normAutofit fontScale="90000"/>
          </a:bodyPr>
          <a:lstStyle/>
          <a:p>
            <a:r>
              <a:rPr lang="en-US" altLang="en-US" dirty="0"/>
              <a:t>Points in a ROC Graph</a:t>
            </a:r>
          </a:p>
        </p:txBody>
      </p:sp>
      <p:sp>
        <p:nvSpPr>
          <p:cNvPr id="21" name="Slide Number Placeholder 4">
            <a:extLst>
              <a:ext uri="{FF2B5EF4-FFF2-40B4-BE49-F238E27FC236}">
                <a16:creationId xmlns:a16="http://schemas.microsoft.com/office/drawing/2014/main" id="{7B4EBF70-462A-40FF-92D8-3D8B25ECAB40}"/>
              </a:ext>
            </a:extLst>
          </p:cNvPr>
          <p:cNvSpPr>
            <a:spLocks noGrp="1"/>
          </p:cNvSpPr>
          <p:nvPr>
            <p:ph type="sldNum" sz="quarter" idx="12"/>
          </p:nvPr>
        </p:nvSpPr>
        <p:spPr/>
        <p:txBody>
          <a:bodyPr/>
          <a:lstStyle/>
          <a:p>
            <a:fld id="{584C84BA-CEC5-4A3A-9077-0984963C0FD8}" type="slidenum">
              <a:rPr lang="en-US" altLang="en-US"/>
              <a:pPr/>
              <a:t>17</a:t>
            </a:fld>
            <a:endParaRPr lang="en-US" altLang="en-US"/>
          </a:p>
        </p:txBody>
      </p:sp>
      <p:pic>
        <p:nvPicPr>
          <p:cNvPr id="3" name="Picture 2">
            <a:extLst>
              <a:ext uri="{FF2B5EF4-FFF2-40B4-BE49-F238E27FC236}">
                <a16:creationId xmlns:a16="http://schemas.microsoft.com/office/drawing/2014/main" id="{361E1057-DE5B-42F2-8952-C9B28C442507}"/>
              </a:ext>
            </a:extLst>
          </p:cNvPr>
          <p:cNvPicPr>
            <a:picLocks noChangeAspect="1"/>
          </p:cNvPicPr>
          <p:nvPr/>
        </p:nvPicPr>
        <p:blipFill>
          <a:blip r:embed="rId2"/>
          <a:stretch>
            <a:fillRect/>
          </a:stretch>
        </p:blipFill>
        <p:spPr>
          <a:xfrm>
            <a:off x="2917843" y="1303871"/>
            <a:ext cx="8314204" cy="4772025"/>
          </a:xfrm>
          <a:prstGeom prst="rect">
            <a:avLst/>
          </a:prstGeom>
        </p:spPr>
      </p:pic>
      <p:sp>
        <p:nvSpPr>
          <p:cNvPr id="5" name="Rectangle 4">
            <a:extLst>
              <a:ext uri="{FF2B5EF4-FFF2-40B4-BE49-F238E27FC236}">
                <a16:creationId xmlns:a16="http://schemas.microsoft.com/office/drawing/2014/main" id="{956FAEB9-5F3D-48B9-8734-F1C196743C3A}"/>
              </a:ext>
            </a:extLst>
          </p:cNvPr>
          <p:cNvSpPr/>
          <p:nvPr/>
        </p:nvSpPr>
        <p:spPr>
          <a:xfrm>
            <a:off x="838200" y="1303871"/>
            <a:ext cx="2826095" cy="400110"/>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accent1">
                    <a:lumMod val="75000"/>
                  </a:schemeClr>
                </a:solidFill>
              </a:rPr>
              <a:t>Lower left point (0, 0)</a:t>
            </a:r>
            <a:endParaRPr lang="en-IN" sz="2000" b="1" dirty="0">
              <a:solidFill>
                <a:schemeClr val="accent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E3109D92-DDA3-466A-81C0-25126AC07B14}"/>
              </a:ext>
            </a:extLst>
          </p:cNvPr>
          <p:cNvSpPr>
            <a:spLocks noGrp="1" noChangeArrowheads="1"/>
          </p:cNvSpPr>
          <p:nvPr>
            <p:ph type="title"/>
          </p:nvPr>
        </p:nvSpPr>
        <p:spPr>
          <a:xfrm>
            <a:off x="838200" y="554037"/>
            <a:ext cx="10515600" cy="527050"/>
          </a:xfrm>
        </p:spPr>
        <p:txBody>
          <a:bodyPr>
            <a:normAutofit fontScale="90000"/>
          </a:bodyPr>
          <a:lstStyle/>
          <a:p>
            <a:r>
              <a:rPr lang="en-US" altLang="en-US" dirty="0"/>
              <a:t>Points in a ROC Graph</a:t>
            </a:r>
          </a:p>
        </p:txBody>
      </p:sp>
      <p:sp>
        <p:nvSpPr>
          <p:cNvPr id="21" name="Slide Number Placeholder 4">
            <a:extLst>
              <a:ext uri="{FF2B5EF4-FFF2-40B4-BE49-F238E27FC236}">
                <a16:creationId xmlns:a16="http://schemas.microsoft.com/office/drawing/2014/main" id="{7B4EBF70-462A-40FF-92D8-3D8B25ECAB40}"/>
              </a:ext>
            </a:extLst>
          </p:cNvPr>
          <p:cNvSpPr>
            <a:spLocks noGrp="1"/>
          </p:cNvSpPr>
          <p:nvPr>
            <p:ph type="sldNum" sz="quarter" idx="12"/>
          </p:nvPr>
        </p:nvSpPr>
        <p:spPr/>
        <p:txBody>
          <a:bodyPr/>
          <a:lstStyle/>
          <a:p>
            <a:fld id="{584C84BA-CEC5-4A3A-9077-0984963C0FD8}" type="slidenum">
              <a:rPr lang="en-US" altLang="en-US"/>
              <a:pPr/>
              <a:t>18</a:t>
            </a:fld>
            <a:endParaRPr lang="en-US" altLang="en-US"/>
          </a:p>
        </p:txBody>
      </p:sp>
      <p:sp>
        <p:nvSpPr>
          <p:cNvPr id="5" name="Rectangle 4">
            <a:extLst>
              <a:ext uri="{FF2B5EF4-FFF2-40B4-BE49-F238E27FC236}">
                <a16:creationId xmlns:a16="http://schemas.microsoft.com/office/drawing/2014/main" id="{956FAEB9-5F3D-48B9-8734-F1C196743C3A}"/>
              </a:ext>
            </a:extLst>
          </p:cNvPr>
          <p:cNvSpPr/>
          <p:nvPr/>
        </p:nvSpPr>
        <p:spPr>
          <a:xfrm>
            <a:off x="838200" y="1303871"/>
            <a:ext cx="3157788" cy="400110"/>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accent1">
                    <a:lumMod val="75000"/>
                  </a:schemeClr>
                </a:solidFill>
              </a:rPr>
              <a:t>Upper Right corner (1, 1)</a:t>
            </a:r>
            <a:endParaRPr lang="en-IN" sz="2000" b="1" dirty="0">
              <a:solidFill>
                <a:schemeClr val="accent1">
                  <a:lumMod val="75000"/>
                </a:schemeClr>
              </a:solidFill>
            </a:endParaRPr>
          </a:p>
        </p:txBody>
      </p:sp>
      <p:pic>
        <p:nvPicPr>
          <p:cNvPr id="2" name="Picture 1">
            <a:extLst>
              <a:ext uri="{FF2B5EF4-FFF2-40B4-BE49-F238E27FC236}">
                <a16:creationId xmlns:a16="http://schemas.microsoft.com/office/drawing/2014/main" id="{6A17DBE0-C7C4-41F0-B777-8C36F2654597}"/>
              </a:ext>
            </a:extLst>
          </p:cNvPr>
          <p:cNvPicPr>
            <a:picLocks noChangeAspect="1"/>
          </p:cNvPicPr>
          <p:nvPr/>
        </p:nvPicPr>
        <p:blipFill>
          <a:blip r:embed="rId2"/>
          <a:stretch>
            <a:fillRect/>
          </a:stretch>
        </p:blipFill>
        <p:spPr>
          <a:xfrm>
            <a:off x="2343150" y="2096788"/>
            <a:ext cx="9010650" cy="3933825"/>
          </a:xfrm>
          <a:prstGeom prst="rect">
            <a:avLst/>
          </a:prstGeom>
        </p:spPr>
      </p:pic>
    </p:spTree>
    <p:extLst>
      <p:ext uri="{BB962C8B-B14F-4D97-AF65-F5344CB8AC3E}">
        <p14:creationId xmlns:p14="http://schemas.microsoft.com/office/powerpoint/2010/main" val="197986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E3109D92-DDA3-466A-81C0-25126AC07B14}"/>
              </a:ext>
            </a:extLst>
          </p:cNvPr>
          <p:cNvSpPr>
            <a:spLocks noGrp="1" noChangeArrowheads="1"/>
          </p:cNvSpPr>
          <p:nvPr>
            <p:ph type="title"/>
          </p:nvPr>
        </p:nvSpPr>
        <p:spPr>
          <a:xfrm>
            <a:off x="838200" y="554037"/>
            <a:ext cx="10515600" cy="527050"/>
          </a:xfrm>
        </p:spPr>
        <p:txBody>
          <a:bodyPr>
            <a:normAutofit fontScale="90000"/>
          </a:bodyPr>
          <a:lstStyle/>
          <a:p>
            <a:r>
              <a:rPr lang="en-US" altLang="en-US" dirty="0"/>
              <a:t>Points in a ROC Graph</a:t>
            </a:r>
          </a:p>
        </p:txBody>
      </p:sp>
      <p:sp>
        <p:nvSpPr>
          <p:cNvPr id="21" name="Slide Number Placeholder 4">
            <a:extLst>
              <a:ext uri="{FF2B5EF4-FFF2-40B4-BE49-F238E27FC236}">
                <a16:creationId xmlns:a16="http://schemas.microsoft.com/office/drawing/2014/main" id="{7B4EBF70-462A-40FF-92D8-3D8B25ECAB40}"/>
              </a:ext>
            </a:extLst>
          </p:cNvPr>
          <p:cNvSpPr>
            <a:spLocks noGrp="1"/>
          </p:cNvSpPr>
          <p:nvPr>
            <p:ph type="sldNum" sz="quarter" idx="12"/>
          </p:nvPr>
        </p:nvSpPr>
        <p:spPr/>
        <p:txBody>
          <a:bodyPr/>
          <a:lstStyle/>
          <a:p>
            <a:fld id="{584C84BA-CEC5-4A3A-9077-0984963C0FD8}" type="slidenum">
              <a:rPr lang="en-US" altLang="en-US"/>
              <a:pPr/>
              <a:t>19</a:t>
            </a:fld>
            <a:endParaRPr lang="en-US" altLang="en-US"/>
          </a:p>
        </p:txBody>
      </p:sp>
      <p:sp>
        <p:nvSpPr>
          <p:cNvPr id="5" name="Rectangle 4">
            <a:extLst>
              <a:ext uri="{FF2B5EF4-FFF2-40B4-BE49-F238E27FC236}">
                <a16:creationId xmlns:a16="http://schemas.microsoft.com/office/drawing/2014/main" id="{956FAEB9-5F3D-48B9-8734-F1C196743C3A}"/>
              </a:ext>
            </a:extLst>
          </p:cNvPr>
          <p:cNvSpPr/>
          <p:nvPr/>
        </p:nvSpPr>
        <p:spPr>
          <a:xfrm>
            <a:off x="838200" y="1303871"/>
            <a:ext cx="1850122" cy="400110"/>
          </a:xfrm>
          <a:prstGeom prst="rect">
            <a:avLst/>
          </a:prstGeom>
        </p:spPr>
        <p:txBody>
          <a:bodyPr wrap="none">
            <a:spAutoFit/>
          </a:bodyPr>
          <a:lstStyle/>
          <a:p>
            <a:pPr marL="342900" indent="-342900">
              <a:buFont typeface="Arial" panose="020B0604020202020204" pitchFamily="34" charset="0"/>
              <a:buChar char="•"/>
            </a:pPr>
            <a:r>
              <a:rPr lang="en-US" sz="2000" b="1" dirty="0">
                <a:solidFill>
                  <a:schemeClr val="accent1">
                    <a:lumMod val="75000"/>
                  </a:schemeClr>
                </a:solidFill>
              </a:rPr>
              <a:t>Point D (0,1)</a:t>
            </a:r>
            <a:endParaRPr lang="en-IN" sz="2000" b="1" dirty="0">
              <a:solidFill>
                <a:schemeClr val="accent1">
                  <a:lumMod val="75000"/>
                </a:schemeClr>
              </a:solidFill>
            </a:endParaRPr>
          </a:p>
        </p:txBody>
      </p:sp>
      <p:pic>
        <p:nvPicPr>
          <p:cNvPr id="3" name="Picture 2">
            <a:extLst>
              <a:ext uri="{FF2B5EF4-FFF2-40B4-BE49-F238E27FC236}">
                <a16:creationId xmlns:a16="http://schemas.microsoft.com/office/drawing/2014/main" id="{9996C795-6C6F-4566-811F-546B39D35DF8}"/>
              </a:ext>
            </a:extLst>
          </p:cNvPr>
          <p:cNvPicPr>
            <a:picLocks noChangeAspect="1"/>
          </p:cNvPicPr>
          <p:nvPr/>
        </p:nvPicPr>
        <p:blipFill>
          <a:blip r:embed="rId2"/>
          <a:stretch>
            <a:fillRect/>
          </a:stretch>
        </p:blipFill>
        <p:spPr>
          <a:xfrm>
            <a:off x="3171825" y="1703981"/>
            <a:ext cx="8181975" cy="4352925"/>
          </a:xfrm>
          <a:prstGeom prst="rect">
            <a:avLst/>
          </a:prstGeom>
        </p:spPr>
      </p:pic>
    </p:spTree>
    <p:extLst>
      <p:ext uri="{BB962C8B-B14F-4D97-AF65-F5344CB8AC3E}">
        <p14:creationId xmlns:p14="http://schemas.microsoft.com/office/powerpoint/2010/main" val="91270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6715-BF33-4EE3-97D7-8E79B4717BFD}"/>
              </a:ext>
            </a:extLst>
          </p:cNvPr>
          <p:cNvSpPr>
            <a:spLocks noGrp="1"/>
          </p:cNvSpPr>
          <p:nvPr>
            <p:ph type="title"/>
          </p:nvPr>
        </p:nvSpPr>
        <p:spPr/>
        <p:txBody>
          <a:bodyPr>
            <a:normAutofit fontScale="90000"/>
          </a:bodyPr>
          <a:lstStyle/>
          <a:p>
            <a:r>
              <a:rPr lang="en-US" dirty="0"/>
              <a:t>Metrics for Performance Evaluation</a:t>
            </a:r>
            <a:endParaRPr lang="en-IN" dirty="0"/>
          </a:p>
        </p:txBody>
      </p:sp>
      <p:sp>
        <p:nvSpPr>
          <p:cNvPr id="3" name="Content Placeholder 2">
            <a:extLst>
              <a:ext uri="{FF2B5EF4-FFF2-40B4-BE49-F238E27FC236}">
                <a16:creationId xmlns:a16="http://schemas.microsoft.com/office/drawing/2014/main" id="{A828484A-FDA7-46B3-AF75-C5554AC243F7}"/>
              </a:ext>
            </a:extLst>
          </p:cNvPr>
          <p:cNvSpPr>
            <a:spLocks noGrp="1"/>
          </p:cNvSpPr>
          <p:nvPr>
            <p:ph idx="1"/>
          </p:nvPr>
        </p:nvSpPr>
        <p:spPr>
          <a:xfrm>
            <a:off x="838201" y="1270000"/>
            <a:ext cx="7315199" cy="4906963"/>
          </a:xfrm>
        </p:spPr>
        <p:txBody>
          <a:bodyPr/>
          <a:lstStyle/>
          <a:p>
            <a:pPr algn="just"/>
            <a:r>
              <a:rPr lang="en-US" dirty="0"/>
              <a:t>Focus on the </a:t>
            </a:r>
            <a:r>
              <a:rPr lang="en-US" dirty="0">
                <a:solidFill>
                  <a:schemeClr val="accent6">
                    <a:lumMod val="75000"/>
                  </a:schemeClr>
                </a:solidFill>
              </a:rPr>
              <a:t>predictive capability </a:t>
            </a:r>
            <a:r>
              <a:rPr lang="en-US" dirty="0"/>
              <a:t>of a model</a:t>
            </a:r>
          </a:p>
          <a:p>
            <a:pPr lvl="1" algn="just"/>
            <a:r>
              <a:rPr lang="en-US" dirty="0"/>
              <a:t>Rather than how fast it takes to classify or build models, scalability, etc.</a:t>
            </a:r>
          </a:p>
          <a:p>
            <a:pPr algn="just"/>
            <a:r>
              <a:rPr lang="en-US" dirty="0">
                <a:solidFill>
                  <a:srgbClr val="0070C0"/>
                </a:solidFill>
              </a:rPr>
              <a:t>Confusion Matrix: </a:t>
            </a:r>
            <a:r>
              <a:rPr lang="en-US" b="0" dirty="0"/>
              <a:t>A </a:t>
            </a:r>
            <a:r>
              <a:rPr lang="en-US" dirty="0"/>
              <a:t>confusion matrix</a:t>
            </a:r>
            <a:r>
              <a:rPr lang="en-US" b="0" dirty="0"/>
              <a:t> contains information about actual and predicted classifications done by a classification system.</a:t>
            </a:r>
            <a:endParaRPr lang="en-US" dirty="0">
              <a:solidFill>
                <a:srgbClr val="0070C0"/>
              </a:solidFill>
            </a:endParaRPr>
          </a:p>
          <a:p>
            <a:endParaRPr lang="en-IN" dirty="0"/>
          </a:p>
        </p:txBody>
      </p:sp>
      <p:sp>
        <p:nvSpPr>
          <p:cNvPr id="4" name="Footer Placeholder 3">
            <a:extLst>
              <a:ext uri="{FF2B5EF4-FFF2-40B4-BE49-F238E27FC236}">
                <a16:creationId xmlns:a16="http://schemas.microsoft.com/office/drawing/2014/main" id="{55CB62F5-33E4-471F-9215-63DBB884B282}"/>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ABCEC4CA-5993-4DB5-AA83-C76C2BA8414D}"/>
              </a:ext>
            </a:extLst>
          </p:cNvPr>
          <p:cNvSpPr>
            <a:spLocks noGrp="1"/>
          </p:cNvSpPr>
          <p:nvPr>
            <p:ph type="sldNum" sz="quarter" idx="12"/>
          </p:nvPr>
        </p:nvSpPr>
        <p:spPr/>
        <p:txBody>
          <a:bodyPr/>
          <a:lstStyle/>
          <a:p>
            <a:fld id="{7A40C488-C8CC-47D5-8871-7D5F905AB6AC}" type="slidenum">
              <a:rPr lang="en-US" smtClean="0"/>
              <a:t>2</a:t>
            </a:fld>
            <a:endParaRPr lang="en-US"/>
          </a:p>
        </p:txBody>
      </p:sp>
      <p:graphicFrame>
        <p:nvGraphicFramePr>
          <p:cNvPr id="8" name="Group 37">
            <a:extLst>
              <a:ext uri="{FF2B5EF4-FFF2-40B4-BE49-F238E27FC236}">
                <a16:creationId xmlns:a16="http://schemas.microsoft.com/office/drawing/2014/main" id="{151CEE9B-E627-48F4-A2E3-A42E7D07158B}"/>
              </a:ext>
            </a:extLst>
          </p:cNvPr>
          <p:cNvGraphicFramePr>
            <a:graphicFrameLocks noGrp="1"/>
          </p:cNvGraphicFramePr>
          <p:nvPr>
            <p:extLst>
              <p:ext uri="{D42A27DB-BD31-4B8C-83A1-F6EECF244321}">
                <p14:modId xmlns:p14="http://schemas.microsoft.com/office/powerpoint/2010/main" val="1549599853"/>
              </p:ext>
            </p:extLst>
          </p:nvPr>
        </p:nvGraphicFramePr>
        <p:xfrm>
          <a:off x="1233081" y="3765715"/>
          <a:ext cx="6779948" cy="2526341"/>
        </p:xfrm>
        <a:graphic>
          <a:graphicData uri="http://schemas.openxmlformats.org/drawingml/2006/table">
            <a:tbl>
              <a:tblPr/>
              <a:tblGrid>
                <a:gridCol w="1711915">
                  <a:extLst>
                    <a:ext uri="{9D8B030D-6E8A-4147-A177-3AD203B41FA5}">
                      <a16:colId xmlns:a16="http://schemas.microsoft.com/office/drawing/2014/main" val="1955380946"/>
                    </a:ext>
                  </a:extLst>
                </a:gridCol>
                <a:gridCol w="2495975">
                  <a:extLst>
                    <a:ext uri="{9D8B030D-6E8A-4147-A177-3AD203B41FA5}">
                      <a16:colId xmlns:a16="http://schemas.microsoft.com/office/drawing/2014/main" val="1723453745"/>
                    </a:ext>
                  </a:extLst>
                </a:gridCol>
                <a:gridCol w="2572058">
                  <a:extLst>
                    <a:ext uri="{9D8B030D-6E8A-4147-A177-3AD203B41FA5}">
                      <a16:colId xmlns:a16="http://schemas.microsoft.com/office/drawing/2014/main" val="4208994933"/>
                    </a:ext>
                  </a:extLst>
                </a:gridCol>
              </a:tblGrid>
              <a:tr h="73870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893816">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True 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rgbClr val="FF0000"/>
                          </a:solidFill>
                          <a:effectLst/>
                          <a:latin typeface="Arial" panose="020B0604020202020204" pitchFamily="34" charset="0"/>
                        </a:rPr>
                        <a:t>False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893816">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rgbClr val="FF0000"/>
                          </a:solidFill>
                          <a:effectLst/>
                          <a:latin typeface="Arial" panose="020B0604020202020204" pitchFamily="34" charset="0"/>
                        </a:rPr>
                        <a:t>False 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graphicFrame>
        <p:nvGraphicFramePr>
          <p:cNvPr id="7" name="Content Placeholder 5">
            <a:extLst>
              <a:ext uri="{FF2B5EF4-FFF2-40B4-BE49-F238E27FC236}">
                <a16:creationId xmlns:a16="http://schemas.microsoft.com/office/drawing/2014/main" id="{17CDCF38-F661-48D0-B4F9-D951E9142913}"/>
              </a:ext>
            </a:extLst>
          </p:cNvPr>
          <p:cNvGraphicFramePr>
            <a:graphicFrameLocks/>
          </p:cNvGraphicFramePr>
          <p:nvPr>
            <p:extLst>
              <p:ext uri="{D42A27DB-BD31-4B8C-83A1-F6EECF244321}">
                <p14:modId xmlns:p14="http://schemas.microsoft.com/office/powerpoint/2010/main" val="3537472738"/>
              </p:ext>
            </p:extLst>
          </p:nvPr>
        </p:nvGraphicFramePr>
        <p:xfrm>
          <a:off x="9265278" y="351123"/>
          <a:ext cx="2743200" cy="6023864"/>
        </p:xfrm>
        <a:graphic>
          <a:graphicData uri="http://schemas.openxmlformats.org/drawingml/2006/table">
            <a:tbl>
              <a:tblPr firstRow="1" bandRow="1"/>
              <a:tblGrid>
                <a:gridCol w="914400">
                  <a:extLst>
                    <a:ext uri="{9D8B030D-6E8A-4147-A177-3AD203B41FA5}">
                      <a16:colId xmlns:a16="http://schemas.microsoft.com/office/drawing/2014/main" val="288988134"/>
                    </a:ext>
                  </a:extLst>
                </a:gridCol>
                <a:gridCol w="784244">
                  <a:extLst>
                    <a:ext uri="{9D8B030D-6E8A-4147-A177-3AD203B41FA5}">
                      <a16:colId xmlns:a16="http://schemas.microsoft.com/office/drawing/2014/main" val="1621851713"/>
                    </a:ext>
                  </a:extLst>
                </a:gridCol>
                <a:gridCol w="1044556">
                  <a:extLst>
                    <a:ext uri="{9D8B030D-6E8A-4147-A177-3AD203B41FA5}">
                      <a16:colId xmlns:a16="http://schemas.microsoft.com/office/drawing/2014/main" val="3603780545"/>
                    </a:ext>
                  </a:extLst>
                </a:gridCol>
              </a:tblGrid>
              <a:tr h="271792">
                <a:tc>
                  <a:txBody>
                    <a:bodyPr/>
                    <a:lstStyle/>
                    <a:p>
                      <a:pPr>
                        <a:lnSpc>
                          <a:spcPts val="1440"/>
                        </a:lnSpc>
                      </a:pPr>
                      <a:r>
                        <a:rPr lang="en-US" sz="1600" dirty="0"/>
                        <a:t>Instance</a:t>
                      </a:r>
                      <a:endParaRPr lang="en-IN" sz="1600" dirty="0"/>
                    </a:p>
                  </a:txBody>
                  <a:tcPr/>
                </a:tc>
                <a:tc>
                  <a:txBody>
                    <a:bodyPr/>
                    <a:lstStyle/>
                    <a:p>
                      <a:pPr>
                        <a:lnSpc>
                          <a:spcPts val="1440"/>
                        </a:lnSpc>
                      </a:pPr>
                      <a:r>
                        <a:rPr lang="en-US" sz="1600" dirty="0"/>
                        <a:t>Actual Class</a:t>
                      </a:r>
                      <a:endParaRPr lang="en-IN" sz="1600" dirty="0"/>
                    </a:p>
                  </a:txBody>
                  <a:tcPr/>
                </a:tc>
                <a:tc>
                  <a:txBody>
                    <a:bodyPr/>
                    <a:lstStyle/>
                    <a:p>
                      <a:pPr>
                        <a:lnSpc>
                          <a:spcPts val="1440"/>
                        </a:lnSpc>
                      </a:pPr>
                      <a:r>
                        <a:rPr lang="en-US" sz="1600" dirty="0"/>
                        <a:t>Predicted Class</a:t>
                      </a:r>
                      <a:endParaRPr lang="en-IN" sz="1600" dirty="0"/>
                    </a:p>
                  </a:txBody>
                  <a:tcPr/>
                </a:tc>
                <a:extLst>
                  <a:ext uri="{0D108BD9-81ED-4DB2-BD59-A6C34878D82A}">
                    <a16:rowId xmlns:a16="http://schemas.microsoft.com/office/drawing/2014/main" val="1717180968"/>
                  </a:ext>
                </a:extLst>
              </a:tr>
              <a:tr h="250858">
                <a:tc>
                  <a:txBody>
                    <a:bodyPr/>
                    <a:lstStyle/>
                    <a:p>
                      <a:pPr>
                        <a:lnSpc>
                          <a:spcPts val="1440"/>
                        </a:lnSpc>
                      </a:pPr>
                      <a:r>
                        <a:rPr lang="en-US" sz="1600" dirty="0"/>
                        <a:t>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820875788"/>
                  </a:ext>
                </a:extLst>
              </a:tr>
              <a:tr h="250858">
                <a:tc>
                  <a:txBody>
                    <a:bodyPr/>
                    <a:lstStyle/>
                    <a:p>
                      <a:pPr>
                        <a:lnSpc>
                          <a:spcPts val="1440"/>
                        </a:lnSpc>
                      </a:pPr>
                      <a:r>
                        <a:rPr lang="en-US" sz="1600" dirty="0"/>
                        <a:t>2</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82355046"/>
                  </a:ext>
                </a:extLst>
              </a:tr>
              <a:tr h="250858">
                <a:tc>
                  <a:txBody>
                    <a:bodyPr/>
                    <a:lstStyle/>
                    <a:p>
                      <a:pPr>
                        <a:lnSpc>
                          <a:spcPts val="1440"/>
                        </a:lnSpc>
                      </a:pPr>
                      <a:r>
                        <a:rPr lang="en-US" sz="1600" dirty="0"/>
                        <a:t>3</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026543622"/>
                  </a:ext>
                </a:extLst>
              </a:tr>
              <a:tr h="250858">
                <a:tc>
                  <a:txBody>
                    <a:bodyPr/>
                    <a:lstStyle/>
                    <a:p>
                      <a:pPr>
                        <a:lnSpc>
                          <a:spcPts val="1440"/>
                        </a:lnSpc>
                      </a:pPr>
                      <a:r>
                        <a:rPr lang="en-US" sz="1600" dirty="0"/>
                        <a:t>4</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051880516"/>
                  </a:ext>
                </a:extLst>
              </a:tr>
              <a:tr h="250858">
                <a:tc>
                  <a:txBody>
                    <a:bodyPr/>
                    <a:lstStyle/>
                    <a:p>
                      <a:pPr>
                        <a:lnSpc>
                          <a:spcPts val="1440"/>
                        </a:lnSpc>
                      </a:pPr>
                      <a:r>
                        <a:rPr lang="en-US" sz="1600" dirty="0"/>
                        <a:t>5</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1915785100"/>
                  </a:ext>
                </a:extLst>
              </a:tr>
              <a:tr h="250858">
                <a:tc>
                  <a:txBody>
                    <a:bodyPr/>
                    <a:lstStyle/>
                    <a:p>
                      <a:pPr>
                        <a:lnSpc>
                          <a:spcPts val="1440"/>
                        </a:lnSpc>
                      </a:pPr>
                      <a:r>
                        <a:rPr lang="en-US" sz="1600" dirty="0"/>
                        <a:t>6</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83774340"/>
                  </a:ext>
                </a:extLst>
              </a:tr>
              <a:tr h="250858">
                <a:tc>
                  <a:txBody>
                    <a:bodyPr/>
                    <a:lstStyle/>
                    <a:p>
                      <a:pPr>
                        <a:lnSpc>
                          <a:spcPts val="1440"/>
                        </a:lnSpc>
                      </a:pPr>
                      <a:r>
                        <a:rPr lang="en-US" sz="1600" dirty="0"/>
                        <a:t>7</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608641510"/>
                  </a:ext>
                </a:extLst>
              </a:tr>
              <a:tr h="250858">
                <a:tc>
                  <a:txBody>
                    <a:bodyPr/>
                    <a:lstStyle/>
                    <a:p>
                      <a:pPr>
                        <a:lnSpc>
                          <a:spcPts val="1440"/>
                        </a:lnSpc>
                      </a:pPr>
                      <a:r>
                        <a:rPr lang="en-US" sz="1600" dirty="0"/>
                        <a:t>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13631005"/>
                  </a:ext>
                </a:extLst>
              </a:tr>
              <a:tr h="250858">
                <a:tc>
                  <a:txBody>
                    <a:bodyPr/>
                    <a:lstStyle/>
                    <a:p>
                      <a:pPr>
                        <a:lnSpc>
                          <a:spcPts val="1440"/>
                        </a:lnSpc>
                      </a:pPr>
                      <a:r>
                        <a:rPr lang="en-US" sz="1600" dirty="0"/>
                        <a:t>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275510920"/>
                  </a:ext>
                </a:extLst>
              </a:tr>
              <a:tr h="250858">
                <a:tc>
                  <a:txBody>
                    <a:bodyPr/>
                    <a:lstStyle/>
                    <a:p>
                      <a:pPr>
                        <a:lnSpc>
                          <a:spcPts val="1440"/>
                        </a:lnSpc>
                      </a:pPr>
                      <a:r>
                        <a:rPr lang="en-US" sz="1600" dirty="0"/>
                        <a:t>10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9966657"/>
                  </a:ext>
                </a:extLst>
              </a:tr>
              <a:tr h="250858">
                <a:tc>
                  <a:txBody>
                    <a:bodyPr/>
                    <a:lstStyle/>
                    <a:p>
                      <a:pPr>
                        <a:lnSpc>
                          <a:spcPts val="1440"/>
                        </a:lnSpc>
                      </a:pPr>
                      <a:r>
                        <a:rPr lang="en-US" sz="1600" dirty="0"/>
                        <a:t>11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635680229"/>
                  </a:ext>
                </a:extLst>
              </a:tr>
              <a:tr h="250858">
                <a:tc>
                  <a:txBody>
                    <a:bodyPr/>
                    <a:lstStyle/>
                    <a:p>
                      <a:pPr>
                        <a:lnSpc>
                          <a:spcPts val="1440"/>
                        </a:lnSpc>
                      </a:pPr>
                      <a:r>
                        <a:rPr lang="en-US" sz="1600" dirty="0"/>
                        <a:t>12</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488708467"/>
                  </a:ext>
                </a:extLst>
              </a:tr>
              <a:tr h="250858">
                <a:tc>
                  <a:txBody>
                    <a:bodyPr/>
                    <a:lstStyle/>
                    <a:p>
                      <a:pPr>
                        <a:lnSpc>
                          <a:spcPts val="1440"/>
                        </a:lnSpc>
                      </a:pPr>
                      <a:r>
                        <a:rPr lang="en-US" sz="1600" dirty="0"/>
                        <a:t>13</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72430881"/>
                  </a:ext>
                </a:extLst>
              </a:tr>
              <a:tr h="250858">
                <a:tc>
                  <a:txBody>
                    <a:bodyPr/>
                    <a:lstStyle/>
                    <a:p>
                      <a:pPr>
                        <a:lnSpc>
                          <a:spcPts val="1440"/>
                        </a:lnSpc>
                      </a:pPr>
                      <a:r>
                        <a:rPr lang="en-US" sz="1600" dirty="0"/>
                        <a:t>14</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957466793"/>
                  </a:ext>
                </a:extLst>
              </a:tr>
              <a:tr h="250858">
                <a:tc>
                  <a:txBody>
                    <a:bodyPr/>
                    <a:lstStyle/>
                    <a:p>
                      <a:pPr>
                        <a:lnSpc>
                          <a:spcPts val="1440"/>
                        </a:lnSpc>
                      </a:pPr>
                      <a:r>
                        <a:rPr lang="en-US" sz="1600" dirty="0"/>
                        <a:t>15</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158542318"/>
                  </a:ext>
                </a:extLst>
              </a:tr>
              <a:tr h="250858">
                <a:tc>
                  <a:txBody>
                    <a:bodyPr/>
                    <a:lstStyle/>
                    <a:p>
                      <a:pPr>
                        <a:lnSpc>
                          <a:spcPts val="1440"/>
                        </a:lnSpc>
                      </a:pPr>
                      <a:r>
                        <a:rPr lang="en-US" sz="1600" dirty="0"/>
                        <a:t>16</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686273"/>
                  </a:ext>
                </a:extLst>
              </a:tr>
              <a:tr h="250858">
                <a:tc>
                  <a:txBody>
                    <a:bodyPr/>
                    <a:lstStyle/>
                    <a:p>
                      <a:pPr>
                        <a:lnSpc>
                          <a:spcPts val="1440"/>
                        </a:lnSpc>
                      </a:pPr>
                      <a:r>
                        <a:rPr lang="en-US" sz="1600" dirty="0"/>
                        <a:t>17</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18970680"/>
                  </a:ext>
                </a:extLst>
              </a:tr>
              <a:tr h="250858">
                <a:tc>
                  <a:txBody>
                    <a:bodyPr/>
                    <a:lstStyle/>
                    <a:p>
                      <a:pPr>
                        <a:lnSpc>
                          <a:spcPts val="1440"/>
                        </a:lnSpc>
                      </a:pPr>
                      <a:r>
                        <a:rPr lang="en-US" sz="1600" dirty="0"/>
                        <a:t>18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4221476657"/>
                  </a:ext>
                </a:extLst>
              </a:tr>
              <a:tr h="250858">
                <a:tc>
                  <a:txBody>
                    <a:bodyPr/>
                    <a:lstStyle/>
                    <a:p>
                      <a:pPr>
                        <a:lnSpc>
                          <a:spcPts val="1440"/>
                        </a:lnSpc>
                      </a:pPr>
                      <a:r>
                        <a:rPr lang="en-US" sz="1600" dirty="0"/>
                        <a:t>19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39330501"/>
                  </a:ext>
                </a:extLst>
              </a:tr>
              <a:tr h="250858">
                <a:tc>
                  <a:txBody>
                    <a:bodyPr/>
                    <a:lstStyle/>
                    <a:p>
                      <a:pPr>
                        <a:lnSpc>
                          <a:spcPts val="1440"/>
                        </a:lnSpc>
                      </a:pPr>
                      <a:r>
                        <a:rPr lang="en-US" sz="1600" dirty="0"/>
                        <a:t>20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310184856"/>
                  </a:ext>
                </a:extLst>
              </a:tr>
            </a:tbl>
          </a:graphicData>
        </a:graphic>
      </p:graphicFrame>
    </p:spTree>
    <p:extLst>
      <p:ext uri="{BB962C8B-B14F-4D97-AF65-F5344CB8AC3E}">
        <p14:creationId xmlns:p14="http://schemas.microsoft.com/office/powerpoint/2010/main" val="259756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71BC-6B06-4974-A72A-83B1673E2632}"/>
              </a:ext>
            </a:extLst>
          </p:cNvPr>
          <p:cNvSpPr>
            <a:spLocks noGrp="1"/>
          </p:cNvSpPr>
          <p:nvPr>
            <p:ph type="title"/>
          </p:nvPr>
        </p:nvSpPr>
        <p:spPr/>
        <p:txBody>
          <a:bodyPr>
            <a:normAutofit fontScale="90000"/>
          </a:bodyPr>
          <a:lstStyle/>
          <a:p>
            <a:r>
              <a:rPr lang="en-US" dirty="0"/>
              <a:t>Several Points in ROC Space</a:t>
            </a:r>
            <a:endParaRPr lang="en-IN" dirty="0"/>
          </a:p>
        </p:txBody>
      </p:sp>
      <p:sp>
        <p:nvSpPr>
          <p:cNvPr id="3" name="Content Placeholder 2">
            <a:extLst>
              <a:ext uri="{FF2B5EF4-FFF2-40B4-BE49-F238E27FC236}">
                <a16:creationId xmlns:a16="http://schemas.microsoft.com/office/drawing/2014/main" id="{3C450686-C413-4895-9799-F52532379817}"/>
              </a:ext>
            </a:extLst>
          </p:cNvPr>
          <p:cNvSpPr>
            <a:spLocks noGrp="1"/>
          </p:cNvSpPr>
          <p:nvPr>
            <p:ph idx="1"/>
          </p:nvPr>
        </p:nvSpPr>
        <p:spPr>
          <a:xfrm>
            <a:off x="838199" y="1270000"/>
            <a:ext cx="7014883" cy="4906963"/>
          </a:xfrm>
        </p:spPr>
        <p:txBody>
          <a:bodyPr/>
          <a:lstStyle/>
          <a:p>
            <a:pPr algn="just"/>
            <a:r>
              <a:rPr lang="en-US" dirty="0"/>
              <a:t>A point in ROC space is better than another if it is to the northwest of the other, i.e.</a:t>
            </a:r>
          </a:p>
          <a:p>
            <a:pPr lvl="1" algn="just"/>
            <a:r>
              <a:rPr lang="en-US" dirty="0"/>
              <a:t>TP rate is higher</a:t>
            </a:r>
          </a:p>
          <a:p>
            <a:pPr lvl="1" algn="just"/>
            <a:r>
              <a:rPr lang="en-US" dirty="0"/>
              <a:t>FP rate is lower, or both.</a:t>
            </a:r>
            <a:endParaRPr lang="en-IN" dirty="0"/>
          </a:p>
        </p:txBody>
      </p:sp>
      <p:sp>
        <p:nvSpPr>
          <p:cNvPr id="4" name="Footer Placeholder 3">
            <a:extLst>
              <a:ext uri="{FF2B5EF4-FFF2-40B4-BE49-F238E27FC236}">
                <a16:creationId xmlns:a16="http://schemas.microsoft.com/office/drawing/2014/main" id="{6B2F8CAC-960D-48BC-8F4A-76AA4D7B890D}"/>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15E55AAE-D34F-4FF1-AE12-77E595BEFF86}"/>
              </a:ext>
            </a:extLst>
          </p:cNvPr>
          <p:cNvSpPr>
            <a:spLocks noGrp="1"/>
          </p:cNvSpPr>
          <p:nvPr>
            <p:ph type="sldNum" sz="quarter" idx="12"/>
          </p:nvPr>
        </p:nvSpPr>
        <p:spPr/>
        <p:txBody>
          <a:bodyPr/>
          <a:lstStyle/>
          <a:p>
            <a:fld id="{7A40C488-C8CC-47D5-8871-7D5F905AB6AC}" type="slidenum">
              <a:rPr lang="en-US" smtClean="0"/>
              <a:t>20</a:t>
            </a:fld>
            <a:endParaRPr lang="en-US"/>
          </a:p>
        </p:txBody>
      </p:sp>
      <p:pic>
        <p:nvPicPr>
          <p:cNvPr id="6" name="Picture 5">
            <a:extLst>
              <a:ext uri="{FF2B5EF4-FFF2-40B4-BE49-F238E27FC236}">
                <a16:creationId xmlns:a16="http://schemas.microsoft.com/office/drawing/2014/main" id="{106C8396-BB74-4A2D-B6EE-46A01F22E37B}"/>
              </a:ext>
            </a:extLst>
          </p:cNvPr>
          <p:cNvPicPr>
            <a:picLocks noChangeAspect="1"/>
          </p:cNvPicPr>
          <p:nvPr/>
        </p:nvPicPr>
        <p:blipFill>
          <a:blip r:embed="rId2"/>
          <a:stretch>
            <a:fillRect/>
          </a:stretch>
        </p:blipFill>
        <p:spPr>
          <a:xfrm>
            <a:off x="7600278" y="1886743"/>
            <a:ext cx="3962400" cy="3714750"/>
          </a:xfrm>
          <a:prstGeom prst="rect">
            <a:avLst/>
          </a:prstGeom>
        </p:spPr>
      </p:pic>
    </p:spTree>
    <p:extLst>
      <p:ext uri="{BB962C8B-B14F-4D97-AF65-F5344CB8AC3E}">
        <p14:creationId xmlns:p14="http://schemas.microsoft.com/office/powerpoint/2010/main" val="268852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71BC-6B06-4974-A72A-83B1673E2632}"/>
              </a:ext>
            </a:extLst>
          </p:cNvPr>
          <p:cNvSpPr>
            <a:spLocks noGrp="1"/>
          </p:cNvSpPr>
          <p:nvPr>
            <p:ph type="title"/>
          </p:nvPr>
        </p:nvSpPr>
        <p:spPr/>
        <p:txBody>
          <a:bodyPr>
            <a:normAutofit fontScale="90000"/>
          </a:bodyPr>
          <a:lstStyle/>
          <a:p>
            <a:r>
              <a:rPr lang="en-US" dirty="0"/>
              <a:t>Several Points in ROC Space</a:t>
            </a:r>
            <a:endParaRPr lang="en-IN" dirty="0"/>
          </a:p>
        </p:txBody>
      </p:sp>
      <p:sp>
        <p:nvSpPr>
          <p:cNvPr id="3" name="Content Placeholder 2">
            <a:extLst>
              <a:ext uri="{FF2B5EF4-FFF2-40B4-BE49-F238E27FC236}">
                <a16:creationId xmlns:a16="http://schemas.microsoft.com/office/drawing/2014/main" id="{3C450686-C413-4895-9799-F52532379817}"/>
              </a:ext>
            </a:extLst>
          </p:cNvPr>
          <p:cNvSpPr>
            <a:spLocks noGrp="1"/>
          </p:cNvSpPr>
          <p:nvPr>
            <p:ph idx="1"/>
          </p:nvPr>
        </p:nvSpPr>
        <p:spPr>
          <a:xfrm>
            <a:off x="838200" y="1270000"/>
            <a:ext cx="5549154" cy="4906963"/>
          </a:xfrm>
        </p:spPr>
        <p:txBody>
          <a:bodyPr/>
          <a:lstStyle/>
          <a:p>
            <a:pPr algn="just"/>
            <a:r>
              <a:rPr lang="en-US" dirty="0"/>
              <a:t>Upper and Lower Triangular Areas</a:t>
            </a:r>
          </a:p>
          <a:p>
            <a:pPr lvl="1" algn="just"/>
            <a:r>
              <a:rPr lang="en-US" dirty="0"/>
              <a:t>Any classifier that appears in the lower right triangle performs worse than random guessing. </a:t>
            </a:r>
          </a:p>
          <a:p>
            <a:pPr lvl="1" algn="just"/>
            <a:r>
              <a:rPr lang="en-US" dirty="0"/>
              <a:t>This triangle is therefore usually </a:t>
            </a:r>
            <a:r>
              <a:rPr lang="en-US" dirty="0">
                <a:solidFill>
                  <a:schemeClr val="accent6">
                    <a:lumMod val="50000"/>
                  </a:schemeClr>
                </a:solidFill>
              </a:rPr>
              <a:t>empty</a:t>
            </a:r>
            <a:r>
              <a:rPr lang="en-US" dirty="0"/>
              <a:t> in ROC graphs. </a:t>
            </a:r>
            <a:endParaRPr lang="en-IN" dirty="0"/>
          </a:p>
        </p:txBody>
      </p:sp>
      <p:sp>
        <p:nvSpPr>
          <p:cNvPr id="4" name="Footer Placeholder 3">
            <a:extLst>
              <a:ext uri="{FF2B5EF4-FFF2-40B4-BE49-F238E27FC236}">
                <a16:creationId xmlns:a16="http://schemas.microsoft.com/office/drawing/2014/main" id="{6B2F8CAC-960D-48BC-8F4A-76AA4D7B890D}"/>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15E55AAE-D34F-4FF1-AE12-77E595BEFF86}"/>
              </a:ext>
            </a:extLst>
          </p:cNvPr>
          <p:cNvSpPr>
            <a:spLocks noGrp="1"/>
          </p:cNvSpPr>
          <p:nvPr>
            <p:ph type="sldNum" sz="quarter" idx="12"/>
          </p:nvPr>
        </p:nvSpPr>
        <p:spPr/>
        <p:txBody>
          <a:bodyPr/>
          <a:lstStyle/>
          <a:p>
            <a:fld id="{7A40C488-C8CC-47D5-8871-7D5F905AB6AC}" type="slidenum">
              <a:rPr lang="en-US" smtClean="0"/>
              <a:t>21</a:t>
            </a:fld>
            <a:endParaRPr lang="en-US"/>
          </a:p>
        </p:txBody>
      </p:sp>
      <p:pic>
        <p:nvPicPr>
          <p:cNvPr id="8" name="Picture 7">
            <a:extLst>
              <a:ext uri="{FF2B5EF4-FFF2-40B4-BE49-F238E27FC236}">
                <a16:creationId xmlns:a16="http://schemas.microsoft.com/office/drawing/2014/main" id="{85EF808B-A25B-4278-A6B8-0D07A313F43A}"/>
              </a:ext>
            </a:extLst>
          </p:cNvPr>
          <p:cNvPicPr>
            <a:picLocks noChangeAspect="1"/>
          </p:cNvPicPr>
          <p:nvPr/>
        </p:nvPicPr>
        <p:blipFill>
          <a:blip r:embed="rId2"/>
          <a:stretch>
            <a:fillRect/>
          </a:stretch>
        </p:blipFill>
        <p:spPr>
          <a:xfrm>
            <a:off x="7648575" y="1270000"/>
            <a:ext cx="3705225" cy="3648075"/>
          </a:xfrm>
          <a:prstGeom prst="rect">
            <a:avLst/>
          </a:prstGeom>
        </p:spPr>
      </p:pic>
    </p:spTree>
    <p:extLst>
      <p:ext uri="{BB962C8B-B14F-4D97-AF65-F5344CB8AC3E}">
        <p14:creationId xmlns:p14="http://schemas.microsoft.com/office/powerpoint/2010/main" val="17183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66F1-B6F4-4610-9B31-8D6807E1B52A}"/>
              </a:ext>
            </a:extLst>
          </p:cNvPr>
          <p:cNvSpPr>
            <a:spLocks noGrp="1"/>
          </p:cNvSpPr>
          <p:nvPr>
            <p:ph type="title"/>
          </p:nvPr>
        </p:nvSpPr>
        <p:spPr/>
        <p:txBody>
          <a:bodyPr>
            <a:normAutofit fontScale="90000"/>
          </a:bodyPr>
          <a:lstStyle/>
          <a:p>
            <a:r>
              <a:rPr lang="en-IN" dirty="0"/>
              <a:t>Curves in ROC space</a:t>
            </a:r>
          </a:p>
        </p:txBody>
      </p:sp>
      <p:sp>
        <p:nvSpPr>
          <p:cNvPr id="3" name="Content Placeholder 2">
            <a:extLst>
              <a:ext uri="{FF2B5EF4-FFF2-40B4-BE49-F238E27FC236}">
                <a16:creationId xmlns:a16="http://schemas.microsoft.com/office/drawing/2014/main" id="{1B52E877-42B5-406C-AFB1-C392827793BF}"/>
              </a:ext>
            </a:extLst>
          </p:cNvPr>
          <p:cNvSpPr>
            <a:spLocks noGrp="1"/>
          </p:cNvSpPr>
          <p:nvPr>
            <p:ph idx="1"/>
          </p:nvPr>
        </p:nvSpPr>
        <p:spPr>
          <a:xfrm>
            <a:off x="838200" y="1270000"/>
            <a:ext cx="7509734" cy="4906963"/>
          </a:xfrm>
        </p:spPr>
        <p:txBody>
          <a:bodyPr>
            <a:normAutofit fontScale="92500" lnSpcReduction="20000"/>
          </a:bodyPr>
          <a:lstStyle/>
          <a:p>
            <a:pPr algn="just"/>
            <a:r>
              <a:rPr lang="en-US" dirty="0"/>
              <a:t>Many classifiers, such as decision trees or rule sets, are designed to produce only a class decision, i.e., a Y or N on each instance. </a:t>
            </a:r>
          </a:p>
          <a:p>
            <a:pPr lvl="1" algn="just"/>
            <a:r>
              <a:rPr lang="en-US" dirty="0"/>
              <a:t>When such a discrete classier is applied to a test set, it yields a single confusion matrix, which in turn corresponds to one ROC point. </a:t>
            </a:r>
          </a:p>
          <a:p>
            <a:pPr algn="just"/>
            <a:r>
              <a:rPr lang="en-US" dirty="0"/>
              <a:t>Some classifiers, such as a Naive Bayes classifier, yield an instance probability or score. </a:t>
            </a:r>
          </a:p>
          <a:p>
            <a:pPr lvl="1" algn="just"/>
            <a:r>
              <a:rPr lang="en-US" dirty="0"/>
              <a:t>Such a ranking or scoring classier can be used with a threshold to produce a discrete (binary) classier: </a:t>
            </a:r>
          </a:p>
          <a:p>
            <a:pPr lvl="2" algn="just"/>
            <a:r>
              <a:rPr lang="en-US" dirty="0"/>
              <a:t>if the classier output is above the threshold, the classier produces a Y, </a:t>
            </a:r>
          </a:p>
          <a:p>
            <a:pPr lvl="2" algn="just"/>
            <a:r>
              <a:rPr lang="en-US" dirty="0"/>
              <a:t>else it produces an N. </a:t>
            </a:r>
          </a:p>
          <a:p>
            <a:pPr lvl="1" algn="just"/>
            <a:r>
              <a:rPr lang="en-US" dirty="0"/>
              <a:t>Each different threshold value produces a different point in ROC space (corresponding to a different confusion matrix). </a:t>
            </a:r>
            <a:endParaRPr lang="en-IN" dirty="0"/>
          </a:p>
        </p:txBody>
      </p:sp>
      <p:sp>
        <p:nvSpPr>
          <p:cNvPr id="4" name="Footer Placeholder 3">
            <a:extLst>
              <a:ext uri="{FF2B5EF4-FFF2-40B4-BE49-F238E27FC236}">
                <a16:creationId xmlns:a16="http://schemas.microsoft.com/office/drawing/2014/main" id="{39B16FDE-BA7F-4005-87D8-C42BE063F908}"/>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3A0323B7-BF2A-48C5-98F3-FB641A9298E5}"/>
              </a:ext>
            </a:extLst>
          </p:cNvPr>
          <p:cNvSpPr>
            <a:spLocks noGrp="1"/>
          </p:cNvSpPr>
          <p:nvPr>
            <p:ph type="sldNum" sz="quarter" idx="12"/>
          </p:nvPr>
        </p:nvSpPr>
        <p:spPr/>
        <p:txBody>
          <a:bodyPr/>
          <a:lstStyle/>
          <a:p>
            <a:fld id="{7A40C488-C8CC-47D5-8871-7D5F905AB6AC}" type="slidenum">
              <a:rPr lang="en-US" smtClean="0"/>
              <a:t>22</a:t>
            </a:fld>
            <a:endParaRPr lang="en-US"/>
          </a:p>
        </p:txBody>
      </p:sp>
      <p:pic>
        <p:nvPicPr>
          <p:cNvPr id="6" name="Picture 5">
            <a:extLst>
              <a:ext uri="{FF2B5EF4-FFF2-40B4-BE49-F238E27FC236}">
                <a16:creationId xmlns:a16="http://schemas.microsoft.com/office/drawing/2014/main" id="{188A16CE-3BBE-43DB-B102-8E3E6084D409}"/>
              </a:ext>
            </a:extLst>
          </p:cNvPr>
          <p:cNvPicPr>
            <a:picLocks noChangeAspect="1"/>
          </p:cNvPicPr>
          <p:nvPr/>
        </p:nvPicPr>
        <p:blipFill>
          <a:blip r:embed="rId2"/>
          <a:stretch>
            <a:fillRect/>
          </a:stretch>
        </p:blipFill>
        <p:spPr>
          <a:xfrm>
            <a:off x="9360834" y="1360843"/>
            <a:ext cx="2076450" cy="2286000"/>
          </a:xfrm>
          <a:prstGeom prst="rect">
            <a:avLst/>
          </a:prstGeom>
        </p:spPr>
      </p:pic>
    </p:spTree>
    <p:extLst>
      <p:ext uri="{BB962C8B-B14F-4D97-AF65-F5344CB8AC3E}">
        <p14:creationId xmlns:p14="http://schemas.microsoft.com/office/powerpoint/2010/main" val="332264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B5B8-9F74-45B0-BB16-554663A48E24}"/>
              </a:ext>
            </a:extLst>
          </p:cNvPr>
          <p:cNvSpPr>
            <a:spLocks noGrp="1"/>
          </p:cNvSpPr>
          <p:nvPr>
            <p:ph type="title"/>
          </p:nvPr>
        </p:nvSpPr>
        <p:spPr/>
        <p:txBody>
          <a:bodyPr>
            <a:normAutofit fontScale="90000"/>
          </a:bodyPr>
          <a:lstStyle/>
          <a:p>
            <a:r>
              <a:rPr lang="en-IN" dirty="0"/>
              <a:t>Creating Scoring Classifiers</a:t>
            </a:r>
          </a:p>
        </p:txBody>
      </p:sp>
      <p:sp>
        <p:nvSpPr>
          <p:cNvPr id="3" name="Content Placeholder 2">
            <a:extLst>
              <a:ext uri="{FF2B5EF4-FFF2-40B4-BE49-F238E27FC236}">
                <a16:creationId xmlns:a16="http://schemas.microsoft.com/office/drawing/2014/main" id="{D0B5375B-0F2E-4EED-9913-249B8B7B6124}"/>
              </a:ext>
            </a:extLst>
          </p:cNvPr>
          <p:cNvSpPr>
            <a:spLocks noGrp="1"/>
          </p:cNvSpPr>
          <p:nvPr>
            <p:ph idx="1"/>
          </p:nvPr>
        </p:nvSpPr>
        <p:spPr>
          <a:xfrm>
            <a:off x="838200" y="1270000"/>
            <a:ext cx="6412454" cy="4906963"/>
          </a:xfrm>
        </p:spPr>
        <p:txBody>
          <a:bodyPr/>
          <a:lstStyle/>
          <a:p>
            <a:pPr algn="just"/>
            <a:r>
              <a:rPr lang="en-US" dirty="0"/>
              <a:t>Many discrete classifier models may easily be converted to scoring classifiers by “looking inside” them at the instance statistics they keep.</a:t>
            </a:r>
          </a:p>
          <a:p>
            <a:pPr algn="just"/>
            <a:r>
              <a:rPr lang="en-US" dirty="0"/>
              <a:t>For example, a decision tree determines a class label of a leaf node from the proportion of instances at the node; the class decision is simply the most prevalent class. </a:t>
            </a:r>
          </a:p>
          <a:p>
            <a:pPr lvl="1" algn="just"/>
            <a:r>
              <a:rPr lang="en-US" dirty="0"/>
              <a:t>These class proportions may serve as a score.</a:t>
            </a:r>
            <a:endParaRPr lang="en-IN" dirty="0"/>
          </a:p>
        </p:txBody>
      </p:sp>
      <p:sp>
        <p:nvSpPr>
          <p:cNvPr id="4" name="Footer Placeholder 3">
            <a:extLst>
              <a:ext uri="{FF2B5EF4-FFF2-40B4-BE49-F238E27FC236}">
                <a16:creationId xmlns:a16="http://schemas.microsoft.com/office/drawing/2014/main" id="{05DC81B8-B0B3-4FE1-A3BE-E3C2657A43C0}"/>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577A3454-5926-4401-ABF2-D99620D79B0A}"/>
              </a:ext>
            </a:extLst>
          </p:cNvPr>
          <p:cNvSpPr>
            <a:spLocks noGrp="1"/>
          </p:cNvSpPr>
          <p:nvPr>
            <p:ph type="sldNum" sz="quarter" idx="12"/>
          </p:nvPr>
        </p:nvSpPr>
        <p:spPr/>
        <p:txBody>
          <a:bodyPr/>
          <a:lstStyle/>
          <a:p>
            <a:fld id="{7A40C488-C8CC-47D5-8871-7D5F905AB6AC}" type="slidenum">
              <a:rPr lang="en-US" smtClean="0"/>
              <a:t>23</a:t>
            </a:fld>
            <a:endParaRPr lang="en-US"/>
          </a:p>
        </p:txBody>
      </p:sp>
      <p:pic>
        <p:nvPicPr>
          <p:cNvPr id="6" name="Picture 5">
            <a:extLst>
              <a:ext uri="{FF2B5EF4-FFF2-40B4-BE49-F238E27FC236}">
                <a16:creationId xmlns:a16="http://schemas.microsoft.com/office/drawing/2014/main" id="{58B3D56A-7EB9-41A1-BD9E-EC15656ED065}"/>
              </a:ext>
            </a:extLst>
          </p:cNvPr>
          <p:cNvPicPr>
            <a:picLocks noChangeAspect="1"/>
          </p:cNvPicPr>
          <p:nvPr/>
        </p:nvPicPr>
        <p:blipFill>
          <a:blip r:embed="rId2"/>
          <a:stretch>
            <a:fillRect/>
          </a:stretch>
        </p:blipFill>
        <p:spPr>
          <a:xfrm>
            <a:off x="8610600" y="1512962"/>
            <a:ext cx="3076575" cy="3057525"/>
          </a:xfrm>
          <a:prstGeom prst="rect">
            <a:avLst/>
          </a:prstGeom>
        </p:spPr>
      </p:pic>
    </p:spTree>
    <p:extLst>
      <p:ext uri="{BB962C8B-B14F-4D97-AF65-F5344CB8AC3E}">
        <p14:creationId xmlns:p14="http://schemas.microsoft.com/office/powerpoint/2010/main" val="198425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17D3-43FA-4F1D-8593-7459B7E250AE}"/>
              </a:ext>
            </a:extLst>
          </p:cNvPr>
          <p:cNvSpPr>
            <a:spLocks noGrp="1"/>
          </p:cNvSpPr>
          <p:nvPr>
            <p:ph type="title"/>
          </p:nvPr>
        </p:nvSpPr>
        <p:spPr/>
        <p:txBody>
          <a:bodyPr>
            <a:normAutofit fontScale="90000"/>
          </a:bodyPr>
          <a:lstStyle/>
          <a:p>
            <a:r>
              <a:rPr lang="en-IN" dirty="0"/>
              <a:t>Generation of ROC Curve - Algorithm</a:t>
            </a:r>
          </a:p>
        </p:txBody>
      </p:sp>
      <p:sp>
        <p:nvSpPr>
          <p:cNvPr id="3" name="Content Placeholder 2">
            <a:extLst>
              <a:ext uri="{FF2B5EF4-FFF2-40B4-BE49-F238E27FC236}">
                <a16:creationId xmlns:a16="http://schemas.microsoft.com/office/drawing/2014/main" id="{7EF538B0-79FA-4872-91A6-15677470F01B}"/>
              </a:ext>
            </a:extLst>
          </p:cNvPr>
          <p:cNvSpPr>
            <a:spLocks noGrp="1"/>
          </p:cNvSpPr>
          <p:nvPr>
            <p:ph idx="1"/>
          </p:nvPr>
        </p:nvSpPr>
        <p:spPr>
          <a:xfrm>
            <a:off x="838199" y="1270000"/>
            <a:ext cx="7923029" cy="4906963"/>
          </a:xfrm>
        </p:spPr>
        <p:txBody>
          <a:bodyPr>
            <a:normAutofit/>
          </a:bodyPr>
          <a:lstStyle/>
          <a:p>
            <a:pPr algn="just"/>
            <a:r>
              <a:rPr lang="en-US" dirty="0"/>
              <a:t>Exploit monotonicity of thresholded classifications</a:t>
            </a:r>
          </a:p>
          <a:p>
            <a:pPr lvl="1" algn="just"/>
            <a:r>
              <a:rPr lang="en-US" dirty="0"/>
              <a:t>Any instance that is classified positive with respect to a given threshold, will be classified positive for all lower thresholds as well. </a:t>
            </a:r>
          </a:p>
          <a:p>
            <a:pPr algn="just"/>
            <a:r>
              <a:rPr lang="en-US" dirty="0"/>
              <a:t>Therefore, we can simply: </a:t>
            </a:r>
          </a:p>
          <a:p>
            <a:pPr lvl="1" algn="just"/>
            <a:r>
              <a:rPr lang="en-US" dirty="0"/>
              <a:t>sort the test instances decreasing by their scores, </a:t>
            </a:r>
          </a:p>
          <a:p>
            <a:pPr lvl="1" algn="just"/>
            <a:r>
              <a:rPr lang="en-US" dirty="0"/>
              <a:t>move down the list (lowering the threshold), processing one instance at a time, and </a:t>
            </a:r>
          </a:p>
          <a:p>
            <a:pPr lvl="1" algn="just"/>
            <a:r>
              <a:rPr lang="en-US" dirty="0"/>
              <a:t>update TPR and FPR as we go</a:t>
            </a:r>
          </a:p>
          <a:p>
            <a:pPr algn="just"/>
            <a:r>
              <a:rPr lang="en-US" dirty="0"/>
              <a:t>In this way, a ROC graph can be created from a linear scan</a:t>
            </a:r>
          </a:p>
        </p:txBody>
      </p:sp>
      <p:sp>
        <p:nvSpPr>
          <p:cNvPr id="4" name="Footer Placeholder 3">
            <a:extLst>
              <a:ext uri="{FF2B5EF4-FFF2-40B4-BE49-F238E27FC236}">
                <a16:creationId xmlns:a16="http://schemas.microsoft.com/office/drawing/2014/main" id="{49799DC5-A7F1-485C-BE61-7D20DA44CD42}"/>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BAEC1A11-6CF6-4D26-94FC-3D13D0053BA1}"/>
              </a:ext>
            </a:extLst>
          </p:cNvPr>
          <p:cNvSpPr>
            <a:spLocks noGrp="1"/>
          </p:cNvSpPr>
          <p:nvPr>
            <p:ph type="sldNum" sz="quarter" idx="12"/>
          </p:nvPr>
        </p:nvSpPr>
        <p:spPr/>
        <p:txBody>
          <a:bodyPr/>
          <a:lstStyle/>
          <a:p>
            <a:fld id="{7A40C488-C8CC-47D5-8871-7D5F905AB6AC}" type="slidenum">
              <a:rPr lang="en-US" smtClean="0"/>
              <a:t>24</a:t>
            </a:fld>
            <a:endParaRPr lang="en-US"/>
          </a:p>
        </p:txBody>
      </p:sp>
    </p:spTree>
    <p:extLst>
      <p:ext uri="{BB962C8B-B14F-4D97-AF65-F5344CB8AC3E}">
        <p14:creationId xmlns:p14="http://schemas.microsoft.com/office/powerpoint/2010/main" val="1930019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BC78-625D-4B59-BD52-8753835D6D3F}"/>
              </a:ext>
            </a:extLst>
          </p:cNvPr>
          <p:cNvSpPr>
            <a:spLocks noGrp="1"/>
          </p:cNvSpPr>
          <p:nvPr>
            <p:ph type="title"/>
          </p:nvPr>
        </p:nvSpPr>
        <p:spPr/>
        <p:txBody>
          <a:bodyPr>
            <a:normAutofit fontScale="90000"/>
          </a:bodyPr>
          <a:lstStyle/>
          <a:p>
            <a:r>
              <a:rPr lang="en-US" dirty="0"/>
              <a:t>Algorithm</a:t>
            </a:r>
            <a:endParaRPr lang="en-IN" dirty="0"/>
          </a:p>
        </p:txBody>
      </p:sp>
      <p:sp>
        <p:nvSpPr>
          <p:cNvPr id="3" name="Content Placeholder 2">
            <a:extLst>
              <a:ext uri="{FF2B5EF4-FFF2-40B4-BE49-F238E27FC236}">
                <a16:creationId xmlns:a16="http://schemas.microsoft.com/office/drawing/2014/main" id="{7F5BD590-BBD8-4493-AB75-C7F714898E79}"/>
              </a:ext>
            </a:extLst>
          </p:cNvPr>
          <p:cNvSpPr>
            <a:spLocks noGrp="1"/>
          </p:cNvSpPr>
          <p:nvPr>
            <p:ph idx="1"/>
          </p:nvPr>
        </p:nvSpPr>
        <p:spPr>
          <a:xfrm>
            <a:off x="838200" y="1270000"/>
            <a:ext cx="5390478" cy="4906963"/>
          </a:xfrm>
        </p:spPr>
        <p:txBody>
          <a:bodyPr>
            <a:normAutofit fontScale="77500" lnSpcReduction="20000"/>
          </a:bodyPr>
          <a:lstStyle/>
          <a:p>
            <a:pPr algn="just"/>
            <a:r>
              <a:rPr lang="en-US" dirty="0"/>
              <a:t>Algorithm in the right side  exploits the monotonicity of thresholded classifications: </a:t>
            </a:r>
          </a:p>
          <a:p>
            <a:pPr lvl="1" algn="just"/>
            <a:r>
              <a:rPr lang="en-US" dirty="0"/>
              <a:t>any instance that is classified as positive with respect to a given threshold will be classified as positive for all lower thresholds.</a:t>
            </a:r>
          </a:p>
          <a:p>
            <a:pPr algn="just"/>
            <a:r>
              <a:rPr lang="en-US" dirty="0"/>
              <a:t>The function f(i) is the score assigned to instance i by the classifier. In this algorithm, tp rate and fp rate start at zero. Each positive instance increments tp rate by 1/total positives and each negative instance increments fp rate by 1/total negatives.</a:t>
            </a:r>
          </a:p>
          <a:p>
            <a:pPr algn="just"/>
            <a:r>
              <a:rPr lang="en-US" dirty="0"/>
              <a:t>The algorithm maintains a stack R of ROC points, pushing a new point onto R after each group of tied instances (instances with the same score) is processed.</a:t>
            </a:r>
          </a:p>
        </p:txBody>
      </p:sp>
      <p:sp>
        <p:nvSpPr>
          <p:cNvPr id="4" name="Footer Placeholder 3">
            <a:extLst>
              <a:ext uri="{FF2B5EF4-FFF2-40B4-BE49-F238E27FC236}">
                <a16:creationId xmlns:a16="http://schemas.microsoft.com/office/drawing/2014/main" id="{A62B6E49-5353-453D-B4E5-19F02D993486}"/>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7FCDD019-544F-4C9D-8869-A6DEC28EB2B8}"/>
              </a:ext>
            </a:extLst>
          </p:cNvPr>
          <p:cNvSpPr>
            <a:spLocks noGrp="1"/>
          </p:cNvSpPr>
          <p:nvPr>
            <p:ph type="sldNum" sz="quarter" idx="12"/>
          </p:nvPr>
        </p:nvSpPr>
        <p:spPr/>
        <p:txBody>
          <a:bodyPr/>
          <a:lstStyle/>
          <a:p>
            <a:fld id="{7A40C488-C8CC-47D5-8871-7D5F905AB6AC}" type="slidenum">
              <a:rPr lang="en-US" smtClean="0"/>
              <a:t>25</a:t>
            </a:fld>
            <a:endParaRPr lang="en-US"/>
          </a:p>
        </p:txBody>
      </p:sp>
      <p:pic>
        <p:nvPicPr>
          <p:cNvPr id="6" name="Content Placeholder 5">
            <a:extLst>
              <a:ext uri="{FF2B5EF4-FFF2-40B4-BE49-F238E27FC236}">
                <a16:creationId xmlns:a16="http://schemas.microsoft.com/office/drawing/2014/main" id="{B39070CD-7791-43E9-B506-6A4C2B035E2C}"/>
              </a:ext>
            </a:extLst>
          </p:cNvPr>
          <p:cNvPicPr>
            <a:picLocks noChangeAspect="1"/>
          </p:cNvPicPr>
          <p:nvPr/>
        </p:nvPicPr>
        <p:blipFill>
          <a:blip r:embed="rId2"/>
          <a:stretch>
            <a:fillRect/>
          </a:stretch>
        </p:blipFill>
        <p:spPr>
          <a:xfrm>
            <a:off x="6680499" y="1216901"/>
            <a:ext cx="5272828" cy="4906963"/>
          </a:xfrm>
          <a:prstGeom prst="rect">
            <a:avLst/>
          </a:prstGeom>
        </p:spPr>
      </p:pic>
    </p:spTree>
    <p:extLst>
      <p:ext uri="{BB962C8B-B14F-4D97-AF65-F5344CB8AC3E}">
        <p14:creationId xmlns:p14="http://schemas.microsoft.com/office/powerpoint/2010/main" val="3367181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2BC78-625D-4B59-BD52-8753835D6D3F}"/>
              </a:ext>
            </a:extLst>
          </p:cNvPr>
          <p:cNvSpPr>
            <a:spLocks noGrp="1"/>
          </p:cNvSpPr>
          <p:nvPr>
            <p:ph type="title"/>
          </p:nvPr>
        </p:nvSpPr>
        <p:spPr/>
        <p:txBody>
          <a:bodyPr>
            <a:normAutofit fontScale="90000"/>
          </a:bodyPr>
          <a:lstStyle/>
          <a:p>
            <a:r>
              <a:rPr lang="en-US" dirty="0"/>
              <a:t>Algorithm</a:t>
            </a:r>
            <a:endParaRPr lang="en-IN" dirty="0"/>
          </a:p>
        </p:txBody>
      </p:sp>
      <p:sp>
        <p:nvSpPr>
          <p:cNvPr id="3" name="Content Placeholder 2">
            <a:extLst>
              <a:ext uri="{FF2B5EF4-FFF2-40B4-BE49-F238E27FC236}">
                <a16:creationId xmlns:a16="http://schemas.microsoft.com/office/drawing/2014/main" id="{7F5BD590-BBD8-4493-AB75-C7F714898E79}"/>
              </a:ext>
            </a:extLst>
          </p:cNvPr>
          <p:cNvSpPr>
            <a:spLocks noGrp="1"/>
          </p:cNvSpPr>
          <p:nvPr>
            <p:ph idx="1"/>
          </p:nvPr>
        </p:nvSpPr>
        <p:spPr>
          <a:xfrm>
            <a:off x="838199" y="1270000"/>
            <a:ext cx="5465781" cy="4906963"/>
          </a:xfrm>
        </p:spPr>
        <p:txBody>
          <a:bodyPr>
            <a:normAutofit/>
          </a:bodyPr>
          <a:lstStyle/>
          <a:p>
            <a:pPr algn="just"/>
            <a:r>
              <a:rPr lang="en-US" dirty="0"/>
              <a:t>The final output is the stack R, containing the points on the ROC curve. </a:t>
            </a:r>
          </a:p>
          <a:p>
            <a:pPr algn="just"/>
            <a:r>
              <a:rPr lang="en-US" dirty="0"/>
              <a:t>Each group of tied instances will therefore generate on the ROC graph a </a:t>
            </a:r>
            <a:r>
              <a:rPr lang="en-US"/>
              <a:t>line segment.</a:t>
            </a:r>
            <a:endParaRPr lang="en-US" dirty="0"/>
          </a:p>
        </p:txBody>
      </p:sp>
      <p:sp>
        <p:nvSpPr>
          <p:cNvPr id="4" name="Footer Placeholder 3">
            <a:extLst>
              <a:ext uri="{FF2B5EF4-FFF2-40B4-BE49-F238E27FC236}">
                <a16:creationId xmlns:a16="http://schemas.microsoft.com/office/drawing/2014/main" id="{A62B6E49-5353-453D-B4E5-19F02D993486}"/>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7FCDD019-544F-4C9D-8869-A6DEC28EB2B8}"/>
              </a:ext>
            </a:extLst>
          </p:cNvPr>
          <p:cNvSpPr>
            <a:spLocks noGrp="1"/>
          </p:cNvSpPr>
          <p:nvPr>
            <p:ph type="sldNum" sz="quarter" idx="12"/>
          </p:nvPr>
        </p:nvSpPr>
        <p:spPr/>
        <p:txBody>
          <a:bodyPr/>
          <a:lstStyle/>
          <a:p>
            <a:fld id="{7A40C488-C8CC-47D5-8871-7D5F905AB6AC}" type="slidenum">
              <a:rPr lang="en-US" smtClean="0"/>
              <a:t>26</a:t>
            </a:fld>
            <a:endParaRPr lang="en-US"/>
          </a:p>
        </p:txBody>
      </p:sp>
      <p:pic>
        <p:nvPicPr>
          <p:cNvPr id="6" name="Content Placeholder 5">
            <a:extLst>
              <a:ext uri="{FF2B5EF4-FFF2-40B4-BE49-F238E27FC236}">
                <a16:creationId xmlns:a16="http://schemas.microsoft.com/office/drawing/2014/main" id="{B39070CD-7791-43E9-B506-6A4C2B035E2C}"/>
              </a:ext>
            </a:extLst>
          </p:cNvPr>
          <p:cNvPicPr>
            <a:picLocks noChangeAspect="1"/>
          </p:cNvPicPr>
          <p:nvPr/>
        </p:nvPicPr>
        <p:blipFill>
          <a:blip r:embed="rId2"/>
          <a:stretch>
            <a:fillRect/>
          </a:stretch>
        </p:blipFill>
        <p:spPr>
          <a:xfrm>
            <a:off x="6487546" y="1216901"/>
            <a:ext cx="5465781" cy="4906963"/>
          </a:xfrm>
          <a:prstGeom prst="rect">
            <a:avLst/>
          </a:prstGeom>
        </p:spPr>
      </p:pic>
    </p:spTree>
    <p:extLst>
      <p:ext uri="{BB962C8B-B14F-4D97-AF65-F5344CB8AC3E}">
        <p14:creationId xmlns:p14="http://schemas.microsoft.com/office/powerpoint/2010/main" val="219982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2F4F-3F69-4322-92D6-70B418374970}"/>
              </a:ext>
            </a:extLst>
          </p:cNvPr>
          <p:cNvSpPr>
            <a:spLocks noGrp="1"/>
          </p:cNvSpPr>
          <p:nvPr>
            <p:ph type="title"/>
          </p:nvPr>
        </p:nvSpPr>
        <p:spPr/>
        <p:txBody>
          <a:bodyPr>
            <a:normAutofit fontScale="90000"/>
          </a:bodyPr>
          <a:lstStyle/>
          <a:p>
            <a:r>
              <a:rPr lang="en-US" dirty="0"/>
              <a:t>Example</a:t>
            </a:r>
            <a:endParaRPr lang="en-IN" dirty="0"/>
          </a:p>
        </p:txBody>
      </p:sp>
      <p:sp>
        <p:nvSpPr>
          <p:cNvPr id="4" name="Footer Placeholder 3">
            <a:extLst>
              <a:ext uri="{FF2B5EF4-FFF2-40B4-BE49-F238E27FC236}">
                <a16:creationId xmlns:a16="http://schemas.microsoft.com/office/drawing/2014/main" id="{52EB1A8E-25D7-4CC2-BE78-1215FEEBD0E8}"/>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86495E41-0A8D-401F-B982-2A2ECF999E92}"/>
              </a:ext>
            </a:extLst>
          </p:cNvPr>
          <p:cNvSpPr>
            <a:spLocks noGrp="1"/>
          </p:cNvSpPr>
          <p:nvPr>
            <p:ph type="sldNum" sz="quarter" idx="12"/>
          </p:nvPr>
        </p:nvSpPr>
        <p:spPr/>
        <p:txBody>
          <a:bodyPr/>
          <a:lstStyle/>
          <a:p>
            <a:fld id="{7A40C488-C8CC-47D5-8871-7D5F905AB6AC}" type="slidenum">
              <a:rPr lang="en-US" smtClean="0"/>
              <a:t>27</a:t>
            </a:fld>
            <a:endParaRPr lang="en-US"/>
          </a:p>
        </p:txBody>
      </p:sp>
      <p:pic>
        <p:nvPicPr>
          <p:cNvPr id="8" name="Picture 7">
            <a:extLst>
              <a:ext uri="{FF2B5EF4-FFF2-40B4-BE49-F238E27FC236}">
                <a16:creationId xmlns:a16="http://schemas.microsoft.com/office/drawing/2014/main" id="{28D42F8E-7470-4E00-A638-D73893EFD5B8}"/>
              </a:ext>
            </a:extLst>
          </p:cNvPr>
          <p:cNvPicPr>
            <a:picLocks noChangeAspect="1"/>
          </p:cNvPicPr>
          <p:nvPr/>
        </p:nvPicPr>
        <p:blipFill>
          <a:blip r:embed="rId2"/>
          <a:stretch>
            <a:fillRect/>
          </a:stretch>
        </p:blipFill>
        <p:spPr>
          <a:xfrm>
            <a:off x="610162" y="1193706"/>
            <a:ext cx="3918807" cy="3846643"/>
          </a:xfrm>
          <a:prstGeom prst="rect">
            <a:avLst/>
          </a:prstGeom>
        </p:spPr>
      </p:pic>
      <p:pic>
        <p:nvPicPr>
          <p:cNvPr id="9" name="Picture 8">
            <a:extLst>
              <a:ext uri="{FF2B5EF4-FFF2-40B4-BE49-F238E27FC236}">
                <a16:creationId xmlns:a16="http://schemas.microsoft.com/office/drawing/2014/main" id="{3774B9E6-6A62-4BF7-A075-685B72C75D4E}"/>
              </a:ext>
            </a:extLst>
          </p:cNvPr>
          <p:cNvPicPr>
            <a:picLocks noChangeAspect="1"/>
          </p:cNvPicPr>
          <p:nvPr/>
        </p:nvPicPr>
        <p:blipFill>
          <a:blip r:embed="rId3"/>
          <a:stretch>
            <a:fillRect/>
          </a:stretch>
        </p:blipFill>
        <p:spPr>
          <a:xfrm>
            <a:off x="4950916" y="1193706"/>
            <a:ext cx="6762113" cy="4038600"/>
          </a:xfrm>
          <a:prstGeom prst="rect">
            <a:avLst/>
          </a:prstGeom>
        </p:spPr>
      </p:pic>
    </p:spTree>
    <p:extLst>
      <p:ext uri="{BB962C8B-B14F-4D97-AF65-F5344CB8AC3E}">
        <p14:creationId xmlns:p14="http://schemas.microsoft.com/office/powerpoint/2010/main" val="3280970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A12A-A857-4281-A1F7-867F07B138B0}"/>
              </a:ext>
            </a:extLst>
          </p:cNvPr>
          <p:cNvSpPr>
            <a:spLocks noGrp="1"/>
          </p:cNvSpPr>
          <p:nvPr>
            <p:ph type="title"/>
          </p:nvPr>
        </p:nvSpPr>
        <p:spPr/>
        <p:txBody>
          <a:bodyPr>
            <a:normAutofit fontScale="90000"/>
          </a:bodyPr>
          <a:lstStyle/>
          <a:p>
            <a:r>
              <a:rPr lang="en-IN" dirty="0"/>
              <a:t>Observations – Accuracy </a:t>
            </a:r>
          </a:p>
        </p:txBody>
      </p:sp>
      <p:sp>
        <p:nvSpPr>
          <p:cNvPr id="3" name="Content Placeholder 2">
            <a:extLst>
              <a:ext uri="{FF2B5EF4-FFF2-40B4-BE49-F238E27FC236}">
                <a16:creationId xmlns:a16="http://schemas.microsoft.com/office/drawing/2014/main" id="{F672F95E-0901-44E2-B61C-A272856214EE}"/>
              </a:ext>
            </a:extLst>
          </p:cNvPr>
          <p:cNvSpPr>
            <a:spLocks noGrp="1"/>
          </p:cNvSpPr>
          <p:nvPr>
            <p:ph idx="1"/>
          </p:nvPr>
        </p:nvSpPr>
        <p:spPr>
          <a:xfrm>
            <a:off x="838200" y="1270000"/>
            <a:ext cx="6270171" cy="4906963"/>
          </a:xfrm>
        </p:spPr>
        <p:txBody>
          <a:bodyPr/>
          <a:lstStyle/>
          <a:p>
            <a:pPr algn="just"/>
            <a:r>
              <a:rPr lang="en-US" dirty="0"/>
              <a:t>The ROC point at (0.1, 0.5) produces its highest accuracy (70%). </a:t>
            </a:r>
          </a:p>
          <a:p>
            <a:pPr algn="just"/>
            <a:r>
              <a:rPr lang="en-US" dirty="0"/>
              <a:t>Note that the × classifier's best accuracy occurs at a threshold of .54, rather than at .5 as we might expect with a balanced class distribution.</a:t>
            </a:r>
            <a:endParaRPr lang="en-IN" dirty="0"/>
          </a:p>
        </p:txBody>
      </p:sp>
      <p:sp>
        <p:nvSpPr>
          <p:cNvPr id="4" name="Footer Placeholder 3">
            <a:extLst>
              <a:ext uri="{FF2B5EF4-FFF2-40B4-BE49-F238E27FC236}">
                <a16:creationId xmlns:a16="http://schemas.microsoft.com/office/drawing/2014/main" id="{E87B0295-58B1-4919-BBCF-2FFCE2ED2C6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5D22811C-2384-434A-8F7A-E321E3215AE0}"/>
              </a:ext>
            </a:extLst>
          </p:cNvPr>
          <p:cNvSpPr>
            <a:spLocks noGrp="1"/>
          </p:cNvSpPr>
          <p:nvPr>
            <p:ph type="sldNum" sz="quarter" idx="12"/>
          </p:nvPr>
        </p:nvSpPr>
        <p:spPr/>
        <p:txBody>
          <a:bodyPr/>
          <a:lstStyle/>
          <a:p>
            <a:fld id="{7A40C488-C8CC-47D5-8871-7D5F905AB6AC}" type="slidenum">
              <a:rPr lang="en-US" smtClean="0"/>
              <a:t>28</a:t>
            </a:fld>
            <a:endParaRPr lang="en-US"/>
          </a:p>
        </p:txBody>
      </p:sp>
      <p:pic>
        <p:nvPicPr>
          <p:cNvPr id="6" name="Picture 5">
            <a:extLst>
              <a:ext uri="{FF2B5EF4-FFF2-40B4-BE49-F238E27FC236}">
                <a16:creationId xmlns:a16="http://schemas.microsoft.com/office/drawing/2014/main" id="{DFC56869-F4FD-4F3D-8FFB-10EBD9029A76}"/>
              </a:ext>
            </a:extLst>
          </p:cNvPr>
          <p:cNvPicPr>
            <a:picLocks noChangeAspect="1"/>
          </p:cNvPicPr>
          <p:nvPr/>
        </p:nvPicPr>
        <p:blipFill>
          <a:blip r:embed="rId2"/>
          <a:stretch>
            <a:fillRect/>
          </a:stretch>
        </p:blipFill>
        <p:spPr>
          <a:xfrm>
            <a:off x="7260771" y="1362075"/>
            <a:ext cx="4114801" cy="4133850"/>
          </a:xfrm>
          <a:prstGeom prst="rect">
            <a:avLst/>
          </a:prstGeom>
        </p:spPr>
      </p:pic>
    </p:spTree>
    <p:extLst>
      <p:ext uri="{BB962C8B-B14F-4D97-AF65-F5344CB8AC3E}">
        <p14:creationId xmlns:p14="http://schemas.microsoft.com/office/powerpoint/2010/main" val="314016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261D-0A05-40BD-8416-DCCFDC0E3220}"/>
              </a:ext>
            </a:extLst>
          </p:cNvPr>
          <p:cNvSpPr>
            <a:spLocks noGrp="1"/>
          </p:cNvSpPr>
          <p:nvPr>
            <p:ph type="title"/>
          </p:nvPr>
        </p:nvSpPr>
        <p:spPr/>
        <p:txBody>
          <a:bodyPr>
            <a:normAutofit fontScale="90000"/>
          </a:bodyPr>
          <a:lstStyle/>
          <a:p>
            <a:r>
              <a:rPr lang="en-IN" dirty="0"/>
              <a:t>Class skew</a:t>
            </a:r>
          </a:p>
        </p:txBody>
      </p:sp>
      <p:sp>
        <p:nvSpPr>
          <p:cNvPr id="3" name="Content Placeholder 2">
            <a:extLst>
              <a:ext uri="{FF2B5EF4-FFF2-40B4-BE49-F238E27FC236}">
                <a16:creationId xmlns:a16="http://schemas.microsoft.com/office/drawing/2014/main" id="{0FA55062-6360-40B2-95E0-1FA4C1309B65}"/>
              </a:ext>
            </a:extLst>
          </p:cNvPr>
          <p:cNvSpPr>
            <a:spLocks noGrp="1"/>
          </p:cNvSpPr>
          <p:nvPr>
            <p:ph idx="1"/>
          </p:nvPr>
        </p:nvSpPr>
        <p:spPr>
          <a:xfrm>
            <a:off x="838199" y="1270000"/>
            <a:ext cx="6842761" cy="4906963"/>
          </a:xfrm>
        </p:spPr>
        <p:txBody>
          <a:bodyPr>
            <a:normAutofit fontScale="85000" lnSpcReduction="20000"/>
          </a:bodyPr>
          <a:lstStyle/>
          <a:p>
            <a:pPr algn="just"/>
            <a:r>
              <a:rPr lang="en-US" altLang="en-US" dirty="0"/>
              <a:t>ROC Graphs are insensitive to changes in class distribution. I.e., if the proportion of positive to negative instances changes in a test set, the ROC Curve will not change.</a:t>
            </a:r>
          </a:p>
          <a:p>
            <a:pPr algn="just"/>
            <a:r>
              <a:rPr lang="en-US" dirty="0"/>
              <a:t>Class distribution</a:t>
            </a:r>
          </a:p>
          <a:p>
            <a:pPr lvl="1" algn="just"/>
            <a:r>
              <a:rPr lang="en-US" dirty="0"/>
              <a:t>the proportion of positive to negative instances is the relationship of the left (+) column to the right (-) column. </a:t>
            </a:r>
          </a:p>
          <a:p>
            <a:pPr lvl="1" algn="just"/>
            <a:r>
              <a:rPr lang="en-US" dirty="0"/>
              <a:t>Any performance metric that uses values from both columns will be inherently sensitive to class skews. </a:t>
            </a:r>
          </a:p>
          <a:p>
            <a:pPr lvl="1" algn="just"/>
            <a:r>
              <a:rPr lang="en-US" dirty="0"/>
              <a:t>Metrics such as accuracy, precision, lift and F scores use values from both columns of the confusion matrix. As a class distribution changes these measures will change as well.</a:t>
            </a:r>
          </a:p>
          <a:p>
            <a:pPr algn="just"/>
            <a:r>
              <a:rPr lang="en-US" dirty="0"/>
              <a:t>ROC graphs are based upon TP rate and FP rate, in which each dimension is a strict columnar ratio, so do not depend on class distributions.</a:t>
            </a:r>
            <a:endParaRPr lang="en-IN" dirty="0"/>
          </a:p>
        </p:txBody>
      </p:sp>
      <p:sp>
        <p:nvSpPr>
          <p:cNvPr id="4" name="Footer Placeholder 3">
            <a:extLst>
              <a:ext uri="{FF2B5EF4-FFF2-40B4-BE49-F238E27FC236}">
                <a16:creationId xmlns:a16="http://schemas.microsoft.com/office/drawing/2014/main" id="{83961440-CA85-4F1A-8E6E-B2E679926FC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30F95D0E-CE4F-4040-9015-742EF2E502F6}"/>
              </a:ext>
            </a:extLst>
          </p:cNvPr>
          <p:cNvSpPr>
            <a:spLocks noGrp="1"/>
          </p:cNvSpPr>
          <p:nvPr>
            <p:ph type="sldNum" sz="quarter" idx="12"/>
          </p:nvPr>
        </p:nvSpPr>
        <p:spPr/>
        <p:txBody>
          <a:bodyPr/>
          <a:lstStyle/>
          <a:p>
            <a:fld id="{7A40C488-C8CC-47D5-8871-7D5F905AB6AC}" type="slidenum">
              <a:rPr lang="en-US" smtClean="0"/>
              <a:t>29</a:t>
            </a:fld>
            <a:endParaRPr lang="en-US"/>
          </a:p>
        </p:txBody>
      </p:sp>
      <p:pic>
        <p:nvPicPr>
          <p:cNvPr id="7" name="Picture 6">
            <a:extLst>
              <a:ext uri="{FF2B5EF4-FFF2-40B4-BE49-F238E27FC236}">
                <a16:creationId xmlns:a16="http://schemas.microsoft.com/office/drawing/2014/main" id="{68D4A0D6-2CCD-4D2E-AAB2-5386C535D3C3}"/>
              </a:ext>
            </a:extLst>
          </p:cNvPr>
          <p:cNvPicPr>
            <a:picLocks noChangeAspect="1"/>
          </p:cNvPicPr>
          <p:nvPr/>
        </p:nvPicPr>
        <p:blipFill>
          <a:blip r:embed="rId2"/>
          <a:stretch>
            <a:fillRect/>
          </a:stretch>
        </p:blipFill>
        <p:spPr>
          <a:xfrm>
            <a:off x="7917628" y="1270000"/>
            <a:ext cx="3960663" cy="3769577"/>
          </a:xfrm>
          <a:prstGeom prst="rect">
            <a:avLst/>
          </a:prstGeom>
        </p:spPr>
      </p:pic>
    </p:spTree>
    <p:extLst>
      <p:ext uri="{BB962C8B-B14F-4D97-AF65-F5344CB8AC3E}">
        <p14:creationId xmlns:p14="http://schemas.microsoft.com/office/powerpoint/2010/main" val="85099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FF7C-5279-426B-9FBB-A4BBCC280FE6}"/>
              </a:ext>
            </a:extLst>
          </p:cNvPr>
          <p:cNvSpPr>
            <a:spLocks noGrp="1"/>
          </p:cNvSpPr>
          <p:nvPr>
            <p:ph type="title"/>
          </p:nvPr>
        </p:nvSpPr>
        <p:spPr/>
        <p:txBody>
          <a:bodyPr>
            <a:normAutofit fontScale="90000"/>
          </a:bodyPr>
          <a:lstStyle/>
          <a:p>
            <a:r>
              <a:rPr lang="en-US" dirty="0"/>
              <a:t>Metrics for Performance Evaluation</a:t>
            </a:r>
            <a:endParaRPr lang="en-IN" dirty="0"/>
          </a:p>
        </p:txBody>
      </p:sp>
      <p:sp>
        <p:nvSpPr>
          <p:cNvPr id="4" name="Footer Placeholder 3">
            <a:extLst>
              <a:ext uri="{FF2B5EF4-FFF2-40B4-BE49-F238E27FC236}">
                <a16:creationId xmlns:a16="http://schemas.microsoft.com/office/drawing/2014/main" id="{14E2792F-9D57-4D29-A5F7-6825C5B61648}"/>
              </a:ext>
            </a:extLst>
          </p:cNvPr>
          <p:cNvSpPr>
            <a:spLocks noGrp="1"/>
          </p:cNvSpPr>
          <p:nvPr>
            <p:ph type="ftr" sz="quarter" idx="11"/>
          </p:nvPr>
        </p:nvSpPr>
        <p:spPr>
          <a:xfrm>
            <a:off x="4038600" y="6456564"/>
            <a:ext cx="4114800" cy="365125"/>
          </a:xfrm>
        </p:spPr>
        <p:txBody>
          <a:bodyPr/>
          <a:lstStyle/>
          <a:p>
            <a:r>
              <a:rPr lang="en-US" dirty="0"/>
              <a:t>Performance Evaluation</a:t>
            </a:r>
          </a:p>
        </p:txBody>
      </p:sp>
      <p:sp>
        <p:nvSpPr>
          <p:cNvPr id="5" name="Slide Number Placeholder 4">
            <a:extLst>
              <a:ext uri="{FF2B5EF4-FFF2-40B4-BE49-F238E27FC236}">
                <a16:creationId xmlns:a16="http://schemas.microsoft.com/office/drawing/2014/main" id="{EA887C58-84B5-416E-BFB9-A5EE0EDA8271}"/>
              </a:ext>
            </a:extLst>
          </p:cNvPr>
          <p:cNvSpPr>
            <a:spLocks noGrp="1"/>
          </p:cNvSpPr>
          <p:nvPr>
            <p:ph type="sldNum" sz="quarter" idx="12"/>
          </p:nvPr>
        </p:nvSpPr>
        <p:spPr/>
        <p:txBody>
          <a:bodyPr/>
          <a:lstStyle/>
          <a:p>
            <a:fld id="{7A40C488-C8CC-47D5-8871-7D5F905AB6AC}" type="slidenum">
              <a:rPr lang="en-US" smtClean="0"/>
              <a:t>3</a:t>
            </a:fld>
            <a:endParaRPr lang="en-US"/>
          </a:p>
        </p:txBody>
      </p:sp>
      <p:sp>
        <p:nvSpPr>
          <p:cNvPr id="54" name="Content Placeholder 2">
            <a:extLst>
              <a:ext uri="{FF2B5EF4-FFF2-40B4-BE49-F238E27FC236}">
                <a16:creationId xmlns:a16="http://schemas.microsoft.com/office/drawing/2014/main" id="{BDD6569E-77F5-44F7-8320-88B58E8C05A6}"/>
              </a:ext>
            </a:extLst>
          </p:cNvPr>
          <p:cNvSpPr txBox="1">
            <a:spLocks noGrp="1"/>
          </p:cNvSpPr>
          <p:nvPr>
            <p:ph idx="1"/>
          </p:nvPr>
        </p:nvSpPr>
        <p:spPr>
          <a:xfrm>
            <a:off x="838200" y="1265238"/>
            <a:ext cx="7315200" cy="4906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True Positive: If the instance is positive and it is classified as positive</a:t>
            </a:r>
          </a:p>
          <a:p>
            <a:pPr algn="just"/>
            <a:r>
              <a:rPr lang="en-US" dirty="0">
                <a:solidFill>
                  <a:srgbClr val="0070C0"/>
                </a:solidFill>
              </a:rPr>
              <a:t>False Negative: If an instance is positive but the output of classifier is negative</a:t>
            </a:r>
          </a:p>
          <a:p>
            <a:pPr algn="just"/>
            <a:r>
              <a:rPr lang="en-US" dirty="0">
                <a:solidFill>
                  <a:srgbClr val="0070C0"/>
                </a:solidFill>
              </a:rPr>
              <a:t>True Negative: </a:t>
            </a:r>
            <a:r>
              <a:rPr lang="en-US" dirty="0"/>
              <a:t>: If the instance is negative and it is classified as negative</a:t>
            </a:r>
          </a:p>
          <a:p>
            <a:pPr algn="just"/>
            <a:r>
              <a:rPr lang="en-US" dirty="0">
                <a:solidFill>
                  <a:srgbClr val="0070C0"/>
                </a:solidFill>
              </a:rPr>
              <a:t>False Positive: </a:t>
            </a:r>
            <a:r>
              <a:rPr lang="en-US" dirty="0"/>
              <a:t>If the instance is negative and it is classified as positive</a:t>
            </a:r>
            <a:endParaRPr lang="en-US" dirty="0">
              <a:solidFill>
                <a:srgbClr val="0070C0"/>
              </a:solidFill>
            </a:endParaRPr>
          </a:p>
          <a:p>
            <a:endParaRPr lang="en-IN" dirty="0"/>
          </a:p>
        </p:txBody>
      </p:sp>
      <p:graphicFrame>
        <p:nvGraphicFramePr>
          <p:cNvPr id="7" name="Group 37">
            <a:extLst>
              <a:ext uri="{FF2B5EF4-FFF2-40B4-BE49-F238E27FC236}">
                <a16:creationId xmlns:a16="http://schemas.microsoft.com/office/drawing/2014/main" id="{F1AF0424-E4F4-4BCA-B828-47DFE0D90F1B}"/>
              </a:ext>
            </a:extLst>
          </p:cNvPr>
          <p:cNvGraphicFramePr>
            <a:graphicFrameLocks noGrp="1"/>
          </p:cNvGraphicFramePr>
          <p:nvPr>
            <p:extLst>
              <p:ext uri="{D42A27DB-BD31-4B8C-83A1-F6EECF244321}">
                <p14:modId xmlns:p14="http://schemas.microsoft.com/office/powerpoint/2010/main" val="4138475629"/>
              </p:ext>
            </p:extLst>
          </p:nvPr>
        </p:nvGraphicFramePr>
        <p:xfrm>
          <a:off x="1233081" y="4798138"/>
          <a:ext cx="6779948" cy="1557038"/>
        </p:xfrm>
        <a:graphic>
          <a:graphicData uri="http://schemas.openxmlformats.org/drawingml/2006/table">
            <a:tbl>
              <a:tblPr/>
              <a:tblGrid>
                <a:gridCol w="1711915">
                  <a:extLst>
                    <a:ext uri="{9D8B030D-6E8A-4147-A177-3AD203B41FA5}">
                      <a16:colId xmlns:a16="http://schemas.microsoft.com/office/drawing/2014/main" val="1955380946"/>
                    </a:ext>
                  </a:extLst>
                </a:gridCol>
                <a:gridCol w="2495975">
                  <a:extLst>
                    <a:ext uri="{9D8B030D-6E8A-4147-A177-3AD203B41FA5}">
                      <a16:colId xmlns:a16="http://schemas.microsoft.com/office/drawing/2014/main" val="1723453745"/>
                    </a:ext>
                  </a:extLst>
                </a:gridCol>
                <a:gridCol w="2572058">
                  <a:extLst>
                    <a:ext uri="{9D8B030D-6E8A-4147-A177-3AD203B41FA5}">
                      <a16:colId xmlns:a16="http://schemas.microsoft.com/office/drawing/2014/main" val="4208994933"/>
                    </a:ext>
                  </a:extLst>
                </a:gridCol>
              </a:tblGrid>
              <a:tr h="4842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519439">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True 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rgbClr val="FF0000"/>
                          </a:solidFill>
                          <a:effectLst/>
                          <a:latin typeface="Arial" panose="020B0604020202020204" pitchFamily="34" charset="0"/>
                        </a:rPr>
                        <a:t>False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519439">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rgbClr val="FF0000"/>
                          </a:solidFill>
                          <a:effectLst/>
                          <a:latin typeface="Arial" panose="020B0604020202020204" pitchFamily="34" charset="0"/>
                        </a:rPr>
                        <a:t>False 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2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graphicFrame>
        <p:nvGraphicFramePr>
          <p:cNvPr id="8" name="Content Placeholder 5">
            <a:extLst>
              <a:ext uri="{FF2B5EF4-FFF2-40B4-BE49-F238E27FC236}">
                <a16:creationId xmlns:a16="http://schemas.microsoft.com/office/drawing/2014/main" id="{A05FD035-F991-4A1C-9C7D-30F2753E223C}"/>
              </a:ext>
            </a:extLst>
          </p:cNvPr>
          <p:cNvGraphicFramePr>
            <a:graphicFrameLocks/>
          </p:cNvGraphicFramePr>
          <p:nvPr>
            <p:extLst>
              <p:ext uri="{D42A27DB-BD31-4B8C-83A1-F6EECF244321}">
                <p14:modId xmlns:p14="http://schemas.microsoft.com/office/powerpoint/2010/main" val="374659020"/>
              </p:ext>
            </p:extLst>
          </p:nvPr>
        </p:nvGraphicFramePr>
        <p:xfrm>
          <a:off x="9265278" y="351123"/>
          <a:ext cx="2743200" cy="6023864"/>
        </p:xfrm>
        <a:graphic>
          <a:graphicData uri="http://schemas.openxmlformats.org/drawingml/2006/table">
            <a:tbl>
              <a:tblPr firstRow="1" bandRow="1"/>
              <a:tblGrid>
                <a:gridCol w="914400">
                  <a:extLst>
                    <a:ext uri="{9D8B030D-6E8A-4147-A177-3AD203B41FA5}">
                      <a16:colId xmlns:a16="http://schemas.microsoft.com/office/drawing/2014/main" val="288988134"/>
                    </a:ext>
                  </a:extLst>
                </a:gridCol>
                <a:gridCol w="784244">
                  <a:extLst>
                    <a:ext uri="{9D8B030D-6E8A-4147-A177-3AD203B41FA5}">
                      <a16:colId xmlns:a16="http://schemas.microsoft.com/office/drawing/2014/main" val="1621851713"/>
                    </a:ext>
                  </a:extLst>
                </a:gridCol>
                <a:gridCol w="1044556">
                  <a:extLst>
                    <a:ext uri="{9D8B030D-6E8A-4147-A177-3AD203B41FA5}">
                      <a16:colId xmlns:a16="http://schemas.microsoft.com/office/drawing/2014/main" val="3603780545"/>
                    </a:ext>
                  </a:extLst>
                </a:gridCol>
              </a:tblGrid>
              <a:tr h="271792">
                <a:tc>
                  <a:txBody>
                    <a:bodyPr/>
                    <a:lstStyle/>
                    <a:p>
                      <a:pPr>
                        <a:lnSpc>
                          <a:spcPts val="1440"/>
                        </a:lnSpc>
                      </a:pPr>
                      <a:r>
                        <a:rPr lang="en-US" sz="1600" dirty="0"/>
                        <a:t>Instance</a:t>
                      </a:r>
                      <a:endParaRPr lang="en-IN" sz="1600" dirty="0"/>
                    </a:p>
                  </a:txBody>
                  <a:tcPr/>
                </a:tc>
                <a:tc>
                  <a:txBody>
                    <a:bodyPr/>
                    <a:lstStyle/>
                    <a:p>
                      <a:pPr>
                        <a:lnSpc>
                          <a:spcPts val="1440"/>
                        </a:lnSpc>
                      </a:pPr>
                      <a:r>
                        <a:rPr lang="en-US" sz="1600" dirty="0"/>
                        <a:t>Actual Class</a:t>
                      </a:r>
                      <a:endParaRPr lang="en-IN" sz="1600" dirty="0"/>
                    </a:p>
                  </a:txBody>
                  <a:tcPr/>
                </a:tc>
                <a:tc>
                  <a:txBody>
                    <a:bodyPr/>
                    <a:lstStyle/>
                    <a:p>
                      <a:pPr>
                        <a:lnSpc>
                          <a:spcPts val="1440"/>
                        </a:lnSpc>
                      </a:pPr>
                      <a:r>
                        <a:rPr lang="en-US" sz="1600" dirty="0"/>
                        <a:t>Predicted Class</a:t>
                      </a:r>
                      <a:endParaRPr lang="en-IN" sz="1600" dirty="0"/>
                    </a:p>
                  </a:txBody>
                  <a:tcPr/>
                </a:tc>
                <a:extLst>
                  <a:ext uri="{0D108BD9-81ED-4DB2-BD59-A6C34878D82A}">
                    <a16:rowId xmlns:a16="http://schemas.microsoft.com/office/drawing/2014/main" val="1717180968"/>
                  </a:ext>
                </a:extLst>
              </a:tr>
              <a:tr h="250858">
                <a:tc>
                  <a:txBody>
                    <a:bodyPr/>
                    <a:lstStyle/>
                    <a:p>
                      <a:pPr>
                        <a:lnSpc>
                          <a:spcPts val="1440"/>
                        </a:lnSpc>
                      </a:pPr>
                      <a:r>
                        <a:rPr lang="en-US" sz="1600" dirty="0"/>
                        <a:t>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820875788"/>
                  </a:ext>
                </a:extLst>
              </a:tr>
              <a:tr h="250858">
                <a:tc>
                  <a:txBody>
                    <a:bodyPr/>
                    <a:lstStyle/>
                    <a:p>
                      <a:pPr>
                        <a:lnSpc>
                          <a:spcPts val="1440"/>
                        </a:lnSpc>
                      </a:pPr>
                      <a:r>
                        <a:rPr lang="en-US" sz="1600" dirty="0"/>
                        <a:t>2</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82355046"/>
                  </a:ext>
                </a:extLst>
              </a:tr>
              <a:tr h="250858">
                <a:tc>
                  <a:txBody>
                    <a:bodyPr/>
                    <a:lstStyle/>
                    <a:p>
                      <a:pPr>
                        <a:lnSpc>
                          <a:spcPts val="1440"/>
                        </a:lnSpc>
                      </a:pPr>
                      <a:r>
                        <a:rPr lang="en-US" sz="1600" dirty="0"/>
                        <a:t>3</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026543622"/>
                  </a:ext>
                </a:extLst>
              </a:tr>
              <a:tr h="250858">
                <a:tc>
                  <a:txBody>
                    <a:bodyPr/>
                    <a:lstStyle/>
                    <a:p>
                      <a:pPr>
                        <a:lnSpc>
                          <a:spcPts val="1440"/>
                        </a:lnSpc>
                      </a:pPr>
                      <a:r>
                        <a:rPr lang="en-US" sz="1600" dirty="0"/>
                        <a:t>4</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051880516"/>
                  </a:ext>
                </a:extLst>
              </a:tr>
              <a:tr h="250858">
                <a:tc>
                  <a:txBody>
                    <a:bodyPr/>
                    <a:lstStyle/>
                    <a:p>
                      <a:pPr>
                        <a:lnSpc>
                          <a:spcPts val="1440"/>
                        </a:lnSpc>
                      </a:pPr>
                      <a:r>
                        <a:rPr lang="en-US" sz="1600" dirty="0"/>
                        <a:t>5</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1915785100"/>
                  </a:ext>
                </a:extLst>
              </a:tr>
              <a:tr h="250858">
                <a:tc>
                  <a:txBody>
                    <a:bodyPr/>
                    <a:lstStyle/>
                    <a:p>
                      <a:pPr>
                        <a:lnSpc>
                          <a:spcPts val="1440"/>
                        </a:lnSpc>
                      </a:pPr>
                      <a:r>
                        <a:rPr lang="en-US" sz="1600" dirty="0"/>
                        <a:t>6</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83774340"/>
                  </a:ext>
                </a:extLst>
              </a:tr>
              <a:tr h="250858">
                <a:tc>
                  <a:txBody>
                    <a:bodyPr/>
                    <a:lstStyle/>
                    <a:p>
                      <a:pPr>
                        <a:lnSpc>
                          <a:spcPts val="1440"/>
                        </a:lnSpc>
                      </a:pPr>
                      <a:r>
                        <a:rPr lang="en-US" sz="1600" dirty="0"/>
                        <a:t>7</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608641510"/>
                  </a:ext>
                </a:extLst>
              </a:tr>
              <a:tr h="250858">
                <a:tc>
                  <a:txBody>
                    <a:bodyPr/>
                    <a:lstStyle/>
                    <a:p>
                      <a:pPr>
                        <a:lnSpc>
                          <a:spcPts val="1440"/>
                        </a:lnSpc>
                      </a:pPr>
                      <a:r>
                        <a:rPr lang="en-US" sz="1600" dirty="0"/>
                        <a:t>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13631005"/>
                  </a:ext>
                </a:extLst>
              </a:tr>
              <a:tr h="250858">
                <a:tc>
                  <a:txBody>
                    <a:bodyPr/>
                    <a:lstStyle/>
                    <a:p>
                      <a:pPr>
                        <a:lnSpc>
                          <a:spcPts val="1440"/>
                        </a:lnSpc>
                      </a:pPr>
                      <a:r>
                        <a:rPr lang="en-US" sz="1600" dirty="0"/>
                        <a:t>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275510920"/>
                  </a:ext>
                </a:extLst>
              </a:tr>
              <a:tr h="250858">
                <a:tc>
                  <a:txBody>
                    <a:bodyPr/>
                    <a:lstStyle/>
                    <a:p>
                      <a:pPr>
                        <a:lnSpc>
                          <a:spcPts val="1440"/>
                        </a:lnSpc>
                      </a:pPr>
                      <a:r>
                        <a:rPr lang="en-US" sz="1600" dirty="0"/>
                        <a:t>10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9966657"/>
                  </a:ext>
                </a:extLst>
              </a:tr>
              <a:tr h="250858">
                <a:tc>
                  <a:txBody>
                    <a:bodyPr/>
                    <a:lstStyle/>
                    <a:p>
                      <a:pPr>
                        <a:lnSpc>
                          <a:spcPts val="1440"/>
                        </a:lnSpc>
                      </a:pPr>
                      <a:r>
                        <a:rPr lang="en-US" sz="1600" dirty="0"/>
                        <a:t>11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635680229"/>
                  </a:ext>
                </a:extLst>
              </a:tr>
              <a:tr h="250858">
                <a:tc>
                  <a:txBody>
                    <a:bodyPr/>
                    <a:lstStyle/>
                    <a:p>
                      <a:pPr>
                        <a:lnSpc>
                          <a:spcPts val="1440"/>
                        </a:lnSpc>
                      </a:pPr>
                      <a:r>
                        <a:rPr lang="en-US" sz="1600" dirty="0"/>
                        <a:t>12</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488708467"/>
                  </a:ext>
                </a:extLst>
              </a:tr>
              <a:tr h="250858">
                <a:tc>
                  <a:txBody>
                    <a:bodyPr/>
                    <a:lstStyle/>
                    <a:p>
                      <a:pPr>
                        <a:lnSpc>
                          <a:spcPts val="1440"/>
                        </a:lnSpc>
                      </a:pPr>
                      <a:r>
                        <a:rPr lang="en-US" sz="1600" dirty="0"/>
                        <a:t>13</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72430881"/>
                  </a:ext>
                </a:extLst>
              </a:tr>
              <a:tr h="250858">
                <a:tc>
                  <a:txBody>
                    <a:bodyPr/>
                    <a:lstStyle/>
                    <a:p>
                      <a:pPr>
                        <a:lnSpc>
                          <a:spcPts val="1440"/>
                        </a:lnSpc>
                      </a:pPr>
                      <a:r>
                        <a:rPr lang="en-US" sz="1600" dirty="0"/>
                        <a:t>14</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957466793"/>
                  </a:ext>
                </a:extLst>
              </a:tr>
              <a:tr h="250858">
                <a:tc>
                  <a:txBody>
                    <a:bodyPr/>
                    <a:lstStyle/>
                    <a:p>
                      <a:pPr>
                        <a:lnSpc>
                          <a:spcPts val="1440"/>
                        </a:lnSpc>
                      </a:pPr>
                      <a:r>
                        <a:rPr lang="en-US" sz="1600" dirty="0"/>
                        <a:t>15</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158542318"/>
                  </a:ext>
                </a:extLst>
              </a:tr>
              <a:tr h="250858">
                <a:tc>
                  <a:txBody>
                    <a:bodyPr/>
                    <a:lstStyle/>
                    <a:p>
                      <a:pPr>
                        <a:lnSpc>
                          <a:spcPts val="1440"/>
                        </a:lnSpc>
                      </a:pPr>
                      <a:r>
                        <a:rPr lang="en-US" sz="1600" dirty="0"/>
                        <a:t>16</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686273"/>
                  </a:ext>
                </a:extLst>
              </a:tr>
              <a:tr h="250858">
                <a:tc>
                  <a:txBody>
                    <a:bodyPr/>
                    <a:lstStyle/>
                    <a:p>
                      <a:pPr>
                        <a:lnSpc>
                          <a:spcPts val="1440"/>
                        </a:lnSpc>
                      </a:pPr>
                      <a:r>
                        <a:rPr lang="en-US" sz="1600" dirty="0"/>
                        <a:t>17</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18970680"/>
                  </a:ext>
                </a:extLst>
              </a:tr>
              <a:tr h="250858">
                <a:tc>
                  <a:txBody>
                    <a:bodyPr/>
                    <a:lstStyle/>
                    <a:p>
                      <a:pPr>
                        <a:lnSpc>
                          <a:spcPts val="1440"/>
                        </a:lnSpc>
                      </a:pPr>
                      <a:r>
                        <a:rPr lang="en-US" sz="1600" dirty="0"/>
                        <a:t>18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4221476657"/>
                  </a:ext>
                </a:extLst>
              </a:tr>
              <a:tr h="250858">
                <a:tc>
                  <a:txBody>
                    <a:bodyPr/>
                    <a:lstStyle/>
                    <a:p>
                      <a:pPr>
                        <a:lnSpc>
                          <a:spcPts val="1440"/>
                        </a:lnSpc>
                      </a:pPr>
                      <a:r>
                        <a:rPr lang="en-US" sz="1600" dirty="0"/>
                        <a:t>19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39330501"/>
                  </a:ext>
                </a:extLst>
              </a:tr>
              <a:tr h="250858">
                <a:tc>
                  <a:txBody>
                    <a:bodyPr/>
                    <a:lstStyle/>
                    <a:p>
                      <a:pPr>
                        <a:lnSpc>
                          <a:spcPts val="1440"/>
                        </a:lnSpc>
                      </a:pPr>
                      <a:r>
                        <a:rPr lang="en-US" sz="1600" dirty="0"/>
                        <a:t>20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310184856"/>
                  </a:ext>
                </a:extLst>
              </a:tr>
            </a:tbl>
          </a:graphicData>
        </a:graphic>
      </p:graphicFrame>
    </p:spTree>
    <p:extLst>
      <p:ext uri="{BB962C8B-B14F-4D97-AF65-F5344CB8AC3E}">
        <p14:creationId xmlns:p14="http://schemas.microsoft.com/office/powerpoint/2010/main" val="1544658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8032-7527-4997-B7B9-F1353AADA4A5}"/>
              </a:ext>
            </a:extLst>
          </p:cNvPr>
          <p:cNvSpPr>
            <a:spLocks noGrp="1"/>
          </p:cNvSpPr>
          <p:nvPr>
            <p:ph type="title"/>
          </p:nvPr>
        </p:nvSpPr>
        <p:spPr/>
        <p:txBody>
          <a:bodyPr>
            <a:normAutofit fontScale="90000"/>
          </a:bodyPr>
          <a:lstStyle/>
          <a:p>
            <a:r>
              <a:rPr lang="en-IN" dirty="0"/>
              <a:t>Creating convex ROC curves</a:t>
            </a:r>
          </a:p>
        </p:txBody>
      </p:sp>
      <p:sp>
        <p:nvSpPr>
          <p:cNvPr id="3" name="Content Placeholder 2">
            <a:extLst>
              <a:ext uri="{FF2B5EF4-FFF2-40B4-BE49-F238E27FC236}">
                <a16:creationId xmlns:a16="http://schemas.microsoft.com/office/drawing/2014/main" id="{7D7AA17A-F257-4C74-B898-144CE0612E48}"/>
              </a:ext>
            </a:extLst>
          </p:cNvPr>
          <p:cNvSpPr>
            <a:spLocks noGrp="1"/>
          </p:cNvSpPr>
          <p:nvPr>
            <p:ph idx="1"/>
          </p:nvPr>
        </p:nvSpPr>
        <p:spPr>
          <a:xfrm>
            <a:off x="838199" y="1270000"/>
            <a:ext cx="6111241" cy="4906963"/>
          </a:xfrm>
        </p:spPr>
        <p:txBody>
          <a:bodyPr>
            <a:normAutofit lnSpcReduction="10000"/>
          </a:bodyPr>
          <a:lstStyle/>
          <a:p>
            <a:pPr algn="just"/>
            <a:r>
              <a:rPr lang="en-US" dirty="0"/>
              <a:t>A convex ROC curve should have monotonically decreasing slopes. If adding a new point would introduce a line segment of greater slope than the one preceding it, the preceding ROC point is discarded.</a:t>
            </a:r>
          </a:p>
          <a:p>
            <a:pPr algn="just"/>
            <a:r>
              <a:rPr lang="en-US" dirty="0"/>
              <a:t>Algorithm 2 may be modified to remove concavities simply by replacing the add point subroutine.</a:t>
            </a:r>
          </a:p>
          <a:p>
            <a:pPr algn="just"/>
            <a:r>
              <a:rPr lang="en-US" dirty="0"/>
              <a:t>This procedure ensures monotonicity of slopes, and thus convexity of the curve</a:t>
            </a:r>
            <a:endParaRPr lang="en-IN" dirty="0"/>
          </a:p>
        </p:txBody>
      </p:sp>
      <p:sp>
        <p:nvSpPr>
          <p:cNvPr id="4" name="Footer Placeholder 3">
            <a:extLst>
              <a:ext uri="{FF2B5EF4-FFF2-40B4-BE49-F238E27FC236}">
                <a16:creationId xmlns:a16="http://schemas.microsoft.com/office/drawing/2014/main" id="{A70E17B7-FE5F-41A3-B8C5-99461AB838A0}"/>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C4A70B31-23F0-4FEF-9894-4CA4B137F044}"/>
              </a:ext>
            </a:extLst>
          </p:cNvPr>
          <p:cNvSpPr>
            <a:spLocks noGrp="1"/>
          </p:cNvSpPr>
          <p:nvPr>
            <p:ph type="sldNum" sz="quarter" idx="12"/>
          </p:nvPr>
        </p:nvSpPr>
        <p:spPr/>
        <p:txBody>
          <a:bodyPr/>
          <a:lstStyle/>
          <a:p>
            <a:fld id="{7A40C488-C8CC-47D5-8871-7D5F905AB6AC}" type="slidenum">
              <a:rPr lang="en-US" smtClean="0"/>
              <a:t>30</a:t>
            </a:fld>
            <a:endParaRPr lang="en-US"/>
          </a:p>
        </p:txBody>
      </p:sp>
      <p:pic>
        <p:nvPicPr>
          <p:cNvPr id="6" name="Picture 5">
            <a:extLst>
              <a:ext uri="{FF2B5EF4-FFF2-40B4-BE49-F238E27FC236}">
                <a16:creationId xmlns:a16="http://schemas.microsoft.com/office/drawing/2014/main" id="{86C91439-50EC-4A95-A4E1-566A728CDC52}"/>
              </a:ext>
            </a:extLst>
          </p:cNvPr>
          <p:cNvPicPr>
            <a:picLocks noChangeAspect="1"/>
          </p:cNvPicPr>
          <p:nvPr/>
        </p:nvPicPr>
        <p:blipFill>
          <a:blip r:embed="rId2"/>
          <a:stretch>
            <a:fillRect/>
          </a:stretch>
        </p:blipFill>
        <p:spPr>
          <a:xfrm>
            <a:off x="7121128" y="0"/>
            <a:ext cx="4846283" cy="3332181"/>
          </a:xfrm>
          <a:prstGeom prst="rect">
            <a:avLst/>
          </a:prstGeom>
        </p:spPr>
      </p:pic>
      <p:pic>
        <p:nvPicPr>
          <p:cNvPr id="7" name="Picture 6">
            <a:extLst>
              <a:ext uri="{FF2B5EF4-FFF2-40B4-BE49-F238E27FC236}">
                <a16:creationId xmlns:a16="http://schemas.microsoft.com/office/drawing/2014/main" id="{1AE6DBA9-600D-4CF2-A512-8626AC4654AF}"/>
              </a:ext>
            </a:extLst>
          </p:cNvPr>
          <p:cNvPicPr>
            <a:picLocks noChangeAspect="1"/>
          </p:cNvPicPr>
          <p:nvPr/>
        </p:nvPicPr>
        <p:blipFill>
          <a:blip r:embed="rId3"/>
          <a:stretch>
            <a:fillRect/>
          </a:stretch>
        </p:blipFill>
        <p:spPr>
          <a:xfrm>
            <a:off x="7322834" y="3417905"/>
            <a:ext cx="4644577" cy="3354369"/>
          </a:xfrm>
          <a:prstGeom prst="rect">
            <a:avLst/>
          </a:prstGeom>
        </p:spPr>
      </p:pic>
    </p:spTree>
    <p:extLst>
      <p:ext uri="{BB962C8B-B14F-4D97-AF65-F5344CB8AC3E}">
        <p14:creationId xmlns:p14="http://schemas.microsoft.com/office/powerpoint/2010/main" val="1738847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CC00-5A14-4082-BC9E-2A97F7E8D626}"/>
              </a:ext>
            </a:extLst>
          </p:cNvPr>
          <p:cNvSpPr>
            <a:spLocks noGrp="1"/>
          </p:cNvSpPr>
          <p:nvPr>
            <p:ph type="title"/>
          </p:nvPr>
        </p:nvSpPr>
        <p:spPr/>
        <p:txBody>
          <a:bodyPr>
            <a:normAutofit fontScale="90000"/>
          </a:bodyPr>
          <a:lstStyle/>
          <a:p>
            <a:r>
              <a:rPr lang="en-US" dirty="0"/>
              <a:t>Method to find the “Optimal” Threshold Point</a:t>
            </a:r>
            <a:endParaRPr lang="en-IN" dirty="0"/>
          </a:p>
        </p:txBody>
      </p:sp>
      <p:sp>
        <p:nvSpPr>
          <p:cNvPr id="3" name="Content Placeholder 2">
            <a:extLst>
              <a:ext uri="{FF2B5EF4-FFF2-40B4-BE49-F238E27FC236}">
                <a16:creationId xmlns:a16="http://schemas.microsoft.com/office/drawing/2014/main" id="{2015E873-40A6-4724-8B8E-205D59DC639E}"/>
              </a:ext>
            </a:extLst>
          </p:cNvPr>
          <p:cNvSpPr>
            <a:spLocks noGrp="1"/>
          </p:cNvSpPr>
          <p:nvPr>
            <p:ph idx="1"/>
          </p:nvPr>
        </p:nvSpPr>
        <p:spPr>
          <a:xfrm>
            <a:off x="838200" y="1270000"/>
            <a:ext cx="6875585" cy="4906963"/>
          </a:xfrm>
        </p:spPr>
        <p:txBody>
          <a:bodyPr/>
          <a:lstStyle/>
          <a:p>
            <a:pPr algn="just"/>
            <a:r>
              <a:rPr lang="en-US" dirty="0"/>
              <a:t>Point on Curve Closest to (0,1)</a:t>
            </a:r>
          </a:p>
          <a:p>
            <a:pPr lvl="1" algn="just"/>
            <a:r>
              <a:rPr lang="en-US" dirty="0"/>
              <a:t>The optimal value of the threshold is obtained by minimizing the distance between point (0, 1)</a:t>
            </a:r>
            <a:r>
              <a:rPr lang="en-IN" dirty="0"/>
              <a:t> and any point on the ROC curve</a:t>
            </a:r>
          </a:p>
          <a:p>
            <a:pPr lvl="1" algn="just"/>
            <a:r>
              <a:rPr lang="en-US" dirty="0"/>
              <a:t>T</a:t>
            </a:r>
            <a:r>
              <a:rPr lang="en-IN" dirty="0"/>
              <a:t>o obtain the optimal threshold to discriminate the instance , this distance is calculated for each observed threshold values, and the point where the distance is minimum is located </a:t>
            </a:r>
          </a:p>
          <a:p>
            <a:pPr algn="just"/>
            <a:r>
              <a:rPr lang="en-US" dirty="0"/>
              <a:t>F</a:t>
            </a:r>
            <a:r>
              <a:rPr lang="en-IN" dirty="0"/>
              <a:t>or Example</a:t>
            </a:r>
          </a:p>
          <a:p>
            <a:pPr lvl="1" algn="just"/>
            <a:r>
              <a:rPr lang="en-US" dirty="0"/>
              <a:t>T</a:t>
            </a:r>
            <a:r>
              <a:rPr lang="en-IN" dirty="0"/>
              <a:t>he </a:t>
            </a:r>
            <a:r>
              <a:rPr lang="en-IN" dirty="0" err="1"/>
              <a:t>nearsest</a:t>
            </a:r>
            <a:r>
              <a:rPr lang="en-IN" dirty="0"/>
              <a:t> ROC point to (0,1) is the point corresponding to the threshold 0.54</a:t>
            </a:r>
            <a:endParaRPr lang="en-US" dirty="0"/>
          </a:p>
        </p:txBody>
      </p:sp>
      <p:sp>
        <p:nvSpPr>
          <p:cNvPr id="4" name="Footer Placeholder 3">
            <a:extLst>
              <a:ext uri="{FF2B5EF4-FFF2-40B4-BE49-F238E27FC236}">
                <a16:creationId xmlns:a16="http://schemas.microsoft.com/office/drawing/2014/main" id="{656CC6C3-41E7-4D8E-AA1F-4D78276A7F9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87DC2015-BE81-4ADA-A4B3-AE5A1A3360C3}"/>
              </a:ext>
            </a:extLst>
          </p:cNvPr>
          <p:cNvSpPr>
            <a:spLocks noGrp="1"/>
          </p:cNvSpPr>
          <p:nvPr>
            <p:ph type="sldNum" sz="quarter" idx="12"/>
          </p:nvPr>
        </p:nvSpPr>
        <p:spPr/>
        <p:txBody>
          <a:bodyPr/>
          <a:lstStyle/>
          <a:p>
            <a:fld id="{7A40C488-C8CC-47D5-8871-7D5F905AB6AC}" type="slidenum">
              <a:rPr lang="en-US" smtClean="0"/>
              <a:t>31</a:t>
            </a:fld>
            <a:endParaRPr lang="en-US"/>
          </a:p>
        </p:txBody>
      </p:sp>
      <p:pic>
        <p:nvPicPr>
          <p:cNvPr id="6" name="Picture 5">
            <a:extLst>
              <a:ext uri="{FF2B5EF4-FFF2-40B4-BE49-F238E27FC236}">
                <a16:creationId xmlns:a16="http://schemas.microsoft.com/office/drawing/2014/main" id="{8B1333C7-A29D-4675-8240-3720EB831A81}"/>
              </a:ext>
            </a:extLst>
          </p:cNvPr>
          <p:cNvPicPr>
            <a:picLocks noChangeAspect="1"/>
          </p:cNvPicPr>
          <p:nvPr/>
        </p:nvPicPr>
        <p:blipFill>
          <a:blip r:embed="rId2"/>
          <a:stretch>
            <a:fillRect/>
          </a:stretch>
        </p:blipFill>
        <p:spPr>
          <a:xfrm>
            <a:off x="8153399" y="1311274"/>
            <a:ext cx="3675187" cy="4184651"/>
          </a:xfrm>
          <a:prstGeom prst="rect">
            <a:avLst/>
          </a:prstGeom>
        </p:spPr>
      </p:pic>
    </p:spTree>
    <p:extLst>
      <p:ext uri="{BB962C8B-B14F-4D97-AF65-F5344CB8AC3E}">
        <p14:creationId xmlns:p14="http://schemas.microsoft.com/office/powerpoint/2010/main" val="548586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458B-1F47-4004-BEFB-7B82846E6A88}"/>
              </a:ext>
            </a:extLst>
          </p:cNvPr>
          <p:cNvSpPr>
            <a:spLocks noGrp="1"/>
          </p:cNvSpPr>
          <p:nvPr>
            <p:ph type="title"/>
          </p:nvPr>
        </p:nvSpPr>
        <p:spPr/>
        <p:txBody>
          <a:bodyPr>
            <a:normAutofit fontScale="90000"/>
          </a:bodyPr>
          <a:lstStyle/>
          <a:p>
            <a:r>
              <a:rPr lang="en-US" dirty="0"/>
              <a:t>Method to find the “Optimal” Threshold Point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E7FF61-49CA-42DB-8FA0-C5A0471A24B3}"/>
                  </a:ext>
                </a:extLst>
              </p:cNvPr>
              <p:cNvSpPr>
                <a:spLocks noGrp="1"/>
              </p:cNvSpPr>
              <p:nvPr>
                <p:ph idx="1"/>
              </p:nvPr>
            </p:nvSpPr>
            <p:spPr>
              <a:xfrm>
                <a:off x="838200" y="1270000"/>
                <a:ext cx="7602415" cy="4906963"/>
              </a:xfrm>
            </p:spPr>
            <p:txBody>
              <a:bodyPr>
                <a:normAutofit/>
              </a:bodyPr>
              <a:lstStyle/>
              <a:p>
                <a:pPr algn="just"/>
                <a:r>
                  <a:rPr lang="en-US" dirty="0"/>
                  <a:t>Youden Index (J): It is defined as the maximum vertical distance between the ROC curve and the maximum vertical distance between the ROC curve and the diagonal or chance line and is calculated as  </a:t>
                </a:r>
              </a:p>
              <a:p>
                <a:pPr marL="457200" lvl="1" indent="0" algn="just">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𝑱</m:t>
                      </m:r>
                      <m:r>
                        <a:rPr lang="en-US" b="1" i="1" dirty="0" smtClean="0">
                          <a:latin typeface="Cambria Math" panose="02040503050406030204" pitchFamily="18" charset="0"/>
                        </a:rPr>
                        <m:t>=</m:t>
                      </m:r>
                      <m:r>
                        <a:rPr lang="en-US" b="1" i="1" dirty="0" smtClean="0">
                          <a:latin typeface="Cambria Math" panose="02040503050406030204" pitchFamily="18" charset="0"/>
                        </a:rPr>
                        <m:t>𝒎𝒂𝒙𝒊𝒎𝒖𝒎</m:t>
                      </m:r>
                      <m:r>
                        <a:rPr lang="en-US" b="1" i="1" dirty="0" smtClean="0">
                          <a:latin typeface="Cambria Math" panose="02040503050406030204" pitchFamily="18" charset="0"/>
                        </a:rPr>
                        <m:t> </m:t>
                      </m:r>
                      <m:r>
                        <a:rPr lang="en-IN" i="1" dirty="0" smtClean="0">
                          <a:latin typeface="Cambria Math" panose="02040503050406030204" pitchFamily="18" charset="0"/>
                        </a:rPr>
                        <m:t>(</m:t>
                      </m:r>
                      <m:r>
                        <a:rPr lang="en-IN" i="1" dirty="0" smtClean="0">
                          <a:latin typeface="Cambria Math" panose="02040503050406030204" pitchFamily="18" charset="0"/>
                        </a:rPr>
                        <m:t>𝑠𝑒𝑛𝑠𝑖𝑡𝑖𝑣𝑖𝑡𝑦</m:t>
                      </m:r>
                      <m:r>
                        <a:rPr lang="en-IN" i="1" dirty="0" smtClean="0">
                          <a:latin typeface="Cambria Math" panose="02040503050406030204" pitchFamily="18" charset="0"/>
                        </a:rPr>
                        <m:t> + </m:t>
                      </m:r>
                      <m:r>
                        <a:rPr lang="en-IN" i="1" dirty="0" smtClean="0">
                          <a:latin typeface="Cambria Math" panose="02040503050406030204" pitchFamily="18" charset="0"/>
                        </a:rPr>
                        <m:t>𝑠𝑝𝑒𝑐𝑖𝑓𝑖𝑐𝑖𝑡𝑦</m:t>
                      </m:r>
                      <m:r>
                        <a:rPr lang="en-IN" i="1" dirty="0" smtClean="0">
                          <a:latin typeface="Cambria Math" panose="02040503050406030204" pitchFamily="18" charset="0"/>
                        </a:rPr>
                        <m:t> − 1</m:t>
                      </m:r>
                      <m:r>
                        <a:rPr lang="en-US" b="1" i="1" dirty="0" smtClean="0">
                          <a:latin typeface="Cambria Math" panose="02040503050406030204" pitchFamily="18" charset="0"/>
                        </a:rPr>
                        <m:t>)</m:t>
                      </m:r>
                    </m:oMath>
                  </m:oMathPara>
                </a14:m>
                <a:endParaRPr lang="en-US" dirty="0"/>
              </a:p>
              <a:p>
                <a:pPr algn="just"/>
                <a:r>
                  <a:rPr lang="en-US" dirty="0"/>
                  <a:t>Higher values of the Youden index are better than lower values.</a:t>
                </a:r>
              </a:p>
              <a:p>
                <a:pPr algn="just"/>
                <a:r>
                  <a:rPr lang="en-US" dirty="0"/>
                  <a:t>An initiative interpretation of J is that it corresponds to the point on the curve farthest from chance.</a:t>
                </a:r>
                <a:endParaRPr lang="en-IN" dirty="0"/>
              </a:p>
            </p:txBody>
          </p:sp>
        </mc:Choice>
        <mc:Fallback xmlns="">
          <p:sp>
            <p:nvSpPr>
              <p:cNvPr id="3" name="Content Placeholder 2">
                <a:extLst>
                  <a:ext uri="{FF2B5EF4-FFF2-40B4-BE49-F238E27FC236}">
                    <a16:creationId xmlns:a16="http://schemas.microsoft.com/office/drawing/2014/main" id="{EFE7FF61-49CA-42DB-8FA0-C5A0471A24B3}"/>
                  </a:ext>
                </a:extLst>
              </p:cNvPr>
              <p:cNvSpPr>
                <a:spLocks noGrp="1" noRot="1" noChangeAspect="1" noMove="1" noResize="1" noEditPoints="1" noAdjustHandles="1" noChangeArrowheads="1" noChangeShapeType="1" noTextEdit="1"/>
              </p:cNvSpPr>
              <p:nvPr>
                <p:ph idx="1"/>
              </p:nvPr>
            </p:nvSpPr>
            <p:spPr>
              <a:xfrm>
                <a:off x="838200" y="1270000"/>
                <a:ext cx="7602415" cy="4906963"/>
              </a:xfrm>
              <a:blipFill>
                <a:blip r:embed="rId2"/>
                <a:stretch>
                  <a:fillRect l="-1443" t="-1988" r="-160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1356F51-A75C-45DC-9A27-418EF4E3BF78}"/>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B58AC6D4-AEE9-476B-AAF3-9E66D1B350CD}"/>
              </a:ext>
            </a:extLst>
          </p:cNvPr>
          <p:cNvSpPr>
            <a:spLocks noGrp="1"/>
          </p:cNvSpPr>
          <p:nvPr>
            <p:ph type="sldNum" sz="quarter" idx="12"/>
          </p:nvPr>
        </p:nvSpPr>
        <p:spPr/>
        <p:txBody>
          <a:bodyPr/>
          <a:lstStyle/>
          <a:p>
            <a:fld id="{7A40C488-C8CC-47D5-8871-7D5F905AB6AC}" type="slidenum">
              <a:rPr lang="en-US" smtClean="0"/>
              <a:t>32</a:t>
            </a:fld>
            <a:endParaRPr lang="en-US"/>
          </a:p>
        </p:txBody>
      </p:sp>
      <p:pic>
        <p:nvPicPr>
          <p:cNvPr id="6" name="Picture 5">
            <a:extLst>
              <a:ext uri="{FF2B5EF4-FFF2-40B4-BE49-F238E27FC236}">
                <a16:creationId xmlns:a16="http://schemas.microsoft.com/office/drawing/2014/main" id="{03CC0049-A226-46B4-8AFB-5CFCCDB7ED1D}"/>
              </a:ext>
            </a:extLst>
          </p:cNvPr>
          <p:cNvPicPr>
            <a:picLocks noChangeAspect="1"/>
          </p:cNvPicPr>
          <p:nvPr/>
        </p:nvPicPr>
        <p:blipFill>
          <a:blip r:embed="rId3"/>
          <a:stretch>
            <a:fillRect/>
          </a:stretch>
        </p:blipFill>
        <p:spPr>
          <a:xfrm>
            <a:off x="8610600" y="1895475"/>
            <a:ext cx="3171825" cy="306705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185C58-8D06-4C88-80C9-0667561BD774}"/>
                  </a:ext>
                </a:extLst>
              </p:cNvPr>
              <p:cNvSpPr txBox="1"/>
              <p:nvPr/>
            </p:nvSpPr>
            <p:spPr>
              <a:xfrm>
                <a:off x="5882472" y="5725731"/>
                <a:ext cx="6094602" cy="49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𝑆𝑝𝑒𝑐𝑖𝑓𝑖𝑐𝑖𝑡𝑦</m:t>
                      </m:r>
                      <m:r>
                        <a:rPr lang="en-US" sz="1400" b="0" i="1" smtClean="0">
                          <a:latin typeface="Cambria Math" panose="02040503050406030204" pitchFamily="18" charset="0"/>
                        </a:rPr>
                        <m:t>= </m:t>
                      </m:r>
                      <m:f>
                        <m:fPr>
                          <m:ctrlPr>
                            <a:rPr lang="en-IN" sz="1400" i="1" smtClean="0">
                              <a:latin typeface="Cambria Math" panose="02040503050406030204" pitchFamily="18" charset="0"/>
                            </a:rPr>
                          </m:ctrlPr>
                        </m:fPr>
                        <m:num>
                          <m:r>
                            <a:rPr lang="en-US" sz="1400" i="1">
                              <a:latin typeface="Cambria Math" panose="02040503050406030204" pitchFamily="18" charset="0"/>
                            </a:rPr>
                            <m:t>𝑻</m:t>
                          </m:r>
                          <m:r>
                            <a:rPr lang="en-US" sz="1400" b="1" i="1" smtClean="0">
                              <a:latin typeface="Cambria Math" panose="02040503050406030204" pitchFamily="18" charset="0"/>
                            </a:rPr>
                            <m:t>𝑵</m:t>
                          </m:r>
                        </m:num>
                        <m:den>
                          <m:r>
                            <a:rPr lang="en-US" sz="1400" i="1">
                              <a:latin typeface="Cambria Math" panose="02040503050406030204" pitchFamily="18" charset="0"/>
                            </a:rPr>
                            <m:t>𝑻</m:t>
                          </m:r>
                          <m:r>
                            <a:rPr lang="en-US" sz="1400" b="1" i="1" smtClean="0">
                              <a:latin typeface="Cambria Math" panose="02040503050406030204" pitchFamily="18" charset="0"/>
                            </a:rPr>
                            <m:t>𝑵</m:t>
                          </m:r>
                          <m:r>
                            <a:rPr lang="en-US" sz="1400" i="1">
                              <a:latin typeface="Cambria Math" panose="02040503050406030204" pitchFamily="18" charset="0"/>
                            </a:rPr>
                            <m:t>+</m:t>
                          </m:r>
                          <m:r>
                            <a:rPr lang="en-US" sz="1400" i="1">
                              <a:latin typeface="Cambria Math" panose="02040503050406030204" pitchFamily="18" charset="0"/>
                            </a:rPr>
                            <m:t>𝑭</m:t>
                          </m:r>
                          <m:r>
                            <a:rPr lang="en-US" sz="1400" b="1" i="1" smtClean="0">
                              <a:latin typeface="Cambria Math" panose="02040503050406030204" pitchFamily="18" charset="0"/>
                            </a:rPr>
                            <m:t>𝑷</m:t>
                          </m:r>
                        </m:den>
                      </m:f>
                      <m:r>
                        <a:rPr lang="en-US" sz="1400" b="1" i="1" smtClean="0">
                          <a:latin typeface="Cambria Math" panose="02040503050406030204" pitchFamily="18" charset="0"/>
                        </a:rPr>
                        <m:t>;</m:t>
                      </m:r>
                      <m:r>
                        <a:rPr lang="en-US" sz="1400" b="1" i="1" smtClean="0">
                          <a:latin typeface="Cambria Math" panose="02040503050406030204" pitchFamily="18" charset="0"/>
                        </a:rPr>
                        <m:t>𝟏</m:t>
                      </m:r>
                      <m:r>
                        <a:rPr lang="en-US" sz="1400" b="1" i="1" smtClean="0">
                          <a:latin typeface="Cambria Math" panose="02040503050406030204" pitchFamily="18" charset="0"/>
                        </a:rPr>
                        <m:t>−</m:t>
                      </m:r>
                      <m:r>
                        <a:rPr lang="en-US" sz="1400" i="1">
                          <a:latin typeface="Cambria Math" panose="02040503050406030204" pitchFamily="18" charset="0"/>
                        </a:rPr>
                        <m:t>𝑆𝑝𝑒𝑐𝑖𝑓𝑖𝑐𝑖𝑡𝑦</m:t>
                      </m:r>
                      <m:r>
                        <a:rPr lang="en-US" sz="1400" b="0" i="1" smtClean="0">
                          <a:latin typeface="Cambria Math" panose="02040503050406030204" pitchFamily="18" charset="0"/>
                        </a:rPr>
                        <m:t>=1−</m:t>
                      </m:r>
                      <m:f>
                        <m:fPr>
                          <m:ctrlPr>
                            <a:rPr lang="en-IN" sz="1400" i="1">
                              <a:latin typeface="Cambria Math" panose="02040503050406030204" pitchFamily="18" charset="0"/>
                            </a:rPr>
                          </m:ctrlPr>
                        </m:fPr>
                        <m:num>
                          <m:r>
                            <a:rPr lang="en-US" sz="1400" i="1">
                              <a:latin typeface="Cambria Math" panose="02040503050406030204" pitchFamily="18" charset="0"/>
                            </a:rPr>
                            <m:t>𝑻</m:t>
                          </m:r>
                          <m:r>
                            <a:rPr lang="en-US" sz="1400" b="1" i="1">
                              <a:latin typeface="Cambria Math" panose="02040503050406030204" pitchFamily="18" charset="0"/>
                            </a:rPr>
                            <m:t>𝑵</m:t>
                          </m:r>
                        </m:num>
                        <m:den>
                          <m:r>
                            <a:rPr lang="en-US" sz="1400" i="1">
                              <a:latin typeface="Cambria Math" panose="02040503050406030204" pitchFamily="18" charset="0"/>
                            </a:rPr>
                            <m:t>𝑻</m:t>
                          </m:r>
                          <m:r>
                            <a:rPr lang="en-US" sz="1400" b="1" i="1">
                              <a:latin typeface="Cambria Math" panose="02040503050406030204" pitchFamily="18" charset="0"/>
                            </a:rPr>
                            <m:t>𝑵</m:t>
                          </m:r>
                          <m:r>
                            <a:rPr lang="en-US" sz="1400" i="1">
                              <a:latin typeface="Cambria Math" panose="02040503050406030204" pitchFamily="18" charset="0"/>
                            </a:rPr>
                            <m:t>+</m:t>
                          </m:r>
                          <m:r>
                            <a:rPr lang="en-US" sz="1400" i="1">
                              <a:latin typeface="Cambria Math" panose="02040503050406030204" pitchFamily="18" charset="0"/>
                            </a:rPr>
                            <m:t>𝑭</m:t>
                          </m:r>
                          <m:r>
                            <a:rPr lang="en-US" sz="1400" b="1" i="1">
                              <a:latin typeface="Cambria Math" panose="02040503050406030204" pitchFamily="18" charset="0"/>
                            </a:rPr>
                            <m:t>𝑷</m:t>
                          </m:r>
                        </m:den>
                      </m:f>
                      <m:r>
                        <a:rPr lang="en-US" sz="1400" b="1" i="1" smtClean="0">
                          <a:latin typeface="Cambria Math" panose="02040503050406030204" pitchFamily="18" charset="0"/>
                        </a:rPr>
                        <m:t>=</m:t>
                      </m:r>
                      <m:r>
                        <a:rPr lang="en-US" sz="1400" b="1" i="1" smtClean="0">
                          <a:latin typeface="Cambria Math" panose="02040503050406030204" pitchFamily="18" charset="0"/>
                        </a:rPr>
                        <m:t>𝑭𝑷𝑹</m:t>
                      </m:r>
                    </m:oMath>
                  </m:oMathPara>
                </a14:m>
                <a:endParaRPr lang="en-IN" sz="1400" dirty="0"/>
              </a:p>
            </p:txBody>
          </p:sp>
        </mc:Choice>
        <mc:Fallback xmlns="">
          <p:sp>
            <p:nvSpPr>
              <p:cNvPr id="8" name="TextBox 7">
                <a:extLst>
                  <a:ext uri="{FF2B5EF4-FFF2-40B4-BE49-F238E27FC236}">
                    <a16:creationId xmlns:a16="http://schemas.microsoft.com/office/drawing/2014/main" id="{F6185C58-8D06-4C88-80C9-0667561BD774}"/>
                  </a:ext>
                </a:extLst>
              </p:cNvPr>
              <p:cNvSpPr txBox="1">
                <a:spLocks noRot="1" noChangeAspect="1" noMove="1" noResize="1" noEditPoints="1" noAdjustHandles="1" noChangeArrowheads="1" noChangeShapeType="1" noTextEdit="1"/>
              </p:cNvSpPr>
              <p:nvPr/>
            </p:nvSpPr>
            <p:spPr>
              <a:xfrm>
                <a:off x="5882472" y="5725731"/>
                <a:ext cx="6094602" cy="499239"/>
              </a:xfrm>
              <a:prstGeom prst="rect">
                <a:avLst/>
              </a:prstGeom>
              <a:blipFill>
                <a:blip r:embed="rId4"/>
                <a:stretch>
                  <a:fillRect b="-1220"/>
                </a:stretch>
              </a:blipFill>
            </p:spPr>
            <p:txBody>
              <a:bodyPr/>
              <a:lstStyle/>
              <a:p>
                <a:r>
                  <a:rPr lang="en-IN">
                    <a:noFill/>
                  </a:rPr>
                  <a:t> </a:t>
                </a:r>
              </a:p>
            </p:txBody>
          </p:sp>
        </mc:Fallback>
      </mc:AlternateContent>
    </p:spTree>
    <p:extLst>
      <p:ext uri="{BB962C8B-B14F-4D97-AF65-F5344CB8AC3E}">
        <p14:creationId xmlns:p14="http://schemas.microsoft.com/office/powerpoint/2010/main" val="123770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2FA9-169A-4F85-9D70-818D551B2A2D}"/>
              </a:ext>
            </a:extLst>
          </p:cNvPr>
          <p:cNvSpPr>
            <a:spLocks noGrp="1"/>
          </p:cNvSpPr>
          <p:nvPr>
            <p:ph type="title"/>
          </p:nvPr>
        </p:nvSpPr>
        <p:spPr/>
        <p:txBody>
          <a:bodyPr>
            <a:normAutofit fontScale="90000"/>
          </a:bodyPr>
          <a:lstStyle/>
          <a:p>
            <a:r>
              <a:rPr lang="en-IN" dirty="0"/>
              <a:t>ROC convex hull (ROCCH) </a:t>
            </a:r>
          </a:p>
        </p:txBody>
      </p:sp>
      <p:sp>
        <p:nvSpPr>
          <p:cNvPr id="3" name="Content Placeholder 2">
            <a:extLst>
              <a:ext uri="{FF2B5EF4-FFF2-40B4-BE49-F238E27FC236}">
                <a16:creationId xmlns:a16="http://schemas.microsoft.com/office/drawing/2014/main" id="{BCC8477C-FB55-4FA8-BE0E-D6130BC1FB5D}"/>
              </a:ext>
            </a:extLst>
          </p:cNvPr>
          <p:cNvSpPr>
            <a:spLocks noGrp="1"/>
          </p:cNvSpPr>
          <p:nvPr>
            <p:ph idx="1"/>
          </p:nvPr>
        </p:nvSpPr>
        <p:spPr>
          <a:xfrm>
            <a:off x="838200" y="1270000"/>
            <a:ext cx="5870944" cy="4906963"/>
          </a:xfrm>
        </p:spPr>
        <p:txBody>
          <a:bodyPr>
            <a:normAutofit fontScale="92500" lnSpcReduction="20000"/>
          </a:bodyPr>
          <a:lstStyle/>
          <a:p>
            <a:pPr algn="just"/>
            <a:r>
              <a:rPr lang="en-US" dirty="0"/>
              <a:t>The convex hull of the set of points in ROC space is called the ROC convex hull (ROCCH) of the corresponding set of classifiers.</a:t>
            </a:r>
          </a:p>
          <a:p>
            <a:pPr algn="just"/>
            <a:r>
              <a:rPr lang="en-US" dirty="0"/>
              <a:t>The ROCCH is a piecewise-linear, concave-down “curve.” Therefore, as x increases, the slope of the ROCCH is monotonically non-increasing with k − 1 discrete values, where k is the number of ROCCH component classifiers, including the degenerate classifiers that define the hull endpoints. </a:t>
            </a:r>
          </a:p>
          <a:p>
            <a:pPr algn="just"/>
            <a:r>
              <a:rPr lang="en-US" dirty="0"/>
              <a:t>A classifier is potentially optimal if and only if it lies on the convex hull of the set of points in ROC space. </a:t>
            </a:r>
            <a:endParaRPr lang="en-IN" dirty="0"/>
          </a:p>
        </p:txBody>
      </p:sp>
      <p:sp>
        <p:nvSpPr>
          <p:cNvPr id="4" name="Footer Placeholder 3">
            <a:extLst>
              <a:ext uri="{FF2B5EF4-FFF2-40B4-BE49-F238E27FC236}">
                <a16:creationId xmlns:a16="http://schemas.microsoft.com/office/drawing/2014/main" id="{6D6A85FE-1EBA-4FA7-8551-1D70A86E238E}"/>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87E05691-32F5-4B11-843F-811B5EB40137}"/>
              </a:ext>
            </a:extLst>
          </p:cNvPr>
          <p:cNvSpPr>
            <a:spLocks noGrp="1"/>
          </p:cNvSpPr>
          <p:nvPr>
            <p:ph type="sldNum" sz="quarter" idx="12"/>
          </p:nvPr>
        </p:nvSpPr>
        <p:spPr/>
        <p:txBody>
          <a:bodyPr/>
          <a:lstStyle/>
          <a:p>
            <a:fld id="{7A40C488-C8CC-47D5-8871-7D5F905AB6AC}" type="slidenum">
              <a:rPr lang="en-US" smtClean="0"/>
              <a:t>33</a:t>
            </a:fld>
            <a:endParaRPr lang="en-US"/>
          </a:p>
        </p:txBody>
      </p:sp>
      <p:pic>
        <p:nvPicPr>
          <p:cNvPr id="6" name="Picture 5">
            <a:extLst>
              <a:ext uri="{FF2B5EF4-FFF2-40B4-BE49-F238E27FC236}">
                <a16:creationId xmlns:a16="http://schemas.microsoft.com/office/drawing/2014/main" id="{FF666D90-B5DB-48E0-BED9-D6E9F3BE48B9}"/>
              </a:ext>
            </a:extLst>
          </p:cNvPr>
          <p:cNvPicPr>
            <a:picLocks noChangeAspect="1"/>
          </p:cNvPicPr>
          <p:nvPr/>
        </p:nvPicPr>
        <p:blipFill>
          <a:blip r:embed="rId2"/>
          <a:stretch>
            <a:fillRect/>
          </a:stretch>
        </p:blipFill>
        <p:spPr>
          <a:xfrm>
            <a:off x="6870545" y="1150283"/>
            <a:ext cx="5110605" cy="4740154"/>
          </a:xfrm>
          <a:prstGeom prst="rect">
            <a:avLst/>
          </a:prstGeom>
        </p:spPr>
      </p:pic>
    </p:spTree>
    <p:extLst>
      <p:ext uri="{BB962C8B-B14F-4D97-AF65-F5344CB8AC3E}">
        <p14:creationId xmlns:p14="http://schemas.microsoft.com/office/powerpoint/2010/main" val="32678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69F-6C40-449A-8E4E-6B1D5619D815}"/>
              </a:ext>
            </a:extLst>
          </p:cNvPr>
          <p:cNvSpPr>
            <a:spLocks noGrp="1"/>
          </p:cNvSpPr>
          <p:nvPr>
            <p:ph type="title"/>
          </p:nvPr>
        </p:nvSpPr>
        <p:spPr/>
        <p:txBody>
          <a:bodyPr>
            <a:normAutofit fontScale="90000"/>
          </a:bodyPr>
          <a:lstStyle/>
          <a:p>
            <a:r>
              <a:rPr lang="en-US" altLang="en-US" dirty="0"/>
              <a:t>Area under a ROC Curve (AUC)</a:t>
            </a:r>
            <a:endParaRPr lang="en-IN" dirty="0"/>
          </a:p>
        </p:txBody>
      </p:sp>
      <p:sp>
        <p:nvSpPr>
          <p:cNvPr id="3" name="Content Placeholder 2">
            <a:extLst>
              <a:ext uri="{FF2B5EF4-FFF2-40B4-BE49-F238E27FC236}">
                <a16:creationId xmlns:a16="http://schemas.microsoft.com/office/drawing/2014/main" id="{C134C178-D356-4B4B-AEA1-D89982A92AE1}"/>
              </a:ext>
            </a:extLst>
          </p:cNvPr>
          <p:cNvSpPr>
            <a:spLocks noGrp="1"/>
          </p:cNvSpPr>
          <p:nvPr>
            <p:ph idx="1"/>
          </p:nvPr>
        </p:nvSpPr>
        <p:spPr>
          <a:xfrm>
            <a:off x="838200" y="1270000"/>
            <a:ext cx="7455195" cy="4906963"/>
          </a:xfrm>
        </p:spPr>
        <p:txBody>
          <a:bodyPr/>
          <a:lstStyle/>
          <a:p>
            <a:pPr algn="just"/>
            <a:r>
              <a:rPr lang="en-US" dirty="0"/>
              <a:t>An ROC curve is a two-dimensional depiction of classifier performance.</a:t>
            </a:r>
          </a:p>
          <a:p>
            <a:pPr algn="just"/>
            <a:r>
              <a:rPr lang="en-US" dirty="0"/>
              <a:t>However, often since there is no clear predominance of some ROC curve above others, it is difficult to compare two classifiers by looking at the respective curves.</a:t>
            </a:r>
          </a:p>
          <a:p>
            <a:pPr algn="just"/>
            <a:r>
              <a:rPr lang="en-US" dirty="0"/>
              <a:t>Hence, it is preferable to employ a single value measure which summarizes the performance of the classifier.</a:t>
            </a:r>
          </a:p>
          <a:p>
            <a:pPr algn="just"/>
            <a:r>
              <a:rPr lang="en-US" dirty="0"/>
              <a:t>A common method is to calculate the area under the ROC curve, abbreviated AUC</a:t>
            </a:r>
            <a:endParaRPr lang="en-IN" dirty="0"/>
          </a:p>
        </p:txBody>
      </p:sp>
      <p:sp>
        <p:nvSpPr>
          <p:cNvPr id="4" name="Footer Placeholder 3">
            <a:extLst>
              <a:ext uri="{FF2B5EF4-FFF2-40B4-BE49-F238E27FC236}">
                <a16:creationId xmlns:a16="http://schemas.microsoft.com/office/drawing/2014/main" id="{67B9020A-E7E3-4FA1-85F1-B6FFC3B4D5A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F68FBD41-5D91-4901-87C0-F067666AB563}"/>
              </a:ext>
            </a:extLst>
          </p:cNvPr>
          <p:cNvSpPr>
            <a:spLocks noGrp="1"/>
          </p:cNvSpPr>
          <p:nvPr>
            <p:ph type="sldNum" sz="quarter" idx="12"/>
          </p:nvPr>
        </p:nvSpPr>
        <p:spPr/>
        <p:txBody>
          <a:bodyPr/>
          <a:lstStyle/>
          <a:p>
            <a:fld id="{7A40C488-C8CC-47D5-8871-7D5F905AB6AC}" type="slidenum">
              <a:rPr lang="en-US" smtClean="0"/>
              <a:t>34</a:t>
            </a:fld>
            <a:endParaRPr lang="en-US"/>
          </a:p>
        </p:txBody>
      </p:sp>
    </p:spTree>
    <p:extLst>
      <p:ext uri="{BB962C8B-B14F-4D97-AF65-F5344CB8AC3E}">
        <p14:creationId xmlns:p14="http://schemas.microsoft.com/office/powerpoint/2010/main" val="1269614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B98D-B08F-4E8B-AFD3-C89F116F27FD}"/>
              </a:ext>
            </a:extLst>
          </p:cNvPr>
          <p:cNvSpPr>
            <a:spLocks noGrp="1"/>
          </p:cNvSpPr>
          <p:nvPr>
            <p:ph type="title"/>
          </p:nvPr>
        </p:nvSpPr>
        <p:spPr/>
        <p:txBody>
          <a:bodyPr>
            <a:normAutofit fontScale="90000"/>
          </a:bodyPr>
          <a:lstStyle/>
          <a:p>
            <a:r>
              <a:rPr lang="en-US" altLang="en-US" dirty="0"/>
              <a:t>Area under a ROC Curve (AUC)</a:t>
            </a:r>
            <a:endParaRPr lang="en-IN" dirty="0"/>
          </a:p>
        </p:txBody>
      </p:sp>
      <p:sp>
        <p:nvSpPr>
          <p:cNvPr id="3" name="Content Placeholder 2">
            <a:extLst>
              <a:ext uri="{FF2B5EF4-FFF2-40B4-BE49-F238E27FC236}">
                <a16:creationId xmlns:a16="http://schemas.microsoft.com/office/drawing/2014/main" id="{0B939464-3314-40E2-8DD5-9D4D27BF0F1B}"/>
              </a:ext>
            </a:extLst>
          </p:cNvPr>
          <p:cNvSpPr>
            <a:spLocks noGrp="1"/>
          </p:cNvSpPr>
          <p:nvPr>
            <p:ph idx="1"/>
          </p:nvPr>
        </p:nvSpPr>
        <p:spPr>
          <a:xfrm>
            <a:off x="838200" y="1270000"/>
            <a:ext cx="8454656" cy="4906963"/>
          </a:xfrm>
        </p:spPr>
        <p:txBody>
          <a:bodyPr>
            <a:normAutofit fontScale="92500"/>
          </a:bodyPr>
          <a:lstStyle/>
          <a:p>
            <a:pPr algn="just"/>
            <a:r>
              <a:rPr lang="en-US" dirty="0"/>
              <a:t>The area under a classifier’s curve expressed as a fraction of the unit square </a:t>
            </a:r>
          </a:p>
          <a:p>
            <a:pPr lvl="1" algn="just"/>
            <a:r>
              <a:rPr lang="en-US" dirty="0"/>
              <a:t>Its value ranges from zero to one</a:t>
            </a:r>
          </a:p>
          <a:p>
            <a:pPr algn="just"/>
            <a:r>
              <a:rPr lang="en-US" dirty="0"/>
              <a:t>The AUC is useful when a single number is needed to summarize performance, or when nothing is known about the operating conditions </a:t>
            </a:r>
          </a:p>
          <a:p>
            <a:pPr lvl="1" algn="just"/>
            <a:r>
              <a:rPr lang="en-US" dirty="0"/>
              <a:t>A ROC curve provides more information than its area </a:t>
            </a:r>
          </a:p>
          <a:p>
            <a:pPr algn="just"/>
            <a:r>
              <a:rPr lang="en-US" dirty="0"/>
              <a:t>Since the AUC is a portion of the area of the unit square, its value will always be between 0 and 1.0.</a:t>
            </a:r>
          </a:p>
          <a:p>
            <a:pPr algn="just"/>
            <a:r>
              <a:rPr lang="en-US" dirty="0"/>
              <a:t>However, because random guessing produces the diagonal line between (0,0) and (1, 1), which has an area of 0.5, no realistic classifier should have an AUC less than 0.5.</a:t>
            </a:r>
          </a:p>
          <a:p>
            <a:pPr algn="just"/>
            <a:endParaRPr lang="en-US" dirty="0"/>
          </a:p>
        </p:txBody>
      </p:sp>
      <p:sp>
        <p:nvSpPr>
          <p:cNvPr id="4" name="Footer Placeholder 3">
            <a:extLst>
              <a:ext uri="{FF2B5EF4-FFF2-40B4-BE49-F238E27FC236}">
                <a16:creationId xmlns:a16="http://schemas.microsoft.com/office/drawing/2014/main" id="{4560A0BA-3A28-47B0-80AE-CBB8DC0C7FD6}"/>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E6987F09-CEAF-4D18-8D3C-FFF8BCDB9AD1}"/>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840141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33D5-8998-4DFC-A89D-A229049B3806}"/>
              </a:ext>
            </a:extLst>
          </p:cNvPr>
          <p:cNvSpPr>
            <a:spLocks noGrp="1"/>
          </p:cNvSpPr>
          <p:nvPr>
            <p:ph type="title"/>
          </p:nvPr>
        </p:nvSpPr>
        <p:spPr/>
        <p:txBody>
          <a:bodyPr>
            <a:normAutofit fontScale="90000"/>
          </a:bodyPr>
          <a:lstStyle/>
          <a:p>
            <a:r>
              <a:rPr lang="en-US" altLang="en-US" dirty="0"/>
              <a:t>Area under a ROC Curve (AUC)</a:t>
            </a:r>
            <a:endParaRPr lang="en-IN" dirty="0"/>
          </a:p>
        </p:txBody>
      </p:sp>
      <p:sp>
        <p:nvSpPr>
          <p:cNvPr id="3" name="Content Placeholder 2">
            <a:extLst>
              <a:ext uri="{FF2B5EF4-FFF2-40B4-BE49-F238E27FC236}">
                <a16:creationId xmlns:a16="http://schemas.microsoft.com/office/drawing/2014/main" id="{D40CE3C9-DE78-4100-B3E5-9EFC7D3C8E1B}"/>
              </a:ext>
            </a:extLst>
          </p:cNvPr>
          <p:cNvSpPr>
            <a:spLocks noGrp="1"/>
          </p:cNvSpPr>
          <p:nvPr>
            <p:ph idx="1"/>
          </p:nvPr>
        </p:nvSpPr>
        <p:spPr>
          <a:xfrm>
            <a:off x="987056" y="4331335"/>
            <a:ext cx="9943215" cy="1972628"/>
          </a:xfrm>
        </p:spPr>
        <p:txBody>
          <a:bodyPr>
            <a:noAutofit/>
          </a:bodyPr>
          <a:lstStyle/>
          <a:p>
            <a:pPr algn="just"/>
            <a:r>
              <a:rPr lang="en-US" sz="1600" dirty="0"/>
              <a:t>Fig. </a:t>
            </a:r>
            <a:r>
              <a:rPr lang="en-US" sz="1600" b="0" dirty="0"/>
              <a:t>a</a:t>
            </a:r>
            <a:r>
              <a:rPr lang="en-US" sz="1600" dirty="0"/>
              <a:t> shows the areas under two ROC curves, A and B. Classifier B has greater area and therefore better average performance. </a:t>
            </a:r>
          </a:p>
          <a:p>
            <a:pPr algn="just"/>
            <a:r>
              <a:rPr lang="en-US" sz="1600" dirty="0"/>
              <a:t>Fig. </a:t>
            </a:r>
            <a:r>
              <a:rPr lang="en-US" sz="1600" b="0" dirty="0"/>
              <a:t>b</a:t>
            </a:r>
            <a:r>
              <a:rPr lang="en-US" sz="1600" dirty="0"/>
              <a:t> shows the area under the curve of a binary classifier A and a scoring classifier B. Classifier A represents the performance of B when B is used with a single, fixed threshold. Though the performance of the two is equal at the fixed point (As threshold), As performance becomes inferior to B further from this point.</a:t>
            </a:r>
          </a:p>
          <a:p>
            <a:pPr algn="just"/>
            <a:r>
              <a:rPr lang="en-US" sz="1600" dirty="0"/>
              <a:t>It is possible for a high-AUC classifier to perform worse in a specific region of ROC space than a low-AUC classifier. Fig. a shows an example of this: classifier B is generally better than A except at FPR &gt; 0.6 where A has a slight advantage. </a:t>
            </a:r>
            <a:endParaRPr lang="en-IN" sz="1600" dirty="0"/>
          </a:p>
        </p:txBody>
      </p:sp>
      <p:sp>
        <p:nvSpPr>
          <p:cNvPr id="4" name="Footer Placeholder 3">
            <a:extLst>
              <a:ext uri="{FF2B5EF4-FFF2-40B4-BE49-F238E27FC236}">
                <a16:creationId xmlns:a16="http://schemas.microsoft.com/office/drawing/2014/main" id="{C827AB10-BA24-432C-8143-969DB66378F0}"/>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84F3984F-B24A-41E1-A7C4-4B89FB5DADF8}"/>
              </a:ext>
            </a:extLst>
          </p:cNvPr>
          <p:cNvSpPr>
            <a:spLocks noGrp="1"/>
          </p:cNvSpPr>
          <p:nvPr>
            <p:ph type="sldNum" sz="quarter" idx="12"/>
          </p:nvPr>
        </p:nvSpPr>
        <p:spPr/>
        <p:txBody>
          <a:bodyPr/>
          <a:lstStyle/>
          <a:p>
            <a:fld id="{7A40C488-C8CC-47D5-8871-7D5F905AB6AC}" type="slidenum">
              <a:rPr lang="en-US" smtClean="0"/>
              <a:t>36</a:t>
            </a:fld>
            <a:endParaRPr lang="en-US"/>
          </a:p>
        </p:txBody>
      </p:sp>
      <p:pic>
        <p:nvPicPr>
          <p:cNvPr id="6" name="Picture 5">
            <a:extLst>
              <a:ext uri="{FF2B5EF4-FFF2-40B4-BE49-F238E27FC236}">
                <a16:creationId xmlns:a16="http://schemas.microsoft.com/office/drawing/2014/main" id="{6112F581-0868-444F-A26B-82C6F7E7F256}"/>
              </a:ext>
            </a:extLst>
          </p:cNvPr>
          <p:cNvPicPr>
            <a:picLocks noChangeAspect="1"/>
          </p:cNvPicPr>
          <p:nvPr/>
        </p:nvPicPr>
        <p:blipFill>
          <a:blip r:embed="rId2"/>
          <a:stretch>
            <a:fillRect/>
          </a:stretch>
        </p:blipFill>
        <p:spPr>
          <a:xfrm>
            <a:off x="2325484" y="1130519"/>
            <a:ext cx="7541031" cy="2888586"/>
          </a:xfrm>
          <a:prstGeom prst="rect">
            <a:avLst/>
          </a:prstGeom>
        </p:spPr>
      </p:pic>
      <p:sp>
        <p:nvSpPr>
          <p:cNvPr id="7" name="TextBox 6">
            <a:extLst>
              <a:ext uri="{FF2B5EF4-FFF2-40B4-BE49-F238E27FC236}">
                <a16:creationId xmlns:a16="http://schemas.microsoft.com/office/drawing/2014/main" id="{8B695B29-F0C4-4ED3-885E-891FB19494B3}"/>
              </a:ext>
            </a:extLst>
          </p:cNvPr>
          <p:cNvSpPr txBox="1"/>
          <p:nvPr/>
        </p:nvSpPr>
        <p:spPr>
          <a:xfrm>
            <a:off x="4038601" y="4026004"/>
            <a:ext cx="1080977" cy="369332"/>
          </a:xfrm>
          <a:prstGeom prst="rect">
            <a:avLst/>
          </a:prstGeom>
          <a:noFill/>
        </p:spPr>
        <p:txBody>
          <a:bodyPr wrap="square" rtlCol="0">
            <a:spAutoFit/>
          </a:bodyPr>
          <a:lstStyle/>
          <a:p>
            <a:r>
              <a:rPr lang="en-US" dirty="0"/>
              <a:t>Figure: a</a:t>
            </a:r>
            <a:endParaRPr lang="en-IN" dirty="0"/>
          </a:p>
        </p:txBody>
      </p:sp>
      <p:sp>
        <p:nvSpPr>
          <p:cNvPr id="8" name="TextBox 7">
            <a:extLst>
              <a:ext uri="{FF2B5EF4-FFF2-40B4-BE49-F238E27FC236}">
                <a16:creationId xmlns:a16="http://schemas.microsoft.com/office/drawing/2014/main" id="{E5C14300-FE38-4A5F-AC31-62F2C00D39CF}"/>
              </a:ext>
            </a:extLst>
          </p:cNvPr>
          <p:cNvSpPr txBox="1"/>
          <p:nvPr/>
        </p:nvSpPr>
        <p:spPr>
          <a:xfrm>
            <a:off x="7612911" y="3991232"/>
            <a:ext cx="1080977" cy="369332"/>
          </a:xfrm>
          <a:prstGeom prst="rect">
            <a:avLst/>
          </a:prstGeom>
          <a:noFill/>
        </p:spPr>
        <p:txBody>
          <a:bodyPr wrap="square" rtlCol="0">
            <a:spAutoFit/>
          </a:bodyPr>
          <a:lstStyle/>
          <a:p>
            <a:r>
              <a:rPr lang="en-US" dirty="0"/>
              <a:t>Figure: b</a:t>
            </a:r>
            <a:endParaRPr lang="en-IN" dirty="0"/>
          </a:p>
        </p:txBody>
      </p:sp>
    </p:spTree>
    <p:extLst>
      <p:ext uri="{BB962C8B-B14F-4D97-AF65-F5344CB8AC3E}">
        <p14:creationId xmlns:p14="http://schemas.microsoft.com/office/powerpoint/2010/main" val="288821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052D-F414-4A3A-8CCA-8F834AFFCF86}"/>
              </a:ext>
            </a:extLst>
          </p:cNvPr>
          <p:cNvSpPr>
            <a:spLocks noGrp="1"/>
          </p:cNvSpPr>
          <p:nvPr>
            <p:ph type="title"/>
          </p:nvPr>
        </p:nvSpPr>
        <p:spPr>
          <a:xfrm>
            <a:off x="838200" y="554037"/>
            <a:ext cx="4972492" cy="527050"/>
          </a:xfrm>
        </p:spPr>
        <p:txBody>
          <a:bodyPr>
            <a:normAutofit fontScale="90000"/>
          </a:bodyPr>
          <a:lstStyle/>
          <a:p>
            <a:r>
              <a:rPr lang="en-US" dirty="0"/>
              <a:t>Method to compute AUC</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B0444-6862-4717-A7D5-4FEC51B0C8E3}"/>
                  </a:ext>
                </a:extLst>
              </p:cNvPr>
              <p:cNvSpPr>
                <a:spLocks noGrp="1"/>
              </p:cNvSpPr>
              <p:nvPr>
                <p:ph idx="1"/>
              </p:nvPr>
            </p:nvSpPr>
            <p:spPr>
              <a:xfrm>
                <a:off x="838199" y="1270000"/>
                <a:ext cx="5966638" cy="4906963"/>
              </a:xfrm>
            </p:spPr>
            <p:txBody>
              <a:bodyPr>
                <a:normAutofit/>
              </a:bodyPr>
              <a:lstStyle/>
              <a:p>
                <a:pPr algn="just"/>
                <a:r>
                  <a:rPr lang="en-US" dirty="0"/>
                  <a:t>The AUC score can be calculated by the trapezoidal rule, which is adding up all trapezoids under the curve.</a:t>
                </a:r>
              </a:p>
              <a:p>
                <a:pPr algn="just"/>
                <a:endParaRPr lang="en-US" dirty="0"/>
              </a:p>
              <a:p>
                <a:pPr algn="just"/>
                <a:r>
                  <a:rPr lang="en-US" dirty="0"/>
                  <a:t>The areas of the three trapezoids 1, 2, 3 are 0.0625, 0.15625, and 0.4375. The AUC score is then 0.65625. </a:t>
                </a:r>
              </a:p>
              <a:p>
                <a:pPr algn="just"/>
                <a:r>
                  <a:rPr lang="en-US" dirty="0"/>
                  <a:t>Area of Trapezoid</a:t>
                </a:r>
              </a:p>
              <a:p>
                <a:pPr marL="0" indent="0" algn="jus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𝑨𝒓𝒆𝒂</m:t>
                      </m:r>
                      <m:r>
                        <a:rPr lang="en-US" b="1" i="1" smtClean="0">
                          <a:latin typeface="Cambria Math" panose="02040503050406030204" pitchFamily="18" charset="0"/>
                        </a:rPr>
                        <m:t>=</m:t>
                      </m:r>
                      <m:r>
                        <a:rPr lang="en-US" b="1" i="1" smtClean="0">
                          <a:latin typeface="Cambria Math" panose="02040503050406030204" pitchFamily="18" charset="0"/>
                        </a:rPr>
                        <m:t>𝒃𝒂𝒔𝒆</m:t>
                      </m:r>
                      <m:r>
                        <a:rPr lang="en-US" b="1" i="1" smtClean="0">
                          <a:latin typeface="Cambria Math" panose="02040503050406030204" pitchFamily="18" charset="0"/>
                        </a:rPr>
                        <m:t>∗</m:t>
                      </m:r>
                      <m:r>
                        <a:rPr lang="en-US" b="1" i="1" smtClean="0">
                          <a:latin typeface="Cambria Math" panose="02040503050406030204" pitchFamily="18" charset="0"/>
                        </a:rPr>
                        <m:t>𝑯𝒆𝒊𝒈𝒉</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𝒂𝒗𝒈</m:t>
                          </m:r>
                        </m:sub>
                      </m:sSub>
                    </m:oMath>
                  </m:oMathPara>
                </a14:m>
                <a:endParaRPr lang="en-IN" dirty="0"/>
              </a:p>
            </p:txBody>
          </p:sp>
        </mc:Choice>
        <mc:Fallback xmlns="">
          <p:sp>
            <p:nvSpPr>
              <p:cNvPr id="3" name="Content Placeholder 2">
                <a:extLst>
                  <a:ext uri="{FF2B5EF4-FFF2-40B4-BE49-F238E27FC236}">
                    <a16:creationId xmlns:a16="http://schemas.microsoft.com/office/drawing/2014/main" xmlns="" id="{056B0444-6862-4717-A7D5-4FEC51B0C8E3}"/>
                  </a:ext>
                </a:extLst>
              </p:cNvPr>
              <p:cNvSpPr>
                <a:spLocks noGrp="1" noRot="1" noChangeAspect="1" noMove="1" noResize="1" noEditPoints="1" noAdjustHandles="1" noChangeArrowheads="1" noChangeShapeType="1" noTextEdit="1"/>
              </p:cNvSpPr>
              <p:nvPr>
                <p:ph idx="1"/>
              </p:nvPr>
            </p:nvSpPr>
            <p:spPr>
              <a:xfrm>
                <a:off x="838199" y="1270000"/>
                <a:ext cx="5966638" cy="4906963"/>
              </a:xfrm>
              <a:blipFill rotWithShape="0">
                <a:blip r:embed="rId2"/>
                <a:stretch>
                  <a:fillRect l="-1736" t="-1988" r="-214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5E24DE6-745D-4119-9698-CEFD94A07EDA}"/>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EC6EABD4-A59F-464D-A736-9A69774E1BEF}"/>
              </a:ext>
            </a:extLst>
          </p:cNvPr>
          <p:cNvSpPr>
            <a:spLocks noGrp="1"/>
          </p:cNvSpPr>
          <p:nvPr>
            <p:ph type="sldNum" sz="quarter" idx="12"/>
          </p:nvPr>
        </p:nvSpPr>
        <p:spPr/>
        <p:txBody>
          <a:bodyPr/>
          <a:lstStyle/>
          <a:p>
            <a:fld id="{7A40C488-C8CC-47D5-8871-7D5F905AB6AC}" type="slidenum">
              <a:rPr lang="en-US" smtClean="0"/>
              <a:t>37</a:t>
            </a:fld>
            <a:endParaRPr lang="en-US"/>
          </a:p>
        </p:txBody>
      </p:sp>
      <p:pic>
        <p:nvPicPr>
          <p:cNvPr id="7" name="Picture 6"/>
          <p:cNvPicPr>
            <a:picLocks noChangeAspect="1"/>
          </p:cNvPicPr>
          <p:nvPr/>
        </p:nvPicPr>
        <p:blipFill>
          <a:blip r:embed="rId3"/>
          <a:stretch>
            <a:fillRect/>
          </a:stretch>
        </p:blipFill>
        <p:spPr>
          <a:xfrm>
            <a:off x="6978221" y="1088231"/>
            <a:ext cx="4768936" cy="2362200"/>
          </a:xfrm>
          <a:prstGeom prst="rect">
            <a:avLst/>
          </a:prstGeom>
        </p:spPr>
      </p:pic>
      <p:pic>
        <p:nvPicPr>
          <p:cNvPr id="9" name="Picture 8"/>
          <p:cNvPicPr>
            <a:picLocks noChangeAspect="1"/>
          </p:cNvPicPr>
          <p:nvPr/>
        </p:nvPicPr>
        <p:blipFill>
          <a:blip r:embed="rId4"/>
          <a:stretch>
            <a:fillRect/>
          </a:stretch>
        </p:blipFill>
        <p:spPr>
          <a:xfrm>
            <a:off x="6849310" y="3738563"/>
            <a:ext cx="2743200" cy="2438400"/>
          </a:xfrm>
          <a:prstGeom prst="rect">
            <a:avLst/>
          </a:prstGeom>
        </p:spPr>
      </p:pic>
      <p:pic>
        <p:nvPicPr>
          <p:cNvPr id="10" name="Picture 9"/>
          <p:cNvPicPr>
            <a:picLocks noChangeAspect="1"/>
          </p:cNvPicPr>
          <p:nvPr/>
        </p:nvPicPr>
        <p:blipFill>
          <a:blip r:embed="rId5"/>
          <a:stretch>
            <a:fillRect/>
          </a:stretch>
        </p:blipFill>
        <p:spPr>
          <a:xfrm>
            <a:off x="9648825" y="3520260"/>
            <a:ext cx="2543175" cy="2590800"/>
          </a:xfrm>
          <a:prstGeom prst="rect">
            <a:avLst/>
          </a:prstGeom>
        </p:spPr>
      </p:pic>
    </p:spTree>
    <p:extLst>
      <p:ext uri="{BB962C8B-B14F-4D97-AF65-F5344CB8AC3E}">
        <p14:creationId xmlns:p14="http://schemas.microsoft.com/office/powerpoint/2010/main" val="4148548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B939-AA1E-4B7E-B155-2CD724833840}"/>
              </a:ext>
            </a:extLst>
          </p:cNvPr>
          <p:cNvSpPr>
            <a:spLocks noGrp="1"/>
          </p:cNvSpPr>
          <p:nvPr>
            <p:ph type="title"/>
          </p:nvPr>
        </p:nvSpPr>
        <p:spPr/>
        <p:txBody>
          <a:bodyPr>
            <a:normAutofit fontScale="90000"/>
          </a:bodyPr>
          <a:lstStyle/>
          <a:p>
            <a:r>
              <a:rPr lang="en-US" dirty="0"/>
              <a:t>Method to compute AUC</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D0E6EC-AFDE-42E1-AFDD-723E4AFBCF3E}"/>
                  </a:ext>
                </a:extLst>
              </p:cNvPr>
              <p:cNvSpPr>
                <a:spLocks noGrp="1"/>
              </p:cNvSpPr>
              <p:nvPr>
                <p:ph idx="1"/>
              </p:nvPr>
            </p:nvSpPr>
            <p:spPr>
              <a:xfrm>
                <a:off x="838200" y="1270000"/>
                <a:ext cx="6213390" cy="4906963"/>
              </a:xfrm>
            </p:spPr>
            <p:txBody>
              <a:bodyPr>
                <a:normAutofit fontScale="70000" lnSpcReduction="20000"/>
              </a:bodyPr>
              <a:lstStyle/>
              <a:p>
                <a:pPr algn="just"/>
                <a:r>
                  <a:rPr lang="en-US" altLang="en-US" dirty="0"/>
                  <a:t>The AUC of a classifier is equivalent to the probability that the classifier will rank a randomly chosen positive instance higher than a randomly chosen negative instance. This is known as two-alternative forced-choice.</a:t>
                </a:r>
              </a:p>
              <a:p>
                <a:pPr algn="just"/>
                <a:r>
                  <a:rPr lang="en-US" altLang="en-US" dirty="0"/>
                  <a:t>Let a classifier C assign a score h to every instance </a:t>
                </a:r>
                <a14:m>
                  <m:oMath xmlns:m="http://schemas.openxmlformats.org/officeDocument/2006/math">
                    <m:sSub>
                      <m:sSubPr>
                        <m:ctrlPr>
                          <a:rPr lang="en-US" altLang="en-US" i="1" dirty="0" smtClean="0">
                            <a:latin typeface="Cambria Math" panose="02040503050406030204" pitchFamily="18" charset="0"/>
                          </a:rPr>
                        </m:ctrlPr>
                      </m:sSubPr>
                      <m:e>
                        <m:r>
                          <a:rPr lang="en-US" altLang="en-US" i="1" dirty="0" smtClean="0">
                            <a:latin typeface="Cambria Math" panose="02040503050406030204" pitchFamily="18" charset="0"/>
                          </a:rPr>
                          <m:t>𝑥</m:t>
                        </m:r>
                      </m:e>
                      <m:sub>
                        <m:r>
                          <a:rPr lang="en-US" altLang="en-US" i="1" dirty="0" smtClean="0">
                            <a:latin typeface="Cambria Math" panose="02040503050406030204" pitchFamily="18" charset="0"/>
                          </a:rPr>
                          <m:t>𝑖</m:t>
                        </m:r>
                      </m:sub>
                    </m:sSub>
                  </m:oMath>
                </a14:m>
                <a:r>
                  <a:rPr lang="en-US" altLang="en-US" dirty="0"/>
                  <a:t> a real value h(</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𝑥</m:t>
                        </m:r>
                      </m:e>
                      <m:sub>
                        <m:r>
                          <a:rPr lang="en-US" altLang="en-US" i="1" dirty="0">
                            <a:latin typeface="Cambria Math" panose="02040503050406030204" pitchFamily="18" charset="0"/>
                          </a:rPr>
                          <m:t>𝑖</m:t>
                        </m:r>
                      </m:sub>
                    </m:sSub>
                  </m:oMath>
                </a14:m>
                <a:r>
                  <a:rPr lang="en-US" altLang="en-US" dirty="0"/>
                  <a:t>), such that h(</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𝑥</m:t>
                        </m:r>
                      </m:e>
                      <m:sub>
                        <m:r>
                          <a:rPr lang="en-US" altLang="en-US" i="1" dirty="0">
                            <a:latin typeface="Cambria Math" panose="02040503050406030204" pitchFamily="18" charset="0"/>
                          </a:rPr>
                          <m:t>𝑖</m:t>
                        </m:r>
                      </m:sub>
                    </m:sSub>
                  </m:oMath>
                </a14:m>
                <a:r>
                  <a:rPr lang="en-US" altLang="en-US" dirty="0"/>
                  <a:t>) is the numerical score to indicate the confidence that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𝑥</m:t>
                        </m:r>
                      </m:e>
                      <m:sub>
                        <m:r>
                          <a:rPr lang="en-US" altLang="en-US" i="1" dirty="0">
                            <a:latin typeface="Cambria Math" panose="02040503050406030204" pitchFamily="18" charset="0"/>
                          </a:rPr>
                          <m:t>𝑖</m:t>
                        </m:r>
                      </m:sub>
                    </m:sSub>
                  </m:oMath>
                </a14:m>
                <a:r>
                  <a:rPr lang="en-US" altLang="en-US" dirty="0"/>
                  <a:t> belongs to the positive class. The AUC can be calculated as</a:t>
                </a:r>
              </a:p>
              <a:p>
                <a:pPr algn="just"/>
                <a:endParaRPr lang="en-US" altLang="en-US" dirty="0"/>
              </a:p>
              <a:p>
                <a:pPr marL="0" indent="0" algn="just">
                  <a:buNone/>
                </a:pPr>
                <a14:m>
                  <m:oMathPara xmlns:m="http://schemas.openxmlformats.org/officeDocument/2006/math">
                    <m:oMathParaPr>
                      <m:jc m:val="centerGroup"/>
                    </m:oMathParaPr>
                    <m:oMath xmlns:m="http://schemas.openxmlformats.org/officeDocument/2006/math">
                      <m:r>
                        <a:rPr lang="en-US" altLang="en-US" b="1" i="1" smtClean="0">
                          <a:latin typeface="Cambria Math" panose="02040503050406030204" pitchFamily="18" charset="0"/>
                        </a:rPr>
                        <m:t>𝑨𝑼𝑪</m:t>
                      </m:r>
                      <m:r>
                        <a:rPr lang="en-US" altLang="en-US" b="1" i="1" smtClean="0">
                          <a:latin typeface="Cambria Math" panose="02040503050406030204" pitchFamily="18" charset="0"/>
                        </a:rPr>
                        <m:t>=</m:t>
                      </m:r>
                      <m:f>
                        <m:fPr>
                          <m:ctrlPr>
                            <a:rPr lang="en-US" altLang="en-US" b="1" i="1" smtClean="0">
                              <a:latin typeface="Cambria Math" panose="02040503050406030204" pitchFamily="18" charset="0"/>
                            </a:rPr>
                          </m:ctrlPr>
                        </m:fPr>
                        <m:num>
                          <m:nary>
                            <m:naryPr>
                              <m:chr m:val="∑"/>
                              <m:supHide m:val="on"/>
                              <m:ctrlPr>
                                <a:rPr lang="en-US" altLang="en-US" b="1" i="1" smtClean="0">
                                  <a:latin typeface="Cambria Math" panose="02040503050406030204" pitchFamily="18" charset="0"/>
                                </a:rPr>
                              </m:ctrlPr>
                            </m:naryPr>
                            <m:sub>
                              <m:sSub>
                                <m:sSubPr>
                                  <m:ctrlPr>
                                    <a:rPr lang="en-US" altLang="en-US" b="1" i="1" smtClean="0">
                                      <a:latin typeface="Cambria Math" panose="02040503050406030204" pitchFamily="18" charset="0"/>
                                    </a:rPr>
                                  </m:ctrlPr>
                                </m:sSubPr>
                                <m:e>
                                  <m:r>
                                    <m:rPr>
                                      <m:brk m:alnAt="7"/>
                                    </m:rPr>
                                    <a:rPr lang="en-US" altLang="en-US" b="1" i="1" smtClean="0">
                                      <a:latin typeface="Cambria Math" panose="02040503050406030204" pitchFamily="18" charset="0"/>
                                    </a:rPr>
                                    <m:t>𝒙</m:t>
                                  </m:r>
                                </m:e>
                                <m:sub>
                                  <m:r>
                                    <m:rPr>
                                      <m:brk m:alnAt="7"/>
                                    </m:rPr>
                                    <a:rPr lang="en-US" altLang="en-US" b="1" i="1" smtClean="0">
                                      <a:latin typeface="Cambria Math" panose="02040503050406030204" pitchFamily="18" charset="0"/>
                                    </a:rPr>
                                    <m:t>𝒊</m:t>
                                  </m:r>
                                </m:sub>
                              </m:sSub>
                              <m:r>
                                <a:rPr lang="en-US" altLang="en-US" b="1" i="1" smtClean="0">
                                  <a:latin typeface="Cambria Math" panose="02040503050406030204" pitchFamily="18" charset="0"/>
                                </a:rPr>
                                <m:t>∈</m:t>
                              </m:r>
                              <m:r>
                                <a:rPr lang="en-US" altLang="en-US" b="1" i="1" smtClean="0">
                                  <a:latin typeface="Cambria Math" panose="02040503050406030204" pitchFamily="18" charset="0"/>
                                </a:rPr>
                                <m:t>𝒑𝒐𝒔</m:t>
                              </m:r>
                              <m:r>
                                <a:rPr lang="en-US" altLang="en-US" b="1" i="1" smtClean="0">
                                  <a:latin typeface="Cambria Math" panose="02040503050406030204" pitchFamily="18" charset="0"/>
                                </a:rPr>
                                <m:t> </m:t>
                              </m:r>
                            </m:sub>
                            <m:sup/>
                            <m:e>
                              <m:nary>
                                <m:naryPr>
                                  <m:chr m:val="∑"/>
                                  <m:supHide m:val="on"/>
                                  <m:ctrlPr>
                                    <a:rPr lang="en-US" altLang="en-US" b="1" i="1" smtClean="0">
                                      <a:latin typeface="Cambria Math" panose="02040503050406030204" pitchFamily="18" charset="0"/>
                                    </a:rPr>
                                  </m:ctrlPr>
                                </m:naryPr>
                                <m:sub>
                                  <m:sSub>
                                    <m:sSubPr>
                                      <m:ctrlPr>
                                        <a:rPr lang="en-US" altLang="en-US" b="1" i="1" smtClean="0">
                                          <a:latin typeface="Cambria Math" panose="02040503050406030204" pitchFamily="18" charset="0"/>
                                        </a:rPr>
                                      </m:ctrlPr>
                                    </m:sSubPr>
                                    <m:e>
                                      <m:r>
                                        <m:rPr>
                                          <m:brk m:alnAt="7"/>
                                        </m:rPr>
                                        <a:rPr lang="en-US" altLang="en-US" b="1" i="1" smtClean="0">
                                          <a:latin typeface="Cambria Math" panose="02040503050406030204" pitchFamily="18" charset="0"/>
                                        </a:rPr>
                                        <m:t>𝒙</m:t>
                                      </m:r>
                                    </m:e>
                                    <m:sub>
                                      <m:r>
                                        <m:rPr>
                                          <m:brk m:alnAt="7"/>
                                        </m:rPr>
                                        <a:rPr lang="en-US" altLang="en-US" b="1" i="1" smtClean="0">
                                          <a:latin typeface="Cambria Math" panose="02040503050406030204" pitchFamily="18" charset="0"/>
                                        </a:rPr>
                                        <m:t>𝒋</m:t>
                                      </m:r>
                                    </m:sub>
                                  </m:sSub>
                                  <m:r>
                                    <a:rPr lang="en-US" altLang="en-US" b="1" i="1" smtClean="0">
                                      <a:latin typeface="Cambria Math" panose="02040503050406030204" pitchFamily="18" charset="0"/>
                                    </a:rPr>
                                    <m:t>∈</m:t>
                                  </m:r>
                                  <m:r>
                                    <a:rPr lang="en-US" altLang="en-US" b="1" i="1" smtClean="0">
                                      <a:latin typeface="Cambria Math" panose="02040503050406030204" pitchFamily="18" charset="0"/>
                                    </a:rPr>
                                    <m:t>𝒏𝒆𝒈</m:t>
                                  </m:r>
                                </m:sub>
                                <m:sup/>
                                <m:e>
                                  <m:r>
                                    <a:rPr lang="en-US" altLang="en-US" b="1" i="1" smtClean="0">
                                      <a:latin typeface="Cambria Math" panose="02040503050406030204" pitchFamily="18" charset="0"/>
                                    </a:rPr>
                                    <m:t>𝒔</m:t>
                                  </m:r>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𝒊</m:t>
                                      </m:r>
                                    </m:sub>
                                  </m:sSub>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Sub>
                                  <m:r>
                                    <a:rPr lang="en-US" altLang="en-US" b="1" i="1" smtClean="0">
                                      <a:latin typeface="Cambria Math" panose="02040503050406030204" pitchFamily="18" charset="0"/>
                                    </a:rPr>
                                    <m:t>)</m:t>
                                  </m:r>
                                </m:e>
                              </m:nary>
                            </m:e>
                          </m:nary>
                        </m:num>
                        <m:den>
                          <m:r>
                            <a:rPr lang="en-US" altLang="en-US" b="1" i="1" smtClean="0">
                              <a:latin typeface="Cambria Math" panose="02040503050406030204" pitchFamily="18" charset="0"/>
                            </a:rPr>
                            <m:t>𝒑𝒐𝒔</m:t>
                          </m:r>
                          <m:r>
                            <a:rPr lang="en-US" altLang="en-US" b="1" i="1" smtClean="0">
                              <a:latin typeface="Cambria Math" panose="02040503050406030204" pitchFamily="18" charset="0"/>
                            </a:rPr>
                            <m:t>∗</m:t>
                          </m:r>
                          <m:r>
                            <a:rPr lang="en-US" altLang="en-US" b="1" i="1" smtClean="0">
                              <a:latin typeface="Cambria Math" panose="02040503050406030204" pitchFamily="18" charset="0"/>
                            </a:rPr>
                            <m:t>𝒏𝒆𝒈</m:t>
                          </m:r>
                        </m:den>
                      </m:f>
                    </m:oMath>
                  </m:oMathPara>
                </a14:m>
                <a:endParaRPr lang="en-US" altLang="en-US" dirty="0"/>
              </a:p>
              <a:p>
                <a:pPr marL="0" indent="0" algn="just">
                  <a:buNone/>
                </a:pPr>
                <a:r>
                  <a:rPr lang="en-US" altLang="en-US" dirty="0"/>
                  <a:t>    Where,</a:t>
                </a:r>
              </a:p>
              <a:p>
                <a:pPr marL="0" indent="0" algn="just">
                  <a:buNone/>
                </a:pPr>
                <a14:m>
                  <m:oMathPara xmlns:m="http://schemas.openxmlformats.org/officeDocument/2006/math">
                    <m:oMathParaPr>
                      <m:jc m:val="centerGroup"/>
                    </m:oMathParaPr>
                    <m:oMath xmlns:m="http://schemas.openxmlformats.org/officeDocument/2006/math">
                      <m:r>
                        <a:rPr lang="en-US" altLang="en-US" b="1" i="0" smtClean="0">
                          <a:latin typeface="Cambria Math" panose="02040503050406030204" pitchFamily="18" charset="0"/>
                        </a:rPr>
                        <m:t>𝐬</m:t>
                      </m:r>
                      <m:d>
                        <m:dPr>
                          <m:ctrlPr>
                            <a:rPr lang="en-US" altLang="en-US" b="1" i="1" smtClean="0">
                              <a:latin typeface="Cambria Math" panose="02040503050406030204" pitchFamily="18" charset="0"/>
                            </a:rPr>
                          </m:ctrlPr>
                        </m:dPr>
                        <m:e>
                          <m:sSub>
                            <m:sSubPr>
                              <m:ctrlPr>
                                <a:rPr lang="en-US" altLang="en-US" b="1" i="1" smtClean="0">
                                  <a:latin typeface="Cambria Math" panose="02040503050406030204" pitchFamily="18" charset="0"/>
                                </a:rPr>
                              </m:ctrlPr>
                            </m:sSubPr>
                            <m:e>
                              <m:r>
                                <a:rPr lang="en-US" altLang="en-US" b="1" i="0" smtClean="0">
                                  <a:latin typeface="Cambria Math" panose="02040503050406030204" pitchFamily="18" charset="0"/>
                                </a:rPr>
                                <m:t>𝐱</m:t>
                              </m:r>
                            </m:e>
                            <m:sub>
                              <m:r>
                                <a:rPr lang="en-US" altLang="en-US" b="1" i="0" smtClean="0">
                                  <a:latin typeface="Cambria Math" panose="02040503050406030204" pitchFamily="18" charset="0"/>
                                </a:rPr>
                                <m:t>𝐢</m:t>
                              </m:r>
                            </m:sub>
                          </m:sSub>
                          <m:r>
                            <a:rPr lang="en-US" altLang="en-US" b="1" i="0"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0" smtClean="0">
                                  <a:latin typeface="Cambria Math" panose="02040503050406030204" pitchFamily="18" charset="0"/>
                                </a:rPr>
                                <m:t>𝐱</m:t>
                              </m:r>
                            </m:e>
                            <m:sub>
                              <m:r>
                                <a:rPr lang="en-US" altLang="en-US" b="1" i="0" smtClean="0">
                                  <a:latin typeface="Cambria Math" panose="02040503050406030204" pitchFamily="18" charset="0"/>
                                </a:rPr>
                                <m:t>𝐣</m:t>
                              </m:r>
                            </m:sub>
                          </m:sSub>
                        </m:e>
                      </m:d>
                      <m:r>
                        <a:rPr lang="en-US" altLang="en-US" b="1" i="0" smtClean="0">
                          <a:latin typeface="Cambria Math" panose="02040503050406030204" pitchFamily="18" charset="0"/>
                        </a:rPr>
                        <m:t>=</m:t>
                      </m:r>
                      <m:d>
                        <m:dPr>
                          <m:begChr m:val="{"/>
                          <m:endChr m:val=""/>
                          <m:ctrlPr>
                            <a:rPr lang="en-US" altLang="en-US" i="1" smtClean="0">
                              <a:latin typeface="Cambria Math" panose="02040503050406030204" pitchFamily="18" charset="0"/>
                            </a:rPr>
                          </m:ctrlPr>
                        </m:dPr>
                        <m:e>
                          <m:eqArr>
                            <m:eqArrPr>
                              <m:ctrlPr>
                                <a:rPr lang="en-US" altLang="en-US" i="1" smtClean="0">
                                  <a:latin typeface="Cambria Math" panose="02040503050406030204" pitchFamily="18" charset="0"/>
                                </a:rPr>
                              </m:ctrlPr>
                            </m:eqArrPr>
                            <m:e>
                              <m:r>
                                <a:rPr lang="en-US" altLang="en-US" b="1" i="1" smtClean="0">
                                  <a:latin typeface="Cambria Math" panose="02040503050406030204" pitchFamily="18" charset="0"/>
                                </a:rPr>
                                <m:t>𝟏</m:t>
                              </m:r>
                              <m:r>
                                <a:rPr lang="en-US" altLang="en-US" b="1" i="1" smtClean="0">
                                  <a:latin typeface="Cambria Math" panose="02040503050406030204" pitchFamily="18" charset="0"/>
                                </a:rPr>
                                <m:t>,     </m:t>
                              </m:r>
                              <m:r>
                                <a:rPr lang="en-US" altLang="en-US" b="1" i="1" smtClean="0">
                                  <a:latin typeface="Cambria Math" panose="02040503050406030204" pitchFamily="18" charset="0"/>
                                </a:rPr>
                                <m:t>𝒉</m:t>
                              </m:r>
                              <m:d>
                                <m:dPr>
                                  <m:ctrlPr>
                                    <a:rPr lang="en-US" altLang="en-US" b="1" i="1" smtClean="0">
                                      <a:latin typeface="Cambria Math" panose="02040503050406030204" pitchFamily="18" charset="0"/>
                                    </a:rPr>
                                  </m:ctrlPr>
                                </m:dPr>
                                <m:e>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𝒊</m:t>
                                      </m:r>
                                    </m:sub>
                                  </m:sSub>
                                </m:e>
                              </m:d>
                              <m:r>
                                <a:rPr lang="en-US" altLang="en-US" b="1" i="1" smtClean="0">
                                  <a:latin typeface="Cambria Math" panose="02040503050406030204" pitchFamily="18" charset="0"/>
                                </a:rPr>
                                <m:t>&gt;</m:t>
                              </m:r>
                              <m:r>
                                <a:rPr lang="en-US" altLang="en-US" b="1" i="1" smtClean="0">
                                  <a:latin typeface="Cambria Math" panose="02040503050406030204" pitchFamily="18" charset="0"/>
                                </a:rPr>
                                <m:t>𝒉</m:t>
                              </m:r>
                              <m:r>
                                <a:rPr lang="en-US" altLang="en-US" b="1" i="1" smtClean="0">
                                  <a:latin typeface="Cambria Math" panose="02040503050406030204" pitchFamily="18" charset="0"/>
                                </a:rPr>
                                <m:t>(</m:t>
                              </m:r>
                              <m:sSub>
                                <m:sSubPr>
                                  <m:ctrlPr>
                                    <a:rPr lang="en-US" altLang="en-US" b="1" i="1" smtClean="0">
                                      <a:latin typeface="Cambria Math" panose="02040503050406030204" pitchFamily="18" charset="0"/>
                                    </a:rPr>
                                  </m:ctrlPr>
                                </m:sSubPr>
                                <m:e>
                                  <m:r>
                                    <a:rPr lang="en-US" altLang="en-US" b="1" i="1" smtClean="0">
                                      <a:latin typeface="Cambria Math" panose="02040503050406030204" pitchFamily="18" charset="0"/>
                                    </a:rPr>
                                    <m:t>𝒙</m:t>
                                  </m:r>
                                </m:e>
                                <m:sub>
                                  <m:r>
                                    <a:rPr lang="en-US" altLang="en-US" b="1" i="1" smtClean="0">
                                      <a:latin typeface="Cambria Math" panose="02040503050406030204" pitchFamily="18" charset="0"/>
                                    </a:rPr>
                                    <m:t>𝒋</m:t>
                                  </m:r>
                                </m:sub>
                              </m:sSub>
                              <m:r>
                                <a:rPr lang="en-US" altLang="en-US" b="1" i="1" smtClean="0">
                                  <a:latin typeface="Cambria Math" panose="02040503050406030204" pitchFamily="18" charset="0"/>
                                </a:rPr>
                                <m:t>)</m:t>
                              </m:r>
                            </m:e>
                            <m:e>
                              <m:r>
                                <a:rPr lang="en-US" altLang="en-US" b="1" i="1" smtClean="0">
                                  <a:latin typeface="Cambria Math" panose="02040503050406030204" pitchFamily="18" charset="0"/>
                                </a:rPr>
                                <m:t>𝟎</m:t>
                              </m:r>
                              <m:r>
                                <a:rPr lang="en-US" altLang="en-US" b="1" i="1" smtClean="0">
                                  <a:latin typeface="Cambria Math" panose="02040503050406030204" pitchFamily="18" charset="0"/>
                                </a:rPr>
                                <m:t>.</m:t>
                              </m:r>
                              <m:r>
                                <a:rPr lang="en-US" altLang="en-US" b="1" i="1" smtClean="0">
                                  <a:latin typeface="Cambria Math" panose="02040503050406030204" pitchFamily="18" charset="0"/>
                                </a:rPr>
                                <m:t>𝟓</m:t>
                              </m:r>
                              <m:r>
                                <a:rPr lang="en-US" altLang="en-US" b="1" i="1" smtClean="0">
                                  <a:latin typeface="Cambria Math" panose="02040503050406030204" pitchFamily="18" charset="0"/>
                                </a:rPr>
                                <m:t>,  </m:t>
                              </m:r>
                              <m:r>
                                <a:rPr lang="en-US" altLang="en-US" i="1">
                                  <a:latin typeface="Cambria Math" panose="02040503050406030204" pitchFamily="18" charset="0"/>
                                </a:rPr>
                                <m:t>𝒉</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𝒙</m:t>
                                      </m:r>
                                    </m:e>
                                    <m:sub>
                                      <m:r>
                                        <a:rPr lang="en-US" altLang="en-US" i="1">
                                          <a:latin typeface="Cambria Math" panose="02040503050406030204" pitchFamily="18" charset="0"/>
                                        </a:rPr>
                                        <m:t>𝒊</m:t>
                                      </m:r>
                                    </m:sub>
                                  </m:sSub>
                                </m:e>
                              </m:d>
                              <m:r>
                                <a:rPr lang="en-US" altLang="en-US" b="1" i="1" smtClean="0">
                                  <a:latin typeface="Cambria Math" panose="02040503050406030204" pitchFamily="18" charset="0"/>
                                </a:rPr>
                                <m:t>=</m:t>
                              </m:r>
                              <m:r>
                                <a:rPr lang="en-US" altLang="en-US" i="1">
                                  <a:latin typeface="Cambria Math" panose="02040503050406030204" pitchFamily="18" charset="0"/>
                                </a:rPr>
                                <m:t>𝒉</m:t>
                              </m:r>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𝒙</m:t>
                                  </m:r>
                                </m:e>
                                <m:sub>
                                  <m:r>
                                    <a:rPr lang="en-US" altLang="en-US" i="1">
                                      <a:latin typeface="Cambria Math" panose="02040503050406030204" pitchFamily="18" charset="0"/>
                                    </a:rPr>
                                    <m:t>𝒋</m:t>
                                  </m:r>
                                </m:sub>
                              </m:sSub>
                              <m:r>
                                <a:rPr lang="en-US" altLang="en-US" i="1">
                                  <a:latin typeface="Cambria Math" panose="02040503050406030204" pitchFamily="18" charset="0"/>
                                </a:rPr>
                                <m:t>)</m:t>
                              </m:r>
                            </m:e>
                            <m:e>
                              <m:r>
                                <a:rPr lang="en-US" altLang="en-US" b="1" i="1" smtClean="0">
                                  <a:latin typeface="Cambria Math" panose="02040503050406030204" pitchFamily="18" charset="0"/>
                                </a:rPr>
                                <m:t>𝟎</m:t>
                              </m:r>
                              <m:r>
                                <a:rPr lang="en-US" altLang="en-US" b="1" i="1" smtClean="0">
                                  <a:latin typeface="Cambria Math" panose="02040503050406030204" pitchFamily="18" charset="0"/>
                                </a:rPr>
                                <m:t>,     </m:t>
                              </m:r>
                              <m:r>
                                <a:rPr lang="en-US" altLang="en-US" b="1" i="1" smtClean="0">
                                  <a:latin typeface="Cambria Math" panose="02040503050406030204" pitchFamily="18" charset="0"/>
                                </a:rPr>
                                <m:t>𝑶𝒕𝒉𝒆𝒓𝒘𝒊𝒔𝒆</m:t>
                              </m:r>
                              <m:r>
                                <a:rPr lang="en-US" altLang="en-US" b="1" i="1" smtClean="0">
                                  <a:latin typeface="Cambria Math" panose="02040503050406030204" pitchFamily="18" charset="0"/>
                                </a:rPr>
                                <m:t>;    </m:t>
                              </m:r>
                            </m:e>
                          </m:eqArr>
                        </m:e>
                      </m:d>
                      <m:r>
                        <a:rPr lang="en-US" altLang="en-US" b="1" i="1" smtClean="0">
                          <a:latin typeface="Cambria Math" panose="02040503050406030204" pitchFamily="18" charset="0"/>
                        </a:rPr>
                        <m:t> </m:t>
                      </m:r>
                    </m:oMath>
                  </m:oMathPara>
                </a14:m>
                <a:endParaRPr lang="en-US" altLang="en-US" dirty="0"/>
              </a:p>
              <a:p>
                <a:endParaRPr lang="en-IN" dirty="0"/>
              </a:p>
            </p:txBody>
          </p:sp>
        </mc:Choice>
        <mc:Fallback xmlns="">
          <p:sp>
            <p:nvSpPr>
              <p:cNvPr id="3" name="Content Placeholder 2">
                <a:extLst>
                  <a:ext uri="{FF2B5EF4-FFF2-40B4-BE49-F238E27FC236}">
                    <a16:creationId xmlns:a16="http://schemas.microsoft.com/office/drawing/2014/main" xmlns:a14="http://schemas.microsoft.com/office/drawing/2010/main" xmlns="" id="{5BD0E6EC-AFDE-42E1-AFDD-723E4AFBCF3E}"/>
                  </a:ext>
                </a:extLst>
              </p:cNvPr>
              <p:cNvSpPr>
                <a:spLocks noGrp="1" noRot="1" noChangeAspect="1" noMove="1" noResize="1" noEditPoints="1" noAdjustHandles="1" noChangeArrowheads="1" noChangeShapeType="1" noTextEdit="1"/>
              </p:cNvSpPr>
              <p:nvPr>
                <p:ph idx="1"/>
              </p:nvPr>
            </p:nvSpPr>
            <p:spPr>
              <a:xfrm>
                <a:off x="838200" y="1270000"/>
                <a:ext cx="6213390" cy="4906963"/>
              </a:xfrm>
              <a:blipFill rotWithShape="0">
                <a:blip r:embed="rId2"/>
                <a:stretch>
                  <a:fillRect l="-883" t="-2236" r="-9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FEB7D76-4464-41E7-B5FB-D520AFA8D29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D9ADDDE9-1D21-4CB4-AA1C-20AB5A901AA2}"/>
              </a:ext>
            </a:extLst>
          </p:cNvPr>
          <p:cNvSpPr>
            <a:spLocks noGrp="1"/>
          </p:cNvSpPr>
          <p:nvPr>
            <p:ph type="sldNum" sz="quarter" idx="12"/>
          </p:nvPr>
        </p:nvSpPr>
        <p:spPr/>
        <p:txBody>
          <a:bodyPr/>
          <a:lstStyle/>
          <a:p>
            <a:fld id="{7A40C488-C8CC-47D5-8871-7D5F905AB6AC}" type="slidenum">
              <a:rPr lang="en-US" smtClean="0"/>
              <a:t>38</a:t>
            </a:fld>
            <a:endParaRPr lang="en-US"/>
          </a:p>
        </p:txBody>
      </p:sp>
      <p:pic>
        <p:nvPicPr>
          <p:cNvPr id="6" name="Picture 5">
            <a:extLst>
              <a:ext uri="{FF2B5EF4-FFF2-40B4-BE49-F238E27FC236}">
                <a16:creationId xmlns:a16="http://schemas.microsoft.com/office/drawing/2014/main" id="{28D42F8E-7470-4E00-A638-D73893EFD5B8}"/>
              </a:ext>
            </a:extLst>
          </p:cNvPr>
          <p:cNvPicPr>
            <a:picLocks noChangeAspect="1"/>
          </p:cNvPicPr>
          <p:nvPr/>
        </p:nvPicPr>
        <p:blipFill>
          <a:blip r:embed="rId3"/>
          <a:stretch>
            <a:fillRect/>
          </a:stretch>
        </p:blipFill>
        <p:spPr>
          <a:xfrm>
            <a:off x="7793556" y="1270000"/>
            <a:ext cx="3918807" cy="3846643"/>
          </a:xfrm>
          <a:prstGeom prst="rect">
            <a:avLst/>
          </a:prstGeom>
        </p:spPr>
      </p:pic>
    </p:spTree>
    <p:extLst>
      <p:ext uri="{BB962C8B-B14F-4D97-AF65-F5344CB8AC3E}">
        <p14:creationId xmlns:p14="http://schemas.microsoft.com/office/powerpoint/2010/main" val="289569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EF6A-6F3A-4B02-A1B3-7482000A680B}"/>
              </a:ext>
            </a:extLst>
          </p:cNvPr>
          <p:cNvSpPr>
            <a:spLocks noGrp="1"/>
          </p:cNvSpPr>
          <p:nvPr>
            <p:ph type="title"/>
          </p:nvPr>
        </p:nvSpPr>
        <p:spPr/>
        <p:txBody>
          <a:bodyPr>
            <a:normAutofit fontScale="90000"/>
          </a:bodyPr>
          <a:lstStyle/>
          <a:p>
            <a:r>
              <a:rPr lang="en-US" dirty="0"/>
              <a:t>AUC Probabilistic Interpretation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5537B4-22EE-4A7F-838F-6AFA0D7238B3}"/>
                  </a:ext>
                </a:extLst>
              </p:cNvPr>
              <p:cNvSpPr>
                <a:spLocks noGrp="1"/>
              </p:cNvSpPr>
              <p:nvPr>
                <p:ph idx="1"/>
              </p:nvPr>
            </p:nvSpPr>
            <p:spPr>
              <a:xfrm>
                <a:off x="838199" y="1270000"/>
                <a:ext cx="7455195" cy="4906963"/>
              </a:xfrm>
            </p:spPr>
            <p:txBody>
              <a:bodyPr>
                <a:normAutofit lnSpcReduction="10000"/>
              </a:bodyPr>
              <a:lstStyle/>
              <a:p>
                <a:pPr algn="just"/>
                <a:r>
                  <a:rPr lang="en-US" dirty="0"/>
                  <a:t>Consider a classification algorithm that assigns to a random observation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ℝ</m:t>
                        </m:r>
                      </m:e>
                      <m:sup>
                        <m:r>
                          <a:rPr lang="en-US" b="1" i="1" dirty="0" smtClean="0">
                            <a:latin typeface="Cambria Math" panose="02040503050406030204" pitchFamily="18" charset="0"/>
                            <a:ea typeface="Cambria Math" panose="02040503050406030204" pitchFamily="18" charset="0"/>
                          </a:rPr>
                          <m:t>𝒑</m:t>
                        </m:r>
                      </m:sup>
                    </m:sSup>
                    <m:r>
                      <a:rPr lang="en-US" i="1" dirty="0">
                        <a:latin typeface="Cambria Math" panose="02040503050406030204" pitchFamily="18" charset="0"/>
                      </a:rPr>
                      <m:t> </m:t>
                    </m:r>
                  </m:oMath>
                </a14:m>
                <a:r>
                  <a:rPr lang="en-US" dirty="0"/>
                  <a:t>a score (or probability) </a:t>
                </a:r>
                <a14:m>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𝒑</m:t>
                        </m:r>
                      </m:e>
                    </m:acc>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)∈[0,1]</m:t>
                    </m:r>
                  </m:oMath>
                </a14:m>
                <a:r>
                  <a:rPr lang="en-US" dirty="0"/>
                  <a:t>signifying membership in class 1.</a:t>
                </a:r>
              </a:p>
              <a:p>
                <a:pPr algn="just"/>
                <a:r>
                  <a:rPr lang="en-US" dirty="0"/>
                  <a:t> If the final classification between class 1 and class 0 is determined by a decision threshold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∈[0,1], </m:t>
                    </m:r>
                  </m:oMath>
                </a14:m>
                <a:r>
                  <a:rPr lang="en-US" dirty="0"/>
                  <a:t>then the true positive rate can be written as a conditional probability</a:t>
                </a:r>
              </a:p>
              <a:p>
                <a:pPr marL="0" indent="0" algn="just">
                  <a:buNone/>
                </a:pPr>
                <a14:m>
                  <m:oMathPara xmlns:m="http://schemas.openxmlformats.org/officeDocument/2006/math">
                    <m:oMathParaPr>
                      <m:jc m:val="centerGroup"/>
                    </m:oMathParaPr>
                    <m:oMath xmlns:m="http://schemas.openxmlformats.org/officeDocument/2006/math">
                      <m:r>
                        <m:rPr>
                          <m:nor/>
                        </m:rPr>
                        <a:rPr lang="en-US" altLang="en-US" b="0" dirty="0">
                          <a:solidFill>
                            <a:srgbClr val="000000"/>
                          </a:solidFill>
                          <a:latin typeface="Arial Unicode MS" panose="020B0604020202020204" pitchFamily="34" charset="-128"/>
                        </a:rPr>
                        <m:t>T</m:t>
                      </m:r>
                      <m:r>
                        <m:rPr>
                          <m:nor/>
                        </m:rPr>
                        <a:rPr lang="en-US" altLang="en-US" b="0" dirty="0">
                          <a:solidFill>
                            <a:srgbClr val="000000"/>
                          </a:solidFill>
                          <a:latin typeface="Arial Unicode MS" panose="020B0604020202020204" pitchFamily="34" charset="-128"/>
                        </a:rPr>
                        <m:t>(</m:t>
                      </m:r>
                      <m:r>
                        <m:rPr>
                          <m:nor/>
                        </m:rPr>
                        <a:rPr lang="en-US" altLang="en-US" b="0" dirty="0">
                          <a:solidFill>
                            <a:srgbClr val="000000"/>
                          </a:solidFill>
                          <a:latin typeface="Arial Unicode MS" panose="020B0604020202020204" pitchFamily="34" charset="-128"/>
                        </a:rPr>
                        <m:t>t</m:t>
                      </m:r>
                      <m:r>
                        <m:rPr>
                          <m:nor/>
                        </m:rPr>
                        <a:rPr lang="en-US" altLang="en-US" b="0" dirty="0">
                          <a:solidFill>
                            <a:srgbClr val="000000"/>
                          </a:solidFill>
                          <a:latin typeface="Arial Unicode MS" panose="020B0604020202020204" pitchFamily="34" charset="-128"/>
                        </a:rPr>
                        <m:t>) := </m:t>
                      </m:r>
                      <m:r>
                        <m:rPr>
                          <m:nor/>
                        </m:rPr>
                        <a:rPr lang="en-US" altLang="en-US" b="0" dirty="0">
                          <a:solidFill>
                            <a:srgbClr val="000000"/>
                          </a:solidFill>
                          <a:latin typeface="Arial Unicode MS" panose="020B0604020202020204" pitchFamily="34" charset="-128"/>
                        </a:rPr>
                        <m:t>P</m:t>
                      </m:r>
                      <m:r>
                        <m:rPr>
                          <m:nor/>
                        </m:rPr>
                        <a:rPr lang="en-US" altLang="en-US" b="0" dirty="0">
                          <a:solidFill>
                            <a:srgbClr val="000000"/>
                          </a:solidFill>
                          <a:latin typeface="Arial Unicode MS" panose="020B0604020202020204" pitchFamily="34" charset="-128"/>
                        </a:rPr>
                        <m:t>[</m:t>
                      </m:r>
                      <m:r>
                        <a:rPr lang="en-US" altLang="en-US" b="0" i="1" dirty="0" smtClean="0">
                          <a:solidFill>
                            <a:srgbClr val="000000"/>
                          </a:solidFill>
                          <a:latin typeface="Cambria Math" panose="02040503050406030204" pitchFamily="18" charset="0"/>
                        </a:rPr>
                        <m:t> </m:t>
                      </m:r>
                      <m:acc>
                        <m:accPr>
                          <m:chr m:val="̂"/>
                          <m:ctrlPr>
                            <a:rPr lang="en-US" altLang="en-US" b="0" i="1" dirty="0" smtClean="0">
                              <a:solidFill>
                                <a:srgbClr val="000000"/>
                              </a:solidFill>
                              <a:latin typeface="Cambria Math" panose="02040503050406030204" pitchFamily="18" charset="0"/>
                            </a:rPr>
                          </m:ctrlPr>
                        </m:accPr>
                        <m:e>
                          <m:r>
                            <m:rPr>
                              <m:sty m:val="p"/>
                            </m:rPr>
                            <a:rPr lang="en-US" altLang="en-US" b="0" i="0" dirty="0" smtClean="0">
                              <a:solidFill>
                                <a:srgbClr val="000000"/>
                              </a:solidFill>
                              <a:latin typeface="Cambria Math" panose="02040503050406030204" pitchFamily="18" charset="0"/>
                            </a:rPr>
                            <m:t>p</m:t>
                          </m:r>
                        </m:e>
                      </m:acc>
                      <m:r>
                        <m:rPr>
                          <m:nor/>
                        </m:rPr>
                        <a:rPr lang="en-US" altLang="en-US" b="0" dirty="0">
                          <a:solidFill>
                            <a:srgbClr val="000000"/>
                          </a:solidFill>
                          <a:latin typeface="Arial Unicode MS" panose="020B0604020202020204" pitchFamily="34" charset="-128"/>
                        </a:rPr>
                        <m:t>(</m:t>
                      </m:r>
                      <m:r>
                        <m:rPr>
                          <m:nor/>
                        </m:rPr>
                        <a:rPr lang="en-US" altLang="en-US" b="0" dirty="0" smtClean="0">
                          <a:solidFill>
                            <a:srgbClr val="000000"/>
                          </a:solidFill>
                          <a:latin typeface="Arial Unicode MS" panose="020B0604020202020204" pitchFamily="34" charset="-128"/>
                        </a:rPr>
                        <m:t>x</m:t>
                      </m:r>
                      <m:r>
                        <m:rPr>
                          <m:nor/>
                        </m:rPr>
                        <a:rPr lang="en-US" altLang="en-US" b="0" dirty="0" smtClean="0">
                          <a:solidFill>
                            <a:srgbClr val="000000"/>
                          </a:solidFill>
                          <a:latin typeface="Arial Unicode MS" panose="020B0604020202020204" pitchFamily="34" charset="-128"/>
                        </a:rPr>
                        <m:t> &gt; </m:t>
                      </m:r>
                      <m:r>
                        <m:rPr>
                          <m:nor/>
                        </m:rPr>
                        <a:rPr lang="en-US" altLang="en-US" b="0" dirty="0" smtClean="0">
                          <a:solidFill>
                            <a:srgbClr val="000000"/>
                          </a:solidFill>
                          <a:latin typeface="Arial Unicode MS" panose="020B0604020202020204" pitchFamily="34" charset="-128"/>
                        </a:rPr>
                        <m:t>t</m:t>
                      </m:r>
                      <m:r>
                        <m:rPr>
                          <m:nor/>
                        </m:rPr>
                        <a:rPr lang="en-US" altLang="en-US" b="0" dirty="0" smtClean="0">
                          <a:solidFill>
                            <a:srgbClr val="000000"/>
                          </a:solidFill>
                          <a:latin typeface="Arial Unicode MS" panose="020B0604020202020204" pitchFamily="34" charset="-128"/>
                        </a:rPr>
                        <m:t> | </m:t>
                      </m:r>
                      <m:r>
                        <m:rPr>
                          <m:nor/>
                        </m:rPr>
                        <a:rPr lang="en-US" altLang="en-US" b="0" dirty="0" smtClean="0">
                          <a:solidFill>
                            <a:srgbClr val="000000"/>
                          </a:solidFill>
                          <a:latin typeface="Arial Unicode MS" panose="020B0604020202020204" pitchFamily="34" charset="-128"/>
                        </a:rPr>
                        <m:t>y</m:t>
                      </m:r>
                      <m:r>
                        <m:rPr>
                          <m:nor/>
                        </m:rPr>
                        <a:rPr lang="en-US" altLang="en-US" b="0" dirty="0" smtClean="0">
                          <a:solidFill>
                            <a:srgbClr val="000000"/>
                          </a:solidFill>
                          <a:latin typeface="Arial Unicode MS" panose="020B0604020202020204" pitchFamily="34" charset="-128"/>
                        </a:rPr>
                        <m:t>(</m:t>
                      </m:r>
                      <m:r>
                        <m:rPr>
                          <m:nor/>
                        </m:rPr>
                        <a:rPr lang="en-US" altLang="en-US" b="0" dirty="0" smtClean="0">
                          <a:solidFill>
                            <a:srgbClr val="000000"/>
                          </a:solidFill>
                          <a:latin typeface="Arial Unicode MS" panose="020B0604020202020204" pitchFamily="34" charset="-128"/>
                        </a:rPr>
                        <m:t>x</m:t>
                      </m:r>
                      <m:r>
                        <m:rPr>
                          <m:nor/>
                        </m:rPr>
                        <a:rPr lang="en-US" altLang="en-US" b="0" dirty="0" smtClean="0">
                          <a:solidFill>
                            <a:srgbClr val="000000"/>
                          </a:solidFill>
                          <a:latin typeface="Arial Unicode MS" panose="020B0604020202020204" pitchFamily="34" charset="-128"/>
                        </a:rPr>
                        <m:t>)= 1]</m:t>
                      </m:r>
                    </m:oMath>
                  </m:oMathPara>
                </a14:m>
                <a:endParaRPr lang="en-US" altLang="en-US" sz="5400" b="0" dirty="0">
                  <a:solidFill>
                    <a:schemeClr val="tx1"/>
                  </a:solidFill>
                  <a:latin typeface="Arial" panose="020B0604020202020204" pitchFamily="34" charset="0"/>
                </a:endParaRPr>
              </a:p>
              <a:p>
                <a:pPr algn="just"/>
                <a:r>
                  <a:rPr lang="en-US" altLang="en-US" dirty="0">
                    <a:solidFill>
                      <a:srgbClr val="0070C0"/>
                    </a:solidFill>
                  </a:rPr>
                  <a:t>and the false positive rate (or 1 - specificity) can be written as</a:t>
                </a:r>
              </a:p>
              <a:p>
                <a:pPr marL="0" indent="0" algn="just">
                  <a:buNone/>
                </a:pPr>
                <a14:m>
                  <m:oMathPara xmlns:m="http://schemas.openxmlformats.org/officeDocument/2006/math">
                    <m:oMathParaPr>
                      <m:jc m:val="centerGroup"/>
                    </m:oMathParaPr>
                    <m:oMath xmlns:m="http://schemas.openxmlformats.org/officeDocument/2006/math">
                      <m:r>
                        <m:rPr>
                          <m:nor/>
                        </m:rPr>
                        <a:rPr lang="en-US" altLang="en-US" b="0" i="0" dirty="0" smtClean="0">
                          <a:solidFill>
                            <a:srgbClr val="000000"/>
                          </a:solidFill>
                          <a:latin typeface="Arial Unicode MS" panose="020B0604020202020204" pitchFamily="34" charset="-128"/>
                        </a:rPr>
                        <m:t>F</m:t>
                      </m:r>
                      <m:r>
                        <m:rPr>
                          <m:nor/>
                        </m:rPr>
                        <a:rPr lang="en-US" altLang="en-US" b="0" dirty="0">
                          <a:solidFill>
                            <a:srgbClr val="000000"/>
                          </a:solidFill>
                          <a:latin typeface="Arial Unicode MS" panose="020B0604020202020204" pitchFamily="34" charset="-128"/>
                        </a:rPr>
                        <m:t>(</m:t>
                      </m:r>
                      <m:r>
                        <m:rPr>
                          <m:nor/>
                        </m:rPr>
                        <a:rPr lang="en-US" altLang="en-US" b="0" dirty="0">
                          <a:solidFill>
                            <a:srgbClr val="000000"/>
                          </a:solidFill>
                          <a:latin typeface="Arial Unicode MS" panose="020B0604020202020204" pitchFamily="34" charset="-128"/>
                        </a:rPr>
                        <m:t>t</m:t>
                      </m:r>
                      <m:r>
                        <m:rPr>
                          <m:nor/>
                        </m:rPr>
                        <a:rPr lang="en-US" altLang="en-US" b="0" dirty="0">
                          <a:solidFill>
                            <a:srgbClr val="000000"/>
                          </a:solidFill>
                          <a:latin typeface="Arial Unicode MS" panose="020B0604020202020204" pitchFamily="34" charset="-128"/>
                        </a:rPr>
                        <m:t>) := </m:t>
                      </m:r>
                      <m:r>
                        <m:rPr>
                          <m:nor/>
                        </m:rPr>
                        <a:rPr lang="en-US" altLang="en-US" b="0" dirty="0">
                          <a:solidFill>
                            <a:srgbClr val="000000"/>
                          </a:solidFill>
                          <a:latin typeface="Arial Unicode MS" panose="020B0604020202020204" pitchFamily="34" charset="-128"/>
                        </a:rPr>
                        <m:t>P</m:t>
                      </m:r>
                      <m:r>
                        <m:rPr>
                          <m:nor/>
                        </m:rPr>
                        <a:rPr lang="en-US" altLang="en-US" b="0" dirty="0">
                          <a:solidFill>
                            <a:srgbClr val="000000"/>
                          </a:solidFill>
                          <a:latin typeface="Arial Unicode MS" panose="020B0604020202020204" pitchFamily="34" charset="-128"/>
                        </a:rPr>
                        <m:t>[</m:t>
                      </m:r>
                      <m:r>
                        <a:rPr lang="en-US" altLang="en-US" b="0" i="1" dirty="0">
                          <a:solidFill>
                            <a:srgbClr val="000000"/>
                          </a:solidFill>
                          <a:latin typeface="Cambria Math" panose="02040503050406030204" pitchFamily="18" charset="0"/>
                        </a:rPr>
                        <m:t> </m:t>
                      </m:r>
                      <m:acc>
                        <m:accPr>
                          <m:chr m:val="̂"/>
                          <m:ctrlPr>
                            <a:rPr lang="en-US" altLang="en-US" b="0" i="1" dirty="0">
                              <a:solidFill>
                                <a:srgbClr val="000000"/>
                              </a:solidFill>
                              <a:latin typeface="Cambria Math" panose="02040503050406030204" pitchFamily="18" charset="0"/>
                            </a:rPr>
                          </m:ctrlPr>
                        </m:accPr>
                        <m:e>
                          <m:r>
                            <a:rPr lang="en-US" altLang="en-US" b="0" i="1" dirty="0">
                              <a:solidFill>
                                <a:srgbClr val="000000"/>
                              </a:solidFill>
                              <a:latin typeface="Cambria Math" panose="02040503050406030204" pitchFamily="18" charset="0"/>
                            </a:rPr>
                            <m:t>𝑝</m:t>
                          </m:r>
                        </m:e>
                      </m:acc>
                      <m:r>
                        <m:rPr>
                          <m:nor/>
                        </m:rPr>
                        <a:rPr lang="en-US" altLang="en-US" b="0" dirty="0">
                          <a:solidFill>
                            <a:srgbClr val="000000"/>
                          </a:solidFill>
                          <a:latin typeface="Arial Unicode MS" panose="020B0604020202020204" pitchFamily="34" charset="-128"/>
                        </a:rPr>
                        <m:t>(</m:t>
                      </m:r>
                      <m:r>
                        <m:rPr>
                          <m:nor/>
                        </m:rPr>
                        <a:rPr lang="en-US" altLang="en-US" b="0" dirty="0">
                          <a:solidFill>
                            <a:srgbClr val="000000"/>
                          </a:solidFill>
                          <a:latin typeface="Arial Unicode MS" panose="020B0604020202020204" pitchFamily="34" charset="-128"/>
                        </a:rPr>
                        <m:t>x</m:t>
                      </m:r>
                      <m:r>
                        <m:rPr>
                          <m:nor/>
                        </m:rPr>
                        <a:rPr lang="en-US" altLang="en-US" b="0" dirty="0">
                          <a:solidFill>
                            <a:srgbClr val="000000"/>
                          </a:solidFill>
                          <a:latin typeface="Arial Unicode MS" panose="020B0604020202020204" pitchFamily="34" charset="-128"/>
                        </a:rPr>
                        <m:t> &gt; </m:t>
                      </m:r>
                      <m:r>
                        <m:rPr>
                          <m:nor/>
                        </m:rPr>
                        <a:rPr lang="en-US" altLang="en-US" b="0" dirty="0">
                          <a:solidFill>
                            <a:srgbClr val="000000"/>
                          </a:solidFill>
                          <a:latin typeface="Arial Unicode MS" panose="020B0604020202020204" pitchFamily="34" charset="-128"/>
                        </a:rPr>
                        <m:t>t</m:t>
                      </m:r>
                      <m:r>
                        <m:rPr>
                          <m:nor/>
                        </m:rPr>
                        <a:rPr lang="en-US" altLang="en-US" b="0" dirty="0">
                          <a:solidFill>
                            <a:srgbClr val="000000"/>
                          </a:solidFill>
                          <a:latin typeface="Arial Unicode MS" panose="020B0604020202020204" pitchFamily="34" charset="-128"/>
                        </a:rPr>
                        <m:t> | </m:t>
                      </m:r>
                      <m:r>
                        <m:rPr>
                          <m:nor/>
                        </m:rPr>
                        <a:rPr lang="en-US" altLang="en-US" b="0" dirty="0" smtClean="0">
                          <a:solidFill>
                            <a:srgbClr val="000000"/>
                          </a:solidFill>
                          <a:latin typeface="Arial Unicode MS" panose="020B0604020202020204" pitchFamily="34" charset="-128"/>
                        </a:rPr>
                        <m:t>y</m:t>
                      </m:r>
                      <m:r>
                        <m:rPr>
                          <m:nor/>
                        </m:rPr>
                        <a:rPr lang="en-US" altLang="en-US" b="0" dirty="0" smtClean="0">
                          <a:solidFill>
                            <a:srgbClr val="000000"/>
                          </a:solidFill>
                          <a:latin typeface="Arial Unicode MS" panose="020B0604020202020204" pitchFamily="34" charset="-128"/>
                        </a:rPr>
                        <m:t>(</m:t>
                      </m:r>
                      <m:r>
                        <m:rPr>
                          <m:nor/>
                        </m:rPr>
                        <a:rPr lang="en-US" altLang="en-US" b="0" dirty="0" smtClean="0">
                          <a:solidFill>
                            <a:srgbClr val="000000"/>
                          </a:solidFill>
                          <a:latin typeface="Arial Unicode MS" panose="020B0604020202020204" pitchFamily="34" charset="-128"/>
                        </a:rPr>
                        <m:t>x</m:t>
                      </m:r>
                      <m:r>
                        <m:rPr>
                          <m:nor/>
                        </m:rPr>
                        <a:rPr lang="en-US" altLang="en-US" b="0" dirty="0" smtClean="0">
                          <a:solidFill>
                            <a:srgbClr val="000000"/>
                          </a:solidFill>
                          <a:latin typeface="Arial Unicode MS" panose="020B0604020202020204" pitchFamily="34" charset="-128"/>
                        </a:rPr>
                        <m:t>)=0 ]</m:t>
                      </m:r>
                    </m:oMath>
                  </m:oMathPara>
                </a14:m>
                <a:endParaRPr lang="en-US" altLang="en-US" sz="5400" b="0" dirty="0">
                  <a:solidFill>
                    <a:schemeClr val="tx1"/>
                  </a:solidFill>
                  <a:latin typeface="Arial" panose="020B0604020202020204" pitchFamily="34" charset="0"/>
                </a:endParaRPr>
              </a:p>
              <a:p>
                <a:pPr marL="0" indent="0" algn="just">
                  <a:buNone/>
                </a:pPr>
                <a:endParaRPr lang="en-US" altLang="en-US" dirty="0">
                  <a:solidFill>
                    <a:srgbClr val="0070C0"/>
                  </a:solidFill>
                </a:endParaRPr>
              </a:p>
              <a:p>
                <a:pPr marL="0" indent="0" algn="just">
                  <a:buNone/>
                </a:pPr>
                <a:endParaRPr lang="en-US" altLang="en-US" sz="5400" b="0" dirty="0">
                  <a:solidFill>
                    <a:schemeClr val="tx1"/>
                  </a:solidFill>
                  <a:latin typeface="Arial" panose="020B0604020202020204" pitchFamily="34" charset="0"/>
                </a:endParaRPr>
              </a:p>
              <a:p>
                <a:pPr marL="0" indent="0" algn="just">
                  <a:buNone/>
                </a:pPr>
                <a:endParaRPr lang="en-US" altLang="en-US" sz="5400" b="0" dirty="0">
                  <a:solidFill>
                    <a:schemeClr val="tx1"/>
                  </a:solidFill>
                  <a:latin typeface="Arial" panose="020B0604020202020204" pitchFamily="34" charset="0"/>
                </a:endParaRPr>
              </a:p>
              <a:p>
                <a:pPr marL="0" indent="0" algn="just">
                  <a:buNone/>
                </a:pPr>
                <a:endParaRPr lang="en-US" altLang="en-US" sz="5400" b="0" dirty="0">
                  <a:solidFill>
                    <a:schemeClr val="tx1"/>
                  </a:solidFill>
                  <a:latin typeface="Arial" panose="020B0604020202020204" pitchFamily="34" charset="0"/>
                </a:endParaRPr>
              </a:p>
              <a:p>
                <a:pPr marL="0" indent="0" algn="just">
                  <a:buNone/>
                </a:pPr>
                <a:endParaRPr lang="en-IN" dirty="0"/>
              </a:p>
            </p:txBody>
          </p:sp>
        </mc:Choice>
        <mc:Fallback xmlns="">
          <p:sp>
            <p:nvSpPr>
              <p:cNvPr id="3" name="Content Placeholder 2">
                <a:extLst>
                  <a:ext uri="{FF2B5EF4-FFF2-40B4-BE49-F238E27FC236}">
                    <a16:creationId xmlns:a16="http://schemas.microsoft.com/office/drawing/2014/main" id="{395537B4-22EE-4A7F-838F-6AFA0D7238B3}"/>
                  </a:ext>
                </a:extLst>
              </p:cNvPr>
              <p:cNvSpPr>
                <a:spLocks noGrp="1" noRot="1" noChangeAspect="1" noMove="1" noResize="1" noEditPoints="1" noAdjustHandles="1" noChangeArrowheads="1" noChangeShapeType="1" noTextEdit="1"/>
              </p:cNvSpPr>
              <p:nvPr>
                <p:ph idx="1"/>
              </p:nvPr>
            </p:nvSpPr>
            <p:spPr>
              <a:xfrm>
                <a:off x="838199" y="1270000"/>
                <a:ext cx="7455195" cy="4906963"/>
              </a:xfrm>
              <a:blipFill>
                <a:blip r:embed="rId2"/>
                <a:stretch>
                  <a:fillRect l="-1390" t="-2733" r="-171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45A3723E-D9E1-4E84-B4D9-383935EEFDE3}"/>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4838B9F0-B05D-4796-9D6A-64FF00936264}"/>
              </a:ext>
            </a:extLst>
          </p:cNvPr>
          <p:cNvSpPr>
            <a:spLocks noGrp="1"/>
          </p:cNvSpPr>
          <p:nvPr>
            <p:ph type="sldNum" sz="quarter" idx="12"/>
          </p:nvPr>
        </p:nvSpPr>
        <p:spPr/>
        <p:txBody>
          <a:bodyPr/>
          <a:lstStyle/>
          <a:p>
            <a:fld id="{7A40C488-C8CC-47D5-8871-7D5F905AB6AC}" type="slidenum">
              <a:rPr lang="en-US" smtClean="0"/>
              <a:t>39</a:t>
            </a:fld>
            <a:endParaRPr lang="en-US"/>
          </a:p>
        </p:txBody>
      </p:sp>
    </p:spTree>
    <p:extLst>
      <p:ext uri="{BB962C8B-B14F-4D97-AF65-F5344CB8AC3E}">
        <p14:creationId xmlns:p14="http://schemas.microsoft.com/office/powerpoint/2010/main" val="414640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A3BF-5E2B-4CCB-983D-0B349AB7BB6F}"/>
              </a:ext>
            </a:extLst>
          </p:cNvPr>
          <p:cNvSpPr>
            <a:spLocks noGrp="1"/>
          </p:cNvSpPr>
          <p:nvPr>
            <p:ph type="title"/>
          </p:nvPr>
        </p:nvSpPr>
        <p:spPr/>
        <p:txBody>
          <a:bodyPr>
            <a:normAutofit fontScale="90000"/>
          </a:bodyPr>
          <a:lstStyle/>
          <a:p>
            <a:r>
              <a:rPr lang="en-US" dirty="0"/>
              <a:t>Metrics for Performance Evaluation</a:t>
            </a:r>
            <a:endParaRPr lang="en-IN" dirty="0"/>
          </a:p>
        </p:txBody>
      </p:sp>
      <p:sp>
        <p:nvSpPr>
          <p:cNvPr id="4" name="Footer Placeholder 3">
            <a:extLst>
              <a:ext uri="{FF2B5EF4-FFF2-40B4-BE49-F238E27FC236}">
                <a16:creationId xmlns:a16="http://schemas.microsoft.com/office/drawing/2014/main" id="{43579558-31FF-4247-8E4E-EC1D644A82A8}"/>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50AB9CB1-1C1B-4608-901C-B4C8962A715A}"/>
              </a:ext>
            </a:extLst>
          </p:cNvPr>
          <p:cNvSpPr>
            <a:spLocks noGrp="1"/>
          </p:cNvSpPr>
          <p:nvPr>
            <p:ph type="sldNum" sz="quarter" idx="12"/>
          </p:nvPr>
        </p:nvSpPr>
        <p:spPr/>
        <p:txBody>
          <a:bodyPr/>
          <a:lstStyle/>
          <a:p>
            <a:fld id="{7A40C488-C8CC-47D5-8871-7D5F905AB6AC}" type="slidenum">
              <a:rPr lang="en-US" smtClean="0"/>
              <a:t>4</a:t>
            </a:fld>
            <a:endParaRPr lang="en-US"/>
          </a:p>
        </p:txBody>
      </p:sp>
      <p:pic>
        <p:nvPicPr>
          <p:cNvPr id="6" name="Picture 5">
            <a:extLst>
              <a:ext uri="{FF2B5EF4-FFF2-40B4-BE49-F238E27FC236}">
                <a16:creationId xmlns:a16="http://schemas.microsoft.com/office/drawing/2014/main" id="{09807218-21F9-43B9-8505-18049F2DDF7A}"/>
              </a:ext>
            </a:extLst>
          </p:cNvPr>
          <p:cNvPicPr>
            <a:picLocks noChangeAspect="1"/>
          </p:cNvPicPr>
          <p:nvPr/>
        </p:nvPicPr>
        <p:blipFill>
          <a:blip r:embed="rId2"/>
          <a:stretch>
            <a:fillRect/>
          </a:stretch>
        </p:blipFill>
        <p:spPr>
          <a:xfrm>
            <a:off x="838200" y="1365076"/>
            <a:ext cx="2562225" cy="1552575"/>
          </a:xfrm>
          <a:prstGeom prst="rect">
            <a:avLst/>
          </a:prstGeom>
        </p:spPr>
      </p:pic>
      <p:pic>
        <p:nvPicPr>
          <p:cNvPr id="7" name="Picture 6">
            <a:extLst>
              <a:ext uri="{FF2B5EF4-FFF2-40B4-BE49-F238E27FC236}">
                <a16:creationId xmlns:a16="http://schemas.microsoft.com/office/drawing/2014/main" id="{F456F0A2-7628-4BB1-9781-32FAC2A17FE8}"/>
              </a:ext>
            </a:extLst>
          </p:cNvPr>
          <p:cNvPicPr>
            <a:picLocks noChangeAspect="1"/>
          </p:cNvPicPr>
          <p:nvPr/>
        </p:nvPicPr>
        <p:blipFill>
          <a:blip r:embed="rId3"/>
          <a:stretch>
            <a:fillRect/>
          </a:stretch>
        </p:blipFill>
        <p:spPr>
          <a:xfrm>
            <a:off x="4733925" y="1443831"/>
            <a:ext cx="2724150" cy="1533525"/>
          </a:xfrm>
          <a:prstGeom prst="rect">
            <a:avLst/>
          </a:prstGeom>
        </p:spPr>
      </p:pic>
      <p:pic>
        <p:nvPicPr>
          <p:cNvPr id="8" name="Picture 7">
            <a:extLst>
              <a:ext uri="{FF2B5EF4-FFF2-40B4-BE49-F238E27FC236}">
                <a16:creationId xmlns:a16="http://schemas.microsoft.com/office/drawing/2014/main" id="{02CE3B5E-7449-4945-8476-1FD656BCC511}"/>
              </a:ext>
            </a:extLst>
          </p:cNvPr>
          <p:cNvPicPr>
            <a:picLocks noChangeAspect="1"/>
          </p:cNvPicPr>
          <p:nvPr/>
        </p:nvPicPr>
        <p:blipFill>
          <a:blip r:embed="rId4"/>
          <a:stretch>
            <a:fillRect/>
          </a:stretch>
        </p:blipFill>
        <p:spPr>
          <a:xfrm>
            <a:off x="8610600" y="1515268"/>
            <a:ext cx="2686050" cy="1485900"/>
          </a:xfrm>
          <a:prstGeom prst="rect">
            <a:avLst/>
          </a:prstGeom>
        </p:spPr>
      </p:pic>
      <p:pic>
        <p:nvPicPr>
          <p:cNvPr id="9" name="Picture 8">
            <a:extLst>
              <a:ext uri="{FF2B5EF4-FFF2-40B4-BE49-F238E27FC236}">
                <a16:creationId xmlns:a16="http://schemas.microsoft.com/office/drawing/2014/main" id="{103CE5F9-3D2F-45A1-A7CA-B3402B51F020}"/>
              </a:ext>
            </a:extLst>
          </p:cNvPr>
          <p:cNvPicPr>
            <a:picLocks noChangeAspect="1"/>
          </p:cNvPicPr>
          <p:nvPr/>
        </p:nvPicPr>
        <p:blipFill>
          <a:blip r:embed="rId5"/>
          <a:stretch>
            <a:fillRect/>
          </a:stretch>
        </p:blipFill>
        <p:spPr>
          <a:xfrm>
            <a:off x="4695825" y="3691731"/>
            <a:ext cx="2762250" cy="1638300"/>
          </a:xfrm>
          <a:prstGeom prst="rect">
            <a:avLst/>
          </a:prstGeom>
        </p:spPr>
      </p:pic>
      <p:pic>
        <p:nvPicPr>
          <p:cNvPr id="10" name="Picture 9">
            <a:extLst>
              <a:ext uri="{FF2B5EF4-FFF2-40B4-BE49-F238E27FC236}">
                <a16:creationId xmlns:a16="http://schemas.microsoft.com/office/drawing/2014/main" id="{9B509493-AE14-4325-B001-2B99C5C3EA86}"/>
              </a:ext>
            </a:extLst>
          </p:cNvPr>
          <p:cNvPicPr>
            <a:picLocks noChangeAspect="1"/>
          </p:cNvPicPr>
          <p:nvPr/>
        </p:nvPicPr>
        <p:blipFill>
          <a:blip r:embed="rId6"/>
          <a:stretch>
            <a:fillRect/>
          </a:stretch>
        </p:blipFill>
        <p:spPr>
          <a:xfrm>
            <a:off x="8410575" y="3828955"/>
            <a:ext cx="2886075" cy="1514475"/>
          </a:xfrm>
          <a:prstGeom prst="rect">
            <a:avLst/>
          </a:prstGeom>
        </p:spPr>
      </p:pic>
      <p:sp>
        <p:nvSpPr>
          <p:cNvPr id="11" name="TextBox 10">
            <a:extLst>
              <a:ext uri="{FF2B5EF4-FFF2-40B4-BE49-F238E27FC236}">
                <a16:creationId xmlns:a16="http://schemas.microsoft.com/office/drawing/2014/main" id="{5BD78B53-2BFF-48D4-9A82-325B4782F6DA}"/>
              </a:ext>
            </a:extLst>
          </p:cNvPr>
          <p:cNvSpPr txBox="1"/>
          <p:nvPr/>
        </p:nvSpPr>
        <p:spPr>
          <a:xfrm>
            <a:off x="5604765" y="3001168"/>
            <a:ext cx="1619715" cy="369332"/>
          </a:xfrm>
          <a:prstGeom prst="rect">
            <a:avLst/>
          </a:prstGeom>
          <a:noFill/>
        </p:spPr>
        <p:txBody>
          <a:bodyPr wrap="square" rtlCol="0">
            <a:spAutoFit/>
          </a:bodyPr>
          <a:lstStyle/>
          <a:p>
            <a:r>
              <a:rPr lang="en-US" dirty="0"/>
              <a:t>True Positive</a:t>
            </a:r>
            <a:endParaRPr lang="en-IN" dirty="0"/>
          </a:p>
        </p:txBody>
      </p:sp>
      <p:sp>
        <p:nvSpPr>
          <p:cNvPr id="12" name="TextBox 11">
            <a:extLst>
              <a:ext uri="{FF2B5EF4-FFF2-40B4-BE49-F238E27FC236}">
                <a16:creationId xmlns:a16="http://schemas.microsoft.com/office/drawing/2014/main" id="{6C438DFE-8A28-4207-9F0A-F6618E410B07}"/>
              </a:ext>
            </a:extLst>
          </p:cNvPr>
          <p:cNvSpPr txBox="1"/>
          <p:nvPr/>
        </p:nvSpPr>
        <p:spPr>
          <a:xfrm>
            <a:off x="9143767" y="5403334"/>
            <a:ext cx="1619715" cy="369332"/>
          </a:xfrm>
          <a:prstGeom prst="rect">
            <a:avLst/>
          </a:prstGeom>
          <a:noFill/>
        </p:spPr>
        <p:txBody>
          <a:bodyPr wrap="square" rtlCol="0">
            <a:spAutoFit/>
          </a:bodyPr>
          <a:lstStyle/>
          <a:p>
            <a:r>
              <a:rPr lang="en-US" dirty="0"/>
              <a:t>False Negative</a:t>
            </a:r>
            <a:endParaRPr lang="en-IN" dirty="0"/>
          </a:p>
        </p:txBody>
      </p:sp>
      <p:sp>
        <p:nvSpPr>
          <p:cNvPr id="13" name="TextBox 12">
            <a:extLst>
              <a:ext uri="{FF2B5EF4-FFF2-40B4-BE49-F238E27FC236}">
                <a16:creationId xmlns:a16="http://schemas.microsoft.com/office/drawing/2014/main" id="{D267B252-BF64-4411-90E0-C97630185314}"/>
              </a:ext>
            </a:extLst>
          </p:cNvPr>
          <p:cNvSpPr txBox="1"/>
          <p:nvPr/>
        </p:nvSpPr>
        <p:spPr>
          <a:xfrm>
            <a:off x="5604765" y="5403334"/>
            <a:ext cx="1619715" cy="369332"/>
          </a:xfrm>
          <a:prstGeom prst="rect">
            <a:avLst/>
          </a:prstGeom>
          <a:noFill/>
        </p:spPr>
        <p:txBody>
          <a:bodyPr wrap="square" rtlCol="0">
            <a:spAutoFit/>
          </a:bodyPr>
          <a:lstStyle/>
          <a:p>
            <a:r>
              <a:rPr lang="en-US" dirty="0"/>
              <a:t>True Negative</a:t>
            </a:r>
            <a:endParaRPr lang="en-IN" dirty="0"/>
          </a:p>
        </p:txBody>
      </p:sp>
      <p:sp>
        <p:nvSpPr>
          <p:cNvPr id="14" name="TextBox 13">
            <a:extLst>
              <a:ext uri="{FF2B5EF4-FFF2-40B4-BE49-F238E27FC236}">
                <a16:creationId xmlns:a16="http://schemas.microsoft.com/office/drawing/2014/main" id="{96D33250-0725-40B1-A8B9-3AC986E42C66}"/>
              </a:ext>
            </a:extLst>
          </p:cNvPr>
          <p:cNvSpPr txBox="1"/>
          <p:nvPr/>
        </p:nvSpPr>
        <p:spPr>
          <a:xfrm>
            <a:off x="9143767" y="3001168"/>
            <a:ext cx="1619715" cy="369332"/>
          </a:xfrm>
          <a:prstGeom prst="rect">
            <a:avLst/>
          </a:prstGeom>
          <a:noFill/>
        </p:spPr>
        <p:txBody>
          <a:bodyPr wrap="square" rtlCol="0">
            <a:spAutoFit/>
          </a:bodyPr>
          <a:lstStyle/>
          <a:p>
            <a:r>
              <a:rPr lang="en-US" dirty="0"/>
              <a:t>False Positive</a:t>
            </a:r>
            <a:endParaRPr lang="en-IN" dirty="0"/>
          </a:p>
        </p:txBody>
      </p:sp>
    </p:spTree>
    <p:extLst>
      <p:ext uri="{BB962C8B-B14F-4D97-AF65-F5344CB8AC3E}">
        <p14:creationId xmlns:p14="http://schemas.microsoft.com/office/powerpoint/2010/main" val="31514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236A-B547-40B0-99D4-90FC7547D433}"/>
              </a:ext>
            </a:extLst>
          </p:cNvPr>
          <p:cNvSpPr>
            <a:spLocks noGrp="1"/>
          </p:cNvSpPr>
          <p:nvPr>
            <p:ph type="title"/>
          </p:nvPr>
        </p:nvSpPr>
        <p:spPr/>
        <p:txBody>
          <a:bodyPr>
            <a:normAutofit fontScale="90000"/>
          </a:bodyPr>
          <a:lstStyle/>
          <a:p>
            <a:r>
              <a:rPr lang="en-US" dirty="0"/>
              <a:t>AUC Probabilistic Interpretation </a:t>
            </a:r>
            <a:endParaRPr lang="en-IN" dirty="0"/>
          </a:p>
        </p:txBody>
      </p:sp>
      <p:sp>
        <p:nvSpPr>
          <p:cNvPr id="3" name="Content Placeholder 2">
            <a:extLst>
              <a:ext uri="{FF2B5EF4-FFF2-40B4-BE49-F238E27FC236}">
                <a16:creationId xmlns:a16="http://schemas.microsoft.com/office/drawing/2014/main" id="{FB977DD7-1133-439E-93FC-D75FDD1141F6}"/>
              </a:ext>
            </a:extLst>
          </p:cNvPr>
          <p:cNvSpPr>
            <a:spLocks noGrp="1"/>
          </p:cNvSpPr>
          <p:nvPr>
            <p:ph idx="1"/>
          </p:nvPr>
        </p:nvSpPr>
        <p:spPr>
          <a:xfrm>
            <a:off x="838200" y="1270000"/>
            <a:ext cx="7518991" cy="1685851"/>
          </a:xfrm>
        </p:spPr>
        <p:txBody>
          <a:bodyPr>
            <a:normAutofit lnSpcReduction="10000"/>
          </a:bodyPr>
          <a:lstStyle/>
          <a:p>
            <a:pPr algn="just"/>
            <a:r>
              <a:rPr lang="en-US" dirty="0"/>
              <a:t>The ROC curve simply plots T(t) against F(t) while varying t from 0 to 1. </a:t>
            </a:r>
          </a:p>
          <a:p>
            <a:pPr algn="just"/>
            <a:r>
              <a:rPr lang="en-US" dirty="0"/>
              <a:t>Thus, if we view T as a function of F, the AUC can be rewritten as follows.</a:t>
            </a:r>
          </a:p>
          <a:p>
            <a:pPr marL="0" indent="0" algn="just">
              <a:buNone/>
            </a:pPr>
            <a:endParaRPr lang="en-IN" dirty="0"/>
          </a:p>
        </p:txBody>
      </p:sp>
      <p:sp>
        <p:nvSpPr>
          <p:cNvPr id="4" name="Footer Placeholder 3">
            <a:extLst>
              <a:ext uri="{FF2B5EF4-FFF2-40B4-BE49-F238E27FC236}">
                <a16:creationId xmlns:a16="http://schemas.microsoft.com/office/drawing/2014/main" id="{81BBB5A8-D1E3-4D04-AE63-467DAC15E956}"/>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2A83406F-30BC-4B81-8C9C-E2DF80932124}"/>
              </a:ext>
            </a:extLst>
          </p:cNvPr>
          <p:cNvSpPr>
            <a:spLocks noGrp="1"/>
          </p:cNvSpPr>
          <p:nvPr>
            <p:ph type="sldNum" sz="quarter" idx="12"/>
          </p:nvPr>
        </p:nvSpPr>
        <p:spPr/>
        <p:txBody>
          <a:bodyPr/>
          <a:lstStyle/>
          <a:p>
            <a:fld id="{7A40C488-C8CC-47D5-8871-7D5F905AB6AC}" type="slidenum">
              <a:rPr lang="en-US" smtClean="0"/>
              <a:t>40</a:t>
            </a:fld>
            <a:endParaRPr lang="en-US"/>
          </a:p>
        </p:txBody>
      </p:sp>
      <p:pic>
        <p:nvPicPr>
          <p:cNvPr id="7" name="Picture 6">
            <a:extLst>
              <a:ext uri="{FF2B5EF4-FFF2-40B4-BE49-F238E27FC236}">
                <a16:creationId xmlns:a16="http://schemas.microsoft.com/office/drawing/2014/main" id="{59C3F79D-EFFE-449C-957F-0A56FB90CE89}"/>
              </a:ext>
            </a:extLst>
          </p:cNvPr>
          <p:cNvPicPr>
            <a:picLocks noChangeAspect="1"/>
          </p:cNvPicPr>
          <p:nvPr/>
        </p:nvPicPr>
        <p:blipFill>
          <a:blip r:embed="rId2"/>
          <a:stretch>
            <a:fillRect/>
          </a:stretch>
        </p:blipFill>
        <p:spPr>
          <a:xfrm>
            <a:off x="1869558" y="2908373"/>
            <a:ext cx="6400800" cy="3248025"/>
          </a:xfrm>
          <a:prstGeom prst="rect">
            <a:avLst/>
          </a:prstGeom>
        </p:spPr>
      </p:pic>
    </p:spTree>
    <p:extLst>
      <p:ext uri="{BB962C8B-B14F-4D97-AF65-F5344CB8AC3E}">
        <p14:creationId xmlns:p14="http://schemas.microsoft.com/office/powerpoint/2010/main" val="3665115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141F-A03B-4252-B62D-063F02600095}"/>
              </a:ext>
            </a:extLst>
          </p:cNvPr>
          <p:cNvSpPr>
            <a:spLocks noGrp="1"/>
          </p:cNvSpPr>
          <p:nvPr>
            <p:ph type="title"/>
          </p:nvPr>
        </p:nvSpPr>
        <p:spPr/>
        <p:txBody>
          <a:bodyPr>
            <a:normAutofit fontScale="90000"/>
          </a:bodyPr>
          <a:lstStyle/>
          <a:p>
            <a:r>
              <a:rPr lang="en-US" altLang="en-US" dirty="0"/>
              <a:t>Averaging ROC Curves</a:t>
            </a:r>
            <a:endParaRPr lang="en-IN" dirty="0"/>
          </a:p>
        </p:txBody>
      </p:sp>
      <p:sp>
        <p:nvSpPr>
          <p:cNvPr id="3" name="Content Placeholder 2">
            <a:extLst>
              <a:ext uri="{FF2B5EF4-FFF2-40B4-BE49-F238E27FC236}">
                <a16:creationId xmlns:a16="http://schemas.microsoft.com/office/drawing/2014/main" id="{0D021E95-1F71-44A9-92D6-55C256485805}"/>
              </a:ext>
            </a:extLst>
          </p:cNvPr>
          <p:cNvSpPr>
            <a:spLocks noGrp="1"/>
          </p:cNvSpPr>
          <p:nvPr>
            <p:ph idx="1"/>
          </p:nvPr>
        </p:nvSpPr>
        <p:spPr>
          <a:xfrm>
            <a:off x="838200" y="1270000"/>
            <a:ext cx="8242005" cy="4906963"/>
          </a:xfrm>
        </p:spPr>
        <p:txBody>
          <a:bodyPr>
            <a:normAutofit lnSpcReduction="10000"/>
          </a:bodyPr>
          <a:lstStyle/>
          <a:p>
            <a:pPr algn="just"/>
            <a:r>
              <a:rPr lang="en-US" altLang="en-US" dirty="0"/>
              <a:t>A single ROC Curve is not sufficient to make conclusions about a classifier since it corresponds to only a single trial.</a:t>
            </a:r>
          </a:p>
          <a:p>
            <a:pPr algn="just"/>
            <a:r>
              <a:rPr lang="en-US" altLang="en-US" dirty="0"/>
              <a:t>it is analogous to taking the maximum of a set of accuracy figures from a single test set. Without a measure of variance we cannot compare the classifiers</a:t>
            </a:r>
          </a:p>
          <a:p>
            <a:pPr algn="just"/>
            <a:r>
              <a:rPr lang="en-US" altLang="en-US" dirty="0"/>
              <a:t>In order to avoid this problem, we need to average several ROC Curves. There are two averaging techniques:</a:t>
            </a:r>
          </a:p>
          <a:p>
            <a:pPr lvl="1" algn="just"/>
            <a:r>
              <a:rPr lang="en-US" altLang="en-US" dirty="0"/>
              <a:t>Vertical Averaging</a:t>
            </a:r>
          </a:p>
          <a:p>
            <a:pPr lvl="1" algn="just"/>
            <a:r>
              <a:rPr lang="en-US" altLang="en-US" dirty="0"/>
              <a:t>Threshold Averaging</a:t>
            </a:r>
          </a:p>
          <a:p>
            <a:endParaRPr lang="en-IN" dirty="0"/>
          </a:p>
        </p:txBody>
      </p:sp>
      <p:sp>
        <p:nvSpPr>
          <p:cNvPr id="4" name="Footer Placeholder 3">
            <a:extLst>
              <a:ext uri="{FF2B5EF4-FFF2-40B4-BE49-F238E27FC236}">
                <a16:creationId xmlns:a16="http://schemas.microsoft.com/office/drawing/2014/main" id="{24895BAC-AD98-4A86-83FC-5BD556B84A41}"/>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5D03BE75-B529-41E3-A599-CE8FDA2A5D8A}"/>
              </a:ext>
            </a:extLst>
          </p:cNvPr>
          <p:cNvSpPr>
            <a:spLocks noGrp="1"/>
          </p:cNvSpPr>
          <p:nvPr>
            <p:ph type="sldNum" sz="quarter" idx="12"/>
          </p:nvPr>
        </p:nvSpPr>
        <p:spPr/>
        <p:txBody>
          <a:bodyPr/>
          <a:lstStyle/>
          <a:p>
            <a:fld id="{7A40C488-C8CC-47D5-8871-7D5F905AB6AC}" type="slidenum">
              <a:rPr lang="en-US" smtClean="0"/>
              <a:t>41</a:t>
            </a:fld>
            <a:endParaRPr lang="en-US"/>
          </a:p>
        </p:txBody>
      </p:sp>
    </p:spTree>
    <p:extLst>
      <p:ext uri="{BB962C8B-B14F-4D97-AF65-F5344CB8AC3E}">
        <p14:creationId xmlns:p14="http://schemas.microsoft.com/office/powerpoint/2010/main" val="3633598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3455-F2C0-4354-8B28-93191903B202}"/>
              </a:ext>
            </a:extLst>
          </p:cNvPr>
          <p:cNvSpPr>
            <a:spLocks noGrp="1"/>
          </p:cNvSpPr>
          <p:nvPr>
            <p:ph type="title"/>
          </p:nvPr>
        </p:nvSpPr>
        <p:spPr/>
        <p:txBody>
          <a:bodyPr>
            <a:normAutofit fontScale="90000"/>
          </a:bodyPr>
          <a:lstStyle/>
          <a:p>
            <a:r>
              <a:rPr lang="en-US" altLang="en-US" dirty="0"/>
              <a:t>Vertical Averaging</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5B5A31-5FCE-453D-942E-D7023C6B590D}"/>
                  </a:ext>
                </a:extLst>
              </p:cNvPr>
              <p:cNvSpPr>
                <a:spLocks noGrp="1"/>
              </p:cNvSpPr>
              <p:nvPr>
                <p:ph idx="1"/>
              </p:nvPr>
            </p:nvSpPr>
            <p:spPr>
              <a:xfrm>
                <a:off x="838201" y="1270000"/>
                <a:ext cx="7315200" cy="4906963"/>
              </a:xfrm>
            </p:spPr>
            <p:txBody>
              <a:bodyPr>
                <a:normAutofit/>
              </a:bodyPr>
              <a:lstStyle/>
              <a:p>
                <a:pPr algn="just"/>
                <a:r>
                  <a:rPr lang="en-US" dirty="0"/>
                  <a:t>Vertical Averaging takes vertical samples of the ROC curves for fixed FP rates and averages the corresponding TP rates.</a:t>
                </a:r>
              </a:p>
              <a:p>
                <a:pPr algn="just"/>
                <a:r>
                  <a:rPr lang="en-US" dirty="0"/>
                  <a:t>Each ROC curve is treated as a function,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𝑖</m:t>
                        </m:r>
                      </m:sub>
                    </m:sSub>
                  </m:oMath>
                </a14:m>
                <a:r>
                  <a:rPr lang="en-US" dirty="0"/>
                  <a:t> , such that </a:t>
                </a:r>
                <a14:m>
                  <m:oMath xmlns:m="http://schemas.openxmlformats.org/officeDocument/2006/math">
                    <m:r>
                      <a:rPr lang="en-US" i="1" dirty="0" smtClean="0">
                        <a:latin typeface="Cambria Math" panose="02040503050406030204" pitchFamily="18" charset="0"/>
                      </a:rPr>
                      <m:t>𝑇𝑃</m:t>
                    </m:r>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smtClean="0">
                        <a:latin typeface="Cambria Math" panose="02040503050406030204" pitchFamily="18" charset="0"/>
                      </a:rPr>
                      <m:t>𝐹𝑃</m:t>
                    </m:r>
                    <m:r>
                      <a:rPr lang="en-US" i="1" dirty="0" smtClean="0">
                        <a:latin typeface="Cambria Math" panose="02040503050406030204" pitchFamily="18" charset="0"/>
                      </a:rPr>
                      <m:t>)</m:t>
                    </m:r>
                  </m:oMath>
                </a14:m>
                <a:r>
                  <a:rPr lang="en-US" dirty="0"/>
                  <a:t>.</a:t>
                </a:r>
              </a:p>
              <a:p>
                <a:pPr algn="just"/>
                <a:r>
                  <a:rPr lang="en-US" dirty="0"/>
                  <a:t>The averaged ROC curve is the function </a:t>
                </a:r>
                <a14:m>
                  <m:oMath xmlns:m="http://schemas.openxmlformats.org/officeDocument/2006/math">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𝑹</m:t>
                        </m:r>
                      </m:e>
                    </m:acc>
                    <m:r>
                      <a:rPr lang="en-US" i="1" dirty="0" smtClean="0">
                        <a:latin typeface="Cambria Math" panose="02040503050406030204" pitchFamily="18" charset="0"/>
                      </a:rPr>
                      <m:t>(</m:t>
                    </m:r>
                    <m:r>
                      <a:rPr lang="en-US" i="1" dirty="0" smtClean="0">
                        <a:latin typeface="Cambria Math" panose="02040503050406030204" pitchFamily="18" charset="0"/>
                      </a:rPr>
                      <m:t>𝐹𝑃</m:t>
                    </m:r>
                    <m:r>
                      <a:rPr lang="en-US" i="1" dirty="0" smtClean="0">
                        <a:latin typeface="Cambria Math" panose="02040503050406030204" pitchFamily="18" charset="0"/>
                      </a:rPr>
                      <m:t>) = </m:t>
                    </m:r>
                    <m:r>
                      <a:rPr lang="en-US" i="1" dirty="0" smtClean="0">
                        <a:latin typeface="Cambria Math" panose="02040503050406030204" pitchFamily="18" charset="0"/>
                      </a:rPr>
                      <m:t>𝑚𝑒𝑎𝑛</m:t>
                    </m:r>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smtClean="0">
                        <a:latin typeface="Cambria Math" panose="02040503050406030204" pitchFamily="18" charset="0"/>
                      </a:rPr>
                      <m:t>𝐹𝑃</m:t>
                    </m:r>
                    <m:r>
                      <a:rPr lang="en-US" i="1" dirty="0" smtClean="0">
                        <a:latin typeface="Cambria Math" panose="02040503050406030204" pitchFamily="18" charset="0"/>
                      </a:rPr>
                      <m:t>)].</m:t>
                    </m:r>
                  </m:oMath>
                </a14:m>
                <a:endParaRPr lang="en-US" dirty="0"/>
              </a:p>
              <a:p>
                <a:pPr algn="just"/>
                <a:r>
                  <a:rPr lang="en-US" dirty="0"/>
                  <a:t>To plot an average ROC curve we can sample from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𝑹</m:t>
                        </m:r>
                      </m:e>
                    </m:acc>
                    <m:r>
                      <a:rPr lang="en-US" i="1" dirty="0">
                        <a:latin typeface="Cambria Math" panose="02040503050406030204" pitchFamily="18" charset="0"/>
                      </a:rPr>
                      <m:t> </m:t>
                    </m:r>
                  </m:oMath>
                </a14:m>
                <a:r>
                  <a:rPr lang="en-US" dirty="0"/>
                  <a:t>at points regularly spaced along the FP - axis. </a:t>
                </a:r>
              </a:p>
            </p:txBody>
          </p:sp>
        </mc:Choice>
        <mc:Fallback xmlns="">
          <p:sp>
            <p:nvSpPr>
              <p:cNvPr id="3" name="Content Placeholder 2">
                <a:extLst>
                  <a:ext uri="{FF2B5EF4-FFF2-40B4-BE49-F238E27FC236}">
                    <a16:creationId xmlns:a16="http://schemas.microsoft.com/office/drawing/2014/main" id="{E95B5A31-5FCE-453D-942E-D7023C6B590D}"/>
                  </a:ext>
                </a:extLst>
              </p:cNvPr>
              <p:cNvSpPr>
                <a:spLocks noGrp="1" noRot="1" noChangeAspect="1" noMove="1" noResize="1" noEditPoints="1" noAdjustHandles="1" noChangeArrowheads="1" noChangeShapeType="1" noTextEdit="1"/>
              </p:cNvSpPr>
              <p:nvPr>
                <p:ph idx="1"/>
              </p:nvPr>
            </p:nvSpPr>
            <p:spPr>
              <a:xfrm>
                <a:off x="838201" y="1270000"/>
                <a:ext cx="7315200" cy="4906963"/>
              </a:xfrm>
              <a:blipFill>
                <a:blip r:embed="rId2"/>
                <a:stretch>
                  <a:fillRect l="-1500" t="-1988" r="-1667"/>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C905585-6300-48DA-A563-B9AF49E90151}"/>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2CE36B9D-DD2E-4A04-9942-93DA2C3375B7}"/>
              </a:ext>
            </a:extLst>
          </p:cNvPr>
          <p:cNvSpPr>
            <a:spLocks noGrp="1"/>
          </p:cNvSpPr>
          <p:nvPr>
            <p:ph type="sldNum" sz="quarter" idx="12"/>
          </p:nvPr>
        </p:nvSpPr>
        <p:spPr/>
        <p:txBody>
          <a:bodyPr/>
          <a:lstStyle/>
          <a:p>
            <a:fld id="{7A40C488-C8CC-47D5-8871-7D5F905AB6AC}" type="slidenum">
              <a:rPr lang="en-US" smtClean="0"/>
              <a:t>42</a:t>
            </a:fld>
            <a:endParaRPr lang="en-US"/>
          </a:p>
        </p:txBody>
      </p:sp>
      <p:pic>
        <p:nvPicPr>
          <p:cNvPr id="6" name="Picture 5">
            <a:extLst>
              <a:ext uri="{FF2B5EF4-FFF2-40B4-BE49-F238E27FC236}">
                <a16:creationId xmlns:a16="http://schemas.microsoft.com/office/drawing/2014/main" id="{48622338-0509-4CCD-9972-1B9EE79E5CD3}"/>
              </a:ext>
            </a:extLst>
          </p:cNvPr>
          <p:cNvPicPr>
            <a:picLocks noChangeAspect="1"/>
          </p:cNvPicPr>
          <p:nvPr/>
        </p:nvPicPr>
        <p:blipFill>
          <a:blip r:embed="rId3"/>
          <a:stretch>
            <a:fillRect/>
          </a:stretch>
        </p:blipFill>
        <p:spPr>
          <a:xfrm>
            <a:off x="8610600" y="1870048"/>
            <a:ext cx="3137048" cy="3117904"/>
          </a:xfrm>
          <a:prstGeom prst="rect">
            <a:avLst/>
          </a:prstGeom>
        </p:spPr>
      </p:pic>
    </p:spTree>
    <p:extLst>
      <p:ext uri="{BB962C8B-B14F-4D97-AF65-F5344CB8AC3E}">
        <p14:creationId xmlns:p14="http://schemas.microsoft.com/office/powerpoint/2010/main" val="1810225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307D-CA45-4DEA-9DF1-81FE03C17019}"/>
              </a:ext>
            </a:extLst>
          </p:cNvPr>
          <p:cNvSpPr>
            <a:spLocks noGrp="1"/>
          </p:cNvSpPr>
          <p:nvPr>
            <p:ph type="title"/>
          </p:nvPr>
        </p:nvSpPr>
        <p:spPr/>
        <p:txBody>
          <a:bodyPr>
            <a:normAutofit fontScale="90000"/>
          </a:bodyPr>
          <a:lstStyle/>
          <a:p>
            <a:r>
              <a:rPr lang="en-US" dirty="0"/>
              <a:t>Threshold Averaging</a:t>
            </a:r>
            <a:endParaRPr lang="en-IN" dirty="0"/>
          </a:p>
        </p:txBody>
      </p:sp>
      <p:sp>
        <p:nvSpPr>
          <p:cNvPr id="3" name="Content Placeholder 2">
            <a:extLst>
              <a:ext uri="{FF2B5EF4-FFF2-40B4-BE49-F238E27FC236}">
                <a16:creationId xmlns:a16="http://schemas.microsoft.com/office/drawing/2014/main" id="{5DEBC32C-6DF1-40FC-BD14-8945B6C9F2AD}"/>
              </a:ext>
            </a:extLst>
          </p:cNvPr>
          <p:cNvSpPr>
            <a:spLocks noGrp="1"/>
          </p:cNvSpPr>
          <p:nvPr>
            <p:ph idx="1"/>
          </p:nvPr>
        </p:nvSpPr>
        <p:spPr>
          <a:xfrm>
            <a:off x="838200" y="1270000"/>
            <a:ext cx="7315200" cy="4906963"/>
          </a:xfrm>
        </p:spPr>
        <p:txBody>
          <a:bodyPr>
            <a:normAutofit fontScale="92500" lnSpcReduction="20000"/>
          </a:bodyPr>
          <a:lstStyle/>
          <a:p>
            <a:pPr algn="just"/>
            <a:r>
              <a:rPr lang="en-US" dirty="0"/>
              <a:t>Instead of sampling points based on their positions in ROC space, as vertical averaging does, it samples based on the thresholds that produced these points.</a:t>
            </a:r>
          </a:p>
          <a:p>
            <a:pPr algn="just"/>
            <a:r>
              <a:rPr lang="en-US" dirty="0"/>
              <a:t>It generates an array T of classifier scores which are sorted from largest to smallest and used as the set of thresholds. </a:t>
            </a:r>
          </a:p>
          <a:p>
            <a:pPr algn="just"/>
            <a:r>
              <a:rPr lang="en-US" dirty="0"/>
              <a:t>These thresholds are sampled at fixed intervals determined by the number of samples desired.</a:t>
            </a:r>
          </a:p>
          <a:p>
            <a:pPr algn="just"/>
            <a:r>
              <a:rPr lang="en-US" dirty="0"/>
              <a:t>For a given threshold, the algorithm selects from each ROC curve the point of greatest score less than or equal to the threshold. </a:t>
            </a:r>
          </a:p>
          <a:p>
            <a:pPr algn="just"/>
            <a:r>
              <a:rPr lang="en-US" dirty="0"/>
              <a:t>These points are then averaged separately along their X and Y axes, with the center point returned in the Avg array.</a:t>
            </a:r>
            <a:endParaRPr lang="en-IN" dirty="0"/>
          </a:p>
        </p:txBody>
      </p:sp>
      <p:sp>
        <p:nvSpPr>
          <p:cNvPr id="4" name="Footer Placeholder 3">
            <a:extLst>
              <a:ext uri="{FF2B5EF4-FFF2-40B4-BE49-F238E27FC236}">
                <a16:creationId xmlns:a16="http://schemas.microsoft.com/office/drawing/2014/main" id="{8FF36726-2251-4910-A81A-9EC1E9517F24}"/>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AD64EC8F-310B-409E-BA8B-7B8CE1EED39C}"/>
              </a:ext>
            </a:extLst>
          </p:cNvPr>
          <p:cNvSpPr>
            <a:spLocks noGrp="1"/>
          </p:cNvSpPr>
          <p:nvPr>
            <p:ph type="sldNum" sz="quarter" idx="12"/>
          </p:nvPr>
        </p:nvSpPr>
        <p:spPr/>
        <p:txBody>
          <a:bodyPr/>
          <a:lstStyle/>
          <a:p>
            <a:fld id="{7A40C488-C8CC-47D5-8871-7D5F905AB6AC}" type="slidenum">
              <a:rPr lang="en-US" smtClean="0"/>
              <a:t>43</a:t>
            </a:fld>
            <a:endParaRPr lang="en-US"/>
          </a:p>
        </p:txBody>
      </p:sp>
      <p:pic>
        <p:nvPicPr>
          <p:cNvPr id="6" name="Picture 5">
            <a:extLst>
              <a:ext uri="{FF2B5EF4-FFF2-40B4-BE49-F238E27FC236}">
                <a16:creationId xmlns:a16="http://schemas.microsoft.com/office/drawing/2014/main" id="{90642773-3DEF-48B0-AF12-7A3F05DFE827}"/>
              </a:ext>
            </a:extLst>
          </p:cNvPr>
          <p:cNvPicPr>
            <a:picLocks noChangeAspect="1"/>
          </p:cNvPicPr>
          <p:nvPr/>
        </p:nvPicPr>
        <p:blipFill>
          <a:blip r:embed="rId2"/>
          <a:stretch>
            <a:fillRect/>
          </a:stretch>
        </p:blipFill>
        <p:spPr>
          <a:xfrm>
            <a:off x="8463515" y="1652587"/>
            <a:ext cx="3226317" cy="3552825"/>
          </a:xfrm>
          <a:prstGeom prst="rect">
            <a:avLst/>
          </a:prstGeom>
        </p:spPr>
      </p:pic>
    </p:spTree>
    <p:extLst>
      <p:ext uri="{BB962C8B-B14F-4D97-AF65-F5344CB8AC3E}">
        <p14:creationId xmlns:p14="http://schemas.microsoft.com/office/powerpoint/2010/main" val="538708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297B-24A9-49AA-B6AA-DE68EBC882A7}"/>
              </a:ext>
            </a:extLst>
          </p:cNvPr>
          <p:cNvSpPr>
            <a:spLocks noGrp="1"/>
          </p:cNvSpPr>
          <p:nvPr>
            <p:ph type="title"/>
          </p:nvPr>
        </p:nvSpPr>
        <p:spPr/>
        <p:txBody>
          <a:bodyPr>
            <a:normAutofit fontScale="90000"/>
          </a:bodyPr>
          <a:lstStyle/>
          <a:p>
            <a:r>
              <a:rPr lang="en-IN" b="0" dirty="0"/>
              <a:t>Multi-class ROC graphs</a:t>
            </a:r>
            <a:r>
              <a:rPr lang="en-IN"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7F744A-B40C-49D8-AEBC-3753E5942024}"/>
                  </a:ext>
                </a:extLst>
              </p:cNvPr>
              <p:cNvSpPr>
                <a:spLocks noGrp="1"/>
              </p:cNvSpPr>
              <p:nvPr>
                <p:ph idx="1"/>
              </p:nvPr>
            </p:nvSpPr>
            <p:spPr>
              <a:xfrm>
                <a:off x="838200" y="1270000"/>
                <a:ext cx="8656674" cy="4906963"/>
              </a:xfrm>
            </p:spPr>
            <p:txBody>
              <a:bodyPr/>
              <a:lstStyle/>
              <a:p>
                <a:pPr algn="just"/>
                <a:r>
                  <a:rPr lang="en-US" dirty="0"/>
                  <a:t>With more than two classes the situation becomes much more complex if the entire space is to be managed. </a:t>
                </a:r>
              </a:p>
              <a:p>
                <a:pPr algn="just"/>
                <a:r>
                  <a:rPr lang="en-US" dirty="0"/>
                  <a:t>With n classes the confusion matrix becomes an n · n matrix containing the n correct classifications (the major diagonal entries) and </a:t>
                </a:r>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possible errors (the off-diagonal entries).</a:t>
                </a:r>
              </a:p>
              <a:p>
                <a:pPr algn="just"/>
                <a:r>
                  <a:rPr lang="en-US" dirty="0"/>
                  <a:t>Instead of managing trade-offs between TP and FP, we have n benefits and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errors. </a:t>
                </a:r>
              </a:p>
              <a:p>
                <a:pPr algn="just"/>
                <a:r>
                  <a:rPr lang="en-US" dirty="0"/>
                  <a:t>With only three classes, the surface becomes a </a:t>
                </a:r>
                <a14:m>
                  <m:oMath xmlns:m="http://schemas.openxmlformats.org/officeDocument/2006/math">
                    <m:sSup>
                      <m:sSupPr>
                        <m:ctrlPr>
                          <a:rPr lang="en-US" i="1" dirty="0">
                            <a:latin typeface="Cambria Math" panose="02040503050406030204" pitchFamily="18" charset="0"/>
                          </a:rPr>
                        </m:ctrlPr>
                      </m:sSupPr>
                      <m:e>
                        <m:r>
                          <a:rPr lang="en-US" b="1" i="1" dirty="0" smtClean="0">
                            <a:latin typeface="Cambria Math" panose="02040503050406030204" pitchFamily="18" charset="0"/>
                          </a:rPr>
                          <m:t>𝟑</m:t>
                        </m:r>
                      </m:e>
                      <m:sup>
                        <m:r>
                          <a:rPr lang="en-US" i="1" dirty="0">
                            <a:latin typeface="Cambria Math" panose="02040503050406030204" pitchFamily="18" charset="0"/>
                          </a:rPr>
                          <m:t>2</m:t>
                        </m:r>
                      </m:sup>
                    </m:sSup>
                    <m:r>
                      <a:rPr lang="en-US" i="1" dirty="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r>
                      <a:rPr lang="en-US" b="1" i="1" dirty="0" smtClean="0">
                        <a:latin typeface="Cambria Math" panose="02040503050406030204" pitchFamily="18" charset="0"/>
                      </a:rPr>
                      <m:t>𝟔</m:t>
                    </m:r>
                    <m:r>
                      <a:rPr lang="en-US" b="1" i="1" dirty="0" smtClean="0">
                        <a:latin typeface="Cambria Math" panose="02040503050406030204" pitchFamily="18" charset="0"/>
                      </a:rPr>
                      <m:t>−</m:t>
                    </m:r>
                  </m:oMath>
                </a14:m>
                <a:r>
                  <a:rPr lang="en-US" dirty="0"/>
                  <a:t>dimensional polytope.</a:t>
                </a:r>
                <a:endParaRPr lang="en-IN" dirty="0"/>
              </a:p>
            </p:txBody>
          </p:sp>
        </mc:Choice>
        <mc:Fallback xmlns="">
          <p:sp>
            <p:nvSpPr>
              <p:cNvPr id="3" name="Content Placeholder 2">
                <a:extLst>
                  <a:ext uri="{FF2B5EF4-FFF2-40B4-BE49-F238E27FC236}">
                    <a16:creationId xmlns:a16="http://schemas.microsoft.com/office/drawing/2014/main" id="{2A7F744A-B40C-49D8-AEBC-3753E5942024}"/>
                  </a:ext>
                </a:extLst>
              </p:cNvPr>
              <p:cNvSpPr>
                <a:spLocks noGrp="1" noRot="1" noChangeAspect="1" noMove="1" noResize="1" noEditPoints="1" noAdjustHandles="1" noChangeArrowheads="1" noChangeShapeType="1" noTextEdit="1"/>
              </p:cNvSpPr>
              <p:nvPr>
                <p:ph idx="1"/>
              </p:nvPr>
            </p:nvSpPr>
            <p:spPr>
              <a:xfrm>
                <a:off x="838200" y="1270000"/>
                <a:ext cx="8656674" cy="4906963"/>
              </a:xfrm>
              <a:blipFill>
                <a:blip r:embed="rId2"/>
                <a:stretch>
                  <a:fillRect l="-1268" t="-1988" r="-140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13EDAFC-31DD-4B38-A48A-80282C599B55}"/>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DB43AEE8-AB3A-4FB9-9D2F-5052040256FF}"/>
              </a:ext>
            </a:extLst>
          </p:cNvPr>
          <p:cNvSpPr>
            <a:spLocks noGrp="1"/>
          </p:cNvSpPr>
          <p:nvPr>
            <p:ph type="sldNum" sz="quarter" idx="12"/>
          </p:nvPr>
        </p:nvSpPr>
        <p:spPr/>
        <p:txBody>
          <a:bodyPr/>
          <a:lstStyle/>
          <a:p>
            <a:fld id="{7A40C488-C8CC-47D5-8871-7D5F905AB6AC}" type="slidenum">
              <a:rPr lang="en-US" smtClean="0"/>
              <a:t>44</a:t>
            </a:fld>
            <a:endParaRPr lang="en-US"/>
          </a:p>
        </p:txBody>
      </p:sp>
    </p:spTree>
    <p:extLst>
      <p:ext uri="{BB962C8B-B14F-4D97-AF65-F5344CB8AC3E}">
        <p14:creationId xmlns:p14="http://schemas.microsoft.com/office/powerpoint/2010/main" val="2647900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093B-83EB-439B-B888-A3EF9F51D2BE}"/>
              </a:ext>
            </a:extLst>
          </p:cNvPr>
          <p:cNvSpPr>
            <a:spLocks noGrp="1"/>
          </p:cNvSpPr>
          <p:nvPr>
            <p:ph type="title"/>
          </p:nvPr>
        </p:nvSpPr>
        <p:spPr/>
        <p:txBody>
          <a:bodyPr>
            <a:normAutofit fontScale="90000"/>
          </a:bodyPr>
          <a:lstStyle/>
          <a:p>
            <a:r>
              <a:rPr lang="en-IN" b="0" dirty="0"/>
              <a:t>Multi-class ROC graphs</a:t>
            </a:r>
            <a:r>
              <a:rPr lang="en-IN"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162279-4056-4B2D-B377-5AD420FA6DE2}"/>
                  </a:ext>
                </a:extLst>
              </p:cNvPr>
              <p:cNvSpPr>
                <a:spLocks noGrp="1"/>
              </p:cNvSpPr>
              <p:nvPr>
                <p:ph idx="1"/>
              </p:nvPr>
            </p:nvSpPr>
            <p:spPr>
              <a:xfrm>
                <a:off x="838200" y="1270000"/>
                <a:ext cx="7508358" cy="4906963"/>
              </a:xfrm>
            </p:spPr>
            <p:txBody>
              <a:bodyPr>
                <a:normAutofit/>
              </a:bodyPr>
              <a:lstStyle/>
              <a:p>
                <a:pPr algn="just"/>
                <a:r>
                  <a:rPr lang="en-US" dirty="0"/>
                  <a:t>One method for handling n classes is to produce n different ROC graphs, one for each class.</a:t>
                </a:r>
              </a:p>
              <a:p>
                <a:pPr algn="just"/>
                <a:r>
                  <a:rPr lang="en-US" dirty="0"/>
                  <a:t>Call this the class reference formulation. Specifically, if C is the set of all classes, ROC graph i plots the classification performance using class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𝑖</m:t>
                        </m:r>
                      </m:sub>
                    </m:sSub>
                  </m:oMath>
                </a14:m>
                <a:r>
                  <a:rPr lang="en-US" dirty="0"/>
                  <a:t> as the positive class and all other classes as the negative class, </a:t>
                </a:r>
                <a:r>
                  <a:rPr lang="en-US" dirty="0" err="1"/>
                  <a:t>i.e</a:t>
                </a: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r>
                        <a:rPr lang="en-US" b="1" i="1" smtClean="0">
                          <a:latin typeface="Cambria Math" panose="02040503050406030204" pitchFamily="18" charset="0"/>
                        </a:rPr>
                        <m:t>               </m:t>
                      </m:r>
                    </m:oMath>
                  </m:oMathPara>
                </a14:m>
                <a:endParaRPr lang="en-US" b="1" dirty="0"/>
              </a:p>
              <a:p>
                <a:pPr marL="0" indent="0" algn="jus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𝑵</m:t>
                          </m:r>
                        </m:e>
                        <m:sub>
                          <m:r>
                            <a:rPr lang="en-US" b="1" i="1" smtClean="0">
                              <a:latin typeface="Cambria Math" panose="02040503050406030204" pitchFamily="18" charset="0"/>
                            </a:rPr>
                            <m:t>𝒊</m:t>
                          </m:r>
                        </m:sub>
                      </m:sSub>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m:rPr>
                              <m:brk m:alnAt="7"/>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𝒊</m:t>
                          </m:r>
                        </m:sub>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𝑪</m:t>
                          </m:r>
                        </m:e>
                      </m:nary>
                    </m:oMath>
                  </m:oMathPara>
                </a14:m>
                <a:endParaRPr lang="en-IN" dirty="0"/>
              </a:p>
            </p:txBody>
          </p:sp>
        </mc:Choice>
        <mc:Fallback xmlns="">
          <p:sp>
            <p:nvSpPr>
              <p:cNvPr id="3" name="Content Placeholder 2">
                <a:extLst>
                  <a:ext uri="{FF2B5EF4-FFF2-40B4-BE49-F238E27FC236}">
                    <a16:creationId xmlns:a16="http://schemas.microsoft.com/office/drawing/2014/main" id="{9B162279-4056-4B2D-B377-5AD420FA6DE2}"/>
                  </a:ext>
                </a:extLst>
              </p:cNvPr>
              <p:cNvSpPr>
                <a:spLocks noGrp="1" noRot="1" noChangeAspect="1" noMove="1" noResize="1" noEditPoints="1" noAdjustHandles="1" noChangeArrowheads="1" noChangeShapeType="1" noTextEdit="1"/>
              </p:cNvSpPr>
              <p:nvPr>
                <p:ph idx="1"/>
              </p:nvPr>
            </p:nvSpPr>
            <p:spPr>
              <a:xfrm>
                <a:off x="838200" y="1270000"/>
                <a:ext cx="7508358" cy="4906963"/>
              </a:xfrm>
              <a:blipFill>
                <a:blip r:embed="rId2"/>
                <a:stretch>
                  <a:fillRect l="-1462" t="-1988" r="-170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2692770-E444-4276-9FF6-AFEA4FD72C82}"/>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62AB4795-2E0B-473B-9A44-AED1187506C8}"/>
              </a:ext>
            </a:extLst>
          </p:cNvPr>
          <p:cNvSpPr>
            <a:spLocks noGrp="1"/>
          </p:cNvSpPr>
          <p:nvPr>
            <p:ph type="sldNum" sz="quarter" idx="12"/>
          </p:nvPr>
        </p:nvSpPr>
        <p:spPr/>
        <p:txBody>
          <a:bodyPr/>
          <a:lstStyle/>
          <a:p>
            <a:fld id="{7A40C488-C8CC-47D5-8871-7D5F905AB6AC}" type="slidenum">
              <a:rPr lang="en-US" smtClean="0"/>
              <a:t>45</a:t>
            </a:fld>
            <a:endParaRPr lang="en-US"/>
          </a:p>
        </p:txBody>
      </p:sp>
    </p:spTree>
    <p:extLst>
      <p:ext uri="{BB962C8B-B14F-4D97-AF65-F5344CB8AC3E}">
        <p14:creationId xmlns:p14="http://schemas.microsoft.com/office/powerpoint/2010/main" val="124435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6B7A-473F-4317-A3D3-30E4A526BE48}"/>
              </a:ext>
            </a:extLst>
          </p:cNvPr>
          <p:cNvSpPr>
            <a:spLocks noGrp="1"/>
          </p:cNvSpPr>
          <p:nvPr>
            <p:ph type="title"/>
          </p:nvPr>
        </p:nvSpPr>
        <p:spPr/>
        <p:txBody>
          <a:bodyPr>
            <a:normAutofit fontScale="90000"/>
          </a:bodyPr>
          <a:lstStyle/>
          <a:p>
            <a:r>
              <a:rPr lang="en-IN" b="0" dirty="0"/>
              <a:t>Multi-class AUC</a:t>
            </a:r>
            <a:r>
              <a:rPr lang="en-IN" dirty="0"/>
              <a:t> </a:t>
            </a:r>
          </a:p>
        </p:txBody>
      </p:sp>
      <p:sp>
        <p:nvSpPr>
          <p:cNvPr id="3" name="Content Placeholder 2">
            <a:extLst>
              <a:ext uri="{FF2B5EF4-FFF2-40B4-BE49-F238E27FC236}">
                <a16:creationId xmlns:a16="http://schemas.microsoft.com/office/drawing/2014/main" id="{0AB93BC7-1BDA-4714-B11F-F349512AA7DF}"/>
              </a:ext>
            </a:extLst>
          </p:cNvPr>
          <p:cNvSpPr>
            <a:spLocks noGrp="1"/>
          </p:cNvSpPr>
          <p:nvPr>
            <p:ph idx="1"/>
          </p:nvPr>
        </p:nvSpPr>
        <p:spPr>
          <a:xfrm>
            <a:off x="838200" y="1270000"/>
            <a:ext cx="7315200" cy="4758660"/>
          </a:xfrm>
        </p:spPr>
        <p:txBody>
          <a:bodyPr>
            <a:normAutofit fontScale="85000" lnSpcReduction="20000"/>
          </a:bodyPr>
          <a:lstStyle/>
          <a:p>
            <a:pPr algn="just"/>
            <a:r>
              <a:rPr lang="en-US" dirty="0"/>
              <a:t>AUC is equivalent to the probability that the classifier will rank a randomly chosen positive instance higher than a randomly chosen negative instance. From this probabilistic form, they derive a formulation that measures the unweighted pairwise discriminability of classes. </a:t>
            </a:r>
          </a:p>
          <a:p>
            <a:pPr algn="just"/>
            <a:r>
              <a:rPr lang="en-US" dirty="0"/>
              <a:t>Their measure, which they call M, is equivalent to:</a:t>
            </a:r>
          </a:p>
          <a:p>
            <a:pPr algn="just"/>
            <a:endParaRPr lang="en-US" dirty="0"/>
          </a:p>
          <a:p>
            <a:pPr algn="just"/>
            <a:endParaRPr lang="en-US" dirty="0"/>
          </a:p>
          <a:p>
            <a:pPr algn="just"/>
            <a:endParaRPr lang="en-US" dirty="0"/>
          </a:p>
          <a:p>
            <a:pPr algn="just"/>
            <a:endParaRPr lang="en-US" dirty="0"/>
          </a:p>
          <a:p>
            <a:pPr algn="just"/>
            <a:r>
              <a:rPr lang="en-US" sz="3300" dirty="0"/>
              <a:t>where n is the number of classes and AUC(</a:t>
            </a:r>
            <a:r>
              <a:rPr lang="en-US" sz="3300" dirty="0" err="1"/>
              <a:t>ci,cj</a:t>
            </a:r>
            <a:r>
              <a:rPr lang="en-US" sz="3300" dirty="0"/>
              <a:t>) is the area under the two-class ROC curve involving classes ci and </a:t>
            </a:r>
            <a:r>
              <a:rPr lang="en-US" sz="3300" dirty="0" err="1"/>
              <a:t>cj</a:t>
            </a:r>
            <a:r>
              <a:rPr lang="en-US" sz="3300" dirty="0"/>
              <a:t>.</a:t>
            </a:r>
            <a:endParaRPr lang="en-IN" sz="3300" dirty="0"/>
          </a:p>
        </p:txBody>
      </p:sp>
      <p:sp>
        <p:nvSpPr>
          <p:cNvPr id="4" name="Footer Placeholder 3">
            <a:extLst>
              <a:ext uri="{FF2B5EF4-FFF2-40B4-BE49-F238E27FC236}">
                <a16:creationId xmlns:a16="http://schemas.microsoft.com/office/drawing/2014/main" id="{8D91752B-069C-4E9B-9213-7127832A018F}"/>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19C8C45E-D132-4964-BC55-400B3A5D50A5}"/>
              </a:ext>
            </a:extLst>
          </p:cNvPr>
          <p:cNvSpPr>
            <a:spLocks noGrp="1"/>
          </p:cNvSpPr>
          <p:nvPr>
            <p:ph type="sldNum" sz="quarter" idx="12"/>
          </p:nvPr>
        </p:nvSpPr>
        <p:spPr/>
        <p:txBody>
          <a:bodyPr/>
          <a:lstStyle/>
          <a:p>
            <a:fld id="{7A40C488-C8CC-47D5-8871-7D5F905AB6AC}" type="slidenum">
              <a:rPr lang="en-US" smtClean="0"/>
              <a:t>46</a:t>
            </a:fld>
            <a:endParaRPr lang="en-US"/>
          </a:p>
        </p:txBody>
      </p:sp>
      <p:pic>
        <p:nvPicPr>
          <p:cNvPr id="6" name="Picture 5">
            <a:extLst>
              <a:ext uri="{FF2B5EF4-FFF2-40B4-BE49-F238E27FC236}">
                <a16:creationId xmlns:a16="http://schemas.microsoft.com/office/drawing/2014/main" id="{488EE943-7991-4FD4-ADCA-3F5487B172CF}"/>
              </a:ext>
            </a:extLst>
          </p:cNvPr>
          <p:cNvPicPr>
            <a:picLocks noChangeAspect="1"/>
          </p:cNvPicPr>
          <p:nvPr/>
        </p:nvPicPr>
        <p:blipFill>
          <a:blip r:embed="rId2"/>
          <a:stretch>
            <a:fillRect/>
          </a:stretch>
        </p:blipFill>
        <p:spPr>
          <a:xfrm>
            <a:off x="2082210" y="3429000"/>
            <a:ext cx="5434269" cy="1118820"/>
          </a:xfrm>
          <a:prstGeom prst="rect">
            <a:avLst/>
          </a:prstGeom>
        </p:spPr>
      </p:pic>
    </p:spTree>
    <p:extLst>
      <p:ext uri="{BB962C8B-B14F-4D97-AF65-F5344CB8AC3E}">
        <p14:creationId xmlns:p14="http://schemas.microsoft.com/office/powerpoint/2010/main" val="27789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3211-9D4B-4391-8AC2-FDEB5A8A7511}"/>
              </a:ext>
            </a:extLst>
          </p:cNvPr>
          <p:cNvSpPr>
            <a:spLocks noGrp="1"/>
          </p:cNvSpPr>
          <p:nvPr>
            <p:ph type="title"/>
          </p:nvPr>
        </p:nvSpPr>
        <p:spPr/>
        <p:txBody>
          <a:bodyPr>
            <a:normAutofit fontScale="90000"/>
          </a:bodyPr>
          <a:lstStyle/>
          <a:p>
            <a:r>
              <a:rPr lang="en-US" dirty="0"/>
              <a:t>Metrics for Performance Evaluation</a:t>
            </a:r>
            <a:endParaRPr lang="en-IN" dirty="0"/>
          </a:p>
        </p:txBody>
      </p:sp>
      <p:sp>
        <p:nvSpPr>
          <p:cNvPr id="3" name="Content Placeholder 2">
            <a:extLst>
              <a:ext uri="{FF2B5EF4-FFF2-40B4-BE49-F238E27FC236}">
                <a16:creationId xmlns:a16="http://schemas.microsoft.com/office/drawing/2014/main" id="{657B8006-9295-4516-987E-FCD7B744EADB}"/>
              </a:ext>
            </a:extLst>
          </p:cNvPr>
          <p:cNvSpPr>
            <a:spLocks noGrp="1"/>
          </p:cNvSpPr>
          <p:nvPr>
            <p:ph idx="1"/>
          </p:nvPr>
        </p:nvSpPr>
        <p:spPr>
          <a:xfrm>
            <a:off x="822399" y="3741194"/>
            <a:ext cx="5540298" cy="2299797"/>
          </a:xfrm>
        </p:spPr>
        <p:txBody>
          <a:bodyPr/>
          <a:lstStyle/>
          <a:p>
            <a:r>
              <a:rPr lang="en-US" dirty="0"/>
              <a:t>Confusion Matrix</a:t>
            </a:r>
            <a:endParaRPr lang="en-IN" dirty="0"/>
          </a:p>
        </p:txBody>
      </p:sp>
      <p:sp>
        <p:nvSpPr>
          <p:cNvPr id="4" name="Footer Placeholder 3">
            <a:extLst>
              <a:ext uri="{FF2B5EF4-FFF2-40B4-BE49-F238E27FC236}">
                <a16:creationId xmlns:a16="http://schemas.microsoft.com/office/drawing/2014/main" id="{07107CDC-D131-4B68-B13C-E05C7C50D533}"/>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FF0D73E9-66D1-431D-91E9-D7BA7FBDF67F}"/>
              </a:ext>
            </a:extLst>
          </p:cNvPr>
          <p:cNvSpPr>
            <a:spLocks noGrp="1"/>
          </p:cNvSpPr>
          <p:nvPr>
            <p:ph type="sldNum" sz="quarter" idx="12"/>
          </p:nvPr>
        </p:nvSpPr>
        <p:spPr/>
        <p:txBody>
          <a:bodyPr/>
          <a:lstStyle/>
          <a:p>
            <a:fld id="{7A40C488-C8CC-47D5-8871-7D5F905AB6AC}" type="slidenum">
              <a:rPr lang="en-US" smtClean="0"/>
              <a:t>5</a:t>
            </a:fld>
            <a:endParaRPr lang="en-US"/>
          </a:p>
        </p:txBody>
      </p:sp>
      <p:graphicFrame>
        <p:nvGraphicFramePr>
          <p:cNvPr id="6" name="Content Placeholder 5">
            <a:extLst>
              <a:ext uri="{FF2B5EF4-FFF2-40B4-BE49-F238E27FC236}">
                <a16:creationId xmlns:a16="http://schemas.microsoft.com/office/drawing/2014/main" id="{1B06422F-E359-449A-8970-4825963B1B43}"/>
              </a:ext>
            </a:extLst>
          </p:cNvPr>
          <p:cNvGraphicFramePr>
            <a:graphicFrameLocks/>
          </p:cNvGraphicFramePr>
          <p:nvPr>
            <p:extLst>
              <p:ext uri="{D42A27DB-BD31-4B8C-83A1-F6EECF244321}">
                <p14:modId xmlns:p14="http://schemas.microsoft.com/office/powerpoint/2010/main" val="2470034496"/>
              </p:ext>
            </p:extLst>
          </p:nvPr>
        </p:nvGraphicFramePr>
        <p:xfrm>
          <a:off x="8599453" y="349675"/>
          <a:ext cx="2743200" cy="6023864"/>
        </p:xfrm>
        <a:graphic>
          <a:graphicData uri="http://schemas.openxmlformats.org/drawingml/2006/table">
            <a:tbl>
              <a:tblPr firstRow="1" bandRow="1"/>
              <a:tblGrid>
                <a:gridCol w="914400">
                  <a:extLst>
                    <a:ext uri="{9D8B030D-6E8A-4147-A177-3AD203B41FA5}">
                      <a16:colId xmlns:a16="http://schemas.microsoft.com/office/drawing/2014/main" val="288988134"/>
                    </a:ext>
                  </a:extLst>
                </a:gridCol>
                <a:gridCol w="801999">
                  <a:extLst>
                    <a:ext uri="{9D8B030D-6E8A-4147-A177-3AD203B41FA5}">
                      <a16:colId xmlns:a16="http://schemas.microsoft.com/office/drawing/2014/main" val="1621851713"/>
                    </a:ext>
                  </a:extLst>
                </a:gridCol>
                <a:gridCol w="1026801">
                  <a:extLst>
                    <a:ext uri="{9D8B030D-6E8A-4147-A177-3AD203B41FA5}">
                      <a16:colId xmlns:a16="http://schemas.microsoft.com/office/drawing/2014/main" val="3603780545"/>
                    </a:ext>
                  </a:extLst>
                </a:gridCol>
              </a:tblGrid>
              <a:tr h="271792">
                <a:tc>
                  <a:txBody>
                    <a:bodyPr/>
                    <a:lstStyle/>
                    <a:p>
                      <a:pPr>
                        <a:lnSpc>
                          <a:spcPts val="1440"/>
                        </a:lnSpc>
                      </a:pPr>
                      <a:r>
                        <a:rPr lang="en-US" sz="1600" dirty="0"/>
                        <a:t>Instance</a:t>
                      </a:r>
                      <a:endParaRPr lang="en-IN" sz="1600" dirty="0"/>
                    </a:p>
                  </a:txBody>
                  <a:tcPr/>
                </a:tc>
                <a:tc>
                  <a:txBody>
                    <a:bodyPr/>
                    <a:lstStyle/>
                    <a:p>
                      <a:pPr>
                        <a:lnSpc>
                          <a:spcPts val="1440"/>
                        </a:lnSpc>
                      </a:pPr>
                      <a:r>
                        <a:rPr lang="en-US" sz="1600" dirty="0"/>
                        <a:t>Actual Class</a:t>
                      </a:r>
                      <a:endParaRPr lang="en-IN" sz="1600" dirty="0"/>
                    </a:p>
                  </a:txBody>
                  <a:tcPr/>
                </a:tc>
                <a:tc>
                  <a:txBody>
                    <a:bodyPr/>
                    <a:lstStyle/>
                    <a:p>
                      <a:pPr>
                        <a:lnSpc>
                          <a:spcPts val="1440"/>
                        </a:lnSpc>
                      </a:pPr>
                      <a:r>
                        <a:rPr lang="en-US" sz="1600" dirty="0"/>
                        <a:t>Predicted Class</a:t>
                      </a:r>
                      <a:endParaRPr lang="en-IN" sz="1600" dirty="0"/>
                    </a:p>
                  </a:txBody>
                  <a:tcPr/>
                </a:tc>
                <a:extLst>
                  <a:ext uri="{0D108BD9-81ED-4DB2-BD59-A6C34878D82A}">
                    <a16:rowId xmlns:a16="http://schemas.microsoft.com/office/drawing/2014/main" val="1717180968"/>
                  </a:ext>
                </a:extLst>
              </a:tr>
              <a:tr h="250858">
                <a:tc>
                  <a:txBody>
                    <a:bodyPr/>
                    <a:lstStyle/>
                    <a:p>
                      <a:pPr>
                        <a:lnSpc>
                          <a:spcPts val="1440"/>
                        </a:lnSpc>
                      </a:pPr>
                      <a:r>
                        <a:rPr lang="en-US" sz="1600" dirty="0"/>
                        <a:t>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820875788"/>
                  </a:ext>
                </a:extLst>
              </a:tr>
              <a:tr h="250858">
                <a:tc>
                  <a:txBody>
                    <a:bodyPr/>
                    <a:lstStyle/>
                    <a:p>
                      <a:pPr>
                        <a:lnSpc>
                          <a:spcPts val="1440"/>
                        </a:lnSpc>
                      </a:pPr>
                      <a:r>
                        <a:rPr lang="en-US" sz="1600" dirty="0"/>
                        <a:t>2</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82355046"/>
                  </a:ext>
                </a:extLst>
              </a:tr>
              <a:tr h="250858">
                <a:tc>
                  <a:txBody>
                    <a:bodyPr/>
                    <a:lstStyle/>
                    <a:p>
                      <a:pPr>
                        <a:lnSpc>
                          <a:spcPts val="1440"/>
                        </a:lnSpc>
                      </a:pPr>
                      <a:r>
                        <a:rPr lang="en-US" sz="1600" dirty="0"/>
                        <a:t>3</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026543622"/>
                  </a:ext>
                </a:extLst>
              </a:tr>
              <a:tr h="250858">
                <a:tc>
                  <a:txBody>
                    <a:bodyPr/>
                    <a:lstStyle/>
                    <a:p>
                      <a:pPr>
                        <a:lnSpc>
                          <a:spcPts val="1440"/>
                        </a:lnSpc>
                      </a:pPr>
                      <a:r>
                        <a:rPr lang="en-US" sz="1600" dirty="0"/>
                        <a:t>4</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051880516"/>
                  </a:ext>
                </a:extLst>
              </a:tr>
              <a:tr h="250858">
                <a:tc>
                  <a:txBody>
                    <a:bodyPr/>
                    <a:lstStyle/>
                    <a:p>
                      <a:pPr>
                        <a:lnSpc>
                          <a:spcPts val="1440"/>
                        </a:lnSpc>
                      </a:pPr>
                      <a:r>
                        <a:rPr lang="en-US" sz="1600" dirty="0"/>
                        <a:t>5</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1915785100"/>
                  </a:ext>
                </a:extLst>
              </a:tr>
              <a:tr h="250858">
                <a:tc>
                  <a:txBody>
                    <a:bodyPr/>
                    <a:lstStyle/>
                    <a:p>
                      <a:pPr>
                        <a:lnSpc>
                          <a:spcPts val="1440"/>
                        </a:lnSpc>
                      </a:pPr>
                      <a:r>
                        <a:rPr lang="en-US" sz="1600" dirty="0"/>
                        <a:t>6</a:t>
                      </a:r>
                      <a:endParaRPr lang="en-IN" sz="1600" dirty="0"/>
                    </a:p>
                  </a:txBody>
                  <a:tcPr/>
                </a:tc>
                <a:tc>
                  <a:txBody>
                    <a:bodyPr/>
                    <a:lstStyle/>
                    <a:p>
                      <a:pPr marL="0" marR="0" lvl="0" indent="0" algn="l" defTabSz="914400" rtl="0" eaLnBrk="1" fontAlgn="auto" latinLnBrk="0" hangingPunct="1">
                        <a:lnSpc>
                          <a:spcPts val="1440"/>
                        </a:lnSpc>
                        <a:spcBef>
                          <a:spcPts val="0"/>
                        </a:spcBef>
                        <a:spcAft>
                          <a:spcPts val="0"/>
                        </a:spcAft>
                        <a:buClrTx/>
                        <a:buSzTx/>
                        <a:buFontTx/>
                        <a:buNone/>
                        <a:tabLst/>
                        <a:defRPr/>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83774340"/>
                  </a:ext>
                </a:extLst>
              </a:tr>
              <a:tr h="250858">
                <a:tc>
                  <a:txBody>
                    <a:bodyPr/>
                    <a:lstStyle/>
                    <a:p>
                      <a:pPr>
                        <a:lnSpc>
                          <a:spcPts val="1440"/>
                        </a:lnSpc>
                      </a:pPr>
                      <a:r>
                        <a:rPr lang="en-US" sz="1600" dirty="0"/>
                        <a:t>7</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608641510"/>
                  </a:ext>
                </a:extLst>
              </a:tr>
              <a:tr h="250858">
                <a:tc>
                  <a:txBody>
                    <a:bodyPr/>
                    <a:lstStyle/>
                    <a:p>
                      <a:pPr>
                        <a:lnSpc>
                          <a:spcPts val="1440"/>
                        </a:lnSpc>
                      </a:pPr>
                      <a:r>
                        <a:rPr lang="en-US" sz="1600" dirty="0"/>
                        <a:t>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13631005"/>
                  </a:ext>
                </a:extLst>
              </a:tr>
              <a:tr h="250858">
                <a:tc>
                  <a:txBody>
                    <a:bodyPr/>
                    <a:lstStyle/>
                    <a:p>
                      <a:pPr>
                        <a:lnSpc>
                          <a:spcPts val="1440"/>
                        </a:lnSpc>
                      </a:pPr>
                      <a:r>
                        <a:rPr lang="en-US" sz="1600" dirty="0"/>
                        <a:t>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4275510920"/>
                  </a:ext>
                </a:extLst>
              </a:tr>
              <a:tr h="250858">
                <a:tc>
                  <a:txBody>
                    <a:bodyPr/>
                    <a:lstStyle/>
                    <a:p>
                      <a:pPr>
                        <a:lnSpc>
                          <a:spcPts val="1440"/>
                        </a:lnSpc>
                      </a:pPr>
                      <a:r>
                        <a:rPr lang="en-US" sz="1600" dirty="0"/>
                        <a:t>10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9966657"/>
                  </a:ext>
                </a:extLst>
              </a:tr>
              <a:tr h="250858">
                <a:tc>
                  <a:txBody>
                    <a:bodyPr/>
                    <a:lstStyle/>
                    <a:p>
                      <a:pPr>
                        <a:lnSpc>
                          <a:spcPts val="1440"/>
                        </a:lnSpc>
                      </a:pPr>
                      <a:r>
                        <a:rPr lang="en-US" sz="1600" dirty="0"/>
                        <a:t>11</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635680229"/>
                  </a:ext>
                </a:extLst>
              </a:tr>
              <a:tr h="250858">
                <a:tc>
                  <a:txBody>
                    <a:bodyPr/>
                    <a:lstStyle/>
                    <a:p>
                      <a:pPr>
                        <a:lnSpc>
                          <a:spcPts val="1440"/>
                        </a:lnSpc>
                      </a:pPr>
                      <a:r>
                        <a:rPr lang="en-US" sz="1600" dirty="0"/>
                        <a:t>12</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488708467"/>
                  </a:ext>
                </a:extLst>
              </a:tr>
              <a:tr h="250858">
                <a:tc>
                  <a:txBody>
                    <a:bodyPr/>
                    <a:lstStyle/>
                    <a:p>
                      <a:pPr>
                        <a:lnSpc>
                          <a:spcPts val="1440"/>
                        </a:lnSpc>
                      </a:pPr>
                      <a:r>
                        <a:rPr lang="en-US" sz="1600" dirty="0"/>
                        <a:t>13</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572430881"/>
                  </a:ext>
                </a:extLst>
              </a:tr>
              <a:tr h="250858">
                <a:tc>
                  <a:txBody>
                    <a:bodyPr/>
                    <a:lstStyle/>
                    <a:p>
                      <a:pPr>
                        <a:lnSpc>
                          <a:spcPts val="1440"/>
                        </a:lnSpc>
                      </a:pPr>
                      <a:r>
                        <a:rPr lang="en-US" sz="1600" dirty="0"/>
                        <a:t>14</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3957466793"/>
                  </a:ext>
                </a:extLst>
              </a:tr>
              <a:tr h="250858">
                <a:tc>
                  <a:txBody>
                    <a:bodyPr/>
                    <a:lstStyle/>
                    <a:p>
                      <a:pPr>
                        <a:lnSpc>
                          <a:spcPts val="1440"/>
                        </a:lnSpc>
                      </a:pPr>
                      <a:r>
                        <a:rPr lang="en-US" sz="1600" dirty="0"/>
                        <a:t>15</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158542318"/>
                  </a:ext>
                </a:extLst>
              </a:tr>
              <a:tr h="250858">
                <a:tc>
                  <a:txBody>
                    <a:bodyPr/>
                    <a:lstStyle/>
                    <a:p>
                      <a:pPr>
                        <a:lnSpc>
                          <a:spcPts val="1440"/>
                        </a:lnSpc>
                      </a:pPr>
                      <a:r>
                        <a:rPr lang="en-US" sz="1600" dirty="0"/>
                        <a:t>16</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686273"/>
                  </a:ext>
                </a:extLst>
              </a:tr>
              <a:tr h="250858">
                <a:tc>
                  <a:txBody>
                    <a:bodyPr/>
                    <a:lstStyle/>
                    <a:p>
                      <a:pPr>
                        <a:lnSpc>
                          <a:spcPts val="1440"/>
                        </a:lnSpc>
                      </a:pPr>
                      <a:r>
                        <a:rPr lang="en-US" sz="1600" dirty="0"/>
                        <a:t>17</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3518970680"/>
                  </a:ext>
                </a:extLst>
              </a:tr>
              <a:tr h="250858">
                <a:tc>
                  <a:txBody>
                    <a:bodyPr/>
                    <a:lstStyle/>
                    <a:p>
                      <a:pPr>
                        <a:lnSpc>
                          <a:spcPts val="1440"/>
                        </a:lnSpc>
                      </a:pPr>
                      <a:r>
                        <a:rPr lang="en-US" sz="1600" dirty="0"/>
                        <a:t>18</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4221476657"/>
                  </a:ext>
                </a:extLst>
              </a:tr>
              <a:tr h="250858">
                <a:tc>
                  <a:txBody>
                    <a:bodyPr/>
                    <a:lstStyle/>
                    <a:p>
                      <a:pPr>
                        <a:lnSpc>
                          <a:spcPts val="1440"/>
                        </a:lnSpc>
                      </a:pPr>
                      <a:r>
                        <a:rPr lang="en-US" sz="1600" dirty="0"/>
                        <a:t>19</a:t>
                      </a:r>
                      <a:endParaRPr lang="en-IN" sz="1600" dirty="0"/>
                    </a:p>
                  </a:txBody>
                  <a:tcPr/>
                </a:tc>
                <a:tc>
                  <a:txBody>
                    <a:bodyPr/>
                    <a:lstStyle/>
                    <a:p>
                      <a:pPr>
                        <a:lnSpc>
                          <a:spcPts val="1440"/>
                        </a:lnSpc>
                      </a:pPr>
                      <a:r>
                        <a:rPr lang="en-US" sz="1600" dirty="0"/>
                        <a:t>Pos</a:t>
                      </a:r>
                      <a:endParaRPr lang="en-IN" sz="1600" dirty="0"/>
                    </a:p>
                  </a:txBody>
                  <a:tcPr/>
                </a:tc>
                <a:tc>
                  <a:txBody>
                    <a:bodyPr/>
                    <a:lstStyle/>
                    <a:p>
                      <a:pPr>
                        <a:lnSpc>
                          <a:spcPts val="1440"/>
                        </a:lnSpc>
                      </a:pPr>
                      <a:r>
                        <a:rPr lang="en-US" sz="1600" dirty="0"/>
                        <a:t>Y</a:t>
                      </a:r>
                      <a:endParaRPr lang="en-IN" sz="1600" dirty="0"/>
                    </a:p>
                  </a:txBody>
                  <a:tcPr/>
                </a:tc>
                <a:extLst>
                  <a:ext uri="{0D108BD9-81ED-4DB2-BD59-A6C34878D82A}">
                    <a16:rowId xmlns:a16="http://schemas.microsoft.com/office/drawing/2014/main" val="2239330501"/>
                  </a:ext>
                </a:extLst>
              </a:tr>
              <a:tr h="250858">
                <a:tc>
                  <a:txBody>
                    <a:bodyPr/>
                    <a:lstStyle/>
                    <a:p>
                      <a:pPr>
                        <a:lnSpc>
                          <a:spcPts val="1440"/>
                        </a:lnSpc>
                      </a:pPr>
                      <a:r>
                        <a:rPr lang="en-US" sz="1600" dirty="0"/>
                        <a:t>20</a:t>
                      </a:r>
                      <a:endParaRPr lang="en-IN" sz="1600" dirty="0"/>
                    </a:p>
                  </a:txBody>
                  <a:tcPr/>
                </a:tc>
                <a:tc>
                  <a:txBody>
                    <a:bodyPr/>
                    <a:lstStyle/>
                    <a:p>
                      <a:pPr>
                        <a:lnSpc>
                          <a:spcPts val="1440"/>
                        </a:lnSpc>
                      </a:pPr>
                      <a:r>
                        <a:rPr lang="en-US" sz="1600" dirty="0"/>
                        <a:t>Neg</a:t>
                      </a:r>
                      <a:endParaRPr lang="en-IN" sz="1600" dirty="0"/>
                    </a:p>
                  </a:txBody>
                  <a:tcPr/>
                </a:tc>
                <a:tc>
                  <a:txBody>
                    <a:bodyPr/>
                    <a:lstStyle/>
                    <a:p>
                      <a:pPr>
                        <a:lnSpc>
                          <a:spcPts val="1440"/>
                        </a:lnSpc>
                      </a:pPr>
                      <a:r>
                        <a:rPr lang="en-US" sz="1600" dirty="0"/>
                        <a:t>N</a:t>
                      </a:r>
                      <a:endParaRPr lang="en-IN" sz="1600" dirty="0"/>
                    </a:p>
                  </a:txBody>
                  <a:tcPr/>
                </a:tc>
                <a:extLst>
                  <a:ext uri="{0D108BD9-81ED-4DB2-BD59-A6C34878D82A}">
                    <a16:rowId xmlns:a16="http://schemas.microsoft.com/office/drawing/2014/main" val="1310184856"/>
                  </a:ext>
                </a:extLst>
              </a:tr>
            </a:tbl>
          </a:graphicData>
        </a:graphic>
      </p:graphicFrame>
      <p:graphicFrame>
        <p:nvGraphicFramePr>
          <p:cNvPr id="7" name="Table 6">
            <a:extLst>
              <a:ext uri="{FF2B5EF4-FFF2-40B4-BE49-F238E27FC236}">
                <a16:creationId xmlns:a16="http://schemas.microsoft.com/office/drawing/2014/main" id="{F1D0DB9B-BA7B-491C-87A8-7FF66FB79FB7}"/>
              </a:ext>
            </a:extLst>
          </p:cNvPr>
          <p:cNvGraphicFramePr>
            <a:graphicFrameLocks noGrp="1"/>
          </p:cNvGraphicFramePr>
          <p:nvPr>
            <p:extLst>
              <p:ext uri="{D42A27DB-BD31-4B8C-83A1-F6EECF244321}">
                <p14:modId xmlns:p14="http://schemas.microsoft.com/office/powerpoint/2010/main" val="1171992231"/>
              </p:ext>
            </p:extLst>
          </p:nvPr>
        </p:nvGraphicFramePr>
        <p:xfrm>
          <a:off x="2223507" y="4215161"/>
          <a:ext cx="3256155" cy="2088801"/>
        </p:xfrm>
        <a:graphic>
          <a:graphicData uri="http://schemas.openxmlformats.org/drawingml/2006/table">
            <a:tbl>
              <a:tblPr firstRow="1" bandRow="1"/>
              <a:tblGrid>
                <a:gridCol w="1085385">
                  <a:extLst>
                    <a:ext uri="{9D8B030D-6E8A-4147-A177-3AD203B41FA5}">
                      <a16:colId xmlns:a16="http://schemas.microsoft.com/office/drawing/2014/main" val="4015204664"/>
                    </a:ext>
                  </a:extLst>
                </a:gridCol>
                <a:gridCol w="1085385">
                  <a:extLst>
                    <a:ext uri="{9D8B030D-6E8A-4147-A177-3AD203B41FA5}">
                      <a16:colId xmlns:a16="http://schemas.microsoft.com/office/drawing/2014/main" val="2026660289"/>
                    </a:ext>
                  </a:extLst>
                </a:gridCol>
                <a:gridCol w="1085385">
                  <a:extLst>
                    <a:ext uri="{9D8B030D-6E8A-4147-A177-3AD203B41FA5}">
                      <a16:colId xmlns:a16="http://schemas.microsoft.com/office/drawing/2014/main" val="1179283967"/>
                    </a:ext>
                  </a:extLst>
                </a:gridCol>
              </a:tblGrid>
              <a:tr h="696267">
                <a:tc>
                  <a:txBody>
                    <a:bodyPr/>
                    <a:lstStyle/>
                    <a:p>
                      <a:endParaRPr lang="en-IN" dirty="0"/>
                    </a:p>
                  </a:txBody>
                  <a:tcPr/>
                </a:tc>
                <a:tc>
                  <a:txBody>
                    <a:bodyPr/>
                    <a:lstStyle/>
                    <a:p>
                      <a:r>
                        <a:rPr lang="en-US" dirty="0"/>
                        <a:t>12</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4251923428"/>
                  </a:ext>
                </a:extLst>
              </a:tr>
              <a:tr h="696267">
                <a:tc>
                  <a:txBody>
                    <a:bodyPr/>
                    <a:lstStyle/>
                    <a:p>
                      <a:r>
                        <a:rPr lang="en-US" dirty="0"/>
                        <a:t>10</a:t>
                      </a:r>
                      <a:endParaRPr lang="en-IN" dirty="0"/>
                    </a:p>
                  </a:txBody>
                  <a:tcPr/>
                </a:tc>
                <a:tc>
                  <a:txBody>
                    <a:bodyPr/>
                    <a:lstStyle/>
                    <a:p>
                      <a:r>
                        <a:rPr lang="en-US" dirty="0"/>
                        <a:t>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331681149"/>
                  </a:ext>
                </a:extLst>
              </a:tr>
              <a:tr h="696267">
                <a:tc>
                  <a:txBody>
                    <a:bodyPr/>
                    <a:lstStyle/>
                    <a:p>
                      <a:r>
                        <a:rPr lang="en-US" dirty="0"/>
                        <a:t>10</a:t>
                      </a:r>
                      <a:endParaRPr lang="en-IN" dirty="0"/>
                    </a:p>
                  </a:txBody>
                  <a:tcPr/>
                </a:tc>
                <a:tc>
                  <a:txBody>
                    <a:bodyPr/>
                    <a:lstStyle/>
                    <a:p>
                      <a:r>
                        <a:rPr lang="en-US" dirty="0"/>
                        <a:t>7</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970061880"/>
                  </a:ext>
                </a:extLst>
              </a:tr>
            </a:tbl>
          </a:graphicData>
        </a:graphic>
      </p:graphicFrame>
      <p:graphicFrame>
        <p:nvGraphicFramePr>
          <p:cNvPr id="8" name="Group 37">
            <a:extLst>
              <a:ext uri="{FF2B5EF4-FFF2-40B4-BE49-F238E27FC236}">
                <a16:creationId xmlns:a16="http://schemas.microsoft.com/office/drawing/2014/main" id="{82CAAEC4-0AF3-433C-93D7-C25B04008788}"/>
              </a:ext>
            </a:extLst>
          </p:cNvPr>
          <p:cNvGraphicFramePr>
            <a:graphicFrameLocks noGrp="1"/>
          </p:cNvGraphicFramePr>
          <p:nvPr>
            <p:extLst>
              <p:ext uri="{D42A27DB-BD31-4B8C-83A1-F6EECF244321}">
                <p14:modId xmlns:p14="http://schemas.microsoft.com/office/powerpoint/2010/main" val="466207577"/>
              </p:ext>
            </p:extLst>
          </p:nvPr>
        </p:nvGraphicFramePr>
        <p:xfrm>
          <a:off x="2223507" y="1262565"/>
          <a:ext cx="3256155" cy="2299797"/>
        </p:xfrm>
        <a:graphic>
          <a:graphicData uri="http://schemas.openxmlformats.org/drawingml/2006/table">
            <a:tbl>
              <a:tblPr/>
              <a:tblGrid>
                <a:gridCol w="1085385">
                  <a:extLst>
                    <a:ext uri="{9D8B030D-6E8A-4147-A177-3AD203B41FA5}">
                      <a16:colId xmlns:a16="http://schemas.microsoft.com/office/drawing/2014/main" val="1955380946"/>
                    </a:ext>
                  </a:extLst>
                </a:gridCol>
                <a:gridCol w="1085385">
                  <a:extLst>
                    <a:ext uri="{9D8B030D-6E8A-4147-A177-3AD203B41FA5}">
                      <a16:colId xmlns:a16="http://schemas.microsoft.com/office/drawing/2014/main" val="1723453745"/>
                    </a:ext>
                  </a:extLst>
                </a:gridCol>
                <a:gridCol w="1085385">
                  <a:extLst>
                    <a:ext uri="{9D8B030D-6E8A-4147-A177-3AD203B41FA5}">
                      <a16:colId xmlns:a16="http://schemas.microsoft.com/office/drawing/2014/main" val="4208994933"/>
                    </a:ext>
                  </a:extLst>
                </a:gridCol>
              </a:tblGrid>
              <a:tr h="76659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766599">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 </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766599">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spTree>
    <p:extLst>
      <p:ext uri="{BB962C8B-B14F-4D97-AF65-F5344CB8AC3E}">
        <p14:creationId xmlns:p14="http://schemas.microsoft.com/office/powerpoint/2010/main" val="279443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0B09-9DF4-4A28-A065-7CB2DB4FDD24}"/>
              </a:ext>
            </a:extLst>
          </p:cNvPr>
          <p:cNvSpPr>
            <a:spLocks noGrp="1"/>
          </p:cNvSpPr>
          <p:nvPr>
            <p:ph type="title"/>
          </p:nvPr>
        </p:nvSpPr>
        <p:spPr/>
        <p:txBody>
          <a:bodyPr>
            <a:normAutofit fontScale="90000"/>
          </a:bodyPr>
          <a:lstStyle/>
          <a:p>
            <a:r>
              <a:rPr lang="en-US" dirty="0"/>
              <a:t>Metrics for Performance Evaluation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6A4567-4C3B-42AF-93B3-A3B505CCEE38}"/>
                  </a:ext>
                </a:extLst>
              </p:cNvPr>
              <p:cNvSpPr>
                <a:spLocks noGrp="1"/>
              </p:cNvSpPr>
              <p:nvPr>
                <p:ph idx="1"/>
              </p:nvPr>
            </p:nvSpPr>
            <p:spPr>
              <a:xfrm>
                <a:off x="838199" y="1270000"/>
                <a:ext cx="7315201" cy="4906963"/>
              </a:xfrm>
            </p:spPr>
            <p:txBody>
              <a:bodyPr>
                <a:normAutofit fontScale="92500" lnSpcReduction="20000"/>
              </a:bodyPr>
              <a:lstStyle/>
              <a:p>
                <a:pPr algn="just"/>
                <a:r>
                  <a:rPr lang="en-US" dirty="0"/>
                  <a:t>Accuracy: Ratio of correctly classified instances to total number of instances</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𝑻𝑵</m:t>
                          </m:r>
                        </m:num>
                        <m:den>
                          <m:r>
                            <a:rPr lang="en-US" i="1">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r>
                            <a:rPr lang="en-US" b="1" i="1" smtClean="0">
                              <a:latin typeface="Cambria Math" panose="02040503050406030204" pitchFamily="18" charset="0"/>
                            </a:rPr>
                            <m:t>+</m:t>
                          </m:r>
                          <m:r>
                            <a:rPr lang="en-US" b="1" i="1" smtClean="0">
                              <a:latin typeface="Cambria Math" panose="02040503050406030204" pitchFamily="18" charset="0"/>
                            </a:rPr>
                            <m:t>𝑻𝑵</m:t>
                          </m:r>
                          <m:r>
                            <a:rPr lang="en-US" i="1">
                              <a:latin typeface="Cambria Math" panose="02040503050406030204" pitchFamily="18" charset="0"/>
                            </a:rPr>
                            <m:t>+</m:t>
                          </m:r>
                          <m:r>
                            <a:rPr lang="en-US" i="1">
                              <a:latin typeface="Cambria Math" panose="02040503050406030204" pitchFamily="18" charset="0"/>
                            </a:rPr>
                            <m:t>𝑭</m:t>
                          </m:r>
                          <m:r>
                            <a:rPr lang="en-US" b="1" i="1" smtClean="0">
                              <a:latin typeface="Cambria Math" panose="02040503050406030204" pitchFamily="18" charset="0"/>
                            </a:rPr>
                            <m:t>𝑷</m:t>
                          </m:r>
                        </m:den>
                      </m:f>
                    </m:oMath>
                  </m:oMathPara>
                </a14:m>
                <a:endParaRPr lang="en-IN" dirty="0"/>
              </a:p>
              <a:p>
                <a:pPr algn="just"/>
                <a:endParaRPr lang="en-US" dirty="0"/>
              </a:p>
              <a:p>
                <a:pPr algn="just"/>
                <a:r>
                  <a:rPr lang="en-US" dirty="0"/>
                  <a:t>Limitation of Accuracy</a:t>
                </a:r>
              </a:p>
              <a:p>
                <a:pPr lvl="1" algn="just"/>
                <a:r>
                  <a:rPr lang="en-US" dirty="0"/>
                  <a:t>Consider a 2-class problem</a:t>
                </a:r>
              </a:p>
              <a:p>
                <a:pPr lvl="2" algn="just"/>
                <a:r>
                  <a:rPr lang="en-US" dirty="0"/>
                  <a:t>Number of Class 0 examples = 9990.</a:t>
                </a:r>
              </a:p>
              <a:p>
                <a:pPr lvl="2" algn="just"/>
                <a:r>
                  <a:rPr lang="en-US" dirty="0"/>
                  <a:t>Number of Class 1 examples = 10.</a:t>
                </a:r>
              </a:p>
              <a:p>
                <a:pPr lvl="2" algn="just"/>
                <a:endParaRPr lang="en-US" dirty="0"/>
              </a:p>
              <a:p>
                <a:pPr lvl="1" algn="just"/>
                <a:r>
                  <a:rPr lang="en-US" dirty="0"/>
                  <a:t>If model predicts everything to be class 0, accuracy is 9990/10000 = 99.9 %</a:t>
                </a:r>
              </a:p>
              <a:p>
                <a:pPr lvl="2" algn="just"/>
                <a:r>
                  <a:rPr lang="en-US" dirty="0"/>
                  <a:t>Accuracy is misleading because model does not detect any class 1 example.</a:t>
                </a:r>
              </a:p>
              <a:p>
                <a:pPr marL="0" indent="0">
                  <a:buNone/>
                </a:pPr>
                <a:endParaRPr lang="en-IN"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F6A4567-4C3B-42AF-93B3-A3B505CCEE38}"/>
                  </a:ext>
                </a:extLst>
              </p:cNvPr>
              <p:cNvSpPr>
                <a:spLocks noGrp="1" noRot="1" noChangeAspect="1" noMove="1" noResize="1" noEditPoints="1" noAdjustHandles="1" noChangeArrowheads="1" noChangeShapeType="1" noTextEdit="1"/>
              </p:cNvSpPr>
              <p:nvPr>
                <p:ph idx="1"/>
              </p:nvPr>
            </p:nvSpPr>
            <p:spPr>
              <a:xfrm>
                <a:off x="838199" y="1270000"/>
                <a:ext cx="7315201" cy="4906963"/>
              </a:xfrm>
              <a:blipFill>
                <a:blip r:embed="rId2"/>
                <a:stretch>
                  <a:fillRect l="-1249" t="-3106" r="-141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23BA1FF3-00A7-4191-883E-42D4ECCE54AA}"/>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21626C59-CF1D-4884-A29A-584E3C89EF54}"/>
              </a:ext>
            </a:extLst>
          </p:cNvPr>
          <p:cNvSpPr>
            <a:spLocks noGrp="1"/>
          </p:cNvSpPr>
          <p:nvPr>
            <p:ph type="sldNum" sz="quarter" idx="12"/>
          </p:nvPr>
        </p:nvSpPr>
        <p:spPr/>
        <p:txBody>
          <a:bodyPr/>
          <a:lstStyle/>
          <a:p>
            <a:fld id="{7A40C488-C8CC-47D5-8871-7D5F905AB6AC}" type="slidenum">
              <a:rPr lang="en-US" smtClean="0"/>
              <a:t>6</a:t>
            </a:fld>
            <a:endParaRPr lang="en-US"/>
          </a:p>
        </p:txBody>
      </p:sp>
      <p:graphicFrame>
        <p:nvGraphicFramePr>
          <p:cNvPr id="6" name="Group 37">
            <a:extLst>
              <a:ext uri="{FF2B5EF4-FFF2-40B4-BE49-F238E27FC236}">
                <a16:creationId xmlns:a16="http://schemas.microsoft.com/office/drawing/2014/main" id="{30FBEA51-B421-432B-B90D-0F3728ECB024}"/>
              </a:ext>
            </a:extLst>
          </p:cNvPr>
          <p:cNvGraphicFramePr>
            <a:graphicFrameLocks noGrp="1"/>
          </p:cNvGraphicFramePr>
          <p:nvPr>
            <p:extLst>
              <p:ext uri="{D42A27DB-BD31-4B8C-83A1-F6EECF244321}">
                <p14:modId xmlns:p14="http://schemas.microsoft.com/office/powerpoint/2010/main" val="2858714607"/>
              </p:ext>
            </p:extLst>
          </p:nvPr>
        </p:nvGraphicFramePr>
        <p:xfrm>
          <a:off x="8610600" y="1270000"/>
          <a:ext cx="3256155" cy="2610624"/>
        </p:xfrm>
        <a:graphic>
          <a:graphicData uri="http://schemas.openxmlformats.org/drawingml/2006/table">
            <a:tbl>
              <a:tblPr/>
              <a:tblGrid>
                <a:gridCol w="1085385">
                  <a:extLst>
                    <a:ext uri="{9D8B030D-6E8A-4147-A177-3AD203B41FA5}">
                      <a16:colId xmlns:a16="http://schemas.microsoft.com/office/drawing/2014/main" val="1955380946"/>
                    </a:ext>
                  </a:extLst>
                </a:gridCol>
                <a:gridCol w="1085385">
                  <a:extLst>
                    <a:ext uri="{9D8B030D-6E8A-4147-A177-3AD203B41FA5}">
                      <a16:colId xmlns:a16="http://schemas.microsoft.com/office/drawing/2014/main" val="1723453745"/>
                    </a:ext>
                  </a:extLst>
                </a:gridCol>
                <a:gridCol w="1085385">
                  <a:extLst>
                    <a:ext uri="{9D8B030D-6E8A-4147-A177-3AD203B41FA5}">
                      <a16:colId xmlns:a16="http://schemas.microsoft.com/office/drawing/2014/main" val="4208994933"/>
                    </a:ext>
                  </a:extLst>
                </a:gridCol>
              </a:tblGrid>
              <a:tr h="8702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87020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 </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870208">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spTree>
    <p:extLst>
      <p:ext uri="{BB962C8B-B14F-4D97-AF65-F5344CB8AC3E}">
        <p14:creationId xmlns:p14="http://schemas.microsoft.com/office/powerpoint/2010/main" val="27807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1C53-643F-4D0C-A30E-D45F5EE44C86}"/>
              </a:ext>
            </a:extLst>
          </p:cNvPr>
          <p:cNvSpPr>
            <a:spLocks noGrp="1"/>
          </p:cNvSpPr>
          <p:nvPr>
            <p:ph type="title"/>
          </p:nvPr>
        </p:nvSpPr>
        <p:spPr/>
        <p:txBody>
          <a:bodyPr>
            <a:normAutofit fontScale="90000"/>
          </a:bodyPr>
          <a:lstStyle/>
          <a:p>
            <a:r>
              <a:rPr lang="en-US" dirty="0"/>
              <a:t>Metrics for Performance Evaluation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8CB08D-A23D-4B6E-A86A-38398251E041}"/>
                  </a:ext>
                </a:extLst>
              </p:cNvPr>
              <p:cNvSpPr>
                <a:spLocks noGrp="1"/>
              </p:cNvSpPr>
              <p:nvPr>
                <p:ph idx="1"/>
              </p:nvPr>
            </p:nvSpPr>
            <p:spPr>
              <a:xfrm>
                <a:off x="838197" y="1270000"/>
                <a:ext cx="7458309" cy="4906963"/>
              </a:xfrm>
            </p:spPr>
            <p:txBody>
              <a:bodyPr>
                <a:normAutofit lnSpcReduction="10000"/>
              </a:bodyPr>
              <a:lstStyle/>
              <a:p>
                <a:pPr algn="just"/>
                <a:r>
                  <a:rPr lang="en-US" dirty="0"/>
                  <a:t>True Positive Rate (TP Rate or Recall or Hit Ratio or Sensitivity): It is the ratio of positively correctly classified instances to the total number of positive instances. </a:t>
                </a:r>
              </a:p>
              <a:p>
                <a:pPr marL="0" indent="0">
                  <a:buNone/>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oMath>
                  </m:oMathPara>
                </a14:m>
                <a:endParaRPr lang="en-IN" dirty="0"/>
              </a:p>
              <a:p>
                <a:pPr lvl="1" algn="just"/>
                <a:r>
                  <a:rPr lang="en-US" b="0" dirty="0">
                    <a:solidFill>
                      <a:schemeClr val="tx1"/>
                    </a:solidFill>
                  </a:rPr>
                  <a:t>Recall is biased towards </a:t>
                </a:r>
                <a:r>
                  <a:rPr lang="en-US" dirty="0">
                    <a:solidFill>
                      <a:srgbClr val="0070C0"/>
                    </a:solidFill>
                  </a:rPr>
                  <a:t>C(</a:t>
                </a:r>
                <a:r>
                  <a:rPr lang="en-US" dirty="0" err="1">
                    <a:solidFill>
                      <a:srgbClr val="0070C0"/>
                    </a:solidFill>
                  </a:rPr>
                  <a:t>Yes|</a:t>
                </a:r>
                <a:r>
                  <a:rPr lang="en-US" dirty="0" err="1">
                    <a:solidFill>
                      <a:srgbClr val="FF0000"/>
                    </a:solidFill>
                  </a:rPr>
                  <a:t>Yes</a:t>
                </a:r>
                <a:r>
                  <a:rPr lang="en-US" dirty="0">
                    <a:solidFill>
                      <a:srgbClr val="0070C0"/>
                    </a:solidFill>
                  </a:rPr>
                  <a:t>) &amp; C(</a:t>
                </a:r>
                <a:r>
                  <a:rPr lang="en-US" dirty="0" err="1">
                    <a:solidFill>
                      <a:srgbClr val="0070C0"/>
                    </a:solidFill>
                  </a:rPr>
                  <a:t>No|</a:t>
                </a:r>
                <a:r>
                  <a:rPr lang="en-US" dirty="0" err="1">
                    <a:solidFill>
                      <a:srgbClr val="FF0000"/>
                    </a:solidFill>
                  </a:rPr>
                  <a:t>Yes</a:t>
                </a:r>
                <a:r>
                  <a:rPr lang="en-US" dirty="0">
                    <a:solidFill>
                      <a:srgbClr val="0070C0"/>
                    </a:solidFill>
                  </a:rPr>
                  <a:t>).</a:t>
                </a:r>
              </a:p>
              <a:p>
                <a:pPr algn="just"/>
                <a:r>
                  <a:rPr lang="en-US" dirty="0"/>
                  <a:t>Precision: It is the ratio of correctly classified positive instances to all positively classified instances.</a:t>
                </a:r>
              </a:p>
              <a:p>
                <a:pPr marL="0" indent="0">
                  <a:buNone/>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𝑻𝑷</m:t>
                          </m:r>
                        </m:num>
                        <m:den>
                          <m:r>
                            <a:rPr lang="en-US" i="1">
                              <a:latin typeface="Cambria Math" panose="02040503050406030204" pitchFamily="18" charset="0"/>
                            </a:rPr>
                            <m:t>𝑻𝑷</m:t>
                          </m:r>
                          <m:r>
                            <a:rPr lang="en-US" i="1">
                              <a:latin typeface="Cambria Math" panose="02040503050406030204" pitchFamily="18" charset="0"/>
                            </a:rPr>
                            <m:t>+</m:t>
                          </m:r>
                          <m:r>
                            <a:rPr lang="en-US" i="1">
                              <a:latin typeface="Cambria Math" panose="02040503050406030204" pitchFamily="18" charset="0"/>
                            </a:rPr>
                            <m:t>𝑭</m:t>
                          </m:r>
                          <m:r>
                            <a:rPr lang="en-US" b="1" i="1" smtClean="0">
                              <a:latin typeface="Cambria Math" panose="02040503050406030204" pitchFamily="18" charset="0"/>
                            </a:rPr>
                            <m:t>𝑷</m:t>
                          </m:r>
                        </m:den>
                      </m:f>
                    </m:oMath>
                  </m:oMathPara>
                </a14:m>
                <a:endParaRPr lang="en-IN" dirty="0"/>
              </a:p>
              <a:p>
                <a:pPr lvl="1"/>
                <a:r>
                  <a:rPr lang="en-US" b="0" dirty="0">
                    <a:solidFill>
                      <a:schemeClr val="tx1"/>
                    </a:solidFill>
                  </a:rPr>
                  <a:t>Precision is biased towards </a:t>
                </a:r>
                <a:r>
                  <a:rPr lang="en-US" dirty="0">
                    <a:solidFill>
                      <a:srgbClr val="0070C0"/>
                    </a:solidFill>
                  </a:rPr>
                  <a:t>C(</a:t>
                </a:r>
                <a:r>
                  <a:rPr lang="en-US" dirty="0" err="1">
                    <a:solidFill>
                      <a:srgbClr val="FF0000"/>
                    </a:solidFill>
                  </a:rPr>
                  <a:t>Yes</a:t>
                </a:r>
                <a:r>
                  <a:rPr lang="en-US" dirty="0" err="1">
                    <a:solidFill>
                      <a:srgbClr val="0070C0"/>
                    </a:solidFill>
                  </a:rPr>
                  <a:t>|Yes</a:t>
                </a:r>
                <a:r>
                  <a:rPr lang="en-US" dirty="0">
                    <a:solidFill>
                      <a:srgbClr val="0070C0"/>
                    </a:solidFill>
                  </a:rPr>
                  <a:t>) &amp; C(</a:t>
                </a:r>
                <a:r>
                  <a:rPr lang="en-US" dirty="0" err="1">
                    <a:solidFill>
                      <a:srgbClr val="FF0000"/>
                    </a:solidFill>
                  </a:rPr>
                  <a:t>Yes</a:t>
                </a:r>
                <a:r>
                  <a:rPr lang="en-US" dirty="0" err="1">
                    <a:solidFill>
                      <a:srgbClr val="0070C0"/>
                    </a:solidFill>
                  </a:rPr>
                  <a:t>|No</a:t>
                </a:r>
                <a:r>
                  <a:rPr lang="en-US" dirty="0">
                    <a:solidFill>
                      <a:srgbClr val="0070C0"/>
                    </a:solidFill>
                  </a:rPr>
                  <a:t>).</a:t>
                </a:r>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id="{7E8CB08D-A23D-4B6E-A86A-38398251E041}"/>
                  </a:ext>
                </a:extLst>
              </p:cNvPr>
              <p:cNvSpPr>
                <a:spLocks noGrp="1" noRot="1" noChangeAspect="1" noMove="1" noResize="1" noEditPoints="1" noAdjustHandles="1" noChangeArrowheads="1" noChangeShapeType="1" noTextEdit="1"/>
              </p:cNvSpPr>
              <p:nvPr>
                <p:ph idx="1"/>
              </p:nvPr>
            </p:nvSpPr>
            <p:spPr>
              <a:xfrm>
                <a:off x="838197" y="1270000"/>
                <a:ext cx="7458309" cy="4906963"/>
              </a:xfrm>
              <a:blipFill>
                <a:blip r:embed="rId2"/>
                <a:stretch>
                  <a:fillRect l="-1389" t="-2733" r="-1634" b="-24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CC0D16E-8764-467F-B1BC-27597BEF07FA}"/>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336CEEC9-518E-4E78-BF87-1E19FFC15878}"/>
              </a:ext>
            </a:extLst>
          </p:cNvPr>
          <p:cNvSpPr>
            <a:spLocks noGrp="1"/>
          </p:cNvSpPr>
          <p:nvPr>
            <p:ph type="sldNum" sz="quarter" idx="12"/>
          </p:nvPr>
        </p:nvSpPr>
        <p:spPr/>
        <p:txBody>
          <a:bodyPr/>
          <a:lstStyle/>
          <a:p>
            <a:fld id="{7A40C488-C8CC-47D5-8871-7D5F905AB6AC}" type="slidenum">
              <a:rPr lang="en-US" smtClean="0"/>
              <a:t>7</a:t>
            </a:fld>
            <a:endParaRPr lang="en-US"/>
          </a:p>
        </p:txBody>
      </p:sp>
      <p:graphicFrame>
        <p:nvGraphicFramePr>
          <p:cNvPr id="6" name="Group 37">
            <a:extLst>
              <a:ext uri="{FF2B5EF4-FFF2-40B4-BE49-F238E27FC236}">
                <a16:creationId xmlns:a16="http://schemas.microsoft.com/office/drawing/2014/main" id="{207018D5-2799-41B6-AE3E-FEB08A4835D2}"/>
              </a:ext>
            </a:extLst>
          </p:cNvPr>
          <p:cNvGraphicFramePr>
            <a:graphicFrameLocks noGrp="1"/>
          </p:cNvGraphicFramePr>
          <p:nvPr>
            <p:extLst>
              <p:ext uri="{D42A27DB-BD31-4B8C-83A1-F6EECF244321}">
                <p14:modId xmlns:p14="http://schemas.microsoft.com/office/powerpoint/2010/main" val="2858714607"/>
              </p:ext>
            </p:extLst>
          </p:nvPr>
        </p:nvGraphicFramePr>
        <p:xfrm>
          <a:off x="8610600" y="1270000"/>
          <a:ext cx="3256155" cy="2610624"/>
        </p:xfrm>
        <a:graphic>
          <a:graphicData uri="http://schemas.openxmlformats.org/drawingml/2006/table">
            <a:tbl>
              <a:tblPr/>
              <a:tblGrid>
                <a:gridCol w="1085385">
                  <a:extLst>
                    <a:ext uri="{9D8B030D-6E8A-4147-A177-3AD203B41FA5}">
                      <a16:colId xmlns:a16="http://schemas.microsoft.com/office/drawing/2014/main" val="1955380946"/>
                    </a:ext>
                  </a:extLst>
                </a:gridCol>
                <a:gridCol w="1085385">
                  <a:extLst>
                    <a:ext uri="{9D8B030D-6E8A-4147-A177-3AD203B41FA5}">
                      <a16:colId xmlns:a16="http://schemas.microsoft.com/office/drawing/2014/main" val="1723453745"/>
                    </a:ext>
                  </a:extLst>
                </a:gridCol>
                <a:gridCol w="1085385">
                  <a:extLst>
                    <a:ext uri="{9D8B030D-6E8A-4147-A177-3AD203B41FA5}">
                      <a16:colId xmlns:a16="http://schemas.microsoft.com/office/drawing/2014/main" val="4208994933"/>
                    </a:ext>
                  </a:extLst>
                </a:gridCol>
              </a:tblGrid>
              <a:tr h="8702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87020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 </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870208">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spTree>
    <p:extLst>
      <p:ext uri="{BB962C8B-B14F-4D97-AF65-F5344CB8AC3E}">
        <p14:creationId xmlns:p14="http://schemas.microsoft.com/office/powerpoint/2010/main" val="22933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4D22-8866-4D31-AD4F-7DC3DC311565}"/>
              </a:ext>
            </a:extLst>
          </p:cNvPr>
          <p:cNvSpPr>
            <a:spLocks noGrp="1"/>
          </p:cNvSpPr>
          <p:nvPr>
            <p:ph type="title"/>
          </p:nvPr>
        </p:nvSpPr>
        <p:spPr/>
        <p:txBody>
          <a:bodyPr>
            <a:normAutofit fontScale="90000"/>
          </a:bodyPr>
          <a:lstStyle/>
          <a:p>
            <a:r>
              <a:rPr lang="en-US" dirty="0"/>
              <a:t>Metrics for Performance Evaluation</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E3976-DF9A-4D27-8B63-53987A3CBD83}"/>
                  </a:ext>
                </a:extLst>
              </p:cNvPr>
              <p:cNvSpPr>
                <a:spLocks noGrp="1"/>
              </p:cNvSpPr>
              <p:nvPr>
                <p:ph idx="1"/>
              </p:nvPr>
            </p:nvSpPr>
            <p:spPr>
              <a:xfrm>
                <a:off x="838200" y="1270000"/>
                <a:ext cx="7315200" cy="4906963"/>
              </a:xfrm>
            </p:spPr>
            <p:txBody>
              <a:bodyPr>
                <a:normAutofit/>
              </a:bodyPr>
              <a:lstStyle/>
              <a:p>
                <a:pPr algn="just"/>
                <a:r>
                  <a:rPr lang="en-US" dirty="0"/>
                  <a:t>F</a:t>
                </a:r>
                <a:r>
                  <a:rPr lang="en-IN" dirty="0"/>
                  <a:t>-Measure</a:t>
                </a:r>
              </a:p>
              <a:p>
                <a:pPr mar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𝟐</m:t>
                          </m:r>
                          <m:r>
                            <a:rPr lang="en-US" i="1">
                              <a:latin typeface="Cambria Math" panose="02040503050406030204" pitchFamily="18" charset="0"/>
                            </a:rPr>
                            <m:t>𝒑𝒓</m:t>
                          </m:r>
                        </m:num>
                        <m:den>
                          <m:r>
                            <a:rPr lang="en-US" i="1">
                              <a:latin typeface="Cambria Math" panose="02040503050406030204" pitchFamily="18" charset="0"/>
                            </a:rPr>
                            <m:t>𝒑</m:t>
                          </m:r>
                          <m:r>
                            <a:rPr lang="en-US" i="1">
                              <a:latin typeface="Cambria Math" panose="02040503050406030204" pitchFamily="18" charset="0"/>
                            </a:rPr>
                            <m:t>+</m:t>
                          </m:r>
                          <m:r>
                            <a:rPr lang="en-US" i="1">
                              <a:latin typeface="Cambria Math" panose="02040503050406030204" pitchFamily="18" charset="0"/>
                            </a:rPr>
                            <m:t>𝒓</m:t>
                          </m:r>
                        </m:den>
                      </m:f>
                    </m:oMath>
                  </m:oMathPara>
                </a14:m>
                <a:endParaRPr lang="en-US" dirty="0"/>
              </a:p>
              <a:p>
                <a:pPr lvl="1" algn="just"/>
                <a:r>
                  <a:rPr lang="en-US" b="0" dirty="0">
                    <a:solidFill>
                      <a:schemeClr val="tx1"/>
                    </a:solidFill>
                  </a:rPr>
                  <a:t>F-measure is biased towards all </a:t>
                </a:r>
                <a:r>
                  <a:rPr lang="en-US" b="0" dirty="0">
                    <a:solidFill>
                      <a:schemeClr val="accent6">
                        <a:lumMod val="75000"/>
                      </a:schemeClr>
                    </a:solidFill>
                  </a:rPr>
                  <a:t>except</a:t>
                </a:r>
                <a:r>
                  <a:rPr lang="en-US" b="0" dirty="0">
                    <a:solidFill>
                      <a:schemeClr val="tx1"/>
                    </a:solidFill>
                  </a:rPr>
                  <a:t> </a:t>
                </a:r>
                <a:r>
                  <a:rPr lang="en-US" dirty="0">
                    <a:solidFill>
                      <a:srgbClr val="0070C0"/>
                    </a:solidFill>
                  </a:rPr>
                  <a:t>C(</a:t>
                </a:r>
                <a:r>
                  <a:rPr lang="en-US" dirty="0" err="1">
                    <a:solidFill>
                      <a:srgbClr val="0070C0"/>
                    </a:solidFill>
                  </a:rPr>
                  <a:t>No|No</a:t>
                </a:r>
                <a:r>
                  <a:rPr lang="en-US" dirty="0">
                    <a:solidFill>
                      <a:srgbClr val="0070C0"/>
                    </a:solidFill>
                  </a:rPr>
                  <a:t>).</a:t>
                </a:r>
              </a:p>
              <a:p>
                <a:pPr algn="just"/>
                <a:endParaRPr lang="en-IN" dirty="0"/>
              </a:p>
              <a:p>
                <a:pPr algn="just"/>
                <a:r>
                  <a:rPr lang="en-IN" dirty="0"/>
                  <a:t>Specificity: </a:t>
                </a:r>
                <a:r>
                  <a:rPr lang="en-US" dirty="0"/>
                  <a:t>It is defined as the ratio of true negative instances to the total number of negative instances</a:t>
                </a:r>
              </a:p>
              <a:p>
                <a:pPr marL="0" indent="0">
                  <a:buNone/>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𝑻</m:t>
                          </m:r>
                          <m:r>
                            <a:rPr lang="en-US" b="1" i="1" smtClean="0">
                              <a:latin typeface="Cambria Math" panose="02040503050406030204" pitchFamily="18" charset="0"/>
                            </a:rPr>
                            <m:t>𝑵</m:t>
                          </m:r>
                        </m:num>
                        <m:den>
                          <m:r>
                            <a:rPr lang="en-US" i="1">
                              <a:latin typeface="Cambria Math" panose="02040503050406030204" pitchFamily="18" charset="0"/>
                            </a:rPr>
                            <m:t>𝑻</m:t>
                          </m:r>
                          <m:r>
                            <a:rPr lang="en-US" b="1" i="1" smtClean="0">
                              <a:latin typeface="Cambria Math" panose="02040503050406030204" pitchFamily="18" charset="0"/>
                            </a:rPr>
                            <m:t>𝑵</m:t>
                          </m:r>
                          <m:r>
                            <a:rPr lang="en-US" i="1">
                              <a:latin typeface="Cambria Math" panose="02040503050406030204" pitchFamily="18" charset="0"/>
                            </a:rPr>
                            <m:t>+</m:t>
                          </m:r>
                          <m:r>
                            <a:rPr lang="en-US" i="1">
                              <a:latin typeface="Cambria Math" panose="02040503050406030204" pitchFamily="18" charset="0"/>
                            </a:rPr>
                            <m:t>𝑭</m:t>
                          </m:r>
                          <m:r>
                            <a:rPr lang="en-US" b="1" i="1" smtClean="0">
                              <a:latin typeface="Cambria Math" panose="02040503050406030204" pitchFamily="18" charset="0"/>
                            </a:rPr>
                            <m:t>𝑷</m:t>
                          </m:r>
                        </m:den>
                      </m:f>
                    </m:oMath>
                  </m:oMathPara>
                </a14:m>
                <a:endParaRPr lang="en-US" dirty="0"/>
              </a:p>
              <a:p>
                <a:endParaRPr lang="en-IN" dirty="0"/>
              </a:p>
            </p:txBody>
          </p:sp>
        </mc:Choice>
        <mc:Fallback>
          <p:sp>
            <p:nvSpPr>
              <p:cNvPr id="3" name="Content Placeholder 2">
                <a:extLst>
                  <a:ext uri="{FF2B5EF4-FFF2-40B4-BE49-F238E27FC236}">
                    <a16:creationId xmlns:a16="http://schemas.microsoft.com/office/drawing/2014/main" id="{76BE3976-DF9A-4D27-8B63-53987A3CBD83}"/>
                  </a:ext>
                </a:extLst>
              </p:cNvPr>
              <p:cNvSpPr>
                <a:spLocks noGrp="1" noRot="1" noChangeAspect="1" noMove="1" noResize="1" noEditPoints="1" noAdjustHandles="1" noChangeArrowheads="1" noChangeShapeType="1" noTextEdit="1"/>
              </p:cNvSpPr>
              <p:nvPr>
                <p:ph idx="1"/>
              </p:nvPr>
            </p:nvSpPr>
            <p:spPr>
              <a:xfrm>
                <a:off x="838200" y="1270000"/>
                <a:ext cx="7315200" cy="4906963"/>
              </a:xfrm>
              <a:blipFill>
                <a:blip r:embed="rId2"/>
                <a:stretch>
                  <a:fillRect l="-1500" t="-1988" r="-16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BB653D1-8634-471B-9C97-8E629246942B}"/>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094481EE-E0C9-422D-B501-20A5D8BA95D3}"/>
              </a:ext>
            </a:extLst>
          </p:cNvPr>
          <p:cNvSpPr>
            <a:spLocks noGrp="1"/>
          </p:cNvSpPr>
          <p:nvPr>
            <p:ph type="sldNum" sz="quarter" idx="12"/>
          </p:nvPr>
        </p:nvSpPr>
        <p:spPr/>
        <p:txBody>
          <a:bodyPr/>
          <a:lstStyle/>
          <a:p>
            <a:fld id="{7A40C488-C8CC-47D5-8871-7D5F905AB6AC}" type="slidenum">
              <a:rPr lang="en-US" smtClean="0"/>
              <a:t>8</a:t>
            </a:fld>
            <a:endParaRPr lang="en-US"/>
          </a:p>
        </p:txBody>
      </p:sp>
    </p:spTree>
    <p:extLst>
      <p:ext uri="{BB962C8B-B14F-4D97-AF65-F5344CB8AC3E}">
        <p14:creationId xmlns:p14="http://schemas.microsoft.com/office/powerpoint/2010/main" val="294476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630D-BDDC-48DE-8EBC-3DBD9B227657}"/>
              </a:ext>
            </a:extLst>
          </p:cNvPr>
          <p:cNvSpPr>
            <a:spLocks noGrp="1"/>
          </p:cNvSpPr>
          <p:nvPr>
            <p:ph type="title"/>
          </p:nvPr>
        </p:nvSpPr>
        <p:spPr/>
        <p:txBody>
          <a:bodyPr>
            <a:normAutofit fontScale="90000"/>
          </a:bodyPr>
          <a:lstStyle/>
          <a:p>
            <a:r>
              <a:rPr lang="en-US" dirty="0"/>
              <a:t>Metrics for Performance Evaluation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77A326-2380-49E9-81D3-054D038C17C8}"/>
                  </a:ext>
                </a:extLst>
              </p:cNvPr>
              <p:cNvSpPr>
                <a:spLocks noGrp="1"/>
              </p:cNvSpPr>
              <p:nvPr>
                <p:ph idx="1"/>
              </p:nvPr>
            </p:nvSpPr>
            <p:spPr>
              <a:xfrm>
                <a:off x="838200" y="1270000"/>
                <a:ext cx="7933660" cy="4906963"/>
              </a:xfrm>
            </p:spPr>
            <p:txBody>
              <a:bodyPr/>
              <a:lstStyle/>
              <a:p>
                <a:r>
                  <a:rPr lang="en-US" dirty="0"/>
                  <a:t>True Positive Rate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m:rPr>
                              <m:nor/>
                            </m:rPr>
                            <a:rPr lang="en-IN" b="0"/>
                            <m:t>Positives</m:t>
                          </m:r>
                          <m:r>
                            <m:rPr>
                              <m:nor/>
                            </m:rPr>
                            <a:rPr lang="en-IN" b="0"/>
                            <m:t> </m:t>
                          </m:r>
                          <m:r>
                            <m:rPr>
                              <m:nor/>
                            </m:rPr>
                            <a:rPr lang="en-IN" b="0"/>
                            <m:t>correctly</m:t>
                          </m:r>
                          <m:r>
                            <m:rPr>
                              <m:nor/>
                            </m:rPr>
                            <a:rPr lang="en-IN" b="0"/>
                            <m:t> </m:t>
                          </m:r>
                          <m:r>
                            <m:rPr>
                              <m:nor/>
                            </m:rPr>
                            <a:rPr lang="en-IN" b="0"/>
                            <m:t>classified</m:t>
                          </m:r>
                          <m:r>
                            <m:rPr>
                              <m:nor/>
                            </m:rPr>
                            <a:rPr lang="en-IN"/>
                            <m:t>  </m:t>
                          </m:r>
                        </m:num>
                        <m:den>
                          <m:r>
                            <m:rPr>
                              <m:nor/>
                            </m:rPr>
                            <a:rPr lang="en-IN" b="0"/>
                            <m:t>Total</m:t>
                          </m:r>
                          <m:r>
                            <m:rPr>
                              <m:nor/>
                            </m:rPr>
                            <a:rPr lang="en-IN" b="0"/>
                            <m:t> </m:t>
                          </m:r>
                          <m:r>
                            <m:rPr>
                              <m:nor/>
                            </m:rPr>
                            <a:rPr lang="en-IN" b="0"/>
                            <m:t>positives</m:t>
                          </m:r>
                          <m:r>
                            <m:rPr>
                              <m:nor/>
                            </m:rPr>
                            <a:rPr lang="en-IN"/>
                            <m:t>  </m:t>
                          </m:r>
                        </m:den>
                      </m:f>
                      <m:r>
                        <a:rPr lang="en-US" b="1" i="1" smtClean="0">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𝑻𝑷</m:t>
                          </m:r>
                        </m:num>
                        <m:den>
                          <m:r>
                            <a:rPr lang="en-US" i="1">
                              <a:latin typeface="Cambria Math" panose="02040503050406030204" pitchFamily="18" charset="0"/>
                            </a:rPr>
                            <m:t>𝑻𝑷</m:t>
                          </m:r>
                          <m:r>
                            <a:rPr lang="en-US" i="1">
                              <a:latin typeface="Cambria Math" panose="02040503050406030204" pitchFamily="18" charset="0"/>
                            </a:rPr>
                            <m:t>+</m:t>
                          </m:r>
                          <m:r>
                            <a:rPr lang="en-US" i="1">
                              <a:latin typeface="Cambria Math" panose="02040503050406030204" pitchFamily="18" charset="0"/>
                            </a:rPr>
                            <m:t>𝑭𝑵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𝒑𝒐𝒔</m:t>
                          </m:r>
                        </m:den>
                      </m:f>
                    </m:oMath>
                  </m:oMathPara>
                </a14:m>
                <a:endParaRPr lang="en-IN" dirty="0"/>
              </a:p>
              <a:p>
                <a:r>
                  <a:rPr lang="en-US" dirty="0"/>
                  <a:t>False Positive Rate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m:rPr>
                              <m:nor/>
                            </m:rPr>
                            <a:rPr lang="en-IN" b="0"/>
                            <m:t>Negatives</m:t>
                          </m:r>
                          <m:r>
                            <m:rPr>
                              <m:nor/>
                            </m:rPr>
                            <a:rPr lang="en-IN" b="0"/>
                            <m:t> </m:t>
                          </m:r>
                          <m:r>
                            <m:rPr>
                              <m:nor/>
                            </m:rPr>
                            <a:rPr lang="en-IN" b="0"/>
                            <m:t>incorrectly</m:t>
                          </m:r>
                          <m:r>
                            <m:rPr>
                              <m:nor/>
                            </m:rPr>
                            <a:rPr lang="en-IN" b="0"/>
                            <m:t> </m:t>
                          </m:r>
                          <m:r>
                            <m:rPr>
                              <m:nor/>
                            </m:rPr>
                            <a:rPr lang="en-IN" b="0"/>
                            <m:t>classified</m:t>
                          </m:r>
                          <m:r>
                            <m:rPr>
                              <m:nor/>
                            </m:rPr>
                            <a:rPr lang="en-IN"/>
                            <m:t>  </m:t>
                          </m:r>
                        </m:num>
                        <m:den>
                          <m:r>
                            <m:rPr>
                              <m:nor/>
                            </m:rPr>
                            <a:rPr lang="en-IN" b="0"/>
                            <m:t>Total</m:t>
                          </m:r>
                          <m:r>
                            <m:rPr>
                              <m:nor/>
                            </m:rPr>
                            <a:rPr lang="en-IN" b="0"/>
                            <m:t> </m:t>
                          </m:r>
                          <m:r>
                            <m:rPr>
                              <m:nor/>
                            </m:rPr>
                            <a:rPr lang="en-IN" b="0"/>
                            <m:t>negatives</m:t>
                          </m:r>
                          <m:r>
                            <m:rPr>
                              <m:nor/>
                            </m:rPr>
                            <a:rPr lang="en-IN"/>
                            <m:t>  </m:t>
                          </m:r>
                        </m:den>
                      </m:f>
                      <m:r>
                        <a:rPr lang="en-US" b="1" i="1" smtClean="0">
                          <a:latin typeface="Cambria Math" panose="02040503050406030204" pitchFamily="18" charset="0"/>
                        </a:rPr>
                        <m:t>=</m:t>
                      </m:r>
                      <m:f>
                        <m:fPr>
                          <m:ctrlPr>
                            <a:rPr lang="en-IN" i="1">
                              <a:latin typeface="Cambria Math" panose="02040503050406030204" pitchFamily="18" charset="0"/>
                            </a:rPr>
                          </m:ctrlPr>
                        </m:fPr>
                        <m:num>
                          <m:r>
                            <a:rPr lang="en-US" b="1" i="1" smtClean="0">
                              <a:latin typeface="Cambria Math" panose="02040503050406030204" pitchFamily="18" charset="0"/>
                            </a:rPr>
                            <m:t>𝑭</m:t>
                          </m:r>
                          <m:r>
                            <a:rPr lang="en-US" i="1">
                              <a:latin typeface="Cambria Math" panose="02040503050406030204" pitchFamily="18" charset="0"/>
                            </a:rPr>
                            <m:t>𝑷</m:t>
                          </m:r>
                        </m:num>
                        <m:den>
                          <m:r>
                            <a:rPr lang="en-US" i="1">
                              <a:latin typeface="Cambria Math" panose="02040503050406030204" pitchFamily="18" charset="0"/>
                            </a:rPr>
                            <m:t>𝑻</m:t>
                          </m:r>
                          <m:r>
                            <a:rPr lang="en-US" b="1" i="1" smtClean="0">
                              <a:latin typeface="Cambria Math" panose="02040503050406030204" pitchFamily="18" charset="0"/>
                            </a:rPr>
                            <m:t>𝑵</m:t>
                          </m:r>
                          <m:r>
                            <a:rPr lang="en-US" i="1">
                              <a:latin typeface="Cambria Math" panose="02040503050406030204" pitchFamily="18" charset="0"/>
                            </a:rPr>
                            <m:t>+</m:t>
                          </m:r>
                          <m:r>
                            <a:rPr lang="en-US" i="1">
                              <a:latin typeface="Cambria Math" panose="02040503050406030204" pitchFamily="18" charset="0"/>
                            </a:rPr>
                            <m:t>𝑭</m:t>
                          </m:r>
                          <m:r>
                            <a:rPr lang="en-US" b="1" i="1" smtClean="0">
                              <a:latin typeface="Cambria Math" panose="02040503050406030204" pitchFamily="18" charset="0"/>
                            </a:rPr>
                            <m:t>𝑷</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𝑭𝑷</m:t>
                          </m:r>
                        </m:num>
                        <m:den>
                          <m:r>
                            <a:rPr lang="en-US" b="1" i="1" smtClean="0">
                              <a:latin typeface="Cambria Math" panose="02040503050406030204" pitchFamily="18" charset="0"/>
                            </a:rPr>
                            <m:t>𝑵𝒆𝒈</m:t>
                          </m:r>
                        </m:den>
                      </m:f>
                    </m:oMath>
                  </m:oMathPara>
                </a14:m>
                <a:endParaRPr lang="en-IN" dirty="0"/>
              </a:p>
            </p:txBody>
          </p:sp>
        </mc:Choice>
        <mc:Fallback xmlns="">
          <p:sp>
            <p:nvSpPr>
              <p:cNvPr id="3" name="Content Placeholder 2">
                <a:extLst>
                  <a:ext uri="{FF2B5EF4-FFF2-40B4-BE49-F238E27FC236}">
                    <a16:creationId xmlns:a16="http://schemas.microsoft.com/office/drawing/2014/main" id="{DA77A326-2380-49E9-81D3-054D038C17C8}"/>
                  </a:ext>
                </a:extLst>
              </p:cNvPr>
              <p:cNvSpPr>
                <a:spLocks noGrp="1" noRot="1" noChangeAspect="1" noMove="1" noResize="1" noEditPoints="1" noAdjustHandles="1" noChangeArrowheads="1" noChangeShapeType="1" noTextEdit="1"/>
              </p:cNvSpPr>
              <p:nvPr>
                <p:ph idx="1"/>
              </p:nvPr>
            </p:nvSpPr>
            <p:spPr>
              <a:xfrm>
                <a:off x="838200" y="1270000"/>
                <a:ext cx="7933660" cy="4906963"/>
              </a:xfrm>
              <a:blipFill>
                <a:blip r:embed="rId2"/>
                <a:stretch>
                  <a:fillRect l="-1384" t="-198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B60D34F4-2007-443D-84C8-EF622CD0019B}"/>
              </a:ext>
            </a:extLst>
          </p:cNvPr>
          <p:cNvSpPr>
            <a:spLocks noGrp="1"/>
          </p:cNvSpPr>
          <p:nvPr>
            <p:ph type="ftr" sz="quarter" idx="11"/>
          </p:nvPr>
        </p:nvSpPr>
        <p:spPr/>
        <p:txBody>
          <a:bodyPr/>
          <a:lstStyle/>
          <a:p>
            <a:r>
              <a:rPr lang="en-US"/>
              <a:t>Performance Evaluation</a:t>
            </a:r>
          </a:p>
        </p:txBody>
      </p:sp>
      <p:sp>
        <p:nvSpPr>
          <p:cNvPr id="5" name="Slide Number Placeholder 4">
            <a:extLst>
              <a:ext uri="{FF2B5EF4-FFF2-40B4-BE49-F238E27FC236}">
                <a16:creationId xmlns:a16="http://schemas.microsoft.com/office/drawing/2014/main" id="{3B2FC5D9-33DF-4BDD-8505-D5C35B8F5F39}"/>
              </a:ext>
            </a:extLst>
          </p:cNvPr>
          <p:cNvSpPr>
            <a:spLocks noGrp="1"/>
          </p:cNvSpPr>
          <p:nvPr>
            <p:ph type="sldNum" sz="quarter" idx="12"/>
          </p:nvPr>
        </p:nvSpPr>
        <p:spPr/>
        <p:txBody>
          <a:bodyPr/>
          <a:lstStyle/>
          <a:p>
            <a:fld id="{7A40C488-C8CC-47D5-8871-7D5F905AB6AC}" type="slidenum">
              <a:rPr lang="en-US" smtClean="0"/>
              <a:t>9</a:t>
            </a:fld>
            <a:endParaRPr lang="en-US"/>
          </a:p>
        </p:txBody>
      </p:sp>
      <p:graphicFrame>
        <p:nvGraphicFramePr>
          <p:cNvPr id="6" name="Group 37">
            <a:extLst>
              <a:ext uri="{FF2B5EF4-FFF2-40B4-BE49-F238E27FC236}">
                <a16:creationId xmlns:a16="http://schemas.microsoft.com/office/drawing/2014/main" id="{C32D84BC-52A8-421B-A8CF-F80AF8DEBD65}"/>
              </a:ext>
            </a:extLst>
          </p:cNvPr>
          <p:cNvGraphicFramePr>
            <a:graphicFrameLocks noGrp="1"/>
          </p:cNvGraphicFramePr>
          <p:nvPr>
            <p:extLst>
              <p:ext uri="{D42A27DB-BD31-4B8C-83A1-F6EECF244321}">
                <p14:modId xmlns:p14="http://schemas.microsoft.com/office/powerpoint/2010/main" val="3496270665"/>
              </p:ext>
            </p:extLst>
          </p:nvPr>
        </p:nvGraphicFramePr>
        <p:xfrm>
          <a:off x="8935845" y="1311274"/>
          <a:ext cx="3256155" cy="2610624"/>
        </p:xfrm>
        <a:graphic>
          <a:graphicData uri="http://schemas.openxmlformats.org/drawingml/2006/table">
            <a:tbl>
              <a:tblPr/>
              <a:tblGrid>
                <a:gridCol w="1085385">
                  <a:extLst>
                    <a:ext uri="{9D8B030D-6E8A-4147-A177-3AD203B41FA5}">
                      <a16:colId xmlns:a16="http://schemas.microsoft.com/office/drawing/2014/main" val="1955380946"/>
                    </a:ext>
                  </a:extLst>
                </a:gridCol>
                <a:gridCol w="1085385">
                  <a:extLst>
                    <a:ext uri="{9D8B030D-6E8A-4147-A177-3AD203B41FA5}">
                      <a16:colId xmlns:a16="http://schemas.microsoft.com/office/drawing/2014/main" val="1723453745"/>
                    </a:ext>
                  </a:extLst>
                </a:gridCol>
                <a:gridCol w="1085385">
                  <a:extLst>
                    <a:ext uri="{9D8B030D-6E8A-4147-A177-3AD203B41FA5}">
                      <a16:colId xmlns:a16="http://schemas.microsoft.com/office/drawing/2014/main" val="4208994933"/>
                    </a:ext>
                  </a:extLst>
                </a:gridCol>
              </a:tblGrid>
              <a:tr h="8702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Predicted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243853"/>
                  </a:ext>
                </a:extLst>
              </a:tr>
              <a:tr h="870208">
                <a:tc row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Actual Class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 </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1990679"/>
                  </a:ext>
                </a:extLst>
              </a:tr>
              <a:tr h="870208">
                <a:tc vMerge="1">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endParaRPr kumimoji="0" lang="en-GB" altLang="en-US" sz="2800" b="0" i="0" u="none" strike="noStrike" cap="none" normalizeH="0" baseline="0" dirty="0">
                        <a:ln>
                          <a:noFill/>
                        </a:ln>
                        <a:solidFill>
                          <a:schemeClr val="tx1"/>
                        </a:solidFill>
                        <a:effectLst/>
                        <a:latin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False</a:t>
                      </a:r>
                    </a:p>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rgbClr val="FF0000"/>
                          </a:solidFill>
                          <a:effectLst/>
                          <a:latin typeface="Arial" panose="020B0604020202020204" pitchFamily="34" charset="0"/>
                        </a:rPr>
                        <a:t>Positive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tabLst/>
                      </a:pPr>
                      <a:r>
                        <a:rPr kumimoji="0" lang="en-GB" altLang="en-US" sz="1800" b="0" i="0" u="none" strike="noStrike" cap="none" normalizeH="0" baseline="0" dirty="0">
                          <a:ln>
                            <a:noFill/>
                          </a:ln>
                          <a:solidFill>
                            <a:schemeClr val="tx1"/>
                          </a:solidFill>
                          <a:effectLst/>
                          <a:latin typeface="Arial" panose="020B0604020202020204" pitchFamily="34" charset="0"/>
                        </a:rPr>
                        <a:t>True Negative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755681"/>
                  </a:ext>
                </a:extLst>
              </a:tr>
            </a:tbl>
          </a:graphicData>
        </a:graphic>
      </p:graphicFrame>
    </p:spTree>
    <p:extLst>
      <p:ext uri="{BB962C8B-B14F-4D97-AF65-F5344CB8AC3E}">
        <p14:creationId xmlns:p14="http://schemas.microsoft.com/office/powerpoint/2010/main" val="3812453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16582</TotalTime>
  <Words>3774</Words>
  <Application>Microsoft Office PowerPoint</Application>
  <PresentationFormat>Widescreen</PresentationFormat>
  <Paragraphs>559</Paragraphs>
  <Slides>46</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 Unicode MS</vt:lpstr>
      <vt:lpstr>Arial</vt:lpstr>
      <vt:lpstr>Calibri</vt:lpstr>
      <vt:lpstr>Calibri Light</vt:lpstr>
      <vt:lpstr>Cambria Math</vt:lpstr>
      <vt:lpstr>Times New Roman</vt:lpstr>
      <vt:lpstr>Wingdings</vt:lpstr>
      <vt:lpstr>Office Theme</vt:lpstr>
      <vt:lpstr>Performance Evaluation</vt:lpstr>
      <vt:lpstr>Metrics for Performance Evaluation</vt:lpstr>
      <vt:lpstr>Metrics for Performance Evaluation</vt:lpstr>
      <vt:lpstr>Metrics for Performance Evaluation</vt:lpstr>
      <vt:lpstr>Metrics for Performance Evaluation</vt:lpstr>
      <vt:lpstr>Metrics for Performance Evaluation</vt:lpstr>
      <vt:lpstr>Metrics for Performance Evaluation</vt:lpstr>
      <vt:lpstr>Metrics for Performance Evaluation</vt:lpstr>
      <vt:lpstr>Metrics for Performance Evaluation</vt:lpstr>
      <vt:lpstr>Problem with Common Evaluation Measures</vt:lpstr>
      <vt:lpstr>What does it mean to consider a larger evaluation space? </vt:lpstr>
      <vt:lpstr>What does it mean to consider a larger evaluation space? </vt:lpstr>
      <vt:lpstr>A Concrete Look at the issue: The Neural Network Case (</vt:lpstr>
      <vt:lpstr>A Concrete Look at the issue: The Neural Network Case</vt:lpstr>
      <vt:lpstr>A Concrete Look at the Issue: Decision Trees</vt:lpstr>
      <vt:lpstr>ROC Analysis</vt:lpstr>
      <vt:lpstr>Points in a ROC Graph</vt:lpstr>
      <vt:lpstr>Points in a ROC Graph</vt:lpstr>
      <vt:lpstr>Points in a ROC Graph</vt:lpstr>
      <vt:lpstr>Several Points in ROC Space</vt:lpstr>
      <vt:lpstr>Several Points in ROC Space</vt:lpstr>
      <vt:lpstr>Curves in ROC space</vt:lpstr>
      <vt:lpstr>Creating Scoring Classifiers</vt:lpstr>
      <vt:lpstr>Generation of ROC Curve - Algorithm</vt:lpstr>
      <vt:lpstr>Algorithm</vt:lpstr>
      <vt:lpstr>Algorithm</vt:lpstr>
      <vt:lpstr>Example</vt:lpstr>
      <vt:lpstr>Observations – Accuracy </vt:lpstr>
      <vt:lpstr>Class skew</vt:lpstr>
      <vt:lpstr>Creating convex ROC curves</vt:lpstr>
      <vt:lpstr>Method to find the “Optimal” Threshold Point</vt:lpstr>
      <vt:lpstr>Method to find the “Optimal” Threshold Point</vt:lpstr>
      <vt:lpstr>ROC convex hull (ROCCH) </vt:lpstr>
      <vt:lpstr>Area under a ROC Curve (AUC)</vt:lpstr>
      <vt:lpstr>Area under a ROC Curve (AUC)</vt:lpstr>
      <vt:lpstr>Area under a ROC Curve (AUC)</vt:lpstr>
      <vt:lpstr>Method to compute AUC</vt:lpstr>
      <vt:lpstr>Method to compute AUC</vt:lpstr>
      <vt:lpstr>AUC Probabilistic Interpretation </vt:lpstr>
      <vt:lpstr>AUC Probabilistic Interpretation </vt:lpstr>
      <vt:lpstr>Averaging ROC Curves</vt:lpstr>
      <vt:lpstr>Vertical Averaging</vt:lpstr>
      <vt:lpstr>Threshold Averaging</vt:lpstr>
      <vt:lpstr>Multi-class ROC graphs </vt:lpstr>
      <vt:lpstr>Multi-class ROC graphs </vt:lpstr>
      <vt:lpstr>Multi-class AUC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443</cp:revision>
  <dcterms:created xsi:type="dcterms:W3CDTF">2018-08-09T05:48:18Z</dcterms:created>
  <dcterms:modified xsi:type="dcterms:W3CDTF">2021-09-27T02:21:53Z</dcterms:modified>
</cp:coreProperties>
</file>