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kumar" initials="sk" lastIdx="1" clrIdx="0">
    <p:extLst>
      <p:ext uri="{19B8F6BF-5375-455C-9EA6-DF929625EA0E}">
        <p15:presenceInfo xmlns:p15="http://schemas.microsoft.com/office/powerpoint/2012/main" userId="1311afea8de3c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3" autoAdjust="0"/>
    <p:restoredTop sz="94660"/>
  </p:normalViewPr>
  <p:slideViewPr>
    <p:cSldViewPr snapToGrid="0">
      <p:cViewPr varScale="1">
        <p:scale>
          <a:sx n="70" d="100"/>
          <a:sy n="70"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84095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83630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31350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0518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39CE1-D551-4371-9B4B-BDFD5D6C04F2}" type="datetimeFigureOut">
              <a:rPr lang="en-IN" smtClean="0"/>
              <a:t>23-12-2024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41161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539CE1-D551-4371-9B4B-BDFD5D6C04F2}"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64730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539CE1-D551-4371-9B4B-BDFD5D6C04F2}" type="datetimeFigureOut">
              <a:rPr lang="en-IN" smtClean="0"/>
              <a:t>23-12-2024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63915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539CE1-D551-4371-9B4B-BDFD5D6C04F2}" type="datetimeFigureOut">
              <a:rPr lang="en-IN" smtClean="0"/>
              <a:t>23-12-2024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7306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39CE1-D551-4371-9B4B-BDFD5D6C04F2}" type="datetimeFigureOut">
              <a:rPr lang="en-IN" smtClean="0"/>
              <a:t>23-12-2024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9311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0420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23-12-2024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2613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9CE1-D551-4371-9B4B-BDFD5D6C04F2}" type="datetimeFigureOut">
              <a:rPr lang="en-IN" smtClean="0"/>
              <a:t>23-12-2024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410C4-87A3-4EEC-8450-B7EC75DFFDA9}" type="slidenum">
              <a:rPr lang="en-IN" smtClean="0"/>
              <a:t>‹#›</a:t>
            </a:fld>
            <a:endParaRPr lang="en-IN"/>
          </a:p>
        </p:txBody>
      </p:sp>
    </p:spTree>
    <p:extLst>
      <p:ext uri="{BB962C8B-B14F-4D97-AF65-F5344CB8AC3E}">
        <p14:creationId xmlns:p14="http://schemas.microsoft.com/office/powerpoint/2010/main" val="107647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evaluation metrics assess how good or how </a:t>
            </a:r>
            <a:r>
              <a:rPr lang="en-US" b="1" dirty="0"/>
              <a:t>accurate</a:t>
            </a:r>
            <a:r>
              <a:rPr lang="en-US" dirty="0"/>
              <a:t> your classifier is at predicting the class label of tuples. </a:t>
            </a:r>
          </a:p>
          <a:p>
            <a:pPr algn="just">
              <a:lnSpc>
                <a:spcPct val="100000"/>
              </a:lnSpc>
            </a:pPr>
            <a:r>
              <a:rPr lang="en-US" dirty="0"/>
              <a:t>Use validation test set of class-labeled tuples instead of training set when </a:t>
            </a:r>
            <a:r>
              <a:rPr lang="en-US"/>
              <a:t>assessing accuracy.</a:t>
            </a:r>
            <a:endParaRPr lang="en-US" dirty="0"/>
          </a:p>
          <a:p>
            <a:pPr algn="just">
              <a:lnSpc>
                <a:spcPct val="100000"/>
              </a:lnSpc>
            </a:pPr>
            <a:endParaRPr lang="en-US" dirty="0"/>
          </a:p>
        </p:txBody>
      </p:sp>
    </p:spTree>
    <p:extLst>
      <p:ext uri="{BB962C8B-B14F-4D97-AF65-F5344CB8AC3E}">
        <p14:creationId xmlns:p14="http://schemas.microsoft.com/office/powerpoint/2010/main" val="2962921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 xmlns:a16="http://schemas.microsoft.com/office/drawing/2014/main" id="{F29A575E-2C86-4230-8E24-7E1C1CF055AF}"/>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4"/>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3447913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fontScale="92500" lnSpcReduction="20000"/>
          </a:bodyPr>
          <a:lstStyle/>
          <a:p>
            <a:pPr marL="0" indent="0" algn="just">
              <a:lnSpc>
                <a:spcPct val="100000"/>
              </a:lnSpc>
              <a:buNone/>
            </a:pPr>
            <a:r>
              <a:rPr lang="en-US" sz="2900" b="1" dirty="0"/>
              <a:t>Class Imbalance Problem</a:t>
            </a:r>
            <a:r>
              <a:rPr lang="en-US" sz="2900" dirty="0"/>
              <a:t>: </a:t>
            </a:r>
          </a:p>
          <a:p>
            <a:pPr algn="just">
              <a:lnSpc>
                <a:spcPct val="100000"/>
              </a:lnSpc>
            </a:pPr>
            <a:r>
              <a:rPr lang="en-US" sz="2900" dirty="0"/>
              <a:t>where the main class of interest is rare. That is, the data set distribution reflects a significant majority of the negative class and a minority positive class. </a:t>
            </a:r>
          </a:p>
          <a:p>
            <a:pPr algn="just">
              <a:lnSpc>
                <a:spcPct val="100000"/>
              </a:lnSpc>
            </a:pPr>
            <a:r>
              <a:rPr lang="en-US" sz="2900" dirty="0"/>
              <a:t>For example, in </a:t>
            </a:r>
            <a:r>
              <a:rPr lang="en-US" sz="2900" b="1" dirty="0"/>
              <a:t>fraud detection </a:t>
            </a:r>
            <a:r>
              <a:rPr lang="en-US" sz="2900" dirty="0"/>
              <a:t>applications, the class of interest (or positive class) is “fraud,” which occurs much less frequently than the negative “</a:t>
            </a:r>
            <a:r>
              <a:rPr lang="en-US" sz="2900" dirty="0" err="1"/>
              <a:t>nonfraudulant</a:t>
            </a:r>
            <a:r>
              <a:rPr lang="en-US" sz="2900" dirty="0"/>
              <a:t>” class. </a:t>
            </a:r>
          </a:p>
          <a:p>
            <a:pPr algn="just">
              <a:lnSpc>
                <a:spcPct val="100000"/>
              </a:lnSpc>
            </a:pPr>
            <a:r>
              <a:rPr lang="en-US" sz="2900" dirty="0"/>
              <a:t>In medical data, there may be a rare class, such as “cancer.” Suppose that you have trained a classifier to classify medical data tuples, where the class label attribute is “cancer” and the possible class values are “yes” and “no.” An accuracy rate of, say, 97% may make the classifier seem quite accurate.</a:t>
            </a:r>
          </a:p>
          <a:p>
            <a:pPr algn="just">
              <a:lnSpc>
                <a:spcPct val="100000"/>
              </a:lnSpc>
            </a:pPr>
            <a:r>
              <a:rPr lang="en-US" sz="2900" dirty="0"/>
              <a:t>But what if only, say, 3% of the training tuples are actually cancer? Clearly, an accuracy rate of 97% may not be acceptable—the classifier could be correctly labeling only the noncancer tuples, for instance, and misclassifying all the cancer tuples.</a:t>
            </a:r>
          </a:p>
        </p:txBody>
      </p:sp>
    </p:spTree>
    <p:extLst>
      <p:ext uri="{BB962C8B-B14F-4D97-AF65-F5344CB8AC3E}">
        <p14:creationId xmlns:p14="http://schemas.microsoft.com/office/powerpoint/2010/main" val="1261433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sz="2900"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sz="2900" dirty="0"/>
          </a:p>
          <a:p>
            <a:pPr algn="just">
              <a:lnSpc>
                <a:spcPct val="100000"/>
              </a:lnSpc>
            </a:pPr>
            <a:endParaRPr lang="en-US" sz="2900" dirty="0"/>
          </a:p>
          <a:p>
            <a:pPr algn="just">
              <a:lnSpc>
                <a:spcPct val="100000"/>
              </a:lnSpc>
            </a:pPr>
            <a:endParaRPr lang="en-US" sz="2900" dirty="0"/>
          </a:p>
        </p:txBody>
      </p:sp>
      <p:pic>
        <p:nvPicPr>
          <p:cNvPr id="6" name="Picture 5">
            <a:extLst>
              <a:ext uri="{FF2B5EF4-FFF2-40B4-BE49-F238E27FC236}">
                <a16:creationId xmlns="" xmlns:a16="http://schemas.microsoft.com/office/drawing/2014/main" id="{C2280AF9-911E-4386-A3EB-6D2E0A19EBE2}"/>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9" name="Picture 8">
            <a:extLst>
              <a:ext uri="{FF2B5EF4-FFF2-40B4-BE49-F238E27FC236}">
                <a16:creationId xmlns="" xmlns:a16="http://schemas.microsoft.com/office/drawing/2014/main" id="{F80E3E19-DDC5-40C8-B58B-D11FABD6AF6F}"/>
              </a:ext>
            </a:extLst>
          </p:cNvPr>
          <p:cNvPicPr>
            <a:picLocks noChangeAspect="1"/>
          </p:cNvPicPr>
          <p:nvPr/>
        </p:nvPicPr>
        <p:blipFill>
          <a:blip r:embed="rId3"/>
          <a:stretch>
            <a:fillRect/>
          </a:stretch>
        </p:blipFill>
        <p:spPr>
          <a:xfrm>
            <a:off x="2906078" y="2834268"/>
            <a:ext cx="2427128" cy="811060"/>
          </a:xfrm>
          <a:prstGeom prst="rect">
            <a:avLst/>
          </a:prstGeom>
        </p:spPr>
      </p:pic>
      <p:pic>
        <p:nvPicPr>
          <p:cNvPr id="10" name="Picture 9">
            <a:extLst>
              <a:ext uri="{FF2B5EF4-FFF2-40B4-BE49-F238E27FC236}">
                <a16:creationId xmlns="" xmlns:a16="http://schemas.microsoft.com/office/drawing/2014/main" id="{5E17E0C3-9BA9-416E-9717-1293B210D2E8}"/>
              </a:ext>
            </a:extLst>
          </p:cNvPr>
          <p:cNvPicPr>
            <a:picLocks noChangeAspect="1"/>
          </p:cNvPicPr>
          <p:nvPr/>
        </p:nvPicPr>
        <p:blipFill>
          <a:blip r:embed="rId4"/>
          <a:stretch>
            <a:fillRect/>
          </a:stretch>
        </p:blipFill>
        <p:spPr>
          <a:xfrm>
            <a:off x="2906078" y="4974106"/>
            <a:ext cx="2427128" cy="817493"/>
          </a:xfrm>
          <a:prstGeom prst="rect">
            <a:avLst/>
          </a:prstGeom>
        </p:spPr>
      </p:pic>
    </p:spTree>
    <p:extLst>
      <p:ext uri="{BB962C8B-B14F-4D97-AF65-F5344CB8AC3E}">
        <p14:creationId xmlns:p14="http://schemas.microsoft.com/office/powerpoint/2010/main" val="282381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4" name="Picture 3">
            <a:extLst>
              <a:ext uri="{FF2B5EF4-FFF2-40B4-BE49-F238E27FC236}">
                <a16:creationId xmlns="" xmlns:a16="http://schemas.microsoft.com/office/drawing/2014/main" id="{30A994AA-44AD-4185-9214-394D5AA99FFC}"/>
              </a:ext>
            </a:extLst>
          </p:cNvPr>
          <p:cNvPicPr>
            <a:picLocks noChangeAspect="1"/>
          </p:cNvPicPr>
          <p:nvPr/>
        </p:nvPicPr>
        <p:blipFill>
          <a:blip r:embed="rId2"/>
          <a:stretch>
            <a:fillRect/>
          </a:stretch>
        </p:blipFill>
        <p:spPr>
          <a:xfrm>
            <a:off x="2906078" y="2834268"/>
            <a:ext cx="2427128" cy="811060"/>
          </a:xfrm>
          <a:prstGeom prst="rect">
            <a:avLst/>
          </a:prstGeom>
        </p:spPr>
      </p:pic>
      <p:pic>
        <p:nvPicPr>
          <p:cNvPr id="5" name="Picture 4">
            <a:extLst>
              <a:ext uri="{FF2B5EF4-FFF2-40B4-BE49-F238E27FC236}">
                <a16:creationId xmlns="" xmlns:a16="http://schemas.microsoft.com/office/drawing/2014/main" id="{22A2079A-18EF-4C9F-B236-CEA140A677FE}"/>
              </a:ext>
            </a:extLst>
          </p:cNvPr>
          <p:cNvPicPr>
            <a:picLocks noChangeAspect="1"/>
          </p:cNvPicPr>
          <p:nvPr/>
        </p:nvPicPr>
        <p:blipFill>
          <a:blip r:embed="rId3"/>
          <a:stretch>
            <a:fillRect/>
          </a:stretch>
        </p:blipFill>
        <p:spPr>
          <a:xfrm>
            <a:off x="2906078" y="4974106"/>
            <a:ext cx="2427128" cy="817493"/>
          </a:xfrm>
          <a:prstGeom prst="rect">
            <a:avLst/>
          </a:prstGeom>
        </p:spPr>
      </p:pic>
      <p:pic>
        <p:nvPicPr>
          <p:cNvPr id="9" name="Picture 8">
            <a:extLst>
              <a:ext uri="{FF2B5EF4-FFF2-40B4-BE49-F238E27FC236}">
                <a16:creationId xmlns="" xmlns:a16="http://schemas.microsoft.com/office/drawing/2014/main" id="{432016B3-8596-43EF-854E-511D4A8A173F}"/>
              </a:ext>
            </a:extLst>
          </p:cNvPr>
          <p:cNvPicPr>
            <a:picLocks noChangeAspect="1"/>
          </p:cNvPicPr>
          <p:nvPr/>
        </p:nvPicPr>
        <p:blipFill>
          <a:blip r:embed="rId4"/>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3274052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dirty="0"/>
              <a:t>Although the classifier has a high accuracy, it’s ability to correctly label the positive (rare) class is poor given its </a:t>
            </a:r>
            <a:r>
              <a:rPr lang="en-US" b="1" dirty="0"/>
              <a:t>low sensitivity</a:t>
            </a:r>
            <a:r>
              <a:rPr lang="en-US" dirty="0"/>
              <a:t>. </a:t>
            </a:r>
          </a:p>
          <a:p>
            <a:pPr algn="just">
              <a:lnSpc>
                <a:spcPct val="100000"/>
              </a:lnSpc>
            </a:pPr>
            <a:r>
              <a:rPr lang="en-US" dirty="0"/>
              <a:t>It has </a:t>
            </a:r>
            <a:r>
              <a:rPr lang="en-US" b="1" dirty="0"/>
              <a:t>high specificity</a:t>
            </a:r>
            <a:r>
              <a:rPr lang="en-US" dirty="0"/>
              <a:t>, meaning that it can accurately recognize negative tuples.</a:t>
            </a:r>
          </a:p>
          <a:p>
            <a:pPr algn="just">
              <a:lnSpc>
                <a:spcPct val="100000"/>
              </a:lnSpc>
            </a:pPr>
            <a:endParaRPr lang="en-US" sz="2900" dirty="0"/>
          </a:p>
          <a:p>
            <a:pPr algn="just">
              <a:lnSpc>
                <a:spcPct val="100000"/>
              </a:lnSpc>
            </a:pPr>
            <a:endParaRPr lang="en-US" sz="2900" dirty="0"/>
          </a:p>
        </p:txBody>
      </p:sp>
      <p:pic>
        <p:nvPicPr>
          <p:cNvPr id="9" name="Picture 8">
            <a:extLst>
              <a:ext uri="{FF2B5EF4-FFF2-40B4-BE49-F238E27FC236}">
                <a16:creationId xmlns="" xmlns:a16="http://schemas.microsoft.com/office/drawing/2014/main" id="{432016B3-8596-43EF-854E-511D4A8A173F}"/>
              </a:ext>
            </a:extLst>
          </p:cNvPr>
          <p:cNvPicPr>
            <a:picLocks noChangeAspect="1"/>
          </p:cNvPicPr>
          <p:nvPr/>
        </p:nvPicPr>
        <p:blipFill>
          <a:blip r:embed="rId2"/>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2944912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The </a:t>
            </a:r>
            <a:r>
              <a:rPr lang="en-US" i="1" dirty="0"/>
              <a:t>precision</a:t>
            </a:r>
            <a:r>
              <a:rPr lang="en-US" dirty="0"/>
              <a:t> and </a:t>
            </a:r>
            <a:r>
              <a:rPr lang="en-US" i="1" dirty="0"/>
              <a:t>recall</a:t>
            </a:r>
            <a:r>
              <a:rPr lang="en-US" dirty="0"/>
              <a:t> measures are also widely used in classification. </a:t>
            </a:r>
          </a:p>
          <a:p>
            <a:pPr algn="just">
              <a:lnSpc>
                <a:spcPct val="100000"/>
              </a:lnSpc>
            </a:pPr>
            <a:r>
              <a:rPr lang="en-US" b="1" i="1" dirty="0"/>
              <a:t>Precision</a:t>
            </a:r>
            <a:r>
              <a:rPr lang="en-US" dirty="0"/>
              <a:t> can be thought of as a measure of </a:t>
            </a:r>
            <a:r>
              <a:rPr lang="en-US" i="1" dirty="0"/>
              <a:t>exactness</a:t>
            </a:r>
            <a:r>
              <a:rPr lang="en-US" dirty="0"/>
              <a:t> (i.e., what percentage of tuples labeled as positive are actually such).</a:t>
            </a:r>
          </a:p>
          <a:p>
            <a:pPr algn="just">
              <a:lnSpc>
                <a:spcPct val="100000"/>
              </a:lnSpc>
            </a:pPr>
            <a:endParaRPr lang="en-US" dirty="0"/>
          </a:p>
          <a:p>
            <a:pPr algn="just">
              <a:lnSpc>
                <a:spcPct val="100000"/>
              </a:lnSpc>
            </a:pPr>
            <a:endParaRPr lang="en-US" sz="1400" dirty="0"/>
          </a:p>
          <a:p>
            <a:pPr algn="just">
              <a:lnSpc>
                <a:spcPct val="100000"/>
              </a:lnSpc>
            </a:pPr>
            <a:r>
              <a:rPr lang="en-US" dirty="0"/>
              <a:t>The </a:t>
            </a:r>
            <a:r>
              <a:rPr lang="en-US" b="1" i="1" dirty="0"/>
              <a:t>recall</a:t>
            </a:r>
            <a:r>
              <a:rPr lang="en-US" dirty="0"/>
              <a:t> is a measure of </a:t>
            </a:r>
            <a:r>
              <a:rPr lang="en-US" i="1" dirty="0"/>
              <a:t>completeness</a:t>
            </a:r>
            <a:r>
              <a:rPr lang="en-US" dirty="0"/>
              <a:t> (what percentage of positive tuples are labeled as such). </a:t>
            </a:r>
          </a:p>
          <a:p>
            <a:pPr algn="just">
              <a:lnSpc>
                <a:spcPct val="100000"/>
              </a:lnSpc>
            </a:pPr>
            <a:r>
              <a:rPr lang="en-US" dirty="0"/>
              <a:t>If </a:t>
            </a:r>
            <a:r>
              <a:rPr lang="en-US" b="1" i="1" dirty="0"/>
              <a:t>recall</a:t>
            </a:r>
            <a:r>
              <a:rPr lang="en-US" dirty="0"/>
              <a:t> seems familiar, that’s because it is the same as </a:t>
            </a:r>
            <a:r>
              <a:rPr lang="en-US" b="1" i="1" dirty="0"/>
              <a:t>sensitivity</a:t>
            </a:r>
            <a:r>
              <a:rPr lang="en-US" dirty="0"/>
              <a:t> (or the true positive rate). </a:t>
            </a:r>
          </a:p>
        </p:txBody>
      </p:sp>
      <p:pic>
        <p:nvPicPr>
          <p:cNvPr id="5" name="Picture 4">
            <a:extLst>
              <a:ext uri="{FF2B5EF4-FFF2-40B4-BE49-F238E27FC236}">
                <a16:creationId xmlns="" xmlns:a16="http://schemas.microsoft.com/office/drawing/2014/main" id="{2FE1B0E6-C505-4B8F-A65A-421BBDD70699}"/>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4" name="Picture 3">
            <a:extLst>
              <a:ext uri="{FF2B5EF4-FFF2-40B4-BE49-F238E27FC236}">
                <a16:creationId xmlns="" xmlns:a16="http://schemas.microsoft.com/office/drawing/2014/main" id="{9ADFBE72-6C35-4057-9001-856C1DD608B2}"/>
              </a:ext>
            </a:extLst>
          </p:cNvPr>
          <p:cNvPicPr>
            <a:picLocks noChangeAspect="1"/>
          </p:cNvPicPr>
          <p:nvPr/>
        </p:nvPicPr>
        <p:blipFill>
          <a:blip r:embed="rId3"/>
          <a:stretch>
            <a:fillRect/>
          </a:stretch>
        </p:blipFill>
        <p:spPr>
          <a:xfrm>
            <a:off x="3529647" y="2275976"/>
            <a:ext cx="2860993" cy="790424"/>
          </a:xfrm>
          <a:prstGeom prst="rect">
            <a:avLst/>
          </a:prstGeom>
        </p:spPr>
      </p:pic>
      <p:pic>
        <p:nvPicPr>
          <p:cNvPr id="7" name="Picture 6">
            <a:extLst>
              <a:ext uri="{FF2B5EF4-FFF2-40B4-BE49-F238E27FC236}">
                <a16:creationId xmlns="" xmlns:a16="http://schemas.microsoft.com/office/drawing/2014/main" id="{20DC5E87-B5D3-43F1-B5E4-A6CA50610CC4}"/>
              </a:ext>
            </a:extLst>
          </p:cNvPr>
          <p:cNvPicPr>
            <a:picLocks noChangeAspect="1"/>
          </p:cNvPicPr>
          <p:nvPr/>
        </p:nvPicPr>
        <p:blipFill>
          <a:blip r:embed="rId4"/>
          <a:stretch>
            <a:fillRect/>
          </a:stretch>
        </p:blipFill>
        <p:spPr>
          <a:xfrm>
            <a:off x="3570514" y="5317540"/>
            <a:ext cx="2525486" cy="634899"/>
          </a:xfrm>
          <a:prstGeom prst="rect">
            <a:avLst/>
          </a:prstGeom>
        </p:spPr>
      </p:pic>
    </p:spTree>
    <p:extLst>
      <p:ext uri="{BB962C8B-B14F-4D97-AF65-F5344CB8AC3E}">
        <p14:creationId xmlns:p14="http://schemas.microsoft.com/office/powerpoint/2010/main" val="944862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A perfect </a:t>
            </a:r>
            <a:r>
              <a:rPr lang="en-US" b="1" i="1" dirty="0"/>
              <a:t>precision</a:t>
            </a:r>
            <a:r>
              <a:rPr lang="en-US" dirty="0"/>
              <a:t> score of 1.0 for a class C means that every tuple that the classifier labeled as belonging to class C does indeed belong to class C. </a:t>
            </a:r>
          </a:p>
          <a:p>
            <a:pPr algn="just">
              <a:lnSpc>
                <a:spcPct val="100000"/>
              </a:lnSpc>
            </a:pPr>
            <a:r>
              <a:rPr lang="en-US" dirty="0"/>
              <a:t>However, it does not tell us anything about the number of class C tuples that the classifier mislabeled. </a:t>
            </a:r>
          </a:p>
          <a:p>
            <a:pPr algn="just">
              <a:lnSpc>
                <a:spcPct val="100000"/>
              </a:lnSpc>
            </a:pPr>
            <a:r>
              <a:rPr lang="en-US" dirty="0"/>
              <a:t>A perfect </a:t>
            </a:r>
            <a:r>
              <a:rPr lang="en-US" b="1" i="1" dirty="0"/>
              <a:t>recall</a:t>
            </a:r>
            <a:r>
              <a:rPr lang="en-US" dirty="0"/>
              <a:t> score of 1.0 for C means that every item from class C was labeled as such, but it does not tell us how many other tuples were incorrectly labeled as belonging to class C. </a:t>
            </a:r>
          </a:p>
          <a:p>
            <a:pPr algn="just">
              <a:lnSpc>
                <a:spcPct val="100000"/>
              </a:lnSpc>
            </a:pPr>
            <a:r>
              <a:rPr lang="en-US" dirty="0"/>
              <a:t>There tends to be an inverse relationship between precision and recall, where it is possible to increase one at the cost of reducing the other. </a:t>
            </a:r>
          </a:p>
        </p:txBody>
      </p:sp>
    </p:spTree>
    <p:extLst>
      <p:ext uri="{BB962C8B-B14F-4D97-AF65-F5344CB8AC3E}">
        <p14:creationId xmlns:p14="http://schemas.microsoft.com/office/powerpoint/2010/main" val="2570860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779520"/>
          </a:xfrm>
        </p:spPr>
        <p:txBody>
          <a:bodyPr>
            <a:normAutofit/>
          </a:bodyPr>
          <a:lstStyle/>
          <a:p>
            <a:pPr algn="just">
              <a:lnSpc>
                <a:spcPct val="100000"/>
              </a:lnSpc>
            </a:pPr>
            <a:r>
              <a:rPr lang="en-US" dirty="0" smtClean="0"/>
              <a:t>An alternative way to use precision and recall is to combine them into a single measure. </a:t>
            </a:r>
          </a:p>
          <a:p>
            <a:pPr algn="just">
              <a:lnSpc>
                <a:spcPct val="100000"/>
              </a:lnSpc>
            </a:pPr>
            <a:r>
              <a:rPr lang="en-US" dirty="0"/>
              <a:t>The </a:t>
            </a:r>
            <a:r>
              <a:rPr lang="en-US" i="1" dirty="0"/>
              <a:t>F</a:t>
            </a:r>
            <a:r>
              <a:rPr lang="en-US" dirty="0"/>
              <a:t> measure (also known as </a:t>
            </a:r>
            <a:r>
              <a:rPr lang="en-US" i="1" dirty="0"/>
              <a:t>F</a:t>
            </a:r>
            <a:r>
              <a:rPr lang="en-US" i="1" baseline="-25000" dirty="0"/>
              <a:t>1</a:t>
            </a:r>
            <a:r>
              <a:rPr lang="en-US" dirty="0"/>
              <a:t> score or </a:t>
            </a:r>
            <a:r>
              <a:rPr lang="en-US" i="1" dirty="0"/>
              <a:t>F-score</a:t>
            </a:r>
            <a:r>
              <a:rPr lang="en-US" dirty="0"/>
              <a:t>) the F</a:t>
            </a:r>
            <a:r>
              <a:rPr lang="el-GR" baseline="-25000" dirty="0"/>
              <a:t>β</a:t>
            </a:r>
            <a:r>
              <a:rPr lang="el-GR" dirty="0"/>
              <a:t> </a:t>
            </a:r>
            <a:r>
              <a:rPr lang="en-US" dirty="0"/>
              <a:t>measure. </a:t>
            </a:r>
          </a:p>
          <a:p>
            <a:pPr algn="just">
              <a:lnSpc>
                <a:spcPct val="100000"/>
              </a:lnSpc>
            </a:pPr>
            <a:endParaRPr lang="en-US" dirty="0"/>
          </a:p>
          <a:p>
            <a:pPr algn="just">
              <a:lnSpc>
                <a:spcPct val="100000"/>
              </a:lnSpc>
            </a:pPr>
            <a:endParaRPr lang="en-US" dirty="0"/>
          </a:p>
          <a:p>
            <a:pPr algn="just">
              <a:lnSpc>
                <a:spcPct val="100000"/>
              </a:lnSpc>
            </a:pPr>
            <a:r>
              <a:rPr lang="en-US" dirty="0"/>
              <a:t>The </a:t>
            </a:r>
            <a:r>
              <a:rPr lang="en-US" i="1" dirty="0"/>
              <a:t>F</a:t>
            </a:r>
            <a:r>
              <a:rPr lang="en-US" dirty="0"/>
              <a:t> measure is the harmonic mean of </a:t>
            </a:r>
            <a:r>
              <a:rPr lang="en-US" i="1" dirty="0"/>
              <a:t>precision</a:t>
            </a:r>
            <a:r>
              <a:rPr lang="en-US" dirty="0"/>
              <a:t> and </a:t>
            </a:r>
            <a:r>
              <a:rPr lang="en-US" i="1" dirty="0"/>
              <a:t>recall</a:t>
            </a:r>
            <a:r>
              <a:rPr lang="en-US" dirty="0"/>
              <a:t>. </a:t>
            </a:r>
          </a:p>
          <a:p>
            <a:pPr algn="just">
              <a:lnSpc>
                <a:spcPct val="100000"/>
              </a:lnSpc>
            </a:pPr>
            <a:r>
              <a:rPr lang="en-US" dirty="0"/>
              <a:t>It gives equal weight to </a:t>
            </a:r>
            <a:r>
              <a:rPr lang="en-US" i="1" dirty="0"/>
              <a:t>precision</a:t>
            </a:r>
            <a:r>
              <a:rPr lang="en-US" dirty="0"/>
              <a:t> and </a:t>
            </a:r>
            <a:r>
              <a:rPr lang="en-US" i="1" dirty="0"/>
              <a:t>recall</a:t>
            </a:r>
            <a:r>
              <a:rPr lang="en-US" dirty="0"/>
              <a:t>. </a:t>
            </a:r>
          </a:p>
          <a:p>
            <a:pPr algn="just">
              <a:lnSpc>
                <a:spcPct val="100000"/>
              </a:lnSpc>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291372" y="2529023"/>
                <a:ext cx="3497496" cy="572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𝑆𝑐𝑜𝑟𝑒</m:t>
                      </m:r>
                      <m:r>
                        <a:rPr lang="en-US" b="0" i="1" smtClean="0">
                          <a:latin typeface="Cambria Math" panose="02040503050406030204" pitchFamily="18" charset="0"/>
                        </a:rPr>
                        <m:t>=</m:t>
                      </m:r>
                      <m:f>
                        <m:fPr>
                          <m:ctrlPr>
                            <a:rPr lang="en-IN"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num>
                        <m:den>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291372" y="2529023"/>
                <a:ext cx="3497496" cy="572593"/>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8517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where β is a non-negative real number.</a:t>
            </a:r>
          </a:p>
          <a:p>
            <a:pPr algn="just">
              <a:lnSpc>
                <a:spcPct val="100000"/>
              </a:lnSpc>
            </a:pPr>
            <a:r>
              <a:rPr lang="en-US" dirty="0"/>
              <a:t>The F</a:t>
            </a:r>
            <a:r>
              <a:rPr lang="en-US" baseline="-25000" dirty="0"/>
              <a:t>β</a:t>
            </a:r>
            <a:r>
              <a:rPr lang="en-US" dirty="0"/>
              <a:t> measure is a weighted measure of precision and recall. It assigns β times as much weight to </a:t>
            </a:r>
            <a:r>
              <a:rPr lang="en-US" i="1" dirty="0"/>
              <a:t>recall</a:t>
            </a:r>
            <a:r>
              <a:rPr lang="en-US" dirty="0"/>
              <a:t> as to </a:t>
            </a:r>
            <a:r>
              <a:rPr lang="en-US" i="1" dirty="0"/>
              <a:t>precision</a:t>
            </a:r>
            <a:r>
              <a:rPr lang="en-US" dirty="0"/>
              <a:t>. </a:t>
            </a:r>
          </a:p>
          <a:p>
            <a:pPr algn="just">
              <a:lnSpc>
                <a:spcPct val="100000"/>
              </a:lnSpc>
            </a:pPr>
            <a:r>
              <a:rPr lang="en-US" dirty="0"/>
              <a:t>Commonly used F</a:t>
            </a:r>
            <a:r>
              <a:rPr lang="en-US" baseline="-25000" dirty="0"/>
              <a:t>β</a:t>
            </a:r>
            <a:r>
              <a:rPr lang="en-US" dirty="0"/>
              <a:t> measures are F</a:t>
            </a:r>
            <a:r>
              <a:rPr lang="en-US" baseline="-25000" dirty="0"/>
              <a:t>2</a:t>
            </a:r>
            <a:r>
              <a:rPr lang="en-US" dirty="0"/>
              <a:t> (which weights </a:t>
            </a:r>
            <a:r>
              <a:rPr lang="en-US" i="1" dirty="0"/>
              <a:t>recall</a:t>
            </a:r>
            <a:r>
              <a:rPr lang="en-US" dirty="0"/>
              <a:t> twice as much as </a:t>
            </a:r>
            <a:r>
              <a:rPr lang="en-US" i="1" dirty="0"/>
              <a:t>precision</a:t>
            </a:r>
            <a:r>
              <a:rPr lang="en-US" dirty="0"/>
              <a:t>) and </a:t>
            </a:r>
          </a:p>
          <a:p>
            <a:pPr algn="just">
              <a:lnSpc>
                <a:spcPct val="100000"/>
              </a:lnSpc>
            </a:pPr>
            <a:r>
              <a:rPr lang="en-US" dirty="0"/>
              <a:t>F</a:t>
            </a:r>
            <a:r>
              <a:rPr lang="en-US" baseline="-25000" dirty="0"/>
              <a:t>0.5</a:t>
            </a:r>
            <a:r>
              <a:rPr lang="en-US" dirty="0"/>
              <a:t> (which weights </a:t>
            </a:r>
            <a:r>
              <a:rPr lang="en-US" i="1" dirty="0"/>
              <a:t>precision</a:t>
            </a:r>
            <a:r>
              <a:rPr lang="en-US" dirty="0"/>
              <a:t> twice as much as </a:t>
            </a:r>
            <a:r>
              <a:rPr lang="en-US" i="1" dirty="0"/>
              <a:t>recall</a:t>
            </a:r>
            <a:r>
              <a:rPr lang="en-US" dirty="0"/>
              <a:t>).</a:t>
            </a:r>
          </a:p>
        </p:txBody>
      </p:sp>
      <p:pic>
        <p:nvPicPr>
          <p:cNvPr id="5" name="Picture 4">
            <a:extLst>
              <a:ext uri="{FF2B5EF4-FFF2-40B4-BE49-F238E27FC236}">
                <a16:creationId xmlns="" xmlns:a16="http://schemas.microsoft.com/office/drawing/2014/main" id="{E4CC2107-2236-47BC-BBE5-E4417F553BA8}"/>
              </a:ext>
            </a:extLst>
          </p:cNvPr>
          <p:cNvPicPr>
            <a:picLocks noChangeAspect="1"/>
          </p:cNvPicPr>
          <p:nvPr/>
        </p:nvPicPr>
        <p:blipFill>
          <a:blip r:embed="rId2"/>
          <a:stretch>
            <a:fillRect/>
          </a:stretch>
        </p:blipFill>
        <p:spPr>
          <a:xfrm>
            <a:off x="3762375" y="1090658"/>
            <a:ext cx="4667250" cy="914400"/>
          </a:xfrm>
          <a:prstGeom prst="rect">
            <a:avLst/>
          </a:prstGeom>
        </p:spPr>
      </p:pic>
    </p:spTree>
    <p:extLst>
      <p:ext uri="{BB962C8B-B14F-4D97-AF65-F5344CB8AC3E}">
        <p14:creationId xmlns:p14="http://schemas.microsoft.com/office/powerpoint/2010/main" val="2638291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In addition to accuracy-based measures, classifiers can also be compared with respect to the following additional aspects:</a:t>
            </a:r>
          </a:p>
          <a:p>
            <a:pPr algn="just">
              <a:lnSpc>
                <a:spcPct val="100000"/>
              </a:lnSpc>
            </a:pPr>
            <a:r>
              <a:rPr lang="en-US" b="1" dirty="0"/>
              <a:t>Speed</a:t>
            </a:r>
            <a:r>
              <a:rPr lang="en-US" dirty="0"/>
              <a:t>: This refers to the computational costs involved in generating and using the given classifier.</a:t>
            </a:r>
          </a:p>
          <a:p>
            <a:pPr algn="just">
              <a:lnSpc>
                <a:spcPct val="100000"/>
              </a:lnSpc>
            </a:pPr>
            <a:r>
              <a:rPr lang="en-US" b="1" dirty="0"/>
              <a:t>Robustness</a:t>
            </a:r>
            <a:r>
              <a:rPr lang="en-US" dirty="0"/>
              <a:t>: This is the ability of the classifier to make correct predictions given noisy data or data with missing values. Robustness is typically assessed with a series of synthetic data sets representing increasing degrees of noise and missing values.</a:t>
            </a:r>
          </a:p>
          <a:p>
            <a:pPr algn="just">
              <a:lnSpc>
                <a:spcPct val="100000"/>
              </a:lnSpc>
            </a:pPr>
            <a:r>
              <a:rPr lang="en-US" b="1" dirty="0"/>
              <a:t>Scalability</a:t>
            </a:r>
            <a:r>
              <a:rPr lang="en-US" dirty="0"/>
              <a:t>: This refers to the ability to construct the classifier efficiently given large amounts of data. Scalability is typically assessed with a series of data sets of increasing size.</a:t>
            </a:r>
          </a:p>
        </p:txBody>
      </p:sp>
    </p:spTree>
    <p:extLst>
      <p:ext uri="{BB962C8B-B14F-4D97-AF65-F5344CB8AC3E}">
        <p14:creationId xmlns:p14="http://schemas.microsoft.com/office/powerpoint/2010/main" val="307175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These terms are summarized in the </a:t>
            </a:r>
            <a:r>
              <a:rPr lang="en-US" b="1" dirty="0"/>
              <a:t>confusion matrix</a:t>
            </a:r>
            <a:r>
              <a:rPr lang="en-US" dirty="0"/>
              <a:t>.</a:t>
            </a:r>
          </a:p>
          <a:p>
            <a:pPr algn="just">
              <a:lnSpc>
                <a:spcPct val="100000"/>
              </a:lnSpc>
            </a:pPr>
            <a:r>
              <a:rPr lang="en-US" dirty="0"/>
              <a:t>True positives (TP): These refer to the </a:t>
            </a:r>
            <a:r>
              <a:rPr lang="en-US" b="1" dirty="0"/>
              <a:t>positive tuples </a:t>
            </a:r>
            <a:r>
              <a:rPr lang="en-US" dirty="0"/>
              <a:t>that were </a:t>
            </a:r>
            <a:r>
              <a:rPr lang="en-US" b="1" dirty="0"/>
              <a:t>correctly labeled </a:t>
            </a:r>
            <a:r>
              <a:rPr lang="en-US" dirty="0"/>
              <a:t>by the classifier. Let TP be the number of true positives.</a:t>
            </a:r>
          </a:p>
          <a:p>
            <a:pPr algn="just">
              <a:lnSpc>
                <a:spcPct val="100000"/>
              </a:lnSpc>
            </a:pPr>
            <a:r>
              <a:rPr lang="en-US" dirty="0"/>
              <a:t>True negatives (TN): These are the </a:t>
            </a:r>
            <a:r>
              <a:rPr lang="en-US" b="1" dirty="0"/>
              <a:t>negative tuples </a:t>
            </a:r>
            <a:r>
              <a:rPr lang="en-US" dirty="0"/>
              <a:t>that were </a:t>
            </a:r>
            <a:r>
              <a:rPr lang="en-US" b="1" dirty="0"/>
              <a:t>correctly labeled</a:t>
            </a:r>
            <a:r>
              <a:rPr lang="en-US" dirty="0"/>
              <a:t> by the classifier. Let TN be the number of true negatives.</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spTree>
    <p:extLst>
      <p:ext uri="{BB962C8B-B14F-4D97-AF65-F5344CB8AC3E}">
        <p14:creationId xmlns:p14="http://schemas.microsoft.com/office/powerpoint/2010/main" val="1330472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Bayesian classifiers are statistical classifiers. </a:t>
            </a:r>
          </a:p>
          <a:p>
            <a:pPr algn="just">
              <a:lnSpc>
                <a:spcPct val="100000"/>
              </a:lnSpc>
            </a:pPr>
            <a:r>
              <a:rPr lang="en-US" dirty="0"/>
              <a:t>Bayesian classifier can predict class membership probabilities such as the probability that a given tuple belongs to a particular class.</a:t>
            </a:r>
          </a:p>
          <a:p>
            <a:pPr algn="just">
              <a:lnSpc>
                <a:spcPct val="100000"/>
              </a:lnSpc>
            </a:pPr>
            <a:r>
              <a:rPr lang="en-US" dirty="0"/>
              <a:t>Bayesian classification is based on Bayes’ theorem.</a:t>
            </a:r>
          </a:p>
          <a:p>
            <a:pPr algn="just">
              <a:lnSpc>
                <a:spcPct val="100000"/>
              </a:lnSpc>
            </a:pPr>
            <a:r>
              <a:rPr lang="en-US" dirty="0"/>
              <a:t>A simple Bayesian classifier known as the naïve Bayesian classifier.</a:t>
            </a:r>
          </a:p>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Bayes’ theorem is useful in that it provides a way of calculating the posterior probability, </a:t>
            </a:r>
            <a:r>
              <a:rPr lang="en-US" i="1" dirty="0"/>
              <a:t>P(H|X)</a:t>
            </a:r>
            <a:r>
              <a:rPr lang="en-US" dirty="0"/>
              <a:t> from </a:t>
            </a:r>
            <a:r>
              <a:rPr lang="en-US" i="1" dirty="0"/>
              <a:t>P(H), P(X|H), </a:t>
            </a:r>
            <a:r>
              <a:rPr lang="en-US" dirty="0"/>
              <a:t>and</a:t>
            </a:r>
            <a:r>
              <a:rPr lang="en-US" i="1" dirty="0"/>
              <a:t> P(X)</a:t>
            </a:r>
            <a:r>
              <a:rPr lang="en-US" dirty="0"/>
              <a:t>.</a:t>
            </a:r>
          </a:p>
        </p:txBody>
      </p:sp>
      <p:pic>
        <p:nvPicPr>
          <p:cNvPr id="4" name="Picture 3">
            <a:extLst>
              <a:ext uri="{FF2B5EF4-FFF2-40B4-BE49-F238E27FC236}">
                <a16:creationId xmlns:a16="http://schemas.microsoft.com/office/drawing/2014/main" xmlns="" id="{17906A76-89EC-4D5C-8F29-87939D44010C}"/>
              </a:ext>
            </a:extLst>
          </p:cNvPr>
          <p:cNvPicPr>
            <a:picLocks noChangeAspect="1"/>
          </p:cNvPicPr>
          <p:nvPr/>
        </p:nvPicPr>
        <p:blipFill rotWithShape="1">
          <a:blip r:embed="rId2"/>
          <a:srcRect l="4286" t="10784" b="6601"/>
          <a:stretch/>
        </p:blipFill>
        <p:spPr>
          <a:xfrm>
            <a:off x="4734560" y="4511217"/>
            <a:ext cx="2996247" cy="711023"/>
          </a:xfrm>
          <a:prstGeom prst="rect">
            <a:avLst/>
          </a:prstGeom>
        </p:spPr>
      </p:pic>
    </p:spTree>
    <p:extLst>
      <p:ext uri="{BB962C8B-B14F-4D97-AF65-F5344CB8AC3E}">
        <p14:creationId xmlns:p14="http://schemas.microsoft.com/office/powerpoint/2010/main" val="2057791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5" name="Picture 4">
            <a:extLst>
              <a:ext uri="{FF2B5EF4-FFF2-40B4-BE49-F238E27FC236}">
                <a16:creationId xmlns:a16="http://schemas.microsoft.com/office/drawing/2014/main" xmlns="" id="{19E9A322-C04A-43F3-B7A3-E5D653913A36}"/>
              </a:ext>
            </a:extLst>
          </p:cNvPr>
          <p:cNvPicPr>
            <a:picLocks noChangeAspect="1"/>
          </p:cNvPicPr>
          <p:nvPr/>
        </p:nvPicPr>
        <p:blipFill rotWithShape="1">
          <a:blip r:embed="rId2"/>
          <a:srcRect l="4286" t="10784" b="6601"/>
          <a:stretch/>
        </p:blipFill>
        <p:spPr>
          <a:xfrm>
            <a:off x="4734560" y="2895777"/>
            <a:ext cx="2996247" cy="711023"/>
          </a:xfrm>
          <a:prstGeom prst="rect">
            <a:avLst/>
          </a:prstGeom>
        </p:spPr>
      </p:pic>
    </p:spTree>
    <p:extLst>
      <p:ext uri="{BB962C8B-B14F-4D97-AF65-F5344CB8AC3E}">
        <p14:creationId xmlns:p14="http://schemas.microsoft.com/office/powerpoint/2010/main" val="2318139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4" name="Picture 3">
            <a:extLst>
              <a:ext uri="{FF2B5EF4-FFF2-40B4-BE49-F238E27FC236}">
                <a16:creationId xmlns:a16="http://schemas.microsoft.com/office/drawing/2014/main" xmlns="" id="{17906A76-89EC-4D5C-8F29-87939D44010C}"/>
              </a:ext>
            </a:extLst>
          </p:cNvPr>
          <p:cNvPicPr>
            <a:picLocks noChangeAspect="1"/>
          </p:cNvPicPr>
          <p:nvPr/>
        </p:nvPicPr>
        <p:blipFill rotWithShape="1">
          <a:blip r:embed="rId2"/>
          <a:srcRect l="4286" t="10784" b="6601"/>
          <a:stretch/>
        </p:blipFill>
        <p:spPr>
          <a:xfrm>
            <a:off x="4597876" y="1839137"/>
            <a:ext cx="2996247" cy="711023"/>
          </a:xfrm>
          <a:prstGeom prst="rect">
            <a:avLst/>
          </a:prstGeom>
        </p:spPr>
      </p:pic>
    </p:spTree>
    <p:extLst>
      <p:ext uri="{BB962C8B-B14F-4D97-AF65-F5344CB8AC3E}">
        <p14:creationId xmlns:p14="http://schemas.microsoft.com/office/powerpoint/2010/main" val="2100734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4" y="119655"/>
            <a:ext cx="11867866" cy="6581396"/>
          </a:xfrm>
        </p:spPr>
        <p:txBody>
          <a:bodyPr>
            <a:normAutofit lnSpcReduction="10000"/>
          </a:bodyPr>
          <a:lstStyle/>
          <a:p>
            <a:pPr fontAlgn="base"/>
            <a:r>
              <a:rPr lang="en-US" b="1" dirty="0"/>
              <a:t>Examples</a:t>
            </a:r>
          </a:p>
          <a:p>
            <a:pPr fontAlgn="base"/>
            <a:r>
              <a:rPr lang="en-US" dirty="0"/>
              <a:t>1.  </a:t>
            </a:r>
            <a:r>
              <a:rPr lang="en-US" dirty="0" err="1"/>
              <a:t>SpamAssassin</a:t>
            </a:r>
            <a:r>
              <a:rPr lang="en-US" dirty="0"/>
              <a:t> works as a mail filter to identify the spam in which users train the system. In emails, it considers patterns in the words which are  marked as spam by the users. For Example, it may have learned that the word “release” is marked as spam in 30% of the emails. Concluding 0.8% of non-spam mails which includes the word “release” and 40% of all emails which are received by the user is spam. Find the probability that a mail is a spam if the word “release” seems in it</a:t>
            </a:r>
            <a:r>
              <a:rPr lang="en-US" dirty="0" smtClean="0"/>
              <a:t>.</a:t>
            </a: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Solution :</a:t>
            </a:r>
            <a:r>
              <a:rPr lang="en-US" dirty="0">
                <a:solidFill>
                  <a:srgbClr val="273239"/>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dirty="0">
                <a:solidFill>
                  <a:srgbClr val="273239"/>
                </a:solidFill>
                <a:latin typeface="Calibri (Body)"/>
              </a:rPr>
              <a:t>Given, P(Release | Spam) = 0.30 </a:t>
            </a:r>
          </a:p>
          <a:p>
            <a:pPr marL="0" lvl="0" indent="0" eaLnBrk="0" fontAlgn="base" hangingPunct="0">
              <a:lnSpc>
                <a:spcPct val="100000"/>
              </a:lnSpc>
              <a:spcBef>
                <a:spcPct val="0"/>
              </a:spcBef>
              <a:spcAft>
                <a:spcPct val="0"/>
              </a:spcAft>
              <a:buNone/>
            </a:pPr>
            <a:r>
              <a:rPr lang="en-US" dirty="0">
                <a:solidFill>
                  <a:srgbClr val="273239"/>
                </a:solidFill>
                <a:latin typeface="Calibri (Body)"/>
              </a:rPr>
              <a:t>P(Release | Non Spam) = 0.008 </a:t>
            </a:r>
          </a:p>
          <a:p>
            <a:pPr marL="0" lvl="0" indent="0" eaLnBrk="0" fontAlgn="base" hangingPunct="0">
              <a:lnSpc>
                <a:spcPct val="100000"/>
              </a:lnSpc>
              <a:spcBef>
                <a:spcPct val="0"/>
              </a:spcBef>
              <a:spcAft>
                <a:spcPct val="0"/>
              </a:spcAft>
              <a:buNone/>
            </a:pPr>
            <a:r>
              <a:rPr lang="en-US" dirty="0">
                <a:solidFill>
                  <a:srgbClr val="273239"/>
                </a:solidFill>
                <a:latin typeface="Calibri (Body)"/>
              </a:rPr>
              <a:t>P(Spam) = 0.40 =&gt; P(Non Spam) = 0.40 </a:t>
            </a:r>
          </a:p>
          <a:p>
            <a:pPr marL="0" lvl="0" indent="0" eaLnBrk="0" fontAlgn="base" hangingPunct="0">
              <a:lnSpc>
                <a:spcPct val="100000"/>
              </a:lnSpc>
              <a:spcBef>
                <a:spcPct val="0"/>
              </a:spcBef>
              <a:spcAft>
                <a:spcPct val="0"/>
              </a:spcAft>
              <a:buNone/>
            </a:pPr>
            <a:r>
              <a:rPr lang="en-US" dirty="0">
                <a:solidFill>
                  <a:srgbClr val="273239"/>
                </a:solidFill>
                <a:latin typeface="Calibri (Body)"/>
              </a:rPr>
              <a:t>Now, using Bayes’ Theorem: P(Spam | Release) = P(Release | Spam) * P(Spam) / P(Release)</a:t>
            </a:r>
          </a:p>
          <a:p>
            <a:pPr marL="0" lvl="0" indent="0" eaLnBrk="0" fontAlgn="base" hangingPunct="0">
              <a:lnSpc>
                <a:spcPct val="100000"/>
              </a:lnSpc>
              <a:spcBef>
                <a:spcPct val="0"/>
              </a:spcBef>
              <a:spcAft>
                <a:spcPct val="0"/>
              </a:spcAft>
              <a:buNone/>
            </a:pPr>
            <a:r>
              <a:rPr lang="en-US" dirty="0">
                <a:solidFill>
                  <a:srgbClr val="273239"/>
                </a:solidFill>
                <a:latin typeface="Calibri (Body)"/>
              </a:rPr>
              <a:t> = 0.30 * 0.40 / (0.40 * 0.30 + 0.30 * 0.008) = 0.980</a:t>
            </a:r>
          </a:p>
          <a:p>
            <a:pPr marL="0" lvl="0" indent="0" eaLnBrk="0" fontAlgn="base" hangingPunct="0">
              <a:lnSpc>
                <a:spcPct val="100000"/>
              </a:lnSpc>
              <a:spcBef>
                <a:spcPct val="0"/>
              </a:spcBef>
              <a:spcAft>
                <a:spcPct val="0"/>
              </a:spcAft>
              <a:buNone/>
            </a:pPr>
            <a:r>
              <a:rPr lang="en-US" dirty="0">
                <a:solidFill>
                  <a:srgbClr val="273239"/>
                </a:solidFill>
                <a:latin typeface="Calibri (Body)"/>
              </a:rPr>
              <a:t>Hence, the required probability is 0.980.</a:t>
            </a:r>
            <a:r>
              <a:rPr lang="en-US" sz="2400" dirty="0">
                <a:latin typeface="Calibri (Body)"/>
              </a:rPr>
              <a:t> </a:t>
            </a:r>
            <a:endParaRPr lang="en-US" sz="4000" dirty="0">
              <a:latin typeface="Calibri (Body)"/>
            </a:endParaRPr>
          </a:p>
          <a:p>
            <a:pPr fontAlgn="base"/>
            <a:endParaRPr lang="en-US" dirty="0"/>
          </a:p>
          <a:p>
            <a:endParaRPr lang="en-IN" dirty="0"/>
          </a:p>
        </p:txBody>
      </p:sp>
    </p:spTree>
    <p:extLst>
      <p:ext uri="{BB962C8B-B14F-4D97-AF65-F5344CB8AC3E}">
        <p14:creationId xmlns:p14="http://schemas.microsoft.com/office/powerpoint/2010/main" val="425544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627" y="235976"/>
            <a:ext cx="10515600" cy="4351338"/>
          </a:xfrm>
        </p:spPr>
        <p:txBody>
          <a:bodyPr>
            <a:normAutofit fontScale="47500" lnSpcReduction="20000"/>
          </a:bodyPr>
          <a:lstStyle/>
          <a:p>
            <a:r>
              <a:rPr lang="en-US" sz="4600" dirty="0"/>
              <a:t>2.  Bag1 contains 4 white and 8 black balls and Bag2 contains 5 white and 3 black balls. From one of the bag one ball is drawn at random and the ball which is drawn comes out as black. Find the probability that the ball is drawn from Bag1</a:t>
            </a:r>
            <a:r>
              <a:rPr lang="en-US" sz="4600" dirty="0" smtClean="0"/>
              <a:t>.</a:t>
            </a:r>
          </a:p>
          <a:p>
            <a:pPr marL="0" lvl="0" indent="0" eaLnBrk="0" fontAlgn="base" hangingPunct="0">
              <a:lnSpc>
                <a:spcPct val="100000"/>
              </a:lnSpc>
              <a:spcBef>
                <a:spcPct val="0"/>
              </a:spcBef>
              <a:spcAft>
                <a:spcPct val="0"/>
              </a:spcAft>
              <a:buNone/>
            </a:pPr>
            <a:r>
              <a:rPr lang="en-US" sz="4400" b="1" dirty="0">
                <a:solidFill>
                  <a:srgbClr val="273239"/>
                </a:solidFill>
                <a:latin typeface="Calibri (Body)"/>
              </a:rPr>
              <a:t>Solution:</a:t>
            </a:r>
            <a:r>
              <a:rPr lang="en-US" sz="4400" dirty="0">
                <a:solidFill>
                  <a:srgbClr val="273239"/>
                </a:solidFill>
                <a:latin typeface="Calibri (Body)"/>
              </a:rPr>
              <a:t> Given, Let E1, E2 and A be the three events where,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E1 = Event of selecting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E2 = Event of selecting Bag2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A = Event of drawing black ball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Now,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 = P(E2) = 1/2 P(drawing a black ball from Bag1) = P(A|E1) = 8/12 = 2/3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P(drawing a black ball from Bag2) = P(A|E2) = 3/8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By using Bayes' Theorem, the probability of drawing a black ball from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P(E1|A) = P(A|E1) * P(E1) / P(A|E1) * P(E1) + P(A|E2) * P(E2) </a:t>
            </a:r>
            <a:r>
              <a:rPr lang="en-US" sz="4400" b="1" dirty="0">
                <a:solidFill>
                  <a:srgbClr val="273239"/>
                </a:solidFill>
                <a:latin typeface="Calibri (Body)"/>
              </a:rPr>
              <a:t>[</a:t>
            </a:r>
            <a:r>
              <a:rPr lang="en-US" sz="4400" dirty="0">
                <a:solidFill>
                  <a:srgbClr val="273239"/>
                </a:solidFill>
                <a:latin typeface="Calibri (Body)"/>
              </a:rPr>
              <a:t>P(A|E1) * P(E1) + P(A|E2) * P(E2) = Total Probability</a:t>
            </a:r>
            <a:r>
              <a:rPr lang="en-US" sz="4400" b="1" dirty="0">
                <a:solidFill>
                  <a:srgbClr val="273239"/>
                </a:solidFill>
                <a:latin typeface="Calibri (Body)"/>
              </a:rPr>
              <a:t>]</a:t>
            </a:r>
            <a:r>
              <a:rPr lang="en-US" sz="4400" dirty="0">
                <a:solidFill>
                  <a:srgbClr val="273239"/>
                </a:solidFill>
                <a:latin typeface="Calibri (Body)"/>
              </a:rPr>
              <a:t>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 (2/3 * 1/2) / (2/3 * 1/2 + 3/8 * 1/2) = 16/25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Hence, the probability that the ball is drawn from Bag1 is 16/25</a:t>
            </a:r>
            <a:r>
              <a:rPr lang="en-US" sz="3300" dirty="0">
                <a:latin typeface="Calibri (Body)"/>
              </a:rPr>
              <a:t> </a:t>
            </a:r>
            <a:endParaRPr lang="en-US" sz="5800" dirty="0">
              <a:latin typeface="Calibri (Body)"/>
            </a:endParaRPr>
          </a:p>
          <a:p>
            <a:endParaRPr lang="en-US" dirty="0" smtClean="0"/>
          </a:p>
          <a:p>
            <a:endParaRPr lang="en-IN" dirty="0"/>
          </a:p>
        </p:txBody>
      </p:sp>
    </p:spTree>
    <p:extLst>
      <p:ext uri="{BB962C8B-B14F-4D97-AF65-F5344CB8AC3E}">
        <p14:creationId xmlns:p14="http://schemas.microsoft.com/office/powerpoint/2010/main" val="1313443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Let D be a training set of tuples and their associated class labels. As usual, each tuple is represented by an n-dimensional attribute vector, X = (x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 depicting n measurements made on the tuple from n attributes, respectively, A</a:t>
            </a:r>
            <a:r>
              <a:rPr lang="en-US" baseline="-25000" dirty="0"/>
              <a:t>1</a:t>
            </a:r>
            <a:r>
              <a:rPr lang="en-US" dirty="0"/>
              <a:t>, A</a:t>
            </a:r>
            <a:r>
              <a:rPr lang="en-US" baseline="-25000" dirty="0"/>
              <a:t>2</a:t>
            </a:r>
            <a:r>
              <a:rPr lang="en-US" dirty="0"/>
              <a:t>,…, A</a:t>
            </a:r>
            <a:r>
              <a:rPr lang="en-US" baseline="-25000" dirty="0"/>
              <a:t>n</a:t>
            </a:r>
            <a:r>
              <a:rPr lang="en-US" dirty="0"/>
              <a:t>.</a:t>
            </a:r>
          </a:p>
          <a:p>
            <a:pPr algn="just">
              <a:lnSpc>
                <a:spcPct val="100000"/>
              </a:lnSpc>
            </a:pPr>
            <a:r>
              <a:rPr lang="en-US" dirty="0"/>
              <a:t>Suppose that there are m classes, C1, C2,:::, Cm. Given a tuple, X, the classifier will predict that X belongs to the class having the highest posterior probability, conditioned on X. That is, the </a:t>
            </a:r>
            <a:r>
              <a:rPr lang="en-US" dirty="0" err="1"/>
              <a:t>na¨ıve</a:t>
            </a:r>
            <a:r>
              <a:rPr lang="en-US" dirty="0"/>
              <a:t> Bayesian classifier predicts that tuple X belongs to the class Ci if and only if</a:t>
            </a:r>
          </a:p>
        </p:txBody>
      </p:sp>
    </p:spTree>
    <p:extLst>
      <p:ext uri="{BB962C8B-B14F-4D97-AF65-F5344CB8AC3E}">
        <p14:creationId xmlns:p14="http://schemas.microsoft.com/office/powerpoint/2010/main" val="28184409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Suppose that there are m classes, C1, C2,…, C</a:t>
            </a:r>
            <a:r>
              <a:rPr lang="en-US" baseline="-25000" dirty="0"/>
              <a:t>m</a:t>
            </a:r>
            <a:r>
              <a:rPr lang="en-US" dirty="0"/>
              <a:t>. Given a tuple, X, the classifier will predict that X belongs to the class having the highest posterior probability, conditioned on X. That is, the naïve Bayesian classifier predicts that tuple X belongs to the class C</a:t>
            </a:r>
            <a:r>
              <a:rPr lang="en-US" baseline="-25000" dirty="0"/>
              <a:t>i</a:t>
            </a:r>
            <a:r>
              <a:rPr lang="en-US" dirty="0"/>
              <a:t> if and only if</a:t>
            </a:r>
          </a:p>
          <a:p>
            <a:pPr algn="just">
              <a:lnSpc>
                <a:spcPct val="100000"/>
              </a:lnSpc>
            </a:pPr>
            <a:endParaRPr lang="en-US" dirty="0"/>
          </a:p>
          <a:p>
            <a:pPr algn="just">
              <a:lnSpc>
                <a:spcPct val="100000"/>
              </a:lnSpc>
            </a:pPr>
            <a:endParaRPr lang="en-US" dirty="0"/>
          </a:p>
          <a:p>
            <a:pPr algn="just">
              <a:lnSpc>
                <a:spcPct val="100000"/>
              </a:lnSpc>
            </a:pPr>
            <a:r>
              <a:rPr lang="en-US" dirty="0"/>
              <a:t>Thus, we maximize </a:t>
            </a:r>
            <a:r>
              <a:rPr lang="en-US" i="1" dirty="0"/>
              <a:t>P(</a:t>
            </a:r>
            <a:r>
              <a:rPr lang="en-US" i="1" dirty="0" err="1"/>
              <a:t>C</a:t>
            </a:r>
            <a:r>
              <a:rPr lang="en-US" i="1" baseline="-25000" dirty="0" err="1"/>
              <a:t>i</a:t>
            </a:r>
            <a:r>
              <a:rPr lang="en-US" i="1" dirty="0" err="1"/>
              <a:t>|X</a:t>
            </a:r>
            <a:r>
              <a:rPr lang="en-US" i="1" dirty="0"/>
              <a:t>)</a:t>
            </a:r>
            <a:r>
              <a:rPr lang="en-US" dirty="0"/>
              <a:t>. The class C</a:t>
            </a:r>
            <a:r>
              <a:rPr lang="en-US" baseline="-25000" dirty="0"/>
              <a:t>i</a:t>
            </a:r>
            <a:r>
              <a:rPr lang="en-US" dirty="0"/>
              <a:t> for which </a:t>
            </a:r>
            <a:r>
              <a:rPr lang="en-US" i="1" dirty="0"/>
              <a:t>P(</a:t>
            </a:r>
            <a:r>
              <a:rPr lang="en-US" i="1" dirty="0" err="1"/>
              <a:t>C</a:t>
            </a:r>
            <a:r>
              <a:rPr lang="en-US" i="1" baseline="-25000" dirty="0" err="1"/>
              <a:t>i</a:t>
            </a:r>
            <a:r>
              <a:rPr lang="en-US" i="1" dirty="0" err="1"/>
              <a:t>|X</a:t>
            </a:r>
            <a:r>
              <a:rPr lang="en-US" i="1" dirty="0"/>
              <a:t>) </a:t>
            </a:r>
            <a:r>
              <a:rPr lang="en-US" dirty="0"/>
              <a:t>is maximized is called the maximum posteriori hypothesis. By Bayes’ theorem:</a:t>
            </a:r>
          </a:p>
        </p:txBody>
      </p:sp>
      <p:pic>
        <p:nvPicPr>
          <p:cNvPr id="4" name="Picture 3">
            <a:extLst>
              <a:ext uri="{FF2B5EF4-FFF2-40B4-BE49-F238E27FC236}">
                <a16:creationId xmlns:a16="http://schemas.microsoft.com/office/drawing/2014/main" xmlns="" id="{81582111-1C88-46B5-A27B-577CD58DED84}"/>
              </a:ext>
            </a:extLst>
          </p:cNvPr>
          <p:cNvPicPr>
            <a:picLocks noChangeAspect="1"/>
          </p:cNvPicPr>
          <p:nvPr/>
        </p:nvPicPr>
        <p:blipFill rotWithShape="1">
          <a:blip r:embed="rId2"/>
          <a:srcRect l="4584" t="31159" r="280"/>
          <a:stretch/>
        </p:blipFill>
        <p:spPr>
          <a:xfrm>
            <a:off x="3270068" y="3549821"/>
            <a:ext cx="5651863" cy="394722"/>
          </a:xfrm>
          <a:prstGeom prst="rect">
            <a:avLst/>
          </a:prstGeom>
        </p:spPr>
      </p:pic>
      <p:pic>
        <p:nvPicPr>
          <p:cNvPr id="5" name="Picture 4">
            <a:extLst>
              <a:ext uri="{FF2B5EF4-FFF2-40B4-BE49-F238E27FC236}">
                <a16:creationId xmlns:a16="http://schemas.microsoft.com/office/drawing/2014/main" xmlns="" id="{DDCE3B71-2860-4635-AF58-BFAEAE6E01FD}"/>
              </a:ext>
            </a:extLst>
          </p:cNvPr>
          <p:cNvPicPr>
            <a:picLocks noChangeAspect="1"/>
          </p:cNvPicPr>
          <p:nvPr/>
        </p:nvPicPr>
        <p:blipFill rotWithShape="1">
          <a:blip r:embed="rId3"/>
          <a:srcRect l="2702" t="5282" b="3149"/>
          <a:stretch/>
        </p:blipFill>
        <p:spPr>
          <a:xfrm>
            <a:off x="5259977" y="5390607"/>
            <a:ext cx="2920773" cy="674914"/>
          </a:xfrm>
          <a:prstGeom prst="rect">
            <a:avLst/>
          </a:prstGeom>
        </p:spPr>
      </p:pic>
    </p:spTree>
    <p:extLst>
      <p:ext uri="{BB962C8B-B14F-4D97-AF65-F5344CB8AC3E}">
        <p14:creationId xmlns:p14="http://schemas.microsoft.com/office/powerpoint/2010/main" val="81248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As </a:t>
            </a:r>
            <a:r>
              <a:rPr lang="en-US" i="1" dirty="0"/>
              <a:t>P(X)</a:t>
            </a:r>
            <a:r>
              <a:rPr lang="en-US" dirty="0"/>
              <a:t> is constant for all classes, only </a:t>
            </a:r>
            <a:r>
              <a:rPr lang="en-US" i="1" dirty="0"/>
              <a:t>P(</a:t>
            </a:r>
            <a:r>
              <a:rPr lang="en-US" i="1" dirty="0" err="1"/>
              <a:t>X|C</a:t>
            </a:r>
            <a:r>
              <a:rPr lang="en-US" i="1" baseline="-25000" dirty="0" err="1"/>
              <a:t>i</a:t>
            </a:r>
            <a:r>
              <a:rPr lang="en-US" i="1" dirty="0"/>
              <a:t>)P(C</a:t>
            </a:r>
            <a:r>
              <a:rPr lang="en-US" i="1" baseline="-25000" dirty="0"/>
              <a:t>i</a:t>
            </a:r>
            <a:r>
              <a:rPr lang="en-US" i="1" dirty="0"/>
              <a:t>) </a:t>
            </a:r>
            <a:r>
              <a:rPr lang="en-US" dirty="0"/>
              <a:t>needs to be maximized. Note that the class prior probabilities may be estimated by P(C</a:t>
            </a:r>
            <a:r>
              <a:rPr lang="en-US" baseline="-25000" dirty="0"/>
              <a:t>i</a:t>
            </a:r>
            <a:r>
              <a:rPr lang="en-US" dirty="0"/>
              <a:t>)=|</a:t>
            </a:r>
            <a:r>
              <a:rPr lang="en-US" dirty="0" err="1"/>
              <a:t>C</a:t>
            </a:r>
            <a:r>
              <a:rPr lang="en-US" baseline="-25000" dirty="0" err="1"/>
              <a:t>i,D</a:t>
            </a:r>
            <a:r>
              <a:rPr lang="en-US" dirty="0"/>
              <a:t>|/|D|, where |</a:t>
            </a:r>
            <a:r>
              <a:rPr lang="en-US" dirty="0" err="1"/>
              <a:t>C</a:t>
            </a:r>
            <a:r>
              <a:rPr lang="en-US" baseline="-25000" dirty="0" err="1"/>
              <a:t>i,D</a:t>
            </a:r>
            <a:r>
              <a:rPr lang="en-US" dirty="0"/>
              <a:t>| is the number of training tuples of class C</a:t>
            </a:r>
            <a:r>
              <a:rPr lang="en-US" baseline="-25000" dirty="0"/>
              <a:t>i</a:t>
            </a:r>
            <a:r>
              <a:rPr lang="en-US" dirty="0"/>
              <a:t> in D.</a:t>
            </a:r>
          </a:p>
          <a:p>
            <a:pPr algn="just">
              <a:lnSpc>
                <a:spcPct val="100000"/>
              </a:lnSpc>
            </a:pPr>
            <a:r>
              <a:rPr lang="en-US" dirty="0"/>
              <a:t>A simplified assumption: attributes are conditionally independent (i.e., no dependence relation between attributes):</a:t>
            </a:r>
          </a:p>
          <a:p>
            <a:pPr algn="just">
              <a:lnSpc>
                <a:spcPct val="100000"/>
              </a:lnSpc>
            </a:pPr>
            <a:endParaRPr lang="en-US" dirty="0"/>
          </a:p>
          <a:p>
            <a:pPr algn="just">
              <a:lnSpc>
                <a:spcPct val="100000"/>
              </a:lnSpc>
            </a:pPr>
            <a:endParaRPr lang="en-US" dirty="0"/>
          </a:p>
          <a:p>
            <a:pPr algn="just">
              <a:lnSpc>
                <a:spcPct val="100000"/>
              </a:lnSpc>
            </a:pPr>
            <a:r>
              <a:rPr lang="en-US" dirty="0"/>
              <a:t>This greatly reduces the computation cost: Only counts the class distribution.</a:t>
            </a:r>
          </a:p>
          <a:p>
            <a:pPr algn="just">
              <a:lnSpc>
                <a:spcPct val="100000"/>
              </a:lnSpc>
            </a:pPr>
            <a:endParaRPr lang="en-US" dirty="0"/>
          </a:p>
          <a:p>
            <a:pPr algn="just">
              <a:lnSpc>
                <a:spcPct val="100000"/>
              </a:lnSpc>
            </a:pPr>
            <a:endParaRPr lang="en-US" dirty="0"/>
          </a:p>
        </p:txBody>
      </p:sp>
      <p:pic>
        <p:nvPicPr>
          <p:cNvPr id="6" name="Picture 5">
            <a:extLst>
              <a:ext uri="{FF2B5EF4-FFF2-40B4-BE49-F238E27FC236}">
                <a16:creationId xmlns:a16="http://schemas.microsoft.com/office/drawing/2014/main" xmlns="" id="{D45A20B7-5B32-4CE2-A0A6-B7392F773ECD}"/>
              </a:ext>
            </a:extLst>
          </p:cNvPr>
          <p:cNvPicPr>
            <a:picLocks noChangeAspect="1"/>
          </p:cNvPicPr>
          <p:nvPr/>
        </p:nvPicPr>
        <p:blipFill>
          <a:blip r:embed="rId2"/>
          <a:stretch>
            <a:fillRect/>
          </a:stretch>
        </p:blipFill>
        <p:spPr>
          <a:xfrm>
            <a:off x="1358540" y="3705218"/>
            <a:ext cx="3169920" cy="1082411"/>
          </a:xfrm>
          <a:prstGeom prst="rect">
            <a:avLst/>
          </a:prstGeom>
        </p:spPr>
      </p:pic>
      <p:pic>
        <p:nvPicPr>
          <p:cNvPr id="7" name="Picture 6">
            <a:extLst>
              <a:ext uri="{FF2B5EF4-FFF2-40B4-BE49-F238E27FC236}">
                <a16:creationId xmlns:a16="http://schemas.microsoft.com/office/drawing/2014/main" xmlns="" id="{44F68383-EFC2-4177-9D09-B4A33EAA5727}"/>
              </a:ext>
            </a:extLst>
          </p:cNvPr>
          <p:cNvPicPr>
            <a:picLocks noChangeAspect="1"/>
          </p:cNvPicPr>
          <p:nvPr/>
        </p:nvPicPr>
        <p:blipFill>
          <a:blip r:embed="rId3"/>
          <a:stretch>
            <a:fillRect/>
          </a:stretch>
        </p:blipFill>
        <p:spPr>
          <a:xfrm>
            <a:off x="4528459" y="3936269"/>
            <a:ext cx="5345323" cy="470263"/>
          </a:xfrm>
          <a:prstGeom prst="rect">
            <a:avLst/>
          </a:prstGeom>
        </p:spPr>
      </p:pic>
    </p:spTree>
    <p:extLst>
      <p:ext uri="{BB962C8B-B14F-4D97-AF65-F5344CB8AC3E}">
        <p14:creationId xmlns:p14="http://schemas.microsoft.com/office/powerpoint/2010/main" val="1068262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a16="http://schemas.microsoft.com/office/drawing/2014/main" xmlns=""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P(C</a:t>
            </a:r>
            <a:r>
              <a:rPr lang="en-US" baseline="-25000" dirty="0"/>
              <a:t>i</a:t>
            </a:r>
            <a:r>
              <a:rPr lang="en-US" dirty="0"/>
              <a:t>), the prior probability of each class, can be computed based on the training tuples:</a:t>
            </a:r>
          </a:p>
        </p:txBody>
      </p:sp>
      <p:pic>
        <p:nvPicPr>
          <p:cNvPr id="5" name="Picture 4">
            <a:extLst>
              <a:ext uri="{FF2B5EF4-FFF2-40B4-BE49-F238E27FC236}">
                <a16:creationId xmlns:a16="http://schemas.microsoft.com/office/drawing/2014/main" xmlns="" id="{8302ACBA-9C71-43C4-AD6B-5D22E2C5B8E9}"/>
              </a:ext>
            </a:extLst>
          </p:cNvPr>
          <p:cNvPicPr>
            <a:picLocks noChangeAspect="1"/>
          </p:cNvPicPr>
          <p:nvPr/>
        </p:nvPicPr>
        <p:blipFill>
          <a:blip r:embed="rId4"/>
          <a:stretch>
            <a:fillRect/>
          </a:stretch>
        </p:blipFill>
        <p:spPr>
          <a:xfrm>
            <a:off x="881606" y="4778268"/>
            <a:ext cx="4308703" cy="660458"/>
          </a:xfrm>
          <a:prstGeom prst="rect">
            <a:avLst/>
          </a:prstGeom>
        </p:spPr>
      </p:pic>
      <p:pic>
        <p:nvPicPr>
          <p:cNvPr id="10" name="Picture 9">
            <a:extLst>
              <a:ext uri="{FF2B5EF4-FFF2-40B4-BE49-F238E27FC236}">
                <a16:creationId xmlns:a16="http://schemas.microsoft.com/office/drawing/2014/main" xmlns="" id="{2ED7B8AB-93CD-408C-917C-F8360035CBDD}"/>
              </a:ext>
            </a:extLst>
          </p:cNvPr>
          <p:cNvPicPr>
            <a:picLocks noChangeAspect="1"/>
          </p:cNvPicPr>
          <p:nvPr/>
        </p:nvPicPr>
        <p:blipFill>
          <a:blip r:embed="rId5"/>
          <a:stretch>
            <a:fillRect/>
          </a:stretch>
        </p:blipFill>
        <p:spPr>
          <a:xfrm>
            <a:off x="1125038" y="5922667"/>
            <a:ext cx="3110897" cy="512967"/>
          </a:xfrm>
          <a:prstGeom prst="rect">
            <a:avLst/>
          </a:prstGeom>
        </p:spPr>
      </p:pic>
    </p:spTree>
    <p:extLst>
      <p:ext uri="{BB962C8B-B14F-4D97-AF65-F5344CB8AC3E}">
        <p14:creationId xmlns:p14="http://schemas.microsoft.com/office/powerpoint/2010/main" val="3028342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a16="http://schemas.microsoft.com/office/drawing/2014/main" xmlns=""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10" name="Picture 9">
            <a:extLst>
              <a:ext uri="{FF2B5EF4-FFF2-40B4-BE49-F238E27FC236}">
                <a16:creationId xmlns:a16="http://schemas.microsoft.com/office/drawing/2014/main" xmlns="" id="{FD1D2582-DB0E-4B4F-9443-AA619DE5B3BF}"/>
              </a:ext>
            </a:extLst>
          </p:cNvPr>
          <p:cNvPicPr>
            <a:picLocks noChangeAspect="1"/>
          </p:cNvPicPr>
          <p:nvPr/>
        </p:nvPicPr>
        <p:blipFill>
          <a:blip r:embed="rId4"/>
          <a:stretch>
            <a:fillRect/>
          </a:stretch>
        </p:blipFill>
        <p:spPr>
          <a:xfrm>
            <a:off x="644434" y="4237062"/>
            <a:ext cx="3169920" cy="1082411"/>
          </a:xfrm>
          <a:prstGeom prst="rect">
            <a:avLst/>
          </a:prstGeom>
        </p:spPr>
      </p:pic>
      <p:pic>
        <p:nvPicPr>
          <p:cNvPr id="11" name="Picture 10">
            <a:extLst>
              <a:ext uri="{FF2B5EF4-FFF2-40B4-BE49-F238E27FC236}">
                <a16:creationId xmlns:a16="http://schemas.microsoft.com/office/drawing/2014/main" xmlns="" id="{94CDC0CC-4C83-46C4-A2AF-8A646216285B}"/>
              </a:ext>
            </a:extLst>
          </p:cNvPr>
          <p:cNvPicPr>
            <a:picLocks noChangeAspect="1"/>
          </p:cNvPicPr>
          <p:nvPr/>
        </p:nvPicPr>
        <p:blipFill>
          <a:blip r:embed="rId5"/>
          <a:stretch>
            <a:fillRect/>
          </a:stretch>
        </p:blipFill>
        <p:spPr>
          <a:xfrm>
            <a:off x="594829" y="5615998"/>
            <a:ext cx="5345323" cy="470263"/>
          </a:xfrm>
          <a:prstGeom prst="rect">
            <a:avLst/>
          </a:prstGeom>
        </p:spPr>
      </p:pic>
    </p:spTree>
    <p:extLst>
      <p:ext uri="{BB962C8B-B14F-4D97-AF65-F5344CB8AC3E}">
        <p14:creationId xmlns:p14="http://schemas.microsoft.com/office/powerpoint/2010/main" val="1791761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False positives (FP): These are the </a:t>
            </a:r>
            <a:r>
              <a:rPr lang="en-US" b="1" dirty="0"/>
              <a:t>negative tuples </a:t>
            </a:r>
            <a:r>
              <a:rPr lang="en-US" dirty="0"/>
              <a:t>that were </a:t>
            </a:r>
            <a:r>
              <a:rPr lang="en-US" b="1" dirty="0"/>
              <a:t>incorrectly labeled</a:t>
            </a:r>
            <a:r>
              <a:rPr lang="en-US" dirty="0"/>
              <a:t> as positive. </a:t>
            </a:r>
          </a:p>
          <a:p>
            <a:pPr algn="just">
              <a:lnSpc>
                <a:spcPct val="100000"/>
              </a:lnSpc>
            </a:pPr>
            <a:r>
              <a:rPr lang="en-US" dirty="0"/>
              <a:t>e.g., tuples of class </a:t>
            </a:r>
            <a:r>
              <a:rPr lang="en-US" i="1" dirty="0" err="1"/>
              <a:t>buys_computer</a:t>
            </a:r>
            <a:r>
              <a:rPr lang="en-US" i="1" dirty="0"/>
              <a:t> = no </a:t>
            </a:r>
            <a:r>
              <a:rPr lang="en-US" dirty="0"/>
              <a:t>for which the classifier predicted </a:t>
            </a:r>
            <a:r>
              <a:rPr lang="en-US" i="1" dirty="0" err="1"/>
              <a:t>buys_computer</a:t>
            </a:r>
            <a:r>
              <a:rPr lang="en-US" i="1" dirty="0"/>
              <a:t> = yes</a:t>
            </a:r>
            <a:r>
              <a:rPr lang="en-US" dirty="0"/>
              <a:t>. Let FP be the number of false positives.</a:t>
            </a:r>
          </a:p>
          <a:p>
            <a:pPr algn="just">
              <a:lnSpc>
                <a:spcPct val="100000"/>
              </a:lnSpc>
            </a:pPr>
            <a:r>
              <a:rPr lang="en-US" dirty="0"/>
              <a:t>False negatives (FN): These are the </a:t>
            </a:r>
            <a:r>
              <a:rPr lang="en-US" b="1" dirty="0"/>
              <a:t>positive tuples </a:t>
            </a:r>
            <a:r>
              <a:rPr lang="en-US" dirty="0"/>
              <a:t>that were </a:t>
            </a:r>
            <a:r>
              <a:rPr lang="en-US" b="1" dirty="0"/>
              <a:t>mislabeled</a:t>
            </a:r>
            <a:r>
              <a:rPr lang="en-US" dirty="0"/>
              <a:t> as negative.</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e.g., tuples of class </a:t>
            </a:r>
            <a:r>
              <a:rPr lang="en-US" i="1" dirty="0" err="1"/>
              <a:t>buys_computer</a:t>
            </a:r>
            <a:r>
              <a:rPr lang="en-US" i="1" dirty="0"/>
              <a:t> = yes </a:t>
            </a:r>
            <a:r>
              <a:rPr lang="en-US" dirty="0"/>
              <a:t>for which the classifier predicted </a:t>
            </a:r>
            <a:r>
              <a:rPr lang="en-US" i="1" dirty="0" err="1"/>
              <a:t>buys_computer</a:t>
            </a:r>
            <a:r>
              <a:rPr lang="en-US" i="1" dirty="0"/>
              <a:t> = no</a:t>
            </a:r>
            <a:r>
              <a:rPr lang="en-US" dirty="0"/>
              <a:t>. Let FN be the number of false negatives.</a:t>
            </a:r>
          </a:p>
        </p:txBody>
      </p:sp>
    </p:spTree>
    <p:extLst>
      <p:ext uri="{BB962C8B-B14F-4D97-AF65-F5344CB8AC3E}">
        <p14:creationId xmlns:p14="http://schemas.microsoft.com/office/powerpoint/2010/main" val="636574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6" name="Picture 5">
            <a:extLst>
              <a:ext uri="{FF2B5EF4-FFF2-40B4-BE49-F238E27FC236}">
                <a16:creationId xmlns:a16="http://schemas.microsoft.com/office/drawing/2014/main" xmlns="" id="{45426443-FEAB-4A47-AE6D-E7B31020912F}"/>
              </a:ext>
            </a:extLst>
          </p:cNvPr>
          <p:cNvPicPr>
            <a:picLocks noChangeAspect="1"/>
          </p:cNvPicPr>
          <p:nvPr/>
        </p:nvPicPr>
        <p:blipFill>
          <a:blip r:embed="rId3"/>
          <a:stretch>
            <a:fillRect/>
          </a:stretch>
        </p:blipFill>
        <p:spPr>
          <a:xfrm>
            <a:off x="114361" y="3283582"/>
            <a:ext cx="6104901" cy="1725298"/>
          </a:xfrm>
          <a:prstGeom prst="rect">
            <a:avLst/>
          </a:prstGeom>
        </p:spPr>
      </p:pic>
      <p:pic>
        <p:nvPicPr>
          <p:cNvPr id="7" name="Picture 6">
            <a:extLst>
              <a:ext uri="{FF2B5EF4-FFF2-40B4-BE49-F238E27FC236}">
                <a16:creationId xmlns:a16="http://schemas.microsoft.com/office/drawing/2014/main" xmlns="" id="{D83FA79C-871E-4C00-A4F5-C4EABFFD1587}"/>
              </a:ext>
            </a:extLst>
          </p:cNvPr>
          <p:cNvPicPr>
            <a:picLocks noChangeAspect="1"/>
          </p:cNvPicPr>
          <p:nvPr/>
        </p:nvPicPr>
        <p:blipFill>
          <a:blip r:embed="rId4"/>
          <a:stretch>
            <a:fillRect/>
          </a:stretch>
        </p:blipFill>
        <p:spPr>
          <a:xfrm>
            <a:off x="134500" y="5085070"/>
            <a:ext cx="6103740" cy="946080"/>
          </a:xfrm>
          <a:prstGeom prst="rect">
            <a:avLst/>
          </a:prstGeom>
        </p:spPr>
      </p:pic>
      <p:pic>
        <p:nvPicPr>
          <p:cNvPr id="10" name="Picture 9">
            <a:extLst>
              <a:ext uri="{FF2B5EF4-FFF2-40B4-BE49-F238E27FC236}">
                <a16:creationId xmlns:a16="http://schemas.microsoft.com/office/drawing/2014/main" xmlns="" id="{EB0052F9-EF26-4D4C-A384-D98B0418EBC0}"/>
              </a:ext>
            </a:extLst>
          </p:cNvPr>
          <p:cNvPicPr>
            <a:picLocks noChangeAspect="1"/>
          </p:cNvPicPr>
          <p:nvPr/>
        </p:nvPicPr>
        <p:blipFill>
          <a:blip r:embed="rId5"/>
          <a:stretch>
            <a:fillRect/>
          </a:stretch>
        </p:blipFill>
        <p:spPr>
          <a:xfrm>
            <a:off x="644434" y="1351622"/>
            <a:ext cx="3169920" cy="1082411"/>
          </a:xfrm>
          <a:prstGeom prst="rect">
            <a:avLst/>
          </a:prstGeom>
        </p:spPr>
      </p:pic>
      <p:pic>
        <p:nvPicPr>
          <p:cNvPr id="11" name="Picture 10">
            <a:extLst>
              <a:ext uri="{FF2B5EF4-FFF2-40B4-BE49-F238E27FC236}">
                <a16:creationId xmlns:a16="http://schemas.microsoft.com/office/drawing/2014/main" xmlns="" id="{1B53E79B-9039-4242-97E6-7E33F161D113}"/>
              </a:ext>
            </a:extLst>
          </p:cNvPr>
          <p:cNvPicPr>
            <a:picLocks noChangeAspect="1"/>
          </p:cNvPicPr>
          <p:nvPr/>
        </p:nvPicPr>
        <p:blipFill>
          <a:blip r:embed="rId6"/>
          <a:stretch>
            <a:fillRect/>
          </a:stretch>
        </p:blipFill>
        <p:spPr>
          <a:xfrm>
            <a:off x="3835869" y="1623118"/>
            <a:ext cx="5345323" cy="470263"/>
          </a:xfrm>
          <a:prstGeom prst="rect">
            <a:avLst/>
          </a:prstGeom>
        </p:spPr>
      </p:pic>
    </p:spTree>
    <p:extLst>
      <p:ext uri="{BB962C8B-B14F-4D97-AF65-F5344CB8AC3E}">
        <p14:creationId xmlns:p14="http://schemas.microsoft.com/office/powerpoint/2010/main" val="3016116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a16="http://schemas.microsoft.com/office/drawing/2014/main" xmlns=""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a16="http://schemas.microsoft.com/office/drawing/2014/main" xmlns=""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a16="http://schemas.microsoft.com/office/drawing/2014/main" xmlns=""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a16="http://schemas.microsoft.com/office/drawing/2014/main" xmlns=""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7" name="Picture 16">
            <a:extLst>
              <a:ext uri="{FF2B5EF4-FFF2-40B4-BE49-F238E27FC236}">
                <a16:creationId xmlns:a16="http://schemas.microsoft.com/office/drawing/2014/main" xmlns="" id="{765223BA-286D-4EC1-83C2-59554C42793F}"/>
              </a:ext>
            </a:extLst>
          </p:cNvPr>
          <p:cNvPicPr>
            <a:picLocks noChangeAspect="1"/>
          </p:cNvPicPr>
          <p:nvPr/>
        </p:nvPicPr>
        <p:blipFill rotWithShape="1">
          <a:blip r:embed="rId7"/>
          <a:srcRect l="34757"/>
          <a:stretch/>
        </p:blipFill>
        <p:spPr>
          <a:xfrm>
            <a:off x="1395411" y="5114357"/>
            <a:ext cx="4791336" cy="1581150"/>
          </a:xfrm>
          <a:prstGeom prst="rect">
            <a:avLst/>
          </a:prstGeom>
        </p:spPr>
      </p:pic>
      <p:pic>
        <p:nvPicPr>
          <p:cNvPr id="18" name="Picture 17">
            <a:extLst>
              <a:ext uri="{FF2B5EF4-FFF2-40B4-BE49-F238E27FC236}">
                <a16:creationId xmlns:a16="http://schemas.microsoft.com/office/drawing/2014/main" xmlns="" id="{9E3C7D36-5C30-4803-9584-55E5DF047A5E}"/>
              </a:ext>
            </a:extLst>
          </p:cNvPr>
          <p:cNvPicPr>
            <a:picLocks noChangeAspect="1"/>
          </p:cNvPicPr>
          <p:nvPr/>
        </p:nvPicPr>
        <p:blipFill>
          <a:blip r:embed="rId8"/>
          <a:stretch>
            <a:fillRect/>
          </a:stretch>
        </p:blipFill>
        <p:spPr>
          <a:xfrm>
            <a:off x="366186" y="4781038"/>
            <a:ext cx="2533650" cy="276225"/>
          </a:xfrm>
          <a:prstGeom prst="rect">
            <a:avLst/>
          </a:prstGeom>
        </p:spPr>
      </p:pic>
    </p:spTree>
    <p:extLst>
      <p:ext uri="{BB962C8B-B14F-4D97-AF65-F5344CB8AC3E}">
        <p14:creationId xmlns:p14="http://schemas.microsoft.com/office/powerpoint/2010/main" val="1673606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a16="http://schemas.microsoft.com/office/drawing/2014/main" xmlns=""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a16="http://schemas.microsoft.com/office/drawing/2014/main" xmlns=""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a16="http://schemas.microsoft.com/office/drawing/2014/main" xmlns=""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a16="http://schemas.microsoft.com/office/drawing/2014/main" xmlns=""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a16="http://schemas.microsoft.com/office/drawing/2014/main" xmlns=""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a16="http://schemas.microsoft.com/office/drawing/2014/main" xmlns=""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3" name="Picture 12">
            <a:extLst>
              <a:ext uri="{FF2B5EF4-FFF2-40B4-BE49-F238E27FC236}">
                <a16:creationId xmlns:a16="http://schemas.microsoft.com/office/drawing/2014/main" xmlns="" id="{E21723BA-0A8B-4B3D-87C7-F59498C5A4CD}"/>
              </a:ext>
            </a:extLst>
          </p:cNvPr>
          <p:cNvPicPr>
            <a:picLocks noChangeAspect="1"/>
          </p:cNvPicPr>
          <p:nvPr/>
        </p:nvPicPr>
        <p:blipFill>
          <a:blip r:embed="rId7"/>
          <a:stretch>
            <a:fillRect/>
          </a:stretch>
        </p:blipFill>
        <p:spPr>
          <a:xfrm>
            <a:off x="223716" y="4794893"/>
            <a:ext cx="2533650" cy="276225"/>
          </a:xfrm>
          <a:prstGeom prst="rect">
            <a:avLst/>
          </a:prstGeom>
        </p:spPr>
      </p:pic>
      <p:pic>
        <p:nvPicPr>
          <p:cNvPr id="14" name="Picture 13">
            <a:extLst>
              <a:ext uri="{FF2B5EF4-FFF2-40B4-BE49-F238E27FC236}">
                <a16:creationId xmlns:a16="http://schemas.microsoft.com/office/drawing/2014/main" xmlns="" id="{1BDC3990-2E99-4653-8B68-5C31307D0710}"/>
              </a:ext>
            </a:extLst>
          </p:cNvPr>
          <p:cNvPicPr>
            <a:picLocks noChangeAspect="1"/>
          </p:cNvPicPr>
          <p:nvPr/>
        </p:nvPicPr>
        <p:blipFill>
          <a:blip r:embed="rId8"/>
          <a:stretch>
            <a:fillRect/>
          </a:stretch>
        </p:blipFill>
        <p:spPr>
          <a:xfrm>
            <a:off x="1965082" y="5142918"/>
            <a:ext cx="3971925" cy="285750"/>
          </a:xfrm>
          <a:prstGeom prst="rect">
            <a:avLst/>
          </a:prstGeom>
        </p:spPr>
      </p:pic>
      <p:pic>
        <p:nvPicPr>
          <p:cNvPr id="16" name="Picture 15">
            <a:extLst>
              <a:ext uri="{FF2B5EF4-FFF2-40B4-BE49-F238E27FC236}">
                <a16:creationId xmlns:a16="http://schemas.microsoft.com/office/drawing/2014/main" xmlns="" id="{039E175E-220B-4BFB-B61B-862F0F949E17}"/>
              </a:ext>
            </a:extLst>
          </p:cNvPr>
          <p:cNvPicPr>
            <a:picLocks noChangeAspect="1"/>
          </p:cNvPicPr>
          <p:nvPr/>
        </p:nvPicPr>
        <p:blipFill rotWithShape="1">
          <a:blip r:embed="rId9"/>
          <a:srcRect l="3279" r="659"/>
          <a:stretch/>
        </p:blipFill>
        <p:spPr>
          <a:xfrm>
            <a:off x="17410" y="5637001"/>
            <a:ext cx="6207760" cy="1168847"/>
          </a:xfrm>
          <a:prstGeom prst="rect">
            <a:avLst/>
          </a:prstGeom>
        </p:spPr>
      </p:pic>
      <p:pic>
        <p:nvPicPr>
          <p:cNvPr id="17" name="Picture 16">
            <a:extLst>
              <a:ext uri="{FF2B5EF4-FFF2-40B4-BE49-F238E27FC236}">
                <a16:creationId xmlns:a16="http://schemas.microsoft.com/office/drawing/2014/main" xmlns="" id="{BA1BED40-B1DD-478F-8AE6-E4C50675677F}"/>
              </a:ext>
            </a:extLst>
          </p:cNvPr>
          <p:cNvPicPr>
            <a:picLocks noChangeAspect="1"/>
          </p:cNvPicPr>
          <p:nvPr/>
        </p:nvPicPr>
        <p:blipFill>
          <a:blip r:embed="rId10"/>
          <a:stretch>
            <a:fillRect/>
          </a:stretch>
        </p:blipFill>
        <p:spPr>
          <a:xfrm>
            <a:off x="5158505" y="1439008"/>
            <a:ext cx="7010400" cy="295275"/>
          </a:xfrm>
          <a:prstGeom prst="rect">
            <a:avLst/>
          </a:prstGeom>
        </p:spPr>
      </p:pic>
    </p:spTree>
    <p:extLst>
      <p:ext uri="{BB962C8B-B14F-4D97-AF65-F5344CB8AC3E}">
        <p14:creationId xmlns:p14="http://schemas.microsoft.com/office/powerpoint/2010/main" val="2511488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Rule-based classifiers, where the learned model is represented as a set of IF-THEN rules:</a:t>
            </a:r>
          </a:p>
          <a:p>
            <a:pPr marL="0" indent="0" algn="just">
              <a:lnSpc>
                <a:spcPct val="100000"/>
              </a:lnSpc>
              <a:buNone/>
            </a:pPr>
            <a:r>
              <a:rPr lang="en-US" dirty="0"/>
              <a:t>		IF </a:t>
            </a:r>
            <a:r>
              <a:rPr lang="en-US" i="1" dirty="0"/>
              <a:t>condition</a:t>
            </a:r>
            <a:r>
              <a:rPr lang="en-US" dirty="0"/>
              <a:t> THEN </a:t>
            </a:r>
            <a:r>
              <a:rPr lang="en-US" i="1" dirty="0"/>
              <a:t>conclusion</a:t>
            </a:r>
          </a:p>
          <a:p>
            <a:pPr marL="0" indent="0" algn="just">
              <a:lnSpc>
                <a:spcPct val="100000"/>
              </a:lnSpc>
              <a:buNone/>
            </a:pPr>
            <a:r>
              <a:rPr lang="en-US" dirty="0"/>
              <a:t>Example</a:t>
            </a:r>
            <a:r>
              <a:rPr lang="en-US" i="1" dirty="0"/>
              <a:t>: IF </a:t>
            </a:r>
            <a:r>
              <a:rPr lang="en-US" dirty="0"/>
              <a:t>age</a:t>
            </a:r>
            <a:r>
              <a:rPr lang="en-US" i="1" dirty="0"/>
              <a:t> = youth AND </a:t>
            </a:r>
            <a:r>
              <a:rPr lang="en-US" dirty="0"/>
              <a:t>student</a:t>
            </a:r>
            <a:r>
              <a:rPr lang="en-US" i="1" dirty="0"/>
              <a:t> = yes  THEN </a:t>
            </a:r>
            <a:r>
              <a:rPr lang="en-US" dirty="0" err="1"/>
              <a:t>buys_computer</a:t>
            </a:r>
            <a:r>
              <a:rPr lang="en-US" dirty="0"/>
              <a:t> </a:t>
            </a:r>
            <a:r>
              <a:rPr lang="en-US" i="1" dirty="0"/>
              <a:t>= yes</a:t>
            </a:r>
          </a:p>
          <a:p>
            <a:pPr algn="just">
              <a:lnSpc>
                <a:spcPct val="100000"/>
              </a:lnSpc>
            </a:pPr>
            <a:r>
              <a:rPr lang="en-US" dirty="0"/>
              <a:t>Rule-based classifiers can be generated, either from a </a:t>
            </a:r>
            <a:r>
              <a:rPr lang="en-US" b="1" dirty="0"/>
              <a:t>decision tree </a:t>
            </a:r>
            <a:r>
              <a:rPr lang="en-US" dirty="0"/>
              <a:t>or </a:t>
            </a:r>
          </a:p>
          <a:p>
            <a:pPr algn="just">
              <a:lnSpc>
                <a:spcPct val="100000"/>
              </a:lnSpc>
            </a:pPr>
            <a:r>
              <a:rPr lang="en-US" dirty="0"/>
              <a:t>Directly from the training data using a </a:t>
            </a:r>
            <a:r>
              <a:rPr lang="en-US" b="1" dirty="0"/>
              <a:t>sequential covering algorithm</a:t>
            </a:r>
            <a:r>
              <a:rPr lang="en-US" dirty="0"/>
              <a:t>.</a:t>
            </a:r>
            <a:endParaRPr lang="en-US" sz="2800" dirty="0"/>
          </a:p>
        </p:txBody>
      </p:sp>
    </p:spTree>
    <p:extLst>
      <p:ext uri="{BB962C8B-B14F-4D97-AF65-F5344CB8AC3E}">
        <p14:creationId xmlns:p14="http://schemas.microsoft.com/office/powerpoint/2010/main" val="1259353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 Using Decision Tree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Rules are easier to understand than large trees.</a:t>
            </a:r>
          </a:p>
          <a:p>
            <a:pPr algn="just">
              <a:lnSpc>
                <a:spcPct val="100000"/>
              </a:lnSpc>
            </a:pPr>
            <a:r>
              <a:rPr lang="en-US" dirty="0"/>
              <a:t>One rule is created for each path from the root to a leaf.</a:t>
            </a:r>
          </a:p>
          <a:p>
            <a:pPr algn="just">
              <a:lnSpc>
                <a:spcPct val="100000"/>
              </a:lnSpc>
            </a:pPr>
            <a:r>
              <a:rPr lang="en-US" dirty="0"/>
              <a:t>Each attribute-value pair along a path forms a conjunction: the leaf holds the class prediction.</a:t>
            </a:r>
          </a:p>
          <a:p>
            <a:pPr algn="just">
              <a:lnSpc>
                <a:spcPct val="100000"/>
              </a:lnSpc>
            </a:pPr>
            <a:r>
              <a:rPr lang="en-US" dirty="0"/>
              <a:t>Rules are mutually exclusive and exhaustive.</a:t>
            </a:r>
          </a:p>
          <a:p>
            <a:pPr algn="just">
              <a:lnSpc>
                <a:spcPct val="100000"/>
              </a:lnSpc>
            </a:pPr>
            <a:r>
              <a:rPr lang="en-US" dirty="0"/>
              <a:t>Example: Rule extraction from our </a:t>
            </a:r>
            <a:r>
              <a:rPr lang="en-US" dirty="0" err="1"/>
              <a:t>buys_computer</a:t>
            </a:r>
            <a:r>
              <a:rPr lang="en-US" dirty="0"/>
              <a:t> decision-tree.</a:t>
            </a:r>
          </a:p>
          <a:p>
            <a:pPr lvl="1">
              <a:spcBef>
                <a:spcPct val="40000"/>
              </a:spcBef>
              <a:buNone/>
            </a:pPr>
            <a:endParaRPr lang="en-US" altLang="en-US" sz="2000" dirty="0"/>
          </a:p>
          <a:p>
            <a:pPr lvl="1" indent="-685800">
              <a:spcBef>
                <a:spcPct val="40000"/>
              </a:spcBef>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no</a:t>
            </a:r>
            <a:r>
              <a:rPr lang="en-US" altLang="en-US" sz="1800" dirty="0"/>
              <a:t>                 THEN </a:t>
            </a:r>
            <a:r>
              <a:rPr lang="en-US" altLang="en-US" sz="1800" i="1" dirty="0" err="1"/>
              <a:t>buys_computer</a:t>
            </a:r>
            <a:r>
              <a:rPr lang="en-US" altLang="en-US" sz="1800" dirty="0"/>
              <a:t> =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yes</a:t>
            </a:r>
            <a:r>
              <a:rPr lang="en-US" altLang="en-US" sz="1800" dirty="0"/>
              <a:t>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mid-age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excellent</a:t>
            </a:r>
            <a:r>
              <a:rPr lang="en-US" altLang="en-US" sz="1800" dirty="0"/>
              <a:t>  THEN </a:t>
            </a:r>
            <a:r>
              <a:rPr lang="en-US" altLang="en-US" sz="1800" i="1" dirty="0" err="1"/>
              <a:t>buys_computer</a:t>
            </a:r>
            <a:r>
              <a:rPr lang="en-US" altLang="en-US" sz="1800" i="1" dirty="0"/>
              <a:t> </a:t>
            </a:r>
            <a:r>
              <a:rPr lang="en-US" altLang="en-US" sz="1800" dirty="0"/>
              <a:t>=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fair</a:t>
            </a:r>
            <a:r>
              <a:rPr lang="en-US" altLang="en-US" sz="1800" dirty="0"/>
              <a:t>            THEN </a:t>
            </a:r>
            <a:r>
              <a:rPr lang="en-US" altLang="en-US" sz="1800" i="1" dirty="0" err="1"/>
              <a:t>buys_computer</a:t>
            </a:r>
            <a:r>
              <a:rPr lang="en-US" altLang="en-US" sz="1800" dirty="0"/>
              <a:t> = </a:t>
            </a:r>
            <a:r>
              <a:rPr lang="en-US" altLang="en-US" sz="1800" i="1" dirty="0"/>
              <a:t>yes</a:t>
            </a:r>
          </a:p>
          <a:p>
            <a:pPr algn="just">
              <a:lnSpc>
                <a:spcPct val="100000"/>
              </a:lnSpc>
            </a:pPr>
            <a:endParaRPr lang="en-US" dirty="0"/>
          </a:p>
        </p:txBody>
      </p:sp>
      <p:pic>
        <p:nvPicPr>
          <p:cNvPr id="5" name="Picture 4">
            <a:extLst>
              <a:ext uri="{FF2B5EF4-FFF2-40B4-BE49-F238E27FC236}">
                <a16:creationId xmlns:a16="http://schemas.microsoft.com/office/drawing/2014/main" xmlns="" id="{C6D871A3-125C-41FB-93AB-2A996F252F21}"/>
              </a:ext>
            </a:extLst>
          </p:cNvPr>
          <p:cNvPicPr>
            <a:picLocks noChangeAspect="1"/>
          </p:cNvPicPr>
          <p:nvPr/>
        </p:nvPicPr>
        <p:blipFill>
          <a:blip r:embed="rId2"/>
          <a:stretch>
            <a:fillRect/>
          </a:stretch>
        </p:blipFill>
        <p:spPr>
          <a:xfrm>
            <a:off x="7534155" y="3967480"/>
            <a:ext cx="4642089" cy="2082907"/>
          </a:xfrm>
          <a:prstGeom prst="rect">
            <a:avLst/>
          </a:prstGeom>
          <a:ln>
            <a:solidFill>
              <a:schemeClr val="tx1"/>
            </a:solidFill>
          </a:ln>
        </p:spPr>
      </p:pic>
    </p:spTree>
    <p:extLst>
      <p:ext uri="{BB962C8B-B14F-4D97-AF65-F5344CB8AC3E}">
        <p14:creationId xmlns:p14="http://schemas.microsoft.com/office/powerpoint/2010/main" val="2338624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 Rule-Based Classification: Using Sequential Covering Algorithm</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Sequential covering algorithm: Extracts rules directly from training data.</a:t>
            </a:r>
          </a:p>
          <a:p>
            <a:pPr algn="just">
              <a:lnSpc>
                <a:spcPct val="100000"/>
              </a:lnSpc>
            </a:pPr>
            <a:r>
              <a:rPr lang="en-US" dirty="0"/>
              <a:t>Typical sequential covering algorithms: FOIL, AQ, CN2, RIPPER.</a:t>
            </a:r>
          </a:p>
          <a:p>
            <a:pPr algn="just">
              <a:lnSpc>
                <a:spcPct val="100000"/>
              </a:lnSpc>
            </a:pPr>
            <a:r>
              <a:rPr lang="en-US" dirty="0"/>
              <a:t>Rules are learned sequentially, each for a given class C</a:t>
            </a:r>
            <a:r>
              <a:rPr lang="en-US" baseline="-25000" dirty="0"/>
              <a:t>i</a:t>
            </a:r>
            <a:r>
              <a:rPr lang="en-US" dirty="0"/>
              <a:t> will cover many tuples of Ci but none (or few) of the tuples of other classes.</a:t>
            </a:r>
          </a:p>
          <a:p>
            <a:pPr algn="just">
              <a:lnSpc>
                <a:spcPct val="100000"/>
              </a:lnSpc>
            </a:pPr>
            <a:r>
              <a:rPr lang="en-US" dirty="0"/>
              <a:t>Steps: </a:t>
            </a:r>
          </a:p>
          <a:p>
            <a:pPr marL="538163" lvl="1" indent="-274638" algn="just">
              <a:lnSpc>
                <a:spcPct val="100000"/>
              </a:lnSpc>
              <a:buFont typeface="Wingdings" panose="05000000000000000000" pitchFamily="2" charset="2"/>
              <a:buChar char="§"/>
            </a:pPr>
            <a:r>
              <a:rPr lang="en-US" sz="2800" dirty="0"/>
              <a:t>Rules are learned one at a time</a:t>
            </a:r>
          </a:p>
          <a:p>
            <a:pPr marL="538163" lvl="1" indent="-274638" algn="just">
              <a:lnSpc>
                <a:spcPct val="100000"/>
              </a:lnSpc>
              <a:buFont typeface="Wingdings" panose="05000000000000000000" pitchFamily="2" charset="2"/>
              <a:buChar char="§"/>
            </a:pPr>
            <a:r>
              <a:rPr lang="en-US" sz="2800" dirty="0"/>
              <a:t>Each time a rule is learned, the tuples covered by the rules are removed</a:t>
            </a:r>
          </a:p>
          <a:p>
            <a:pPr marL="538163" lvl="1" indent="-274638" algn="just">
              <a:lnSpc>
                <a:spcPct val="100000"/>
              </a:lnSpc>
              <a:buFont typeface="Wingdings" panose="05000000000000000000" pitchFamily="2" charset="2"/>
              <a:buChar char="§"/>
            </a:pPr>
            <a:r>
              <a:rPr lang="en-US" sz="2800" dirty="0"/>
              <a:t>Repeat the process on the remaining tuples until termination condition, e.g., when no more training examples or when the quality of a rule returned is below a user-specified threshold</a:t>
            </a:r>
          </a:p>
          <a:p>
            <a:pPr algn="just">
              <a:lnSpc>
                <a:spcPct val="100000"/>
              </a:lnSpc>
            </a:pPr>
            <a:r>
              <a:rPr lang="en-US" dirty="0"/>
              <a:t>Comp. w. decision-tree induction: learning a set of rules simultaneously.</a:t>
            </a:r>
          </a:p>
        </p:txBody>
      </p:sp>
    </p:spTree>
    <p:extLst>
      <p:ext uri="{BB962C8B-B14F-4D97-AF65-F5344CB8AC3E}">
        <p14:creationId xmlns:p14="http://schemas.microsoft.com/office/powerpoint/2010/main" val="449645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Instance-based learning (sometimes called memory-based learning) compares new problem instances with instances seen in training, which have been stored in memory. </a:t>
            </a:r>
          </a:p>
          <a:p>
            <a:pPr algn="just">
              <a:lnSpc>
                <a:spcPct val="100000"/>
              </a:lnSpc>
            </a:pPr>
            <a:r>
              <a:rPr lang="en-US" dirty="0"/>
              <a:t>Because computation is postponed until a new instance is observed, these algorithms are sometimes referred to as "lazy“.</a:t>
            </a:r>
          </a:p>
          <a:p>
            <a:pPr algn="just">
              <a:lnSpc>
                <a:spcPct val="100000"/>
              </a:lnSpc>
            </a:pPr>
            <a:r>
              <a:rPr lang="en-US" dirty="0"/>
              <a:t>Store training examples and delay the processing until a new instance must be classified.</a:t>
            </a:r>
          </a:p>
        </p:txBody>
      </p:sp>
    </p:spTree>
    <p:extLst>
      <p:ext uri="{BB962C8B-B14F-4D97-AF65-F5344CB8AC3E}">
        <p14:creationId xmlns:p14="http://schemas.microsoft.com/office/powerpoint/2010/main" val="1799913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lnSpcReduction="10000"/>
          </a:bodyPr>
          <a:lstStyle/>
          <a:p>
            <a:pPr marL="0" indent="0" algn="just">
              <a:lnSpc>
                <a:spcPct val="100000"/>
              </a:lnSpc>
              <a:buNone/>
            </a:pPr>
            <a:r>
              <a:rPr lang="en-US" dirty="0"/>
              <a:t>Lazy vs Eager learning</a:t>
            </a:r>
          </a:p>
          <a:p>
            <a:pPr marL="0" indent="0" algn="just">
              <a:lnSpc>
                <a:spcPct val="100000"/>
              </a:lnSpc>
              <a:buNone/>
            </a:pPr>
            <a:r>
              <a:rPr lang="en-US" dirty="0"/>
              <a:t>Lazy learning: </a:t>
            </a:r>
          </a:p>
          <a:p>
            <a:pPr algn="just">
              <a:lnSpc>
                <a:spcPct val="100000"/>
              </a:lnSpc>
            </a:pPr>
            <a:r>
              <a:rPr lang="en-US" dirty="0"/>
              <a:t>Simply stores training data (or only minor processing) and waits until it is given a test tuple.</a:t>
            </a:r>
          </a:p>
          <a:p>
            <a:pPr algn="just">
              <a:lnSpc>
                <a:spcPct val="100000"/>
              </a:lnSpc>
            </a:pPr>
            <a:r>
              <a:rPr lang="en-US" dirty="0"/>
              <a:t>Lazy learning as sees the test tuple it performs generalization to classify the tuple based on its similarity to the stored training tuples.</a:t>
            </a:r>
          </a:p>
          <a:p>
            <a:pPr marL="0" indent="0" algn="just">
              <a:lnSpc>
                <a:spcPct val="100000"/>
              </a:lnSpc>
              <a:buNone/>
            </a:pPr>
            <a:r>
              <a:rPr lang="en-US" dirty="0"/>
              <a:t>Eager learning: </a:t>
            </a:r>
          </a:p>
          <a:p>
            <a:pPr algn="just">
              <a:lnSpc>
                <a:spcPct val="100000"/>
              </a:lnSpc>
            </a:pPr>
            <a:r>
              <a:rPr lang="en-US" dirty="0"/>
              <a:t>Given a set of training tuples, constructs a classification model before receiving new (e.g., test) data to classify.</a:t>
            </a:r>
          </a:p>
          <a:p>
            <a:pPr algn="just">
              <a:lnSpc>
                <a:spcPct val="100000"/>
              </a:lnSpc>
            </a:pPr>
            <a:r>
              <a:rPr lang="en-US" dirty="0"/>
              <a:t> Eager learning model are ready and eager to classify previously unseen tuples.</a:t>
            </a:r>
          </a:p>
          <a:p>
            <a:pPr algn="just">
              <a:lnSpc>
                <a:spcPct val="100000"/>
              </a:lnSpc>
            </a:pPr>
            <a:r>
              <a:rPr lang="en-US" dirty="0"/>
              <a:t>Lazy: less time in training but more time in predicting.</a:t>
            </a:r>
          </a:p>
        </p:txBody>
      </p:sp>
    </p:spTree>
    <p:extLst>
      <p:ext uri="{BB962C8B-B14F-4D97-AF65-F5344CB8AC3E}">
        <p14:creationId xmlns:p14="http://schemas.microsoft.com/office/powerpoint/2010/main" val="4278918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fontScale="92500"/>
          </a:bodyPr>
          <a:lstStyle/>
          <a:p>
            <a:pPr algn="just">
              <a:lnSpc>
                <a:spcPct val="100000"/>
              </a:lnSpc>
            </a:pPr>
            <a:r>
              <a:rPr lang="en-US" dirty="0"/>
              <a:t>The confusion matrix is a useful tool for analyzing how well your classifier can recognize tuples of different classes. </a:t>
            </a:r>
          </a:p>
          <a:p>
            <a:pPr algn="just">
              <a:lnSpc>
                <a:spcPct val="100000"/>
              </a:lnSpc>
            </a:pPr>
            <a:r>
              <a:rPr lang="en-US" dirty="0"/>
              <a:t>TP and TN tell us when the classifier is getting things right. </a:t>
            </a:r>
          </a:p>
          <a:p>
            <a:pPr algn="just">
              <a:lnSpc>
                <a:spcPct val="100000"/>
              </a:lnSpc>
            </a:pPr>
            <a:r>
              <a:rPr lang="en-US" dirty="0"/>
              <a:t>while FP and FN tell us when the classifier is getting things wrong (i.e., mislabeling).</a:t>
            </a:r>
          </a:p>
          <a:p>
            <a:pPr algn="just">
              <a:lnSpc>
                <a:spcPct val="100000"/>
              </a:lnSpc>
            </a:pPr>
            <a:r>
              <a:rPr lang="en-US" dirty="0"/>
              <a:t>Given m classes (where m ≥ 2), a confusion matrix is a table of at least size m by m. An entry, </a:t>
            </a:r>
            <a:r>
              <a:rPr lang="en-US" dirty="0" err="1"/>
              <a:t>CM</a:t>
            </a:r>
            <a:r>
              <a:rPr lang="en-US" baseline="-25000" dirty="0" err="1"/>
              <a:t>i,j</a:t>
            </a:r>
            <a:r>
              <a:rPr lang="en-US" dirty="0"/>
              <a:t> in the first m rows and m columns indicates the number of tuples of class </a:t>
            </a:r>
            <a:r>
              <a:rPr lang="en-US" dirty="0" err="1"/>
              <a:t>i</a:t>
            </a:r>
            <a:r>
              <a:rPr lang="en-US" dirty="0"/>
              <a:t> that were labeled by the classifier as class j.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 xmlns:a16="http://schemas.microsoft.com/office/drawing/2014/main" id="{FB0D15ED-CE05-45C9-A17F-DEFE6262FADC}"/>
              </a:ext>
            </a:extLst>
          </p:cNvPr>
          <p:cNvSpPr txBox="1">
            <a:spLocks/>
          </p:cNvSpPr>
          <p:nvPr/>
        </p:nvSpPr>
        <p:spPr>
          <a:xfrm>
            <a:off x="731520" y="4561840"/>
            <a:ext cx="6096000" cy="2255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Good accuracy: ideally most of the tuples would be represented along the diagonal of the confusion matrix, from entry CM</a:t>
            </a:r>
            <a:r>
              <a:rPr lang="en-US" sz="2400" baseline="-25000" dirty="0"/>
              <a:t>1,1</a:t>
            </a:r>
            <a:r>
              <a:rPr lang="en-US" sz="2400" dirty="0"/>
              <a:t> to </a:t>
            </a:r>
            <a:r>
              <a:rPr lang="en-US" sz="2400" dirty="0" err="1"/>
              <a:t>CM</a:t>
            </a:r>
            <a:r>
              <a:rPr lang="en-US" sz="2400" baseline="-25000" dirty="0" err="1"/>
              <a:t>m,m</a:t>
            </a:r>
            <a:r>
              <a:rPr lang="en-US" sz="2400" dirty="0"/>
              <a:t>. </a:t>
            </a:r>
          </a:p>
          <a:p>
            <a:pPr algn="just">
              <a:lnSpc>
                <a:spcPct val="100000"/>
              </a:lnSpc>
            </a:pPr>
            <a:r>
              <a:rPr lang="en-US" sz="2400" dirty="0"/>
              <a:t>Rest of the entries being zero or close to zero. That is, ideally, FP and FN are around zero.</a:t>
            </a:r>
          </a:p>
        </p:txBody>
      </p:sp>
    </p:spTree>
    <p:extLst>
      <p:ext uri="{BB962C8B-B14F-4D97-AF65-F5344CB8AC3E}">
        <p14:creationId xmlns:p14="http://schemas.microsoft.com/office/powerpoint/2010/main" val="1332185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table may have additional rows or columns to provide totals. </a:t>
            </a:r>
          </a:p>
          <a:p>
            <a:pPr algn="just">
              <a:lnSpc>
                <a:spcPct val="100000"/>
              </a:lnSpc>
            </a:pPr>
            <a:r>
              <a:rPr lang="en-US" dirty="0"/>
              <a:t>For example, in the confusion matrix has P and N as shown in table.</a:t>
            </a:r>
          </a:p>
          <a:p>
            <a:pPr algn="just">
              <a:lnSpc>
                <a:spcPct val="100000"/>
              </a:lnSpc>
            </a:pPr>
            <a:r>
              <a:rPr lang="en-US" dirty="0"/>
              <a:t>In addition, P’ is the number of tuples that were labeled as positive (TP + FP). </a:t>
            </a:r>
          </a:p>
          <a:p>
            <a:pPr algn="just">
              <a:lnSpc>
                <a:spcPct val="100000"/>
              </a:lnSpc>
            </a:pPr>
            <a:r>
              <a:rPr lang="en-US" dirty="0"/>
              <a:t>N’ is the number of tuples that were labeled as negative (TN + FN). </a:t>
            </a:r>
          </a:p>
          <a:p>
            <a:pPr algn="just">
              <a:lnSpc>
                <a:spcPct val="100000"/>
              </a:lnSpc>
            </a:pPr>
            <a:r>
              <a:rPr lang="en-US" dirty="0"/>
              <a:t>The total number of tuples is TP + TN + FP + TN, or P + N, or P’ + N’.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Tree>
    <p:extLst>
      <p:ext uri="{BB962C8B-B14F-4D97-AF65-F5344CB8AC3E}">
        <p14:creationId xmlns:p14="http://schemas.microsoft.com/office/powerpoint/2010/main" val="625789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373500" y="196722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373500" y="1967220"/>
                <a:ext cx="2565780" cy="393249"/>
              </a:xfrm>
              <a:prstGeom prst="rect">
                <a:avLst/>
              </a:prstGeom>
              <a:blipFill rotWithShape="0">
                <a:blip r:embed="rId3"/>
                <a:stretch>
                  <a:fillRect l="-5463" t="-4688" b="-21875"/>
                </a:stretch>
              </a:blipFill>
            </p:spPr>
            <p:txBody>
              <a:bodyPr/>
              <a:lstStyle/>
              <a:p>
                <a:r>
                  <a:rPr lang="en-IN">
                    <a:noFill/>
                  </a:rPr>
                  <a:t> </a:t>
                </a:r>
              </a:p>
            </p:txBody>
          </p:sp>
        </mc:Fallback>
      </mc:AlternateContent>
    </p:spTree>
    <p:extLst>
      <p:ext uri="{BB962C8B-B14F-4D97-AF65-F5344CB8AC3E}">
        <p14:creationId xmlns:p14="http://schemas.microsoft.com/office/powerpoint/2010/main" val="526183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7" name="Picture 6">
            <a:extLst>
              <a:ext uri="{FF2B5EF4-FFF2-40B4-BE49-F238E27FC236}">
                <a16:creationId xmlns="" xmlns:a16="http://schemas.microsoft.com/office/drawing/2014/main" id="{D370732B-D0BE-461F-AE4F-3B907221B4FB}"/>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626591" y="2086653"/>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626591" y="2086653"/>
                <a:ext cx="2565780" cy="393249"/>
              </a:xfrm>
              <a:prstGeom prst="rect">
                <a:avLst/>
              </a:prstGeom>
              <a:blipFill rotWithShape="0">
                <a:blip r:embed="rId4"/>
                <a:stretch>
                  <a:fillRect l="-5701"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2816992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8" name="Picture 7">
            <a:extLst>
              <a:ext uri="{FF2B5EF4-FFF2-40B4-BE49-F238E27FC236}">
                <a16:creationId xmlns="" xmlns:a16="http://schemas.microsoft.com/office/drawing/2014/main" id="{2F731CE4-A936-4CCE-A290-7446A06E7D8F}"/>
              </a:ext>
            </a:extLst>
          </p:cNvPr>
          <p:cNvPicPr>
            <a:picLocks noChangeAspect="1"/>
          </p:cNvPicPr>
          <p:nvPr/>
        </p:nvPicPr>
        <p:blipFill>
          <a:blip r:embed="rId3"/>
          <a:stretch>
            <a:fillRect/>
          </a:stretch>
        </p:blipFill>
        <p:spPr>
          <a:xfrm>
            <a:off x="102870" y="3728718"/>
            <a:ext cx="8565135" cy="140462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569493" y="5813946"/>
                <a:ext cx="3499741" cy="489686"/>
              </a:xfrm>
              <a:prstGeom prst="rect">
                <a:avLst/>
              </a:prstGeom>
              <a:noFill/>
            </p:spPr>
            <p:txBody>
              <a:bodyPr wrap="none" rtlCol="0">
                <a:spAutoFit/>
              </a:bodyPr>
              <a:lstStyle/>
              <a:p>
                <a:r>
                  <a:rPr lang="en-US" dirty="0" smtClean="0"/>
                  <a:t>Accuracy=</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6954+2588</m:t>
                        </m:r>
                      </m:num>
                      <m:den>
                        <m:r>
                          <a:rPr lang="en-US" b="0" i="1" smtClean="0">
                            <a:latin typeface="Cambria Math" panose="02040503050406030204" pitchFamily="18" charset="0"/>
                          </a:rPr>
                          <m:t>10000</m:t>
                        </m:r>
                      </m:den>
                    </m:f>
                    <m:r>
                      <a:rPr lang="en-US" b="0" i="1" smtClean="0">
                        <a:latin typeface="Cambria Math" panose="02040503050406030204" pitchFamily="18" charset="0"/>
                      </a:rPr>
                      <m:t>∗100=95.42</m:t>
                    </m:r>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1569493" y="5813946"/>
                <a:ext cx="3499741" cy="489686"/>
              </a:xfrm>
              <a:prstGeom prst="rect">
                <a:avLst/>
              </a:prstGeom>
              <a:blipFill rotWithShape="0">
                <a:blip r:embed="rId4"/>
                <a:stretch>
                  <a:fillRect l="-1391"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67032" y="221288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5"/>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03204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 xmlns:a16="http://schemas.microsoft.com/office/drawing/2014/main"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3"/>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32494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2645</Words>
  <Application>Microsoft Office PowerPoint</Application>
  <PresentationFormat>Widescreen</PresentationFormat>
  <Paragraphs>228</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(Body)</vt:lpstr>
      <vt:lpstr>Calibri Light</vt:lpstr>
      <vt:lpstr>Cambria Math</vt:lpstr>
      <vt:lpstr>Consolas</vt:lpstr>
      <vt:lpstr>Wingdings</vt:lpstr>
      <vt:lpstr>Office Theme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Bayes Classification</vt:lpstr>
      <vt:lpstr>Bayes Classification</vt:lpstr>
      <vt:lpstr>Bayes Classification</vt:lpstr>
      <vt:lpstr>PowerPoint Presentation</vt:lpstr>
      <vt:lpstr>PowerPoint Presentation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 Rule-Based Classification</vt:lpstr>
      <vt:lpstr> Rule-Based Classification: Using Decision Tree</vt:lpstr>
      <vt:lpstr> Rule-Based Classification: Using Sequential Covering Algorithm</vt:lpstr>
      <vt:lpstr> Instance-based Classification</vt:lpstr>
      <vt:lpstr> Instance-based Classification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Dimensionality Reduction: PCA</dc:title>
  <dc:creator>sumit kumar</dc:creator>
  <cp:lastModifiedBy>Sumit kumar</cp:lastModifiedBy>
  <cp:revision>22</cp:revision>
  <dcterms:created xsi:type="dcterms:W3CDTF">2024-05-31T04:02:05Z</dcterms:created>
  <dcterms:modified xsi:type="dcterms:W3CDTF">2024-12-23T05:04:48Z</dcterms:modified>
</cp:coreProperties>
</file>