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8"/>
  </p:notesMasterIdLst>
  <p:sldIdLst>
    <p:sldId id="258"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4FCD1-9416-47D1-8E26-5C9B18A062AC}" type="datetimeFigureOut">
              <a:rPr lang="en-IN" smtClean="0"/>
              <a:t>07-10-2021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DE509-3CD5-434D-9002-D2EDF271C5F5}" type="slidenum">
              <a:rPr lang="en-IN" smtClean="0"/>
              <a:t>‹#›</a:t>
            </a:fld>
            <a:endParaRPr lang="en-IN"/>
          </a:p>
        </p:txBody>
      </p:sp>
    </p:spTree>
    <p:extLst>
      <p:ext uri="{BB962C8B-B14F-4D97-AF65-F5344CB8AC3E}">
        <p14:creationId xmlns:p14="http://schemas.microsoft.com/office/powerpoint/2010/main" val="73880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0FDE509-3CD5-434D-9002-D2EDF271C5F5}" type="slidenum">
              <a:rPr lang="en-IN" smtClean="0"/>
              <a:t>2</a:t>
            </a:fld>
            <a:endParaRPr lang="en-IN"/>
          </a:p>
        </p:txBody>
      </p:sp>
    </p:spTree>
    <p:extLst>
      <p:ext uri="{BB962C8B-B14F-4D97-AF65-F5344CB8AC3E}">
        <p14:creationId xmlns:p14="http://schemas.microsoft.com/office/powerpoint/2010/main" val="3133794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02774A-EFC4-4E4E-AAED-6EEE15FA8959}"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276183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02774A-EFC4-4E4E-AAED-6EEE15FA8959}" type="datetimeFigureOut">
              <a:rPr lang="en-IN" smtClean="0"/>
              <a:t>07-10-2021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2172959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02774A-EFC4-4E4E-AAED-6EEE15FA8959}"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2565816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02774A-EFC4-4E4E-AAED-6EEE15FA8959}"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B5541-F6C7-46AE-8432-2296C35E7DC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58538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02774A-EFC4-4E4E-AAED-6EEE15FA8959}"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3889123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02774A-EFC4-4E4E-AAED-6EEE15FA8959}" type="datetimeFigureOut">
              <a:rPr lang="en-IN" smtClean="0"/>
              <a:t>07-10-2021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1229648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02774A-EFC4-4E4E-AAED-6EEE15FA8959}" type="datetimeFigureOut">
              <a:rPr lang="en-IN" smtClean="0"/>
              <a:t>07-10-2021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3730398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2774A-EFC4-4E4E-AAED-6EEE15FA8959}"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3076583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2774A-EFC4-4E4E-AAED-6EEE15FA8959}"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391691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702774A-EFC4-4E4E-AAED-6EEE15FA8959}"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262855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02774A-EFC4-4E4E-AAED-6EEE15FA8959}"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106662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02774A-EFC4-4E4E-AAED-6EEE15FA8959}" type="datetimeFigureOut">
              <a:rPr lang="en-IN" smtClean="0"/>
              <a:t>07-10-2021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359149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02774A-EFC4-4E4E-AAED-6EEE15FA8959}" type="datetimeFigureOut">
              <a:rPr lang="en-IN" smtClean="0"/>
              <a:t>07-10-2021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52322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702774A-EFC4-4E4E-AAED-6EEE15FA8959}" type="datetimeFigureOut">
              <a:rPr lang="en-IN" smtClean="0"/>
              <a:t>07-10-2021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97419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02774A-EFC4-4E4E-AAED-6EEE15FA8959}" type="datetimeFigureOut">
              <a:rPr lang="en-IN" smtClean="0"/>
              <a:t>07-10-2021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71254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702774A-EFC4-4E4E-AAED-6EEE15FA8959}" type="datetimeFigureOut">
              <a:rPr lang="en-IN" smtClean="0"/>
              <a:t>07-10-2021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388148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02774A-EFC4-4E4E-AAED-6EEE15FA8959}" type="datetimeFigureOut">
              <a:rPr lang="en-IN" smtClean="0"/>
              <a:t>07-10-2021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B5541-F6C7-46AE-8432-2296C35E7DCE}" type="slidenum">
              <a:rPr lang="en-IN" smtClean="0"/>
              <a:t>‹#›</a:t>
            </a:fld>
            <a:endParaRPr lang="en-IN"/>
          </a:p>
        </p:txBody>
      </p:sp>
    </p:spTree>
    <p:extLst>
      <p:ext uri="{BB962C8B-B14F-4D97-AF65-F5344CB8AC3E}">
        <p14:creationId xmlns:p14="http://schemas.microsoft.com/office/powerpoint/2010/main" val="185296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02774A-EFC4-4E4E-AAED-6EEE15FA8959}" type="datetimeFigureOut">
              <a:rPr lang="en-IN" smtClean="0"/>
              <a:t>07-10-2021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EB5541-F6C7-46AE-8432-2296C35E7DCE}" type="slidenum">
              <a:rPr lang="en-IN" smtClean="0"/>
              <a:t>‹#›</a:t>
            </a:fld>
            <a:endParaRPr lang="en-IN"/>
          </a:p>
        </p:txBody>
      </p:sp>
    </p:spTree>
    <p:extLst>
      <p:ext uri="{BB962C8B-B14F-4D97-AF65-F5344CB8AC3E}">
        <p14:creationId xmlns:p14="http://schemas.microsoft.com/office/powerpoint/2010/main" val="3636911444"/>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microsoft.com/office/2007/relationships/media" Target="../media/media1.mp3"/><Relationship Id="rId1" Type="http://schemas.openxmlformats.org/officeDocument/2006/relationships/audio" Target="NULL" TargetMode="External"/><Relationship Id="rId5" Type="http://schemas.openxmlformats.org/officeDocument/2006/relationships/image" Target="../media/image7.pn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iecs.in/courses-grid.html" TargetMode="Externa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3743" y="180304"/>
            <a:ext cx="3932237" cy="546771"/>
          </a:xfrm>
        </p:spPr>
        <p:txBody>
          <a:bodyPr/>
          <a:lstStyle/>
          <a:p>
            <a:r>
              <a:rPr lang="en-US" b="1" i="1" u="sng" dirty="0" smtClean="0">
                <a:solidFill>
                  <a:schemeClr val="accent2"/>
                </a:solidFill>
              </a:rPr>
              <a:t>Welcome to IECS</a:t>
            </a:r>
            <a:endParaRPr lang="en-IN" b="1" i="1" u="sng" dirty="0">
              <a:solidFill>
                <a:schemeClr val="accent2"/>
              </a:solidFill>
            </a:endParaRPr>
          </a:p>
        </p:txBody>
      </p:sp>
      <p:pic>
        <p:nvPicPr>
          <p:cNvPr id="1026" name="Picture 2" descr="http://www.iecs.in/images/iecslogo29.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53610" y="1120462"/>
            <a:ext cx="1847850" cy="127500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353610" y="2704563"/>
            <a:ext cx="11417680" cy="3863661"/>
          </a:xfrm>
        </p:spPr>
        <p:txBody>
          <a:bodyPr>
            <a:normAutofit lnSpcReduction="10000"/>
          </a:bodyPr>
          <a:lstStyle/>
          <a:p>
            <a:r>
              <a:rPr lang="en-US" dirty="0"/>
              <a:t>certification </a:t>
            </a:r>
            <a:r>
              <a:rPr lang="en-US" dirty="0" err="1"/>
              <a:t>recognised</a:t>
            </a:r>
            <a:r>
              <a:rPr lang="en-US" dirty="0"/>
              <a:t> by Government </a:t>
            </a:r>
            <a:r>
              <a:rPr lang="en-US" dirty="0" err="1"/>
              <a:t>deparments</a:t>
            </a:r>
            <a:r>
              <a:rPr lang="en-US" dirty="0"/>
              <a:t>, PSUs and Corporates , these diploma </a:t>
            </a:r>
            <a:r>
              <a:rPr lang="en-US" dirty="0" err="1"/>
              <a:t>programmes</a:t>
            </a:r>
            <a:r>
              <a:rPr lang="en-US" dirty="0"/>
              <a:t> give a professional edge for a good start in the IT world.</a:t>
            </a:r>
            <a:br>
              <a:rPr lang="en-US" dirty="0"/>
            </a:br>
            <a:r>
              <a:rPr lang="en-US" dirty="0"/>
              <a:t/>
            </a:r>
            <a:br>
              <a:rPr lang="en-US" dirty="0"/>
            </a:br>
            <a:r>
              <a:rPr lang="en-US" dirty="0"/>
              <a:t>With a vision to train and </a:t>
            </a:r>
            <a:r>
              <a:rPr lang="en-US" dirty="0" err="1"/>
              <a:t>mould</a:t>
            </a:r>
            <a:r>
              <a:rPr lang="en-US" dirty="0"/>
              <a:t> the best IT professionals, Management </a:t>
            </a:r>
            <a:r>
              <a:rPr lang="en-US" dirty="0" err="1"/>
              <a:t>Infotech</a:t>
            </a:r>
            <a:r>
              <a:rPr lang="en-US" dirty="0"/>
              <a:t> System has established itself in the year 1993 as a computer training institute. It has a strong focus on quality training and has pioneered a unique way to groom students with its smart lab plus training methodology.</a:t>
            </a:r>
            <a:br>
              <a:rPr lang="en-US" dirty="0"/>
            </a:br>
            <a:r>
              <a:rPr lang="en-US" dirty="0"/>
              <a:t/>
            </a:r>
            <a:br>
              <a:rPr lang="en-US" dirty="0"/>
            </a:br>
            <a:r>
              <a:rPr lang="en-US" dirty="0"/>
              <a:t>We at IECS always </a:t>
            </a:r>
            <a:r>
              <a:rPr lang="en-US" dirty="0" err="1"/>
              <a:t>endeavour</a:t>
            </a:r>
            <a:r>
              <a:rPr lang="en-US" dirty="0"/>
              <a:t> to meet the growing needs of Skilled </a:t>
            </a:r>
            <a:r>
              <a:rPr lang="en-US" dirty="0" err="1"/>
              <a:t>menpower</a:t>
            </a:r>
            <a:r>
              <a:rPr lang="en-US" dirty="0"/>
              <a:t> by adopting new technologies, providing resources and by developing positive attitudes.</a:t>
            </a:r>
            <a:br>
              <a:rPr lang="en-US" dirty="0"/>
            </a:br>
            <a:r>
              <a:rPr lang="en-US" dirty="0"/>
              <a:t/>
            </a:r>
            <a:br>
              <a:rPr lang="en-US" dirty="0"/>
            </a:br>
            <a:r>
              <a:rPr lang="en-US" dirty="0"/>
              <a:t>Focusing not only on delivering an effective curriculum, we instil the values of a positive attitude, team spirit and adaption to change. The institute is committed to equity, promoting talent and concerns more about a technocrat/managerial mind set. I strongly feel that you would love to enjoy the proud privilege of becoming a part of this prestigious institute.</a:t>
            </a:r>
          </a:p>
          <a:p>
            <a:r>
              <a:rPr lang="en-US" dirty="0"/>
              <a:t> </a:t>
            </a:r>
          </a:p>
          <a:p>
            <a:r>
              <a:rPr lang="en-US" b="1" dirty="0"/>
              <a:t>PEEYUSH JAIN</a:t>
            </a:r>
            <a:r>
              <a:rPr lang="en-US" dirty="0"/>
              <a:t/>
            </a:r>
            <a:br>
              <a:rPr lang="en-US" dirty="0"/>
            </a:br>
            <a:r>
              <a:rPr lang="en-US" b="1" dirty="0"/>
              <a:t>DIRECTOR</a:t>
            </a:r>
            <a:br>
              <a:rPr lang="en-US" b="1" dirty="0"/>
            </a:br>
            <a:r>
              <a:rPr lang="en-US" b="1" dirty="0"/>
              <a:t>GOLD MEDALIST (IIT-ROORKEE)</a:t>
            </a:r>
            <a:endParaRPr lang="en-US" dirty="0"/>
          </a:p>
          <a:p>
            <a:endParaRPr lang="en-IN" dirty="0"/>
          </a:p>
        </p:txBody>
      </p:sp>
      <p:sp>
        <p:nvSpPr>
          <p:cNvPr id="5" name="TextBox 4"/>
          <p:cNvSpPr txBox="1"/>
          <p:nvPr/>
        </p:nvSpPr>
        <p:spPr>
          <a:xfrm>
            <a:off x="2318197" y="881621"/>
            <a:ext cx="9375820" cy="1754326"/>
          </a:xfrm>
          <a:prstGeom prst="rect">
            <a:avLst/>
          </a:prstGeom>
          <a:noFill/>
        </p:spPr>
        <p:txBody>
          <a:bodyPr wrap="square" rtlCol="0">
            <a:spAutoFit/>
          </a:bodyPr>
          <a:lstStyle/>
          <a:p>
            <a:r>
              <a:rPr lang="en-US" dirty="0"/>
              <a:t>A warm welcome to Management </a:t>
            </a:r>
            <a:r>
              <a:rPr lang="en-US" dirty="0" err="1"/>
              <a:t>Infotech</a:t>
            </a:r>
            <a:r>
              <a:rPr lang="en-US" dirty="0"/>
              <a:t> System (IECS), your entry into the exciting world of Skills Development. There has been a great revolution in the education field with computers being viewed as the core strength and competitive differentiator in a candidate’s profile.</a:t>
            </a:r>
            <a:r>
              <a:rPr lang="en-US" dirty="0" smtClean="0"/>
              <a:t/>
            </a:r>
            <a:br>
              <a:rPr lang="en-US" dirty="0" smtClean="0"/>
            </a:br>
            <a:r>
              <a:rPr lang="en-US" dirty="0" smtClean="0"/>
              <a:t>In </a:t>
            </a:r>
            <a:r>
              <a:rPr lang="en-US" dirty="0"/>
              <a:t>today's professional environment, employers seek computer literates who are job ready from day one. This is where IECS certificate and diploma </a:t>
            </a:r>
            <a:r>
              <a:rPr lang="en-US" dirty="0" err="1"/>
              <a:t>programme</a:t>
            </a:r>
            <a:r>
              <a:rPr lang="en-US" dirty="0"/>
              <a:t> for students step in. Designed keeping industry requirements in mind and backed by</a:t>
            </a:r>
            <a:endParaRPr lang="en-IN" dirty="0"/>
          </a:p>
        </p:txBody>
      </p:sp>
      <p:pic>
        <p:nvPicPr>
          <p:cNvPr id="3" name="01 HAD KARDI AAPNE">
            <a:hlinkClick r:id="" action="ppaction://media"/>
          </p:cNvPr>
          <p:cNvPicPr>
            <a:picLocks noChangeAspect="1"/>
          </p:cNvPicPr>
          <p:nvPr>
            <a:audioFile r:link="rId1"/>
            <p:extLst>
              <p:ext uri="{DAA4B4D4-6D71-4841-9C94-3DE7FCFB9230}">
                <p14:media xmlns:p14="http://schemas.microsoft.com/office/powerpoint/2010/main" r:embed="rId2">
                  <p14:trim st="14528"/>
                </p14:media>
              </p:ext>
            </p:extLst>
          </p:nvPr>
        </p:nvPicPr>
        <p:blipFill>
          <a:blip r:embed="rId5"/>
          <a:stretch>
            <a:fillRect/>
          </a:stretch>
        </p:blipFill>
        <p:spPr>
          <a:xfrm>
            <a:off x="11264721" y="148889"/>
            <a:ext cx="609600" cy="609600"/>
          </a:xfrm>
          <a:prstGeom prst="rect">
            <a:avLst/>
          </a:prstGeom>
        </p:spPr>
      </p:pic>
    </p:spTree>
    <p:extLst>
      <p:ext uri="{BB962C8B-B14F-4D97-AF65-F5344CB8AC3E}">
        <p14:creationId xmlns:p14="http://schemas.microsoft.com/office/powerpoint/2010/main" val="2705157384"/>
      </p:ext>
    </p:extLst>
  </p:cSld>
  <p:clrMapOvr>
    <a:masterClrMapping/>
  </p:clrMapOvr>
  <mc:AlternateContent xmlns:mc="http://schemas.openxmlformats.org/markup-compatibility/2006">
    <mc:Choice xmlns:p14="http://schemas.microsoft.com/office/powerpoint/2010/main" Requires="p14">
      <p:transition spd="slow" p14:dur="4000" advTm="2000">
        <p14:vortex dir="r"/>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barn(inVertical)">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barn(inVertical)">
                                      <p:cBhvr>
                                        <p:cTn id="21" dur="500"/>
                                        <p:tgtEl>
                                          <p:spTgt spid="4">
                                            <p:txEl>
                                              <p:pRg st="0" end="0"/>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barn(inVertical)">
                                      <p:cBhvr>
                                        <p:cTn id="24" dur="500"/>
                                        <p:tgtEl>
                                          <p:spTgt spid="4">
                                            <p:txEl>
                                              <p:pRg st="1" end="1"/>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arn(inVertical)">
                                      <p:cBhvr>
                                        <p:cTn id="2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8" repeatCount="indefinite" fill="hold" display="0">
                  <p:stCondLst>
                    <p:cond delay="indefinite"/>
                  </p:stCondLst>
                  <p:endCondLst>
                    <p:cond evt="onStopAudio" delay="0">
                      <p:tgtEl>
                        <p:sldTgt/>
                      </p:tgtEl>
                    </p:cond>
                  </p:endCondLst>
                </p:cTn>
                <p:tgtEl>
                  <p:spTgt spid="3"/>
                </p:tgtEl>
              </p:cMediaNode>
            </p:audio>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504" y="388267"/>
            <a:ext cx="1772992" cy="539012"/>
          </a:xfrm>
        </p:spPr>
        <p:txBody>
          <a:bodyPr>
            <a:normAutofit fontScale="90000"/>
          </a:bodyPr>
          <a:lstStyle/>
          <a:p>
            <a:r>
              <a:rPr lang="en-US" sz="3200" b="1" u="sng" dirty="0">
                <a:solidFill>
                  <a:schemeClr val="accent2"/>
                </a:solidFill>
              </a:rPr>
              <a:t>A</a:t>
            </a:r>
            <a:r>
              <a:rPr lang="en-US" sz="3200" b="1" u="sng" dirty="0" smtClean="0">
                <a:solidFill>
                  <a:schemeClr val="accent2"/>
                </a:solidFill>
              </a:rPr>
              <a:t>bout us</a:t>
            </a:r>
            <a:endParaRPr lang="en-IN" sz="3200" b="1" u="sng" dirty="0">
              <a:solidFill>
                <a:schemeClr val="accent2"/>
              </a:solidFill>
            </a:endParaRPr>
          </a:p>
        </p:txBody>
      </p:sp>
      <p:sp>
        <p:nvSpPr>
          <p:cNvPr id="3" name="Subtitle 2"/>
          <p:cNvSpPr>
            <a:spLocks noGrp="1"/>
          </p:cNvSpPr>
          <p:nvPr>
            <p:ph type="subTitle" idx="1"/>
          </p:nvPr>
        </p:nvSpPr>
        <p:spPr>
          <a:xfrm>
            <a:off x="637504" y="1481070"/>
            <a:ext cx="8313313" cy="5164428"/>
          </a:xfrm>
        </p:spPr>
        <p:txBody>
          <a:bodyPr>
            <a:normAutofit fontScale="77500" lnSpcReduction="20000"/>
          </a:bodyPr>
          <a:lstStyle/>
          <a:p>
            <a:r>
              <a:rPr lang="en-US" dirty="0"/>
              <a:t>IECS (Management </a:t>
            </a:r>
            <a:r>
              <a:rPr lang="en-US" dirty="0" err="1"/>
              <a:t>Infotech</a:t>
            </a:r>
            <a:r>
              <a:rPr lang="en-US" dirty="0"/>
              <a:t> System) is the pioneer institute of North region imparting Skills Development training since 1993. It is established with main objective 'To provide quality Computer Education at nominal fee to equip the masses with latest trends in Information Technology'. It has been </a:t>
            </a:r>
            <a:r>
              <a:rPr lang="en-US" dirty="0" err="1"/>
              <a:t>recognised</a:t>
            </a:r>
            <a:r>
              <a:rPr lang="en-US" dirty="0"/>
              <a:t> by AICTE-DOEACC (Ministry of Information Technology, Govt. of India) to conduct its 'O' Level &amp; 'CCC' Courses since 1994 &amp; 1997. It gives the students a "dual qualification" benefit as certificates would be provided to successful candidates by IECS as well as NIELIT (Ministry of Information Technology, Govt. of India).We offer wide spectrum of Skills Development Courses for Career Development and professional skill enhancement for beginners, school and college students, career aspirants and </a:t>
            </a:r>
            <a:r>
              <a:rPr lang="en-US" dirty="0" err="1"/>
              <a:t>customised</a:t>
            </a:r>
            <a:r>
              <a:rPr lang="en-US" dirty="0"/>
              <a:t> training </a:t>
            </a:r>
            <a:r>
              <a:rPr lang="en-US" dirty="0" err="1"/>
              <a:t>programmes</a:t>
            </a:r>
            <a:r>
              <a:rPr lang="en-US" dirty="0"/>
              <a:t> for corporate sector. Besides latest infrastructure, we have got experienced faculty and state of art lab facilities, Course contents and Course material. With a teaching methodology that blends a well designed systematic course structure with intensive practice sessions on computer and the latest software, IECS prepares a student with a right approach to a perfect career. The instructional methodology comprises a regular system of examination, quizzes, internal tests and assignments, practical tests, simulation projects and viva. Our Mission</a:t>
            </a:r>
          </a:p>
          <a:p>
            <a:r>
              <a:rPr lang="en-US" dirty="0"/>
              <a:t/>
            </a:r>
            <a:br>
              <a:rPr lang="en-US" dirty="0"/>
            </a:br>
            <a:endParaRPr lang="en-IN" dirty="0"/>
          </a:p>
        </p:txBody>
      </p:sp>
      <p:pic>
        <p:nvPicPr>
          <p:cNvPr id="2050" name="Picture 2" descr="ab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0817" y="1661376"/>
            <a:ext cx="3089900" cy="2741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338490"/>
      </p:ext>
    </p:extLst>
  </p:cSld>
  <p:clrMapOvr>
    <a:masterClrMapping/>
  </p:clrMapOvr>
  <mc:AlternateContent xmlns:mc="http://schemas.openxmlformats.org/markup-compatibility/2006">
    <mc:Choice xmlns:p14="http://schemas.microsoft.com/office/powerpoint/2010/main" Requires="p14">
      <p:transition spd="slow" p14:dur="1400" advTm="2000">
        <p14:ripple/>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806521" cy="909883"/>
          </a:xfrm>
        </p:spPr>
        <p:txBody>
          <a:bodyPr>
            <a:normAutofit fontScale="90000"/>
          </a:bodyPr>
          <a:lstStyle/>
          <a:p>
            <a:r>
              <a:rPr lang="en-US" sz="3200" b="1" u="sng" dirty="0" smtClean="0">
                <a:solidFill>
                  <a:schemeClr val="accent2"/>
                </a:solidFill>
              </a:rPr>
              <a:t>Image </a:t>
            </a:r>
            <a:r>
              <a:rPr lang="en-US" sz="3200" b="1" u="sng" dirty="0" err="1" smtClean="0">
                <a:solidFill>
                  <a:schemeClr val="accent2"/>
                </a:solidFill>
              </a:rPr>
              <a:t>gallary</a:t>
            </a:r>
            <a:endParaRPr lang="en-IN" sz="3200" b="1" u="sng" dirty="0">
              <a:solidFill>
                <a:schemeClr val="accent2"/>
              </a:solidFill>
            </a:endParaRPr>
          </a:p>
        </p:txBody>
      </p:sp>
      <p:pic>
        <p:nvPicPr>
          <p:cNvPr id="3074" name="Picture 2" descr="http://www.iecs.in/images/tpic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84" y="1275008"/>
            <a:ext cx="3283085" cy="213283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iecs.in/images/tpic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4539" y="1275008"/>
            <a:ext cx="3450509" cy="213283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iecs.in/images/tpic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5018" y="1275008"/>
            <a:ext cx="4005329" cy="21328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iecs.in/images/tpic1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84" y="3700753"/>
            <a:ext cx="3373237" cy="221064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iecs.in/images/tpic1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4539" y="3700753"/>
            <a:ext cx="3450509" cy="22106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ecs.in/images/tpic16.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5018" y="3700753"/>
            <a:ext cx="4005329" cy="221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7578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2000">
        <p15:prstTrans prst="airplane"/>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57"/>
            <a:ext cx="4921787" cy="566670"/>
          </a:xfrm>
        </p:spPr>
        <p:txBody>
          <a:bodyPr>
            <a:normAutofit fontScale="90000"/>
          </a:bodyPr>
          <a:lstStyle/>
          <a:p>
            <a:r>
              <a:rPr lang="en-US" sz="3200" b="1" i="1" u="sng" dirty="0" smtClean="0">
                <a:solidFill>
                  <a:schemeClr val="accent2"/>
                </a:solidFill>
              </a:rPr>
              <a:t>Course offered by us</a:t>
            </a:r>
            <a:endParaRPr lang="en-IN" sz="3200" b="1" i="1" u="sng" dirty="0">
              <a:solidFill>
                <a:schemeClr val="accent2"/>
              </a:solidFill>
            </a:endParaRPr>
          </a:p>
        </p:txBody>
      </p:sp>
      <p:sp>
        <p:nvSpPr>
          <p:cNvPr id="3" name="Text Placeholder 2"/>
          <p:cNvSpPr>
            <a:spLocks noGrp="1"/>
          </p:cNvSpPr>
          <p:nvPr>
            <p:ph type="body" idx="1"/>
          </p:nvPr>
        </p:nvSpPr>
        <p:spPr>
          <a:xfrm>
            <a:off x="3953814" y="1171977"/>
            <a:ext cx="8126569" cy="1610241"/>
          </a:xfrm>
        </p:spPr>
        <p:txBody>
          <a:bodyPr>
            <a:normAutofit fontScale="62500" lnSpcReduction="20000"/>
          </a:bodyPr>
          <a:lstStyle/>
          <a:p>
            <a:r>
              <a:rPr lang="en-US" dirty="0">
                <a:solidFill>
                  <a:schemeClr val="tx1"/>
                </a:solidFill>
              </a:rPr>
              <a:t>The Ministry of I.T. (</a:t>
            </a:r>
            <a:r>
              <a:rPr lang="en-US" dirty="0" err="1">
                <a:solidFill>
                  <a:schemeClr val="tx1"/>
                </a:solidFill>
              </a:rPr>
              <a:t>MIT,formerly</a:t>
            </a:r>
            <a:r>
              <a:rPr lang="en-US" dirty="0">
                <a:solidFill>
                  <a:schemeClr val="tx1"/>
                </a:solidFill>
              </a:rPr>
              <a:t> Department of Electronic) Govt. of India is operating a scheme </a:t>
            </a:r>
            <a:r>
              <a:rPr lang="en-US" dirty="0" err="1">
                <a:solidFill>
                  <a:schemeClr val="tx1"/>
                </a:solidFill>
              </a:rPr>
              <a:t>namely,the</a:t>
            </a:r>
            <a:r>
              <a:rPr lang="en-US" dirty="0">
                <a:solidFill>
                  <a:schemeClr val="tx1"/>
                </a:solidFill>
              </a:rPr>
              <a:t> Department of Electronics Accreditation of Computer Courses(DOEACC). The scheme is the outcome of working Group set up by the All India Council for Technical Education(AICTE) which is the highest body for the development of technical education including computer education in the country. The AICTE has delegated the responsibility to MIT which has </a:t>
            </a:r>
            <a:r>
              <a:rPr lang="en-US" dirty="0" err="1">
                <a:solidFill>
                  <a:schemeClr val="tx1"/>
                </a:solidFill>
              </a:rPr>
              <a:t>authorised</a:t>
            </a:r>
            <a:r>
              <a:rPr lang="en-US" dirty="0">
                <a:solidFill>
                  <a:schemeClr val="tx1"/>
                </a:solidFill>
              </a:rPr>
              <a:t> the NIELIT (DOEACC) to implement the scheme. Under this scheme various specified level of courses. We are accredited to conduct its 'O' Level, 'A' Level, 'CCC' &amp; 'BCC' courses.</a:t>
            </a:r>
            <a:endParaRPr lang="en-IN" dirty="0">
              <a:solidFill>
                <a:schemeClr val="tx1"/>
              </a:solidFill>
            </a:endParaRPr>
          </a:p>
        </p:txBody>
      </p:sp>
      <p:sp>
        <p:nvSpPr>
          <p:cNvPr id="4" name="TextBox 3"/>
          <p:cNvSpPr txBox="1"/>
          <p:nvPr/>
        </p:nvSpPr>
        <p:spPr>
          <a:xfrm>
            <a:off x="4007786" y="528529"/>
            <a:ext cx="3709116" cy="584775"/>
          </a:xfrm>
          <a:prstGeom prst="rect">
            <a:avLst/>
          </a:prstGeom>
          <a:noFill/>
        </p:spPr>
        <p:txBody>
          <a:bodyPr wrap="square" rtlCol="0">
            <a:spAutoFit/>
          </a:bodyPr>
          <a:lstStyle/>
          <a:p>
            <a:r>
              <a:rPr lang="en-US" sz="3200" b="1" dirty="0" smtClean="0"/>
              <a:t>NIELIT (DOEACC)</a:t>
            </a:r>
            <a:endParaRPr lang="en-IN" sz="3200" b="1" dirty="0"/>
          </a:p>
        </p:txBody>
      </p:sp>
      <p:sp>
        <p:nvSpPr>
          <p:cNvPr id="5" name="AutoShape 2" descr="Welcome NIEL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2" descr="NIELIT – User Experience Design &amp; Technology"/>
          <p:cNvSpPr>
            <a:spLocks noChangeAspect="1" noChangeArrowheads="1"/>
          </p:cNvSpPr>
          <p:nvPr/>
        </p:nvSpPr>
        <p:spPr bwMode="auto">
          <a:xfrm>
            <a:off x="919069" y="955558"/>
            <a:ext cx="1826654" cy="18266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3"/>
          <p:cNvSpPr>
            <a:spLocks noChangeArrowheads="1"/>
          </p:cNvSpPr>
          <p:nvPr/>
        </p:nvSpPr>
        <p:spPr bwMode="auto">
          <a:xfrm>
            <a:off x="488298" y="1031810"/>
            <a:ext cx="3481388"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999999"/>
                </a:solidFill>
                <a:effectLst/>
                <a:latin typeface="Roboto"/>
              </a:rPr>
              <a:t/>
            </a:r>
            <a:br>
              <a:rPr kumimoji="0" lang="en-US" sz="1100" b="0" i="0" u="none" strike="noStrike" cap="none" normalizeH="0" baseline="0" smtClean="0">
                <a:ln>
                  <a:noFill/>
                </a:ln>
                <a:solidFill>
                  <a:srgbClr val="999999"/>
                </a:solidFill>
                <a:effectLst/>
                <a:latin typeface="Roboto"/>
              </a:rPr>
            </a:br>
            <a:r>
              <a:rPr kumimoji="0" lang="en-US" sz="1100" b="0" i="0" u="none" strike="noStrike" cap="none" normalizeH="0" baseline="0" smtClean="0">
                <a:ln>
                  <a:noFill/>
                </a:ln>
                <a:solidFill>
                  <a:srgbClr val="999999"/>
                </a:solidFill>
                <a:effectLst/>
                <a:latin typeface="Roboto"/>
              </a:rPr>
              <a:t>  </a:t>
            </a:r>
            <a:endParaRPr kumimoji="0" lang="en-US" sz="15900" b="0" i="0" u="none" strike="noStrike" cap="none" normalizeH="0" baseline="0" smtClean="0">
              <a:ln>
                <a:noFill/>
              </a:ln>
              <a:solidFill>
                <a:srgbClr val="999999"/>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FFFFFF"/>
                </a:solidFill>
                <a:effectLst/>
                <a:latin typeface="Roboto"/>
              </a:rPr>
              <a:t>DURATION: 2 YEARS</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1B1D7"/>
                </a:solidFill>
                <a:effectLst/>
                <a:latin typeface="Montserrat"/>
                <a:hlinkClick r:id="rId2"/>
              </a:rPr>
              <a:t>NIELIT (DOEACC)</a:t>
            </a:r>
            <a:endParaRPr kumimoji="0" lang="en-US" sz="1800" b="1" i="0" u="none" strike="noStrike" cap="none" normalizeH="0" baseline="0" smtClean="0">
              <a:ln>
                <a:noFill/>
              </a:ln>
              <a:solidFill>
                <a:srgbClr val="212121"/>
              </a:solidFill>
              <a:effectLst/>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rgbClr val="999999"/>
              </a:solidFill>
              <a:effectLst/>
              <a:latin typeface="Roboto"/>
            </a:endParaRPr>
          </a:p>
        </p:txBody>
      </p:sp>
      <p:pic>
        <p:nvPicPr>
          <p:cNvPr id="4110" name="Picture 14" descr="doea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98" y="711135"/>
            <a:ext cx="2219325" cy="2533650"/>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15" descr="CPlu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093" y="3060119"/>
            <a:ext cx="3409950" cy="249555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6"/>
          <p:cNvSpPr>
            <a:spLocks noChangeArrowheads="1"/>
          </p:cNvSpPr>
          <p:nvPr/>
        </p:nvSpPr>
        <p:spPr bwMode="auto">
          <a:xfrm>
            <a:off x="309093" y="3060119"/>
            <a:ext cx="32131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FFFFFF"/>
                </a:solidFill>
                <a:effectLst/>
                <a:latin typeface="Roboto"/>
              </a:rPr>
              <a:t>DURATION: 2 MONTHS</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212121"/>
                </a:solidFill>
                <a:effectLst/>
                <a:latin typeface="Montserrat"/>
                <a:hlinkClick r:id="rId2"/>
              </a:rPr>
              <a:t>C &amp; C++</a:t>
            </a:r>
            <a:endParaRPr kumimoji="0" lang="en-US" sz="1800" b="1" i="0" u="none" strike="noStrike" cap="none" normalizeH="0" baseline="0" smtClean="0">
              <a:ln>
                <a:noFill/>
              </a:ln>
              <a:solidFill>
                <a:srgbClr val="212121"/>
              </a:solidFill>
              <a:effectLst/>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5" name="TextBox 14"/>
          <p:cNvSpPr txBox="1"/>
          <p:nvPr/>
        </p:nvSpPr>
        <p:spPr>
          <a:xfrm>
            <a:off x="4072717" y="3060119"/>
            <a:ext cx="2459865" cy="584775"/>
          </a:xfrm>
          <a:prstGeom prst="rect">
            <a:avLst/>
          </a:prstGeom>
          <a:noFill/>
        </p:spPr>
        <p:txBody>
          <a:bodyPr wrap="square" rtlCol="0">
            <a:spAutoFit/>
          </a:bodyPr>
          <a:lstStyle/>
          <a:p>
            <a:r>
              <a:rPr lang="en-US" sz="3200" b="1" dirty="0" smtClean="0"/>
              <a:t>C &amp; C ++</a:t>
            </a:r>
            <a:endParaRPr lang="en-IN" sz="3200" b="1" dirty="0"/>
          </a:p>
        </p:txBody>
      </p:sp>
      <p:sp>
        <p:nvSpPr>
          <p:cNvPr id="16" name="TextBox 15"/>
          <p:cNvSpPr txBox="1"/>
          <p:nvPr/>
        </p:nvSpPr>
        <p:spPr>
          <a:xfrm>
            <a:off x="4072717" y="3517319"/>
            <a:ext cx="7727324" cy="1200329"/>
          </a:xfrm>
          <a:prstGeom prst="rect">
            <a:avLst/>
          </a:prstGeom>
          <a:noFill/>
        </p:spPr>
        <p:txBody>
          <a:bodyPr wrap="square" rtlCol="0">
            <a:spAutoFit/>
          </a:bodyPr>
          <a:lstStyle/>
          <a:p>
            <a:r>
              <a:rPr lang="en-US" dirty="0"/>
              <a:t>C &amp; C++ are basic language from its startup up level to the newest features of ANSI-C++, including basic concepts such as Data </a:t>
            </a:r>
            <a:r>
              <a:rPr lang="en-US" dirty="0" err="1"/>
              <a:t>Types,Operators,Loop,Arrays</a:t>
            </a:r>
            <a:r>
              <a:rPr lang="en-US" dirty="0"/>
              <a:t> </a:t>
            </a:r>
            <a:r>
              <a:rPr lang="en-US" dirty="0" err="1"/>
              <a:t>Classes,Constructor</a:t>
            </a:r>
            <a:r>
              <a:rPr lang="en-US" dirty="0"/>
              <a:t> etc. and advanced concepts such as Polymorphism or </a:t>
            </a:r>
            <a:r>
              <a:rPr lang="en-US" dirty="0" err="1"/>
              <a:t>Templates,Exception</a:t>
            </a:r>
            <a:r>
              <a:rPr lang="en-US" dirty="0"/>
              <a:t> </a:t>
            </a:r>
            <a:r>
              <a:rPr lang="en-US" dirty="0" err="1"/>
              <a:t>Handling,,File</a:t>
            </a:r>
            <a:r>
              <a:rPr lang="en-US" dirty="0"/>
              <a:t> Handling.</a:t>
            </a:r>
            <a:endParaRPr lang="en-IN" dirty="0"/>
          </a:p>
        </p:txBody>
      </p:sp>
      <p:sp>
        <p:nvSpPr>
          <p:cNvPr id="17" name="Rectangle 17"/>
          <p:cNvSpPr>
            <a:spLocks noChangeArrowheads="1"/>
          </p:cNvSpPr>
          <p:nvPr/>
        </p:nvSpPr>
        <p:spPr bwMode="auto">
          <a:xfrm>
            <a:off x="248228" y="550029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999999"/>
                </a:solidFill>
                <a:effectLst/>
                <a:latin typeface="Roboto"/>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999999"/>
                </a:solidFill>
                <a:effectLst/>
                <a:latin typeface="Roboto"/>
              </a:rPr>
              <a:t>  </a:t>
            </a:r>
            <a:endParaRPr kumimoji="0" lang="en-US" sz="18000" b="0" i="0" u="none" strike="noStrike" cap="none" normalizeH="0" baseline="0" smtClean="0">
              <a:ln>
                <a:noFill/>
              </a:ln>
              <a:solidFill>
                <a:srgbClr val="999999"/>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FFFFFF"/>
                </a:solidFill>
                <a:effectLst/>
                <a:latin typeface="Roboto"/>
              </a:rPr>
              <a:t>DURATION: 6 MONTHS</a:t>
            </a:r>
            <a:endParaRPr kumimoji="0" lang="en-US" sz="1100" b="0" i="0" u="none" strike="noStrike" cap="none" normalizeH="0" baseline="0" smtClean="0">
              <a:ln>
                <a:noFill/>
              </a:ln>
              <a:solidFill>
                <a:srgbClr val="999999"/>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212121"/>
                </a:solidFill>
                <a:effectLst/>
                <a:latin typeface="Montserrat"/>
                <a:hlinkClick r:id="rId2"/>
              </a:rPr>
              <a:t>Visual Studio .Net</a:t>
            </a:r>
            <a:endParaRPr kumimoji="0" lang="en-US" sz="1800" b="1" i="0" u="none" strike="noStrike" cap="none" normalizeH="0" baseline="0" smtClean="0">
              <a:ln>
                <a:noFill/>
              </a:ln>
              <a:solidFill>
                <a:srgbClr val="212121"/>
              </a:solidFill>
              <a:effectLst/>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rgbClr val="999999"/>
              </a:solidFill>
              <a:effectLst/>
              <a:latin typeface="Roboto"/>
            </a:endParaRPr>
          </a:p>
        </p:txBody>
      </p:sp>
      <p:pic>
        <p:nvPicPr>
          <p:cNvPr id="4114" name="Picture 18" descr=".N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328" y="5555669"/>
            <a:ext cx="3432715" cy="102543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4072717" y="5500292"/>
            <a:ext cx="2675813" cy="461665"/>
          </a:xfrm>
          <a:prstGeom prst="rect">
            <a:avLst/>
          </a:prstGeom>
          <a:noFill/>
        </p:spPr>
        <p:txBody>
          <a:bodyPr wrap="square" rtlCol="0">
            <a:spAutoFit/>
          </a:bodyPr>
          <a:lstStyle/>
          <a:p>
            <a:r>
              <a:rPr lang="en-US" sz="2400" b="1" dirty="0" smtClean="0"/>
              <a:t>Visual </a:t>
            </a:r>
            <a:r>
              <a:rPr lang="en-US" sz="2400" b="1" dirty="0" err="1" smtClean="0"/>
              <a:t>Studio.Net</a:t>
            </a:r>
            <a:endParaRPr lang="en-IN" sz="2400" b="1" dirty="0"/>
          </a:p>
        </p:txBody>
      </p:sp>
      <p:sp>
        <p:nvSpPr>
          <p:cNvPr id="19" name="TextBox 18"/>
          <p:cNvSpPr txBox="1"/>
          <p:nvPr/>
        </p:nvSpPr>
        <p:spPr>
          <a:xfrm>
            <a:off x="4072717" y="6068386"/>
            <a:ext cx="8007666" cy="646331"/>
          </a:xfrm>
          <a:prstGeom prst="rect">
            <a:avLst/>
          </a:prstGeom>
          <a:noFill/>
        </p:spPr>
        <p:txBody>
          <a:bodyPr wrap="square" rtlCol="0">
            <a:spAutoFit/>
          </a:bodyPr>
          <a:lstStyle/>
          <a:p>
            <a:r>
              <a:rPr lang="en-US" dirty="0"/>
              <a:t>Visual Studio is used to make Windows Based </a:t>
            </a:r>
            <a:r>
              <a:rPr lang="en-US" dirty="0" err="1"/>
              <a:t>Application,Websites</a:t>
            </a:r>
            <a:r>
              <a:rPr lang="en-US" dirty="0"/>
              <a:t> and Mobile </a:t>
            </a:r>
            <a:r>
              <a:rPr lang="en-US" dirty="0" err="1"/>
              <a:t>Applications.It</a:t>
            </a:r>
            <a:r>
              <a:rPr lang="en-US" dirty="0"/>
              <a:t> </a:t>
            </a:r>
            <a:r>
              <a:rPr lang="en-US" dirty="0" err="1"/>
              <a:t>provoides</a:t>
            </a:r>
            <a:r>
              <a:rPr lang="en-US" dirty="0"/>
              <a:t> rich user interface for making enterprise application.</a:t>
            </a:r>
            <a:endParaRPr lang="en-IN" dirty="0"/>
          </a:p>
        </p:txBody>
      </p:sp>
    </p:spTree>
    <p:extLst>
      <p:ext uri="{BB962C8B-B14F-4D97-AF65-F5344CB8AC3E}">
        <p14:creationId xmlns:p14="http://schemas.microsoft.com/office/powerpoint/2010/main" val="27457220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000">
        <p15:prstTrans prst="wind"/>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down)">
                                      <p:cBhvr>
                                        <p:cTn id="19" dur="500"/>
                                        <p:tgtEl>
                                          <p:spTgt spid="1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Effect transition="in" filter="wipe(down)">
                                      <p:cBhvr>
                                        <p:cTn id="24"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3583" y="929181"/>
            <a:ext cx="4752304" cy="783710"/>
          </a:xfrm>
        </p:spPr>
        <p:txBody>
          <a:bodyPr>
            <a:noAutofit/>
          </a:bodyPr>
          <a:lstStyle/>
          <a:p>
            <a:r>
              <a:rPr lang="en-IN" sz="2400" b="1" i="1" dirty="0"/>
              <a:t/>
            </a:r>
            <a:br>
              <a:rPr lang="en-IN" sz="2400" b="1" i="1" dirty="0"/>
            </a:br>
            <a:r>
              <a:rPr lang="en-IN" sz="2400" b="1" i="1" dirty="0">
                <a:solidFill>
                  <a:schemeClr val="accent2"/>
                </a:solidFill>
              </a:rPr>
              <a:t>Management </a:t>
            </a:r>
            <a:r>
              <a:rPr lang="en-IN" sz="2400" b="1" i="1" dirty="0" err="1" smtClean="0">
                <a:solidFill>
                  <a:schemeClr val="accent2"/>
                </a:solidFill>
              </a:rPr>
              <a:t>Infotech</a:t>
            </a:r>
            <a:r>
              <a:rPr lang="en-IN" sz="2400" b="1" i="1" dirty="0" smtClean="0">
                <a:solidFill>
                  <a:schemeClr val="accent2"/>
                </a:solidFill>
              </a:rPr>
              <a:t> System</a:t>
            </a:r>
            <a:r>
              <a:rPr lang="en-IN" sz="2400" b="1" i="1" dirty="0"/>
              <a:t/>
            </a:r>
            <a:br>
              <a:rPr lang="en-IN" sz="2400" b="1" i="1" dirty="0"/>
            </a:br>
            <a:endParaRPr lang="en-IN" sz="2400" b="1" i="1" dirty="0"/>
          </a:p>
        </p:txBody>
      </p:sp>
      <p:sp>
        <p:nvSpPr>
          <p:cNvPr id="3" name="Subtitle 2"/>
          <p:cNvSpPr>
            <a:spLocks noGrp="1"/>
          </p:cNvSpPr>
          <p:nvPr>
            <p:ph type="subTitle" idx="1"/>
          </p:nvPr>
        </p:nvSpPr>
        <p:spPr>
          <a:xfrm>
            <a:off x="3090930" y="1803044"/>
            <a:ext cx="5357611" cy="553790"/>
          </a:xfrm>
        </p:spPr>
        <p:txBody>
          <a:bodyPr/>
          <a:lstStyle/>
          <a:p>
            <a:r>
              <a:rPr lang="en-IN" dirty="0">
                <a:solidFill>
                  <a:schemeClr val="tx1"/>
                </a:solidFill>
              </a:rPr>
              <a:t>(IECS Computer Education)</a:t>
            </a:r>
          </a:p>
        </p:txBody>
      </p:sp>
      <p:sp>
        <p:nvSpPr>
          <p:cNvPr id="4" name="TextBox 3"/>
          <p:cNvSpPr txBox="1"/>
          <p:nvPr/>
        </p:nvSpPr>
        <p:spPr>
          <a:xfrm>
            <a:off x="2975019" y="2586754"/>
            <a:ext cx="5847009" cy="2585323"/>
          </a:xfrm>
          <a:prstGeom prst="rect">
            <a:avLst/>
          </a:prstGeom>
          <a:noFill/>
        </p:spPr>
        <p:txBody>
          <a:bodyPr wrap="square" rtlCol="0">
            <a:spAutoFit/>
          </a:bodyPr>
          <a:lstStyle/>
          <a:p>
            <a:r>
              <a:rPr lang="en-US" dirty="0" smtClean="0"/>
              <a:t>                 8</a:t>
            </a:r>
            <a:r>
              <a:rPr lang="en-US" dirty="0"/>
              <a:t>, Railway Road, Above Oriental Bank </a:t>
            </a:r>
            <a:r>
              <a:rPr lang="en-US" dirty="0" smtClean="0"/>
              <a:t>of Commerce</a:t>
            </a:r>
            <a:br>
              <a:rPr lang="en-US" dirty="0" smtClean="0"/>
            </a:br>
            <a:r>
              <a:rPr lang="en-US" dirty="0" smtClean="0"/>
              <a:t>                              Near </a:t>
            </a:r>
            <a:r>
              <a:rPr lang="en-US" dirty="0"/>
              <a:t>Old Over Bridge &amp; HDFC Bank,</a:t>
            </a:r>
            <a:r>
              <a:rPr lang="en-US" dirty="0" smtClean="0"/>
              <a:t/>
            </a:r>
            <a:br>
              <a:rPr lang="en-US" dirty="0" smtClean="0"/>
            </a:br>
            <a:r>
              <a:rPr lang="en-US" dirty="0" smtClean="0"/>
              <a:t>                                Hisar-125001 </a:t>
            </a:r>
            <a:r>
              <a:rPr lang="en-US" dirty="0"/>
              <a:t>(Haryana) India</a:t>
            </a:r>
            <a:r>
              <a:rPr lang="en-US" dirty="0" smtClean="0"/>
              <a:t/>
            </a:r>
            <a:br>
              <a:rPr lang="en-US" dirty="0" smtClean="0"/>
            </a:br>
            <a:r>
              <a:rPr lang="en-US" dirty="0"/>
              <a:t>Telephone: +91-1662-231058, Mobile: +91-9812033058, +91-9215533058</a:t>
            </a:r>
            <a:r>
              <a:rPr lang="en-US" dirty="0" smtClean="0"/>
              <a:t/>
            </a:r>
            <a:br>
              <a:rPr lang="en-US" dirty="0" smtClean="0"/>
            </a:br>
            <a:r>
              <a:rPr lang="en-US" dirty="0" smtClean="0"/>
              <a:t>                  Email </a:t>
            </a:r>
            <a:r>
              <a:rPr lang="en-US" dirty="0"/>
              <a:t>: iecshsr@gmail.com, icchisar@gmail.com</a:t>
            </a:r>
            <a:endParaRPr lang="en-IN" dirty="0"/>
          </a:p>
        </p:txBody>
      </p:sp>
    </p:spTree>
    <p:extLst>
      <p:ext uri="{BB962C8B-B14F-4D97-AF65-F5344CB8AC3E}">
        <p14:creationId xmlns:p14="http://schemas.microsoft.com/office/powerpoint/2010/main" val="1216666172"/>
      </p:ext>
    </p:extLst>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30417 0.00324 L -0.23711 0.04329 C -0.22318 0.05232 -0.20222 0.05718 -0.18021 0.05718 C -0.15521 0.05718 -0.13516 0.05232 -0.12123 0.04329 L -0.05417 0.00324 " pathEditMode="relative" rAng="0" ptsTypes="AAAAA">
                                      <p:cBhvr>
                                        <p:cTn id="6" dur="2000" fill="hold"/>
                                        <p:tgtEl>
                                          <p:spTgt spid="2"/>
                                        </p:tgtEl>
                                        <p:attrNameLst>
                                          <p:attrName>ppt_x</p:attrName>
                                          <p:attrName>ppt_y</p:attrName>
                                        </p:attrNameLst>
                                      </p:cBhvr>
                                      <p:rCtr x="12500" y="2685"/>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down)">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97" y="350998"/>
            <a:ext cx="11434272" cy="1400530"/>
          </a:xfrm>
        </p:spPr>
        <p:txBody>
          <a:bodyPr/>
          <a:lstStyle/>
          <a:p>
            <a:r>
              <a:rPr lang="en-US" sz="3600" dirty="0" smtClean="0">
                <a:solidFill>
                  <a:srgbClr val="FF0000"/>
                </a:solidFill>
              </a:rPr>
              <a:t>Last but not least our</a:t>
            </a:r>
            <a:r>
              <a:rPr lang="en-US" sz="3600" dirty="0" smtClean="0"/>
              <a:t> </a:t>
            </a:r>
            <a:r>
              <a:rPr lang="en-US" sz="3600" dirty="0" smtClean="0">
                <a:solidFill>
                  <a:srgbClr val="00B0F0"/>
                </a:solidFill>
              </a:rPr>
              <a:t>promising</a:t>
            </a:r>
            <a:r>
              <a:rPr lang="en-US" sz="3600" dirty="0"/>
              <a:t> </a:t>
            </a:r>
            <a:r>
              <a:rPr lang="en-US" sz="3600" dirty="0" smtClean="0">
                <a:solidFill>
                  <a:srgbClr val="00B0F0"/>
                </a:solidFill>
              </a:rPr>
              <a:t>&amp; talented teachers</a:t>
            </a:r>
            <a:r>
              <a:rPr lang="en-US" sz="3600" dirty="0" smtClean="0"/>
              <a:t> </a:t>
            </a:r>
            <a:r>
              <a:rPr lang="en-US" sz="3600" dirty="0" smtClean="0">
                <a:solidFill>
                  <a:srgbClr val="FF0000"/>
                </a:solidFill>
              </a:rPr>
              <a:t>and specially our </a:t>
            </a:r>
            <a:r>
              <a:rPr lang="en-US" sz="3600" dirty="0" err="1" smtClean="0">
                <a:solidFill>
                  <a:srgbClr val="00B0F0"/>
                </a:solidFill>
              </a:rPr>
              <a:t>sumeshta</a:t>
            </a:r>
            <a:r>
              <a:rPr lang="en-US" sz="3600" dirty="0" smtClean="0">
                <a:solidFill>
                  <a:srgbClr val="00B0F0"/>
                </a:solidFill>
              </a:rPr>
              <a:t> mam</a:t>
            </a:r>
            <a:endParaRPr lang="en-IN" sz="3600" dirty="0">
              <a:solidFill>
                <a:srgbClr val="00B0F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07" y="1751528"/>
            <a:ext cx="10779617" cy="5106472"/>
          </a:xfrm>
          <a:prstGeom prst="rect">
            <a:avLst/>
          </a:prstGeom>
        </p:spPr>
      </p:pic>
    </p:spTree>
    <p:extLst>
      <p:ext uri="{BB962C8B-B14F-4D97-AF65-F5344CB8AC3E}">
        <p14:creationId xmlns:p14="http://schemas.microsoft.com/office/powerpoint/2010/main" val="2540823333"/>
      </p:ext>
    </p:extLst>
  </p:cSld>
  <p:clrMapOvr>
    <a:masterClrMapping/>
  </p:clrMapOvr>
  <mc:AlternateContent xmlns:mc="http://schemas.openxmlformats.org/markup-compatibility/2006">
    <mc:Choice xmlns:p14="http://schemas.microsoft.com/office/powerpoint/2010/main" Requires="p14">
      <p:transition spd="slow" p14:dur="4400" advTm="2000">
        <p14:honeycomb/>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73</TotalTime>
  <Words>541</Words>
  <Application>Microsoft Office PowerPoint</Application>
  <PresentationFormat>Widescreen</PresentationFormat>
  <Paragraphs>30</Paragraphs>
  <Slides>6</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Montserrat</vt:lpstr>
      <vt:lpstr>Roboto</vt:lpstr>
      <vt:lpstr>Wingdings 3</vt:lpstr>
      <vt:lpstr>Ion</vt:lpstr>
      <vt:lpstr>Welcome to IECS</vt:lpstr>
      <vt:lpstr>About us</vt:lpstr>
      <vt:lpstr>Image gallary</vt:lpstr>
      <vt:lpstr>Course offered by us</vt:lpstr>
      <vt:lpstr> Management Infotech System </vt:lpstr>
      <vt:lpstr>Last but not least our promising &amp; talented teachers and specially our sumeshta mam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IECS</dc:title>
  <dc:creator>sumit kumar</dc:creator>
  <cp:lastModifiedBy>sumit kumar</cp:lastModifiedBy>
  <cp:revision>12</cp:revision>
  <dcterms:created xsi:type="dcterms:W3CDTF">2021-10-05T21:54:07Z</dcterms:created>
  <dcterms:modified xsi:type="dcterms:W3CDTF">2021-10-07T21:55:53Z</dcterms:modified>
</cp:coreProperties>
</file>