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8" r:id="rId4"/>
    <p:sldMasterId id="2147483713" r:id="rId5"/>
    <p:sldMasterId id="2147483728" r:id="rId6"/>
    <p:sldMasterId id="2147483743" r:id="rId7"/>
  </p:sldMasterIdLst>
  <p:notesMasterIdLst>
    <p:notesMasterId r:id="rId19"/>
  </p:notesMasterIdLst>
  <p:handoutMasterIdLst>
    <p:handoutMasterId r:id="rId20"/>
  </p:handoutMasterIdLst>
  <p:sldIdLst>
    <p:sldId id="374" r:id="rId8"/>
    <p:sldId id="385" r:id="rId9"/>
    <p:sldId id="387" r:id="rId10"/>
    <p:sldId id="388" r:id="rId11"/>
    <p:sldId id="389" r:id="rId12"/>
    <p:sldId id="403" r:id="rId13"/>
    <p:sldId id="405" r:id="rId14"/>
    <p:sldId id="406" r:id="rId15"/>
    <p:sldId id="401" r:id="rId16"/>
    <p:sldId id="408" r:id="rId17"/>
    <p:sldId id="407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4071AE"/>
    <a:srgbClr val="66FF33"/>
    <a:srgbClr val="E9F3FF"/>
    <a:srgbClr val="CEEAFF"/>
    <a:srgbClr val="C7E6FF"/>
    <a:srgbClr val="4892E5"/>
    <a:srgbClr val="4E89E1"/>
    <a:srgbClr val="315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83254" autoAdjust="0"/>
  </p:normalViewPr>
  <p:slideViewPr>
    <p:cSldViewPr>
      <p:cViewPr>
        <p:scale>
          <a:sx n="66" d="100"/>
          <a:sy n="66" d="100"/>
        </p:scale>
        <p:origin x="-2934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8FC35-CF15-4D62-945F-6B886A45EFE2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BE718-D634-4ABA-B401-C5CD561460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1848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FA010-4407-4899-B522-0B8AEA953791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9B84-4F19-455D-BA45-51D3DD900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1484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9B84-4F19-455D-BA45-51D3DD90072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9B84-4F19-455D-BA45-51D3DD90072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9B84-4F19-455D-BA45-51D3DD90072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9B84-4F19-455D-BA45-51D3DD90072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49B84-4F19-455D-BA45-51D3DD90072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kumimoji="0" lang="en-US">
              <a:latin typeface="+mn-lt"/>
              <a:ea typeface="+mn-ea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tx2">
                      <a:lumMod val="20000"/>
                      <a:lumOff val="80000"/>
                    </a:schemeClr>
                  </a:gs>
                  <a:gs pos="86000">
                    <a:schemeClr val="tx2">
                      <a:lumMod val="40000"/>
                      <a:lumOff val="60000"/>
                    </a:schemeClr>
                  </a:gs>
                  <a:gs pos="16000">
                    <a:schemeClr val="tx2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kumimoji="0" 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tx2">
                      <a:lumMod val="20000"/>
                      <a:lumOff val="80000"/>
                    </a:schemeClr>
                  </a:gs>
                  <a:gs pos="44000">
                    <a:schemeClr val="tx2">
                      <a:lumMod val="40000"/>
                      <a:lumOff val="60000"/>
                    </a:schemeClr>
                  </a:gs>
                  <a:gs pos="33000">
                    <a:schemeClr val="tx2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kumimoji="0" 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7660" name="標題版面配置區 8"/>
          <p:cNvSpPr>
            <a:spLocks noGrp="1"/>
          </p:cNvSpPr>
          <p:nvPr>
            <p:ph type="ctrTitle"/>
          </p:nvPr>
        </p:nvSpPr>
        <p:spPr>
          <a:xfrm>
            <a:off x="611188" y="1412875"/>
            <a:ext cx="7772400" cy="1470025"/>
          </a:xfrm>
        </p:spPr>
        <p:txBody>
          <a:bodyPr anchor="b"/>
          <a:lstStyle>
            <a:lvl1pPr algn="ctr">
              <a:defRPr sz="5400">
                <a:ea typeface="DFHeiW5-A" pitchFamily="34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27661" name="文字版面配置區 29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4463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>
                <a:ea typeface="DFHeiW5-A" pitchFamily="34" charset="-122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-6350" y="5468952"/>
            <a:ext cx="9144000" cy="80021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TW" sz="2800" b="1" spc="150" dirty="0">
                <a:ln w="11430"/>
                <a:solidFill>
                  <a:srgbClr val="777777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新細明體" charset="-120"/>
              </a:rPr>
              <a:t>Engineering Department in GARMIN</a:t>
            </a:r>
          </a:p>
          <a:p>
            <a:pPr>
              <a:spcBef>
                <a:spcPct val="0"/>
              </a:spcBef>
              <a:defRPr/>
            </a:pPr>
            <a:r>
              <a:rPr lang="en-US" altLang="zh-TW" b="1" spc="150" dirty="0">
                <a:ln w="11430"/>
                <a:solidFill>
                  <a:srgbClr val="777777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新細明體" charset="-120"/>
              </a:rPr>
              <a:t>Software Testing &amp; Embedded Team</a:t>
            </a:r>
            <a:endParaRPr lang="zh-TW" altLang="en-US" b="1" spc="150" dirty="0">
              <a:ln w="11430"/>
              <a:solidFill>
                <a:srgbClr val="777777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1720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1720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8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487488"/>
            <a:ext cx="8229600" cy="4389437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kumimoji="0" lang="en-US">
              <a:latin typeface="+mn-lt"/>
              <a:ea typeface="+mn-ea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tx2">
                      <a:lumMod val="20000"/>
                      <a:lumOff val="80000"/>
                    </a:schemeClr>
                  </a:gs>
                  <a:gs pos="86000">
                    <a:schemeClr val="tx2">
                      <a:lumMod val="40000"/>
                      <a:lumOff val="60000"/>
                    </a:schemeClr>
                  </a:gs>
                  <a:gs pos="16000">
                    <a:schemeClr val="tx2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kumimoji="0" 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tx2">
                      <a:lumMod val="20000"/>
                      <a:lumOff val="80000"/>
                    </a:schemeClr>
                  </a:gs>
                  <a:gs pos="44000">
                    <a:schemeClr val="tx2">
                      <a:lumMod val="40000"/>
                      <a:lumOff val="60000"/>
                    </a:schemeClr>
                  </a:gs>
                  <a:gs pos="33000">
                    <a:schemeClr val="tx2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kumimoji="0" lang="en-US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7660" name="標題版面配置區 8"/>
          <p:cNvSpPr>
            <a:spLocks noGrp="1"/>
          </p:cNvSpPr>
          <p:nvPr>
            <p:ph type="ctrTitle"/>
          </p:nvPr>
        </p:nvSpPr>
        <p:spPr>
          <a:xfrm>
            <a:off x="611188" y="1412875"/>
            <a:ext cx="7772400" cy="1470025"/>
          </a:xfrm>
        </p:spPr>
        <p:txBody>
          <a:bodyPr anchor="b"/>
          <a:lstStyle>
            <a:lvl1pPr algn="ctr">
              <a:defRPr sz="5400">
                <a:ea typeface="DFHeiW5-A" pitchFamily="34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27661" name="文字版面配置區 29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4463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>
                <a:ea typeface="DFHeiW5-A" pitchFamily="34" charset="-122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200"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200">
                <a:solidFill>
                  <a:schemeClr val="tx2">
                    <a:shade val="90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-6350" y="5468952"/>
            <a:ext cx="9144000" cy="80021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TW" sz="2800" b="1" spc="150" dirty="0">
                <a:ln w="11430"/>
                <a:solidFill>
                  <a:srgbClr val="777777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新細明體" charset="-120"/>
              </a:rPr>
              <a:t>Engineering Department in GARMIN</a:t>
            </a:r>
          </a:p>
          <a:p>
            <a:pPr>
              <a:spcBef>
                <a:spcPct val="0"/>
              </a:spcBef>
              <a:defRPr/>
            </a:pPr>
            <a:r>
              <a:rPr lang="en-US" altLang="zh-TW" b="1" spc="150" dirty="0">
                <a:ln w="11430"/>
                <a:solidFill>
                  <a:srgbClr val="777777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新細明體" charset="-120"/>
              </a:rPr>
              <a:t>Software Testing &amp; Embedded Team</a:t>
            </a:r>
            <a:endParaRPr lang="zh-TW" altLang="en-US" b="1" spc="150" dirty="0">
              <a:ln w="11430"/>
              <a:solidFill>
                <a:srgbClr val="777777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7488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7488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1720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1720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8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487488"/>
            <a:ext cx="8229600" cy="4389437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614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7013" y="5029200"/>
            <a:ext cx="8683625" cy="9144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7013" y="5791200"/>
            <a:ext cx="8683625" cy="457200"/>
          </a:xfrm>
        </p:spPr>
        <p:txBody>
          <a:bodyPr/>
          <a:lstStyle>
            <a:lvl1pPr marL="0" indent="0" algn="r">
              <a:defRPr sz="1800"/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b="0"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0"/>
            <a:ext cx="2170113" cy="6169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0"/>
            <a:ext cx="6361112" cy="6169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armin_Logo_Rgsd_CMYK Del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773238"/>
            <a:ext cx="273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916862" cy="15843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724400"/>
            <a:ext cx="7916862" cy="11303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>
                <a:latin typeface="Viner Hand ITC" pitchFamily="66" charset="0"/>
                <a:ea typeface="+mn-ea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Viner Hand ITC" pitchFamily="66" charset="0"/>
                <a:ea typeface="+mn-ea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7488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7488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0525" y="0"/>
            <a:ext cx="2170113" cy="6169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7013" y="0"/>
            <a:ext cx="6361112" cy="6169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227013" y="912813"/>
            <a:ext cx="8683625" cy="5256212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armin_Logo_Rgsd_CMYK Del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773238"/>
            <a:ext cx="273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916862" cy="15843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724400"/>
            <a:ext cx="7916862" cy="11303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>
                <a:latin typeface="Viner Hand ITC" pitchFamily="66" charset="0"/>
                <a:ea typeface="+mn-ea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Viner Hand ITC" pitchFamily="66" charset="0"/>
                <a:ea typeface="+mn-ea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0525" y="0"/>
            <a:ext cx="2170113" cy="6169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7013" y="0"/>
            <a:ext cx="6361112" cy="6169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227013" y="912813"/>
            <a:ext cx="8683625" cy="5256212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armin_Logo_Rgsd_CMYK Del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773238"/>
            <a:ext cx="273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916862" cy="15843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724400"/>
            <a:ext cx="7916862" cy="11303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>
                <a:latin typeface="Viner Hand ITC" pitchFamily="66" charset="0"/>
                <a:ea typeface="+mn-ea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Viner Hand ITC" pitchFamily="66" charset="0"/>
                <a:ea typeface="+mn-ea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0525" y="0"/>
            <a:ext cx="2170113" cy="6169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7013" y="0"/>
            <a:ext cx="6361112" cy="6169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227013" y="912813"/>
            <a:ext cx="8683625" cy="5256212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armin_Logo_Rgsd_CMYK Del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773238"/>
            <a:ext cx="2736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852738"/>
            <a:ext cx="7916862" cy="15843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724400"/>
            <a:ext cx="7916862" cy="11303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>
                <a:latin typeface="Viner Hand ITC" pitchFamily="66" charset="0"/>
                <a:ea typeface="+mn-ea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Viner Hand ITC" pitchFamily="66" charset="0"/>
                <a:ea typeface="+mn-ea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0525" y="0"/>
            <a:ext cx="2170113" cy="6169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7013" y="0"/>
            <a:ext cx="6361112" cy="6169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227013" y="912813"/>
            <a:ext cx="8683625" cy="5256212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013" y="0"/>
            <a:ext cx="8683625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27013" y="912813"/>
            <a:ext cx="4265612" cy="5256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5025" y="912813"/>
            <a:ext cx="4265613" cy="5256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kumimoji="0" lang="en-US">
              <a:latin typeface="+mn-lt"/>
              <a:ea typeface="+mn-ea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tx2">
                      <a:lumMod val="20000"/>
                      <a:lumOff val="80000"/>
                    </a:schemeClr>
                  </a:gs>
                  <a:gs pos="86000">
                    <a:schemeClr val="tx2">
                      <a:lumMod val="40000"/>
                      <a:lumOff val="60000"/>
                    </a:schemeClr>
                  </a:gs>
                  <a:gs pos="16000">
                    <a:schemeClr val="tx2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kumimoji="0" 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tx2">
                      <a:lumMod val="20000"/>
                      <a:lumOff val="80000"/>
                    </a:schemeClr>
                  </a:gs>
                  <a:gs pos="44000">
                    <a:schemeClr val="tx2">
                      <a:lumMod val="40000"/>
                      <a:lumOff val="60000"/>
                    </a:schemeClr>
                  </a:gs>
                  <a:gs pos="33000">
                    <a:schemeClr val="tx2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kumimoji="0" lang="en-US"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9467" name="圖片 13" descr="Garmin_Logo_Rgsd_PMS 285 RGB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438" y="6388100"/>
            <a:ext cx="12573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946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487488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000">
                <a:solidFill>
                  <a:srgbClr val="1D4577"/>
                </a:solidFill>
                <a:latin typeface="Arial" pitchFamily="34" charset="0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0" y="6381750"/>
            <a:ext cx="9144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000">
                <a:solidFill>
                  <a:srgbClr val="1D4577"/>
                </a:solidFill>
                <a:latin typeface="Arial" pitchFamily="34" charset="0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000">
                <a:solidFill>
                  <a:srgbClr val="1D4577"/>
                </a:solidFill>
                <a:latin typeface="Arial" pitchFamily="34" charset="0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SzPct val="95000"/>
        <a:buFont typeface="Wingdings 3" pitchFamily="18" charset="2"/>
        <a:buChar char="}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SzPct val="85000"/>
        <a:buFont typeface="Wingdings 2" pitchFamily="18" charset="2"/>
        <a:buChar char=""/>
        <a:defRPr sz="2400">
          <a:solidFill>
            <a:schemeClr val="tx1"/>
          </a:solidFill>
          <a:latin typeface="+mn-lt"/>
          <a:ea typeface="+mn-ea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Wingdings 2" pitchFamily="18" charset="2"/>
        <a:buChar char=""/>
        <a:defRPr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5pPr>
      <a:lvl6pPr marL="19192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6pPr>
      <a:lvl7pPr marL="23764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7pPr>
      <a:lvl8pPr marL="28336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8pPr>
      <a:lvl9pPr marL="32908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chemeClr val="tx2">
                  <a:lumMod val="40000"/>
                  <a:lumOff val="6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kumimoji="0" lang="en-US">
              <a:latin typeface="+mn-lt"/>
              <a:ea typeface="+mn-ea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tx2">
                      <a:lumMod val="20000"/>
                      <a:lumOff val="80000"/>
                    </a:schemeClr>
                  </a:gs>
                  <a:gs pos="86000">
                    <a:schemeClr val="tx2">
                      <a:lumMod val="40000"/>
                      <a:lumOff val="60000"/>
                    </a:schemeClr>
                  </a:gs>
                  <a:gs pos="16000">
                    <a:schemeClr val="tx2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kumimoji="0" 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tx2">
                      <a:lumMod val="20000"/>
                      <a:lumOff val="80000"/>
                    </a:schemeClr>
                  </a:gs>
                  <a:gs pos="44000">
                    <a:schemeClr val="tx2">
                      <a:lumMod val="40000"/>
                      <a:lumOff val="60000"/>
                    </a:schemeClr>
                  </a:gs>
                  <a:gs pos="33000">
                    <a:schemeClr val="tx2">
                      <a:lumMod val="60000"/>
                      <a:lumOff val="40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kumimoji="0" lang="en-US"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9467" name="圖片 13" descr="Garmin_Logo_Rgsd_PMS 285 RGB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438" y="6388100"/>
            <a:ext cx="12573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946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487488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000">
                <a:solidFill>
                  <a:srgbClr val="1D4577"/>
                </a:solidFill>
                <a:latin typeface="Arial" pitchFamily="34" charset="0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0" y="6381750"/>
            <a:ext cx="9144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000">
                <a:solidFill>
                  <a:srgbClr val="1D4577"/>
                </a:solidFill>
                <a:latin typeface="Arial" pitchFamily="34" charset="0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000">
                <a:solidFill>
                  <a:srgbClr val="1D4577"/>
                </a:solidFill>
                <a:latin typeface="Arial" pitchFamily="34" charset="0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F497D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SzPct val="95000"/>
        <a:buFont typeface="Wingdings 3" pitchFamily="18" charset="2"/>
        <a:buChar char="}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8EB4E3"/>
        </a:buClr>
        <a:buSzPct val="85000"/>
        <a:buFont typeface="Wingdings 2" pitchFamily="18" charset="2"/>
        <a:buChar char=""/>
        <a:defRPr sz="2400">
          <a:solidFill>
            <a:schemeClr val="tx1"/>
          </a:solidFill>
          <a:latin typeface="+mn-lt"/>
          <a:ea typeface="+mn-ea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Wingdings 2" pitchFamily="18" charset="2"/>
        <a:buChar char=""/>
        <a:defRPr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5pPr>
      <a:lvl6pPr marL="19192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6pPr>
      <a:lvl7pPr marL="23764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7pPr>
      <a:lvl8pPr marL="28336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8pPr>
      <a:lvl9pPr marL="3290888" indent="-20955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3" name="Picture 7" descr="conte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0"/>
            <a:ext cx="86836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912813"/>
            <a:ext cx="8683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0"/>
            <a:ext cx="8683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912813"/>
            <a:ext cx="8683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Arial" charset="0"/>
                <a:ea typeface="新細明體" pitchFamily="18" charset="-120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pitchFamily="18" charset="-120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3078" name="Picture 7" descr="Garmin_Logo_Rgsd_CMYK Delt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264275"/>
            <a:ext cx="151288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0"/>
            <a:ext cx="8683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912813"/>
            <a:ext cx="8683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Arial" charset="0"/>
                <a:ea typeface="新細明體" pitchFamily="18" charset="-120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pitchFamily="18" charset="-120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3078" name="Picture 7" descr="Garmin_Logo_Rgsd_CMYK Delt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264275"/>
            <a:ext cx="151288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0"/>
            <a:ext cx="8683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912813"/>
            <a:ext cx="8683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Arial" charset="0"/>
                <a:ea typeface="新細明體" pitchFamily="18" charset="-120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pitchFamily="18" charset="-120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3078" name="Picture 7" descr="Garmin_Logo_Rgsd_CMYK Delt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264275"/>
            <a:ext cx="151288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0"/>
            <a:ext cx="8683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912813"/>
            <a:ext cx="8683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Arial" charset="0"/>
                <a:ea typeface="新細明體" pitchFamily="18" charset="-120"/>
              </a:defRPr>
            </a:lvl1pPr>
          </a:lstStyle>
          <a:p>
            <a:fld id="{10EDB99A-8650-459A-BAC1-4DD37B4CF250}" type="datetimeFigureOut">
              <a:rPr lang="zh-TW" altLang="en-US" smtClean="0"/>
              <a:pPr/>
              <a:t>2015/9/23</a:t>
            </a:fld>
            <a:endParaRPr lang="zh-TW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pitchFamily="18" charset="-120"/>
              </a:defRPr>
            </a:lvl1pPr>
          </a:lstStyle>
          <a:p>
            <a:fld id="{32BDEA4A-86D5-43EE-A880-05EA92659A4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3078" name="Picture 7" descr="Garmin_Logo_Rgsd_CMYK Delta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264275"/>
            <a:ext cx="151288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entury Gothic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Data conversion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7013" y="912813"/>
            <a:ext cx="5641131" cy="5256212"/>
          </a:xfrm>
        </p:spPr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 </a:t>
            </a:r>
          </a:p>
          <a:p>
            <a:pPr lvl="1"/>
            <a:r>
              <a:rPr lang="en-US" altLang="zh-TW" dirty="0" smtClean="0">
                <a:latin typeface="Candara" pitchFamily="34" charset="0"/>
              </a:rPr>
              <a:t>Primarily engaged in the design and manufacture of marine electronics equipment</a:t>
            </a:r>
          </a:p>
          <a:p>
            <a:pPr lvl="1"/>
            <a:r>
              <a:rPr lang="en-US" altLang="zh-TW" dirty="0" smtClean="0">
                <a:latin typeface="Candara" pitchFamily="34" charset="0"/>
              </a:rPr>
              <a:t>Popular in Southeast Asia market</a:t>
            </a:r>
          </a:p>
          <a:p>
            <a:pPr>
              <a:buNone/>
            </a:pPr>
            <a:endParaRPr lang="en-US" altLang="zh-TW" dirty="0" smtClean="0">
              <a:latin typeface="Candara" pitchFamily="34" charset="0"/>
            </a:endParaRPr>
          </a:p>
          <a:p>
            <a:r>
              <a:rPr lang="en-US" altLang="zh-TW" dirty="0" smtClean="0">
                <a:latin typeface="Candara" pitchFamily="34" charset="0"/>
              </a:rPr>
              <a:t>A conversion of user data</a:t>
            </a:r>
          </a:p>
          <a:p>
            <a:pPr lvl="1"/>
            <a:r>
              <a:rPr lang="en-US" altLang="zh-TW" dirty="0" smtClean="0">
                <a:latin typeface="Candara" pitchFamily="34" charset="0"/>
              </a:rPr>
              <a:t>From ONWA to GARMIN</a:t>
            </a:r>
          </a:p>
          <a:p>
            <a:pPr lvl="1"/>
            <a:r>
              <a:rPr lang="en-US" altLang="zh-TW" dirty="0" smtClean="0">
                <a:latin typeface="Candara" pitchFamily="34" charset="0"/>
              </a:rPr>
              <a:t>User data involves</a:t>
            </a:r>
          </a:p>
          <a:p>
            <a:pPr lvl="2"/>
            <a:r>
              <a:rPr lang="en-US" altLang="zh-TW" dirty="0" smtClean="0">
                <a:latin typeface="Candara" pitchFamily="34" charset="0"/>
              </a:rPr>
              <a:t>Waypoints</a:t>
            </a:r>
          </a:p>
          <a:p>
            <a:pPr lvl="2"/>
            <a:r>
              <a:rPr lang="en-US" altLang="zh-TW" dirty="0" smtClean="0">
                <a:latin typeface="Candara" pitchFamily="34" charset="0"/>
              </a:rPr>
              <a:t>Routes</a:t>
            </a:r>
          </a:p>
          <a:p>
            <a:pPr lvl="2"/>
            <a:r>
              <a:rPr lang="en-US" altLang="zh-TW" dirty="0" smtClean="0">
                <a:latin typeface="Candara" pitchFamily="34" charset="0"/>
              </a:rPr>
              <a:t>Tracks</a:t>
            </a:r>
          </a:p>
          <a:p>
            <a:pPr lvl="2"/>
            <a:endParaRPr lang="en-US" altLang="zh-TW" dirty="0" smtClean="0">
              <a:latin typeface="Candara" pitchFamily="34" charset="0"/>
            </a:endParaRPr>
          </a:p>
          <a:p>
            <a:pPr lvl="2"/>
            <a:endParaRPr lang="zh-TW" altLang="en-US" dirty="0">
              <a:latin typeface="Candara" pitchFamily="34" charset="0"/>
            </a:endParaRPr>
          </a:p>
        </p:txBody>
      </p:sp>
      <p:pic>
        <p:nvPicPr>
          <p:cNvPr id="4098" name="Picture 2" descr="http://onwa.cn/Upload/PicFiles/2011120113154431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836712"/>
            <a:ext cx="2448272" cy="2448272"/>
          </a:xfrm>
          <a:prstGeom prst="rect">
            <a:avLst/>
          </a:prstGeom>
          <a:noFill/>
        </p:spPr>
      </p:pic>
      <p:pic>
        <p:nvPicPr>
          <p:cNvPr id="4101" name="Picture 5" descr="C:\Users\huangjanine\Desktop\pic\GPSMAP 2108   航海導航   產品資訊   Garmin - 衛星導航 ‧ 全球第一_files\GPSMAP2108_HR_003-480x480.jpg"/>
          <p:cNvPicPr>
            <a:picLocks noChangeAspect="1" noChangeArrowheads="1"/>
          </p:cNvPicPr>
          <p:nvPr/>
        </p:nvPicPr>
        <p:blipFill>
          <a:blip r:embed="rId3" cstate="print"/>
          <a:srcRect l="3150" t="21356" r="1575" b="18174"/>
          <a:stretch>
            <a:fillRect/>
          </a:stretch>
        </p:blipFill>
        <p:spPr bwMode="auto">
          <a:xfrm>
            <a:off x="5740370" y="4149080"/>
            <a:ext cx="3403630" cy="2160240"/>
          </a:xfrm>
          <a:prstGeom prst="rect">
            <a:avLst/>
          </a:prstGeom>
          <a:noFill/>
        </p:spPr>
      </p:pic>
      <p:sp>
        <p:nvSpPr>
          <p:cNvPr id="8" name="向右箭號 7"/>
          <p:cNvSpPr/>
          <p:nvPr/>
        </p:nvSpPr>
        <p:spPr bwMode="auto">
          <a:xfrm rot="5400000">
            <a:off x="7021629" y="3355634"/>
            <a:ext cx="504056" cy="794802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46297" y="306896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70C0"/>
                </a:solidFill>
              </a:rPr>
              <a:t>ONWA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34694" y="4005064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0070C0"/>
                </a:solidFill>
              </a:rPr>
              <a:t>GARMIN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11266" name="Picture 2" descr="Official Website of Onwa Marine Electronics Co. Ltd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692696"/>
            <a:ext cx="1504950" cy="828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Track(1/3)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BDY</a:t>
            </a:r>
          </a:p>
          <a:p>
            <a:pPr lvl="1"/>
            <a:r>
              <a:rPr lang="en-US" altLang="zh-TW" dirty="0" smtClean="0"/>
              <a:t>Keyword</a:t>
            </a:r>
          </a:p>
          <a:p>
            <a:pPr lvl="2"/>
            <a:r>
              <a:rPr lang="en-US" altLang="zh-TW" dirty="0" smtClean="0"/>
              <a:t>Start: “</a:t>
            </a:r>
            <a:r>
              <a:rPr lang="en-US" altLang="zh-TW" dirty="0" smtClean="0">
                <a:solidFill>
                  <a:srgbClr val="FF0000"/>
                </a:solidFill>
              </a:rPr>
              <a:t>$BND</a:t>
            </a:r>
            <a:r>
              <a:rPr lang="en-US" altLang="zh-TW" dirty="0" smtClean="0"/>
              <a:t>”</a:t>
            </a:r>
          </a:p>
          <a:p>
            <a:pPr lvl="2"/>
            <a:r>
              <a:rPr lang="en-US" altLang="zh-TW" dirty="0" smtClean="0"/>
              <a:t>End  : “</a:t>
            </a:r>
            <a:r>
              <a:rPr lang="en-US" altLang="zh-TW" dirty="0" smtClean="0">
                <a:solidFill>
                  <a:srgbClr val="FF0000"/>
                </a:solidFill>
              </a:rPr>
              <a:t>$END</a:t>
            </a:r>
            <a:r>
              <a:rPr lang="en-US" altLang="zh-TW" dirty="0" smtClean="0"/>
              <a:t>”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r>
              <a:rPr lang="en-US" altLang="zh-TW" dirty="0" smtClean="0">
                <a:latin typeface="Candara" pitchFamily="34" charset="0"/>
              </a:rPr>
              <a:t>Data format description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-4143436" y="3643314"/>
          <a:ext cx="10287064" cy="4320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456"/>
                <a:gridCol w="313894"/>
                <a:gridCol w="313894"/>
                <a:gridCol w="313894"/>
                <a:gridCol w="313899"/>
                <a:gridCol w="313889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  <a:gridCol w="31389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,</a:t>
                      </a:r>
                      <a:endParaRPr lang="zh-TW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-4071998" y="42148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Name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857620" y="421481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Longitude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4348" y="42862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Latitude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785794"/>
            <a:ext cx="257176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Track(2/3)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52828" y="1793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data</a:t>
            </a:r>
            <a:endParaRPr lang="zh-TW" altLang="en-US" dirty="0"/>
          </a:p>
        </p:txBody>
      </p:sp>
      <p:sp>
        <p:nvSpPr>
          <p:cNvPr id="5" name="菱形 4"/>
          <p:cNvSpPr/>
          <p:nvPr/>
        </p:nvSpPr>
        <p:spPr bwMode="auto">
          <a:xfrm>
            <a:off x="1259632" y="761990"/>
            <a:ext cx="2520280" cy="794802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“$</a:t>
            </a:r>
            <a:r>
              <a:rPr lang="en-US" altLang="zh-TW" sz="2000" dirty="0" smtClean="0">
                <a:latin typeface="Verdana" pitchFamily="34" charset="0"/>
                <a:ea typeface="新細明體" pitchFamily="18" charset="-120"/>
              </a:rPr>
              <a:t>TRK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”?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03648" y="4221088"/>
            <a:ext cx="2232248" cy="4001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err="1" smtClean="0">
                <a:latin typeface="Verdana" pitchFamily="34" charset="0"/>
                <a:ea typeface="新細明體" pitchFamily="18" charset="-120"/>
              </a:rPr>
              <a:t>G</a:t>
            </a:r>
            <a:r>
              <a:rPr kumimoji="0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etline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7" name="菱形 6"/>
          <p:cNvSpPr/>
          <p:nvPr/>
        </p:nvSpPr>
        <p:spPr bwMode="auto">
          <a:xfrm>
            <a:off x="1259632" y="5082470"/>
            <a:ext cx="2520280" cy="794802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“$END”?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86514" y="5114213"/>
            <a:ext cx="2232248" cy="70788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Data format conversion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72000" y="3421449"/>
            <a:ext cx="2232248" cy="101566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latin typeface="Verdana" pitchFamily="34" charset="0"/>
                <a:ea typeface="新細明體" pitchFamily="18" charset="-120"/>
              </a:rPr>
              <a:t>Add new track point to </a:t>
            </a:r>
            <a:br>
              <a:rPr lang="en-US" altLang="zh-TW" sz="2000" dirty="0" smtClean="0">
                <a:latin typeface="Verdana" pitchFamily="34" charset="0"/>
                <a:ea typeface="新細明體" pitchFamily="18" charset="-120"/>
              </a:rPr>
            </a:br>
            <a:r>
              <a:rPr lang="en-US" altLang="zh-TW" sz="2000" dirty="0" smtClean="0">
                <a:latin typeface="Verdana" pitchFamily="34" charset="0"/>
                <a:ea typeface="新細明體" pitchFamily="18" charset="-120"/>
              </a:rPr>
              <a:t>the track</a:t>
            </a:r>
            <a:endParaRPr lang="zh-TW" altLang="en-US" sz="2000" dirty="0" smtClean="0">
              <a:latin typeface="Verdana" pitchFamily="34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>
            <a:stCxn id="5" idx="2"/>
            <a:endCxn id="25" idx="0"/>
          </p:cNvCxnSpPr>
          <p:nvPr/>
        </p:nvCxnSpPr>
        <p:spPr bwMode="auto">
          <a:xfrm flipH="1">
            <a:off x="2512796" y="1556792"/>
            <a:ext cx="6976" cy="2305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6" idx="2"/>
            <a:endCxn id="7" idx="0"/>
          </p:cNvCxnSpPr>
          <p:nvPr/>
        </p:nvCxnSpPr>
        <p:spPr bwMode="auto">
          <a:xfrm>
            <a:off x="2519772" y="4621198"/>
            <a:ext cx="0" cy="4612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 bwMode="auto">
          <a:xfrm flipV="1">
            <a:off x="3779912" y="5468156"/>
            <a:ext cx="806602" cy="117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stCxn id="7" idx="2"/>
          </p:cNvCxnSpPr>
          <p:nvPr/>
        </p:nvCxnSpPr>
        <p:spPr bwMode="auto">
          <a:xfrm>
            <a:off x="2519772" y="5877272"/>
            <a:ext cx="20228" cy="6686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單箭頭接點 13"/>
          <p:cNvCxnSpPr>
            <a:endCxn id="5" idx="0"/>
          </p:cNvCxnSpPr>
          <p:nvPr/>
        </p:nvCxnSpPr>
        <p:spPr bwMode="auto">
          <a:xfrm flipH="1">
            <a:off x="2519772" y="170894"/>
            <a:ext cx="5714" cy="5910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單箭頭接點 14"/>
          <p:cNvCxnSpPr>
            <a:stCxn id="8" idx="0"/>
            <a:endCxn id="9" idx="2"/>
          </p:cNvCxnSpPr>
          <p:nvPr/>
        </p:nvCxnSpPr>
        <p:spPr bwMode="auto">
          <a:xfrm flipH="1" flipV="1">
            <a:off x="5688124" y="4437112"/>
            <a:ext cx="14514" cy="6771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H="1" flipV="1">
            <a:off x="2555776" y="4005064"/>
            <a:ext cx="2016224" cy="37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2221522" y="63720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Exit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5536" y="3140968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07704" y="5949280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57984" y="50758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肘形接點 20"/>
          <p:cNvCxnSpPr>
            <a:stCxn id="5" idx="3"/>
          </p:cNvCxnSpPr>
          <p:nvPr/>
        </p:nvCxnSpPr>
        <p:spPr bwMode="auto">
          <a:xfrm flipH="1" flipV="1">
            <a:off x="2555776" y="257935"/>
            <a:ext cx="1224136" cy="90145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4067944" y="7647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403648" y="3068960"/>
            <a:ext cx="2232248" cy="70788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latin typeface="Verdana" pitchFamily="34" charset="0"/>
                <a:ea typeface="新細明體" pitchFamily="18" charset="-120"/>
              </a:rPr>
              <a:t>Create new track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cxnSp>
        <p:nvCxnSpPr>
          <p:cNvPr id="24" name="直線單箭頭接點 23"/>
          <p:cNvCxnSpPr>
            <a:stCxn id="23" idx="2"/>
            <a:endCxn id="6" idx="0"/>
          </p:cNvCxnSpPr>
          <p:nvPr/>
        </p:nvCxnSpPr>
        <p:spPr bwMode="auto">
          <a:xfrm>
            <a:off x="2519772" y="3776846"/>
            <a:ext cx="0" cy="4442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菱形 24"/>
          <p:cNvSpPr/>
          <p:nvPr/>
        </p:nvSpPr>
        <p:spPr bwMode="auto">
          <a:xfrm>
            <a:off x="1144644" y="1787330"/>
            <a:ext cx="2736304" cy="8640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latin typeface="Verdana" pitchFamily="34" charset="0"/>
                <a:ea typeface="新細明體" pitchFamily="18" charset="-120"/>
              </a:rPr>
              <a:t>Filename exist</a:t>
            </a:r>
            <a:r>
              <a:rPr lang="en-US" altLang="zh-TW" sz="1600" dirty="0" smtClean="0">
                <a:latin typeface="Verdana" pitchFamily="34" charset="0"/>
                <a:ea typeface="新細明體" pitchFamily="18" charset="-120"/>
              </a:rPr>
              <a:t>?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55776" y="1484784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>
            <a:stCxn id="25" idx="2"/>
            <a:endCxn id="23" idx="0"/>
          </p:cNvCxnSpPr>
          <p:nvPr/>
        </p:nvCxnSpPr>
        <p:spPr bwMode="auto">
          <a:xfrm>
            <a:off x="2512796" y="2651330"/>
            <a:ext cx="6976" cy="4176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2555776" y="263691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肘形接點 34"/>
          <p:cNvCxnSpPr>
            <a:stCxn id="25" idx="1"/>
          </p:cNvCxnSpPr>
          <p:nvPr/>
        </p:nvCxnSpPr>
        <p:spPr bwMode="auto">
          <a:xfrm rot="10800000" flipH="1" flipV="1">
            <a:off x="1144644" y="2219330"/>
            <a:ext cx="907076" cy="2001758"/>
          </a:xfrm>
          <a:prstGeom prst="bentConnector4">
            <a:avLst>
              <a:gd name="adj1" fmla="val -25202"/>
              <a:gd name="adj2" fmla="val 8689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Waypoint(1/3)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Candara" pitchFamily="34" charset="0"/>
              </a:rPr>
              <a:t>Waypoint</a:t>
            </a:r>
            <a:endParaRPr lang="en-US" altLang="zh-TW" dirty="0" smtClean="0">
              <a:latin typeface="Candara" pitchFamily="34" charset="0"/>
            </a:endParaRPr>
          </a:p>
          <a:p>
            <a:pPr lvl="1"/>
            <a:r>
              <a:rPr lang="en-US" altLang="zh-TW" dirty="0" smtClean="0">
                <a:latin typeface="Candara" pitchFamily="34" charset="0"/>
              </a:rPr>
              <a:t>Keyword</a:t>
            </a:r>
          </a:p>
          <a:p>
            <a:pPr lvl="2"/>
            <a:r>
              <a:rPr lang="en-US" altLang="zh-TW" dirty="0" smtClean="0">
                <a:latin typeface="Candara" pitchFamily="34" charset="0"/>
              </a:rPr>
              <a:t>Start: “</a:t>
            </a:r>
            <a:r>
              <a:rPr lang="en-US" altLang="zh-TW" b="1" dirty="0" smtClean="0">
                <a:solidFill>
                  <a:srgbClr val="FF0000"/>
                </a:solidFill>
                <a:latin typeface="Candara" pitchFamily="34" charset="0"/>
              </a:rPr>
              <a:t>$NRM</a:t>
            </a:r>
            <a:r>
              <a:rPr lang="en-US" altLang="zh-TW" dirty="0" smtClean="0">
                <a:latin typeface="Candara" pitchFamily="34" charset="0"/>
              </a:rPr>
              <a:t>”</a:t>
            </a:r>
          </a:p>
          <a:p>
            <a:pPr lvl="2"/>
            <a:r>
              <a:rPr lang="en-US" altLang="zh-TW" dirty="0" smtClean="0">
                <a:latin typeface="Candara" pitchFamily="34" charset="0"/>
              </a:rPr>
              <a:t>End  : “</a:t>
            </a:r>
            <a:r>
              <a:rPr lang="en-US" altLang="zh-TW" b="1" dirty="0" smtClean="0">
                <a:solidFill>
                  <a:srgbClr val="FF0000"/>
                </a:solidFill>
                <a:latin typeface="Candara" pitchFamily="34" charset="0"/>
              </a:rPr>
              <a:t>$END</a:t>
            </a:r>
            <a:r>
              <a:rPr lang="en-US" altLang="zh-TW" dirty="0" smtClean="0">
                <a:latin typeface="Candara" pitchFamily="34" charset="0"/>
              </a:rPr>
              <a:t>”</a:t>
            </a:r>
          </a:p>
          <a:p>
            <a:pPr lvl="2"/>
            <a:endParaRPr lang="en-US" altLang="zh-TW" dirty="0" smtClean="0">
              <a:latin typeface="Candara" pitchFamily="34" charset="0"/>
            </a:endParaRPr>
          </a:p>
          <a:p>
            <a:r>
              <a:rPr lang="en-US" altLang="zh-TW" dirty="0" smtClean="0">
                <a:latin typeface="Candara" pitchFamily="34" charset="0"/>
              </a:rPr>
              <a:t>Data format description</a:t>
            </a:r>
          </a:p>
          <a:p>
            <a:pPr lvl="1"/>
            <a:endParaRPr lang="zh-TW" altLang="en-US" dirty="0">
              <a:latin typeface="Candara" pitchFamily="34" charset="0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 l="13254" t="14400" r="66619" b="68500"/>
          <a:stretch>
            <a:fillRect/>
          </a:stretch>
        </p:blipFill>
        <p:spPr bwMode="auto">
          <a:xfrm>
            <a:off x="5470204" y="1089618"/>
            <a:ext cx="3494283" cy="1619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504" y="4149080"/>
          <a:ext cx="8964480" cy="4320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 bwMode="auto">
          <a:xfrm>
            <a:off x="467544" y="4509120"/>
            <a:ext cx="1080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89848" y="45091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Name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5616" y="5733256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"/>
                <a:gridCol w="270030"/>
                <a:gridCol w="270030"/>
                <a:gridCol w="270030"/>
                <a:gridCol w="270030"/>
                <a:gridCol w="270030"/>
                <a:gridCol w="270030"/>
                <a:gridCol w="2700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 bwMode="auto">
          <a:xfrm>
            <a:off x="1835696" y="4509120"/>
            <a:ext cx="504056" cy="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 bwMode="auto">
          <a:xfrm>
            <a:off x="2123728" y="4581128"/>
            <a:ext cx="0" cy="1080120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 bwMode="auto">
          <a:xfrm>
            <a:off x="1115616" y="6093296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單箭頭接點 20"/>
          <p:cNvCxnSpPr/>
          <p:nvPr/>
        </p:nvCxnSpPr>
        <p:spPr bwMode="auto">
          <a:xfrm>
            <a:off x="1259632" y="609329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1475656" y="6093296"/>
            <a:ext cx="17281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單箭頭接點 24"/>
          <p:cNvCxnSpPr/>
          <p:nvPr/>
        </p:nvCxnSpPr>
        <p:spPr bwMode="auto">
          <a:xfrm>
            <a:off x="2483768" y="609329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731161" y="637203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On/Off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0934" y="6372036"/>
            <a:ext cx="104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Symbol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2771800" y="4509120"/>
            <a:ext cx="2592288" cy="0"/>
          </a:xfrm>
          <a:prstGeom prst="line">
            <a:avLst/>
          </a:prstGeom>
          <a:ln>
            <a:solidFill>
              <a:srgbClr val="4071AE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 bwMode="auto">
          <a:xfrm>
            <a:off x="5940152" y="4509120"/>
            <a:ext cx="2808312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660232" y="458112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Longitude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563888" y="45811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Latitude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Waypoint(2/3)</a:t>
            </a:r>
            <a:endParaRPr lang="zh-TW" altLang="en-US" dirty="0">
              <a:latin typeface="Candara" pitchFamily="34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08860" y="3855328"/>
          <a:ext cx="868362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  <a:gridCol w="3947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/>
        </p:nvGraphicFramePr>
        <p:xfrm>
          <a:off x="35496" y="5151472"/>
          <a:ext cx="907300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45505"/>
                <a:gridCol w="428694"/>
                <a:gridCol w="359927"/>
                <a:gridCol w="378042"/>
                <a:gridCol w="378042"/>
                <a:gridCol w="378042"/>
                <a:gridCol w="378042"/>
                <a:gridCol w="37804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°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‘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°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‘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 bwMode="auto">
          <a:xfrm>
            <a:off x="1187624" y="4143360"/>
            <a:ext cx="576064" cy="1080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H="1">
            <a:off x="323528" y="4215368"/>
            <a:ext cx="3672408" cy="936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單箭頭接點 13"/>
          <p:cNvCxnSpPr/>
          <p:nvPr/>
        </p:nvCxnSpPr>
        <p:spPr bwMode="auto">
          <a:xfrm flipH="1">
            <a:off x="4788024" y="4215368"/>
            <a:ext cx="3888432" cy="936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>
            <a:off x="5940152" y="4215368"/>
            <a:ext cx="360040" cy="1008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版面配置區 1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Latitude/Longitude format</a:t>
            </a:r>
          </a:p>
          <a:p>
            <a:pPr lvl="1"/>
            <a:r>
              <a:rPr lang="en-US" altLang="zh-TW" dirty="0" smtClean="0">
                <a:latin typeface="Candara" pitchFamily="34" charset="0"/>
              </a:rPr>
              <a:t>Degree</a:t>
            </a:r>
          </a:p>
          <a:p>
            <a:pPr lvl="1"/>
            <a:r>
              <a:rPr lang="en-US" altLang="zh-TW" dirty="0" smtClean="0">
                <a:latin typeface="Candara" pitchFamily="34" charset="0"/>
              </a:rPr>
              <a:t>Minute</a:t>
            </a:r>
          </a:p>
          <a:p>
            <a:pPr lvl="1"/>
            <a:r>
              <a:rPr lang="en-US" altLang="zh-TW" dirty="0" smtClean="0">
                <a:latin typeface="Candara" pitchFamily="34" charset="0"/>
              </a:rPr>
              <a:t>Second</a:t>
            </a:r>
          </a:p>
          <a:p>
            <a:pPr lvl="1"/>
            <a:endParaRPr lang="en-US" altLang="zh-TW" dirty="0" smtClean="0">
              <a:latin typeface="Candara" pitchFamily="34" charset="0"/>
            </a:endParaRPr>
          </a:p>
          <a:p>
            <a:r>
              <a:rPr lang="en-US" altLang="zh-TW" dirty="0" smtClean="0">
                <a:latin typeface="Candara" pitchFamily="34" charset="0"/>
              </a:rPr>
              <a:t>Data format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Waypoint(3/3)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52828" y="119675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data</a:t>
            </a:r>
            <a:endParaRPr lang="zh-TW" altLang="en-US" dirty="0"/>
          </a:p>
        </p:txBody>
      </p:sp>
      <p:sp>
        <p:nvSpPr>
          <p:cNvPr id="7" name="菱形 6"/>
          <p:cNvSpPr/>
          <p:nvPr/>
        </p:nvSpPr>
        <p:spPr bwMode="auto">
          <a:xfrm>
            <a:off x="1259632" y="1916832"/>
            <a:ext cx="2520280" cy="794802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“$NRM”?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03648" y="3604954"/>
            <a:ext cx="2232248" cy="4001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err="1" smtClean="0">
                <a:latin typeface="Verdana" pitchFamily="34" charset="0"/>
                <a:ea typeface="新細明體" pitchFamily="18" charset="-120"/>
              </a:rPr>
              <a:t>G</a:t>
            </a:r>
            <a:r>
              <a:rPr kumimoji="0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etline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9" name="菱形 8"/>
          <p:cNvSpPr/>
          <p:nvPr/>
        </p:nvSpPr>
        <p:spPr bwMode="auto">
          <a:xfrm>
            <a:off x="1273584" y="4866446"/>
            <a:ext cx="2520280" cy="794802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“$END”?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0" y="4898188"/>
            <a:ext cx="2232248" cy="70788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Data format conversion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72000" y="2636912"/>
            <a:ext cx="2232248" cy="101566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Add new waypoint to </a:t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</a:b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the list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cxnSp>
        <p:nvCxnSpPr>
          <p:cNvPr id="23" name="直線單箭頭接點 22"/>
          <p:cNvCxnSpPr>
            <a:stCxn id="7" idx="2"/>
            <a:endCxn id="8" idx="0"/>
          </p:cNvCxnSpPr>
          <p:nvPr/>
        </p:nvCxnSpPr>
        <p:spPr bwMode="auto">
          <a:xfrm>
            <a:off x="2519772" y="2711634"/>
            <a:ext cx="0" cy="8933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線單箭頭接點 24"/>
          <p:cNvCxnSpPr>
            <a:stCxn id="8" idx="2"/>
            <a:endCxn id="9" idx="0"/>
          </p:cNvCxnSpPr>
          <p:nvPr/>
        </p:nvCxnSpPr>
        <p:spPr bwMode="auto">
          <a:xfrm>
            <a:off x="2519772" y="4005064"/>
            <a:ext cx="13952" cy="8613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線單箭頭接點 26"/>
          <p:cNvCxnSpPr>
            <a:stCxn id="9" idx="3"/>
            <a:endCxn id="10" idx="1"/>
          </p:cNvCxnSpPr>
          <p:nvPr/>
        </p:nvCxnSpPr>
        <p:spPr bwMode="auto">
          <a:xfrm flipV="1">
            <a:off x="3793864" y="5252131"/>
            <a:ext cx="778136" cy="117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單箭頭接點 28"/>
          <p:cNvCxnSpPr>
            <a:stCxn id="9" idx="2"/>
          </p:cNvCxnSpPr>
          <p:nvPr/>
        </p:nvCxnSpPr>
        <p:spPr bwMode="auto">
          <a:xfrm>
            <a:off x="2533724" y="5661248"/>
            <a:ext cx="22052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endCxn id="7" idx="0"/>
          </p:cNvCxnSpPr>
          <p:nvPr/>
        </p:nvCxnSpPr>
        <p:spPr bwMode="auto">
          <a:xfrm flipH="1">
            <a:off x="2519772" y="870857"/>
            <a:ext cx="5714" cy="10459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>
            <a:stCxn id="10" idx="0"/>
            <a:endCxn id="11" idx="2"/>
          </p:cNvCxnSpPr>
          <p:nvPr/>
        </p:nvCxnSpPr>
        <p:spPr bwMode="auto">
          <a:xfrm flipV="1">
            <a:off x="5688124" y="3652575"/>
            <a:ext cx="0" cy="12456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>
            <a:stCxn id="11" idx="1"/>
          </p:cNvCxnSpPr>
          <p:nvPr/>
        </p:nvCxnSpPr>
        <p:spPr bwMode="auto">
          <a:xfrm flipH="1" flipV="1">
            <a:off x="2555776" y="3140968"/>
            <a:ext cx="2016224" cy="37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221522" y="63720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Exit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907704" y="2852936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78823" y="5805264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57984" y="493187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6" name="肘形接點 55"/>
          <p:cNvCxnSpPr>
            <a:stCxn id="7" idx="3"/>
          </p:cNvCxnSpPr>
          <p:nvPr/>
        </p:nvCxnSpPr>
        <p:spPr bwMode="auto">
          <a:xfrm flipH="1" flipV="1">
            <a:off x="2555776" y="1412776"/>
            <a:ext cx="1224136" cy="901457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文字方塊 57"/>
          <p:cNvSpPr txBox="1"/>
          <p:nvPr/>
        </p:nvSpPr>
        <p:spPr>
          <a:xfrm>
            <a:off x="4067944" y="16288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Janine\pic1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789360"/>
            <a:ext cx="4127368" cy="2880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Demo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932040" y="4869480"/>
            <a:ext cx="3024336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13254" t="14400" r="66619" b="68500"/>
          <a:stretch>
            <a:fillRect/>
          </a:stretch>
        </p:blipFill>
        <p:spPr bwMode="auto">
          <a:xfrm>
            <a:off x="395536" y="1125064"/>
            <a:ext cx="3960440" cy="1835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D:\Janine\pic15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789360"/>
            <a:ext cx="4127368" cy="28800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 bwMode="auto">
          <a:xfrm>
            <a:off x="2051720" y="5085504"/>
            <a:ext cx="1296144" cy="400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dirty="0" smtClean="0">
              <a:ln>
                <a:noFill/>
              </a:ln>
              <a:noFill/>
              <a:effectLst/>
              <a:latin typeface="Verdana" pitchFamily="34" charset="0"/>
              <a:ea typeface="新細明體" pitchFamily="18" charset="-120"/>
            </a:endParaRPr>
          </a:p>
        </p:txBody>
      </p:sp>
      <p:pic>
        <p:nvPicPr>
          <p:cNvPr id="1028" name="Picture 4" descr="D:\Janine\pic17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837032"/>
            <a:ext cx="4127368" cy="2880000"/>
          </a:xfrm>
          <a:prstGeom prst="rect">
            <a:avLst/>
          </a:prstGeom>
          <a:noFill/>
        </p:spPr>
      </p:pic>
      <p:pic>
        <p:nvPicPr>
          <p:cNvPr id="13" name="Picture 4" descr="D:\Janine\pic17.bmp"/>
          <p:cNvPicPr>
            <a:picLocks noChangeAspect="1" noChangeArrowheads="1"/>
          </p:cNvPicPr>
          <p:nvPr/>
        </p:nvPicPr>
        <p:blipFill>
          <a:blip r:embed="rId5" cstate="print"/>
          <a:srcRect l="10180" t="29798" r="66398" b="49190"/>
          <a:stretch>
            <a:fillRect/>
          </a:stretch>
        </p:blipFill>
        <p:spPr bwMode="auto">
          <a:xfrm>
            <a:off x="4572000" y="832119"/>
            <a:ext cx="4608512" cy="2884913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 bwMode="auto">
          <a:xfrm>
            <a:off x="395536" y="2132856"/>
            <a:ext cx="3888432" cy="400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dirty="0" smtClean="0">
              <a:ln>
                <a:noFill/>
              </a:ln>
              <a:noFill/>
              <a:effectLst/>
              <a:latin typeface="Verdan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Route(1/3)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Route</a:t>
            </a:r>
          </a:p>
          <a:p>
            <a:pPr lvl="1"/>
            <a:r>
              <a:rPr lang="en-US" altLang="zh-TW" dirty="0" smtClean="0">
                <a:latin typeface="Candara" pitchFamily="34" charset="0"/>
              </a:rPr>
              <a:t>Keyword</a:t>
            </a:r>
          </a:p>
          <a:p>
            <a:pPr lvl="2"/>
            <a:r>
              <a:rPr lang="en-US" altLang="zh-TW" dirty="0" smtClean="0">
                <a:latin typeface="Candara" pitchFamily="34" charset="0"/>
              </a:rPr>
              <a:t>Start: “</a:t>
            </a:r>
            <a:r>
              <a:rPr lang="en-US" altLang="zh-TW" b="1" dirty="0" smtClean="0">
                <a:solidFill>
                  <a:srgbClr val="FF0000"/>
                </a:solidFill>
                <a:latin typeface="Candara" pitchFamily="34" charset="0"/>
              </a:rPr>
              <a:t>$RUT</a:t>
            </a:r>
            <a:r>
              <a:rPr lang="en-US" altLang="zh-TW" dirty="0" smtClean="0">
                <a:latin typeface="Candara" pitchFamily="34" charset="0"/>
              </a:rPr>
              <a:t>”</a:t>
            </a:r>
          </a:p>
          <a:p>
            <a:pPr lvl="2"/>
            <a:r>
              <a:rPr lang="en-US" altLang="zh-TW" dirty="0" smtClean="0">
                <a:latin typeface="Candara" pitchFamily="34" charset="0"/>
              </a:rPr>
              <a:t>End  : “</a:t>
            </a:r>
            <a:r>
              <a:rPr lang="en-US" altLang="zh-TW" b="1" dirty="0" smtClean="0">
                <a:solidFill>
                  <a:srgbClr val="FF0000"/>
                </a:solidFill>
                <a:latin typeface="Candara" pitchFamily="34" charset="0"/>
              </a:rPr>
              <a:t>$END</a:t>
            </a:r>
            <a:r>
              <a:rPr lang="en-US" altLang="zh-TW" dirty="0" smtClean="0">
                <a:latin typeface="Candara" pitchFamily="34" charset="0"/>
              </a:rPr>
              <a:t>”</a:t>
            </a:r>
          </a:p>
          <a:p>
            <a:endParaRPr lang="en-US" altLang="zh-TW" dirty="0" smtClean="0">
              <a:latin typeface="Candara" pitchFamily="34" charset="0"/>
            </a:endParaRPr>
          </a:p>
          <a:p>
            <a:r>
              <a:rPr lang="en-US" altLang="zh-TW" dirty="0" smtClean="0">
                <a:latin typeface="Candara" pitchFamily="34" charset="0"/>
              </a:rPr>
              <a:t>Data format description</a:t>
            </a:r>
          </a:p>
          <a:p>
            <a:endParaRPr lang="en-US" altLang="zh-TW" dirty="0" smtClean="0">
              <a:latin typeface="Candara" pitchFamily="34" charset="0"/>
            </a:endParaRPr>
          </a:p>
          <a:p>
            <a:pPr>
              <a:buNone/>
            </a:pPr>
            <a:endParaRPr lang="zh-TW" altLang="en-US" dirty="0">
              <a:latin typeface="Candara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504" y="4149080"/>
          <a:ext cx="8684340" cy="4320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 bwMode="auto">
          <a:xfrm>
            <a:off x="467544" y="4509120"/>
            <a:ext cx="1080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89848" y="45091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Name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15616" y="5733256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"/>
                <a:gridCol w="270030"/>
                <a:gridCol w="270030"/>
                <a:gridCol w="270030"/>
                <a:gridCol w="270030"/>
                <a:gridCol w="270030"/>
                <a:gridCol w="270030"/>
                <a:gridCol w="2700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線接點 8"/>
          <p:cNvCxnSpPr/>
          <p:nvPr/>
        </p:nvCxnSpPr>
        <p:spPr bwMode="auto">
          <a:xfrm>
            <a:off x="1835696" y="4509120"/>
            <a:ext cx="504056" cy="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 bwMode="auto">
          <a:xfrm>
            <a:off x="2123728" y="4581128"/>
            <a:ext cx="0" cy="1080120"/>
          </a:xfrm>
          <a:prstGeom prst="straightConnector1">
            <a:avLst/>
          </a:prstGeom>
          <a:ln>
            <a:solidFill>
              <a:srgbClr val="FFFF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 bwMode="auto">
          <a:xfrm>
            <a:off x="1115616" y="6093296"/>
            <a:ext cx="2880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>
            <a:off x="1259632" y="609329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731161" y="637203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On/Off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 bwMode="auto">
          <a:xfrm>
            <a:off x="2771800" y="4509120"/>
            <a:ext cx="2592288" cy="0"/>
          </a:xfrm>
          <a:prstGeom prst="line">
            <a:avLst/>
          </a:prstGeom>
          <a:ln>
            <a:solidFill>
              <a:srgbClr val="4071AE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 bwMode="auto">
          <a:xfrm>
            <a:off x="5940152" y="4509120"/>
            <a:ext cx="2808312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660232" y="458112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Longitude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563888" y="45811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Latitude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980728"/>
            <a:ext cx="4968552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Route(2/3)</a:t>
            </a:r>
            <a:endParaRPr lang="zh-TW" altLang="en-US" dirty="0">
              <a:latin typeface="Candar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52828" y="8367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data</a:t>
            </a:r>
            <a:endParaRPr lang="zh-TW" altLang="en-US" dirty="0"/>
          </a:p>
        </p:txBody>
      </p:sp>
      <p:sp>
        <p:nvSpPr>
          <p:cNvPr id="7" name="菱形 6"/>
          <p:cNvSpPr/>
          <p:nvPr/>
        </p:nvSpPr>
        <p:spPr bwMode="auto">
          <a:xfrm>
            <a:off x="1259632" y="1772816"/>
            <a:ext cx="2520280" cy="794802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“$RUT”?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03648" y="4221088"/>
            <a:ext cx="2232248" cy="4001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err="1" smtClean="0">
                <a:latin typeface="Verdana" pitchFamily="34" charset="0"/>
                <a:ea typeface="新細明體" pitchFamily="18" charset="-120"/>
              </a:rPr>
              <a:t>G</a:t>
            </a:r>
            <a:r>
              <a:rPr kumimoji="0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etline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9" name="菱形 8"/>
          <p:cNvSpPr/>
          <p:nvPr/>
        </p:nvSpPr>
        <p:spPr bwMode="auto">
          <a:xfrm>
            <a:off x="1259632" y="5082470"/>
            <a:ext cx="2520280" cy="794802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“$END”?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86514" y="5114213"/>
            <a:ext cx="2232248" cy="70788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rPr>
              <a:t>Data format conversion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72000" y="3421449"/>
            <a:ext cx="2232248" cy="101566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latin typeface="Verdana" pitchFamily="34" charset="0"/>
                <a:ea typeface="新細明體" pitchFamily="18" charset="-120"/>
              </a:rPr>
              <a:t>Add new waypoint to </a:t>
            </a:r>
            <a:br>
              <a:rPr lang="en-US" altLang="zh-TW" sz="2000" dirty="0" smtClean="0">
                <a:latin typeface="Verdana" pitchFamily="34" charset="0"/>
                <a:ea typeface="新細明體" pitchFamily="18" charset="-120"/>
              </a:rPr>
            </a:br>
            <a:r>
              <a:rPr lang="en-US" altLang="zh-TW" sz="2000" dirty="0" smtClean="0">
                <a:latin typeface="Verdana" pitchFamily="34" charset="0"/>
                <a:ea typeface="新細明體" pitchFamily="18" charset="-120"/>
              </a:rPr>
              <a:t>the list</a:t>
            </a:r>
            <a:endParaRPr lang="zh-TW" altLang="en-US" sz="2000" dirty="0" smtClean="0">
              <a:latin typeface="Verdana" pitchFamily="34" charset="0"/>
              <a:ea typeface="新細明體" pitchFamily="18" charset="-120"/>
            </a:endParaRPr>
          </a:p>
        </p:txBody>
      </p:sp>
      <p:cxnSp>
        <p:nvCxnSpPr>
          <p:cNvPr id="23" name="直線單箭頭接點 22"/>
          <p:cNvCxnSpPr>
            <a:stCxn id="7" idx="2"/>
            <a:endCxn id="24" idx="0"/>
          </p:cNvCxnSpPr>
          <p:nvPr/>
        </p:nvCxnSpPr>
        <p:spPr bwMode="auto">
          <a:xfrm>
            <a:off x="2519772" y="2567618"/>
            <a:ext cx="0" cy="5013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線單箭頭接點 24"/>
          <p:cNvCxnSpPr>
            <a:stCxn id="8" idx="2"/>
            <a:endCxn id="9" idx="0"/>
          </p:cNvCxnSpPr>
          <p:nvPr/>
        </p:nvCxnSpPr>
        <p:spPr bwMode="auto">
          <a:xfrm>
            <a:off x="2519772" y="4621198"/>
            <a:ext cx="0" cy="4612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線單箭頭接點 26"/>
          <p:cNvCxnSpPr>
            <a:stCxn id="9" idx="3"/>
            <a:endCxn id="10" idx="1"/>
          </p:cNvCxnSpPr>
          <p:nvPr/>
        </p:nvCxnSpPr>
        <p:spPr bwMode="auto">
          <a:xfrm flipV="1">
            <a:off x="3779912" y="5468156"/>
            <a:ext cx="806602" cy="117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單箭頭接點 28"/>
          <p:cNvCxnSpPr>
            <a:stCxn id="9" idx="2"/>
          </p:cNvCxnSpPr>
          <p:nvPr/>
        </p:nvCxnSpPr>
        <p:spPr bwMode="auto">
          <a:xfrm>
            <a:off x="2519772" y="5877272"/>
            <a:ext cx="20228" cy="6686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endCxn id="7" idx="0"/>
          </p:cNvCxnSpPr>
          <p:nvPr/>
        </p:nvCxnSpPr>
        <p:spPr bwMode="auto">
          <a:xfrm flipH="1">
            <a:off x="2519772" y="692696"/>
            <a:ext cx="5714" cy="1080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>
            <a:stCxn id="10" idx="0"/>
            <a:endCxn id="11" idx="2"/>
          </p:cNvCxnSpPr>
          <p:nvPr/>
        </p:nvCxnSpPr>
        <p:spPr bwMode="auto">
          <a:xfrm flipH="1" flipV="1">
            <a:off x="5688124" y="4437112"/>
            <a:ext cx="14514" cy="6771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 flipH="1" flipV="1">
            <a:off x="2555776" y="4005064"/>
            <a:ext cx="2016224" cy="37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221522" y="63720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Exit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978823" y="2564904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07704" y="5949280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57984" y="50758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6" name="肘形接點 55"/>
          <p:cNvCxnSpPr>
            <a:stCxn id="7" idx="3"/>
          </p:cNvCxnSpPr>
          <p:nvPr/>
        </p:nvCxnSpPr>
        <p:spPr bwMode="auto">
          <a:xfrm flipH="1" flipV="1">
            <a:off x="2555776" y="1268761"/>
            <a:ext cx="1224136" cy="90145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文字方塊 57"/>
          <p:cNvSpPr txBox="1"/>
          <p:nvPr/>
        </p:nvSpPr>
        <p:spPr>
          <a:xfrm>
            <a:off x="4067944" y="16288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3648" y="3068960"/>
            <a:ext cx="2232248" cy="70788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latin typeface="Verdana" pitchFamily="34" charset="0"/>
                <a:ea typeface="新細明體" pitchFamily="18" charset="-120"/>
              </a:rPr>
              <a:t>Create new route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cxnSp>
        <p:nvCxnSpPr>
          <p:cNvPr id="37" name="直線單箭頭接點 36"/>
          <p:cNvCxnSpPr>
            <a:stCxn id="24" idx="2"/>
            <a:endCxn id="8" idx="0"/>
          </p:cNvCxnSpPr>
          <p:nvPr/>
        </p:nvCxnSpPr>
        <p:spPr bwMode="auto">
          <a:xfrm>
            <a:off x="2519772" y="3776846"/>
            <a:ext cx="0" cy="4442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D:\Janine\Pic\pic1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352"/>
            <a:ext cx="4127368" cy="2880000"/>
          </a:xfrm>
          <a:prstGeom prst="rect">
            <a:avLst/>
          </a:prstGeom>
          <a:noFill/>
        </p:spPr>
      </p:pic>
      <p:pic>
        <p:nvPicPr>
          <p:cNvPr id="2051" name="Picture 3" descr="D:\Janine\Pic\pic19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717032"/>
            <a:ext cx="4127368" cy="2880000"/>
          </a:xfrm>
          <a:prstGeom prst="rect">
            <a:avLst/>
          </a:prstGeom>
          <a:noFill/>
        </p:spPr>
      </p:pic>
      <p:pic>
        <p:nvPicPr>
          <p:cNvPr id="2052" name="Picture 4" descr="D:\Janine\Pic\pic20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764704"/>
            <a:ext cx="4127368" cy="2880000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124744"/>
            <a:ext cx="3785564" cy="1152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Track(1/3)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ndara" pitchFamily="34" charset="0"/>
              </a:rPr>
              <a:t>Track</a:t>
            </a:r>
          </a:p>
          <a:p>
            <a:pPr lvl="1"/>
            <a:r>
              <a:rPr lang="en-US" altLang="zh-TW" dirty="0" smtClean="0"/>
              <a:t>Keyword</a:t>
            </a:r>
          </a:p>
          <a:p>
            <a:pPr lvl="2"/>
            <a:r>
              <a:rPr lang="en-US" altLang="zh-TW" dirty="0" smtClean="0"/>
              <a:t>Start: “</a:t>
            </a:r>
            <a:r>
              <a:rPr lang="en-US" altLang="zh-TW" dirty="0" smtClean="0">
                <a:solidFill>
                  <a:srgbClr val="FF0000"/>
                </a:solidFill>
              </a:rPr>
              <a:t>$TRK</a:t>
            </a:r>
            <a:r>
              <a:rPr lang="en-US" altLang="zh-TW" dirty="0" smtClean="0"/>
              <a:t>”</a:t>
            </a:r>
          </a:p>
          <a:p>
            <a:pPr lvl="2"/>
            <a:r>
              <a:rPr lang="en-US" altLang="zh-TW" dirty="0" smtClean="0"/>
              <a:t>End  : “</a:t>
            </a:r>
            <a:r>
              <a:rPr lang="en-US" altLang="zh-TW" dirty="0" smtClean="0">
                <a:solidFill>
                  <a:srgbClr val="FF0000"/>
                </a:solidFill>
              </a:rPr>
              <a:t>$END</a:t>
            </a:r>
            <a:r>
              <a:rPr lang="en-US" altLang="zh-TW" dirty="0" smtClean="0"/>
              <a:t>”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r>
              <a:rPr lang="en-US" altLang="zh-TW" dirty="0" smtClean="0">
                <a:latin typeface="Candara" pitchFamily="34" charset="0"/>
              </a:rPr>
              <a:t>Data format description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-47344" y="4077072"/>
          <a:ext cx="7283640" cy="4320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  <a:gridCol w="28014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lt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線接點 4"/>
          <p:cNvCxnSpPr/>
          <p:nvPr/>
        </p:nvCxnSpPr>
        <p:spPr bwMode="auto">
          <a:xfrm>
            <a:off x="312696" y="4437112"/>
            <a:ext cx="64312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35000" y="443711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Name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>
            <a:off x="1171840" y="4437112"/>
            <a:ext cx="2592288" cy="0"/>
          </a:xfrm>
          <a:prstGeom prst="line">
            <a:avLst/>
          </a:prstGeom>
          <a:ln>
            <a:solidFill>
              <a:srgbClr val="4071AE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 bwMode="auto">
          <a:xfrm>
            <a:off x="4340192" y="4437112"/>
            <a:ext cx="2808312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060272" y="450912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Longitude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963928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Latitude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836712"/>
            <a:ext cx="1982275" cy="54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rmin">
  <a:themeElements>
    <a:clrScheme name="2_流線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366092"/>
      </a:hlink>
      <a:folHlink>
        <a:srgbClr val="B1C97D"/>
      </a:folHlink>
    </a:clrScheme>
    <a:fontScheme name="2_流線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流線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366092"/>
        </a:hlink>
        <a:folHlink>
          <a:srgbClr val="B1C9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armin">
  <a:themeElements>
    <a:clrScheme name="2_流線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366092"/>
      </a:hlink>
      <a:folHlink>
        <a:srgbClr val="B1C97D"/>
      </a:folHlink>
    </a:clrScheme>
    <a:fontScheme name="2_流線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流線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366092"/>
        </a:hlink>
        <a:folHlink>
          <a:srgbClr val="B1C9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armin2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armin2">
  <a:themeElements>
    <a:clrScheme name="Garmin2008_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rmin2008_v3">
      <a:majorFont>
        <a:latin typeface="Century Gothic"/>
        <a:ea typeface="標楷體"/>
        <a:cs typeface=""/>
      </a:majorFont>
      <a:minorFont>
        <a:latin typeface="Verdan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Garmin2008_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armin2">
  <a:themeElements>
    <a:clrScheme name="Garmin2008_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rmin2008_v3">
      <a:majorFont>
        <a:latin typeface="Century Gothic"/>
        <a:ea typeface="標楷體"/>
        <a:cs typeface=""/>
      </a:majorFont>
      <a:minorFont>
        <a:latin typeface="Verdan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Garmin2008_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Garmin2">
  <a:themeElements>
    <a:clrScheme name="Garmin2008_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rmin2008_v3">
      <a:majorFont>
        <a:latin typeface="Century Gothic"/>
        <a:ea typeface="標楷體"/>
        <a:cs typeface=""/>
      </a:majorFont>
      <a:minorFont>
        <a:latin typeface="Verdan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Garmin2008_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Garmin2">
  <a:themeElements>
    <a:clrScheme name="Garmin2008_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rmin2008_v3">
      <a:majorFont>
        <a:latin typeface="Century Gothic"/>
        <a:ea typeface="標楷體"/>
        <a:cs typeface=""/>
      </a:majorFont>
      <a:minorFont>
        <a:latin typeface="Verdan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Garmin2008_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min2008_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min2008_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AE8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AE8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Garmin</Template>
  <TotalTime>35566</TotalTime>
  <Words>401</Words>
  <Application>Microsoft Office PowerPoint</Application>
  <PresentationFormat>全屏显示(4:3)</PresentationFormat>
  <Paragraphs>296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Garmin</vt:lpstr>
      <vt:lpstr>1_Garmin</vt:lpstr>
      <vt:lpstr>Garmin2</vt:lpstr>
      <vt:lpstr>1_Garmin2</vt:lpstr>
      <vt:lpstr>2_Garmin2</vt:lpstr>
      <vt:lpstr>3_Garmin2</vt:lpstr>
      <vt:lpstr>4_Garmin2</vt:lpstr>
      <vt:lpstr>Data conversion</vt:lpstr>
      <vt:lpstr>Waypoint(1/3)</vt:lpstr>
      <vt:lpstr>Waypoint(2/3)</vt:lpstr>
      <vt:lpstr>Waypoint(3/3)</vt:lpstr>
      <vt:lpstr>Demo</vt:lpstr>
      <vt:lpstr>Route(1/3)</vt:lpstr>
      <vt:lpstr>Route(2/3)</vt:lpstr>
      <vt:lpstr>Route(3/3)</vt:lpstr>
      <vt:lpstr>Track(1/3)</vt:lpstr>
      <vt:lpstr>Track(1/3)</vt:lpstr>
      <vt:lpstr>Track(2/3)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battery fixture modified from eTrex 10</dc:title>
  <dc:creator>hsuehamos</dc:creator>
  <cp:lastModifiedBy>tansky</cp:lastModifiedBy>
  <cp:revision>2499</cp:revision>
  <dcterms:created xsi:type="dcterms:W3CDTF">2012-06-25T05:24:52Z</dcterms:created>
  <dcterms:modified xsi:type="dcterms:W3CDTF">2015-09-23T07:15:23Z</dcterms:modified>
</cp:coreProperties>
</file>