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B25B-CCC2-3A59-0E83-AA63B235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7BA27-C9F8-CA4A-41D5-3F2E4B21B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9AC16-7A6B-B705-C68D-8D490578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9AAC4-8E51-DCC5-6D12-E6C2042C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3974-AA12-BBAC-8DE4-C1665B58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A1E3-5439-AC94-5702-C7276D37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7C672-D072-90CA-2A55-C4CF60BED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9890D-5A57-1217-2295-B0E7C484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D45FE-27CB-D963-1EE6-AD490248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67D9B-CF6E-0174-DEF2-105CF2E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6F6D6-8DBA-2F84-6AF1-B8AE4FA4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F0828-5436-538B-98F6-67BA9B84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979A5-49B9-DA7D-0C7F-A90B5280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14E84-655C-4EBF-B106-5544E2F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2527A-D6C2-5760-5231-600481C2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8826F-8E79-D3AE-CB2D-7DE990A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B0978-4A4A-3CF5-32A0-0C613035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6A345-77CE-83B7-35F2-C320DA5B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494A5-280A-62C3-7CD5-93BDD8E6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746B3-525A-CF9C-E7C6-3168E233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3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10064-5D2C-266D-0CF6-EA609234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252DC-303D-973B-2FB3-10353F59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DD8ED-5AD6-FF2A-3DE7-825719C9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AE64C-CD49-C591-81BE-7A0F345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CB851-B325-005E-5567-326BA21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CE9BD-2C51-7BF4-4DFE-4907B771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743F2-7EC5-E411-698A-3F05A358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AC5B-AEB1-B9E8-663A-09158B15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4C1E4-30BD-B85F-2204-B53E2423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9DC35-773C-BA8D-A326-4E636767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433F3-349E-018A-939E-384F5674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DD5AE-C0B6-89B4-F467-C1CD86F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35CBA-A53C-189A-8A25-F2AB8E07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5033-9B80-1DA5-535F-421B2AE9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876C88-F3BB-E448-4287-4BB4C3DF9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3E1E6-3BA6-CFC8-8B13-E20722C4F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1A31A-61A0-12E1-97FF-64A0BBD0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8609D-96D1-9CDE-8732-FD04EB9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49086-E724-999E-18F5-A76E1E0D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A6C8-9EE4-DF53-EC42-15D6548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A2B850-E86A-5B61-6E22-273660AF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C36A7-953B-79AC-B931-352B2391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9DADC-7DF8-D060-4634-6C07E3F7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3B4C70-6B95-C2DC-7367-088147D5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F21F49-806A-0B55-71A7-914B40D8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C35DA-E483-9414-1AD7-D9482A3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6E532-76A4-2DEE-799B-99A4697A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1B0E9-7EA9-D337-6295-F22BC0E3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3AA65-6EF0-92CE-ABE5-912D73A9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2182D-91B1-F837-A589-0518606B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711CB-AF66-B40C-DC40-F5874741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B825A-8852-D72E-99DF-50FBE365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8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C958-25E0-CA18-441E-94117B63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6AEFC7-A4C3-46B0-5FDA-784CD189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D90F1-FCDB-F89E-BC2C-EDA01F5E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B1442-DF24-4692-E4D2-A893474C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33481-113F-1DB2-9389-F89F674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EC915-0DCC-AC18-39E6-422EAF93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FC220-E661-A7E4-C6F8-5DA2C00F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93C83-B08F-3A19-823E-0355574E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E04B2-7037-5B40-AF44-15852942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B203-61C8-4BEF-82BB-B5CC032C0DE0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F12D0-FCB9-7FBE-F8C8-87FEFFAA4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AE95-6947-3CC4-B9C1-D1016B92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AEF1-CAF1-4F3C-B21E-7BD37034E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BF5288-BE3A-6B7A-49A7-7188954B33A7}"/>
              </a:ext>
            </a:extLst>
          </p:cNvPr>
          <p:cNvSpPr/>
          <p:nvPr/>
        </p:nvSpPr>
        <p:spPr>
          <a:xfrm>
            <a:off x="956732" y="232648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현행방식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9BD23-245C-3D30-7A3C-112C96924BAA}"/>
              </a:ext>
            </a:extLst>
          </p:cNvPr>
          <p:cNvSpPr/>
          <p:nvPr/>
        </p:nvSpPr>
        <p:spPr>
          <a:xfrm>
            <a:off x="5915711" y="204489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공단방식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3F0E5-B43A-978C-1009-05439CF2020D}"/>
              </a:ext>
            </a:extLst>
          </p:cNvPr>
          <p:cNvSpPr/>
          <p:nvPr/>
        </p:nvSpPr>
        <p:spPr>
          <a:xfrm>
            <a:off x="1494090" y="1343990"/>
            <a:ext cx="3524157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CD819-6164-CF74-F9A6-8987041CEAA0}"/>
              </a:ext>
            </a:extLst>
          </p:cNvPr>
          <p:cNvSpPr/>
          <p:nvPr/>
        </p:nvSpPr>
        <p:spPr>
          <a:xfrm>
            <a:off x="6489423" y="1343990"/>
            <a:ext cx="3524157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수익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DF7176-CF06-2DB0-A9AD-361370065046}"/>
              </a:ext>
            </a:extLst>
          </p:cNvPr>
          <p:cNvSpPr/>
          <p:nvPr/>
        </p:nvSpPr>
        <p:spPr>
          <a:xfrm>
            <a:off x="1494089" y="2455333"/>
            <a:ext cx="3524157" cy="1516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6B444B-AF93-A00F-0A8F-B034237DCE46}"/>
              </a:ext>
            </a:extLst>
          </p:cNvPr>
          <p:cNvSpPr/>
          <p:nvPr/>
        </p:nvSpPr>
        <p:spPr>
          <a:xfrm>
            <a:off x="1649528" y="2601638"/>
            <a:ext cx="3193404" cy="472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인건비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74FE69-FE27-5AC9-D5B0-009B62F7F2E9}"/>
              </a:ext>
            </a:extLst>
          </p:cNvPr>
          <p:cNvSpPr/>
          <p:nvPr/>
        </p:nvSpPr>
        <p:spPr>
          <a:xfrm>
            <a:off x="1649529" y="3168546"/>
            <a:ext cx="3193404" cy="472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운영비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A98AE-790D-CEAC-D3AE-500A242B99FA}"/>
              </a:ext>
            </a:extLst>
          </p:cNvPr>
          <p:cNvSpPr/>
          <p:nvPr/>
        </p:nvSpPr>
        <p:spPr>
          <a:xfrm>
            <a:off x="6521815" y="2483491"/>
            <a:ext cx="3524157" cy="1516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27FAC-73CF-5C08-369A-1393B671A3D4}"/>
              </a:ext>
            </a:extLst>
          </p:cNvPr>
          <p:cNvSpPr/>
          <p:nvPr/>
        </p:nvSpPr>
        <p:spPr>
          <a:xfrm>
            <a:off x="6654799" y="2671384"/>
            <a:ext cx="3193404" cy="472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인건비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0E9F51-F61F-2545-308E-4E6C81A1AEF9}"/>
              </a:ext>
            </a:extLst>
          </p:cNvPr>
          <p:cNvSpPr/>
          <p:nvPr/>
        </p:nvSpPr>
        <p:spPr>
          <a:xfrm>
            <a:off x="6654799" y="3325904"/>
            <a:ext cx="3193404" cy="472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운영비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0B2B34-3749-AB41-1902-26CAE9408122}"/>
              </a:ext>
            </a:extLst>
          </p:cNvPr>
          <p:cNvSpPr/>
          <p:nvPr/>
        </p:nvSpPr>
        <p:spPr>
          <a:xfrm>
            <a:off x="1484151" y="4671793"/>
            <a:ext cx="3524157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영업이익</a:t>
            </a:r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EC8589-19AB-14CF-18BB-0531C385409D}"/>
              </a:ext>
            </a:extLst>
          </p:cNvPr>
          <p:cNvSpPr/>
          <p:nvPr/>
        </p:nvSpPr>
        <p:spPr>
          <a:xfrm>
            <a:off x="6489422" y="4665160"/>
            <a:ext cx="3524157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영업이익</a:t>
            </a:r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5ECCB9-8DDA-3B76-09A8-22E77E4C8B7A}"/>
              </a:ext>
            </a:extLst>
          </p:cNvPr>
          <p:cNvSpPr/>
          <p:nvPr/>
        </p:nvSpPr>
        <p:spPr>
          <a:xfrm>
            <a:off x="1760795" y="1400782"/>
            <a:ext cx="770466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첫해수익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174EAD-7343-73BB-DCCC-364E05E396C2}"/>
              </a:ext>
            </a:extLst>
          </p:cNvPr>
          <p:cNvSpPr/>
          <p:nvPr/>
        </p:nvSpPr>
        <p:spPr>
          <a:xfrm>
            <a:off x="1760795" y="2193753"/>
            <a:ext cx="770466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첫해비용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E6CBB1-16D1-6563-7D7C-E956F612A636}"/>
              </a:ext>
            </a:extLst>
          </p:cNvPr>
          <p:cNvSpPr/>
          <p:nvPr/>
        </p:nvSpPr>
        <p:spPr>
          <a:xfrm>
            <a:off x="1783706" y="2691731"/>
            <a:ext cx="883293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첫해인건비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12B5CA-4B6B-EF2F-6A0F-91DA0CB2C433}"/>
              </a:ext>
            </a:extLst>
          </p:cNvPr>
          <p:cNvSpPr/>
          <p:nvPr/>
        </p:nvSpPr>
        <p:spPr>
          <a:xfrm>
            <a:off x="1777455" y="3241627"/>
            <a:ext cx="889543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첫해비용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FF2AB9-D951-B0EE-E58C-B5F5937E0364}"/>
              </a:ext>
            </a:extLst>
          </p:cNvPr>
          <p:cNvSpPr/>
          <p:nvPr/>
        </p:nvSpPr>
        <p:spPr>
          <a:xfrm>
            <a:off x="6603727" y="1400782"/>
            <a:ext cx="770466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첫해수익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4EB6C-0607-B4E0-746C-6F4EEBCBE6C0}"/>
              </a:ext>
            </a:extLst>
          </p:cNvPr>
          <p:cNvSpPr/>
          <p:nvPr/>
        </p:nvSpPr>
        <p:spPr>
          <a:xfrm>
            <a:off x="6742685" y="2746658"/>
            <a:ext cx="894247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첫해인건비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6093E5-7C57-A783-B8A8-7FA3BD9FC521}"/>
              </a:ext>
            </a:extLst>
          </p:cNvPr>
          <p:cNvSpPr/>
          <p:nvPr/>
        </p:nvSpPr>
        <p:spPr>
          <a:xfrm>
            <a:off x="6742685" y="3415588"/>
            <a:ext cx="894247" cy="32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첫해운영비</a:t>
            </a:r>
          </a:p>
        </p:txBody>
      </p:sp>
      <p:sp>
        <p:nvSpPr>
          <p:cNvPr id="26" name="빼기 기호 25">
            <a:extLst>
              <a:ext uri="{FF2B5EF4-FFF2-40B4-BE49-F238E27FC236}">
                <a16:creationId xmlns:a16="http://schemas.microsoft.com/office/drawing/2014/main" id="{4DD52DFB-4CB4-D9F9-2AD6-75C1F58ACDDC}"/>
              </a:ext>
            </a:extLst>
          </p:cNvPr>
          <p:cNvSpPr/>
          <p:nvPr/>
        </p:nvSpPr>
        <p:spPr>
          <a:xfrm>
            <a:off x="3104444" y="1928527"/>
            <a:ext cx="519289" cy="2652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빼기 기호 26">
            <a:extLst>
              <a:ext uri="{FF2B5EF4-FFF2-40B4-BE49-F238E27FC236}">
                <a16:creationId xmlns:a16="http://schemas.microsoft.com/office/drawing/2014/main" id="{BC905304-79DD-53FE-0B90-F0C8C30B4E6F}"/>
              </a:ext>
            </a:extLst>
          </p:cNvPr>
          <p:cNvSpPr/>
          <p:nvPr/>
        </p:nvSpPr>
        <p:spPr>
          <a:xfrm>
            <a:off x="8024248" y="2045528"/>
            <a:ext cx="519289" cy="2652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같음 기호 28">
            <a:extLst>
              <a:ext uri="{FF2B5EF4-FFF2-40B4-BE49-F238E27FC236}">
                <a16:creationId xmlns:a16="http://schemas.microsoft.com/office/drawing/2014/main" id="{1F0F41CE-0808-F780-21CD-A0F20419976C}"/>
              </a:ext>
            </a:extLst>
          </p:cNvPr>
          <p:cNvSpPr/>
          <p:nvPr/>
        </p:nvSpPr>
        <p:spPr>
          <a:xfrm>
            <a:off x="8024248" y="4311338"/>
            <a:ext cx="674783" cy="2930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같음 기호 29">
            <a:extLst>
              <a:ext uri="{FF2B5EF4-FFF2-40B4-BE49-F238E27FC236}">
                <a16:creationId xmlns:a16="http://schemas.microsoft.com/office/drawing/2014/main" id="{3B448236-6017-2FED-5520-14143F1646FF}"/>
              </a:ext>
            </a:extLst>
          </p:cNvPr>
          <p:cNvSpPr/>
          <p:nvPr/>
        </p:nvSpPr>
        <p:spPr>
          <a:xfrm>
            <a:off x="3021052" y="4359943"/>
            <a:ext cx="674783" cy="2930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빼기 기호 30">
            <a:extLst>
              <a:ext uri="{FF2B5EF4-FFF2-40B4-BE49-F238E27FC236}">
                <a16:creationId xmlns:a16="http://schemas.microsoft.com/office/drawing/2014/main" id="{FDCF8EFE-0B4B-C53F-451F-4AE27779A234}"/>
              </a:ext>
            </a:extLst>
          </p:cNvPr>
          <p:cNvSpPr/>
          <p:nvPr/>
        </p:nvSpPr>
        <p:spPr>
          <a:xfrm>
            <a:off x="5442934" y="4750471"/>
            <a:ext cx="519289" cy="2652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8B0CFA7-E133-4182-9E8C-DAEBC2A8C074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5400000" flipH="1" flipV="1">
            <a:off x="5745548" y="2601689"/>
            <a:ext cx="6633" cy="5005271"/>
          </a:xfrm>
          <a:prstGeom prst="bentConnector3">
            <a:avLst>
              <a:gd name="adj1" fmla="val -34464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같음 기호 33">
            <a:extLst>
              <a:ext uri="{FF2B5EF4-FFF2-40B4-BE49-F238E27FC236}">
                <a16:creationId xmlns:a16="http://schemas.microsoft.com/office/drawing/2014/main" id="{0A71F4CE-4D6B-C221-0A0A-14CBD135E67D}"/>
              </a:ext>
            </a:extLst>
          </p:cNvPr>
          <p:cNvSpPr/>
          <p:nvPr/>
        </p:nvSpPr>
        <p:spPr>
          <a:xfrm>
            <a:off x="5362621" y="5543490"/>
            <a:ext cx="674783" cy="2930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E05D6A-3C96-26EA-22E7-F2031E63BA93}"/>
              </a:ext>
            </a:extLst>
          </p:cNvPr>
          <p:cNvSpPr/>
          <p:nvPr/>
        </p:nvSpPr>
        <p:spPr>
          <a:xfrm>
            <a:off x="3888536" y="5973862"/>
            <a:ext cx="4655001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영업이익</a:t>
            </a:r>
            <a:r>
              <a:rPr lang="en-US" altLang="ko-KR" dirty="0"/>
              <a:t>(a) – </a:t>
            </a:r>
            <a:r>
              <a:rPr lang="ko-KR" altLang="en-US" dirty="0"/>
              <a:t>영업이익</a:t>
            </a:r>
            <a:r>
              <a:rPr lang="en-US" altLang="ko-KR" dirty="0"/>
              <a:t>(b) </a:t>
            </a:r>
            <a:r>
              <a:rPr lang="ko-KR" altLang="en-US" dirty="0"/>
              <a:t>수지개선효과</a:t>
            </a:r>
          </a:p>
        </p:txBody>
      </p:sp>
    </p:spTree>
    <p:extLst>
      <p:ext uri="{BB962C8B-B14F-4D97-AF65-F5344CB8AC3E}">
        <p14:creationId xmlns:p14="http://schemas.microsoft.com/office/powerpoint/2010/main" val="31303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99CDA6-7558-E0FF-D434-33ECE87EC02F}"/>
              </a:ext>
            </a:extLst>
          </p:cNvPr>
          <p:cNvSpPr/>
          <p:nvPr/>
        </p:nvSpPr>
        <p:spPr>
          <a:xfrm>
            <a:off x="764821" y="684204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현행방식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0294E-9DB1-3E12-388C-620B7CC09660}"/>
              </a:ext>
            </a:extLst>
          </p:cNvPr>
          <p:cNvSpPr/>
          <p:nvPr/>
        </p:nvSpPr>
        <p:spPr>
          <a:xfrm>
            <a:off x="2396066" y="684204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B7011-5ABC-2F3F-008C-F4C4D7F05BCE}"/>
              </a:ext>
            </a:extLst>
          </p:cNvPr>
          <p:cNvSpPr/>
          <p:nvPr/>
        </p:nvSpPr>
        <p:spPr>
          <a:xfrm>
            <a:off x="4027311" y="684204"/>
            <a:ext cx="1346200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사업자분류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A9836-BFF8-22D4-B8BE-D1E4B6439FE5}"/>
              </a:ext>
            </a:extLst>
          </p:cNvPr>
          <p:cNvSpPr/>
          <p:nvPr/>
        </p:nvSpPr>
        <p:spPr>
          <a:xfrm>
            <a:off x="5740275" y="684204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23976-F70D-CE3C-51E4-62F98F90DD75}"/>
              </a:ext>
            </a:extLst>
          </p:cNvPr>
          <p:cNvSpPr/>
          <p:nvPr/>
        </p:nvSpPr>
        <p:spPr>
          <a:xfrm>
            <a:off x="2396066" y="1254293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당연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3B778-D974-CB21-5980-62681809DF78}"/>
              </a:ext>
            </a:extLst>
          </p:cNvPr>
          <p:cNvSpPr/>
          <p:nvPr/>
        </p:nvSpPr>
        <p:spPr>
          <a:xfrm>
            <a:off x="2396066" y="2106604"/>
            <a:ext cx="1212208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DB2AB-74C8-E9A2-ECF4-B9C86B439AA4}"/>
              </a:ext>
            </a:extLst>
          </p:cNvPr>
          <p:cNvSpPr/>
          <p:nvPr/>
        </p:nvSpPr>
        <p:spPr>
          <a:xfrm>
            <a:off x="4027311" y="5463823"/>
            <a:ext cx="1346200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DF90FB-9CE4-24CB-9FD5-33C451A0CEAD}"/>
              </a:ext>
            </a:extLst>
          </p:cNvPr>
          <p:cNvSpPr/>
          <p:nvPr/>
        </p:nvSpPr>
        <p:spPr>
          <a:xfrm>
            <a:off x="4027311" y="2106604"/>
            <a:ext cx="1346200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체육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E3F6ED5-50C7-984D-4C1A-95A4D8CDB942}"/>
              </a:ext>
            </a:extLst>
          </p:cNvPr>
          <p:cNvCxnSpPr>
            <a:stCxn id="12" idx="1"/>
            <a:endCxn id="11" idx="1"/>
          </p:cNvCxnSpPr>
          <p:nvPr/>
        </p:nvCxnSpPr>
        <p:spPr>
          <a:xfrm rot="10800000" flipV="1">
            <a:off x="4027311" y="2324527"/>
            <a:ext cx="12700" cy="335721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20F4FA-0DC8-E2BC-11DE-11EAE29F6F56}"/>
              </a:ext>
            </a:extLst>
          </p:cNvPr>
          <p:cNvSpPr/>
          <p:nvPr/>
        </p:nvSpPr>
        <p:spPr>
          <a:xfrm>
            <a:off x="5740275" y="2106604"/>
            <a:ext cx="1346200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인건비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9236C6-7953-10D9-0AC4-9F59705A6CEB}"/>
              </a:ext>
            </a:extLst>
          </p:cNvPr>
          <p:cNvSpPr/>
          <p:nvPr/>
        </p:nvSpPr>
        <p:spPr>
          <a:xfrm>
            <a:off x="5740275" y="3443852"/>
            <a:ext cx="1346200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운영비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C699B-BF4E-6195-127B-5B50124AFE3D}"/>
              </a:ext>
            </a:extLst>
          </p:cNvPr>
          <p:cNvSpPr/>
          <p:nvPr/>
        </p:nvSpPr>
        <p:spPr>
          <a:xfrm>
            <a:off x="7518024" y="2106604"/>
            <a:ext cx="1648553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인건비테이블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C8EC4-3929-870D-BEC2-0EC6914EDC21}"/>
              </a:ext>
            </a:extLst>
          </p:cNvPr>
          <p:cNvSpPr/>
          <p:nvPr/>
        </p:nvSpPr>
        <p:spPr>
          <a:xfrm>
            <a:off x="9841089" y="2106604"/>
            <a:ext cx="1648553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소요인력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090B3-737B-7810-CDE2-05E0797EFB55}"/>
              </a:ext>
            </a:extLst>
          </p:cNvPr>
          <p:cNvSpPr/>
          <p:nvPr/>
        </p:nvSpPr>
        <p:spPr>
          <a:xfrm>
            <a:off x="7518024" y="2993152"/>
            <a:ext cx="1648553" cy="435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운영비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F4B79-F8B3-2E3B-33AB-CF57E2E1EE5A}"/>
              </a:ext>
            </a:extLst>
          </p:cNvPr>
          <p:cNvSpPr/>
          <p:nvPr/>
        </p:nvSpPr>
        <p:spPr>
          <a:xfrm>
            <a:off x="7518023" y="3879700"/>
            <a:ext cx="1648553" cy="647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부가가치세 </a:t>
            </a:r>
            <a:endParaRPr lang="en-US" altLang="ko-KR" dirty="0"/>
          </a:p>
          <a:p>
            <a:pPr algn="ctr"/>
            <a:r>
              <a:rPr lang="ko-KR" altLang="en-US" dirty="0"/>
              <a:t>처리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665A85-5CB0-41C3-B307-238DACB8B452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7518024" y="3211076"/>
            <a:ext cx="1" cy="992196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38621737-4048-337F-23FB-81DB3F438A28}"/>
              </a:ext>
            </a:extLst>
          </p:cNvPr>
          <p:cNvSpPr/>
          <p:nvPr/>
        </p:nvSpPr>
        <p:spPr>
          <a:xfrm>
            <a:off x="9216672" y="2053780"/>
            <a:ext cx="574321" cy="5414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EF9C18E-4AB8-90EE-E386-B51C09ADA231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 flipV="1">
            <a:off x="5740275" y="2324528"/>
            <a:ext cx="12700" cy="133724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5A841DC-57C8-A540-DC4D-383F6DF5451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5373511" y="2324528"/>
            <a:ext cx="366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00A6649-74F6-D831-8ACE-B021249A5AF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86475" y="2324527"/>
            <a:ext cx="4315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84295C-0BE9-53DE-C544-B22BBD3E6E9F}"/>
              </a:ext>
            </a:extLst>
          </p:cNvPr>
          <p:cNvCxnSpPr>
            <a:cxnSpLocks/>
          </p:cNvCxnSpPr>
          <p:nvPr/>
        </p:nvCxnSpPr>
        <p:spPr>
          <a:xfrm>
            <a:off x="7086475" y="3702262"/>
            <a:ext cx="215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0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a174</dc:creator>
  <cp:lastModifiedBy>a174</cp:lastModifiedBy>
  <cp:revision>2</cp:revision>
  <dcterms:created xsi:type="dcterms:W3CDTF">2022-12-24T07:06:12Z</dcterms:created>
  <dcterms:modified xsi:type="dcterms:W3CDTF">2022-12-31T03:37:17Z</dcterms:modified>
</cp:coreProperties>
</file>