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0233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3"/>
  </p:normalViewPr>
  <p:slideViewPr>
    <p:cSldViewPr snapToGrid="0" snapToObjects="1">
      <p:cViewPr varScale="1">
        <p:scale>
          <a:sx n="23" d="100"/>
          <a:sy n="23" d="100"/>
        </p:scale>
        <p:origin x="19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rla\Downloads\Recorded_Time-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Trend in Average Time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spPr>
            <a:ln w="9525" cap="rnd">
              <a:solidFill>
                <a:schemeClr val="accent1">
                  <a:alpha val="50000"/>
                </a:schemeClr>
              </a:solidFill>
              <a:round/>
            </a:ln>
            <a:effectLst/>
          </c:spPr>
          <c:marker>
            <c:symbol val="diamond"/>
            <c:size val="6"/>
            <c:spPr>
              <a:solidFill>
                <a:schemeClr val="lt1"/>
              </a:solidFill>
              <a:ln w="15875">
                <a:solidFill>
                  <a:schemeClr val="accent1"/>
                </a:solidFill>
                <a:round/>
              </a:ln>
              <a:effectLst/>
            </c:spPr>
          </c:marker>
          <c:trendline>
            <c:spPr>
              <a:ln w="19050" cap="rnd">
                <a:solidFill>
                  <a:schemeClr val="accent1"/>
                </a:solidFill>
              </a:ln>
              <a:effectLst/>
            </c:spPr>
            <c:trendlineType val="linear"/>
            <c:dispRSqr val="0"/>
            <c:dispEq val="0"/>
          </c:trendline>
          <c:trendline>
            <c:spPr>
              <a:ln w="19050" cap="rnd">
                <a:solidFill>
                  <a:schemeClr val="accent1"/>
                </a:solidFill>
              </a:ln>
              <a:effectLst/>
            </c:spPr>
            <c:trendlineType val="linear"/>
            <c:dispRSqr val="0"/>
            <c:dispEq val="0"/>
          </c:trendline>
          <c:trendline>
            <c:spPr>
              <a:ln w="19050" cap="rnd">
                <a:solidFill>
                  <a:schemeClr val="accent1"/>
                </a:solidFill>
              </a:ln>
              <a:effectLst/>
            </c:spPr>
            <c:trendlineType val="linear"/>
            <c:dispRSqr val="1"/>
            <c:dispEq val="1"/>
            <c:trendlineLbl>
              <c:layout>
                <c:manualLayout>
                  <c:x val="-0.19455846515693856"/>
                  <c:y val="8.2308057510012717E-2"/>
                </c:manualLayout>
              </c:layout>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y = 1418.9x - 16174</a:t>
                    </a:r>
                    <a:br>
                      <a:rPr lang="en-US"/>
                    </a:br>
                    <a:r>
                      <a:rPr lang="en-US"/>
                      <a:t>R² = 0.9407</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rendlineLbl>
          </c:trendline>
          <c:xVal>
            <c:numRef>
              <c:f>Sheet1!$B$32:$B$41</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Sheet1!$C$32:$C$41</c:f>
              <c:numCache>
                <c:formatCode>General</c:formatCode>
                <c:ptCount val="10"/>
                <c:pt idx="0">
                  <c:v>7208</c:v>
                </c:pt>
                <c:pt idx="1">
                  <c:v>36984.400000000001</c:v>
                </c:pt>
                <c:pt idx="2">
                  <c:v>45618.7</c:v>
                </c:pt>
                <c:pt idx="3">
                  <c:v>152100.9</c:v>
                </c:pt>
                <c:pt idx="4">
                  <c:v>115429.8</c:v>
                </c:pt>
                <c:pt idx="5">
                  <c:v>136208.79999999999</c:v>
                </c:pt>
                <c:pt idx="6">
                  <c:v>195139</c:v>
                </c:pt>
                <c:pt idx="7">
                  <c:v>209160.8</c:v>
                </c:pt>
                <c:pt idx="8">
                  <c:v>236022.9</c:v>
                </c:pt>
                <c:pt idx="9">
                  <c:v>265138.5</c:v>
                </c:pt>
              </c:numCache>
            </c:numRef>
          </c:yVal>
          <c:smooth val="0"/>
          <c:extLst>
            <c:ext xmlns:c16="http://schemas.microsoft.com/office/drawing/2014/chart" uri="{C3380CC4-5D6E-409C-BE32-E72D297353CC}">
              <c16:uniqueId val="{00000003-9F2F-45E7-9A78-A0636E85F3B3}"/>
            </c:ext>
          </c:extLst>
        </c:ser>
        <c:dLbls>
          <c:showLegendKey val="0"/>
          <c:showVal val="0"/>
          <c:showCatName val="0"/>
          <c:showSerName val="0"/>
          <c:showPercent val="0"/>
          <c:showBubbleSize val="0"/>
        </c:dLbls>
        <c:axId val="405374927"/>
        <c:axId val="405374095"/>
      </c:scatterChart>
      <c:valAx>
        <c:axId val="40537492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Node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05374095"/>
        <c:crosses val="autoZero"/>
        <c:crossBetween val="midCat"/>
      </c:valAx>
      <c:valAx>
        <c:axId val="40537409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Average Time (milli sec)</a:t>
                </a:r>
              </a:p>
            </c:rich>
          </c:tx>
          <c:layout>
            <c:manualLayout>
              <c:xMode val="edge"/>
              <c:yMode val="edge"/>
              <c:x val="8.4614640750410985E-3"/>
              <c:y val="0.2898979235458470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05374927"/>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Trend in Deviation in Degrees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tx>
            <c:v>Degree 2</c:v>
          </c:tx>
          <c:spPr>
            <a:ln w="9525" cap="rnd">
              <a:solidFill>
                <a:schemeClr val="accent1">
                  <a:alpha val="50000"/>
                </a:schemeClr>
              </a:solidFill>
              <a:round/>
            </a:ln>
            <a:effectLst/>
          </c:spPr>
          <c:marker>
            <c:symbol val="diamond"/>
            <c:size val="6"/>
            <c:spPr>
              <a:solidFill>
                <a:schemeClr val="lt1"/>
              </a:solidFill>
              <a:ln w="15875">
                <a:solidFill>
                  <a:schemeClr val="accent1"/>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Sheet1!$G$33:$G$42</c:f>
              <c:numCache>
                <c:formatCode>General</c:formatCode>
                <c:ptCount val="10"/>
                <c:pt idx="0">
                  <c:v>8457</c:v>
                </c:pt>
                <c:pt idx="1">
                  <c:v>11253</c:v>
                </c:pt>
                <c:pt idx="2">
                  <c:v>55645</c:v>
                </c:pt>
                <c:pt idx="3">
                  <c:v>73624</c:v>
                </c:pt>
                <c:pt idx="4">
                  <c:v>112653</c:v>
                </c:pt>
                <c:pt idx="5">
                  <c:v>132546</c:v>
                </c:pt>
                <c:pt idx="6">
                  <c:v>159354</c:v>
                </c:pt>
                <c:pt idx="7">
                  <c:v>209561</c:v>
                </c:pt>
                <c:pt idx="8">
                  <c:v>224576</c:v>
                </c:pt>
                <c:pt idx="9">
                  <c:v>243659</c:v>
                </c:pt>
              </c:numCache>
            </c:numRef>
          </c:yVal>
          <c:smooth val="0"/>
          <c:extLst>
            <c:ext xmlns:c16="http://schemas.microsoft.com/office/drawing/2014/chart" uri="{C3380CC4-5D6E-409C-BE32-E72D297353CC}">
              <c16:uniqueId val="{00000000-514D-4952-B69D-1F88EAF334CD}"/>
            </c:ext>
          </c:extLst>
        </c:ser>
        <c:ser>
          <c:idx val="1"/>
          <c:order val="1"/>
          <c:tx>
            <c:v>Degree 3</c:v>
          </c:tx>
          <c:spPr>
            <a:ln w="9525" cap="rnd">
              <a:solidFill>
                <a:schemeClr val="accent2">
                  <a:alpha val="50000"/>
                </a:schemeClr>
              </a:solidFill>
              <a:round/>
            </a:ln>
            <a:effectLst/>
          </c:spPr>
          <c:marker>
            <c:symbol val="square"/>
            <c:size val="6"/>
            <c:spPr>
              <a:solidFill>
                <a:schemeClr val="lt1"/>
              </a:solidFill>
              <a:ln w="15875">
                <a:solidFill>
                  <a:schemeClr val="accent2"/>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Sheet1!$H$33:$H$42</c:f>
              <c:numCache>
                <c:formatCode>General</c:formatCode>
                <c:ptCount val="10"/>
                <c:pt idx="0">
                  <c:v>10523</c:v>
                </c:pt>
                <c:pt idx="1">
                  <c:v>15426</c:v>
                </c:pt>
                <c:pt idx="2">
                  <c:v>57641</c:v>
                </c:pt>
                <c:pt idx="3">
                  <c:v>75632</c:v>
                </c:pt>
                <c:pt idx="4">
                  <c:v>117523</c:v>
                </c:pt>
                <c:pt idx="5">
                  <c:v>135621</c:v>
                </c:pt>
                <c:pt idx="6">
                  <c:v>163659</c:v>
                </c:pt>
                <c:pt idx="7">
                  <c:v>211365</c:v>
                </c:pt>
                <c:pt idx="8">
                  <c:v>227564</c:v>
                </c:pt>
                <c:pt idx="9">
                  <c:v>246322</c:v>
                </c:pt>
              </c:numCache>
            </c:numRef>
          </c:yVal>
          <c:smooth val="0"/>
          <c:extLst>
            <c:ext xmlns:c16="http://schemas.microsoft.com/office/drawing/2014/chart" uri="{C3380CC4-5D6E-409C-BE32-E72D297353CC}">
              <c16:uniqueId val="{00000001-514D-4952-B69D-1F88EAF334CD}"/>
            </c:ext>
          </c:extLst>
        </c:ser>
        <c:ser>
          <c:idx val="2"/>
          <c:order val="2"/>
          <c:tx>
            <c:v>Degree 4</c:v>
          </c:tx>
          <c:spPr>
            <a:ln w="9525" cap="rnd">
              <a:solidFill>
                <a:schemeClr val="accent3">
                  <a:alpha val="50000"/>
                </a:schemeClr>
              </a:solidFill>
              <a:round/>
            </a:ln>
            <a:effectLst/>
          </c:spPr>
          <c:marker>
            <c:symbol val="triangle"/>
            <c:size val="6"/>
            <c:spPr>
              <a:solidFill>
                <a:schemeClr val="lt1"/>
              </a:solidFill>
              <a:ln w="15875">
                <a:solidFill>
                  <a:schemeClr val="accent3"/>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Sheet1!$I$33:$I$42</c:f>
              <c:numCache>
                <c:formatCode>General</c:formatCode>
                <c:ptCount val="10"/>
                <c:pt idx="0">
                  <c:v>13308</c:v>
                </c:pt>
                <c:pt idx="1">
                  <c:v>19965</c:v>
                </c:pt>
                <c:pt idx="2">
                  <c:v>59214</c:v>
                </c:pt>
                <c:pt idx="3">
                  <c:v>77523</c:v>
                </c:pt>
                <c:pt idx="4">
                  <c:v>119635</c:v>
                </c:pt>
                <c:pt idx="5">
                  <c:v>137564</c:v>
                </c:pt>
                <c:pt idx="6">
                  <c:v>176325</c:v>
                </c:pt>
                <c:pt idx="7">
                  <c:v>214456</c:v>
                </c:pt>
                <c:pt idx="8">
                  <c:v>230412</c:v>
                </c:pt>
                <c:pt idx="9">
                  <c:v>248631</c:v>
                </c:pt>
              </c:numCache>
            </c:numRef>
          </c:yVal>
          <c:smooth val="0"/>
          <c:extLst>
            <c:ext xmlns:c16="http://schemas.microsoft.com/office/drawing/2014/chart" uri="{C3380CC4-5D6E-409C-BE32-E72D297353CC}">
              <c16:uniqueId val="{00000002-514D-4952-B69D-1F88EAF334CD}"/>
            </c:ext>
          </c:extLst>
        </c:ser>
        <c:ser>
          <c:idx val="3"/>
          <c:order val="3"/>
          <c:tx>
            <c:v>Degree 5</c:v>
          </c:tx>
          <c:spPr>
            <a:ln w="9525" cap="rnd">
              <a:solidFill>
                <a:schemeClr val="accent4">
                  <a:alpha val="50000"/>
                </a:schemeClr>
              </a:solidFill>
              <a:round/>
            </a:ln>
            <a:effectLst/>
          </c:spPr>
          <c:marker>
            <c:symbol val="x"/>
            <c:size val="6"/>
            <c:spPr>
              <a:noFill/>
              <a:ln w="15875">
                <a:solidFill>
                  <a:schemeClr val="accent4"/>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Sheet1!$J$33:$J$42</c:f>
              <c:numCache>
                <c:formatCode>General</c:formatCode>
                <c:ptCount val="10"/>
                <c:pt idx="0">
                  <c:v>12568</c:v>
                </c:pt>
                <c:pt idx="1">
                  <c:v>27569</c:v>
                </c:pt>
                <c:pt idx="2">
                  <c:v>61224</c:v>
                </c:pt>
                <c:pt idx="3">
                  <c:v>83254</c:v>
                </c:pt>
                <c:pt idx="4">
                  <c:v>122364</c:v>
                </c:pt>
                <c:pt idx="5">
                  <c:v>138565</c:v>
                </c:pt>
                <c:pt idx="6">
                  <c:v>185364</c:v>
                </c:pt>
                <c:pt idx="7">
                  <c:v>215652</c:v>
                </c:pt>
                <c:pt idx="8">
                  <c:v>232124</c:v>
                </c:pt>
                <c:pt idx="9">
                  <c:v>249631</c:v>
                </c:pt>
              </c:numCache>
            </c:numRef>
          </c:yVal>
          <c:smooth val="0"/>
          <c:extLst>
            <c:ext xmlns:c16="http://schemas.microsoft.com/office/drawing/2014/chart" uri="{C3380CC4-5D6E-409C-BE32-E72D297353CC}">
              <c16:uniqueId val="{00000003-514D-4952-B69D-1F88EAF334CD}"/>
            </c:ext>
          </c:extLst>
        </c:ser>
        <c:ser>
          <c:idx val="4"/>
          <c:order val="4"/>
          <c:tx>
            <c:v>Degree 6</c:v>
          </c:tx>
          <c:spPr>
            <a:ln w="9525" cap="rnd">
              <a:solidFill>
                <a:schemeClr val="accent5">
                  <a:alpha val="50000"/>
                </a:schemeClr>
              </a:solidFill>
              <a:round/>
            </a:ln>
            <a:effectLst/>
          </c:spPr>
          <c:marker>
            <c:symbol val="star"/>
            <c:size val="6"/>
            <c:spPr>
              <a:noFill/>
              <a:ln w="15875">
                <a:solidFill>
                  <a:schemeClr val="accent5"/>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Sheet1!$K$33:$K$42</c:f>
              <c:numCache>
                <c:formatCode>General</c:formatCode>
                <c:ptCount val="10"/>
                <c:pt idx="0">
                  <c:v>16023</c:v>
                </c:pt>
                <c:pt idx="1">
                  <c:v>35526</c:v>
                </c:pt>
                <c:pt idx="2">
                  <c:v>62154</c:v>
                </c:pt>
                <c:pt idx="3">
                  <c:v>86325</c:v>
                </c:pt>
                <c:pt idx="4">
                  <c:v>123654</c:v>
                </c:pt>
                <c:pt idx="5">
                  <c:v>139865</c:v>
                </c:pt>
                <c:pt idx="6">
                  <c:v>193562</c:v>
                </c:pt>
                <c:pt idx="7">
                  <c:v>216325</c:v>
                </c:pt>
                <c:pt idx="8">
                  <c:v>233621</c:v>
                </c:pt>
                <c:pt idx="9">
                  <c:v>250964</c:v>
                </c:pt>
              </c:numCache>
            </c:numRef>
          </c:yVal>
          <c:smooth val="0"/>
          <c:extLst>
            <c:ext xmlns:c16="http://schemas.microsoft.com/office/drawing/2014/chart" uri="{C3380CC4-5D6E-409C-BE32-E72D297353CC}">
              <c16:uniqueId val="{00000004-514D-4952-B69D-1F88EAF334CD}"/>
            </c:ext>
          </c:extLst>
        </c:ser>
        <c:ser>
          <c:idx val="5"/>
          <c:order val="5"/>
          <c:tx>
            <c:v>Degree 7</c:v>
          </c:tx>
          <c:spPr>
            <a:ln w="9525" cap="rnd">
              <a:solidFill>
                <a:schemeClr val="accent6">
                  <a:alpha val="50000"/>
                </a:schemeClr>
              </a:solidFill>
              <a:round/>
            </a:ln>
            <a:effectLst/>
          </c:spPr>
          <c:marker>
            <c:symbol val="circle"/>
            <c:size val="6"/>
            <c:spPr>
              <a:solidFill>
                <a:schemeClr val="lt1"/>
              </a:solidFill>
              <a:ln w="15875">
                <a:solidFill>
                  <a:schemeClr val="accent6"/>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Sheet1!$L$33:$L$42</c:f>
              <c:numCache>
                <c:formatCode>General</c:formatCode>
                <c:ptCount val="10"/>
                <c:pt idx="0">
                  <c:v>17823</c:v>
                </c:pt>
                <c:pt idx="1">
                  <c:v>37525</c:v>
                </c:pt>
                <c:pt idx="2">
                  <c:v>65232</c:v>
                </c:pt>
                <c:pt idx="3">
                  <c:v>94532</c:v>
                </c:pt>
                <c:pt idx="4">
                  <c:v>124634</c:v>
                </c:pt>
                <c:pt idx="5">
                  <c:v>140523</c:v>
                </c:pt>
                <c:pt idx="6">
                  <c:v>196523</c:v>
                </c:pt>
                <c:pt idx="7">
                  <c:v>217565</c:v>
                </c:pt>
                <c:pt idx="8">
                  <c:v>235412</c:v>
                </c:pt>
                <c:pt idx="9">
                  <c:v>254956</c:v>
                </c:pt>
              </c:numCache>
            </c:numRef>
          </c:yVal>
          <c:smooth val="0"/>
          <c:extLst>
            <c:ext xmlns:c16="http://schemas.microsoft.com/office/drawing/2014/chart" uri="{C3380CC4-5D6E-409C-BE32-E72D297353CC}">
              <c16:uniqueId val="{00000005-514D-4952-B69D-1F88EAF334CD}"/>
            </c:ext>
          </c:extLst>
        </c:ser>
        <c:ser>
          <c:idx val="6"/>
          <c:order val="6"/>
          <c:tx>
            <c:v>Degree 8</c:v>
          </c:tx>
          <c:spPr>
            <a:ln w="9525" cap="rnd">
              <a:solidFill>
                <a:schemeClr val="accent1">
                  <a:lumMod val="60000"/>
                  <a:alpha val="50000"/>
                </a:schemeClr>
              </a:solidFill>
              <a:round/>
            </a:ln>
            <a:effectLst/>
          </c:spPr>
          <c:marker>
            <c:symbol val="plus"/>
            <c:size val="6"/>
            <c:spPr>
              <a:noFill/>
              <a:ln w="15875">
                <a:solidFill>
                  <a:schemeClr val="accent1">
                    <a:lumMod val="60000"/>
                  </a:schemeClr>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Sheet1!$M$33:$M$42</c:f>
              <c:numCache>
                <c:formatCode>General</c:formatCode>
                <c:ptCount val="10"/>
                <c:pt idx="0">
                  <c:v>22153</c:v>
                </c:pt>
                <c:pt idx="1">
                  <c:v>42202</c:v>
                </c:pt>
                <c:pt idx="2">
                  <c:v>68512</c:v>
                </c:pt>
                <c:pt idx="3">
                  <c:v>97452</c:v>
                </c:pt>
                <c:pt idx="4">
                  <c:v>126364</c:v>
                </c:pt>
                <c:pt idx="5">
                  <c:v>145235</c:v>
                </c:pt>
                <c:pt idx="6">
                  <c:v>200154</c:v>
                </c:pt>
                <c:pt idx="7">
                  <c:v>218232</c:v>
                </c:pt>
                <c:pt idx="8">
                  <c:v>237445</c:v>
                </c:pt>
                <c:pt idx="9">
                  <c:v>259345</c:v>
                </c:pt>
              </c:numCache>
            </c:numRef>
          </c:yVal>
          <c:smooth val="0"/>
          <c:extLst>
            <c:ext xmlns:c16="http://schemas.microsoft.com/office/drawing/2014/chart" uri="{C3380CC4-5D6E-409C-BE32-E72D297353CC}">
              <c16:uniqueId val="{00000006-514D-4952-B69D-1F88EAF334CD}"/>
            </c:ext>
          </c:extLst>
        </c:ser>
        <c:ser>
          <c:idx val="7"/>
          <c:order val="7"/>
          <c:tx>
            <c:v>Degree 9</c:v>
          </c:tx>
          <c:spPr>
            <a:ln w="9525" cap="rnd">
              <a:solidFill>
                <a:schemeClr val="accent2">
                  <a:lumMod val="60000"/>
                  <a:alpha val="50000"/>
                </a:schemeClr>
              </a:solidFill>
              <a:round/>
            </a:ln>
            <a:effectLst/>
          </c:spPr>
          <c:marker>
            <c:symbol val="dot"/>
            <c:size val="6"/>
            <c:spPr>
              <a:solidFill>
                <a:schemeClr val="lt1"/>
              </a:solidFill>
              <a:ln w="15875">
                <a:solidFill>
                  <a:schemeClr val="accent2">
                    <a:lumMod val="60000"/>
                  </a:schemeClr>
                </a:solidFill>
                <a:round/>
              </a:ln>
              <a:effectLst/>
            </c:spPr>
          </c:marker>
          <c:dPt>
            <c:idx val="0"/>
            <c:marker>
              <c:symbol val="dot"/>
              <c:size val="6"/>
              <c:spPr>
                <a:solidFill>
                  <a:schemeClr val="lt1"/>
                </a:solidFill>
                <a:ln w="15875">
                  <a:solidFill>
                    <a:schemeClr val="accent2">
                      <a:lumMod val="60000"/>
                    </a:schemeClr>
                  </a:solidFill>
                  <a:round/>
                </a:ln>
                <a:effectLst/>
              </c:spPr>
            </c:marker>
            <c:bubble3D val="0"/>
            <c:extLst>
              <c:ext xmlns:c16="http://schemas.microsoft.com/office/drawing/2014/chart" uri="{C3380CC4-5D6E-409C-BE32-E72D297353CC}">
                <c16:uniqueId val="{00000008-514D-4952-B69D-1F88EAF334CD}"/>
              </c:ext>
            </c:extLst>
          </c:dPt>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Sheet1!$N$33:$N$42</c:f>
              <c:numCache>
                <c:formatCode>General</c:formatCode>
                <c:ptCount val="10"/>
                <c:pt idx="0">
                  <c:v>2408</c:v>
                </c:pt>
                <c:pt idx="1">
                  <c:v>45215</c:v>
                </c:pt>
                <c:pt idx="2">
                  <c:v>70236</c:v>
                </c:pt>
                <c:pt idx="3">
                  <c:v>106631</c:v>
                </c:pt>
                <c:pt idx="4">
                  <c:v>128854</c:v>
                </c:pt>
                <c:pt idx="5">
                  <c:v>149635</c:v>
                </c:pt>
                <c:pt idx="6">
                  <c:v>205456</c:v>
                </c:pt>
                <c:pt idx="7">
                  <c:v>218763</c:v>
                </c:pt>
                <c:pt idx="8">
                  <c:v>238457</c:v>
                </c:pt>
                <c:pt idx="9">
                  <c:v>262314</c:v>
                </c:pt>
              </c:numCache>
            </c:numRef>
          </c:yVal>
          <c:smooth val="0"/>
          <c:extLst>
            <c:ext xmlns:c16="http://schemas.microsoft.com/office/drawing/2014/chart" uri="{C3380CC4-5D6E-409C-BE32-E72D297353CC}">
              <c16:uniqueId val="{00000009-514D-4952-B69D-1F88EAF334CD}"/>
            </c:ext>
          </c:extLst>
        </c:ser>
        <c:ser>
          <c:idx val="8"/>
          <c:order val="8"/>
          <c:tx>
            <c:v>Degree 10</c:v>
          </c:tx>
          <c:spPr>
            <a:ln w="9525" cap="rnd">
              <a:solidFill>
                <a:schemeClr val="accent3">
                  <a:lumMod val="60000"/>
                  <a:alpha val="50000"/>
                </a:schemeClr>
              </a:solidFill>
              <a:round/>
            </a:ln>
            <a:effectLst/>
          </c:spPr>
          <c:marker>
            <c:symbol val="dash"/>
            <c:size val="6"/>
            <c:spPr>
              <a:solidFill>
                <a:schemeClr val="lt1"/>
              </a:solidFill>
              <a:ln w="15875">
                <a:solidFill>
                  <a:schemeClr val="accent3">
                    <a:lumMod val="60000"/>
                  </a:schemeClr>
                </a:solidFill>
                <a:round/>
              </a:ln>
              <a:effectLst/>
            </c:spPr>
          </c:marker>
          <c:xVal>
            <c:numRef>
              <c:f>Sheet1!$F$33:$F$42</c:f>
              <c:numCache>
                <c:formatCode>General</c:formatCode>
                <c:ptCount val="10"/>
                <c:pt idx="0">
                  <c:v>20</c:v>
                </c:pt>
                <c:pt idx="1">
                  <c:v>40</c:v>
                </c:pt>
                <c:pt idx="2">
                  <c:v>60</c:v>
                </c:pt>
                <c:pt idx="3">
                  <c:v>80</c:v>
                </c:pt>
                <c:pt idx="4">
                  <c:v>100</c:v>
                </c:pt>
                <c:pt idx="5">
                  <c:v>120</c:v>
                </c:pt>
                <c:pt idx="6">
                  <c:v>140</c:v>
                </c:pt>
                <c:pt idx="7">
                  <c:v>160</c:v>
                </c:pt>
                <c:pt idx="8">
                  <c:v>180</c:v>
                </c:pt>
                <c:pt idx="9">
                  <c:v>200</c:v>
                </c:pt>
              </c:numCache>
            </c:numRef>
          </c:xVal>
          <c:yVal>
            <c:numRef>
              <c:f>Sheet1!$O$33:$O$42</c:f>
              <c:numCache>
                <c:formatCode>General</c:formatCode>
                <c:ptCount val="10"/>
                <c:pt idx="0">
                  <c:v>26058</c:v>
                </c:pt>
                <c:pt idx="1">
                  <c:v>52214</c:v>
                </c:pt>
                <c:pt idx="2">
                  <c:v>71536</c:v>
                </c:pt>
                <c:pt idx="3">
                  <c:v>110963</c:v>
                </c:pt>
                <c:pt idx="4">
                  <c:v>130512</c:v>
                </c:pt>
                <c:pt idx="5">
                  <c:v>151885</c:v>
                </c:pt>
                <c:pt idx="6">
                  <c:v>207826</c:v>
                </c:pt>
                <c:pt idx="7">
                  <c:v>220639</c:v>
                </c:pt>
                <c:pt idx="8">
                  <c:v>240635</c:v>
                </c:pt>
                <c:pt idx="9">
                  <c:v>265331</c:v>
                </c:pt>
              </c:numCache>
            </c:numRef>
          </c:yVal>
          <c:smooth val="0"/>
          <c:extLst>
            <c:ext xmlns:c16="http://schemas.microsoft.com/office/drawing/2014/chart" uri="{C3380CC4-5D6E-409C-BE32-E72D297353CC}">
              <c16:uniqueId val="{0000000A-514D-4952-B69D-1F88EAF334CD}"/>
            </c:ext>
          </c:extLst>
        </c:ser>
        <c:dLbls>
          <c:showLegendKey val="0"/>
          <c:showVal val="0"/>
          <c:showCatName val="0"/>
          <c:showSerName val="0"/>
          <c:showPercent val="0"/>
          <c:showBubbleSize val="0"/>
        </c:dLbls>
        <c:axId val="408186943"/>
        <c:axId val="408187775"/>
      </c:scatterChart>
      <c:valAx>
        <c:axId val="408186943"/>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Node Numbers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08187775"/>
        <c:crosses val="autoZero"/>
        <c:crossBetween val="midCat"/>
      </c:valAx>
      <c:valAx>
        <c:axId val="40818777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Time for Degrees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08186943"/>
        <c:crosses val="autoZero"/>
        <c:crossBetween val="midCat"/>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72F86-4449-2843-B70A-ED4CD9E06818}" type="datetimeFigureOut">
              <a:rPr lang="en-US" smtClean="0"/>
              <a:t>3/3/2022</a:t>
            </a:fld>
            <a:endParaRPr lang="en-US"/>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4ED13-E112-0C4C-908F-135B51A87C9F}" type="slidenum">
              <a:rPr lang="en-US" smtClean="0"/>
              <a:t>‹#›</a:t>
            </a:fld>
            <a:endParaRPr lang="en-US"/>
          </a:p>
        </p:txBody>
      </p:sp>
    </p:spTree>
    <p:extLst>
      <p:ext uri="{BB962C8B-B14F-4D97-AF65-F5344CB8AC3E}">
        <p14:creationId xmlns:p14="http://schemas.microsoft.com/office/powerpoint/2010/main" val="165407111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1143000"/>
            <a:ext cx="3771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4ED13-E112-0C4C-908F-135B51A87C9F}" type="slidenum">
              <a:rPr lang="en-US" smtClean="0"/>
              <a:t>1</a:t>
            </a:fld>
            <a:endParaRPr lang="en-US"/>
          </a:p>
        </p:txBody>
      </p:sp>
    </p:spTree>
    <p:extLst>
      <p:ext uri="{BB962C8B-B14F-4D97-AF65-F5344CB8AC3E}">
        <p14:creationId xmlns:p14="http://schemas.microsoft.com/office/powerpoint/2010/main" val="141772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849856" y="11456371"/>
            <a:ext cx="30533888" cy="7900416"/>
          </a:xfrm>
          <a:solidFill>
            <a:srgbClr val="FFFFFF"/>
          </a:solidFill>
          <a:ln w="38100">
            <a:solidFill>
              <a:srgbClr val="404040"/>
            </a:solidFill>
          </a:ln>
        </p:spPr>
        <p:txBody>
          <a:bodyPr lIns="274320" rIns="274320" anchor="ctr" anchorCtr="1">
            <a:normAutofit/>
          </a:bodyPr>
          <a:lstStyle>
            <a:lvl1pPr algn="ctr">
              <a:defRPr sz="154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8894144" y="20892211"/>
            <a:ext cx="22445320" cy="5951491"/>
          </a:xfrm>
          <a:noFill/>
        </p:spPr>
        <p:txBody>
          <a:bodyPr>
            <a:normAutofit/>
          </a:bodyPr>
          <a:lstStyle>
            <a:lvl1pPr marL="0" indent="0" algn="ctr">
              <a:buNone/>
              <a:defRPr sz="8360">
                <a:solidFill>
                  <a:schemeClr val="tx1">
                    <a:lumMod val="75000"/>
                    <a:lumOff val="25000"/>
                  </a:schemeClr>
                </a:solidFill>
              </a:defRPr>
            </a:lvl1pPr>
            <a:lvl2pPr marL="2011680" indent="0" algn="ctr">
              <a:buNone/>
              <a:defRPr sz="836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3429FF3-DDFD-FA46-B1D6-C16D218D1D6E}"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25295978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29FF3-DDFD-FA46-B1D6-C16D218D1D6E}"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224752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55270" y="4498848"/>
            <a:ext cx="4637450" cy="239207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066602" y="4498848"/>
            <a:ext cx="20751166" cy="23920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29FF3-DDFD-FA46-B1D6-C16D218D1D6E}"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406550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29FF3-DDFD-FA46-B1D6-C16D218D1D6E}"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67488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868266" y="11456371"/>
            <a:ext cx="30537302" cy="7900416"/>
          </a:xfrm>
          <a:solidFill>
            <a:srgbClr val="FFFFFF"/>
          </a:solidFill>
          <a:ln w="38100">
            <a:solidFill>
              <a:srgbClr val="404040"/>
            </a:solidFill>
          </a:ln>
        </p:spPr>
        <p:txBody>
          <a:bodyPr lIns="274320" rIns="274320" anchor="ctr" anchorCtr="1">
            <a:normAutofit/>
          </a:bodyPr>
          <a:lstStyle>
            <a:lvl1pPr>
              <a:defRPr sz="154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8894144" y="20891832"/>
            <a:ext cx="22445320" cy="6072394"/>
          </a:xfrm>
        </p:spPr>
        <p:txBody>
          <a:bodyPr anchor="t" anchorCtr="1">
            <a:normAutofit/>
          </a:bodyPr>
          <a:lstStyle>
            <a:lvl1pPr marL="0" indent="0">
              <a:buNone/>
              <a:defRPr sz="8360">
                <a:solidFill>
                  <a:schemeClr val="tx1"/>
                </a:solidFill>
              </a:defRPr>
            </a:lvl1pPr>
            <a:lvl2pPr marL="2011680" indent="0">
              <a:buNone/>
              <a:defRPr sz="836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3429FF3-DDFD-FA46-B1D6-C16D218D1D6E}"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37422549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849854" y="12662611"/>
            <a:ext cx="14467301"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16443" y="12662611"/>
            <a:ext cx="14478270" cy="14889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3429FF3-DDFD-FA46-B1D6-C16D218D1D6E}" type="datetimeFigureOut">
              <a:rPr lang="en-US" smtClean="0"/>
              <a:t>3/3/2022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426572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9851" y="11104485"/>
            <a:ext cx="14467306" cy="3379618"/>
          </a:xfrm>
        </p:spPr>
        <p:txBody>
          <a:bodyPr anchor="b" anchorCtr="1">
            <a:normAutofit/>
          </a:bodyPr>
          <a:lstStyle>
            <a:lvl1pPr marL="0" indent="0" algn="ctr">
              <a:buNone/>
              <a:defRPr sz="8360" b="0" cap="all" spc="440" baseline="0">
                <a:solidFill>
                  <a:schemeClr val="accent2">
                    <a:lumMod val="75000"/>
                  </a:schemeClr>
                </a:solidFill>
              </a:defRPr>
            </a:lvl1pPr>
            <a:lvl2pPr marL="2011680" indent="0">
              <a:buNone/>
              <a:defRPr sz="836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4849851" y="15087600"/>
            <a:ext cx="14467306" cy="1246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0916443" y="15087600"/>
            <a:ext cx="14478270" cy="124645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0916443" y="11104485"/>
            <a:ext cx="14478270" cy="3379618"/>
          </a:xfrm>
        </p:spPr>
        <p:txBody>
          <a:bodyPr anchor="b" anchorCtr="1">
            <a:normAutofit/>
          </a:bodyPr>
          <a:lstStyle>
            <a:lvl1pPr marL="0" indent="0" algn="ctr">
              <a:buNone/>
              <a:defRPr sz="8360" b="0" cap="all" spc="440" baseline="0">
                <a:solidFill>
                  <a:schemeClr val="accent2">
                    <a:lumMod val="75000"/>
                  </a:schemeClr>
                </a:solidFill>
              </a:defRPr>
            </a:lvl1pPr>
            <a:lvl2pPr marL="2011680" indent="0">
              <a:buNone/>
              <a:defRPr sz="836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7" name="Date Placeholder 6"/>
          <p:cNvSpPr>
            <a:spLocks noGrp="1"/>
          </p:cNvSpPr>
          <p:nvPr>
            <p:ph type="dt" sz="half" idx="10"/>
          </p:nvPr>
        </p:nvSpPr>
        <p:spPr/>
        <p:txBody>
          <a:bodyPr/>
          <a:lstStyle/>
          <a:p>
            <a:fld id="{63429FF3-DDFD-FA46-B1D6-C16D218D1D6E}"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B5F79-24D7-B948-AA80-8171F9E6E44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140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29FF3-DDFD-FA46-B1D6-C16D218D1D6E}"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375324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29FF3-DDFD-FA46-B1D6-C16D218D1D6E}"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253028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01168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819093" y="10770381"/>
            <a:ext cx="14478614" cy="5479186"/>
          </a:xfrm>
          <a:solidFill>
            <a:srgbClr val="FFFFFF"/>
          </a:solidFill>
          <a:ln>
            <a:solidFill>
              <a:srgbClr val="404040"/>
            </a:solidFill>
          </a:ln>
        </p:spPr>
        <p:txBody>
          <a:bodyPr anchor="ctr" anchorCtr="1">
            <a:normAutofit/>
          </a:bodyPr>
          <a:lstStyle>
            <a:lvl1pPr>
              <a:defRPr sz="924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2229064" y="3862426"/>
            <a:ext cx="15892272" cy="25193549"/>
          </a:xfrm>
        </p:spPr>
        <p:txBody>
          <a:bodyPr>
            <a:normAutofit/>
          </a:bodyPr>
          <a:lstStyle>
            <a:lvl1pPr>
              <a:defRPr sz="8360">
                <a:solidFill>
                  <a:schemeClr val="tx1"/>
                </a:solidFill>
              </a:defRPr>
            </a:lvl1pPr>
            <a:lvl2pPr>
              <a:defRPr sz="7040">
                <a:solidFill>
                  <a:schemeClr val="tx1"/>
                </a:solidFill>
              </a:defRPr>
            </a:lvl2pPr>
            <a:lvl3pPr>
              <a:defRPr sz="7040">
                <a:solidFill>
                  <a:schemeClr val="tx1"/>
                </a:solidFill>
              </a:defRPr>
            </a:lvl3pPr>
            <a:lvl4pPr>
              <a:defRPr sz="7040">
                <a:solidFill>
                  <a:schemeClr val="tx1"/>
                </a:solidFill>
              </a:defRPr>
            </a:lvl4pPr>
            <a:lvl5pPr>
              <a:defRPr sz="7040">
                <a:solidFill>
                  <a:schemeClr val="tx1"/>
                </a:solidFill>
              </a:defRPr>
            </a:lvl5pPr>
            <a:lvl6pPr>
              <a:defRPr sz="7040"/>
            </a:lvl6pPr>
            <a:lvl7pPr>
              <a:defRPr sz="7040"/>
            </a:lvl7pPr>
            <a:lvl8pPr>
              <a:defRPr sz="7040"/>
            </a:lvl8pPr>
            <a:lvl9pPr>
              <a:defRPr sz="7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97046" y="17039606"/>
            <a:ext cx="12522708" cy="10531373"/>
          </a:xfrm>
        </p:spPr>
        <p:txBody>
          <a:bodyPr anchor="t" anchorCtr="1">
            <a:normAutofit/>
          </a:bodyPr>
          <a:lstStyle>
            <a:lvl1pPr marL="0" indent="0" algn="ctr">
              <a:buNone/>
              <a:defRPr sz="6600">
                <a:solidFill>
                  <a:srgbClr val="FFFFFF"/>
                </a:solidFill>
              </a:defRPr>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9" name="Date Placeholder 8"/>
          <p:cNvSpPr>
            <a:spLocks noGrp="1"/>
          </p:cNvSpPr>
          <p:nvPr>
            <p:ph type="dt" sz="half" idx="10"/>
          </p:nvPr>
        </p:nvSpPr>
        <p:spPr/>
        <p:txBody>
          <a:bodyPr/>
          <a:lstStyle/>
          <a:p>
            <a:fld id="{63429FF3-DDFD-FA46-B1D6-C16D218D1D6E}" type="datetimeFigureOut">
              <a:rPr lang="en-US" smtClean="0"/>
              <a:t>3/3/2022</a:t>
            </a:fld>
            <a:endParaRPr lang="en-US"/>
          </a:p>
        </p:txBody>
      </p:sp>
      <p:sp>
        <p:nvSpPr>
          <p:cNvPr id="10" name="Footer Placeholder 9"/>
          <p:cNvSpPr>
            <a:spLocks noGrp="1"/>
          </p:cNvSpPr>
          <p:nvPr>
            <p:ph type="ftr" sz="quarter" idx="11"/>
          </p:nvPr>
        </p:nvSpPr>
        <p:spPr>
          <a:xfrm>
            <a:off x="2819093" y="29933798"/>
            <a:ext cx="16748151"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137012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201167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816352" y="10770374"/>
            <a:ext cx="14484096" cy="5486400"/>
          </a:xfrm>
          <a:solidFill>
            <a:srgbClr val="FFFFFF"/>
          </a:solidFill>
          <a:ln>
            <a:solidFill>
              <a:srgbClr val="262626"/>
            </a:solidFill>
          </a:ln>
        </p:spPr>
        <p:txBody>
          <a:bodyPr anchor="ctr" anchorCtr="1">
            <a:noAutofit/>
          </a:bodyPr>
          <a:lstStyle>
            <a:lvl1pPr>
              <a:defRPr sz="924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16802" y="-202426"/>
            <a:ext cx="20136921" cy="32918400"/>
          </a:xfrm>
          <a:solidFill>
            <a:schemeClr val="bg1">
              <a:lumMod val="75000"/>
            </a:schemeClr>
          </a:solidFill>
        </p:spPr>
        <p:txBody>
          <a:bodyPr anchor="t"/>
          <a:lstStyle>
            <a:lvl1pPr marL="0" indent="0">
              <a:buNone/>
              <a:defRPr sz="14080">
                <a:solidFill>
                  <a:schemeClr val="bg1">
                    <a:lumMod val="85000"/>
                    <a:lumOff val="15000"/>
                  </a:schemeClr>
                </a:solidFill>
              </a:defRPr>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3797046" y="17039613"/>
            <a:ext cx="12522708" cy="10531378"/>
          </a:xfrm>
        </p:spPr>
        <p:txBody>
          <a:bodyPr anchor="t" anchorCtr="1">
            <a:normAutofit/>
          </a:bodyPr>
          <a:lstStyle>
            <a:lvl1pPr marL="0" indent="0" algn="ctr">
              <a:buNone/>
              <a:defRPr sz="6600">
                <a:solidFill>
                  <a:srgbClr val="FFFFFF"/>
                </a:solidFill>
              </a:defRPr>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3429FF3-DDFD-FA46-B1D6-C16D218D1D6E}" type="datetimeFigureOut">
              <a:rPr lang="en-US" smtClean="0"/>
              <a:t>3/3/2022</a:t>
            </a:fld>
            <a:endParaRPr lang="en-US"/>
          </a:p>
        </p:txBody>
      </p:sp>
      <p:sp>
        <p:nvSpPr>
          <p:cNvPr id="9" name="Footer Placeholder 8"/>
          <p:cNvSpPr>
            <a:spLocks noGrp="1"/>
          </p:cNvSpPr>
          <p:nvPr>
            <p:ph type="ftr" sz="quarter" idx="11"/>
          </p:nvPr>
        </p:nvSpPr>
        <p:spPr>
          <a:xfrm>
            <a:off x="2816352" y="29933798"/>
            <a:ext cx="16737178"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6FB5F79-24D7-B948-AA80-8171F9E6E44D}" type="slidenum">
              <a:rPr lang="en-US" smtClean="0"/>
              <a:t>‹#›</a:t>
            </a:fld>
            <a:endParaRPr lang="en-US"/>
          </a:p>
        </p:txBody>
      </p:sp>
    </p:spTree>
    <p:extLst>
      <p:ext uri="{BB962C8B-B14F-4D97-AF65-F5344CB8AC3E}">
        <p14:creationId xmlns:p14="http://schemas.microsoft.com/office/powerpoint/2010/main" val="113192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066600" y="4630522"/>
            <a:ext cx="26126122"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066600" y="12662619"/>
            <a:ext cx="26126122" cy="148895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07349" y="29946317"/>
            <a:ext cx="9087364" cy="1555046"/>
          </a:xfrm>
          <a:prstGeom prst="rect">
            <a:avLst/>
          </a:prstGeom>
        </p:spPr>
        <p:txBody>
          <a:bodyPr vert="horz" lIns="91440" tIns="45720" rIns="91440" bIns="45720" rtlCol="0" anchor="ctr"/>
          <a:lstStyle>
            <a:lvl1pPr algn="r">
              <a:defRPr sz="4400">
                <a:solidFill>
                  <a:schemeClr val="tx1">
                    <a:alpha val="70000"/>
                  </a:schemeClr>
                </a:solidFill>
              </a:defRPr>
            </a:lvl1pPr>
          </a:lstStyle>
          <a:p>
            <a:fld id="{63429FF3-DDFD-FA46-B1D6-C16D218D1D6E}" type="datetimeFigureOut">
              <a:rPr lang="en-US" smtClean="0"/>
              <a:t>3/3/2022</a:t>
            </a:fld>
            <a:endParaRPr lang="en-US"/>
          </a:p>
        </p:txBody>
      </p:sp>
      <p:sp>
        <p:nvSpPr>
          <p:cNvPr id="5" name="Footer Placeholder 4"/>
          <p:cNvSpPr>
            <a:spLocks noGrp="1"/>
          </p:cNvSpPr>
          <p:nvPr>
            <p:ph type="ftr" sz="quarter" idx="3"/>
          </p:nvPr>
        </p:nvSpPr>
        <p:spPr>
          <a:xfrm>
            <a:off x="4849851" y="29933798"/>
            <a:ext cx="20049322" cy="1536192"/>
          </a:xfrm>
          <a:prstGeom prst="rect">
            <a:avLst/>
          </a:prstGeom>
        </p:spPr>
        <p:txBody>
          <a:bodyPr vert="horz" lIns="91440" tIns="45720" rIns="91440" bIns="45720" rtlCol="0" anchor="ctr"/>
          <a:lstStyle>
            <a:lvl1pPr algn="l">
              <a:defRPr sz="44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6256493" y="29846016"/>
            <a:ext cx="1609344" cy="1755648"/>
          </a:xfrm>
          <a:prstGeom prst="ellipse">
            <a:avLst/>
          </a:prstGeom>
          <a:solidFill>
            <a:srgbClr val="1D1D1D">
              <a:alpha val="69804"/>
            </a:srgbClr>
          </a:solidFill>
        </p:spPr>
        <p:txBody>
          <a:bodyPr vert="horz" lIns="18288" tIns="45720" rIns="18288" bIns="45720" rtlCol="0" anchor="ctr">
            <a:noAutofit/>
          </a:bodyPr>
          <a:lstStyle>
            <a:lvl1pPr algn="ctr">
              <a:defRPr sz="4840" spc="0" baseline="0">
                <a:solidFill>
                  <a:srgbClr val="FFFFFF"/>
                </a:solidFill>
              </a:defRPr>
            </a:lvl1pPr>
          </a:lstStyle>
          <a:p>
            <a:fld id="{F6FB5F79-24D7-B948-AA80-8171F9E6E44D}" type="slidenum">
              <a:rPr lang="en-US" smtClean="0"/>
              <a:t>‹#›</a:t>
            </a:fld>
            <a:endParaRPr lang="en-US"/>
          </a:p>
        </p:txBody>
      </p:sp>
    </p:spTree>
    <p:extLst>
      <p:ext uri="{BB962C8B-B14F-4D97-AF65-F5344CB8AC3E}">
        <p14:creationId xmlns:p14="http://schemas.microsoft.com/office/powerpoint/2010/main" val="34069232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023360" rtl="0" eaLnBrk="1" latinLnBrk="0" hangingPunct="1">
        <a:lnSpc>
          <a:spcPct val="90000"/>
        </a:lnSpc>
        <a:spcBef>
          <a:spcPct val="0"/>
        </a:spcBef>
        <a:buNone/>
        <a:defRPr sz="11440" kern="1200" cap="all" spc="880" baseline="0">
          <a:solidFill>
            <a:srgbClr val="262626"/>
          </a:solidFill>
          <a:latin typeface="+mj-lt"/>
          <a:ea typeface="+mj-ea"/>
          <a:cs typeface="+mj-cs"/>
        </a:defRPr>
      </a:lvl1pPr>
    </p:titleStyle>
    <p:bodyStyle>
      <a:lvl1pPr marL="1005840" indent="-1005840" algn="l" defTabSz="4023360" rtl="0" eaLnBrk="1" latinLnBrk="0" hangingPunct="1">
        <a:lnSpc>
          <a:spcPct val="100000"/>
        </a:lnSpc>
        <a:spcBef>
          <a:spcPts val="4400"/>
        </a:spcBef>
        <a:buClr>
          <a:schemeClr val="accent2"/>
        </a:buClr>
        <a:buFont typeface="Arial" panose="020B0604020202020204" pitchFamily="34" charset="0"/>
        <a:buChar char="•"/>
        <a:defRPr sz="7920" kern="1200">
          <a:solidFill>
            <a:schemeClr val="tx1">
              <a:lumMod val="85000"/>
              <a:lumOff val="15000"/>
            </a:schemeClr>
          </a:solidFill>
          <a:latin typeface="+mn-lt"/>
          <a:ea typeface="+mn-ea"/>
          <a:cs typeface="+mn-cs"/>
        </a:defRPr>
      </a:lvl1pPr>
      <a:lvl2pPr marL="201168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lumMod val="85000"/>
              <a:lumOff val="15000"/>
            </a:schemeClr>
          </a:solidFill>
          <a:latin typeface="+mn-lt"/>
          <a:ea typeface="+mn-ea"/>
          <a:cs typeface="+mn-cs"/>
        </a:defRPr>
      </a:lvl2pPr>
      <a:lvl3pPr marL="301752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lumMod val="85000"/>
              <a:lumOff val="15000"/>
            </a:schemeClr>
          </a:solidFill>
          <a:latin typeface="+mn-lt"/>
          <a:ea typeface="+mn-ea"/>
          <a:cs typeface="+mn-cs"/>
        </a:defRPr>
      </a:lvl3pPr>
      <a:lvl4pPr marL="402336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lumMod val="85000"/>
              <a:lumOff val="15000"/>
            </a:schemeClr>
          </a:solidFill>
          <a:latin typeface="+mn-lt"/>
          <a:ea typeface="+mn-ea"/>
          <a:cs typeface="+mn-cs"/>
        </a:defRPr>
      </a:lvl4pPr>
      <a:lvl5pPr marL="502920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lumMod val="85000"/>
              <a:lumOff val="15000"/>
            </a:schemeClr>
          </a:solidFill>
          <a:latin typeface="+mn-lt"/>
          <a:ea typeface="+mn-ea"/>
          <a:cs typeface="+mn-cs"/>
        </a:defRPr>
      </a:lvl5pPr>
      <a:lvl6pPr marL="578358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solidFill>
          <a:latin typeface="+mn-lt"/>
          <a:ea typeface="+mn-ea"/>
          <a:cs typeface="+mn-cs"/>
        </a:defRPr>
      </a:lvl6pPr>
      <a:lvl7pPr marL="653796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a:solidFill>
            <a:schemeClr val="tx1"/>
          </a:solidFill>
          <a:latin typeface="+mn-lt"/>
          <a:ea typeface="+mn-ea"/>
          <a:cs typeface="+mn-cs"/>
        </a:defRPr>
      </a:lvl7pPr>
      <a:lvl8pPr marL="729234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baseline="0">
          <a:solidFill>
            <a:schemeClr val="tx1"/>
          </a:solidFill>
          <a:latin typeface="+mn-lt"/>
          <a:ea typeface="+mn-ea"/>
          <a:cs typeface="+mn-cs"/>
        </a:defRPr>
      </a:lvl8pPr>
      <a:lvl9pPr marL="8046720" indent="-1005840" algn="l" defTabSz="4023360" rtl="0" eaLnBrk="1" latinLnBrk="0" hangingPunct="1">
        <a:lnSpc>
          <a:spcPct val="100000"/>
        </a:lnSpc>
        <a:spcBef>
          <a:spcPts val="4400"/>
        </a:spcBef>
        <a:buClr>
          <a:schemeClr val="accent2"/>
        </a:buClr>
        <a:buFont typeface="Arial" panose="020B0604020202020204" pitchFamily="34" charset="0"/>
        <a:buChar char="•"/>
        <a:defRPr sz="7040" kern="1200" baseline="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2.em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chart" Target="../charts/char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1.emf"/><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chart" Target="../charts/chart1.xml"/><Relationship Id="rId4" Type="http://schemas.openxmlformats.org/officeDocument/2006/relationships/oleObject" Target="../embeddings/oleObject1.bin"/><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CA7A18-29A8-624A-8FAF-B2304BC5CFAD}"/>
              </a:ext>
            </a:extLst>
          </p:cNvPr>
          <p:cNvSpPr>
            <a:spLocks noGrp="1"/>
          </p:cNvSpPr>
          <p:nvPr>
            <p:ph type="subTitle" idx="1"/>
          </p:nvPr>
        </p:nvSpPr>
        <p:spPr>
          <a:xfrm>
            <a:off x="9921709" y="-41054"/>
            <a:ext cx="30342480" cy="3003326"/>
          </a:xfrm>
          <a:ln w="12700">
            <a:solidFill>
              <a:schemeClr val="bg1"/>
            </a:solidFill>
          </a:ln>
        </p:spPr>
        <p:txBody>
          <a:bodyPr>
            <a:normAutofit/>
          </a:bodyPr>
          <a:lstStyle/>
          <a:p>
            <a:pPr algn="l">
              <a:lnSpc>
                <a:spcPct val="110000"/>
              </a:lnSpc>
            </a:pPr>
            <a:r>
              <a:rPr lang="en-US" sz="5400" dirty="0">
                <a:solidFill>
                  <a:schemeClr val="bg1"/>
                </a:solidFill>
              </a:rPr>
              <a:t>Simulation Experiments of a Distributed Fault Containment Algorithm Using Randomized Scheduler</a:t>
            </a:r>
          </a:p>
          <a:p>
            <a:pPr algn="l">
              <a:lnSpc>
                <a:spcPct val="110000"/>
              </a:lnSpc>
            </a:pPr>
            <a:r>
              <a:rPr lang="en-US" sz="3600" dirty="0">
                <a:solidFill>
                  <a:schemeClr val="bg1"/>
                </a:solidFill>
              </a:rPr>
              <a:t>By David Kingsley Tan</a:t>
            </a:r>
          </a:p>
          <a:p>
            <a:pPr algn="l">
              <a:lnSpc>
                <a:spcPct val="110000"/>
              </a:lnSpc>
              <a:spcBef>
                <a:spcPts val="0"/>
              </a:spcBef>
            </a:pPr>
            <a:r>
              <a:rPr lang="en-US" sz="3600" dirty="0">
                <a:solidFill>
                  <a:schemeClr val="bg1"/>
                </a:solidFill>
              </a:rPr>
              <a:t>Faculty Sponsor: Dr. Anurag Dasgupta</a:t>
            </a:r>
          </a:p>
        </p:txBody>
      </p:sp>
      <p:sp>
        <p:nvSpPr>
          <p:cNvPr id="6" name="TextBox 5">
            <a:extLst>
              <a:ext uri="{FF2B5EF4-FFF2-40B4-BE49-F238E27FC236}">
                <a16:creationId xmlns:a16="http://schemas.microsoft.com/office/drawing/2014/main" id="{BDBEAB29-AAB9-E949-9919-879A9ACD6EAB}"/>
              </a:ext>
            </a:extLst>
          </p:cNvPr>
          <p:cNvSpPr txBox="1"/>
          <p:nvPr/>
        </p:nvSpPr>
        <p:spPr>
          <a:xfrm>
            <a:off x="9921709" y="3000166"/>
            <a:ext cx="12124551" cy="7925246"/>
          </a:xfrm>
          <a:prstGeom prst="rect">
            <a:avLst/>
          </a:prstGeom>
          <a:noFill/>
          <a:ln>
            <a:solidFill>
              <a:schemeClr val="bg1"/>
            </a:solidFill>
          </a:ln>
        </p:spPr>
        <p:txBody>
          <a:bodyPr wrap="square" rtlCol="0">
            <a:spAutoFit/>
          </a:bodyPr>
          <a:lstStyle/>
          <a:p>
            <a:pPr algn="ctr"/>
            <a:r>
              <a:rPr lang="en-US" sz="4400" dirty="0">
                <a:solidFill>
                  <a:schemeClr val="bg1"/>
                </a:solidFill>
              </a:rPr>
              <a:t>Abstract:</a:t>
            </a:r>
          </a:p>
          <a:p>
            <a:r>
              <a:rPr lang="en-US" sz="3100" dirty="0">
                <a:solidFill>
                  <a:schemeClr val="bg1"/>
                </a:solidFill>
              </a:rPr>
              <a:t>Fault containment is an important feature of stabilizing distributed systems. A distributed system is stabilizing if there exists a finite sequence of moves that leads to a legal configuration. Generally, a distributed system will stay in a stabilizing state once it reaches that configuration unless there is a fault. The probability of a massive failure is very low, and a single fault is more likely to occur compared to multiple failures. Containing single failure is more important in distributed systems because of the improvement of system reliability. The fault containment algorithm we implemented helped restore the legitimate configurations of the system from any state. This paper presents some simulation experiments we have performed in single fault scenarios using a randomized scheduler.  The simulation results give an insight into the efficiency of our algorithms. Variations in the number of nodes and the degree of faulty node are some of the factors that have been considered in the experiments, and they were graphically and numerically analyzed to provide useful information.   </a:t>
            </a:r>
          </a:p>
        </p:txBody>
      </p:sp>
      <p:sp>
        <p:nvSpPr>
          <p:cNvPr id="9" name="TextBox 8">
            <a:extLst>
              <a:ext uri="{FF2B5EF4-FFF2-40B4-BE49-F238E27FC236}">
                <a16:creationId xmlns:a16="http://schemas.microsoft.com/office/drawing/2014/main" id="{FD3CAE71-89DF-F143-A290-B33C9FD41376}"/>
              </a:ext>
            </a:extLst>
          </p:cNvPr>
          <p:cNvSpPr txBox="1"/>
          <p:nvPr/>
        </p:nvSpPr>
        <p:spPr>
          <a:xfrm>
            <a:off x="-37909" y="30084677"/>
            <a:ext cx="40271509" cy="2885405"/>
          </a:xfrm>
          <a:prstGeom prst="rect">
            <a:avLst/>
          </a:prstGeom>
          <a:noFill/>
          <a:ln>
            <a:solidFill>
              <a:schemeClr val="bg1"/>
            </a:solidFill>
          </a:ln>
        </p:spPr>
        <p:txBody>
          <a:bodyPr wrap="square" rtlCol="0">
            <a:spAutoFit/>
          </a:bodyPr>
          <a:lstStyle/>
          <a:p>
            <a:pPr algn="ctr"/>
            <a:r>
              <a:rPr lang="en-US" sz="4950" dirty="0">
                <a:solidFill>
                  <a:schemeClr val="bg1"/>
                </a:solidFill>
              </a:rPr>
              <a:t>References:</a:t>
            </a:r>
          </a:p>
          <a:p>
            <a:pPr marL="681087" indent="-681087">
              <a:buAutoNum type="arabicPeriod"/>
            </a:pPr>
            <a:r>
              <a:rPr lang="en-US" sz="3300" dirty="0">
                <a:solidFill>
                  <a:schemeClr val="bg1"/>
                </a:solidFill>
              </a:rPr>
              <a:t>Probabilistic Fault-Containment. A. Dasgupta, S. Ghosh, X. Xiao, SSS 2007: 189-203.</a:t>
            </a:r>
          </a:p>
          <a:p>
            <a:pPr marL="681087" indent="-681087">
              <a:buAutoNum type="arabicPeriod"/>
            </a:pPr>
            <a:r>
              <a:rPr lang="en-US" sz="3300" dirty="0">
                <a:solidFill>
                  <a:schemeClr val="bg1"/>
                </a:solidFill>
              </a:rPr>
              <a:t>Fault-local distributed mending. S. </a:t>
            </a:r>
            <a:r>
              <a:rPr lang="en-US" sz="3300" dirty="0" err="1">
                <a:solidFill>
                  <a:schemeClr val="bg1"/>
                </a:solidFill>
              </a:rPr>
              <a:t>Kutten</a:t>
            </a:r>
            <a:r>
              <a:rPr lang="en-US" sz="3300" dirty="0">
                <a:solidFill>
                  <a:schemeClr val="bg1"/>
                </a:solidFill>
              </a:rPr>
              <a:t>, D. Peleg. in: Proc. 14</a:t>
            </a:r>
            <a:r>
              <a:rPr lang="en-US" sz="3300" baseline="30000" dirty="0">
                <a:solidFill>
                  <a:schemeClr val="bg1"/>
                </a:solidFill>
              </a:rPr>
              <a:t>th</a:t>
            </a:r>
            <a:r>
              <a:rPr lang="en-US" sz="3300" dirty="0">
                <a:solidFill>
                  <a:schemeClr val="bg1"/>
                </a:solidFill>
              </a:rPr>
              <a:t> </a:t>
            </a:r>
            <a:r>
              <a:rPr lang="en-US" sz="3300" dirty="0" err="1">
                <a:solidFill>
                  <a:schemeClr val="bg1"/>
                </a:solidFill>
              </a:rPr>
              <a:t>Annu</a:t>
            </a:r>
            <a:r>
              <a:rPr lang="en-US" sz="3300" dirty="0">
                <a:solidFill>
                  <a:schemeClr val="bg1"/>
                </a:solidFill>
              </a:rPr>
              <a:t>. ACM </a:t>
            </a:r>
            <a:r>
              <a:rPr lang="en-US" sz="3300" dirty="0" err="1">
                <a:solidFill>
                  <a:schemeClr val="bg1"/>
                </a:solidFill>
              </a:rPr>
              <a:t>Symp</a:t>
            </a:r>
            <a:r>
              <a:rPr lang="en-US" sz="3300" dirty="0">
                <a:solidFill>
                  <a:schemeClr val="bg1"/>
                </a:solidFill>
              </a:rPr>
              <a:t>. on Principles of Distributed Computing, August 1995.</a:t>
            </a:r>
          </a:p>
          <a:p>
            <a:pPr marL="681087" indent="-681087">
              <a:buAutoNum type="arabicPeriod"/>
            </a:pPr>
            <a:r>
              <a:rPr lang="en-US" sz="3300" dirty="0">
                <a:solidFill>
                  <a:schemeClr val="bg1"/>
                </a:solidFill>
              </a:rPr>
              <a:t>Stabilizing time-adaptive protocols. S. </a:t>
            </a:r>
            <a:r>
              <a:rPr lang="en-US" sz="3300" dirty="0" err="1">
                <a:solidFill>
                  <a:schemeClr val="bg1"/>
                </a:solidFill>
              </a:rPr>
              <a:t>Kutten</a:t>
            </a:r>
            <a:r>
              <a:rPr lang="en-US" sz="3300" dirty="0">
                <a:solidFill>
                  <a:schemeClr val="bg1"/>
                </a:solidFill>
              </a:rPr>
              <a:t>, B. </a:t>
            </a:r>
            <a:r>
              <a:rPr lang="en-US" sz="3300" dirty="0" err="1">
                <a:solidFill>
                  <a:schemeClr val="bg1"/>
                </a:solidFill>
              </a:rPr>
              <a:t>Patt</a:t>
            </a:r>
            <a:r>
              <a:rPr lang="en-US" sz="3300" dirty="0">
                <a:solidFill>
                  <a:schemeClr val="bg1"/>
                </a:solidFill>
              </a:rPr>
              <a:t>-Shamir. </a:t>
            </a:r>
            <a:r>
              <a:rPr lang="en-US" sz="3300" dirty="0" err="1">
                <a:solidFill>
                  <a:schemeClr val="bg1"/>
                </a:solidFill>
              </a:rPr>
              <a:t>Theor</a:t>
            </a:r>
            <a:r>
              <a:rPr lang="en-US" sz="3300" dirty="0">
                <a:solidFill>
                  <a:schemeClr val="bg1"/>
                </a:solidFill>
              </a:rPr>
              <a:t>. </a:t>
            </a:r>
            <a:r>
              <a:rPr lang="en-US" sz="3300" dirty="0" err="1">
                <a:solidFill>
                  <a:schemeClr val="bg1"/>
                </a:solidFill>
              </a:rPr>
              <a:t>Comput</a:t>
            </a:r>
            <a:r>
              <a:rPr lang="en-US" sz="3300" dirty="0">
                <a:solidFill>
                  <a:schemeClr val="bg1"/>
                </a:solidFill>
              </a:rPr>
              <a:t>. Sci. 220, 93-111 (1999).</a:t>
            </a:r>
          </a:p>
          <a:p>
            <a:pPr marL="681087" indent="-681087">
              <a:buAutoNum type="arabicPeriod"/>
            </a:pPr>
            <a:r>
              <a:rPr lang="en-US" sz="3300" dirty="0">
                <a:solidFill>
                  <a:schemeClr val="bg1"/>
                </a:solidFill>
              </a:rPr>
              <a:t>Fault Containment in weakly stabilizing </a:t>
            </a:r>
            <a:r>
              <a:rPr lang="en-US" sz="3300" dirty="0" err="1">
                <a:solidFill>
                  <a:schemeClr val="bg1"/>
                </a:solidFill>
              </a:rPr>
              <a:t>systms</a:t>
            </a:r>
            <a:r>
              <a:rPr lang="en-US" sz="3300" dirty="0">
                <a:solidFill>
                  <a:schemeClr val="bg1"/>
                </a:solidFill>
              </a:rPr>
              <a:t>. A. Dasgupta, S. Gosh, X. Xiao. </a:t>
            </a:r>
            <a:r>
              <a:rPr lang="en-US" sz="3300" dirty="0" err="1">
                <a:solidFill>
                  <a:schemeClr val="bg1"/>
                </a:solidFill>
              </a:rPr>
              <a:t>Theor</a:t>
            </a:r>
            <a:r>
              <a:rPr lang="en-US" sz="3300" dirty="0">
                <a:solidFill>
                  <a:schemeClr val="bg1"/>
                </a:solidFill>
              </a:rPr>
              <a:t>. Computer. Sci. 412(33): 4297-4311 (2011).</a:t>
            </a:r>
          </a:p>
        </p:txBody>
      </p:sp>
      <p:sp>
        <p:nvSpPr>
          <p:cNvPr id="10" name="TextBox 9">
            <a:extLst>
              <a:ext uri="{FF2B5EF4-FFF2-40B4-BE49-F238E27FC236}">
                <a16:creationId xmlns:a16="http://schemas.microsoft.com/office/drawing/2014/main" id="{1BD9CE6C-71C9-FF42-B73A-006F7F349020}"/>
              </a:ext>
            </a:extLst>
          </p:cNvPr>
          <p:cNvSpPr txBox="1"/>
          <p:nvPr/>
        </p:nvSpPr>
        <p:spPr>
          <a:xfrm>
            <a:off x="11008360" y="26436400"/>
            <a:ext cx="29255829" cy="3662541"/>
          </a:xfrm>
          <a:prstGeom prst="rect">
            <a:avLst/>
          </a:prstGeom>
          <a:noFill/>
          <a:ln>
            <a:solidFill>
              <a:schemeClr val="bg1"/>
            </a:solidFill>
          </a:ln>
        </p:spPr>
        <p:txBody>
          <a:bodyPr wrap="square" rtlCol="0">
            <a:spAutoFit/>
          </a:bodyPr>
          <a:lstStyle/>
          <a:p>
            <a:pPr algn="ctr"/>
            <a:r>
              <a:rPr lang="en-US" sz="5400" dirty="0">
                <a:solidFill>
                  <a:schemeClr val="bg1"/>
                </a:solidFill>
              </a:rPr>
              <a:t>Future Work:</a:t>
            </a:r>
          </a:p>
          <a:p>
            <a:r>
              <a:rPr lang="en-US" sz="4000" dirty="0">
                <a:solidFill>
                  <a:schemeClr val="bg1"/>
                </a:solidFill>
              </a:rPr>
              <a:t>The above algorithm is an extension of the persistent bit protocol solution [2, 3]. There are other fault containment algorithms [4] of similar type and in the future,  we want to conduct simulation experiments for those too. We will also explore the conditions in different topologies like ring, tree, star etc. This research was supported by the Blazer Summer Research Institute at Valdosta State University. </a:t>
            </a:r>
            <a:r>
              <a:rPr lang="en-US" sz="1000" dirty="0">
                <a:solidFill>
                  <a:schemeClr val="bg1"/>
                </a:solidFill>
              </a:rPr>
              <a:t> </a:t>
            </a: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endParaRPr lang="en-US" sz="800" dirty="0">
              <a:solidFill>
                <a:schemeClr val="bg1"/>
              </a:solidFill>
            </a:endParaRPr>
          </a:p>
        </p:txBody>
      </p:sp>
      <p:sp>
        <p:nvSpPr>
          <p:cNvPr id="11" name="TextBox 10">
            <a:extLst>
              <a:ext uri="{FF2B5EF4-FFF2-40B4-BE49-F238E27FC236}">
                <a16:creationId xmlns:a16="http://schemas.microsoft.com/office/drawing/2014/main" id="{E2DB9442-4167-4149-8886-A5B928CE69D2}"/>
              </a:ext>
            </a:extLst>
          </p:cNvPr>
          <p:cNvSpPr txBox="1"/>
          <p:nvPr/>
        </p:nvSpPr>
        <p:spPr>
          <a:xfrm>
            <a:off x="-21273" y="-42056"/>
            <a:ext cx="9942982" cy="15770392"/>
          </a:xfrm>
          <a:prstGeom prst="rect">
            <a:avLst/>
          </a:prstGeom>
          <a:noFill/>
          <a:ln>
            <a:solidFill>
              <a:schemeClr val="bg1"/>
            </a:solidFill>
          </a:ln>
        </p:spPr>
        <p:txBody>
          <a:bodyPr wrap="square" rtlCol="0">
            <a:spAutoFit/>
          </a:bodyPr>
          <a:lstStyle/>
          <a:p>
            <a:pPr algn="ctr"/>
            <a:r>
              <a:rPr lang="en-US" sz="4950" dirty="0">
                <a:solidFill>
                  <a:schemeClr val="bg1"/>
                </a:solidFill>
              </a:rPr>
              <a:t>Background:</a:t>
            </a:r>
          </a:p>
          <a:p>
            <a:pPr marL="523912" indent="-523912">
              <a:buFont typeface="Arial" panose="020B0604020202020204" pitchFamily="34" charset="0"/>
              <a:buChar char="•"/>
            </a:pPr>
            <a:r>
              <a:rPr lang="en-US" sz="3300" dirty="0">
                <a:solidFill>
                  <a:schemeClr val="bg1"/>
                </a:solidFill>
              </a:rPr>
              <a:t>A distributed system is self-stabilizing, when starting from an arbitrary initial configuration, the system returns to a legitimate configuration in a bounded number of steps and remains in that configuration thereafter. Such arbitrary configurations may be caused by transient failures that can corrupt the system state. </a:t>
            </a:r>
          </a:p>
          <a:p>
            <a:pPr marL="523912" indent="-523912">
              <a:buFont typeface="Arial" panose="020B0604020202020204" pitchFamily="34" charset="0"/>
              <a:buChar char="•"/>
            </a:pPr>
            <a:r>
              <a:rPr lang="en-US" sz="3300" dirty="0">
                <a:solidFill>
                  <a:schemeClr val="bg1"/>
                </a:solidFill>
              </a:rPr>
              <a:t>In most well-designed systems, the possibility of a massive failure is miniscule, and single failures are much more likely to occur. </a:t>
            </a:r>
          </a:p>
          <a:p>
            <a:pPr marL="523912" indent="-523912">
              <a:buFont typeface="Arial" panose="020B0604020202020204" pitchFamily="34" charset="0"/>
              <a:buChar char="•"/>
            </a:pPr>
            <a:r>
              <a:rPr lang="en-US" sz="3300" dirty="0">
                <a:solidFill>
                  <a:schemeClr val="bg1"/>
                </a:solidFill>
              </a:rPr>
              <a:t>To increase the efficiency of fault-tolerance, it is important to guarantee a much faster recovery from all single failures, while also guaranteeing eventual recovery from more major failures. </a:t>
            </a:r>
          </a:p>
          <a:p>
            <a:pPr marL="523912" indent="-523912">
              <a:buFont typeface="Arial" panose="020B0604020202020204" pitchFamily="34" charset="0"/>
              <a:buChar char="•"/>
            </a:pPr>
            <a:r>
              <a:rPr lang="en-US" sz="3300" dirty="0">
                <a:solidFill>
                  <a:schemeClr val="bg1"/>
                </a:solidFill>
              </a:rPr>
              <a:t>The problem of containing the effect of minor failures is becoming important not only because they are more likely to occur, but also due to the dramatic growth of network sizes. </a:t>
            </a:r>
          </a:p>
          <a:p>
            <a:pPr marL="523912" indent="-523912">
              <a:buFont typeface="Arial" panose="020B0604020202020204" pitchFamily="34" charset="0"/>
              <a:buChar char="•"/>
            </a:pPr>
            <a:r>
              <a:rPr lang="en-US" sz="3300" dirty="0">
                <a:solidFill>
                  <a:schemeClr val="bg1"/>
                </a:solidFill>
              </a:rPr>
              <a:t>In most self-stabilizing systems, a single transient failure can potentially contaminate a large portion of the system. </a:t>
            </a:r>
          </a:p>
          <a:p>
            <a:pPr marL="523912" indent="-523912">
              <a:buFont typeface="Arial" panose="020B0604020202020204" pitchFamily="34" charset="0"/>
              <a:buChar char="•"/>
            </a:pPr>
            <a:r>
              <a:rPr lang="en-US" sz="3300" dirty="0">
                <a:solidFill>
                  <a:schemeClr val="bg1"/>
                </a:solidFill>
              </a:rPr>
              <a:t>The tight containment of the effect of single failures depends on the context: containment in time implies that all observable variables of the system recover to their legitimate values in O(1) time, whereas containment in space means that the processes at O(1) distance from the faulty process make observable changes. For optimal performance, both of these properties should hold.</a:t>
            </a:r>
          </a:p>
          <a:p>
            <a:endParaRPr lang="en-US" sz="1100" dirty="0">
              <a:solidFill>
                <a:schemeClr val="bg1"/>
              </a:solidFill>
            </a:endParaRPr>
          </a:p>
        </p:txBody>
      </p:sp>
      <p:sp>
        <p:nvSpPr>
          <p:cNvPr id="12" name="TextBox 11">
            <a:extLst>
              <a:ext uri="{FF2B5EF4-FFF2-40B4-BE49-F238E27FC236}">
                <a16:creationId xmlns:a16="http://schemas.microsoft.com/office/drawing/2014/main" id="{3CCCBF95-04B3-5245-9C2C-FC6E6FB4B305}"/>
              </a:ext>
            </a:extLst>
          </p:cNvPr>
          <p:cNvSpPr txBox="1"/>
          <p:nvPr/>
        </p:nvSpPr>
        <p:spPr>
          <a:xfrm>
            <a:off x="-36443" y="22223753"/>
            <a:ext cx="11044801" cy="7950959"/>
          </a:xfrm>
          <a:prstGeom prst="rect">
            <a:avLst/>
          </a:prstGeom>
          <a:noFill/>
          <a:ln>
            <a:solidFill>
              <a:schemeClr val="bg1"/>
            </a:solidFill>
          </a:ln>
        </p:spPr>
        <p:txBody>
          <a:bodyPr wrap="square" rtlCol="0">
            <a:spAutoFit/>
          </a:bodyPr>
          <a:lstStyle/>
          <a:p>
            <a:pPr algn="ctr"/>
            <a:r>
              <a:rPr lang="en-US" sz="4800" dirty="0">
                <a:solidFill>
                  <a:schemeClr val="bg1"/>
                </a:solidFill>
              </a:rPr>
              <a:t>Conclusion:</a:t>
            </a:r>
          </a:p>
          <a:p>
            <a:r>
              <a:rPr lang="en-US" sz="3600" dirty="0">
                <a:solidFill>
                  <a:schemeClr val="bg1"/>
                </a:solidFill>
              </a:rPr>
              <a:t>Our algorithm restricts the single fault to only its 1-distance neighbors with high probability [1]. We ran simulation experiments to evaluate the effectiveness of our algorithm. We used different parameters to see how those with variations affect the stabilization time of the network. We ran simulations with variable network size, different degrees of the nodes (sparse and dense graphs), changing the faulty node’s location etc. Along with creating an algorithm, we created a random graph generator and a random scheduler to record the time within the fault gap and to see how long it took the fault to recover thus achieving stabilization. </a:t>
            </a:r>
            <a:r>
              <a:rPr lang="en-US" sz="800" dirty="0">
                <a:solidFill>
                  <a:schemeClr val="bg1"/>
                </a:solidFill>
              </a:rPr>
              <a:t> </a:t>
            </a:r>
          </a:p>
          <a:p>
            <a:endParaRPr lang="en-US" sz="1600" dirty="0">
              <a:solidFill>
                <a:schemeClr val="bg1"/>
              </a:solidFill>
            </a:endParaRPr>
          </a:p>
          <a:p>
            <a:endParaRPr lang="en-US" sz="1467" dirty="0">
              <a:solidFill>
                <a:schemeClr val="bg1"/>
              </a:solidFill>
            </a:endParaRPr>
          </a:p>
        </p:txBody>
      </p:sp>
      <p:sp>
        <p:nvSpPr>
          <p:cNvPr id="21" name="TextBox 20">
            <a:extLst>
              <a:ext uri="{FF2B5EF4-FFF2-40B4-BE49-F238E27FC236}">
                <a16:creationId xmlns:a16="http://schemas.microsoft.com/office/drawing/2014/main" id="{57AF2445-6994-9A41-9D5F-144228EDEB87}"/>
              </a:ext>
            </a:extLst>
          </p:cNvPr>
          <p:cNvSpPr txBox="1"/>
          <p:nvPr/>
        </p:nvSpPr>
        <p:spPr>
          <a:xfrm>
            <a:off x="9921709" y="10956036"/>
            <a:ext cx="12124551" cy="4747453"/>
          </a:xfrm>
          <a:prstGeom prst="rect">
            <a:avLst/>
          </a:prstGeom>
          <a:noFill/>
          <a:ln>
            <a:solidFill>
              <a:schemeClr val="bg1"/>
            </a:solidFill>
          </a:ln>
        </p:spPr>
        <p:txBody>
          <a:bodyPr wrap="square" rtlCol="0">
            <a:spAutoFit/>
          </a:bodyPr>
          <a:lstStyle/>
          <a:p>
            <a:r>
              <a:rPr lang="en-US" sz="4800" dirty="0">
                <a:solidFill>
                  <a:schemeClr val="bg1"/>
                </a:solidFill>
              </a:rPr>
              <a:t>Algorithm and Examples:</a:t>
            </a:r>
          </a:p>
          <a:p>
            <a:r>
              <a:rPr lang="en-US" sz="3600" dirty="0">
                <a:solidFill>
                  <a:schemeClr val="bg1"/>
                </a:solidFill>
              </a:rPr>
              <a:t>Process </a:t>
            </a:r>
            <a:r>
              <a:rPr lang="en-US" sz="3600" dirty="0" err="1">
                <a:solidFill>
                  <a:schemeClr val="bg1"/>
                </a:solidFill>
              </a:rPr>
              <a:t>i</a:t>
            </a:r>
            <a:r>
              <a:rPr lang="en-US" sz="3600" dirty="0">
                <a:solidFill>
                  <a:schemeClr val="bg1"/>
                </a:solidFill>
              </a:rPr>
              <a:t> updates v(</a:t>
            </a:r>
            <a:r>
              <a:rPr lang="en-US" sz="3600" dirty="0" err="1">
                <a:solidFill>
                  <a:schemeClr val="bg1"/>
                </a:solidFill>
              </a:rPr>
              <a:t>i</a:t>
            </a:r>
            <a:r>
              <a:rPr lang="en-US" sz="3600" dirty="0">
                <a:solidFill>
                  <a:schemeClr val="bg1"/>
                </a:solidFill>
              </a:rPr>
              <a:t>) when the following three conditions hold</a:t>
            </a:r>
          </a:p>
          <a:p>
            <a:r>
              <a:rPr lang="en-US" sz="3600" dirty="0">
                <a:solidFill>
                  <a:schemeClr val="bg1"/>
                </a:solidFill>
              </a:rPr>
              <a:t>a) The randomized scheduler chooses </a:t>
            </a:r>
            <a:r>
              <a:rPr lang="en-US" sz="3600" dirty="0" err="1">
                <a:solidFill>
                  <a:schemeClr val="bg1"/>
                </a:solidFill>
              </a:rPr>
              <a:t>i</a:t>
            </a:r>
            <a:endParaRPr lang="en-US" sz="3600" dirty="0">
              <a:solidFill>
                <a:schemeClr val="bg1"/>
              </a:solidFill>
            </a:endParaRPr>
          </a:p>
          <a:p>
            <a:r>
              <a:rPr lang="en-US" sz="3600" dirty="0">
                <a:solidFill>
                  <a:schemeClr val="bg1"/>
                </a:solidFill>
              </a:rPr>
              <a:t>b)</a:t>
            </a:r>
          </a:p>
          <a:p>
            <a:r>
              <a:rPr lang="en-US" sz="3600" dirty="0">
                <a:solidFill>
                  <a:schemeClr val="bg1"/>
                </a:solidFill>
              </a:rPr>
              <a:t>c) </a:t>
            </a:r>
            <a:r>
              <a:rPr lang="en-US" sz="800" dirty="0">
                <a:solidFill>
                  <a:schemeClr val="bg1"/>
                </a:solidFill>
              </a:rPr>
              <a:t>   </a:t>
            </a:r>
            <a:endParaRPr lang="en-US" sz="3600" dirty="0">
              <a:solidFill>
                <a:schemeClr val="bg1"/>
              </a:solidFill>
            </a:endParaRPr>
          </a:p>
          <a:p>
            <a:endParaRPr lang="en-US" sz="3600" dirty="0">
              <a:solidFill>
                <a:schemeClr val="bg1"/>
              </a:solidFill>
            </a:endParaRPr>
          </a:p>
          <a:p>
            <a:r>
              <a:rPr lang="en-US" sz="3200" dirty="0">
                <a:solidFill>
                  <a:schemeClr val="bg1"/>
                </a:solidFill>
              </a:rPr>
              <a:t>The corresponding action also increases x(</a:t>
            </a:r>
            <a:r>
              <a:rPr lang="en-US" sz="3200" dirty="0" err="1">
                <a:solidFill>
                  <a:schemeClr val="bg1"/>
                </a:solidFill>
              </a:rPr>
              <a:t>i</a:t>
            </a:r>
            <a:r>
              <a:rPr lang="en-US" sz="3200" dirty="0">
                <a:solidFill>
                  <a:schemeClr val="bg1"/>
                </a:solidFill>
              </a:rPr>
              <a:t>) to </a:t>
            </a:r>
            <a:r>
              <a:rPr lang="en-US" altLang="zh-CN" sz="3200" dirty="0">
                <a:solidFill>
                  <a:schemeClr val="bg1"/>
                </a:solidFill>
                <a:latin typeface="Arial Narrow" panose="020B0606020202030204" pitchFamily="34" charset="0"/>
                <a:ea typeface="宋体" panose="02010600030101010101" pitchFamily="2" charset="-122"/>
              </a:rPr>
              <a:t>max {x(j) : j </a:t>
            </a:r>
            <a:r>
              <a:rPr lang="en-US" altLang="zh-CN" sz="3200" dirty="0">
                <a:solidFill>
                  <a:schemeClr val="bg1"/>
                </a:solidFill>
                <a:ea typeface="宋体" panose="02010600030101010101" pitchFamily="2" charset="-122"/>
                <a:sym typeface="Symbol" panose="05050102010706020507" pitchFamily="18" charset="2"/>
              </a:rPr>
              <a:t></a:t>
            </a:r>
            <a:r>
              <a:rPr lang="en-US" altLang="zh-CN" sz="3200" dirty="0">
                <a:solidFill>
                  <a:schemeClr val="bg1"/>
                </a:solidFill>
                <a:latin typeface="Arial Narrow" panose="020B0606020202030204" pitchFamily="34" charset="0"/>
                <a:ea typeface="宋体" panose="02010600030101010101" pitchFamily="2" charset="-122"/>
              </a:rPr>
              <a:t> N</a:t>
            </a:r>
            <a:r>
              <a:rPr lang="en-US" altLang="zh-CN" sz="3200" baseline="-25000" dirty="0">
                <a:solidFill>
                  <a:schemeClr val="bg1"/>
                </a:solidFill>
                <a:latin typeface="Arial Narrow" panose="020B0606020202030204" pitchFamily="34" charset="0"/>
                <a:ea typeface="宋体" panose="02010600030101010101" pitchFamily="2" charset="-122"/>
              </a:rPr>
              <a:t>i</a:t>
            </a:r>
            <a:r>
              <a:rPr lang="en-US" altLang="zh-CN" sz="3200" dirty="0">
                <a:solidFill>
                  <a:schemeClr val="bg1"/>
                </a:solidFill>
                <a:latin typeface="Arial Narrow" panose="020B0606020202030204" pitchFamily="34" charset="0"/>
                <a:ea typeface="宋体" panose="02010600030101010101" pitchFamily="2" charset="-122"/>
              </a:rPr>
              <a:t> } + </a:t>
            </a:r>
            <a:r>
              <a:rPr lang="en-US" altLang="zh-CN" sz="3200" b="1" dirty="0">
                <a:solidFill>
                  <a:schemeClr val="bg1"/>
                </a:solidFill>
                <a:latin typeface="Arial Narrow" panose="020B0606020202030204" pitchFamily="34" charset="0"/>
                <a:ea typeface="宋体" panose="02010600030101010101" pitchFamily="2" charset="-122"/>
              </a:rPr>
              <a:t>m</a:t>
            </a:r>
            <a:r>
              <a:rPr lang="en-US" altLang="zh-CN" sz="3200" dirty="0">
                <a:solidFill>
                  <a:schemeClr val="bg1"/>
                </a:solidFill>
                <a:latin typeface="Arial Narrow" panose="020B0606020202030204" pitchFamily="34" charset="0"/>
                <a:ea typeface="宋体" panose="02010600030101010101" pitchFamily="2" charset="-122"/>
              </a:rPr>
              <a:t>, (m&gt;0)</a:t>
            </a:r>
            <a:endParaRPr lang="en-US" sz="1000" dirty="0">
              <a:solidFill>
                <a:schemeClr val="bg1"/>
              </a:solidFill>
            </a:endParaRPr>
          </a:p>
          <a:p>
            <a:endParaRPr lang="en-US" sz="1050" dirty="0">
              <a:solidFill>
                <a:schemeClr val="bg1"/>
              </a:solidFill>
            </a:endParaRPr>
          </a:p>
        </p:txBody>
      </p:sp>
      <p:graphicFrame>
        <p:nvGraphicFramePr>
          <p:cNvPr id="22" name="Object 9">
            <a:extLst>
              <a:ext uri="{FF2B5EF4-FFF2-40B4-BE49-F238E27FC236}">
                <a16:creationId xmlns:a16="http://schemas.microsoft.com/office/drawing/2014/main" id="{9EC627F9-5402-DF4D-9EAA-1DBD66EC73D3}"/>
              </a:ext>
            </a:extLst>
          </p:cNvPr>
          <p:cNvGraphicFramePr>
            <a:graphicFrameLocks noChangeAspect="1"/>
          </p:cNvGraphicFramePr>
          <p:nvPr>
            <p:extLst>
              <p:ext uri="{D42A27DB-BD31-4B8C-83A1-F6EECF244321}">
                <p14:modId xmlns:p14="http://schemas.microsoft.com/office/powerpoint/2010/main" val="1192887364"/>
              </p:ext>
            </p:extLst>
          </p:nvPr>
        </p:nvGraphicFramePr>
        <p:xfrm>
          <a:off x="10593688" y="13405383"/>
          <a:ext cx="3619633" cy="665254"/>
        </p:xfrm>
        <a:graphic>
          <a:graphicData uri="http://schemas.openxmlformats.org/presentationml/2006/ole">
            <mc:AlternateContent xmlns:mc="http://schemas.openxmlformats.org/markup-compatibility/2006">
              <mc:Choice xmlns:v="urn:schemas-microsoft-com:vml" Requires="v">
                <p:oleObj spid="_x0000_s1056" name="Equation" r:id="rId4" imgW="25450800" imgH="4686300" progId="Equation.3">
                  <p:embed/>
                </p:oleObj>
              </mc:Choice>
              <mc:Fallback>
                <p:oleObj name="Equation" r:id="rId4" imgW="25450800" imgH="4686300" progId="Equation.3">
                  <p:embed/>
                  <p:pic>
                    <p:nvPicPr>
                      <p:cNvPr id="22" name="Object 9">
                        <a:extLst>
                          <a:ext uri="{FF2B5EF4-FFF2-40B4-BE49-F238E27FC236}">
                            <a16:creationId xmlns:a16="http://schemas.microsoft.com/office/drawing/2014/main" id="{9EC627F9-5402-DF4D-9EAA-1DBD66EC7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3688" y="13405383"/>
                        <a:ext cx="3619633" cy="665254"/>
                      </a:xfrm>
                      <a:prstGeom prst="rect">
                        <a:avLst/>
                      </a:prstGeom>
                      <a:noFill/>
                      <a:ln>
                        <a:noFill/>
                      </a:ln>
                    </p:spPr>
                  </p:pic>
                </p:oleObj>
              </mc:Fallback>
            </mc:AlternateContent>
          </a:graphicData>
        </a:graphic>
      </p:graphicFrame>
      <p:graphicFrame>
        <p:nvGraphicFramePr>
          <p:cNvPr id="23" name="Object 10">
            <a:extLst>
              <a:ext uri="{FF2B5EF4-FFF2-40B4-BE49-F238E27FC236}">
                <a16:creationId xmlns:a16="http://schemas.microsoft.com/office/drawing/2014/main" id="{8F799581-FF04-6C40-94EF-6453A39509E1}"/>
              </a:ext>
            </a:extLst>
          </p:cNvPr>
          <p:cNvGraphicFramePr>
            <a:graphicFrameLocks noChangeAspect="1"/>
          </p:cNvGraphicFramePr>
          <p:nvPr>
            <p:extLst>
              <p:ext uri="{D42A27DB-BD31-4B8C-83A1-F6EECF244321}">
                <p14:modId xmlns:p14="http://schemas.microsoft.com/office/powerpoint/2010/main" val="1789732301"/>
              </p:ext>
            </p:extLst>
          </p:nvPr>
        </p:nvGraphicFramePr>
        <p:xfrm>
          <a:off x="10593688" y="12811253"/>
          <a:ext cx="3253464" cy="665254"/>
        </p:xfrm>
        <a:graphic>
          <a:graphicData uri="http://schemas.openxmlformats.org/presentationml/2006/ole">
            <mc:AlternateContent xmlns:mc="http://schemas.openxmlformats.org/markup-compatibility/2006">
              <mc:Choice xmlns:v="urn:schemas-microsoft-com:vml" Requires="v">
                <p:oleObj spid="_x0000_s1057" name="Equation" r:id="rId6" imgW="27495500" imgH="4686300" progId="Equation.3">
                  <p:embed/>
                </p:oleObj>
              </mc:Choice>
              <mc:Fallback>
                <p:oleObj name="Equation" r:id="rId6" imgW="27495500" imgH="4686300" progId="Equation.3">
                  <p:embed/>
                  <p:pic>
                    <p:nvPicPr>
                      <p:cNvPr id="23" name="Object 10">
                        <a:extLst>
                          <a:ext uri="{FF2B5EF4-FFF2-40B4-BE49-F238E27FC236}">
                            <a16:creationId xmlns:a16="http://schemas.microsoft.com/office/drawing/2014/main" id="{8F799581-FF04-6C40-94EF-6453A39509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93688" y="12811253"/>
                        <a:ext cx="3253464" cy="665254"/>
                      </a:xfrm>
                      <a:prstGeom prst="rect">
                        <a:avLst/>
                      </a:prstGeom>
                      <a:noFill/>
                      <a:ln>
                        <a:noFill/>
                      </a:ln>
                    </p:spPr>
                  </p:pic>
                </p:oleObj>
              </mc:Fallback>
            </mc:AlternateContent>
          </a:graphicData>
        </a:graphic>
      </p:graphicFrame>
      <p:sp>
        <p:nvSpPr>
          <p:cNvPr id="41" name="TextBox 40">
            <a:extLst>
              <a:ext uri="{FF2B5EF4-FFF2-40B4-BE49-F238E27FC236}">
                <a16:creationId xmlns:a16="http://schemas.microsoft.com/office/drawing/2014/main" id="{68DA14AB-98CA-C34D-8B59-FD4E068FA213}"/>
              </a:ext>
            </a:extLst>
          </p:cNvPr>
          <p:cNvSpPr txBox="1"/>
          <p:nvPr/>
        </p:nvSpPr>
        <p:spPr>
          <a:xfrm>
            <a:off x="11008361" y="16563233"/>
            <a:ext cx="2877129" cy="1446358"/>
          </a:xfrm>
          <a:prstGeom prst="rect">
            <a:avLst/>
          </a:prstGeom>
          <a:noFill/>
        </p:spPr>
        <p:txBody>
          <a:bodyPr wrap="square" rtlCol="0">
            <a:spAutoFit/>
          </a:bodyPr>
          <a:lstStyle/>
          <a:p>
            <a:r>
              <a:rPr lang="en-US" sz="2933" dirty="0">
                <a:solidFill>
                  <a:schemeClr val="bg1"/>
                </a:solidFill>
              </a:rPr>
              <a:t>1. Green node x=3 is being triggered</a:t>
            </a:r>
          </a:p>
        </p:txBody>
      </p:sp>
      <p:sp>
        <p:nvSpPr>
          <p:cNvPr id="42" name="TextBox 41">
            <a:extLst>
              <a:ext uri="{FF2B5EF4-FFF2-40B4-BE49-F238E27FC236}">
                <a16:creationId xmlns:a16="http://schemas.microsoft.com/office/drawing/2014/main" id="{03B65CD4-2249-C24E-A2F3-26B395686993}"/>
              </a:ext>
            </a:extLst>
          </p:cNvPr>
          <p:cNvSpPr txBox="1"/>
          <p:nvPr/>
        </p:nvSpPr>
        <p:spPr>
          <a:xfrm>
            <a:off x="17768527" y="16249780"/>
            <a:ext cx="2135439" cy="2800382"/>
          </a:xfrm>
          <a:prstGeom prst="rect">
            <a:avLst/>
          </a:prstGeom>
          <a:noFill/>
        </p:spPr>
        <p:txBody>
          <a:bodyPr wrap="square" rtlCol="0">
            <a:spAutoFit/>
          </a:bodyPr>
          <a:lstStyle/>
          <a:p>
            <a:r>
              <a:rPr lang="en-US" sz="2933" dirty="0">
                <a:solidFill>
                  <a:schemeClr val="bg1"/>
                </a:solidFill>
              </a:rPr>
              <a:t>2. All three conditions are true, so it changes from green to orange</a:t>
            </a:r>
          </a:p>
        </p:txBody>
      </p:sp>
      <p:sp>
        <p:nvSpPr>
          <p:cNvPr id="43" name="TextBox 42">
            <a:extLst>
              <a:ext uri="{FF2B5EF4-FFF2-40B4-BE49-F238E27FC236}">
                <a16:creationId xmlns:a16="http://schemas.microsoft.com/office/drawing/2014/main" id="{2FCD5731-6D6F-0D43-B1F7-5CE78E013851}"/>
              </a:ext>
            </a:extLst>
          </p:cNvPr>
          <p:cNvSpPr txBox="1"/>
          <p:nvPr/>
        </p:nvSpPr>
        <p:spPr>
          <a:xfrm>
            <a:off x="26946072" y="16642700"/>
            <a:ext cx="184731" cy="346249"/>
          </a:xfrm>
          <a:prstGeom prst="rect">
            <a:avLst/>
          </a:prstGeom>
          <a:noFill/>
        </p:spPr>
        <p:txBody>
          <a:bodyPr wrap="none" rtlCol="0">
            <a:spAutoFit/>
          </a:bodyPr>
          <a:lstStyle/>
          <a:p>
            <a:endParaRPr lang="en-US" sz="1650" dirty="0"/>
          </a:p>
        </p:txBody>
      </p:sp>
      <p:sp>
        <p:nvSpPr>
          <p:cNvPr id="44" name="TextBox 43">
            <a:extLst>
              <a:ext uri="{FF2B5EF4-FFF2-40B4-BE49-F238E27FC236}">
                <a16:creationId xmlns:a16="http://schemas.microsoft.com/office/drawing/2014/main" id="{C3BF0F34-E3EE-A94C-8E18-8923E7251656}"/>
              </a:ext>
            </a:extLst>
          </p:cNvPr>
          <p:cNvSpPr txBox="1"/>
          <p:nvPr/>
        </p:nvSpPr>
        <p:spPr>
          <a:xfrm>
            <a:off x="24381248" y="16141885"/>
            <a:ext cx="2959434" cy="2800382"/>
          </a:xfrm>
          <a:prstGeom prst="rect">
            <a:avLst/>
          </a:prstGeom>
          <a:noFill/>
        </p:spPr>
        <p:txBody>
          <a:bodyPr wrap="square" rtlCol="0">
            <a:spAutoFit/>
          </a:bodyPr>
          <a:lstStyle/>
          <a:p>
            <a:r>
              <a:rPr lang="en-US" sz="2933" dirty="0">
                <a:solidFill>
                  <a:schemeClr val="bg1"/>
                </a:solidFill>
              </a:rPr>
              <a:t>3. And we assume m=9 in this example, so x becomes 12 for that node (x= </a:t>
            </a:r>
            <a:r>
              <a:rPr lang="en-US" sz="2933" dirty="0" err="1">
                <a:solidFill>
                  <a:schemeClr val="bg1"/>
                </a:solidFill>
              </a:rPr>
              <a:t>x+m</a:t>
            </a:r>
            <a:r>
              <a:rPr lang="en-US" sz="2933" dirty="0">
                <a:solidFill>
                  <a:schemeClr val="bg1"/>
                </a:solidFill>
              </a:rPr>
              <a:t>)</a:t>
            </a:r>
          </a:p>
        </p:txBody>
      </p:sp>
      <p:sp>
        <p:nvSpPr>
          <p:cNvPr id="45" name="TextBox 44">
            <a:extLst>
              <a:ext uri="{FF2B5EF4-FFF2-40B4-BE49-F238E27FC236}">
                <a16:creationId xmlns:a16="http://schemas.microsoft.com/office/drawing/2014/main" id="{8543D2A3-5A27-6D42-B81C-B56607035D32}"/>
              </a:ext>
            </a:extLst>
          </p:cNvPr>
          <p:cNvSpPr txBox="1"/>
          <p:nvPr/>
        </p:nvSpPr>
        <p:spPr>
          <a:xfrm>
            <a:off x="32192407" y="15965027"/>
            <a:ext cx="3143037" cy="3703065"/>
          </a:xfrm>
          <a:prstGeom prst="rect">
            <a:avLst/>
          </a:prstGeom>
          <a:noFill/>
        </p:spPr>
        <p:txBody>
          <a:bodyPr wrap="square" rtlCol="0">
            <a:spAutoFit/>
          </a:bodyPr>
          <a:lstStyle/>
          <a:p>
            <a:r>
              <a:rPr lang="en-US" sz="2933" dirty="0">
                <a:solidFill>
                  <a:schemeClr val="bg1"/>
                </a:solidFill>
              </a:rPr>
              <a:t>4. If the node with x = 1 is chosen, there the first two conditions hold. So, x value will be increased to 2 but its color stays the same </a:t>
            </a:r>
          </a:p>
        </p:txBody>
      </p:sp>
      <p:sp>
        <p:nvSpPr>
          <p:cNvPr id="46" name="TextBox 45">
            <a:extLst>
              <a:ext uri="{FF2B5EF4-FFF2-40B4-BE49-F238E27FC236}">
                <a16:creationId xmlns:a16="http://schemas.microsoft.com/office/drawing/2014/main" id="{591B37FA-9C41-664D-9874-CC1F0CEEF7B3}"/>
              </a:ext>
            </a:extLst>
          </p:cNvPr>
          <p:cNvSpPr txBox="1"/>
          <p:nvPr/>
        </p:nvSpPr>
        <p:spPr>
          <a:xfrm>
            <a:off x="11132957" y="21923630"/>
            <a:ext cx="2710984" cy="3703065"/>
          </a:xfrm>
          <a:prstGeom prst="rect">
            <a:avLst/>
          </a:prstGeom>
          <a:noFill/>
        </p:spPr>
        <p:txBody>
          <a:bodyPr wrap="square" rtlCol="0">
            <a:spAutoFit/>
          </a:bodyPr>
          <a:lstStyle/>
          <a:p>
            <a:r>
              <a:rPr lang="en-US" sz="2933" dirty="0">
                <a:solidFill>
                  <a:schemeClr val="bg1"/>
                </a:solidFill>
              </a:rPr>
              <a:t>5. Now if the scheduler chooses the node with x= 12,  again all three conditions are true for the node.</a:t>
            </a:r>
          </a:p>
        </p:txBody>
      </p:sp>
      <p:sp>
        <p:nvSpPr>
          <p:cNvPr id="47" name="TextBox 46">
            <a:extLst>
              <a:ext uri="{FF2B5EF4-FFF2-40B4-BE49-F238E27FC236}">
                <a16:creationId xmlns:a16="http://schemas.microsoft.com/office/drawing/2014/main" id="{6B9BB019-AD9B-284F-8DD0-2BF3C32058FD}"/>
              </a:ext>
            </a:extLst>
          </p:cNvPr>
          <p:cNvSpPr txBox="1"/>
          <p:nvPr/>
        </p:nvSpPr>
        <p:spPr>
          <a:xfrm>
            <a:off x="18841214" y="21928199"/>
            <a:ext cx="2024351" cy="1897699"/>
          </a:xfrm>
          <a:prstGeom prst="rect">
            <a:avLst/>
          </a:prstGeom>
          <a:noFill/>
        </p:spPr>
        <p:txBody>
          <a:bodyPr wrap="square" rtlCol="0">
            <a:spAutoFit/>
          </a:bodyPr>
          <a:lstStyle/>
          <a:p>
            <a:r>
              <a:rPr lang="en-US" sz="2933" dirty="0">
                <a:solidFill>
                  <a:schemeClr val="bg1"/>
                </a:solidFill>
              </a:rPr>
              <a:t>6. So, it changes to green and x becomes 21</a:t>
            </a:r>
          </a:p>
        </p:txBody>
      </p:sp>
      <p:sp>
        <p:nvSpPr>
          <p:cNvPr id="48" name="TextBox 47">
            <a:extLst>
              <a:ext uri="{FF2B5EF4-FFF2-40B4-BE49-F238E27FC236}">
                <a16:creationId xmlns:a16="http://schemas.microsoft.com/office/drawing/2014/main" id="{3213A7E7-251B-704C-8076-0B981D629606}"/>
              </a:ext>
            </a:extLst>
          </p:cNvPr>
          <p:cNvSpPr txBox="1"/>
          <p:nvPr/>
        </p:nvSpPr>
        <p:spPr>
          <a:xfrm>
            <a:off x="25747257" y="21591285"/>
            <a:ext cx="3028393" cy="3793283"/>
          </a:xfrm>
          <a:prstGeom prst="rect">
            <a:avLst/>
          </a:prstGeom>
          <a:noFill/>
        </p:spPr>
        <p:txBody>
          <a:bodyPr wrap="square" rtlCol="0">
            <a:spAutoFit/>
          </a:bodyPr>
          <a:lstStyle/>
          <a:p>
            <a:pPr>
              <a:lnSpc>
                <a:spcPct val="90000"/>
              </a:lnSpc>
              <a:spcBef>
                <a:spcPct val="0"/>
              </a:spcBef>
            </a:pPr>
            <a:r>
              <a:rPr lang="en-US" sz="2933" dirty="0">
                <a:solidFill>
                  <a:schemeClr val="bg1"/>
                </a:solidFill>
              </a:rPr>
              <a:t>7. Recovery completes </a:t>
            </a:r>
            <a:r>
              <a:rPr lang="en-US" altLang="zh-CN" sz="2933" dirty="0">
                <a:solidFill>
                  <a:schemeClr val="bg1"/>
                </a:solidFill>
                <a:latin typeface="Arial Narrow" panose="020B0606020202030204" pitchFamily="34" charset="0"/>
                <a:ea typeface="宋体" panose="02010600030101010101" pitchFamily="2" charset="-122"/>
              </a:rPr>
              <a:t>when </a:t>
            </a:r>
            <a:r>
              <a:rPr lang="en-US" altLang="zh-CN" sz="2933" dirty="0">
                <a:solidFill>
                  <a:schemeClr val="bg1"/>
                </a:solidFill>
                <a:ea typeface="宋体" panose="02010600030101010101" pitchFamily="2" charset="-122"/>
                <a:sym typeface="Symbol" panose="05050102010706020507" pitchFamily="18" charset="2"/>
              </a:rPr>
              <a:t></a:t>
            </a:r>
            <a:r>
              <a:rPr lang="en-US" altLang="zh-CN" sz="2933" dirty="0">
                <a:solidFill>
                  <a:schemeClr val="bg1"/>
                </a:solidFill>
                <a:latin typeface="Arial Narrow" panose="020B0606020202030204" pitchFamily="34" charset="0"/>
                <a:ea typeface="宋体" panose="02010600030101010101" pitchFamily="2" charset="-122"/>
              </a:rPr>
              <a:t>j </a:t>
            </a:r>
            <a:r>
              <a:rPr lang="en-US" altLang="zh-CN" sz="2933" dirty="0">
                <a:solidFill>
                  <a:schemeClr val="bg1"/>
                </a:solidFill>
                <a:ea typeface="宋体" panose="02010600030101010101" pitchFamily="2" charset="-122"/>
                <a:sym typeface="Symbol" panose="05050102010706020507" pitchFamily="18" charset="2"/>
              </a:rPr>
              <a:t></a:t>
            </a:r>
            <a:r>
              <a:rPr lang="en-US" altLang="zh-CN" sz="2933" dirty="0">
                <a:solidFill>
                  <a:schemeClr val="bg1"/>
                </a:solidFill>
                <a:latin typeface="Arial Narrow" panose="020B0606020202030204" pitchFamily="34" charset="0"/>
                <a:ea typeface="宋体" panose="02010600030101010101" pitchFamily="2" charset="-122"/>
              </a:rPr>
              <a:t>  N</a:t>
            </a:r>
            <a:r>
              <a:rPr lang="en-US" altLang="zh-CN" sz="2933" baseline="-25000" dirty="0">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 : v(</a:t>
            </a:r>
            <a:r>
              <a:rPr lang="en-US" altLang="zh-CN" sz="2933" dirty="0" err="1">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 ≠ v(j) and the scheduler selects </a:t>
            </a:r>
            <a:r>
              <a:rPr lang="en-US" altLang="zh-CN" sz="2933" dirty="0" err="1">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 </a:t>
            </a:r>
          </a:p>
          <a:p>
            <a:pPr>
              <a:lnSpc>
                <a:spcPct val="90000"/>
              </a:lnSpc>
              <a:spcBef>
                <a:spcPct val="0"/>
              </a:spcBef>
            </a:pPr>
            <a:r>
              <a:rPr lang="en-US" altLang="zh-CN" sz="2933" dirty="0">
                <a:solidFill>
                  <a:schemeClr val="bg1"/>
                </a:solidFill>
                <a:latin typeface="Arial Narrow" panose="020B0606020202030204" pitchFamily="34" charset="0"/>
                <a:ea typeface="宋体" panose="02010600030101010101" pitchFamily="2" charset="-122"/>
              </a:rPr>
              <a:t>Node </a:t>
            </a:r>
            <a:r>
              <a:rPr lang="en-US" altLang="zh-CN" sz="2933" dirty="0" err="1">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 flips v(</a:t>
            </a:r>
            <a:r>
              <a:rPr lang="en-US" altLang="zh-CN" sz="2933" dirty="0" err="1">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 regardless of the value of x(</a:t>
            </a:r>
            <a:r>
              <a:rPr lang="en-US" altLang="zh-CN" sz="2933" dirty="0" err="1">
                <a:solidFill>
                  <a:schemeClr val="bg1"/>
                </a:solidFill>
                <a:latin typeface="Arial Narrow" panose="020B0606020202030204" pitchFamily="34" charset="0"/>
                <a:ea typeface="宋体" panose="02010600030101010101" pitchFamily="2" charset="-122"/>
              </a:rPr>
              <a:t>i</a:t>
            </a:r>
            <a:r>
              <a:rPr lang="en-US" altLang="zh-CN" sz="2933" dirty="0">
                <a:solidFill>
                  <a:schemeClr val="bg1"/>
                </a:solidFill>
                <a:latin typeface="Arial Narrow" panose="020B0606020202030204" pitchFamily="34" charset="0"/>
                <a:ea typeface="宋体" panose="02010600030101010101" pitchFamily="2" charset="-122"/>
              </a:rPr>
              <a:t>)</a:t>
            </a:r>
          </a:p>
          <a:p>
            <a:endParaRPr lang="en-US" sz="2933" dirty="0">
              <a:solidFill>
                <a:schemeClr val="bg1"/>
              </a:solidFill>
            </a:endParaRPr>
          </a:p>
        </p:txBody>
      </p:sp>
      <p:sp>
        <p:nvSpPr>
          <p:cNvPr id="49" name="TextBox 48">
            <a:extLst>
              <a:ext uri="{FF2B5EF4-FFF2-40B4-BE49-F238E27FC236}">
                <a16:creationId xmlns:a16="http://schemas.microsoft.com/office/drawing/2014/main" id="{ED92EA8A-750D-1644-BAB4-1A389FEBDB76}"/>
              </a:ext>
            </a:extLst>
          </p:cNvPr>
          <p:cNvSpPr txBox="1"/>
          <p:nvPr/>
        </p:nvSpPr>
        <p:spPr>
          <a:xfrm>
            <a:off x="32976082" y="21802196"/>
            <a:ext cx="2922948" cy="2800382"/>
          </a:xfrm>
          <a:prstGeom prst="rect">
            <a:avLst/>
          </a:prstGeom>
          <a:noFill/>
        </p:spPr>
        <p:txBody>
          <a:bodyPr wrap="square" rtlCol="0">
            <a:spAutoFit/>
          </a:bodyPr>
          <a:lstStyle/>
          <a:p>
            <a:r>
              <a:rPr lang="en-US" sz="2933" dirty="0">
                <a:solidFill>
                  <a:schemeClr val="bg1"/>
                </a:solidFill>
              </a:rPr>
              <a:t>8. So, at this point if the top most node is chosen, it turns to green and the system stabilizes. </a:t>
            </a:r>
          </a:p>
        </p:txBody>
      </p:sp>
      <p:sp>
        <p:nvSpPr>
          <p:cNvPr id="50" name="TextBox 49">
            <a:extLst>
              <a:ext uri="{FF2B5EF4-FFF2-40B4-BE49-F238E27FC236}">
                <a16:creationId xmlns:a16="http://schemas.microsoft.com/office/drawing/2014/main" id="{C88DF8FB-FD7B-4BCC-BBCB-16608B91A8DF}"/>
              </a:ext>
            </a:extLst>
          </p:cNvPr>
          <p:cNvSpPr txBox="1"/>
          <p:nvPr/>
        </p:nvSpPr>
        <p:spPr>
          <a:xfrm>
            <a:off x="-37909" y="15749037"/>
            <a:ext cx="11027849" cy="5993949"/>
          </a:xfrm>
          <a:prstGeom prst="rect">
            <a:avLst/>
          </a:prstGeom>
          <a:noFill/>
          <a:ln>
            <a:noFill/>
          </a:ln>
        </p:spPr>
        <p:txBody>
          <a:bodyPr wrap="square" rtlCol="0">
            <a:spAutoFit/>
          </a:bodyPr>
          <a:lstStyle/>
          <a:p>
            <a:pPr algn="ctr"/>
            <a:r>
              <a:rPr lang="en-US" sz="4950" dirty="0">
                <a:solidFill>
                  <a:schemeClr val="bg1"/>
                </a:solidFill>
              </a:rPr>
              <a:t>Persistent-bit protocol Solution:</a:t>
            </a:r>
          </a:p>
          <a:p>
            <a:r>
              <a:rPr lang="en-US" sz="3200" dirty="0">
                <a:solidFill>
                  <a:schemeClr val="bg1"/>
                </a:solidFill>
              </a:rPr>
              <a:t>Persistent bit problem is not stabilizing with a single variable. That is why we introduced a secondary variable x in our solution.</a:t>
            </a:r>
          </a:p>
          <a:p>
            <a:endParaRPr lang="en-US" sz="4950" dirty="0">
              <a:solidFill>
                <a:schemeClr val="bg1"/>
              </a:solidFill>
            </a:endParaRPr>
          </a:p>
          <a:p>
            <a:endParaRPr lang="en-US" sz="4950" dirty="0">
              <a:solidFill>
                <a:schemeClr val="bg1"/>
              </a:solidFill>
            </a:endParaRPr>
          </a:p>
          <a:p>
            <a:endParaRPr lang="en-US" sz="4950" dirty="0">
              <a:solidFill>
                <a:schemeClr val="bg1"/>
              </a:solidFill>
            </a:endParaRPr>
          </a:p>
          <a:p>
            <a:endParaRPr lang="en-US" sz="495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a:p>
            <a:endParaRPr lang="en-US" sz="800" dirty="0">
              <a:solidFill>
                <a:schemeClr val="bg1"/>
              </a:solidFill>
            </a:endParaRPr>
          </a:p>
        </p:txBody>
      </p:sp>
      <p:pic>
        <p:nvPicPr>
          <p:cNvPr id="20" name="Picture 19" descr="A picture containing chart&#10;&#10;Description automatically generated">
            <a:extLst>
              <a:ext uri="{FF2B5EF4-FFF2-40B4-BE49-F238E27FC236}">
                <a16:creationId xmlns:a16="http://schemas.microsoft.com/office/drawing/2014/main" id="{8B5542E5-7396-416E-819D-8A0CC819671C}"/>
              </a:ext>
            </a:extLst>
          </p:cNvPr>
          <p:cNvPicPr>
            <a:picLocks noChangeAspect="1"/>
          </p:cNvPicPr>
          <p:nvPr/>
        </p:nvPicPr>
        <p:blipFill>
          <a:blip r:embed="rId8"/>
          <a:stretch>
            <a:fillRect/>
          </a:stretch>
        </p:blipFill>
        <p:spPr>
          <a:xfrm>
            <a:off x="13331643" y="16027656"/>
            <a:ext cx="4021044" cy="3648437"/>
          </a:xfrm>
          <a:prstGeom prst="rect">
            <a:avLst/>
          </a:prstGeom>
        </p:spPr>
      </p:pic>
      <p:pic>
        <p:nvPicPr>
          <p:cNvPr id="25" name="Picture 24" descr="Chart&#10;&#10;Description automatically generated with low confidence">
            <a:extLst>
              <a:ext uri="{FF2B5EF4-FFF2-40B4-BE49-F238E27FC236}">
                <a16:creationId xmlns:a16="http://schemas.microsoft.com/office/drawing/2014/main" id="{CAA7FC51-5CB0-4A07-AA16-75255DE390F5}"/>
              </a:ext>
            </a:extLst>
          </p:cNvPr>
          <p:cNvPicPr>
            <a:picLocks noChangeAspect="1"/>
          </p:cNvPicPr>
          <p:nvPr/>
        </p:nvPicPr>
        <p:blipFill>
          <a:blip r:embed="rId9"/>
          <a:stretch>
            <a:fillRect/>
          </a:stretch>
        </p:blipFill>
        <p:spPr>
          <a:xfrm>
            <a:off x="20009071" y="15988182"/>
            <a:ext cx="3732806" cy="3652704"/>
          </a:xfrm>
          <a:prstGeom prst="rect">
            <a:avLst/>
          </a:prstGeom>
        </p:spPr>
      </p:pic>
      <p:pic>
        <p:nvPicPr>
          <p:cNvPr id="29" name="Picture 28" descr="Chart&#10;&#10;Description automatically generated with medium confidence">
            <a:extLst>
              <a:ext uri="{FF2B5EF4-FFF2-40B4-BE49-F238E27FC236}">
                <a16:creationId xmlns:a16="http://schemas.microsoft.com/office/drawing/2014/main" id="{898402E9-70FF-4C29-9958-BEA7A15CF8EB}"/>
              </a:ext>
            </a:extLst>
          </p:cNvPr>
          <p:cNvPicPr>
            <a:picLocks noChangeAspect="1"/>
          </p:cNvPicPr>
          <p:nvPr/>
        </p:nvPicPr>
        <p:blipFill>
          <a:blip r:embed="rId10"/>
          <a:stretch>
            <a:fillRect/>
          </a:stretch>
        </p:blipFill>
        <p:spPr>
          <a:xfrm>
            <a:off x="27841321" y="15974739"/>
            <a:ext cx="3913872" cy="3653701"/>
          </a:xfrm>
          <a:prstGeom prst="rect">
            <a:avLst/>
          </a:prstGeom>
        </p:spPr>
      </p:pic>
      <p:pic>
        <p:nvPicPr>
          <p:cNvPr id="33" name="Picture 32" descr="A picture containing timeline&#10;&#10;Description automatically generated">
            <a:extLst>
              <a:ext uri="{FF2B5EF4-FFF2-40B4-BE49-F238E27FC236}">
                <a16:creationId xmlns:a16="http://schemas.microsoft.com/office/drawing/2014/main" id="{205EFE88-AA5F-4C63-B6CA-A76AE8B8D96C}"/>
              </a:ext>
            </a:extLst>
          </p:cNvPr>
          <p:cNvPicPr>
            <a:picLocks noChangeAspect="1"/>
          </p:cNvPicPr>
          <p:nvPr/>
        </p:nvPicPr>
        <p:blipFill>
          <a:blip r:embed="rId11"/>
          <a:stretch>
            <a:fillRect/>
          </a:stretch>
        </p:blipFill>
        <p:spPr>
          <a:xfrm>
            <a:off x="35772658" y="15965027"/>
            <a:ext cx="4340490" cy="3443231"/>
          </a:xfrm>
          <a:prstGeom prst="rect">
            <a:avLst/>
          </a:prstGeom>
        </p:spPr>
      </p:pic>
      <p:pic>
        <p:nvPicPr>
          <p:cNvPr id="39" name="Picture 38" descr="A picture containing chart&#10;&#10;Description automatically generated">
            <a:extLst>
              <a:ext uri="{FF2B5EF4-FFF2-40B4-BE49-F238E27FC236}">
                <a16:creationId xmlns:a16="http://schemas.microsoft.com/office/drawing/2014/main" id="{4B9A57AE-7C63-4B21-8908-45468A7FDED8}"/>
              </a:ext>
            </a:extLst>
          </p:cNvPr>
          <p:cNvPicPr>
            <a:picLocks noChangeAspect="1"/>
          </p:cNvPicPr>
          <p:nvPr/>
        </p:nvPicPr>
        <p:blipFill>
          <a:blip r:embed="rId12"/>
          <a:stretch>
            <a:fillRect/>
          </a:stretch>
        </p:blipFill>
        <p:spPr>
          <a:xfrm>
            <a:off x="14263565" y="21720500"/>
            <a:ext cx="4017664" cy="3744016"/>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3C0096DB-9022-4D70-8939-2E1D971285A9}"/>
              </a:ext>
            </a:extLst>
          </p:cNvPr>
          <p:cNvPicPr>
            <a:picLocks noChangeAspect="1"/>
          </p:cNvPicPr>
          <p:nvPr/>
        </p:nvPicPr>
        <p:blipFill>
          <a:blip r:embed="rId13"/>
          <a:stretch>
            <a:fillRect/>
          </a:stretch>
        </p:blipFill>
        <p:spPr>
          <a:xfrm>
            <a:off x="21248234" y="21467155"/>
            <a:ext cx="3732806" cy="3936851"/>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A7FB5E4D-D385-4269-BE2D-812720B7DBE6}"/>
              </a:ext>
            </a:extLst>
          </p:cNvPr>
          <p:cNvPicPr>
            <a:picLocks noChangeAspect="1"/>
          </p:cNvPicPr>
          <p:nvPr/>
        </p:nvPicPr>
        <p:blipFill>
          <a:blip r:embed="rId14"/>
          <a:stretch>
            <a:fillRect/>
          </a:stretch>
        </p:blipFill>
        <p:spPr>
          <a:xfrm>
            <a:off x="35935473" y="21715246"/>
            <a:ext cx="4119490" cy="3862022"/>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46E67CCB-BC0C-44FB-AAF8-5DBCB664CD22}"/>
              </a:ext>
            </a:extLst>
          </p:cNvPr>
          <p:cNvPicPr>
            <a:picLocks noChangeAspect="1"/>
          </p:cNvPicPr>
          <p:nvPr/>
        </p:nvPicPr>
        <p:blipFill>
          <a:blip r:embed="rId15"/>
          <a:stretch>
            <a:fillRect/>
          </a:stretch>
        </p:blipFill>
        <p:spPr>
          <a:xfrm>
            <a:off x="28795742" y="21545317"/>
            <a:ext cx="4079368" cy="3786164"/>
          </a:xfrm>
          <a:prstGeom prst="rect">
            <a:avLst/>
          </a:prstGeom>
        </p:spPr>
      </p:pic>
      <p:pic>
        <p:nvPicPr>
          <p:cNvPr id="2" name="Picture 4">
            <a:extLst>
              <a:ext uri="{FF2B5EF4-FFF2-40B4-BE49-F238E27FC236}">
                <a16:creationId xmlns:a16="http://schemas.microsoft.com/office/drawing/2014/main" id="{544B3FE6-C4F1-BE41-87BB-3BFEEA96EA17}"/>
              </a:ext>
            </a:extLst>
          </p:cNvPr>
          <p:cNvPicPr>
            <a:picLocks noChangeAspect="1"/>
          </p:cNvPicPr>
          <p:nvPr/>
        </p:nvPicPr>
        <p:blipFill>
          <a:blip r:embed="rId16"/>
          <a:stretch>
            <a:fillRect/>
          </a:stretch>
        </p:blipFill>
        <p:spPr>
          <a:xfrm>
            <a:off x="-1" y="17619785"/>
            <a:ext cx="5637008" cy="4574565"/>
          </a:xfrm>
          <a:prstGeom prst="rect">
            <a:avLst/>
          </a:prstGeom>
        </p:spPr>
      </p:pic>
      <p:pic>
        <p:nvPicPr>
          <p:cNvPr id="19" name="Picture 23">
            <a:extLst>
              <a:ext uri="{FF2B5EF4-FFF2-40B4-BE49-F238E27FC236}">
                <a16:creationId xmlns:a16="http://schemas.microsoft.com/office/drawing/2014/main" id="{967703F2-86A0-264E-B0E5-A8177E4D0688}"/>
              </a:ext>
            </a:extLst>
          </p:cNvPr>
          <p:cNvPicPr>
            <a:picLocks/>
          </p:cNvPicPr>
          <p:nvPr/>
        </p:nvPicPr>
        <p:blipFill>
          <a:blip r:embed="rId17"/>
          <a:stretch>
            <a:fillRect/>
          </a:stretch>
        </p:blipFill>
        <p:spPr>
          <a:xfrm>
            <a:off x="5632414" y="17618853"/>
            <a:ext cx="5375947" cy="4574565"/>
          </a:xfrm>
          <a:prstGeom prst="rect">
            <a:avLst/>
          </a:prstGeom>
        </p:spPr>
      </p:pic>
      <p:pic>
        <p:nvPicPr>
          <p:cNvPr id="1037" name="Picture 13" descr="Valdosta State University Logo (VSU) Download Vector">
            <a:extLst>
              <a:ext uri="{FF2B5EF4-FFF2-40B4-BE49-F238E27FC236}">
                <a16:creationId xmlns:a16="http://schemas.microsoft.com/office/drawing/2014/main" id="{1E7417AD-78EC-416B-86FA-1845B0A046D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84770" y="280858"/>
            <a:ext cx="2968738" cy="296873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C7BDF0CD-3C9D-450E-A6CA-8884488EF1CD}"/>
              </a:ext>
            </a:extLst>
          </p:cNvPr>
          <p:cNvCxnSpPr/>
          <p:nvPr/>
        </p:nvCxnSpPr>
        <p:spPr>
          <a:xfrm>
            <a:off x="22046260" y="15677703"/>
            <a:ext cx="18066888"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7839E38-A8A8-4332-B344-4CFD5D660C41}"/>
              </a:ext>
            </a:extLst>
          </p:cNvPr>
          <p:cNvSpPr txBox="1"/>
          <p:nvPr/>
        </p:nvSpPr>
        <p:spPr>
          <a:xfrm>
            <a:off x="22046260" y="2833942"/>
            <a:ext cx="17725404" cy="7602081"/>
          </a:xfrm>
          <a:prstGeom prst="rect">
            <a:avLst/>
          </a:prstGeom>
          <a:noFill/>
        </p:spPr>
        <p:txBody>
          <a:bodyPr wrap="square" rtlCol="0">
            <a:spAutoFit/>
          </a:bodyPr>
          <a:lstStyle/>
          <a:p>
            <a:pPr algn="ctr"/>
            <a:r>
              <a:rPr lang="en-US" sz="4000" dirty="0">
                <a:solidFill>
                  <a:schemeClr val="bg1"/>
                </a:solidFill>
              </a:rPr>
              <a:t>Results:</a:t>
            </a:r>
          </a:p>
          <a:p>
            <a:r>
              <a:rPr lang="en-US" sz="3200" dirty="0">
                <a:solidFill>
                  <a:schemeClr val="bg1"/>
                </a:solidFill>
              </a:rPr>
              <a:t>Trend for Average Time</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r>
              <a:rPr lang="en-US" sz="3200" dirty="0">
                <a:solidFill>
                  <a:schemeClr val="bg1"/>
                </a:solidFill>
              </a:rPr>
              <a:t>Trend for Deviation of Degrees</a:t>
            </a:r>
          </a:p>
        </p:txBody>
      </p:sp>
      <p:graphicFrame>
        <p:nvGraphicFramePr>
          <p:cNvPr id="52" name="Content Placeholder 3">
            <a:extLst>
              <a:ext uri="{FF2B5EF4-FFF2-40B4-BE49-F238E27FC236}">
                <a16:creationId xmlns:a16="http://schemas.microsoft.com/office/drawing/2014/main" id="{443CCFB7-599E-4F94-801C-C95F9B9D5852}"/>
              </a:ext>
            </a:extLst>
          </p:cNvPr>
          <p:cNvGraphicFramePr>
            <a:graphicFrameLocks/>
          </p:cNvGraphicFramePr>
          <p:nvPr>
            <p:extLst>
              <p:ext uri="{D42A27DB-BD31-4B8C-83A1-F6EECF244321}">
                <p14:modId xmlns:p14="http://schemas.microsoft.com/office/powerpoint/2010/main" val="1359717845"/>
              </p:ext>
            </p:extLst>
          </p:nvPr>
        </p:nvGraphicFramePr>
        <p:xfrm>
          <a:off x="22087454" y="4057644"/>
          <a:ext cx="17853414" cy="5830608"/>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53" name="Content Placeholder 3">
            <a:extLst>
              <a:ext uri="{FF2B5EF4-FFF2-40B4-BE49-F238E27FC236}">
                <a16:creationId xmlns:a16="http://schemas.microsoft.com/office/drawing/2014/main" id="{EA9A4331-2510-4290-B023-07B648949A56}"/>
              </a:ext>
            </a:extLst>
          </p:cNvPr>
          <p:cNvGraphicFramePr>
            <a:graphicFrameLocks/>
          </p:cNvGraphicFramePr>
          <p:nvPr>
            <p:extLst>
              <p:ext uri="{D42A27DB-BD31-4B8C-83A1-F6EECF244321}">
                <p14:modId xmlns:p14="http://schemas.microsoft.com/office/powerpoint/2010/main" val="1093802501"/>
              </p:ext>
            </p:extLst>
          </p:nvPr>
        </p:nvGraphicFramePr>
        <p:xfrm>
          <a:off x="22087454" y="10361977"/>
          <a:ext cx="17853414" cy="5028402"/>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6504240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3854</TotalTime>
  <Words>1043</Words>
  <Application>Microsoft Office PowerPoint</Application>
  <PresentationFormat>Custom</PresentationFormat>
  <Paragraphs>76</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宋体</vt:lpstr>
      <vt:lpstr>Arial</vt:lpstr>
      <vt:lpstr>Arial Narrow</vt:lpstr>
      <vt:lpstr>Calibri</vt:lpstr>
      <vt:lpstr>Gill Sans MT</vt:lpstr>
      <vt:lpstr>Symbol</vt:lpstr>
      <vt:lpstr>Parcel</vt:lpstr>
      <vt:lpstr>Equation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Karla A. Solis Rueda</dc:creator>
  <cp:lastModifiedBy>David Q Truong</cp:lastModifiedBy>
  <cp:revision>44</cp:revision>
  <dcterms:created xsi:type="dcterms:W3CDTF">2021-03-18T21:55:25Z</dcterms:created>
  <dcterms:modified xsi:type="dcterms:W3CDTF">2022-03-03T22:17:14Z</dcterms:modified>
</cp:coreProperties>
</file>