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6" r:id="rId2"/>
    <p:sldId id="283" r:id="rId3"/>
    <p:sldId id="262" r:id="rId4"/>
    <p:sldId id="257" r:id="rId5"/>
    <p:sldId id="263" r:id="rId6"/>
    <p:sldId id="300" r:id="rId7"/>
    <p:sldId id="292" r:id="rId8"/>
    <p:sldId id="308" r:id="rId9"/>
    <p:sldId id="323" r:id="rId10"/>
    <p:sldId id="277" r:id="rId11"/>
    <p:sldId id="322" r:id="rId12"/>
    <p:sldId id="321" r:id="rId13"/>
    <p:sldId id="311" r:id="rId14"/>
    <p:sldId id="309" r:id="rId15"/>
    <p:sldId id="320" r:id="rId16"/>
    <p:sldId id="275" r:id="rId17"/>
    <p:sldId id="324" r:id="rId18"/>
    <p:sldId id="315" r:id="rId19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51304-8936-4858-08F5-75B31050F8A2}" v="5" dt="2022-01-25T13:59:05.520"/>
    <p1510:client id="{5DB43D9C-0AF5-0FEF-001B-FD576B3326C7}" v="8" dt="2022-01-25T13:57:33.496"/>
    <p1510:client id="{7C8CB57C-1536-F6F7-2E7B-5F208FB84BAA}" v="932" dt="2022-01-05T23:52:56.852"/>
    <p1510:client id="{8303561C-EB3B-7C9B-7499-16517CE79261}" v="9" dt="2022-01-25T13:59:28.300"/>
    <p1510:client id="{9AAFAAFB-8E53-3CDE-C016-F915F45638B5}" v="423" dt="2022-01-06T09:30:39.158"/>
  </p1510:revLst>
</p1510:revInfo>
</file>

<file path=ppt/tableStyles.xml><?xml version="1.0" encoding="utf-8"?>
<a:tblStyleLst xmlns:a="http://schemas.openxmlformats.org/drawingml/2006/main" def="{5C22544A-7EE6-4342-B048-85BDC9FD1C3A}">
  <a:tblStyle styleId="{92E74AC6-2C3D-4ECE-9CA2-C8B90F65B4B2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  <a:tblStyle styleId="{2943BA49-E731-4570-A054-2C90F61824E6}" styleName="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8ECF4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7E7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US Alexy" userId="S::alexy.debus@reseau.eseo.fr::5e3863a9-575c-465e-a1c8-6b7a352d2c99" providerId="AD" clId="Web-{8303561C-EB3B-7C9B-7499-16517CE79261}"/>
    <pc:docChg chg="modSld">
      <pc:chgData name="DEBUS Alexy" userId="S::alexy.debus@reseau.eseo.fr::5e3863a9-575c-465e-a1c8-6b7a352d2c99" providerId="AD" clId="Web-{8303561C-EB3B-7C9B-7499-16517CE79261}" dt="2022-01-25T13:59:27.909" v="6" actId="20577"/>
      <pc:docMkLst>
        <pc:docMk/>
      </pc:docMkLst>
      <pc:sldChg chg="modSp">
        <pc:chgData name="DEBUS Alexy" userId="S::alexy.debus@reseau.eseo.fr::5e3863a9-575c-465e-a1c8-6b7a352d2c99" providerId="AD" clId="Web-{8303561C-EB3B-7C9B-7499-16517CE79261}" dt="2022-01-25T13:59:27.909" v="6" actId="20577"/>
        <pc:sldMkLst>
          <pc:docMk/>
          <pc:sldMk cId="3290834980" sldId="316"/>
        </pc:sldMkLst>
        <pc:spChg chg="mod">
          <ac:chgData name="DEBUS Alexy" userId="S::alexy.debus@reseau.eseo.fr::5e3863a9-575c-465e-a1c8-6b7a352d2c99" providerId="AD" clId="Web-{8303561C-EB3B-7C9B-7499-16517CE79261}" dt="2022-01-25T13:59:25.956" v="2" actId="20577"/>
          <ac:spMkLst>
            <pc:docMk/>
            <pc:sldMk cId="3290834980" sldId="316"/>
            <ac:spMk id="5" creationId="{EEBFBFB4-7EB9-4AE5-A516-923390808C25}"/>
          </ac:spMkLst>
        </pc:spChg>
        <pc:spChg chg="mod">
          <ac:chgData name="DEBUS Alexy" userId="S::alexy.debus@reseau.eseo.fr::5e3863a9-575c-465e-a1c8-6b7a352d2c99" providerId="AD" clId="Web-{8303561C-EB3B-7C9B-7499-16517CE79261}" dt="2022-01-25T13:59:27.909" v="6" actId="20577"/>
          <ac:spMkLst>
            <pc:docMk/>
            <pc:sldMk cId="3290834980" sldId="316"/>
            <ac:spMk id="7" creationId="{0A95D981-247D-4ECD-B6A3-EAC1F56E6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20D4B40-92B3-487B-A4B8-9EB71107EE5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5728F8EE-304D-4C37-8ED3-ED70C761701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5;n">
            <a:extLst>
              <a:ext uri="{FF2B5EF4-FFF2-40B4-BE49-F238E27FC236}">
                <a16:creationId xmlns:a16="http://schemas.microsoft.com/office/drawing/2014/main" id="{51115CA9-B586-47E6-91B3-94B9BD65F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Google Shape;6;n">
            <a:extLst>
              <a:ext uri="{FF2B5EF4-FFF2-40B4-BE49-F238E27FC236}">
                <a16:creationId xmlns:a16="http://schemas.microsoft.com/office/drawing/2014/main" id="{F3ACD6D5-424C-4371-B38C-10DF1A24493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6" name="Google Shape;7;n">
            <a:extLst>
              <a:ext uri="{FF2B5EF4-FFF2-40B4-BE49-F238E27FC236}">
                <a16:creationId xmlns:a16="http://schemas.microsoft.com/office/drawing/2014/main" id="{38D8479F-3680-4C2B-9D3A-3D9ED2666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Google Shape;8;n">
            <a:extLst>
              <a:ext uri="{FF2B5EF4-FFF2-40B4-BE49-F238E27FC236}">
                <a16:creationId xmlns:a16="http://schemas.microsoft.com/office/drawing/2014/main" id="{AA4FA323-A47A-46DA-B19B-753FF9D131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D072566D-459C-487D-BE31-754D9958E7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2860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0" cap="none" spc="0" baseline="0">
        <a:solidFill>
          <a:srgbClr val="000000"/>
        </a:solidFill>
        <a:uFillTx/>
        <a:latin typeface="Calibri"/>
        <a:ea typeface="Calibri"/>
        <a:cs typeface="Calibr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01B4E228-5322-4442-BA54-E9FF615AF2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EEF4949-0BE9-4076-A1AA-C535EFDFE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365A0184-767D-4A56-A6CB-E23588FE79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C406D1ED-186D-492E-B85F-F95B99595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CFC85081-D441-455E-902C-5183455F59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33FA374A-7E8F-4ACE-892F-0538D5FAC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2:notes">
            <a:extLst>
              <a:ext uri="{FF2B5EF4-FFF2-40B4-BE49-F238E27FC236}">
                <a16:creationId xmlns:a16="http://schemas.microsoft.com/office/drawing/2014/main" id="{7B47BAA8-EBF4-4CFD-BE06-BCF202A1B1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76;p2:notes">
            <a:extLst>
              <a:ext uri="{FF2B5EF4-FFF2-40B4-BE49-F238E27FC236}">
                <a16:creationId xmlns:a16="http://schemas.microsoft.com/office/drawing/2014/main" id="{F2E9BF62-2C7F-4D4B-8A42-3B32FD105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208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072566D-459C-487D-BE31-754D9958E7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4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46">
            <a:extLst>
              <a:ext uri="{FF2B5EF4-FFF2-40B4-BE49-F238E27FC236}">
                <a16:creationId xmlns:a16="http://schemas.microsoft.com/office/drawing/2014/main" id="{AEDA551F-5EC8-4DBC-ABB8-E5C5A40A443E}"/>
              </a:ext>
            </a:extLst>
          </p:cNvPr>
          <p:cNvSpPr/>
          <p:nvPr/>
        </p:nvSpPr>
        <p:spPr>
          <a:xfrm rot="16200004">
            <a:off x="1719045" y="-1719044"/>
            <a:ext cx="5715000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3" name="Google Shape;17;p46">
            <a:extLst>
              <a:ext uri="{FF2B5EF4-FFF2-40B4-BE49-F238E27FC236}">
                <a16:creationId xmlns:a16="http://schemas.microsoft.com/office/drawing/2014/main" id="{B5B96420-9073-49FF-AEAC-343620739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-868"/>
          <a:stretch>
            <a:fillRect/>
          </a:stretch>
        </p:blipFill>
        <p:spPr>
          <a:xfrm>
            <a:off x="0" y="-54946"/>
            <a:ext cx="2771957" cy="57699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Google Shape;18;p46">
            <a:extLst>
              <a:ext uri="{FF2B5EF4-FFF2-40B4-BE49-F238E27FC236}">
                <a16:creationId xmlns:a16="http://schemas.microsoft.com/office/drawing/2014/main" id="{7DFBA212-9425-4D5A-9A50-96947FE18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8505" y="2496577"/>
            <a:ext cx="5867988" cy="1225021"/>
          </a:xfrm>
        </p:spPr>
        <p:txBody>
          <a:bodyPr anchorCtr="0"/>
          <a:lstStyle>
            <a:lvl1pPr algn="l">
              <a:defRPr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19;p46">
            <a:extLst>
              <a:ext uri="{FF2B5EF4-FFF2-40B4-BE49-F238E27FC236}">
                <a16:creationId xmlns:a16="http://schemas.microsoft.com/office/drawing/2014/main" id="{FDC14E61-830F-4E3A-84B4-FA16808CCA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-396547" y="1921392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20;p46">
            <a:extLst>
              <a:ext uri="{FF2B5EF4-FFF2-40B4-BE49-F238E27FC236}">
                <a16:creationId xmlns:a16="http://schemas.microsoft.com/office/drawing/2014/main" id="{F3D78D5A-4FB1-44EA-840A-6C7861AF3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6876260" y="146020"/>
            <a:ext cx="2160242" cy="7821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Google Shape;21;p46">
            <a:extLst>
              <a:ext uri="{FF2B5EF4-FFF2-40B4-BE49-F238E27FC236}">
                <a16:creationId xmlns:a16="http://schemas.microsoft.com/office/drawing/2014/main" id="{AA7B7DC1-AFF2-4143-908B-CB9C6DDF79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Google Shape;22;p46">
            <a:extLst>
              <a:ext uri="{FF2B5EF4-FFF2-40B4-BE49-F238E27FC236}">
                <a16:creationId xmlns:a16="http://schemas.microsoft.com/office/drawing/2014/main" id="{F6D72D78-D6F6-4B9F-A485-F28B9C8B49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8F4C7-8B8E-48E4-BD84-DE8B0A7130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511648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47">
            <a:extLst>
              <a:ext uri="{FF2B5EF4-FFF2-40B4-BE49-F238E27FC236}">
                <a16:creationId xmlns:a16="http://schemas.microsoft.com/office/drawing/2014/main" id="{731D19EA-AE11-406D-BE85-40A53CA5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4256"/>
            <a:ext cx="5688628" cy="7300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Google Shape;27;p47">
            <a:extLst>
              <a:ext uri="{FF2B5EF4-FFF2-40B4-BE49-F238E27FC236}">
                <a16:creationId xmlns:a16="http://schemas.microsoft.com/office/drawing/2014/main" id="{B2D8862E-F0E0-40CE-81C2-208998DAC6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6331"/>
      </p:ext>
    </p:extLst>
  </p:cSld>
  <p:clrMapOvr>
    <a:masterClrMapping/>
  </p:clrMapOvr>
  <p:transition spd="slow">
    <p:wipe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48">
            <a:extLst>
              <a:ext uri="{FF2B5EF4-FFF2-40B4-BE49-F238E27FC236}">
                <a16:creationId xmlns:a16="http://schemas.microsoft.com/office/drawing/2014/main" id="{3154E229-926F-4ED5-A2A5-4D215EE4529A}"/>
              </a:ext>
            </a:extLst>
          </p:cNvPr>
          <p:cNvSpPr/>
          <p:nvPr/>
        </p:nvSpPr>
        <p:spPr>
          <a:xfrm rot="16200004">
            <a:off x="2345646" y="-1063868"/>
            <a:ext cx="4461796" cy="9153089"/>
          </a:xfrm>
          <a:prstGeom prst="rect">
            <a:avLst/>
          </a:prstGeom>
          <a:gradFill>
            <a:gsLst>
              <a:gs pos="0">
                <a:srgbClr val="68C6DF"/>
              </a:gs>
              <a:gs pos="100000">
                <a:srgbClr val="1C75BC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Google Shape;30;p48">
            <a:extLst>
              <a:ext uri="{FF2B5EF4-FFF2-40B4-BE49-F238E27FC236}">
                <a16:creationId xmlns:a16="http://schemas.microsoft.com/office/drawing/2014/main" id="{DB2FF168-3B65-4052-8076-7FBD58EA7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6274" y="1985144"/>
            <a:ext cx="6180228" cy="1225021"/>
          </a:xfrm>
        </p:spPr>
        <p:txBody>
          <a:bodyPr anchor="b" anchorCtr="0"/>
          <a:lstStyle>
            <a:lvl1pPr algn="l">
              <a:defRPr sz="3200" b="0" cap="small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Google Shape;31;p48">
            <a:extLst>
              <a:ext uri="{FF2B5EF4-FFF2-40B4-BE49-F238E27FC236}">
                <a16:creationId xmlns:a16="http://schemas.microsoft.com/office/drawing/2014/main" id="{9DF308E8-4C64-4D05-9B4C-A7956C0DBA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2856274" y="3371520"/>
            <a:ext cx="5845686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>
            <a:lvl1pPr marL="0" marR="0" lvl="0" indent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/>
              <a:defRPr lang="fr-FR" sz="2000" b="0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defRPr>
            </a:lvl1pPr>
          </a:lstStyle>
          <a:p>
            <a:pPr lvl="0"/>
            <a:endParaRPr lang="fr-FR"/>
          </a:p>
        </p:txBody>
      </p:sp>
      <p:pic>
        <p:nvPicPr>
          <p:cNvPr id="5" name="Google Shape;32;p48">
            <a:extLst>
              <a:ext uri="{FF2B5EF4-FFF2-40B4-BE49-F238E27FC236}">
                <a16:creationId xmlns:a16="http://schemas.microsoft.com/office/drawing/2014/main" id="{F1A8E54B-2D66-4E64-80CB-3D2CA329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-396547" y="2137419"/>
            <a:ext cx="3024332" cy="30215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oogle Shape;33;p48">
            <a:extLst>
              <a:ext uri="{FF2B5EF4-FFF2-40B4-BE49-F238E27FC236}">
                <a16:creationId xmlns:a16="http://schemas.microsoft.com/office/drawing/2014/main" id="{EC89558F-982B-4BA5-8FEC-DF212BC6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6588224" y="246339"/>
            <a:ext cx="2275237" cy="79947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47072167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49">
            <a:extLst>
              <a:ext uri="{FF2B5EF4-FFF2-40B4-BE49-F238E27FC236}">
                <a16:creationId xmlns:a16="http://schemas.microsoft.com/office/drawing/2014/main" id="{C2E6FB5F-A7C4-4BCE-83D1-A276B33219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96177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45">
            <a:extLst>
              <a:ext uri="{FF2B5EF4-FFF2-40B4-BE49-F238E27FC236}">
                <a16:creationId xmlns:a16="http://schemas.microsoft.com/office/drawing/2014/main" id="{34425D59-F860-440A-966F-6687680DD4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0" cap="none" spc="0" baseline="0">
                <a:solidFill>
                  <a:srgbClr val="3F3F3F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fld id="{6A4A0D38-36A6-4E8A-B09D-E09F4148E64D}" type="slidenum">
              <a:t>‹N°›</a:t>
            </a:fld>
            <a:endParaRPr lang="fr-FR"/>
          </a:p>
        </p:txBody>
      </p:sp>
      <p:sp>
        <p:nvSpPr>
          <p:cNvPr id="3" name="Google Shape;11;p45">
            <a:extLst>
              <a:ext uri="{FF2B5EF4-FFF2-40B4-BE49-F238E27FC236}">
                <a16:creationId xmlns:a16="http://schemas.microsoft.com/office/drawing/2014/main" id="{B4A94FC8-3A53-4903-B13A-A86AB60AC3B4}"/>
              </a:ext>
            </a:extLst>
          </p:cNvPr>
          <p:cNvSpPr/>
          <p:nvPr/>
        </p:nvSpPr>
        <p:spPr>
          <a:xfrm flipH="1">
            <a:off x="1763685" y="779215"/>
            <a:ext cx="7380314" cy="54004"/>
          </a:xfrm>
          <a:prstGeom prst="rect">
            <a:avLst/>
          </a:prstGeom>
          <a:gradFill>
            <a:gsLst>
              <a:gs pos="0">
                <a:srgbClr val="962051"/>
              </a:gs>
              <a:gs pos="100000">
                <a:srgbClr val="E84926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21" tIns="45701" rIns="91421" bIns="45701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4" name="Google Shape;12;p45">
            <a:extLst>
              <a:ext uri="{FF2B5EF4-FFF2-40B4-BE49-F238E27FC236}">
                <a16:creationId xmlns:a16="http://schemas.microsoft.com/office/drawing/2014/main" id="{9B81149F-5647-44B5-A226-4AD23F4F1F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/>
          <a:stretch>
            <a:fillRect/>
          </a:stretch>
        </p:blipFill>
        <p:spPr>
          <a:xfrm>
            <a:off x="72009" y="285786"/>
            <a:ext cx="1619667" cy="6274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Google Shape;13;p45">
            <a:extLst>
              <a:ext uri="{FF2B5EF4-FFF2-40B4-BE49-F238E27FC236}">
                <a16:creationId xmlns:a16="http://schemas.microsoft.com/office/drawing/2014/main" id="{0F7427E5-FAA6-4C94-B8CB-E17829E984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7820" y="5493550"/>
            <a:ext cx="3086099" cy="216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100" b="0" i="0" u="none" strike="noStrike" kern="0" cap="none" spc="0" baseline="0">
                <a:solidFill>
                  <a:srgbClr val="888888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Google Shape;14;p45">
            <a:extLst>
              <a:ext uri="{FF2B5EF4-FFF2-40B4-BE49-F238E27FC236}">
                <a16:creationId xmlns:a16="http://schemas.microsoft.com/office/drawing/2014/main" id="{0489F623-E769-4661-B401-F37DC76D9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685" y="49185"/>
            <a:ext cx="5688628" cy="7300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 dir="d"/>
  </p:transition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2800" b="1" i="0" u="none" strike="noStrike" kern="0" cap="none" spc="0" baseline="0">
          <a:solidFill>
            <a:srgbClr val="595959"/>
          </a:solidFill>
          <a:uFillTx/>
          <a:latin typeface="Roboto"/>
          <a:ea typeface="Roboto"/>
          <a:cs typeface="Roboto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Gradient Background (Misc) | Textures for Photoshop">
            <a:extLst>
              <a:ext uri="{FF2B5EF4-FFF2-40B4-BE49-F238E27FC236}">
                <a16:creationId xmlns:a16="http://schemas.microsoft.com/office/drawing/2014/main" id="{3E3563FB-B0FF-4AF4-825B-0A946994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543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École centrale de Nantes — Wikipédia">
            <a:extLst>
              <a:ext uri="{FF2B5EF4-FFF2-40B4-BE49-F238E27FC236}">
                <a16:creationId xmlns:a16="http://schemas.microsoft.com/office/drawing/2014/main" id="{0B7FDE7B-DA1F-40B8-A911-2B31A788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85" y="-216688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1;p1">
            <a:extLst>
              <a:ext uri="{FF2B5EF4-FFF2-40B4-BE49-F238E27FC236}">
                <a16:creationId xmlns:a16="http://schemas.microsoft.com/office/drawing/2014/main" id="{EEBFBFB4-7EB9-4AE5-A516-923390808C25}"/>
              </a:ext>
            </a:extLst>
          </p:cNvPr>
          <p:cNvSpPr txBox="1">
            <a:spLocks/>
          </p:cNvSpPr>
          <p:nvPr/>
        </p:nvSpPr>
        <p:spPr>
          <a:xfrm>
            <a:off x="1337971" y="1099448"/>
            <a:ext cx="6271019" cy="3328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800" b="1" i="0" u="none" strike="noStrike" kern="0" cap="none" spc="0" baseline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defRPr>
            </a:lvl1pPr>
          </a:lstStyle>
          <a:p>
            <a:r>
              <a:rPr lang="fr-FR" dirty="0" err="1"/>
              <a:t>Review</a:t>
            </a:r>
            <a:r>
              <a:rPr lang="fr-FR" dirty="0"/>
              <a:t> 5 </a:t>
            </a:r>
            <a:r>
              <a:rPr lang="fr-FR" b="0" dirty="0"/>
              <a:t>M2 ERTS PROJECT</a:t>
            </a:r>
          </a:p>
          <a:p>
            <a:endParaRPr lang="fr-FR" dirty="0"/>
          </a:p>
          <a:p>
            <a:r>
              <a:rPr lang="fr-FR" b="0" dirty="0"/>
              <a:t>Validation of EDF </a:t>
            </a:r>
          </a:p>
          <a:p>
            <a:r>
              <a:rPr lang="fr-FR" b="0" dirty="0"/>
              <a:t>&amp;</a:t>
            </a:r>
          </a:p>
          <a:p>
            <a:r>
              <a:rPr lang="fr-FR" b="0" dirty="0" err="1"/>
              <a:t>Implementation</a:t>
            </a:r>
            <a:r>
              <a:rPr lang="fr-FR" b="0" dirty="0"/>
              <a:t> of ED-H on </a:t>
            </a:r>
            <a:r>
              <a:rPr lang="fr-FR" b="0" dirty="0" err="1"/>
              <a:t>Xenomai</a:t>
            </a:r>
            <a:endParaRPr lang="fr-FR" b="0" dirty="0"/>
          </a:p>
        </p:txBody>
      </p:sp>
      <p:sp>
        <p:nvSpPr>
          <p:cNvPr id="6" name="Google Shape;71;p1">
            <a:extLst>
              <a:ext uri="{FF2B5EF4-FFF2-40B4-BE49-F238E27FC236}">
                <a16:creationId xmlns:a16="http://schemas.microsoft.com/office/drawing/2014/main" id="{4633DE5E-5053-4098-B1EA-F885882EDCF8}"/>
              </a:ext>
            </a:extLst>
          </p:cNvPr>
          <p:cNvSpPr txBox="1"/>
          <p:nvPr/>
        </p:nvSpPr>
        <p:spPr>
          <a:xfrm>
            <a:off x="336355" y="4719608"/>
            <a:ext cx="2406271" cy="811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77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  <a:t>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kern="0" cap="small" dirty="0" err="1">
                <a:latin typeface="Arial"/>
                <a:ea typeface="Arial"/>
                <a:cs typeface="Arial"/>
              </a:rPr>
              <a:t>Rayella</a:t>
            </a:r>
            <a:r>
              <a:rPr lang="fr-FR" sz="2500" kern="0" cap="small" dirty="0">
                <a:latin typeface="Arial"/>
                <a:ea typeface="Arial"/>
                <a:cs typeface="Arial"/>
              </a:rPr>
              <a:t> </a:t>
            </a:r>
            <a:r>
              <a:rPr lang="fr-FR" sz="2500" kern="0" cap="small" dirty="0" err="1">
                <a:latin typeface="Arial"/>
                <a:ea typeface="Arial"/>
                <a:cs typeface="Arial"/>
              </a:rPr>
              <a:t>Niranjan</a:t>
            </a:r>
            <a:endParaRPr lang="fr-FR" sz="250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;p1">
            <a:extLst>
              <a:ext uri="{FF2B5EF4-FFF2-40B4-BE49-F238E27FC236}">
                <a16:creationId xmlns:a16="http://schemas.microsoft.com/office/drawing/2014/main" id="{0A95D981-247D-4ECD-B6A3-EAC1F56E6FE2}"/>
              </a:ext>
            </a:extLst>
          </p:cNvPr>
          <p:cNvSpPr txBox="1"/>
          <p:nvPr/>
        </p:nvSpPr>
        <p:spPr>
          <a:xfrm>
            <a:off x="7485882" y="4909089"/>
            <a:ext cx="2819982" cy="6425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0" compatLnSpc="1">
            <a:normAutofit fontScale="850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2500" b="0" i="0" u="none" strike="noStrike" kern="0" cap="small" spc="0" baseline="0" dirty="0">
                <a:uFillTx/>
                <a:latin typeface="Arial"/>
                <a:ea typeface="Arial"/>
                <a:cs typeface="Arial"/>
              </a:rPr>
            </a:br>
            <a:r>
              <a:rPr lang="fr-FR" sz="2500" kern="0" cap="small" dirty="0">
                <a:latin typeface="Arial"/>
                <a:ea typeface="Arial"/>
                <a:cs typeface="Arial"/>
              </a:rPr>
              <a:t>25/01/2022</a:t>
            </a:r>
            <a:endParaRPr lang="fr-FR" sz="2520" b="0" i="0" u="none" strike="noStrike" kern="0" cap="small" spc="0" baseline="0" dirty="0"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834980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10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6. Progress</a:t>
            </a:r>
            <a:endParaRPr lang="fr-FR" sz="240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722637" cy="61247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0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1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Start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a simple linux module (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using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kernel header 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file linux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power_supply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2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(0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/10 - 17/10)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Successfully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installed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no-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18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/10 - 11/11)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 charge : Debus Alexy &amp;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Rayella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Niranjan</a:t>
            </a: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2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Validation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Xenomai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EDF for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premption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test cases 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3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/11 - 26/11)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3)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Linux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module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Working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linux module to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receive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information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   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(29/11 - 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13/12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E46C0A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10">
            <a:extLst>
              <a:ext uri="{FF2B5EF4-FFF2-40B4-BE49-F238E27FC236}">
                <a16:creationId xmlns:a16="http://schemas.microsoft.com/office/drawing/2014/main" id="{4631C068-A9DB-46B4-B185-6B4296F5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6" y="312696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B16FC9-6253-47EF-9546-69CA7D3B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5" y="4167388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  <p:pic>
        <p:nvPicPr>
          <p:cNvPr id="12" name="Image 10">
            <a:extLst>
              <a:ext uri="{FF2B5EF4-FFF2-40B4-BE49-F238E27FC236}">
                <a16:creationId xmlns:a16="http://schemas.microsoft.com/office/drawing/2014/main" id="{F39F30FA-5E86-4C78-827F-CD83C6C0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214" y="4955172"/>
            <a:ext cx="285951" cy="28575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</a:ln>
        </p:spPr>
      </p:pic>
    </p:spTree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3B65382F-EA52-4684-BE83-C063EB310E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2B44384F-3F99-49BE-A349-98FE985C11CF}" type="slidenum">
              <a:t>11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2C5AED7-5799-4140-836B-4A77152326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6. Progress</a:t>
            </a:r>
            <a:endParaRPr lang="fr-FR" sz="240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3912CB53-0F83-448E-8EC6-9FE838E439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F44050B-350A-481B-A478-7828698BE506}"/>
              </a:ext>
            </a:extLst>
          </p:cNvPr>
          <p:cNvSpPr txBox="1"/>
          <p:nvPr/>
        </p:nvSpPr>
        <p:spPr>
          <a:xfrm>
            <a:off x="236500" y="845454"/>
            <a:ext cx="8668713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4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ED-H source code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integration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in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Xenomai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+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module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deployment</a:t>
            </a:r>
            <a:endParaRPr lang="fr-FR" sz="1400" i="0" u="none" strike="noStrike" kern="0" cap="none" spc="0" baseline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Results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: 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source code for ED-H on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Xenomai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(+ communication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 and/or fake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module) </a:t>
            </a:r>
            <a:endParaRPr lang="fr-FR" sz="1400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2 </a:t>
            </a:r>
            <a:r>
              <a:rPr lang="fr-FR" sz="1400" b="0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weeks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++ 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(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17/12</a:t>
            </a:r>
            <a:r>
              <a:rPr lang="fr-FR" sz="1400" b="0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- 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…)</a:t>
            </a:r>
            <a:endParaRPr lang="fr-FR" sz="1400" b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 charge : Debus Alexy &amp;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Rayella</a:t>
            </a:r>
            <a:r>
              <a:rPr lang="fr-FR" sz="1400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Niranjan</a:t>
            </a:r>
            <a:endParaRPr lang="fr-FR" sz="1400" i="1" ker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C8D82-A1FA-48C7-A70F-4B2B5EC2EE3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École centrale de Nantes — Wikipédia">
            <a:extLst>
              <a:ext uri="{FF2B5EF4-FFF2-40B4-BE49-F238E27FC236}">
                <a16:creationId xmlns:a16="http://schemas.microsoft.com/office/drawing/2014/main" id="{2C8654A4-7A74-48F4-9BEB-F923E6B2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2067C5-1995-45DC-A72E-0DEC1DE768B0}"/>
              </a:ext>
            </a:extLst>
          </p:cNvPr>
          <p:cNvSpPr/>
          <p:nvPr/>
        </p:nvSpPr>
        <p:spPr>
          <a:xfrm>
            <a:off x="8421030" y="1576169"/>
            <a:ext cx="277170" cy="284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879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CAAFD-7C9B-43A8-A88E-2EDC472B2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9" y="-243722"/>
            <a:ext cx="1133471" cy="1133471"/>
          </a:xfrm>
          <a:prstGeom prst="rect">
            <a:avLst/>
          </a:prstGeom>
        </p:spPr>
      </p:pic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AB5002BC-0A14-44D9-B999-446E976E8D2C}"/>
              </a:ext>
            </a:extLst>
          </p:cNvPr>
          <p:cNvSpPr txBox="1">
            <a:spLocks/>
          </p:cNvSpPr>
          <p:nvPr/>
        </p:nvSpPr>
        <p:spPr>
          <a:xfrm>
            <a:off x="394708" y="1219024"/>
            <a:ext cx="8749292" cy="4141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3400" b="1" kern="0" dirty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3400" b="1" kern="0" dirty="0">
                <a:solidFill>
                  <a:srgbClr val="595959"/>
                </a:solidFill>
                <a:latin typeface="Roboto"/>
                <a:ea typeface="Roboto"/>
              </a:rPr>
              <a:t> : (17/12 – 06/01) </a:t>
            </a:r>
            <a:r>
              <a:rPr lang="fr-FR" sz="3400" kern="0" dirty="0">
                <a:solidFill>
                  <a:srgbClr val="595959"/>
                </a:solidFill>
                <a:latin typeface="Roboto"/>
                <a:ea typeface="Roboto"/>
              </a:rPr>
              <a:t>ED-H </a:t>
            </a:r>
            <a:r>
              <a:rPr lang="fr-FR" sz="3400" kern="0" dirty="0" err="1">
                <a:solidFill>
                  <a:srgbClr val="595959"/>
                </a:solidFill>
                <a:latin typeface="Roboto"/>
                <a:ea typeface="Roboto"/>
              </a:rPr>
              <a:t>understanding</a:t>
            </a:r>
            <a:endParaRPr lang="fr-FR" sz="3400" kern="0" dirty="0" err="1">
              <a:solidFill>
                <a:srgbClr val="595959"/>
              </a:solidFill>
              <a:latin typeface="Roboto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2500" kern="0" dirty="0">
                <a:latin typeface="Calibri"/>
                <a:ea typeface="Roboto"/>
                <a:cs typeface="Calibri"/>
              </a:rPr>
              <a:t>1</a:t>
            </a:r>
            <a:r>
              <a:rPr lang="fr-FR" sz="3400" kern="0" dirty="0">
                <a:latin typeface="Calibri"/>
                <a:ea typeface="Roboto"/>
                <a:cs typeface="Calibri"/>
              </a:rPr>
              <a:t>.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Calculating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scheduling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of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task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(like E0, Emax, Emin,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gw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e.tc.).</a:t>
            </a:r>
            <a:br>
              <a:rPr lang="fr-FR" sz="2200" kern="0" dirty="0">
                <a:latin typeface="Arial"/>
                <a:ea typeface="Roboto"/>
                <a:cs typeface="Calibri"/>
              </a:rPr>
            </a:br>
            <a:endParaRPr lang="fr-FR" sz="2200" kern="0" dirty="0"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2200" kern="0" dirty="0">
                <a:latin typeface="Arial"/>
                <a:ea typeface="Roboto"/>
                <a:cs typeface="Calibri"/>
              </a:rPr>
              <a:t>2.  Output of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Scheduling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ED-H</a:t>
            </a:r>
            <a:br>
              <a:rPr lang="fr-FR" sz="2200" kern="0" dirty="0">
                <a:latin typeface="Arial"/>
                <a:ea typeface="Roboto"/>
                <a:cs typeface="Calibri"/>
              </a:rPr>
            </a:br>
            <a:endParaRPr lang="fr-FR" sz="2200" kern="0" dirty="0"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2200" b="1" kern="0" dirty="0">
                <a:latin typeface="Arial"/>
                <a:ea typeface="Roboto"/>
                <a:cs typeface="Calibri"/>
              </a:rPr>
              <a:t>      WAITING </a:t>
            </a:r>
            <a:r>
              <a:rPr lang="fr-FR" sz="2200" kern="0" dirty="0">
                <a:latin typeface="Arial"/>
                <a:ea typeface="Roboto"/>
                <a:cs typeface="Calibri"/>
              </a:rPr>
              <a:t>state: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next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ready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task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from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runqueue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for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execution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(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Checked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for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each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time 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interval</a:t>
            </a:r>
            <a:r>
              <a:rPr lang="fr-FR" sz="2200" kern="0" dirty="0">
                <a:latin typeface="Arial"/>
                <a:ea typeface="Roboto"/>
                <a:cs typeface="Calibri"/>
              </a:rPr>
              <a:t>)</a:t>
            </a: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br>
              <a:rPr lang="fr-FR" sz="2200" kern="0" dirty="0">
                <a:latin typeface="Arial"/>
                <a:ea typeface="Roboto"/>
                <a:cs typeface="Calibri"/>
              </a:rPr>
            </a:br>
            <a:r>
              <a:rPr lang="fr-FR" sz="2200" b="1" kern="0" dirty="0">
                <a:latin typeface="Arial"/>
                <a:ea typeface="Roboto"/>
                <a:cs typeface="Calibri"/>
              </a:rPr>
              <a:t>      CHECK_ENERGY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state: Checking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energy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level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of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reservoir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before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task</a:t>
            </a:r>
            <a:r>
              <a:rPr lang="fr-FR" sz="2200" kern="0" dirty="0">
                <a:latin typeface="Arial"/>
                <a:ea typeface="Roboto"/>
                <a:cs typeface="Calibri"/>
              </a:rPr>
              <a:t> 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is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executed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and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predicting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 </a:t>
            </a: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r>
              <a:rPr lang="fr-FR" sz="2200" kern="0" dirty="0">
                <a:latin typeface="Arial"/>
                <a:ea typeface="Roboto"/>
                <a:cs typeface="Calibri"/>
              </a:rPr>
              <a:t>                                              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residual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energy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after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the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execution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of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task</a:t>
            </a:r>
            <a:endParaRPr lang="fr-FR" sz="2200" kern="0" dirty="0"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br>
              <a:rPr lang="fr-FR" sz="2200" kern="0" dirty="0">
                <a:latin typeface="Arial"/>
                <a:ea typeface="Roboto"/>
                <a:cs typeface="Calibri"/>
              </a:rPr>
            </a:br>
            <a:r>
              <a:rPr lang="fr-FR" sz="2200" b="1" kern="0" dirty="0">
                <a:latin typeface="Arial"/>
                <a:ea typeface="Roboto"/>
                <a:cs typeface="Calibri"/>
              </a:rPr>
              <a:t>      EXECUTE_JOB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state: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Authorizing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to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execute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task</a:t>
            </a:r>
            <a:endParaRPr lang="fr-FR" sz="2200" kern="0" dirty="0">
              <a:latin typeface="Arial"/>
              <a:ea typeface="Roboto"/>
              <a:cs typeface="Calibri"/>
            </a:endParaRP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br>
              <a:rPr lang="fr-FR" sz="2200" kern="0" dirty="0">
                <a:latin typeface="Arial"/>
                <a:ea typeface="Roboto"/>
                <a:cs typeface="Calibri"/>
              </a:rPr>
            </a:br>
            <a:r>
              <a:rPr lang="fr-FR" sz="2200" b="1" kern="0" dirty="0">
                <a:latin typeface="Arial"/>
                <a:ea typeface="Roboto"/>
                <a:cs typeface="Calibri"/>
              </a:rPr>
              <a:t>      CHECK_SLACK_ENERGY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state: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Calculating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SE</a:t>
            </a: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br>
              <a:rPr lang="fr-FR" sz="2200" kern="0" dirty="0">
                <a:latin typeface="Arial"/>
                <a:ea typeface="Roboto"/>
                <a:cs typeface="Calibri"/>
              </a:rPr>
            </a:br>
            <a:r>
              <a:rPr lang="fr-FR" sz="2200" b="1" kern="0" dirty="0">
                <a:latin typeface="Arial"/>
                <a:ea typeface="Roboto"/>
                <a:cs typeface="Calibri"/>
              </a:rPr>
              <a:t>      CHECK_SLACK_TIME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state: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Calculating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ST</a:t>
            </a:r>
          </a:p>
          <a:p>
            <a:pPr marL="532765" lvl="1" indent="0">
              <a:lnSpc>
                <a:spcPct val="100000"/>
              </a:lnSpc>
              <a:spcBef>
                <a:spcPts val="480"/>
              </a:spcBef>
              <a:buNone/>
            </a:pPr>
            <a:br>
              <a:rPr lang="fr-FR" sz="2200" kern="0" dirty="0">
                <a:latin typeface="Arial"/>
                <a:ea typeface="Roboto"/>
                <a:cs typeface="Calibri"/>
              </a:rPr>
            </a:br>
            <a:r>
              <a:rPr lang="fr-FR" sz="2200" b="1" kern="0" dirty="0">
                <a:latin typeface="Arial"/>
                <a:ea typeface="Roboto"/>
                <a:cs typeface="Calibri"/>
              </a:rPr>
              <a:t>      EXECUTE_CYCLE_BY_CYCLE </a:t>
            </a:r>
            <a:r>
              <a:rPr lang="fr-FR" sz="2200" kern="0" dirty="0">
                <a:latin typeface="Arial"/>
                <a:ea typeface="Roboto"/>
                <a:cs typeface="Calibri"/>
              </a:rPr>
              <a:t>state: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Authorizing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to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execute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job,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only</a:t>
            </a:r>
            <a:r>
              <a:rPr lang="fr-FR" sz="2200" kern="0" dirty="0">
                <a:latin typeface="Arial"/>
                <a:ea typeface="Roboto"/>
                <a:cs typeface="Calibri"/>
              </a:rPr>
              <a:t> in the case of </a:t>
            </a:r>
            <a:r>
              <a:rPr lang="fr-FR" sz="2200" kern="0" dirty="0" err="1">
                <a:latin typeface="Arial"/>
                <a:ea typeface="Roboto"/>
                <a:cs typeface="Calibri"/>
              </a:rPr>
              <a:t>preemption</a:t>
            </a:r>
            <a:endParaRPr lang="fr-FR" sz="2200" kern="0" dirty="0" err="1">
              <a:latin typeface="Arial"/>
              <a:ea typeface="+mn-lt"/>
              <a:cs typeface="+mn-lt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3400" b="1" kern="0" dirty="0">
              <a:solidFill>
                <a:srgbClr val="595959"/>
              </a:solidFill>
              <a:latin typeface="Roboto"/>
              <a:ea typeface="Roboto"/>
              <a:cs typeface="+mn-lt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3400" b="1" kern="0" dirty="0">
                <a:solidFill>
                  <a:srgbClr val="595959"/>
                </a:solidFill>
                <a:latin typeface="Roboto"/>
                <a:ea typeface="Roboto"/>
              </a:rPr>
              <a:t>Future (07/01 – 20/01) : 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3400" b="1" kern="0" dirty="0">
                <a:solidFill>
                  <a:srgbClr val="595959"/>
                </a:solidFill>
                <a:latin typeface="Roboto"/>
                <a:ea typeface="Roboto"/>
              </a:rPr>
              <a:t>  </a:t>
            </a:r>
            <a:r>
              <a:rPr lang="fr-FR" sz="2000" b="1" kern="0" dirty="0">
                <a:solidFill>
                  <a:srgbClr val="595959"/>
                </a:solidFill>
                <a:latin typeface="Arial"/>
                <a:ea typeface="Roboto"/>
                <a:cs typeface="Arial"/>
              </a:rPr>
              <a:t> </a:t>
            </a:r>
            <a:r>
              <a:rPr lang="fr-FR" sz="2000" kern="0" dirty="0">
                <a:solidFill>
                  <a:srgbClr val="595959"/>
                </a:solidFill>
                <a:latin typeface="Arial"/>
                <a:ea typeface="Roboto"/>
                <a:cs typeface="Arial"/>
              </a:rPr>
              <a:t>         </a:t>
            </a:r>
            <a:r>
              <a:rPr lang="fr-FR" sz="2000" kern="0" dirty="0">
                <a:latin typeface="Arial"/>
                <a:ea typeface="Roboto"/>
                <a:cs typeface="Arial"/>
              </a:rPr>
              <a:t>Help Alexy to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develop</a:t>
            </a:r>
            <a:r>
              <a:rPr lang="fr-FR" sz="2000" kern="0" dirty="0">
                <a:latin typeface="Arial"/>
                <a:ea typeface="Roboto"/>
                <a:cs typeface="Arial"/>
              </a:rPr>
              <a:t>/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validate</a:t>
            </a:r>
            <a:r>
              <a:rPr lang="fr-FR" sz="2000" kern="0" dirty="0">
                <a:latin typeface="Arial"/>
                <a:ea typeface="Roboto"/>
                <a:cs typeface="Arial"/>
              </a:rPr>
              <a:t> source code for ED-H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integration</a:t>
            </a:r>
            <a:r>
              <a:rPr lang="fr-FR" sz="2000" kern="0" dirty="0">
                <a:latin typeface="Arial"/>
                <a:ea typeface="Roboto"/>
                <a:cs typeface="Arial"/>
              </a:rPr>
              <a:t> (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eg</a:t>
            </a:r>
            <a:r>
              <a:rPr lang="fr-FR" sz="2000" kern="0" dirty="0">
                <a:latin typeface="Arial"/>
                <a:ea typeface="Roboto"/>
                <a:cs typeface="Arial"/>
              </a:rPr>
              <a:t>.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Compute</a:t>
            </a:r>
            <a:r>
              <a:rPr lang="fr-FR" sz="2000" kern="0" dirty="0">
                <a:latin typeface="Arial"/>
                <a:ea typeface="Roboto"/>
                <a:cs typeface="Arial"/>
              </a:rPr>
              <a:t>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slack</a:t>
            </a:r>
            <a:r>
              <a:rPr lang="fr-FR" sz="2000" kern="0" dirty="0">
                <a:latin typeface="Arial"/>
                <a:ea typeface="Roboto"/>
                <a:cs typeface="Arial"/>
              </a:rPr>
              <a:t> time,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slack</a:t>
            </a:r>
            <a:r>
              <a:rPr lang="fr-FR" sz="2000" kern="0" dirty="0">
                <a:latin typeface="Arial"/>
                <a:ea typeface="Roboto"/>
                <a:cs typeface="Arial"/>
              </a:rPr>
              <a:t> </a:t>
            </a:r>
            <a:r>
              <a:rPr lang="fr-FR" sz="2000" kern="0" dirty="0" err="1">
                <a:latin typeface="Arial"/>
                <a:ea typeface="Roboto"/>
                <a:cs typeface="Arial"/>
              </a:rPr>
              <a:t>energy</a:t>
            </a:r>
            <a:r>
              <a:rPr lang="fr-FR" sz="2000" kern="0" dirty="0">
                <a:latin typeface="Arial"/>
                <a:ea typeface="Roboto"/>
                <a:cs typeface="Arial"/>
              </a:rPr>
              <a:t>...) 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20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             </a:t>
            </a:r>
            <a:r>
              <a:rPr lang="fr-FR" sz="2000" kern="0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Redaction</a:t>
            </a:r>
            <a:r>
              <a:rPr lang="fr-FR" sz="20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of </a:t>
            </a:r>
            <a:r>
              <a:rPr lang="fr-FR" sz="2000" kern="0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project</a:t>
            </a:r>
            <a:r>
              <a:rPr lang="fr-FR" sz="20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documentation (</a:t>
            </a:r>
            <a:r>
              <a:rPr lang="fr-FR" sz="2000" kern="0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using</a:t>
            </a:r>
            <a:r>
              <a:rPr lang="fr-FR" sz="20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 </a:t>
            </a:r>
            <a:r>
              <a:rPr lang="fr-FR" sz="2000" kern="0" dirty="0" err="1">
                <a:solidFill>
                  <a:srgbClr val="000000"/>
                </a:solidFill>
                <a:latin typeface="Arial"/>
                <a:ea typeface="Roboto"/>
                <a:cs typeface="Arial"/>
              </a:rPr>
              <a:t>LateX</a:t>
            </a:r>
            <a:r>
              <a:rPr lang="fr-FR" sz="2000" kern="0" dirty="0">
                <a:solidFill>
                  <a:srgbClr val="000000"/>
                </a:solidFill>
                <a:latin typeface="Arial"/>
                <a:ea typeface="Roboto"/>
                <a:cs typeface="Arial"/>
              </a:rPr>
              <a:t>)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9600" kern="0" dirty="0">
              <a:solidFill>
                <a:schemeClr val="accent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488281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890BB7C-B160-4C4A-AD07-23A70F2EAF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94708" y="1588727"/>
            <a:ext cx="8749292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 fontScale="85000" lnSpcReduction="20000"/>
          </a:bodyPr>
          <a:lstStyle/>
          <a:p>
            <a:pPr marL="75565" lvl="0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Actual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: (17/12 – 06/01)</a:t>
            </a:r>
            <a:endParaRPr lang="fr-FR" sz="2400">
              <a:cs typeface="Calibri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  <a:cs typeface="Arial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  <a:cs typeface="Arial"/>
            </a:endParaRP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+mj-lt"/>
              <a:buAutoNum type="arabicPeriod"/>
            </a:pPr>
            <a:r>
              <a:rPr lang="fr-FR" sz="1800" kern="0" dirty="0" err="1">
                <a:latin typeface="Arial"/>
                <a:ea typeface="Roboto"/>
                <a:cs typeface="Arial"/>
              </a:rPr>
              <a:t>Add</a:t>
            </a:r>
            <a:r>
              <a:rPr lang="fr-FR" sz="1800" kern="0" dirty="0">
                <a:latin typeface="Arial"/>
                <a:ea typeface="Roboto"/>
                <a:cs typeface="Arial"/>
              </a:rPr>
              <a:t> source code for ED-H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integration</a:t>
            </a:r>
            <a:r>
              <a:rPr lang="fr-FR" sz="1800" kern="0" dirty="0">
                <a:latin typeface="Arial"/>
                <a:ea typeface="Roboto"/>
                <a:cs typeface="Arial"/>
              </a:rPr>
              <a:t> in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Xenomai</a:t>
            </a:r>
            <a:r>
              <a:rPr lang="fr-FR" sz="1800" kern="0" dirty="0">
                <a:latin typeface="Arial"/>
                <a:ea typeface="Roboto"/>
                <a:cs typeface="Arial"/>
              </a:rPr>
              <a:t> source code</a:t>
            </a: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endParaRPr lang="fr-FR" sz="1800" kern="0" dirty="0">
              <a:latin typeface="Arial"/>
              <a:ea typeface="Roboto"/>
              <a:cs typeface="Arial"/>
            </a:endParaRPr>
          </a:p>
          <a:p>
            <a:pPr marL="989965" lvl="1" indent="-4572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AutoNum type="arabicPeriod"/>
            </a:pPr>
            <a:r>
              <a:rPr lang="fr-FR" sz="1800" kern="0" dirty="0" err="1">
                <a:latin typeface="Arial"/>
                <a:ea typeface="Roboto"/>
                <a:cs typeface="Arial"/>
              </a:rPr>
              <a:t>Add</a:t>
            </a:r>
            <a:r>
              <a:rPr lang="fr-FR" sz="1800" kern="0" dirty="0">
                <a:latin typeface="Arial"/>
                <a:ea typeface="Roboto"/>
                <a:cs typeface="Arial"/>
              </a:rPr>
              <a:t>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FakeBatteryModule</a:t>
            </a:r>
            <a:r>
              <a:rPr lang="fr-FR" sz="1800" kern="0" dirty="0">
                <a:latin typeface="Arial"/>
                <a:ea typeface="Roboto"/>
                <a:cs typeface="Arial"/>
              </a:rPr>
              <a:t> to </a:t>
            </a:r>
            <a:r>
              <a:rPr lang="fr-FR" sz="1800" kern="0" dirty="0" err="1">
                <a:latin typeface="Arial"/>
                <a:ea typeface="Roboto"/>
                <a:cs typeface="Arial"/>
              </a:rPr>
              <a:t>github</a:t>
            </a:r>
            <a:r>
              <a:rPr lang="fr-FR" sz="1800" kern="0" dirty="0">
                <a:latin typeface="Arial"/>
                <a:ea typeface="Roboto"/>
                <a:cs typeface="Arial"/>
              </a:rPr>
              <a:t> repo.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32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Future (07/01 – 20/01) : 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1200" kern="0" dirty="0">
                <a:latin typeface="Roboto"/>
                <a:ea typeface="Roboto"/>
                <a:cs typeface="Arial"/>
              </a:rPr>
              <a:t>            </a:t>
            </a:r>
            <a:r>
              <a:rPr lang="fr-FR" sz="1200" kern="0" dirty="0">
                <a:latin typeface="Arial"/>
                <a:ea typeface="Roboto"/>
                <a:cs typeface="Arial"/>
              </a:rPr>
              <a:t>  </a:t>
            </a:r>
            <a:r>
              <a:rPr lang="fr-FR" sz="1400" kern="0" dirty="0">
                <a:latin typeface="Arial"/>
                <a:ea typeface="Roboto"/>
                <a:cs typeface="Arial"/>
              </a:rPr>
              <a:t>Finish ED-H source code + compilation of the source code</a:t>
            </a:r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r>
              <a:rPr lang="fr-FR" sz="1400" kern="0" dirty="0">
                <a:latin typeface="Arial"/>
                <a:ea typeface="Roboto"/>
                <a:cs typeface="Arial"/>
              </a:rPr>
              <a:t>           Documentation</a:t>
            </a:r>
            <a:endParaRPr lang="fr-FR" dirty="0"/>
          </a:p>
          <a:p>
            <a:pPr marL="75565" indent="0">
              <a:lnSpc>
                <a:spcPct val="100000"/>
              </a:lnSpc>
              <a:spcBef>
                <a:spcPts val="480"/>
              </a:spcBef>
              <a:buSzPts val="2400"/>
              <a:buNone/>
            </a:pPr>
            <a:endParaRPr lang="fr-FR" sz="1400" b="1" kern="0" dirty="0">
              <a:solidFill>
                <a:srgbClr val="595959"/>
              </a:solidFill>
              <a:latin typeface="Arial"/>
              <a:ea typeface="Roboto"/>
              <a:cs typeface="Arial"/>
            </a:endParaRPr>
          </a:p>
          <a:p>
            <a:pPr marL="75565" indent="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None/>
            </a:pPr>
            <a:endParaRPr lang="fr-FR" sz="1000" kern="0" dirty="0">
              <a:solidFill>
                <a:schemeClr val="accent1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D9CDEF-BDE7-415A-A918-B7B26F7099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013D75DE-27A8-4398-994F-A339A1D2D3FD}" type="slidenum">
              <a:t>13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Google Shape;79;p2">
            <a:extLst>
              <a:ext uri="{FF2B5EF4-FFF2-40B4-BE49-F238E27FC236}">
                <a16:creationId xmlns:a16="http://schemas.microsoft.com/office/drawing/2014/main" id="{E976604F-06AE-495A-A6DF-E08B61F63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7. Project </a:t>
            </a:r>
            <a:r>
              <a:rPr lang="fr-FR" sz="2500" dirty="0" err="1"/>
              <a:t>evolution</a:t>
            </a:r>
            <a:endParaRPr lang="fr-FR" sz="25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9D72F-2095-40FF-863C-00CC74BA43F0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D640B2EF-2F9B-44A2-B6A3-F5D7E123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EBEBC47F-7A2D-4033-B5CD-F20B966D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86" y="-79854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8.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Presentation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of sprint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4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3AD0B6-269D-4FF6-90D1-6612FDD3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7" y="1655024"/>
            <a:ext cx="4218500" cy="3290068"/>
          </a:xfrm>
          <a:prstGeom prst="rect">
            <a:avLst/>
          </a:prstGeom>
        </p:spPr>
      </p:pic>
      <p:pic>
        <p:nvPicPr>
          <p:cNvPr id="5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AC3264-E480-4E5A-AA48-FA8E222E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072" y="1520015"/>
            <a:ext cx="4672626" cy="356860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9</a:t>
            </a: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.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Future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3C704198-526B-4D11-B45D-1A46BBD93EC2}"/>
              </a:ext>
            </a:extLst>
          </p:cNvPr>
          <p:cNvSpPr txBox="1"/>
          <p:nvPr/>
        </p:nvSpPr>
        <p:spPr>
          <a:xfrm>
            <a:off x="236500" y="845454"/>
            <a:ext cx="8722637" cy="22467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0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Cheddar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tool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enable ED-H simulations</a:t>
            </a: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1)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FakeBattery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module to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handle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kern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change over time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 dirty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31952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ue Gradient Background (Misc) | Textures for Photoshop">
            <a:extLst>
              <a:ext uri="{FF2B5EF4-FFF2-40B4-BE49-F238E27FC236}">
                <a16:creationId xmlns:a16="http://schemas.microsoft.com/office/drawing/2014/main" id="{5A10E50E-1A6C-4209-8839-757F9079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26"/>
            <a:ext cx="9144000" cy="57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3E6D5A63-510E-4347-A001-B27591D1A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072BF8D-13E3-4265-B206-7D68F509F1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F7E28D1E-73DE-4574-9E45-4DF335E1AEDB}" type="slidenum">
              <a:t>16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92D4E8-4683-4A6E-B25A-5CE4E66A4F23}"/>
              </a:ext>
            </a:extLst>
          </p:cNvPr>
          <p:cNvSpPr txBox="1"/>
          <p:nvPr/>
        </p:nvSpPr>
        <p:spPr>
          <a:xfrm>
            <a:off x="1680726" y="3539294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093A54B-60E0-4A99-A5EA-69FF611D95C0}"/>
              </a:ext>
            </a:extLst>
          </p:cNvPr>
          <p:cNvSpPr txBox="1"/>
          <p:nvPr/>
        </p:nvSpPr>
        <p:spPr>
          <a:xfrm>
            <a:off x="215089" y="2404047"/>
            <a:ext cx="9224302" cy="8617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Thanks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for </a:t>
            </a:r>
            <a:r>
              <a:rPr lang="fr-FR" sz="36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your</a:t>
            </a:r>
            <a:r>
              <a:rPr lang="fr-FR" sz="36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attention. </a:t>
            </a: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2">
            <a:extLst>
              <a:ext uri="{FF2B5EF4-FFF2-40B4-BE49-F238E27FC236}">
                <a16:creationId xmlns:a16="http://schemas.microsoft.com/office/drawing/2014/main" id="{3BA22EBD-D80A-4DF2-A8B4-A75E15ECC6E3}"/>
              </a:ext>
            </a:extLst>
          </p:cNvPr>
          <p:cNvSpPr txBox="1"/>
          <p:nvPr/>
        </p:nvSpPr>
        <p:spPr>
          <a:xfrm>
            <a:off x="1645525" y="2954519"/>
            <a:ext cx="58642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Do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you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have </a:t>
            </a:r>
            <a:r>
              <a:rPr lang="fr-FR" sz="3200" b="1" i="1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any</a:t>
            </a:r>
            <a:r>
              <a:rPr lang="fr-FR" sz="3200" b="1" i="1" u="none" strike="noStrike" kern="0" cap="none" spc="0" baseline="0" dirty="0">
                <a:uFillTx/>
                <a:latin typeface="Arial"/>
                <a:ea typeface="Arial"/>
                <a:cs typeface="Arial"/>
              </a:rPr>
              <a:t> questions ?</a:t>
            </a:r>
            <a:r>
              <a:rPr lang="fr-FR" sz="3200" b="1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​</a:t>
            </a:r>
          </a:p>
        </p:txBody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698DFC53-CCD6-4A7F-86B5-BCC1FD50E0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DFD4C8DC-60B7-4663-9E2F-169EFAFA3B46}" type="slidenum">
              <a:t>17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BAAD22-6184-438D-9BB3-51DDBE1FB24B}"/>
              </a:ext>
            </a:extLst>
          </p:cNvPr>
          <p:cNvSpPr txBox="1"/>
          <p:nvPr/>
        </p:nvSpPr>
        <p:spPr>
          <a:xfrm>
            <a:off x="1925122" y="61228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 </a:t>
            </a:r>
            <a:r>
              <a:rPr lang="fr-FR" sz="2500" b="1" kern="0" dirty="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EDF files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755F6-2AD0-4D95-AF0D-96323EC6CC41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07BD48A-0092-47BA-AEC3-1E6582D1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3C704198-526B-4D11-B45D-1A46BBD93EC2}"/>
              </a:ext>
            </a:extLst>
          </p:cNvPr>
          <p:cNvSpPr txBox="1"/>
          <p:nvPr/>
        </p:nvSpPr>
        <p:spPr>
          <a:xfrm>
            <a:off x="267314" y="914773"/>
            <a:ext cx="4270041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1" kern="0" dirty="0">
                <a:ea typeface="+mn-lt"/>
                <a:cs typeface="+mn-lt"/>
              </a:rPr>
              <a:t>Main files to check for modifications :</a:t>
            </a:r>
            <a:endParaRPr lang="fr-FR" sz="1600">
              <a:cs typeface="Calibri" panose="020F0502020204030204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600" b="1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ea typeface="+mn-lt"/>
                <a:cs typeface="+mn-lt"/>
              </a:rPr>
              <a:t>kernel/cobalt/</a:t>
            </a:r>
            <a:r>
              <a:rPr lang="fr-FR" sz="1400" b="1" kern="0" dirty="0" err="1">
                <a:ea typeface="+mn-lt"/>
                <a:cs typeface="+mn-lt"/>
              </a:rPr>
              <a:t>sched-dyna.c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ea typeface="+mn-lt"/>
                <a:cs typeface="+mn-lt"/>
              </a:rPr>
              <a:t>kernel/cobalt/</a:t>
            </a:r>
            <a:r>
              <a:rPr lang="fr-FR" sz="1400" b="1" kern="0" dirty="0" err="1">
                <a:ea typeface="+mn-lt"/>
                <a:cs typeface="+mn-lt"/>
              </a:rPr>
              <a:t>sched.c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ea typeface="+mn-lt"/>
                <a:cs typeface="+mn-lt"/>
              </a:rPr>
              <a:t>kernel/cobalt/</a:t>
            </a:r>
            <a:r>
              <a:rPr lang="fr-FR" sz="1400" kern="0" dirty="0" err="1">
                <a:ea typeface="+mn-lt"/>
                <a:cs typeface="+mn-lt"/>
              </a:rPr>
              <a:t>posix</a:t>
            </a:r>
            <a:r>
              <a:rPr lang="fr-FR" sz="1400" kern="0" dirty="0">
                <a:ea typeface="+mn-lt"/>
                <a:cs typeface="+mn-lt"/>
              </a:rPr>
              <a:t>/</a:t>
            </a:r>
            <a:r>
              <a:rPr lang="fr-FR" sz="1400" b="1" kern="0" dirty="0" err="1">
                <a:ea typeface="+mn-lt"/>
                <a:cs typeface="+mn-lt"/>
              </a:rPr>
              <a:t>thread.c</a:t>
            </a:r>
            <a:endParaRPr lang="fr-FR" sz="140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ea typeface="+mn-lt"/>
                <a:cs typeface="+mn-lt"/>
              </a:rPr>
              <a:t>kernel/cobalt/</a:t>
            </a:r>
            <a:r>
              <a:rPr lang="fr-FR" sz="1400" b="1" kern="0" dirty="0" err="1">
                <a:ea typeface="+mn-lt"/>
                <a:cs typeface="+mn-lt"/>
              </a:rPr>
              <a:t>thread.c</a:t>
            </a:r>
            <a:br>
              <a:rPr lang="en-US" sz="1400" dirty="0"/>
            </a:br>
            <a:endParaRPr lang="en-US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ea typeface="+mn-lt"/>
                <a:cs typeface="+mn-lt"/>
              </a:rPr>
              <a:t>lib/</a:t>
            </a:r>
            <a:r>
              <a:rPr lang="fr-FR" sz="1400" kern="0" dirty="0" err="1">
                <a:ea typeface="+mn-lt"/>
                <a:cs typeface="+mn-lt"/>
              </a:rPr>
              <a:t>alchemy</a:t>
            </a:r>
            <a:r>
              <a:rPr lang="fr-FR" sz="1400" kern="0" dirty="0">
                <a:ea typeface="+mn-lt"/>
                <a:cs typeface="+mn-lt"/>
              </a:rPr>
              <a:t>/</a:t>
            </a:r>
            <a:r>
              <a:rPr lang="fr-FR" sz="1400" b="1" kern="0" dirty="0" err="1">
                <a:ea typeface="+mn-lt"/>
                <a:cs typeface="+mn-lt"/>
              </a:rPr>
              <a:t>task.c</a:t>
            </a:r>
            <a:br>
              <a:rPr lang="en-US" sz="1400" dirty="0"/>
            </a:br>
            <a:endParaRPr lang="en-US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 err="1">
                <a:ea typeface="+mn-lt"/>
                <a:cs typeface="+mn-lt"/>
              </a:rPr>
              <a:t>include</a:t>
            </a:r>
            <a:r>
              <a:rPr lang="fr-FR" sz="1400" kern="0" dirty="0">
                <a:ea typeface="+mn-lt"/>
                <a:cs typeface="+mn-lt"/>
              </a:rPr>
              <a:t>/cobalt/kernel/</a:t>
            </a:r>
            <a:r>
              <a:rPr lang="fr-FR" sz="1400" b="1" kern="0" dirty="0" err="1">
                <a:ea typeface="+mn-lt"/>
                <a:cs typeface="+mn-lt"/>
              </a:rPr>
              <a:t>sched-dyna.h</a:t>
            </a:r>
            <a:endParaRPr lang="fr-FR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 err="1">
                <a:ea typeface="+mn-lt"/>
                <a:cs typeface="+mn-lt"/>
              </a:rPr>
              <a:t>include</a:t>
            </a:r>
            <a:r>
              <a:rPr lang="fr-FR" sz="1400" kern="0" dirty="0">
                <a:ea typeface="+mn-lt"/>
                <a:cs typeface="+mn-lt"/>
              </a:rPr>
              <a:t>/cobalt/kernel/</a:t>
            </a:r>
            <a:r>
              <a:rPr lang="fr-FR" sz="1400" b="1" kern="0" dirty="0" err="1">
                <a:ea typeface="+mn-lt"/>
                <a:cs typeface="+mn-lt"/>
              </a:rPr>
              <a:t>sched.h</a:t>
            </a:r>
            <a:endParaRPr lang="fr-FR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 err="1">
                <a:ea typeface="+mn-lt"/>
                <a:cs typeface="+mn-lt"/>
              </a:rPr>
              <a:t>include</a:t>
            </a:r>
            <a:r>
              <a:rPr lang="fr-FR" sz="1400" kern="0" dirty="0">
                <a:ea typeface="+mn-lt"/>
                <a:cs typeface="+mn-lt"/>
              </a:rPr>
              <a:t>/cobalt/kernel/</a:t>
            </a:r>
            <a:r>
              <a:rPr lang="fr-FR" sz="1400" b="1" kern="0" dirty="0" err="1">
                <a:ea typeface="+mn-lt"/>
                <a:cs typeface="+mn-lt"/>
              </a:rPr>
              <a:t>thread.h</a:t>
            </a:r>
            <a:endParaRPr lang="fr-FR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 err="1">
                <a:ea typeface="+mn-lt"/>
                <a:cs typeface="+mn-lt"/>
              </a:rPr>
              <a:t>include</a:t>
            </a:r>
            <a:r>
              <a:rPr lang="fr-FR" sz="1400" kern="0" dirty="0">
                <a:ea typeface="+mn-lt"/>
                <a:cs typeface="+mn-lt"/>
              </a:rPr>
              <a:t>/</a:t>
            </a:r>
            <a:r>
              <a:rPr lang="fr-FR" sz="1400" kern="0" dirty="0" err="1">
                <a:ea typeface="+mn-lt"/>
                <a:cs typeface="+mn-lt"/>
              </a:rPr>
              <a:t>alchemy</a:t>
            </a:r>
            <a:r>
              <a:rPr lang="fr-FR" sz="1400" kern="0" dirty="0">
                <a:ea typeface="+mn-lt"/>
                <a:cs typeface="+mn-lt"/>
              </a:rPr>
              <a:t>/</a:t>
            </a:r>
            <a:r>
              <a:rPr lang="fr-FR" sz="1400" b="1" kern="0" dirty="0" err="1">
                <a:ea typeface="+mn-lt"/>
                <a:cs typeface="+mn-lt"/>
              </a:rPr>
              <a:t>task.h</a:t>
            </a:r>
            <a:endParaRPr lang="fr-FR" sz="14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dirty="0"/>
            </a:br>
            <a:endParaRPr lang="en-US" sz="1600" dirty="0">
              <a:cs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dirty="0"/>
            </a:br>
            <a:endParaRPr lang="en-US" dirty="0"/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i="0" u="none" strike="noStrike" kern="0" cap="none" spc="0" baseline="0" dirty="0">
              <a:solidFill>
                <a:srgbClr val="0070C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266553-2B40-4975-8B52-A388A93B7D84}"/>
              </a:ext>
            </a:extLst>
          </p:cNvPr>
          <p:cNvSpPr txBox="1"/>
          <p:nvPr/>
        </p:nvSpPr>
        <p:spPr>
          <a:xfrm>
            <a:off x="4371325" y="1150086"/>
            <a:ext cx="4645953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/>
              <a:t>Minor files to check for modifications :</a:t>
            </a:r>
            <a:r>
              <a:rPr lang="fr-FR" sz="1600" dirty="0"/>
              <a:t>​</a:t>
            </a:r>
            <a:endParaRPr lang="fr-FR" sz="1600">
              <a:cs typeface="Calibri"/>
            </a:endParaRPr>
          </a:p>
          <a:p>
            <a:r>
              <a:rPr lang="en-US" sz="1400" dirty="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 dirty="0"/>
              <a:t>/</a:t>
            </a:r>
            <a:r>
              <a:rPr lang="fr-FR" sz="1400" err="1"/>
              <a:t>mercury</a:t>
            </a:r>
            <a:r>
              <a:rPr lang="fr-FR" sz="1400" dirty="0"/>
              <a:t>/</a:t>
            </a:r>
            <a:r>
              <a:rPr lang="fr-FR" sz="1400" err="1"/>
              <a:t>boilerplate</a:t>
            </a:r>
            <a:r>
              <a:rPr lang="fr-FR" sz="1400" dirty="0"/>
              <a:t>/</a:t>
            </a:r>
            <a:r>
              <a:rPr lang="fr-FR" sz="1400" err="1"/>
              <a:t>sched.h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  <a:p>
            <a:r>
              <a:rPr lang="fr-FR" sz="1400" dirty="0"/>
              <a:t>kernel/cobalt/</a:t>
            </a:r>
            <a:r>
              <a:rPr lang="fr-FR" sz="1400" err="1"/>
              <a:t>posix</a:t>
            </a:r>
            <a:r>
              <a:rPr lang="fr-FR" sz="1400" dirty="0"/>
              <a:t>/</a:t>
            </a:r>
            <a:r>
              <a:rPr lang="fr-FR" sz="1400" err="1"/>
              <a:t>sched.c</a:t>
            </a:r>
            <a:r>
              <a:rPr lang="en-US" sz="1400" dirty="0"/>
              <a:t>​</a:t>
            </a:r>
            <a:br>
              <a:rPr lang="en-US" sz="1400" dirty="0"/>
            </a:br>
            <a:r>
              <a:rPr lang="en-US" sz="1400" dirty="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 dirty="0"/>
              <a:t>/cobalt/</a:t>
            </a:r>
            <a:r>
              <a:rPr lang="fr-FR" sz="1400" err="1"/>
              <a:t>uapi</a:t>
            </a:r>
            <a:r>
              <a:rPr lang="fr-FR" sz="1400" dirty="0"/>
              <a:t>/</a:t>
            </a:r>
            <a:r>
              <a:rPr lang="fr-FR" sz="1400" err="1"/>
              <a:t>sched.h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 dirty="0"/>
              <a:t>/cobalt/kernel/</a:t>
            </a:r>
            <a:r>
              <a:rPr lang="fr-FR" sz="1400" err="1"/>
              <a:t>schedparam.h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  <a:p>
            <a:r>
              <a:rPr lang="en-US" sz="1400" dirty="0"/>
              <a:t>​</a:t>
            </a:r>
            <a:endParaRPr lang="en-US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 dirty="0"/>
              <a:t>/cobalt/kernel/</a:t>
            </a:r>
            <a:r>
              <a:rPr lang="fr-FR" sz="1400" err="1"/>
              <a:t>list.h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  <a:p>
            <a:r>
              <a:rPr lang="fr-FR" sz="1400" err="1"/>
              <a:t>include</a:t>
            </a:r>
            <a:r>
              <a:rPr lang="fr-FR" sz="1400" dirty="0"/>
              <a:t>/cobalt/kernel/</a:t>
            </a:r>
            <a:r>
              <a:rPr lang="fr-FR" sz="1400" err="1"/>
              <a:t>schedqueue.h</a:t>
            </a:r>
            <a:r>
              <a:rPr lang="en-US" sz="1400" dirty="0"/>
              <a:t>​</a:t>
            </a:r>
            <a:br>
              <a:rPr lang="en-US" sz="1400" dirty="0"/>
            </a:br>
            <a:r>
              <a:rPr lang="en-US" sz="1400" dirty="0"/>
              <a:t>​</a:t>
            </a:r>
            <a:endParaRPr lang="en-US" sz="1400">
              <a:cs typeface="Calibri"/>
            </a:endParaRPr>
          </a:p>
          <a:p>
            <a:r>
              <a:rPr lang="fr-FR" sz="1400" dirty="0"/>
              <a:t>lib/</a:t>
            </a:r>
            <a:r>
              <a:rPr lang="fr-FR" sz="1400" err="1"/>
              <a:t>copperplate</a:t>
            </a:r>
            <a:r>
              <a:rPr lang="fr-FR" sz="1400" dirty="0"/>
              <a:t>/</a:t>
            </a:r>
            <a:r>
              <a:rPr lang="fr-FR" sz="1400" err="1"/>
              <a:t>internal.c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  <a:p>
            <a:r>
              <a:rPr lang="fr-FR" sz="1400" dirty="0"/>
              <a:t>lib/</a:t>
            </a:r>
            <a:r>
              <a:rPr lang="fr-FR" sz="1400" err="1"/>
              <a:t>copperplate</a:t>
            </a:r>
            <a:r>
              <a:rPr lang="fr-FR" sz="1400" dirty="0"/>
              <a:t>/</a:t>
            </a:r>
            <a:r>
              <a:rPr lang="fr-FR" sz="1400" err="1"/>
              <a:t>threadobj.c</a:t>
            </a:r>
            <a:r>
              <a:rPr lang="fr-FR" sz="1400" dirty="0"/>
              <a:t>​</a:t>
            </a:r>
            <a:endParaRPr lang="fr-FR" sz="1400">
              <a:cs typeface="Calibri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91F831-F99B-4878-8F13-353825903273}"/>
              </a:ext>
            </a:extLst>
          </p:cNvPr>
          <p:cNvCxnSpPr/>
          <p:nvPr/>
        </p:nvCxnSpPr>
        <p:spPr>
          <a:xfrm>
            <a:off x="3929918" y="1052423"/>
            <a:ext cx="30659" cy="43132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6678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8F85566-DFA1-4645-8439-31B6679136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5612101-A682-4725-A41A-207DF5AAD1FE}" type="slidenum">
              <a:rPr dirty="0"/>
              <a:t>18</a:t>
            </a:fld>
            <a:endParaRPr lang="fr-FR" sz="1000" b="1" kern="0" dirty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E4E88D39-BF94-43EA-94C6-5BA8333512D2}"/>
              </a:ext>
            </a:extLst>
          </p:cNvPr>
          <p:cNvSpPr txBox="1"/>
          <p:nvPr/>
        </p:nvSpPr>
        <p:spPr>
          <a:xfrm>
            <a:off x="1775463" y="2004063"/>
            <a:ext cx="507492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	</a:t>
            </a: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28A724A1-62D8-4033-B0B8-9EBFF48DE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42" y="2194"/>
            <a:ext cx="6846908" cy="730020"/>
          </a:xfrm>
        </p:spPr>
        <p:txBody>
          <a:bodyPr/>
          <a:lstStyle/>
          <a:p>
            <a:pPr lvl="0"/>
            <a:r>
              <a:rPr lang="fr-FR" sz="2500" dirty="0" err="1"/>
              <a:t>Deliverables</a:t>
            </a:r>
            <a:r>
              <a:rPr lang="fr-FR" sz="2500" dirty="0"/>
              <a:t> 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7DA9AD-DC2B-4957-A3E6-71F678699A94}"/>
              </a:ext>
            </a:extLst>
          </p:cNvPr>
          <p:cNvSpPr txBox="1"/>
          <p:nvPr/>
        </p:nvSpPr>
        <p:spPr>
          <a:xfrm>
            <a:off x="582838" y="1200780"/>
            <a:ext cx="8013602" cy="15081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DDB5F-7CA4-4BA4-90CF-A98E62F300C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5546F875-8534-4A6A-8A0E-F997497B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6">
            <a:extLst>
              <a:ext uri="{FF2B5EF4-FFF2-40B4-BE49-F238E27FC236}">
                <a16:creationId xmlns:a16="http://schemas.microsoft.com/office/drawing/2014/main" id="{2E005602-46EB-4016-AD85-700614E91F53}"/>
              </a:ext>
            </a:extLst>
          </p:cNvPr>
          <p:cNvSpPr/>
          <p:nvPr/>
        </p:nvSpPr>
        <p:spPr>
          <a:xfrm>
            <a:off x="4898788" y="2164192"/>
            <a:ext cx="353991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3CDD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772FE-EC66-4388-8948-C1DF02912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648EE69E-3E35-41A9-83BF-DE98029485F8}" type="slidenum">
              <a:t>2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9897B3-CD7D-4AAC-B149-1F3C0A3A6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Our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DE0E87-BC99-4AC4-8838-18CC6FDEF9BC}"/>
              </a:ext>
            </a:extLst>
          </p:cNvPr>
          <p:cNvSpPr/>
          <p:nvPr/>
        </p:nvSpPr>
        <p:spPr>
          <a:xfrm>
            <a:off x="378826" y="2164192"/>
            <a:ext cx="3380856" cy="245807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7E4BD"/>
          </a:solidFill>
          <a:ln w="25402" cap="flat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FFFFFF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6" name="Image 8" descr="Une image contenant habits, intérieur, photo, homme&#10;&#10;Description générée automatiquement">
            <a:extLst>
              <a:ext uri="{FF2B5EF4-FFF2-40B4-BE49-F238E27FC236}">
                <a16:creationId xmlns:a16="http://schemas.microsoft.com/office/drawing/2014/main" id="{374D8CD1-F61C-4B27-B1E5-FE44760B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46" y="1705273"/>
            <a:ext cx="1104695" cy="1133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2">
            <a:extLst>
              <a:ext uri="{FF2B5EF4-FFF2-40B4-BE49-F238E27FC236}">
                <a16:creationId xmlns:a16="http://schemas.microsoft.com/office/drawing/2014/main" id="{DB4D7EE7-D6D2-4841-A0E3-ED6E59565CED}"/>
              </a:ext>
            </a:extLst>
          </p:cNvPr>
          <p:cNvSpPr txBox="1"/>
          <p:nvPr/>
        </p:nvSpPr>
        <p:spPr>
          <a:xfrm>
            <a:off x="4491596" y="2008058"/>
            <a:ext cx="47602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EE195097-9065-4929-9CDC-D61843315DDF}"/>
              </a:ext>
            </a:extLst>
          </p:cNvPr>
          <p:cNvSpPr txBox="1"/>
          <p:nvPr/>
        </p:nvSpPr>
        <p:spPr>
          <a:xfrm>
            <a:off x="831847" y="3262624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E1ADF766-FBB2-45EF-83FA-44B8D74AE574}"/>
              </a:ext>
            </a:extLst>
          </p:cNvPr>
          <p:cNvSpPr txBox="1"/>
          <p:nvPr/>
        </p:nvSpPr>
        <p:spPr>
          <a:xfrm>
            <a:off x="2488100" y="2857298"/>
            <a:ext cx="134162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Debus Alexy</a:t>
            </a: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22706929-03B9-4CDA-AA1F-A3D08AA2DC1D}"/>
              </a:ext>
            </a:extLst>
          </p:cNvPr>
          <p:cNvSpPr txBox="1"/>
          <p:nvPr/>
        </p:nvSpPr>
        <p:spPr>
          <a:xfrm>
            <a:off x="4961241" y="2860590"/>
            <a:ext cx="170060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Rayella</a:t>
            </a:r>
            <a:r>
              <a:rPr lang="fr-FR" sz="14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1" i="0" u="none" strike="noStrike" kern="0" cap="none" spc="0" baseline="0" dirty="0" err="1">
                <a:solidFill>
                  <a:srgbClr val="FFFFFF"/>
                </a:solidFill>
                <a:uFillTx/>
                <a:latin typeface="Arial"/>
                <a:ea typeface="Arial"/>
                <a:cs typeface="Arial"/>
              </a:rPr>
              <a:t>Niranjan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2274D-D8AE-45DF-AAFD-FDCF15F6BD83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École centrale de Nantes — Wikipédia">
            <a:extLst>
              <a:ext uri="{FF2B5EF4-FFF2-40B4-BE49-F238E27FC236}">
                <a16:creationId xmlns:a16="http://schemas.microsoft.com/office/drawing/2014/main" id="{855DAEFC-6744-4669-B67C-9D1332CF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1">
            <a:extLst>
              <a:ext uri="{FF2B5EF4-FFF2-40B4-BE49-F238E27FC236}">
                <a16:creationId xmlns:a16="http://schemas.microsoft.com/office/drawing/2014/main" id="{9AED3B1B-B369-4870-959C-6FF20271948D}"/>
              </a:ext>
            </a:extLst>
          </p:cNvPr>
          <p:cNvSpPr txBox="1"/>
          <p:nvPr/>
        </p:nvSpPr>
        <p:spPr>
          <a:xfrm>
            <a:off x="5559185" y="3249219"/>
            <a:ext cx="2483857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FFFFFF"/>
                </a:solidFill>
                <a:uFillTx/>
                <a:latin typeface="Cambria"/>
                <a:ea typeface="Arial"/>
                <a:cs typeface="Arial"/>
              </a:rPr>
              <a:t>C dev.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BF1F03-04EA-4189-B1A4-373E43AB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11" y="1622136"/>
            <a:ext cx="1133471" cy="1133471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2D3B35-5370-45E9-AD99-67616CA511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1559" y="1333496"/>
            <a:ext cx="8352925" cy="37716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rmAutofit/>
          </a:bodyPr>
          <a:lstStyle/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1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Context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2 Key question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3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Approach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4 Objectives</a:t>
            </a:r>
            <a:endParaRPr lang="fr-FR" sz="2400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5 Planning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6 Progress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7 Project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evolutions</a:t>
            </a: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8 </a:t>
            </a:r>
            <a:r>
              <a:rPr lang="fr-FR" sz="2400" b="1" kern="0" dirty="0" err="1">
                <a:solidFill>
                  <a:srgbClr val="595959"/>
                </a:solidFill>
                <a:latin typeface="Roboto"/>
                <a:ea typeface="Roboto"/>
              </a:rPr>
              <a:t>Presentation</a:t>
            </a:r>
            <a:r>
              <a:rPr lang="fr-FR" sz="2400" b="1" kern="0" dirty="0">
                <a:solidFill>
                  <a:srgbClr val="595959"/>
                </a:solidFill>
                <a:latin typeface="Roboto"/>
                <a:ea typeface="Roboto"/>
              </a:rPr>
              <a:t> of sprint 4</a:t>
            </a: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  <a:p>
            <a:pPr marL="457200" lvl="0" indent="-381000">
              <a:lnSpc>
                <a:spcPct val="100000"/>
              </a:lnSpc>
              <a:spcBef>
                <a:spcPts val="480"/>
              </a:spcBef>
              <a:buClr>
                <a:srgbClr val="595959"/>
              </a:buClr>
              <a:buSzPts val="2400"/>
              <a:buFont typeface="Arial"/>
            </a:pPr>
            <a:endParaRPr lang="fr-FR" sz="2400" b="1" kern="0" dirty="0">
              <a:solidFill>
                <a:srgbClr val="595959"/>
              </a:solidFill>
              <a:latin typeface="Roboto"/>
              <a:ea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053D2-9E5F-46EB-8926-2CC9B0F19E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519B0673-6F59-4041-9349-8000410F530C}" type="slidenum">
              <a:t>3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80192CA1-E958-44DA-BC20-3E1B3DD90A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4C877-C736-4DE8-9AC2-BDA1CE87248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École centrale de Nantes — Wikipédia">
            <a:extLst>
              <a:ext uri="{FF2B5EF4-FFF2-40B4-BE49-F238E27FC236}">
                <a16:creationId xmlns:a16="http://schemas.microsoft.com/office/drawing/2014/main" id="{C6A6F67B-5855-4AD7-9F5A-0BD36DFF6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1D03732E-462C-49DE-9DE6-6A3E81BFF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E5B00AE-A990-4E6B-A2CC-DB722A06435C}" type="slidenum">
              <a:t>4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587EBFCC-0D62-46C5-8D89-46319D08DC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1. </a:t>
            </a:r>
            <a:r>
              <a:rPr lang="fr-FR" sz="2400" dirty="0" err="1"/>
              <a:t>Context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8E39F0C1-85D3-424A-914A-B68622039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4954309-3BF5-4590-9320-414B11639832}"/>
              </a:ext>
            </a:extLst>
          </p:cNvPr>
          <p:cNvSpPr txBox="1"/>
          <p:nvPr/>
        </p:nvSpPr>
        <p:spPr>
          <a:xfrm>
            <a:off x="181215" y="1186680"/>
            <a:ext cx="8500692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Meeting with the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professor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(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M.Queudet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) on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october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the 15</a:t>
            </a:r>
            <a:r>
              <a:rPr lang="fr-FR" sz="10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th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interest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here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put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applications a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dynamic-priority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energy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aware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strategie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through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the use of a Real-time kernel.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use Xenomai, I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mean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dual kernel configurations : a Linux kernel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Ubuntu distributions)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supplementing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by a RT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-kernel (Cobalt)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Master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student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recently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EDF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into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Xenomai…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67E1C-A022-4571-B9EF-A7D0EAFA928F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École centrale de Nantes — Wikipédia">
            <a:extLst>
              <a:ext uri="{FF2B5EF4-FFF2-40B4-BE49-F238E27FC236}">
                <a16:creationId xmlns:a16="http://schemas.microsoft.com/office/drawing/2014/main" id="{63E61D7E-4581-469D-8F9D-25E83029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225D0C57-0522-4968-98E1-47F2C728B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9EF1A935-F794-44E8-97E9-54EFE8BF99C1}" type="slidenum">
              <a:t>5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9601F569-AF19-4FA9-9DD7-3E89820F73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20" dirty="0"/>
              <a:t>2. </a:t>
            </a:r>
            <a:r>
              <a:rPr lang="fr-FR" sz="2400" dirty="0"/>
              <a:t>Key question</a:t>
            </a:r>
            <a:endParaRPr lang="fr-FR" sz="2520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07CAB689-2254-4EF3-8DE9-C1500B033C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07416FEF-F790-45FB-8709-4DFF1A61F63B}"/>
              </a:ext>
            </a:extLst>
          </p:cNvPr>
          <p:cNvSpPr txBox="1"/>
          <p:nvPr/>
        </p:nvSpPr>
        <p:spPr>
          <a:xfrm>
            <a:off x="581713" y="3496996"/>
            <a:ext cx="789831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How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could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we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manage to 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integrate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/</a:t>
            </a:r>
            <a:r>
              <a:rPr lang="fr-FR" sz="1400" b="1" i="1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validate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ED-H on Xenomai  ?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B9243856-E18E-435D-B950-852749A5CA49}"/>
              </a:ext>
            </a:extLst>
          </p:cNvPr>
          <p:cNvSpPr txBox="1"/>
          <p:nvPr/>
        </p:nvSpPr>
        <p:spPr>
          <a:xfrm>
            <a:off x="3200400" y="1826925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767A97F5-6C03-461F-AF82-8126F637099B}"/>
              </a:ext>
            </a:extLst>
          </p:cNvPr>
          <p:cNvSpPr txBox="1"/>
          <p:nvPr/>
        </p:nvSpPr>
        <p:spPr>
          <a:xfrm>
            <a:off x="581978" y="423774"/>
            <a:ext cx="7750024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We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need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to have ED-H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working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without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affecting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integrity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of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other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scheduling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policies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(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fixed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 </a:t>
            </a:r>
            <a:r>
              <a:rPr lang="fr-FR" sz="1400" b="1" i="1" kern="0" dirty="0" err="1">
                <a:solidFill>
                  <a:srgbClr val="000000"/>
                </a:solidFill>
                <a:latin typeface="Arial"/>
                <a:ea typeface="Arial"/>
                <a:cs typeface="Segoe UI"/>
              </a:rPr>
              <a:t>priority</a:t>
            </a:r>
            <a:r>
              <a:rPr lang="fr-FR" sz="1400" b="1" i="1" kern="0" dirty="0">
                <a:solidFill>
                  <a:srgbClr val="000000"/>
                </a:solidFill>
                <a:latin typeface="Arial"/>
                <a:ea typeface="Arial"/>
                <a:cs typeface="Segoe UI"/>
              </a:rPr>
              <a:t>, EDF).</a:t>
            </a:r>
            <a:r>
              <a:rPr lang="fr-FR" sz="1400" b="1" i="1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 </a:t>
            </a:r>
            <a:endParaRPr lang="en-U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Segoe U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Segoe UI"/>
              </a:rPr>
              <a:t>​</a:t>
            </a:r>
            <a:endParaRPr lang="fr-FR" sz="1400" b="1" i="1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B7DF75D-162C-4982-9FC5-EA2AB089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299" y="3849953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3">
            <a:extLst>
              <a:ext uri="{FF2B5EF4-FFF2-40B4-BE49-F238E27FC236}">
                <a16:creationId xmlns:a16="http://schemas.microsoft.com/office/drawing/2014/main" id="{CAA31061-0FB8-4802-98BD-639E85FCEF40}"/>
              </a:ext>
            </a:extLst>
          </p:cNvPr>
          <p:cNvSpPr txBox="1"/>
          <p:nvPr/>
        </p:nvSpPr>
        <p:spPr>
          <a:xfrm>
            <a:off x="18624499" y="4009314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0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3ED3BB0-C78B-4C1E-A4A9-43181534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174" y="3992828"/>
            <a:ext cx="2901071" cy="1326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03">
            <a:extLst>
              <a:ext uri="{FF2B5EF4-FFF2-40B4-BE49-F238E27FC236}">
                <a16:creationId xmlns:a16="http://schemas.microsoft.com/office/drawing/2014/main" id="{6DF5DF9E-AD4C-495B-9092-82752D5617E5}"/>
              </a:ext>
            </a:extLst>
          </p:cNvPr>
          <p:cNvSpPr txBox="1"/>
          <p:nvPr/>
        </p:nvSpPr>
        <p:spPr>
          <a:xfrm>
            <a:off x="18767374" y="4152189"/>
            <a:ext cx="2418880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Et si je n’ai pas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 robot réel ?</a:t>
            </a:r>
          </a:p>
        </p:txBody>
      </p:sp>
      <p:pic>
        <p:nvPicPr>
          <p:cNvPr id="13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2C230C-0294-414F-B5A2-9ECB1BEF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57" y="1790436"/>
            <a:ext cx="1679140" cy="7772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1A1DDE-598A-41B1-B462-717FF1F4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99" y="2509406"/>
            <a:ext cx="796844" cy="19677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7AC63-421E-4D91-B181-9E26A29D090D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École centrale de Nantes — Wikipédia">
            <a:extLst>
              <a:ext uri="{FF2B5EF4-FFF2-40B4-BE49-F238E27FC236}">
                <a16:creationId xmlns:a16="http://schemas.microsoft.com/office/drawing/2014/main" id="{AA6AE095-4F05-41A4-971C-48FFBAD6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0">
            <a:extLst>
              <a:ext uri="{FF2B5EF4-FFF2-40B4-BE49-F238E27FC236}">
                <a16:creationId xmlns:a16="http://schemas.microsoft.com/office/drawing/2014/main" id="{E8A8BAA8-D003-48D5-B947-0A2994C71769}"/>
              </a:ext>
            </a:extLst>
          </p:cNvPr>
          <p:cNvSpPr txBox="1"/>
          <p:nvPr/>
        </p:nvSpPr>
        <p:spPr>
          <a:xfrm>
            <a:off x="9539697" y="-339288"/>
            <a:ext cx="504355" cy="1191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FA940A-88E4-4192-8814-A547236487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EE0C5896-A4E2-46A4-AE99-C7DBF25C17BB}" type="slidenum">
              <a:t>6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2EF78BC9-02CB-4162-A282-5C402430C164}"/>
              </a:ext>
            </a:extLst>
          </p:cNvPr>
          <p:cNvSpPr txBox="1"/>
          <p:nvPr/>
        </p:nvSpPr>
        <p:spPr>
          <a:xfrm>
            <a:off x="5601714" y="1584874"/>
            <a:ext cx="1522192" cy="1518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56B070F3-4D51-4521-AD8F-431D3BBF6BD4}"/>
              </a:ext>
            </a:extLst>
          </p:cNvPr>
          <p:cNvSpPr txBox="1"/>
          <p:nvPr/>
        </p:nvSpPr>
        <p:spPr>
          <a:xfrm>
            <a:off x="1763685" y="44256"/>
            <a:ext cx="5688628" cy="7300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45701" rIns="91421" bIns="45701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500" b="1" i="0" u="none" strike="noStrike" kern="0" cap="none" spc="0" baseline="0" dirty="0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3. </a:t>
            </a:r>
            <a:r>
              <a:rPr lang="fr-FR" sz="2500" b="1" i="0" u="none" strike="noStrike" kern="0" cap="none" spc="0" baseline="0" dirty="0" err="1">
                <a:solidFill>
                  <a:srgbClr val="595959"/>
                </a:solidFill>
                <a:uFillTx/>
                <a:latin typeface="Roboto"/>
                <a:ea typeface="Roboto"/>
                <a:cs typeface="Roboto"/>
              </a:rPr>
              <a:t>Approach</a:t>
            </a:r>
            <a:endParaRPr lang="fr-FR" sz="2520" b="1" i="0" u="none" strike="noStrike" kern="0" cap="none" spc="0" baseline="0" dirty="0">
              <a:solidFill>
                <a:srgbClr val="595959"/>
              </a:solidFill>
              <a:uFillTx/>
              <a:latin typeface="Roboto"/>
              <a:ea typeface="Roboto"/>
              <a:cs typeface="Roboto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DF6B10B-EC4E-46EF-8885-784103BDF07C}"/>
              </a:ext>
            </a:extLst>
          </p:cNvPr>
          <p:cNvSpPr txBox="1"/>
          <p:nvPr/>
        </p:nvSpPr>
        <p:spPr>
          <a:xfrm>
            <a:off x="7077739" y="1643313"/>
            <a:ext cx="1467291" cy="1305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56F15-8B6B-4205-83BC-8C5C89A4E89B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École centrale de Nantes — Wikipédia">
            <a:extLst>
              <a:ext uri="{FF2B5EF4-FFF2-40B4-BE49-F238E27FC236}">
                <a16:creationId xmlns:a16="http://schemas.microsoft.com/office/drawing/2014/main" id="{3F836B87-5F94-4B32-891E-D14FA1507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7E4A-889A-4000-8651-603F837A1F14}"/>
              </a:ext>
            </a:extLst>
          </p:cNvPr>
          <p:cNvSpPr txBox="1"/>
          <p:nvPr/>
        </p:nvSpPr>
        <p:spPr>
          <a:xfrm>
            <a:off x="464574" y="1510002"/>
            <a:ext cx="728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Learn about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EDF implementation on Xenomai</a:t>
            </a:r>
          </a:p>
          <a:p>
            <a:pPr marL="342900" indent="-342900">
              <a:buAutoNum type="arabicParenR"/>
            </a:pPr>
            <a:r>
              <a:rPr lang="en-US" dirty="0"/>
              <a:t>Understand EDF implementation</a:t>
            </a:r>
          </a:p>
          <a:p>
            <a:pPr marL="342900" indent="-342900">
              <a:buAutoNum type="arabicParenR"/>
            </a:pPr>
            <a:r>
              <a:rPr lang="en-US" dirty="0"/>
              <a:t>Learn about ED-H</a:t>
            </a:r>
          </a:p>
          <a:p>
            <a:pPr marL="342900" indent="-342900">
              <a:buAutoNum type="arabicParenR"/>
            </a:pPr>
            <a:r>
              <a:rPr lang="en-US" dirty="0"/>
              <a:t>Implement ED-H In Xenomai</a:t>
            </a:r>
          </a:p>
          <a:p>
            <a:pPr marL="342900" indent="-342900">
              <a:buAutoNum type="arabicParenR"/>
            </a:pPr>
            <a:r>
              <a:rPr lang="en-US" dirty="0"/>
              <a:t>Validate/Assert ED-H implementation on Xenomai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6D034-D2F0-4072-835B-40F934D205FB}"/>
              </a:ext>
            </a:extLst>
          </p:cNvPr>
          <p:cNvSpPr txBox="1"/>
          <p:nvPr/>
        </p:nvSpPr>
        <p:spPr>
          <a:xfrm>
            <a:off x="3307326" y="5124227"/>
            <a:ext cx="630862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The project will be split into sprints (1 sprint = 2 weeks)</a:t>
            </a: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85318850-7237-40B7-8852-8A6B7080CD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67F1436-43CC-4B43-A0FA-3E0D4414265C}" type="slidenum">
              <a:t>7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65B9282D-473A-4B60-B055-5C075828640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2500" dirty="0"/>
              <a:t>4. </a:t>
            </a:r>
            <a:r>
              <a:rPr lang="fr-FR" sz="2500" dirty="0" err="1"/>
              <a:t>Primary</a:t>
            </a:r>
            <a:r>
              <a:rPr lang="fr-FR" sz="2500" dirty="0"/>
              <a:t> objectives</a:t>
            </a:r>
            <a:endParaRPr lang="fr-FR" dirty="0"/>
          </a:p>
        </p:txBody>
      </p:sp>
      <p:sp>
        <p:nvSpPr>
          <p:cNvPr id="4" name="Google Shape;80;p2">
            <a:extLst>
              <a:ext uri="{FF2B5EF4-FFF2-40B4-BE49-F238E27FC236}">
                <a16:creationId xmlns:a16="http://schemas.microsoft.com/office/drawing/2014/main" id="{6747C39E-8593-4C94-9909-89A8733BB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Présentation ESEO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D0A610-47AB-490A-93AD-FD2FD9B32F7D}"/>
              </a:ext>
            </a:extLst>
          </p:cNvPr>
          <p:cNvSpPr txBox="1"/>
          <p:nvPr/>
        </p:nvSpPr>
        <p:spPr>
          <a:xfrm>
            <a:off x="157980" y="909946"/>
            <a:ext cx="8827736" cy="4401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1)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of </a:t>
            </a:r>
            <a:r>
              <a:rPr lang="fr-FR" sz="1400" b="0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modified</a:t>
            </a:r>
            <a:r>
              <a:rPr lang="fr-FR" sz="140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 and validatio</a:t>
            </a:r>
            <a:r>
              <a:rPr lang="fr-FR" sz="1400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 for EDF </a:t>
            </a:r>
            <a:r>
              <a:rPr lang="fr-FR" sz="1400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integration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report for modifications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added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to have a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functional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installation + tests to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validate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xenomai-EDF (report + source code)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10h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2)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Development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of  a linux module to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grab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battery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information and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transfer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to Cobalt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usee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of the linux module + source code for the linux module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25h</a:t>
            </a: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3</a:t>
            </a:r>
            <a:r>
              <a:rPr lang="fr-FR" sz="1400" b="0" i="0" u="none" strike="noStrike" kern="0" cap="none" spc="0" baseline="0" dirty="0">
                <a:solidFill>
                  <a:srgbClr val="0070C0"/>
                </a:solidFill>
                <a:uFillTx/>
                <a:latin typeface="Arial"/>
                <a:ea typeface="Arial"/>
                <a:cs typeface="Arial"/>
              </a:rPr>
              <a:t>) 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ED-H </a:t>
            </a:r>
            <a:r>
              <a:rPr lang="fr-FR" sz="1400" b="0" i="0" u="none" strike="noStrike" kern="0" cap="none" spc="0" baseline="0" dirty="0" err="1">
                <a:uFillTx/>
                <a:latin typeface="Arial"/>
                <a:ea typeface="Arial"/>
                <a:cs typeface="Arial"/>
              </a:rPr>
              <a:t>implementation</a:t>
            </a:r>
            <a:r>
              <a:rPr lang="fr-FR" sz="1400" b="0" i="0" u="none" strike="noStrike" kern="0" cap="none" spc="0" baseline="0" dirty="0">
                <a:uFillTx/>
                <a:latin typeface="Arial"/>
                <a:ea typeface="Arial"/>
                <a:cs typeface="Arial"/>
              </a:rPr>
              <a:t> and validation on Xenomai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Metric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 : guideline for the </a:t>
            </a:r>
            <a:r>
              <a:rPr lang="fr-FR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creation</a:t>
            </a:r>
            <a:r>
              <a:rPr lang="fr-FR" sz="1400" b="1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/use of the linux module + source code for the linux module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+ source code for ED-H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implementation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+ source code for fake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battery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module</a:t>
            </a: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Estimated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50h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kern="0" dirty="0">
              <a:solidFill>
                <a:srgbClr val="65A9D9"/>
              </a:solidFill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65A9D9"/>
              </a:solidFill>
              <a:uFillTx/>
              <a:latin typeface="Arial"/>
              <a:ea typeface="Arial"/>
              <a:cs typeface="Arial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65A9D9"/>
                </a:solidFill>
                <a:latin typeface="Arial"/>
                <a:ea typeface="Arial"/>
                <a:cs typeface="Arial"/>
              </a:rPr>
              <a:t>Remaining</a:t>
            </a:r>
            <a:r>
              <a:rPr lang="fr-FR" sz="1400" b="1" kern="0" dirty="0">
                <a:solidFill>
                  <a:srgbClr val="65A9D9"/>
                </a:solidFill>
                <a:latin typeface="Arial"/>
                <a:ea typeface="Arial"/>
                <a:cs typeface="Arial"/>
              </a:rPr>
              <a:t> time : 15h </a:t>
            </a:r>
            <a:r>
              <a:rPr lang="fr-FR" sz="1400" kern="0" dirty="0">
                <a:latin typeface="Arial"/>
                <a:ea typeface="Arial"/>
                <a:cs typeface="Arial"/>
              </a:rPr>
              <a:t>(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Redaction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 of the final report, PWP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presentation</a:t>
            </a:r>
            <a:r>
              <a:rPr lang="fr-FR" sz="1400" kern="0" dirty="0">
                <a:latin typeface="Arial"/>
                <a:ea typeface="Arial"/>
                <a:cs typeface="Arial"/>
              </a:rPr>
              <a:t>, </a:t>
            </a:r>
            <a:r>
              <a:rPr lang="fr-FR" sz="1400" kern="0" dirty="0" err="1">
                <a:latin typeface="Arial"/>
                <a:ea typeface="Arial"/>
                <a:cs typeface="Arial"/>
              </a:rPr>
              <a:t>handle</a:t>
            </a:r>
            <a:r>
              <a:rPr lang="fr-FR" sz="1400" kern="0" dirty="0">
                <a:latin typeface="Arial"/>
                <a:ea typeface="Arial"/>
                <a:cs typeface="Arial"/>
              </a:rPr>
              <a:t> git repo.)</a:t>
            </a:r>
            <a:endParaRPr lang="fr-FR" sz="1400" i="0" u="none" strike="noStrike" kern="0" cap="none" spc="0" baseline="0" dirty="0"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1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06F55-AB65-4A2D-88BE-A6A8FCE2C827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École centrale de Nantes — Wikipédia">
            <a:extLst>
              <a:ext uri="{FF2B5EF4-FFF2-40B4-BE49-F238E27FC236}">
                <a16:creationId xmlns:a16="http://schemas.microsoft.com/office/drawing/2014/main" id="{2DAD4B1B-CE2C-4F03-8756-F63186E8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483582CA-7017-404D-9EEA-C347EFC24D68}"/>
              </a:ext>
            </a:extLst>
          </p:cNvPr>
          <p:cNvSpPr txBox="1"/>
          <p:nvPr/>
        </p:nvSpPr>
        <p:spPr>
          <a:xfrm>
            <a:off x="157980" y="1027170"/>
            <a:ext cx="604683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Primary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objectives are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established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at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beginning</a:t>
            </a:r>
            <a:r>
              <a:rPr lang="fr-FR" sz="1400" b="1" kern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of the </a:t>
            </a:r>
            <a:r>
              <a:rPr lang="fr-FR" sz="1400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project</a:t>
            </a:r>
            <a:endParaRPr lang="fr-FR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8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Provisional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7">
            <a:extLst>
              <a:ext uri="{FF2B5EF4-FFF2-40B4-BE49-F238E27FC236}">
                <a16:creationId xmlns:a16="http://schemas.microsoft.com/office/drawing/2014/main" id="{303E4C79-68B6-4F13-99EC-881CF08D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" y="1310456"/>
            <a:ext cx="9095601" cy="414093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>
            <a:extLst>
              <a:ext uri="{FF2B5EF4-FFF2-40B4-BE49-F238E27FC236}">
                <a16:creationId xmlns:a16="http://schemas.microsoft.com/office/drawing/2014/main" id="{FE4D75C9-D12E-4CB4-8E30-8FEAE947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60" y="1044238"/>
            <a:ext cx="10859907" cy="4890717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638FE0A-1F22-438F-AA37-6F17FA1E7C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28386" y="5493559"/>
            <a:ext cx="1115613" cy="221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 algn="r"/>
            <a:fld id="{ACB524B9-5288-4093-AE26-66D6E8307180}" type="slidenum">
              <a:t>9</a:t>
            </a:fld>
            <a:endParaRPr lang="fr-FR" sz="1000" b="1" kern="0">
              <a:solidFill>
                <a:srgbClr val="3F3F3F"/>
              </a:solidFill>
              <a:latin typeface="Roboto"/>
              <a:ea typeface="Roboto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F4FCDC-88BC-4A87-A3D0-AB93D5D887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5. Planning</a:t>
            </a:r>
          </a:p>
        </p:txBody>
      </p:sp>
      <p:sp>
        <p:nvSpPr>
          <p:cNvPr id="5" name="ZoneTexte 5">
            <a:extLst>
              <a:ext uri="{FF2B5EF4-FFF2-40B4-BE49-F238E27FC236}">
                <a16:creationId xmlns:a16="http://schemas.microsoft.com/office/drawing/2014/main" id="{305BB09D-BEB6-4787-A97E-E409273642F4}"/>
              </a:ext>
            </a:extLst>
          </p:cNvPr>
          <p:cNvSpPr txBox="1"/>
          <p:nvPr/>
        </p:nvSpPr>
        <p:spPr>
          <a:xfrm>
            <a:off x="292167" y="1181766"/>
            <a:ext cx="274320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kern="0" dirty="0">
                <a:solidFill>
                  <a:srgbClr val="1F497D"/>
                </a:solidFill>
                <a:latin typeface="Arial"/>
                <a:ea typeface="Arial"/>
                <a:cs typeface="Arial"/>
              </a:rPr>
              <a:t>Effective</a:t>
            </a:r>
            <a:r>
              <a:rPr lang="fr-FR" sz="1400" b="0" i="0" u="none" strike="noStrike" kern="0" cap="none" spc="0" baseline="0" dirty="0">
                <a:solidFill>
                  <a:srgbClr val="1F497D"/>
                </a:solidFill>
                <a:uFillTx/>
                <a:latin typeface="Arial"/>
                <a:ea typeface="Arial"/>
                <a:cs typeface="Arial"/>
              </a:rPr>
              <a:t> planning: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C58F7-1278-4849-8AF6-FB4E9FCE679E}"/>
              </a:ext>
            </a:extLst>
          </p:cNvPr>
          <p:cNvSpPr/>
          <p:nvPr/>
        </p:nvSpPr>
        <p:spPr>
          <a:xfrm>
            <a:off x="0" y="200545"/>
            <a:ext cx="1763685" cy="719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École centrale de Nantes — Wikipédia">
            <a:extLst>
              <a:ext uri="{FF2B5EF4-FFF2-40B4-BE49-F238E27FC236}">
                <a16:creationId xmlns:a16="http://schemas.microsoft.com/office/drawing/2014/main" id="{EF46C2CE-FE00-41CD-80D1-8812B7FB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892" y="-169697"/>
            <a:ext cx="2437456" cy="15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4222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ES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793</Words>
  <Application>Microsoft Office PowerPoint</Application>
  <PresentationFormat>Affichage à l'écran (16:10)</PresentationFormat>
  <Paragraphs>165</Paragraphs>
  <Slides>18</Slides>
  <Notes>6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ESEO</vt:lpstr>
      <vt:lpstr>Présentation PowerPoint</vt:lpstr>
      <vt:lpstr>Our team</vt:lpstr>
      <vt:lpstr>Table of contents</vt:lpstr>
      <vt:lpstr>1. Context</vt:lpstr>
      <vt:lpstr>2. Key question</vt:lpstr>
      <vt:lpstr>Présentation PowerPoint</vt:lpstr>
      <vt:lpstr>4. Primary objectives</vt:lpstr>
      <vt:lpstr>5. Planning</vt:lpstr>
      <vt:lpstr>5. Planning</vt:lpstr>
      <vt:lpstr>6. Progress</vt:lpstr>
      <vt:lpstr>6. Progress</vt:lpstr>
      <vt:lpstr>7. Project evolution</vt:lpstr>
      <vt:lpstr>7. Project evolution</vt:lpstr>
      <vt:lpstr>Présentation PowerPoint</vt:lpstr>
      <vt:lpstr>Présentation PowerPoint</vt:lpstr>
      <vt:lpstr>Présentation PowerPoint</vt:lpstr>
      <vt:lpstr>Présentation PowerPoint</vt:lpstr>
      <vt:lpstr>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 2020 Simulateur Mrpiz</dc:title>
  <dc:creator>alexy DEBUS</dc:creator>
  <cp:lastModifiedBy>alexy DEBUS</cp:lastModifiedBy>
  <cp:revision>413</cp:revision>
  <dcterms:created xsi:type="dcterms:W3CDTF">2018-08-31T16:07:38Z</dcterms:created>
  <dcterms:modified xsi:type="dcterms:W3CDTF">2022-01-25T13:59:33Z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0x01010093C228D6214FC7478C60E15F054B9018</vt:lpwstr>
  </property>
</Properties>
</file>