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 Medium"/>
      <p:regular r:id="rId22"/>
      <p:bold r:id="rId23"/>
      <p:italic r:id="rId24"/>
      <p:boldItalic r:id="rId25"/>
    </p:embeddedFont>
    <p:embeddedFont>
      <p:font typeface="Playfair Display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exend"/>
      <p:regular r:id="rId34"/>
      <p:bold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Medium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Medium-italic.fntdata"/><Relationship Id="rId23" Type="http://schemas.openxmlformats.org/officeDocument/2006/relationships/font" Target="fonts/PlayfairDisplay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font" Target="fonts/PlayfairDisplayMedium-boldItalic.fntdata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exend-bold.fntdata"/><Relationship Id="rId12" Type="http://schemas.openxmlformats.org/officeDocument/2006/relationships/slide" Target="slides/slide7.xml"/><Relationship Id="rId34" Type="http://schemas.openxmlformats.org/officeDocument/2006/relationships/font" Target="fonts/Lexend-regular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f33c05e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f33c05e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f33c05e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f33c05e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f33c05ed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f33c05ed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f33c05ed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f33c05ed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f33c05e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f33c05e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f33c05ed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f33c05ed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fa18f3b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fa18f3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e070f63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e070f63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e070f638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e070f638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e070f63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e070f63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e070f638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e070f638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e070f638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e070f638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e154c9cf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e154c9cf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f33c05edc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f33c05edc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f33c05e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f33c05e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266875"/>
            <a:ext cx="79800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Jigsaw Puzzles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1920550"/>
            <a:ext cx="3512700" cy="30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D1D5DB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Jigsaw puzzles are a popular form of entertainment and a fascinating hobby. They consist of a picture or image that has been divided into numerous small, uniquely shaped pieces, and the objective is to reassemble these pieces to recreate the original image. </a:t>
            </a:r>
            <a:endParaRPr b="0" sz="3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450" y="1795325"/>
            <a:ext cx="4347624" cy="30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44725"/>
            <a:ext cx="8520600" cy="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Each permutation π of N elements can be represented as a permutation matrix, i.e., a binary square matrix P, with one entry 1 in each row and column:</a:t>
            </a:r>
            <a:endParaRPr sz="1600"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15789" t="0"/>
          <a:stretch/>
        </p:blipFill>
        <p:spPr>
          <a:xfrm>
            <a:off x="402425" y="929300"/>
            <a:ext cx="21256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374775" y="1697300"/>
            <a:ext cx="514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Using this notation, we can reformulate the global compatibility function as</a:t>
            </a:r>
            <a:endParaRPr sz="1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 b="0" l="0" r="4689" t="0"/>
          <a:stretch/>
        </p:blipFill>
        <p:spPr>
          <a:xfrm>
            <a:off x="457200" y="2526800"/>
            <a:ext cx="37674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365850" y="3165350"/>
            <a:ext cx="514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If the columns p1,...,pN of matrix P, which has N × N elements, are stacked up in a column-vector p of dimension N2, we have</a:t>
            </a:r>
            <a:endParaRPr sz="1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5">
            <a:alphaModFix/>
          </a:blip>
          <a:srcRect b="0" l="0" r="6515" t="0"/>
          <a:stretch/>
        </p:blipFill>
        <p:spPr>
          <a:xfrm>
            <a:off x="468375" y="4315400"/>
            <a:ext cx="3104425" cy="5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251800"/>
            <a:ext cx="85206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can rewrite it in the canonical quadratic form pAp, where A is a symmetric non-negative matrix of dimension N2 × N2 that represents the Hessian of ε(P). In vector form and in coordinates,</a:t>
            </a:r>
            <a:endParaRPr sz="1600"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6288" t="0"/>
          <a:stretch/>
        </p:blipFill>
        <p:spPr>
          <a:xfrm>
            <a:off x="609600" y="1359700"/>
            <a:ext cx="33293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4">
            <a:alphaModFix/>
          </a:blip>
          <a:srcRect b="0" l="0" r="5935" t="0"/>
          <a:stretch/>
        </p:blipFill>
        <p:spPr>
          <a:xfrm>
            <a:off x="533400" y="3045625"/>
            <a:ext cx="36644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406925" y="2261075"/>
            <a:ext cx="819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Extending the domain of ε(P) for all doubly stochastic matrices, the problem reduces to the solution of the following quadratic optimization problem:</a:t>
            </a:r>
            <a:endParaRPr sz="1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243475"/>
            <a:ext cx="852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horizontal dissimilarity between two tiles ti and tj is computed as</a:t>
            </a:r>
            <a:endParaRPr sz="1600"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6112" t="0"/>
          <a:stretch/>
        </p:blipFill>
        <p:spPr>
          <a:xfrm>
            <a:off x="609600" y="2878525"/>
            <a:ext cx="49277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 rotWithShape="1">
          <a:blip r:embed="rId4">
            <a:alphaModFix/>
          </a:blip>
          <a:srcRect b="0" l="0" r="9796" t="0"/>
          <a:stretch/>
        </p:blipFill>
        <p:spPr>
          <a:xfrm>
            <a:off x="685800" y="792550"/>
            <a:ext cx="35656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402150" y="1407975"/>
            <a:ext cx="827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where G</a:t>
            </a:r>
            <a:r>
              <a:rPr baseline="-25000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ijLR</a:t>
            </a: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(k) is the gradient from the right side of ti to the left side of tj , at row k; μ</a:t>
            </a:r>
            <a:r>
              <a:rPr baseline="-25000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iL</a:t>
            </a: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is the mean difference between the final two columns of t</a:t>
            </a:r>
            <a:r>
              <a:rPr baseline="-25000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; and S</a:t>
            </a:r>
            <a:r>
              <a:rPr baseline="-25000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iL</a:t>
            </a: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is a 3 × 3 covariance matrix estimated from the difference between the last column of t</a:t>
            </a:r>
            <a:r>
              <a:rPr baseline="-25000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the first column of t</a:t>
            </a:r>
            <a:r>
              <a:rPr baseline="-25000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</a:t>
            </a: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. Because dissimilarity D</a:t>
            </a:r>
            <a:r>
              <a:rPr baseline="-25000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LR</a:t>
            </a: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is not symmetric, the final horizontal symmetric dissimilarity is</a:t>
            </a:r>
            <a:endParaRPr sz="1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319675"/>
            <a:ext cx="85206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</a:t>
            </a:r>
            <a:r>
              <a:rPr lang="en"/>
              <a:t>orizontal compatibility between two tiles ti and tj : C</a:t>
            </a:r>
            <a:r>
              <a:rPr baseline="-25000" lang="en"/>
              <a:t>H</a:t>
            </a:r>
            <a:r>
              <a:rPr lang="en"/>
              <a:t> depends on :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438475" y="1016850"/>
            <a:ext cx="82512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❖"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φ(i, j)</a:t>
            </a: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: determined by the </a:t>
            </a:r>
            <a:r>
              <a:rPr i="1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position/ranking of D</a:t>
            </a:r>
            <a:r>
              <a:rPr baseline="-25000" i="1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Hij</a:t>
            </a:r>
            <a:r>
              <a:rPr i="1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in an increasingly ordered set of values D</a:t>
            </a:r>
            <a:r>
              <a:rPr baseline="-25000" i="1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Hik</a:t>
            </a: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, for 1 ≤ k ≤ N, </a:t>
            </a:r>
            <a:r>
              <a:rPr b="1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summed </a:t>
            </a: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up with the</a:t>
            </a:r>
            <a:r>
              <a:rPr i="1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position/ranking of D</a:t>
            </a:r>
            <a:r>
              <a:rPr baseline="-25000" i="1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Hij </a:t>
            </a:r>
            <a:r>
              <a:rPr i="1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 an increasingly ordered set of values D</a:t>
            </a:r>
            <a:r>
              <a:rPr baseline="-25000" i="1"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Hkj </a:t>
            </a: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 for 1 ≤ k ≤ N</a:t>
            </a:r>
            <a:endParaRPr sz="1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layfair Display"/>
              <a:buChar char="❖"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</a:t>
            </a:r>
            <a:r>
              <a:rPr baseline="-25000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Hij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distance of LR MGC (Mahalanobis Gradient Compatibility) summed with RL MGC.</a:t>
            </a:r>
            <a:endParaRPr sz="1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981325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325" y="1170125"/>
            <a:ext cx="2962275" cy="315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6"/>
          <p:cNvCxnSpPr/>
          <p:nvPr/>
        </p:nvCxnSpPr>
        <p:spPr>
          <a:xfrm>
            <a:off x="3670552" y="2571751"/>
            <a:ext cx="788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319675"/>
            <a:ext cx="85206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438475" y="1016850"/>
            <a:ext cx="82512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❖"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Mahalanobis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Gradient 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Compatibility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: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Jigsaw puzzles with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pieces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of unknown orientation, </a:t>
            </a:r>
            <a:r>
              <a:rPr i="1" lang="en" sz="1600">
                <a:solidFill>
                  <a:srgbClr val="333333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2012 IEEE Conference,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A. C. Gallagher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layfair Display"/>
              <a:buChar char="❖"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Images Taken from Google.</a:t>
            </a:r>
            <a:endParaRPr sz="1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7" name="Google Shape;167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Neeraj Jadhav (200050086)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Nisarg Jain (23n0454)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Aakash Verma (23n0453)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Onkar Borade (200050022)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720775" y="871325"/>
            <a:ext cx="31134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layfair Display"/>
                <a:ea typeface="Playfair Display"/>
                <a:cs typeface="Playfair Display"/>
                <a:sym typeface="Playfair Display"/>
              </a:rPr>
              <a:t>We try to solve a Jigsaw Image using Linear Programming. </a:t>
            </a:r>
            <a:endParaRPr b="1" sz="2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572000" y="916950"/>
            <a:ext cx="31134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layfair Display"/>
                <a:ea typeface="Playfair Display"/>
                <a:cs typeface="Playfair Display"/>
                <a:sym typeface="Playfair Display"/>
              </a:rPr>
              <a:t>     A problem </a:t>
            </a:r>
            <a:endParaRPr b="1" sz="2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layfair Display"/>
                <a:ea typeface="Playfair Display"/>
                <a:cs typeface="Playfair Display"/>
                <a:sym typeface="Playfair Display"/>
              </a:rPr>
              <a:t>in matching </a:t>
            </a:r>
            <a:endParaRPr b="1" sz="2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layfair Display"/>
                <a:ea typeface="Playfair Display"/>
                <a:cs typeface="Playfair Display"/>
                <a:sym typeface="Playfair Display"/>
              </a:rPr>
              <a:t>gradients</a:t>
            </a:r>
            <a:endParaRPr b="1" sz="2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layfair Display"/>
                <a:ea typeface="Playfair Display"/>
                <a:cs typeface="Playfair Display"/>
                <a:sym typeface="Playfair Display"/>
              </a:rPr>
              <a:t> and optimal orientation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44250" y="77575"/>
            <a:ext cx="84555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420450" y="1753075"/>
            <a:ext cx="7651800" cy="23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latin typeface="Playfair Display"/>
                <a:ea typeface="Playfair Display"/>
                <a:cs typeface="Playfair Display"/>
                <a:sym typeface="Playfair Display"/>
              </a:rPr>
              <a:t>Image Cryptography: As an additional layer in image steganography.</a:t>
            </a:r>
            <a:endParaRPr sz="6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latin typeface="Playfair Display"/>
                <a:ea typeface="Playfair Display"/>
                <a:cs typeface="Playfair Display"/>
                <a:sym typeface="Playfair Display"/>
              </a:rPr>
              <a:t>Archaeology: solving archaeological pieces to best match the original piece</a:t>
            </a:r>
            <a:endParaRPr sz="6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/>
          <p:nvPr/>
        </p:nvCxnSpPr>
        <p:spPr>
          <a:xfrm>
            <a:off x="4148002" y="2288526"/>
            <a:ext cx="788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00" y="810825"/>
            <a:ext cx="300990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750" y="810825"/>
            <a:ext cx="3194969" cy="33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Compatibility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63" y="1301788"/>
            <a:ext cx="79152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solvers used only the shape information to solve the 9-piece puzzle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Fact: </a:t>
            </a:r>
            <a:r>
              <a:rPr lang="en"/>
              <a:t>Jigsaw puzzles are NP-hard when multiple correct pieces are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strategies: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Greedy methods:</a:t>
            </a:r>
            <a:r>
              <a:rPr lang="en"/>
              <a:t> Start from initial pairwise matches and build for larger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Global methods:</a:t>
            </a:r>
            <a:r>
              <a:rPr lang="en"/>
              <a:t> Directly search for a solution to maximize a global </a:t>
            </a:r>
            <a:r>
              <a:rPr lang="en"/>
              <a:t>compatibility</a:t>
            </a:r>
            <a:r>
              <a:rPr lang="en"/>
              <a:t>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 et al. found that puzzle cycles to </a:t>
            </a:r>
            <a:r>
              <a:rPr lang="en"/>
              <a:t>exploit constraints lead to a better performance than directly solving the global problem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approach is a hybrid between global and greedy approaches.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Delayed placing</a:t>
            </a:r>
            <a:r>
              <a:rPr lang="en"/>
              <a:t> of pieces until we have information that they are potentially unambiguous like </a:t>
            </a:r>
            <a:r>
              <a:rPr b="1" lang="en"/>
              <a:t>greedy approaches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step considers </a:t>
            </a:r>
            <a:r>
              <a:rPr b="1" lang="en"/>
              <a:t>placement of all pieces</a:t>
            </a:r>
            <a:r>
              <a:rPr lang="en"/>
              <a:t> rather than a small set like </a:t>
            </a:r>
            <a:r>
              <a:rPr b="1" lang="en"/>
              <a:t>global approaches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prevents us from solving the puzzle incorrectly in some local region in the early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these optimizations, we aim to improve the performance than existing ones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Programming Formulation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429550" y="1160375"/>
            <a:ext cx="680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Objective function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-13365" l="0" r="-13365" t="0"/>
          <a:stretch/>
        </p:blipFill>
        <p:spPr>
          <a:xfrm>
            <a:off x="429550" y="1631750"/>
            <a:ext cx="4109309" cy="17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4">
            <a:alphaModFix/>
          </a:blip>
          <a:srcRect b="0" l="0" r="-12359" t="-12359"/>
          <a:stretch/>
        </p:blipFill>
        <p:spPr>
          <a:xfrm>
            <a:off x="217875" y="3280800"/>
            <a:ext cx="37814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891100"/>
            <a:ext cx="4017950" cy="7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Quadratic Programming Formulation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12126" t="54685"/>
          <a:stretch/>
        </p:blipFill>
        <p:spPr>
          <a:xfrm>
            <a:off x="257500" y="1899275"/>
            <a:ext cx="5011926" cy="6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70600" y="3680300"/>
            <a:ext cx="51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The GOAL is to MAXIMIZE this function</a:t>
            </a:r>
            <a:endParaRPr sz="1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29550" y="1160375"/>
            <a:ext cx="680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i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global 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compatibility function of a permutation </a:t>
            </a: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π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73000" y="2770650"/>
            <a:ext cx="645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where e = (i, j) is the edge connecting the neighboring locations i and j; and π(i) corresponds to the tile permuted to location i.</a:t>
            </a:r>
            <a:endParaRPr sz="1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