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24-Jul-20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nepair.com/booze-news/new-york-restaurants-eat-at-every-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Setting up a new restaurant in New York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Tiago Ribeiro</a:t>
            </a:r>
          </a:p>
          <a:p>
            <a:r>
              <a:rPr lang="pt-PT" dirty="0" smtClean="0"/>
              <a:t>July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 – Using a new test entry to obtain the candidate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– Park</a:t>
            </a:r>
          </a:p>
          <a:p>
            <a:r>
              <a:rPr lang="en-US" dirty="0"/>
              <a:t>11 – Clothing Store</a:t>
            </a:r>
          </a:p>
          <a:p>
            <a:r>
              <a:rPr lang="en-US" dirty="0"/>
              <a:t>11 – Plaza</a:t>
            </a:r>
          </a:p>
          <a:p>
            <a:r>
              <a:rPr lang="en-US" dirty="0"/>
              <a:t>11 – Coffee Shop</a:t>
            </a:r>
          </a:p>
          <a:p>
            <a:r>
              <a:rPr lang="en-US" dirty="0"/>
              <a:t>12 – American Restaurant</a:t>
            </a:r>
          </a:p>
          <a:p>
            <a:r>
              <a:rPr lang="en-US" dirty="0"/>
              <a:t>1 – Spa</a:t>
            </a:r>
          </a:p>
          <a:p>
            <a:r>
              <a:rPr lang="en-US" dirty="0"/>
              <a:t>20 – Dog Run</a:t>
            </a:r>
          </a:p>
          <a:p>
            <a:r>
              <a:rPr lang="en-US" dirty="0"/>
              <a:t>7 – Liquor Store</a:t>
            </a:r>
          </a:p>
          <a:p>
            <a:r>
              <a:rPr lang="en-US" dirty="0"/>
              <a:t>0 – Donut Shop</a:t>
            </a:r>
          </a:p>
          <a:p>
            <a:r>
              <a:rPr lang="en-US" dirty="0"/>
              <a:t>20 - Thai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0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75638"/>
              </p:ext>
            </p:extLst>
          </p:nvPr>
        </p:nvGraphicFramePr>
        <p:xfrm>
          <a:off x="4405745" y="1363285"/>
          <a:ext cx="5295208" cy="2685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9520">
                  <a:extLst>
                    <a:ext uri="{9D8B030D-6E8A-4147-A177-3AD203B41FA5}">
                      <a16:colId xmlns:a16="http://schemas.microsoft.com/office/drawing/2014/main" val="1180712013"/>
                    </a:ext>
                  </a:extLst>
                </a:gridCol>
                <a:gridCol w="1153843">
                  <a:extLst>
                    <a:ext uri="{9D8B030D-6E8A-4147-A177-3AD203B41FA5}">
                      <a16:colId xmlns:a16="http://schemas.microsoft.com/office/drawing/2014/main" val="4240647125"/>
                    </a:ext>
                  </a:extLst>
                </a:gridCol>
                <a:gridCol w="1311845">
                  <a:extLst>
                    <a:ext uri="{9D8B030D-6E8A-4147-A177-3AD203B41FA5}">
                      <a16:colId xmlns:a16="http://schemas.microsoft.com/office/drawing/2014/main" val="2179974587"/>
                    </a:ext>
                  </a:extLst>
                </a:gridCol>
              </a:tblGrid>
              <a:tr h="44750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ML Techniques Accuracy Scores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16366"/>
                  </a:ext>
                </a:extLst>
              </a:tr>
              <a:tr h="44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Jaccard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5371583"/>
                  </a:ext>
                </a:extLst>
              </a:tr>
              <a:tr h="44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278074"/>
                  </a:ext>
                </a:extLst>
              </a:tr>
              <a:tr h="44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9171673"/>
                  </a:ext>
                </a:extLst>
              </a:tr>
              <a:tr h="44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2199634"/>
                  </a:ext>
                </a:extLst>
              </a:tr>
              <a:tr h="44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23197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181302" y="2177935"/>
            <a:ext cx="5719156" cy="623454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39491" y="4380807"/>
            <a:ext cx="566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KNN was selected to check the label for our candidate cluster, thus cluster 1 was obtained!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1646" y="3657600"/>
            <a:ext cx="5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Cluster 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81646" y="981565"/>
            <a:ext cx="8355677" cy="27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911858"/>
            <a:ext cx="7315200" cy="4072890"/>
          </a:xfrm>
        </p:spPr>
        <p:txBody>
          <a:bodyPr/>
          <a:lstStyle/>
          <a:p>
            <a:r>
              <a:rPr lang="en-US" dirty="0"/>
              <a:t>Cluster 3, which only has the neighborhood Stuyvesant Town, can be discarded since by just googling location we notice that this is a large private residential development, which are usually not a great ideal place to build your restaurant.</a:t>
            </a:r>
          </a:p>
          <a:p>
            <a:r>
              <a:rPr lang="en-US" dirty="0"/>
              <a:t>Cluster 4 can also be discarded, but for a different reason. We only have one entry for this particular cluster which, if the model’s chosen label were to be this one, would not be a result giving us great confidence in it.</a:t>
            </a:r>
          </a:p>
          <a:p>
            <a:r>
              <a:rPr lang="pt-PT" dirty="0" smtClean="0"/>
              <a:t>In cluster 5 restaurants are predominant, thus it isn’t a good choice!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0307"/>
            <a:ext cx="4429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523702"/>
            <a:ext cx="7315200" cy="4945657"/>
          </a:xfrm>
        </p:spPr>
        <p:txBody>
          <a:bodyPr/>
          <a:lstStyle/>
          <a:p>
            <a:r>
              <a:rPr lang="en-US" dirty="0"/>
              <a:t>Cluster 2 has the following statistics</a:t>
            </a:r>
            <a:r>
              <a:rPr lang="en-US" dirty="0" smtClean="0"/>
              <a:t>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en-US" dirty="0"/>
          </a:p>
          <a:p>
            <a:r>
              <a:rPr lang="en-US" dirty="0"/>
              <a:t>Which features a great predominance of restaurants with a total number of 20 most common restaurants (not counting the Pizza Places). In contrast with cluster 1, which has the following statistics: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938846" y="1493866"/>
            <a:ext cx="7245621" cy="15652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38845" y="4558463"/>
            <a:ext cx="7574281" cy="15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523702"/>
            <a:ext cx="7315200" cy="4945657"/>
          </a:xfrm>
        </p:spPr>
        <p:txBody>
          <a:bodyPr/>
          <a:lstStyle/>
          <a:p>
            <a:r>
              <a:rPr lang="en-US" dirty="0"/>
              <a:t>Looking back at Cluster 1’s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461" y="2145982"/>
            <a:ext cx="8206048" cy="24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4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568" y="515389"/>
            <a:ext cx="7315200" cy="4945657"/>
          </a:xfrm>
        </p:spPr>
        <p:txBody>
          <a:bodyPr/>
          <a:lstStyle/>
          <a:p>
            <a:r>
              <a:rPr lang="en-US" dirty="0"/>
              <a:t>We can already discard neighborhoods Tribeca, West Village, Midtown South, Sutton Place, Turtle Bay and Hudson Yards because they have restaurants at least as their 3</a:t>
            </a:r>
            <a:r>
              <a:rPr lang="en-US" baseline="30000" dirty="0"/>
              <a:t>rd</a:t>
            </a:r>
            <a:r>
              <a:rPr lang="en-US" dirty="0"/>
              <a:t> most common venue. Leaving us with just Roosevelt Island, Lincoln Square, Battery Park City and Civic Center neighborhoods.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25" y="2742380"/>
            <a:ext cx="8115619" cy="2718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51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197" y="1123837"/>
            <a:ext cx="7315200" cy="4945657"/>
          </a:xfrm>
        </p:spPr>
        <p:txBody>
          <a:bodyPr/>
          <a:lstStyle/>
          <a:p>
            <a:r>
              <a:rPr lang="en-US" dirty="0"/>
              <a:t>Then in order to choose just one neighborhood, we started to analyze from left to right until we found the first neighborhood with a restaurant as its most common venue, which is Roosevelt Island with a Greek Restaurant as its 6</a:t>
            </a:r>
            <a:r>
              <a:rPr lang="en-US" baseline="30000" dirty="0"/>
              <a:t>th</a:t>
            </a:r>
            <a:r>
              <a:rPr lang="en-US" dirty="0"/>
              <a:t> most common venue.</a:t>
            </a:r>
          </a:p>
          <a:p>
            <a:r>
              <a:rPr lang="en-US" dirty="0"/>
              <a:t>Again, reading from left to right, we get to the “8</a:t>
            </a:r>
            <a:r>
              <a:rPr lang="en-US" baseline="30000" dirty="0"/>
              <a:t>th</a:t>
            </a:r>
            <a:r>
              <a:rPr lang="en-US" dirty="0"/>
              <a:t> Most Common Venue” column, which has, for both Lincoln Square and Civic Center a restaurant. We eliminate these entries and reach the conclusion that our best choice of a neighborhood is </a:t>
            </a:r>
            <a:r>
              <a:rPr lang="en-US" b="1" dirty="0"/>
              <a:t>Battery Park City</a:t>
            </a:r>
            <a:r>
              <a:rPr lang="en-US" dirty="0"/>
              <a:t>, featuring virtually no restaurant as its most common venue, featuring entries such as Park and Plaza which are in the single-entry </a:t>
            </a:r>
            <a:r>
              <a:rPr lang="en-US" dirty="0" err="1"/>
              <a:t>dataframe</a:t>
            </a:r>
            <a:r>
              <a:rPr lang="en-US" dirty="0"/>
              <a:t> that we used as test data.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6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36" y="1295504"/>
            <a:ext cx="7287881" cy="3542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2618" y="5087389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Our Winner!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9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383" y="723208"/>
            <a:ext cx="7315200" cy="3251479"/>
          </a:xfrm>
        </p:spPr>
        <p:txBody>
          <a:bodyPr/>
          <a:lstStyle/>
          <a:p>
            <a:r>
              <a:rPr lang="en-US" dirty="0"/>
              <a:t>Now which type of restaurant do we build</a:t>
            </a:r>
            <a:r>
              <a:rPr lang="en-US" dirty="0" smtClean="0"/>
              <a:t>? -&gt; Porto as the most different city overall </a:t>
            </a:r>
            <a:endParaRPr lang="pt-PT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69793" y="2348947"/>
            <a:ext cx="3096520" cy="3677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447" y="2348947"/>
            <a:ext cx="359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Portuguese Cuisine is the differentiator!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22" y="3250786"/>
            <a:ext cx="4438717" cy="24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Problem that I wish to help solve is basically in which neighborhood of New York city should a cook/business man build his new restaurant, given the fact that Manhattan is already a place filled with many </a:t>
            </a:r>
            <a:r>
              <a:rPr lang="en-US" dirty="0" err="1"/>
              <a:t>many</a:t>
            </a:r>
            <a:r>
              <a:rPr lang="en-US" dirty="0"/>
              <a:t> restaurants of several cultures</a:t>
            </a:r>
            <a:r>
              <a:rPr lang="en-US" dirty="0" smtClean="0"/>
              <a:t>.</a:t>
            </a:r>
          </a:p>
          <a:p>
            <a:r>
              <a:rPr lang="en-US" dirty="0"/>
              <a:t>“you can’t walk a New City block without passing a restaurant”. It even states that “80 percent of restaurants fail within five years</a:t>
            </a:r>
            <a:r>
              <a:rPr lang="en-US" dirty="0" smtClean="0"/>
              <a:t>” (</a:t>
            </a:r>
            <a:r>
              <a:rPr lang="en-US" u="sng" dirty="0">
                <a:hlinkClick r:id="rId2"/>
              </a:rPr>
              <a:t>https://vinepair.com/booze-news/new-york-restaurants-eat-at-every-on/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3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070" y="1188719"/>
            <a:ext cx="7315200" cy="32514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Lack </a:t>
            </a:r>
            <a:r>
              <a:rPr lang="en-US" dirty="0"/>
              <a:t>of geographical points to some cities (like Porto for example, in which the entire district of Porto had to be considered and not just the city itself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 American restaurant is in that same </a:t>
            </a:r>
            <a:r>
              <a:rPr lang="en-US" dirty="0" err="1" smtClean="0"/>
              <a:t>dataframe</a:t>
            </a:r>
            <a:r>
              <a:rPr lang="en-US" dirty="0" smtClean="0"/>
              <a:t>, but I opted for a more realistic approach, since it is difficult to assume that in New York City, a place already filled up to the top with so many restaurants (as discussed in the Introduction section), would have a neighborhood with no restaurants whatsoever. </a:t>
            </a:r>
          </a:p>
          <a:p>
            <a:r>
              <a:rPr lang="en-US" dirty="0"/>
              <a:t>The test data set could be, of course, enhanced in order to feature more entries to check the validity of the model according to the results obtained in this work.</a:t>
            </a:r>
          </a:p>
          <a:p>
            <a:endParaRPr lang="en-US" dirty="0" smtClean="0"/>
          </a:p>
          <a:p>
            <a:r>
              <a:rPr lang="en-US" dirty="0"/>
              <a:t>And, also, many more cities could have been researched upon in order to place the new restaurant, however New York City, as it was shown, proved to be a great challenge.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2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4" y="3493422"/>
            <a:ext cx="3491345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 will be the chosen API to collect the data related to the venues for each geographical point.</a:t>
            </a:r>
          </a:p>
          <a:p>
            <a:r>
              <a:rPr lang="en-US" dirty="0"/>
              <a:t>The Source data for the NY City locations should have the following format (after interpreting the JSON file):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93343" y="4172445"/>
            <a:ext cx="3067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5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for the venues to be analyzed should have the following format: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49530" y="3848705"/>
            <a:ext cx="6954676" cy="1754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55" y="166254"/>
            <a:ext cx="4252128" cy="27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374" y="997527"/>
            <a:ext cx="7315200" cy="2502130"/>
          </a:xfrm>
        </p:spPr>
        <p:txBody>
          <a:bodyPr/>
          <a:lstStyle/>
          <a:p>
            <a:r>
              <a:rPr lang="en-US" dirty="0" smtClean="0"/>
              <a:t>First and foremost, the venues of each Manhattan location described in the Data section of this report, were retrieved from </a:t>
            </a:r>
            <a:r>
              <a:rPr lang="en-US" dirty="0" err="1" smtClean="0"/>
              <a:t>Foursquare’s</a:t>
            </a:r>
            <a:r>
              <a:rPr lang="en-US" dirty="0" smtClean="0"/>
              <a:t> API, with the output being a </a:t>
            </a:r>
            <a:r>
              <a:rPr lang="en-US" dirty="0" err="1" smtClean="0"/>
              <a:t>dataframe</a:t>
            </a:r>
            <a:r>
              <a:rPr lang="en-US" dirty="0" smtClean="0"/>
              <a:t> with following structure: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63291" y="3424428"/>
            <a:ext cx="7079366" cy="16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374" y="997527"/>
            <a:ext cx="7315200" cy="2502130"/>
          </a:xfrm>
        </p:spPr>
        <p:txBody>
          <a:bodyPr/>
          <a:lstStyle/>
          <a:p>
            <a:r>
              <a:rPr lang="en-US" dirty="0"/>
              <a:t>Then the one-hot coding procedure was done in order to get a matrix with the neighborhoods on the left side and the column names being the type of venue, with 1s marking if the current venue exists for a given location and 0s marking the </a:t>
            </a:r>
            <a:r>
              <a:rPr lang="en-US" dirty="0" smtClean="0"/>
              <a:t>opposite: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1593" y="2846414"/>
            <a:ext cx="6842761" cy="18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7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374" y="997527"/>
            <a:ext cx="7315200" cy="2502130"/>
          </a:xfrm>
        </p:spPr>
        <p:txBody>
          <a:bodyPr/>
          <a:lstStyle/>
          <a:p>
            <a:r>
              <a:rPr lang="en-US" dirty="0"/>
              <a:t>Then the data would be structured in the form that will be essential for this case study and will be used for Machine Learning (ML) algorithms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26813" y="2727930"/>
            <a:ext cx="8152322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374" y="997527"/>
            <a:ext cx="7315200" cy="2502130"/>
          </a:xfrm>
        </p:spPr>
        <p:txBody>
          <a:bodyPr/>
          <a:lstStyle/>
          <a:p>
            <a:r>
              <a:rPr lang="en-US" dirty="0" smtClean="0"/>
              <a:t>After using clustering to allow us to label our data: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8139" y="2505797"/>
            <a:ext cx="8089670" cy="25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Methodology</a:t>
            </a:r>
            <a:endParaRPr lang="en-US" dirty="0"/>
          </a:p>
        </p:txBody>
      </p:sp>
      <p:pic>
        <p:nvPicPr>
          <p:cNvPr id="6" name="Content Placeholder 5" descr="C:\Users\tribeir1\Documents\Data Science\Coursera_Capstone\Manhattan_Cluster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55" y="1505682"/>
            <a:ext cx="8010150" cy="38374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683433" y="1047405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K = 5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59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</TotalTime>
  <Words>904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 2</vt:lpstr>
      <vt:lpstr>Frame</vt:lpstr>
      <vt:lpstr>Setting up a new restaurant in New York City</vt:lpstr>
      <vt:lpstr>Introduction</vt:lpstr>
      <vt:lpstr>The Data</vt:lpstr>
      <vt:lpstr>The Data</vt:lpstr>
      <vt:lpstr>Methodology</vt:lpstr>
      <vt:lpstr>Methodology</vt:lpstr>
      <vt:lpstr>Methodology</vt:lpstr>
      <vt:lpstr>Methodology</vt:lpstr>
      <vt:lpstr>Methodology</vt:lpstr>
      <vt:lpstr>Methodology – Using a new test entry to obtain the candidate cluster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Conclusion</vt:lpstr>
      <vt:lpstr>Thank you</vt:lpstr>
    </vt:vector>
  </TitlesOfParts>
  <Company>Coriant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new restaurant in New York City</dc:title>
  <dc:creator>Ribeiro, Tiago (Infinera - PT/Lisbon)</dc:creator>
  <cp:lastModifiedBy>Ribeiro, Tiago (Infinera - PT/Lisbon)</cp:lastModifiedBy>
  <cp:revision>20</cp:revision>
  <dcterms:created xsi:type="dcterms:W3CDTF">2020-07-24T08:07:04Z</dcterms:created>
  <dcterms:modified xsi:type="dcterms:W3CDTF">2020-07-24T08:38:39Z</dcterms:modified>
</cp:coreProperties>
</file>