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0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57" r:id="rId14"/>
    <p:sldId id="268" r:id="rId15"/>
    <p:sldId id="270" r:id="rId16"/>
    <p:sldId id="271" r:id="rId17"/>
    <p:sldId id="281" r:id="rId18"/>
    <p:sldId id="280" r:id="rId19"/>
    <p:sldId id="282" r:id="rId20"/>
    <p:sldId id="283" r:id="rId21"/>
    <p:sldId id="275" r:id="rId22"/>
    <p:sldId id="276" r:id="rId23"/>
    <p:sldId id="277" r:id="rId24"/>
    <p:sldId id="273" r:id="rId25"/>
    <p:sldId id="272" r:id="rId26"/>
    <p:sldId id="274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78" autoAdjust="0"/>
  </p:normalViewPr>
  <p:slideViewPr>
    <p:cSldViewPr snapToGrid="0">
      <p:cViewPr varScale="1">
        <p:scale>
          <a:sx n="62" d="100"/>
          <a:sy n="62" d="100"/>
        </p:scale>
        <p:origin x="12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28B54-CDBC-47E7-85F2-4725BAD6CFC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67ED-AE0D-4847-9F2B-BC6528F64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9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HTTP%E7%8A%B6%E6%80%81%E7%A0%81/5053660?fr=aladdi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e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44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的命令大部分相通，基本只需要把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yarn</a:t>
            </a:r>
          </a:p>
          <a:p>
            <a:r>
              <a:rPr lang="en-US" altLang="zh-CN" dirty="0" smtClean="0"/>
              <a:t>Yarn</a:t>
            </a:r>
            <a:r>
              <a:rPr lang="en-US" altLang="zh-CN" baseline="0" dirty="0" smtClean="0"/>
              <a:t> add &lt;package&gt; </a:t>
            </a:r>
            <a:r>
              <a:rPr lang="zh-CN" altLang="en-US" baseline="0" dirty="0" smtClean="0"/>
              <a:t>相当于命令</a:t>
            </a:r>
            <a:r>
              <a:rPr lang="en-US" altLang="zh-CN" baseline="0" dirty="0" err="1" smtClean="0"/>
              <a:t>npm</a:t>
            </a:r>
            <a:r>
              <a:rPr lang="en-US" altLang="zh-CN" baseline="0" dirty="0" smtClean="0"/>
              <a:t> install &lt;package&gt;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0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Yarn.lock</a:t>
            </a:r>
            <a:r>
              <a:rPr lang="zh-CN" altLang="en-US" dirty="0" smtClean="0"/>
              <a:t>的作用就是解决这一问题。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为了防止拉取到不同的版本，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有一个锁定文件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(lock file)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记录了被确切安装上的模块的版本号。每次只要新增了一个模块，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就会创建（或更新）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yarn.lock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这个文件。这么做就保证了，每一次拉取同一个项目依赖时，使用的都是一样的模块版本。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3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三次握手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6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请求行</a:t>
            </a:r>
            <a:r>
              <a:rPr lang="en-US" altLang="zh-CN" dirty="0" smtClean="0"/>
              <a:t>+</a:t>
            </a:r>
            <a:r>
              <a:rPr lang="zh-CN" altLang="en-US" dirty="0" smtClean="0"/>
              <a:t>请求头部</a:t>
            </a:r>
            <a:r>
              <a:rPr lang="en-US" altLang="zh-CN" dirty="0" smtClean="0"/>
              <a:t>+\r\n\r\n+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 smtClean="0"/>
              <a:t>GET(Method)  HTTP/1.1(Protocol)</a:t>
            </a:r>
          </a:p>
          <a:p>
            <a:r>
              <a:rPr lang="en-US" altLang="zh-CN" dirty="0" smtClean="0"/>
              <a:t>Host: </a:t>
            </a:r>
            <a:r>
              <a:rPr lang="zh-CN" altLang="en-US" dirty="0" smtClean="0"/>
              <a:t>访问的主机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缺省端口</a:t>
            </a:r>
            <a:r>
              <a:rPr lang="en-US" altLang="zh-CN" dirty="0" smtClean="0"/>
              <a:t>80)</a:t>
            </a:r>
          </a:p>
          <a:p>
            <a:r>
              <a:rPr lang="en-US" altLang="zh-CN" dirty="0" err="1" smtClean="0"/>
              <a:t>Content-Type: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，内容类型，一般是指网页中存在的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，用于定义网络文件的类型和网页的编码，决定浏览器将以什么形式、什么编码读取这个文件，这就是经常看到一些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网页点击的结果却是下载到的一个文件或一张图片的原因。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User-Agent: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客户端使用的操作系统和浏览器的名称和版本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浏览器可接受的媒体类型，例如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text/html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当然，我们今后不会手写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请求，而是使用一些已经封装好的接口，例如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7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状态行</a:t>
            </a:r>
            <a:r>
              <a:rPr lang="en-US" altLang="zh-CN" dirty="0" smtClean="0"/>
              <a:t>+</a:t>
            </a:r>
            <a:r>
              <a:rPr lang="zh-CN" altLang="en-US" dirty="0" smtClean="0"/>
              <a:t>消息报头</a:t>
            </a:r>
            <a:r>
              <a:rPr lang="en-US" altLang="zh-CN" dirty="0" smtClean="0"/>
              <a:t>+\r\n\r\n+</a:t>
            </a:r>
            <a:r>
              <a:rPr lang="zh-CN" altLang="en-US" dirty="0" smtClean="0"/>
              <a:t>响应正文</a:t>
            </a:r>
            <a:endParaRPr lang="en-US" altLang="zh-CN" dirty="0" smtClean="0"/>
          </a:p>
          <a:p>
            <a:r>
              <a:rPr lang="zh-CN" altLang="en-US" dirty="0" smtClean="0"/>
              <a:t>第一行是状态行 包括协议和状态码</a:t>
            </a:r>
            <a:endParaRPr lang="en-US" altLang="zh-CN" dirty="0" smtClean="0"/>
          </a:p>
          <a:p>
            <a:r>
              <a:rPr lang="zh-CN" altLang="en-US" dirty="0" smtClean="0"/>
              <a:t>然后是消息包头，包括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等字段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5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6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我们今后涉及的状态码大多为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开头的，每个状态码的具体含义可参见百度百科。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hlinkClick r:id="rId3"/>
              </a:rPr>
              <a:t>https://baike.baidu.com/item/HTTP%E7%8A%B6%E6%80%81%E7%A0%81/5053660?fr=aladdin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20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是一款非常流行的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调试工具。</a:t>
            </a:r>
            <a:endParaRPr lang="en-US" altLang="zh-CN" dirty="0" smtClean="0"/>
          </a:p>
          <a:p>
            <a:r>
              <a:rPr lang="zh-CN" altLang="en-US" dirty="0" smtClean="0"/>
              <a:t>像写信一样，我们把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params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等填好之后，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会将这些信息发送给服务器，然后把服务器处理的结果返回给我们。</a:t>
            </a:r>
            <a:endParaRPr lang="en-US" altLang="zh-CN" dirty="0" smtClean="0"/>
          </a:p>
          <a:p>
            <a:r>
              <a:rPr lang="zh-CN" altLang="en-US" dirty="0" smtClean="0"/>
              <a:t>在我们日常的上网中，浏览器就充当了这种中介的角色。我们在浏览器中输入我们想要访问的网址，然后敲击回车，实质上是向指定的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发送了一个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请求。浏览器收到服务器发送回来的这个网址的信息，并且将它渲染到我们的电脑上。这就是最常见的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2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6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包管理器，又称软件包管理系统，它是在电脑中自动安装、配置、卸载和升级软件包的工具组合，在各种软件系统和应用软件的安装管理中均有广泛应用。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77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8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Npm</a:t>
            </a:r>
            <a:r>
              <a:rPr lang="zh-CN" altLang="en-US" dirty="0" smtClean="0"/>
              <a:t>，作为一个包管理工具，最开始是专门为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而准备的，但我们也将其作为浏览器中运行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的前端包管理工具。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Node Package Manager</a:t>
            </a:r>
            <a:r>
              <a:rPr lang="zh-CN" altLang="en-US" dirty="0" smtClean="0"/>
              <a:t>，即：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包管理器）是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的一个程序包管理和分发的管理工具，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完全用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写成，它可以让全世界与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前端相关开发者共享代码，非常方便的使用各种插件、库和框架，无需再到处去搜寻需要用到的这些程序。比如现在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前端界“家喻户晓”的：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等，以及一些优化开发流程的前端开发自动化构建工具：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Babel</a:t>
            </a:r>
            <a:r>
              <a:rPr lang="zh-CN" altLang="en-US" dirty="0" smtClean="0"/>
              <a:t>等都是可以通过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非常方便地下载或更新的。除此之外，我们也可以贡献一些自己写的框架或者插件到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，分享给全世界的前端开发者，让大家都能使用你写的程序。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2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一般来说，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随着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9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一般来说，我们在写程序时，时不时会用到一些已经开源的插件等，如果我们总是去搜索引擎中寻找，一来是会浪费时间，二来不一定能找到适合自己操作系统的版本。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如果使用诸如</a:t>
            </a:r>
            <a:r>
              <a:rPr lang="en-US" altLang="zh-CN" sz="1200" dirty="0" err="1" smtClean="0"/>
              <a:t>npm</a:t>
            </a:r>
            <a:r>
              <a:rPr lang="zh-CN" altLang="en-US" sz="1200" dirty="0" smtClean="0"/>
              <a:t>的包管理工具，可以通过命令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install</a:t>
            </a:r>
            <a:r>
              <a:rPr lang="zh-CN" altLang="en-US" sz="1200" dirty="0" smtClean="0"/>
              <a:t>快速安装。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在目录下使用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初始化，填写一些问题，会生成一个叫</a:t>
            </a:r>
            <a:r>
              <a:rPr lang="en-US" altLang="zh-CN" dirty="0" err="1" smtClean="0"/>
              <a:t>package,json</a:t>
            </a:r>
            <a:r>
              <a:rPr lang="zh-CN" altLang="en-US" dirty="0" smtClean="0"/>
              <a:t>的文件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安装的包会被下载到一个叫</a:t>
            </a:r>
            <a:r>
              <a:rPr lang="en-US" altLang="zh-CN" dirty="0" err="1" smtClean="0"/>
              <a:t>node_modules</a:t>
            </a:r>
            <a:r>
              <a:rPr lang="zh-CN" altLang="en-US" dirty="0" smtClean="0"/>
              <a:t>的文件夹内，并且会修改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内的字段，将其加载为项目的依赖。</a:t>
            </a:r>
            <a:endParaRPr lang="en-US" altLang="zh-CN" dirty="0" smtClean="0"/>
          </a:p>
          <a:p>
            <a:r>
              <a:rPr lang="zh-CN" altLang="en-US" dirty="0" smtClean="0"/>
              <a:t>在和他人共享项目时，不需要直接共享</a:t>
            </a:r>
            <a:r>
              <a:rPr lang="en-US" altLang="zh-CN" dirty="0" err="1" smtClean="0"/>
              <a:t>node_modules</a:t>
            </a:r>
            <a:r>
              <a:rPr lang="zh-CN" altLang="en-US" dirty="0" smtClean="0"/>
              <a:t>这个很大的文件夹，而只需要共享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这个文件。其他开发者只需要使用命令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就能自动安装项目所需要的包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3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包名。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包的版本号。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包的描述。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包的官网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包的作者姓名。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contributors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包的其他贡献者姓名。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依赖包列表。如果依赖包没有安装，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会自动将依赖包安装在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包代码存放的地方的类型，可以是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main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字段指定了程序的主入口文件，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就会加载这个文件。这个字段的默认值是模块根目录下面的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72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5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一般来说，默认安装方式为本地安装。</a:t>
            </a:r>
            <a:endParaRPr lang="en-US" altLang="zh-CN" dirty="0" smtClean="0"/>
          </a:p>
          <a:p>
            <a:r>
              <a:rPr lang="zh-CN" altLang="en-US" dirty="0" smtClean="0"/>
              <a:t>好处是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安装的所有东西都在当前工作目录下，不会影响任何全局的设置。</a:t>
            </a:r>
            <a:endParaRPr lang="en-US" altLang="zh-CN" dirty="0" smtClean="0"/>
          </a:p>
          <a:p>
            <a:r>
              <a:rPr lang="zh-CN" altLang="en-US" dirty="0" smtClean="0"/>
              <a:t>例如，你有两个项目，使用了同一个模块，但是这一个模块的版本可能不一样，一个为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，另一个为</a:t>
            </a:r>
            <a:r>
              <a:rPr lang="en-US" altLang="zh-CN" dirty="0" smtClean="0"/>
              <a:t>2.0.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https://yarnpkg.com/en/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极速、可靠、安全的依赖关系管理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67ED-AE0D-4847-9F2B-BC6528F642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9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24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8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27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5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4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2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370-FA18-405B-A879-C8B1CBEC60F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B2DD64-F74A-4573-B6DF-0B0DE4F9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arnpkg.com/e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2/api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s.reactjs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nodejs/nodejs-install-setu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包管理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73	</a:t>
            </a:r>
            <a:r>
              <a:rPr lang="zh-CN" altLang="en-US" dirty="0" smtClean="0"/>
              <a:t>曾睿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en-US" altLang="zh-CN" dirty="0" smtClean="0"/>
              <a:t>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Yarn</a:t>
            </a:r>
            <a:r>
              <a:rPr lang="zh-CN" altLang="en-US" sz="2400" dirty="0"/>
              <a:t>是</a:t>
            </a:r>
            <a:r>
              <a:rPr lang="en-US" altLang="zh-CN" sz="2400" dirty="0"/>
              <a:t>Facebook</a:t>
            </a:r>
            <a:r>
              <a:rPr lang="zh-CN" altLang="en-US" sz="2400" dirty="0"/>
              <a:t>、</a:t>
            </a:r>
            <a:r>
              <a:rPr lang="en-US" altLang="zh-CN" sz="2400" dirty="0"/>
              <a:t>Google</a:t>
            </a:r>
            <a:r>
              <a:rPr lang="zh-CN" altLang="en-US" sz="2400" dirty="0"/>
              <a:t>、</a:t>
            </a:r>
            <a:r>
              <a:rPr lang="en-US" altLang="zh-CN" sz="2400" dirty="0"/>
              <a:t>Exponent</a:t>
            </a:r>
            <a:r>
              <a:rPr lang="zh-CN" altLang="en-US" sz="2400" dirty="0"/>
              <a:t>和</a:t>
            </a:r>
            <a:r>
              <a:rPr lang="en-US" altLang="zh-CN" sz="2400" dirty="0"/>
              <a:t>Tilde</a:t>
            </a:r>
            <a:r>
              <a:rPr lang="zh-CN" altLang="en-US" sz="2400" dirty="0"/>
              <a:t>开发的一款新的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包管理</a:t>
            </a:r>
            <a:r>
              <a:rPr lang="zh-CN" altLang="en-US" sz="2400" dirty="0" smtClean="0"/>
              <a:t>工具</a:t>
            </a:r>
            <a:endParaRPr lang="en-US" altLang="zh-CN" sz="2400" dirty="0"/>
          </a:p>
          <a:p>
            <a:r>
              <a:rPr lang="zh-CN" altLang="en-US" sz="2400" dirty="0" smtClean="0"/>
              <a:t>开发</a:t>
            </a:r>
            <a:r>
              <a:rPr lang="en-US" altLang="zh-CN" sz="2400" dirty="0" smtClean="0"/>
              <a:t>yarn</a:t>
            </a:r>
            <a:r>
              <a:rPr lang="zh-CN" altLang="en-US" sz="2400" dirty="0" smtClean="0"/>
              <a:t>意在解决了使用</a:t>
            </a:r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时面临的“安装较慢”和“安装时可以运行代码，不安全”等问题。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00975"/>
            <a:ext cx="8849532" cy="17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方式一、官网</a:t>
            </a:r>
            <a:r>
              <a:rPr lang="en-US" altLang="zh-CN" sz="3200" dirty="0" smtClean="0"/>
              <a:t>:</a:t>
            </a:r>
            <a:r>
              <a:rPr lang="en-US" altLang="zh-CN" sz="3200" dirty="0">
                <a:hlinkClick r:id="rId2"/>
              </a:rPr>
              <a:t>https://yarnpkg.com/</a:t>
            </a:r>
            <a:r>
              <a:rPr lang="en-US" altLang="zh-CN" sz="3200" dirty="0" err="1">
                <a:hlinkClick r:id="rId2"/>
              </a:rPr>
              <a:t>en</a:t>
            </a:r>
            <a:r>
              <a:rPr lang="en-US" altLang="zh-CN" sz="3200" dirty="0">
                <a:hlinkClick r:id="rId2"/>
              </a:rPr>
              <a:t>/</a:t>
            </a:r>
            <a:endParaRPr lang="en-US" altLang="zh-CN" sz="3200" dirty="0"/>
          </a:p>
          <a:p>
            <a:r>
              <a:rPr lang="zh-CN" altLang="en-US" sz="3200" dirty="0" smtClean="0"/>
              <a:t>方式二、命令行</a:t>
            </a:r>
            <a:r>
              <a:rPr lang="en-US" altLang="zh-CN" sz="3200" dirty="0" smtClean="0"/>
              <a:t>: </a:t>
            </a:r>
          </a:p>
          <a:p>
            <a:pPr lvl="1"/>
            <a:r>
              <a:rPr lang="en-US" altLang="zh-CN" sz="2800" dirty="0" err="1" smtClean="0"/>
              <a:t>npm</a:t>
            </a:r>
            <a:r>
              <a:rPr lang="en-US" altLang="zh-CN" sz="2800" dirty="0" smtClean="0"/>
              <a:t> install –g yarn</a:t>
            </a:r>
          </a:p>
          <a:p>
            <a:pPr lvl="1"/>
            <a:r>
              <a:rPr lang="zh-CN" altLang="en-US" sz="2800" dirty="0"/>
              <a:t>输入</a:t>
            </a:r>
            <a:r>
              <a:rPr lang="zh-CN" altLang="en-US" sz="2800" dirty="0" smtClean="0"/>
              <a:t>命令</a:t>
            </a:r>
            <a:r>
              <a:rPr lang="en-US" altLang="zh-CN" sz="2800" dirty="0" smtClean="0"/>
              <a:t>yarn –version</a:t>
            </a:r>
            <a:r>
              <a:rPr lang="zh-CN" altLang="en-US" sz="2800" dirty="0" smtClean="0"/>
              <a:t>可以看到版本号，则说明安装成功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8163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0482"/>
            <a:ext cx="9722029" cy="388077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急速 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下载</a:t>
            </a:r>
            <a:r>
              <a:rPr lang="zh-CN" altLang="en-US" sz="2000" dirty="0"/>
              <a:t>速度真的很快，下载任务是并行下载，而</a:t>
            </a:r>
            <a:r>
              <a:rPr lang="en-US" altLang="zh-CN" sz="2000" dirty="0" err="1"/>
              <a:t>npm</a:t>
            </a:r>
            <a:r>
              <a:rPr lang="zh-CN" altLang="en-US" sz="2000" dirty="0"/>
              <a:t>是按顺序一个一个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r>
              <a:rPr lang="zh-CN" altLang="en-US" sz="2400" dirty="0" smtClean="0"/>
              <a:t>缓存 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会</a:t>
            </a:r>
            <a:r>
              <a:rPr lang="zh-CN" altLang="en-US" sz="2000" dirty="0"/>
              <a:t>缓存下载过的包，下载过的包甚至可以离线下载，</a:t>
            </a:r>
            <a:r>
              <a:rPr lang="en-US" altLang="zh-CN" sz="2000" dirty="0" err="1"/>
              <a:t>npm</a:t>
            </a:r>
            <a:r>
              <a:rPr lang="zh-CN" altLang="en-US" sz="2000" dirty="0"/>
              <a:t>就</a:t>
            </a:r>
            <a:r>
              <a:rPr lang="zh-CN" altLang="en-US" sz="2000" dirty="0" smtClean="0"/>
              <a:t>不能</a:t>
            </a:r>
            <a:endParaRPr lang="en-US" altLang="zh-CN" sz="2000" dirty="0" smtClean="0"/>
          </a:p>
          <a:p>
            <a:r>
              <a:rPr lang="zh-CN" altLang="en-US" sz="2400" dirty="0" smtClean="0"/>
              <a:t>清晰 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输出</a:t>
            </a:r>
            <a:r>
              <a:rPr lang="zh-CN" altLang="en-US" sz="2000" dirty="0"/>
              <a:t>不像</a:t>
            </a:r>
            <a:r>
              <a:rPr lang="en-US" altLang="zh-CN" sz="2000" dirty="0" err="1"/>
              <a:t>npm</a:t>
            </a:r>
            <a:r>
              <a:rPr lang="zh-CN" altLang="en-US" sz="2000" dirty="0"/>
              <a:t>一点儿也不冗余，并且进度条很形象，谁用谁知</a:t>
            </a:r>
            <a:r>
              <a:rPr lang="zh-CN" altLang="en-US" sz="2000" dirty="0" smtClean="0"/>
              <a:t>道</a:t>
            </a:r>
            <a:endParaRPr lang="en-US" altLang="zh-CN" sz="2000" dirty="0" smtClean="0"/>
          </a:p>
          <a:p>
            <a:r>
              <a:rPr lang="zh-CN" altLang="en-US" sz="2400" dirty="0" smtClean="0"/>
              <a:t>安全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zh-CN" altLang="en-US" sz="2000" dirty="0"/>
              <a:t>下载前会检查签名及包的完整性可靠 各平台依赖一致性，</a:t>
            </a:r>
            <a:r>
              <a:rPr lang="en-US" altLang="zh-CN" sz="2000" dirty="0" err="1"/>
              <a:t>yarn.lock</a:t>
            </a:r>
            <a:r>
              <a:rPr lang="zh-CN" altLang="en-US" sz="2000" dirty="0" smtClean="0"/>
              <a:t>自动更新</a:t>
            </a:r>
            <a:endParaRPr lang="en-US" altLang="zh-CN" sz="2000" dirty="0" smtClean="0"/>
          </a:p>
          <a:p>
            <a:r>
              <a:rPr lang="zh-CN" altLang="en-US" sz="2400" dirty="0" smtClean="0"/>
              <a:t>优化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zh-CN" altLang="en-US" sz="2000" dirty="0"/>
              <a:t>下载失败自动重新请求，以及对网络资源最大化利用，避免无用</a:t>
            </a:r>
            <a:r>
              <a:rPr lang="zh-CN" altLang="en-US" sz="2000" dirty="0" smtClean="0"/>
              <a:t>请求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01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91902"/>
              </p:ext>
            </p:extLst>
          </p:nvPr>
        </p:nvGraphicFramePr>
        <p:xfrm>
          <a:off x="757873" y="1360488"/>
          <a:ext cx="8596311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67895693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08565689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85154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</a:t>
                      </a:r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npm</a:t>
                      </a:r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根据</a:t>
                      </a:r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package.json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安装依赖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3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 </a:t>
                      </a:r>
                      <a:r>
                        <a:rPr lang="en-US" altLang="zh-CN" dirty="0" err="1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初始化包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 add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安装依赖并写入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 &lt;package&gt; --save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 global add &lt;package&gt;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全局安装依赖并写入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 &lt;package&gt; -g --save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 add &lt;package&gt; --dev/-D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安装依赖并写入</a:t>
                      </a:r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devDependencies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 &lt;package&gt; --save-dev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6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 upgrade &lt;package&gt;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升级包版本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&lt;package&gt; --save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4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 remove &lt;package&gt;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卸载包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uninstall &lt;package&gt; --save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yarn.lock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package-</a:t>
            </a:r>
            <a:r>
              <a:rPr lang="en-US" altLang="zh-CN" dirty="0" err="1" smtClean="0"/>
              <a:t>lock.json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我们使用</a:t>
            </a:r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install</a:t>
            </a:r>
            <a:r>
              <a:rPr lang="zh-CN" altLang="en-US" sz="2400" dirty="0" smtClean="0"/>
              <a:t>安装某些包时，会多出一个</a:t>
            </a:r>
            <a:r>
              <a:rPr lang="en-US" altLang="zh-CN" sz="2400" dirty="0" smtClean="0"/>
              <a:t>package-</a:t>
            </a:r>
            <a:r>
              <a:rPr lang="en-US" altLang="zh-CN" sz="2400" dirty="0" err="1" smtClean="0"/>
              <a:t>lock.json</a:t>
            </a:r>
            <a:r>
              <a:rPr lang="zh-CN" altLang="en-US" sz="2400" dirty="0" smtClean="0"/>
              <a:t>；使用</a:t>
            </a:r>
            <a:r>
              <a:rPr lang="en-US" altLang="zh-CN" sz="2400" dirty="0" smtClean="0"/>
              <a:t>yarn add </a:t>
            </a:r>
            <a:r>
              <a:rPr lang="zh-CN" altLang="en-US" sz="2400" dirty="0" smtClean="0"/>
              <a:t>安装某些包时，会多出一个</a:t>
            </a:r>
            <a:r>
              <a:rPr lang="en-US" altLang="zh-CN" sz="2400" dirty="0" err="1" smtClean="0"/>
              <a:t>yarn.lock</a:t>
            </a:r>
            <a:r>
              <a:rPr lang="zh-CN" altLang="en-US" sz="2400" dirty="0" smtClean="0"/>
              <a:t>。转移到其他电脑时，需要把它们和</a:t>
            </a:r>
            <a:r>
              <a:rPr lang="en-US" altLang="zh-CN" sz="2400" dirty="0" err="1" smtClean="0"/>
              <a:t>package.json</a:t>
            </a:r>
            <a:r>
              <a:rPr lang="zh-CN" altLang="en-US" sz="2400" dirty="0" smtClean="0"/>
              <a:t>一同转移。</a:t>
            </a:r>
            <a:endParaRPr lang="en-US" altLang="zh-CN" sz="2400" dirty="0" smtClean="0"/>
          </a:p>
          <a:p>
            <a:r>
              <a:rPr lang="en-US" altLang="zh-CN" sz="2400" dirty="0" smtClean="0"/>
              <a:t>Package-</a:t>
            </a:r>
            <a:r>
              <a:rPr lang="en-US" altLang="zh-CN" sz="2400" dirty="0" err="1" smtClean="0"/>
              <a:t>lock.json</a:t>
            </a:r>
            <a:r>
              <a:rPr lang="en-US" altLang="zh-CN" sz="2400" dirty="0" smtClean="0"/>
              <a:t>:  </a:t>
            </a:r>
            <a:r>
              <a:rPr lang="en-US" altLang="zh-CN" sz="2400" dirty="0" err="1" smtClean="0"/>
              <a:t>packge.json</a:t>
            </a:r>
            <a:r>
              <a:rPr lang="zh-CN" altLang="en-US" sz="2400" dirty="0" smtClean="0"/>
              <a:t>中一般只记录版本号的第一位，而不记录小数点后的位数，而这些信息保存在</a:t>
            </a:r>
            <a:r>
              <a:rPr lang="en-US" altLang="zh-CN" sz="2400" dirty="0" smtClean="0"/>
              <a:t>package-</a:t>
            </a:r>
            <a:r>
              <a:rPr lang="en-US" altLang="zh-CN" sz="2400" dirty="0" err="1" smtClean="0"/>
              <a:t>lock.json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Yarn.lock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package-</a:t>
            </a:r>
            <a:r>
              <a:rPr lang="en-US" altLang="zh-CN" sz="2400" dirty="0" err="1" smtClean="0"/>
              <a:t>lock.json</a:t>
            </a:r>
            <a:r>
              <a:rPr lang="zh-CN" altLang="en-US" sz="2400" dirty="0" smtClean="0"/>
              <a:t>类似，锁定具体的版本号。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24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yarn.lock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package-</a:t>
            </a:r>
            <a:r>
              <a:rPr lang="en-US" altLang="zh-CN" dirty="0" err="1" smtClean="0"/>
              <a:t>lock.json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626158"/>
            <a:ext cx="8596668" cy="3880773"/>
          </a:xfrm>
        </p:spPr>
        <p:txBody>
          <a:bodyPr>
            <a:normAutofit lnSpcReduction="10000"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“</a:t>
            </a:r>
            <a:r>
              <a:rPr lang="en-US" altLang="zh-CN" sz="2400" dirty="0" smtClean="0"/>
              <a:t>5.0.3</a:t>
            </a:r>
            <a:r>
              <a:rPr lang="zh-CN" altLang="en-US" sz="2400" dirty="0" smtClean="0"/>
              <a:t>”表示安装指定的</a:t>
            </a:r>
            <a:r>
              <a:rPr lang="en-US" altLang="zh-CN" sz="2400" dirty="0" smtClean="0"/>
              <a:t>5.0.3</a:t>
            </a:r>
            <a:r>
              <a:rPr lang="zh-CN" altLang="en-US" sz="2400" dirty="0" smtClean="0"/>
              <a:t>版本</a:t>
            </a:r>
            <a:endParaRPr lang="en-US" altLang="zh-CN" sz="2400" dirty="0" smtClean="0"/>
          </a:p>
          <a:p>
            <a:r>
              <a:rPr lang="zh-CN" altLang="en-US" sz="2400" dirty="0" smtClean="0"/>
              <a:t>“</a:t>
            </a:r>
            <a:r>
              <a:rPr lang="en-US" altLang="zh-CN" sz="2400" dirty="0" smtClean="0"/>
              <a:t>~5.0.3</a:t>
            </a:r>
            <a:r>
              <a:rPr lang="zh-CN" altLang="en-US" sz="2400" dirty="0" smtClean="0"/>
              <a:t>”表示安装</a:t>
            </a:r>
            <a:r>
              <a:rPr lang="en-US" altLang="zh-CN" sz="2400" dirty="0" smtClean="0"/>
              <a:t>5.0.X</a:t>
            </a:r>
            <a:r>
              <a:rPr lang="zh-CN" altLang="en-US" sz="2400" dirty="0" smtClean="0"/>
              <a:t>中最新的版本</a:t>
            </a:r>
            <a:endParaRPr lang="en-US" altLang="zh-CN" sz="2400" dirty="0" smtClean="0"/>
          </a:p>
          <a:p>
            <a:r>
              <a:rPr lang="zh-CN" altLang="en-US" sz="2400" dirty="0" smtClean="0"/>
              <a:t>“</a:t>
            </a:r>
            <a:r>
              <a:rPr lang="en-US" altLang="zh-CN" sz="2400" dirty="0" smtClean="0"/>
              <a:t>^5.0.3</a:t>
            </a:r>
            <a:r>
              <a:rPr lang="zh-CN" altLang="en-US" sz="2400" dirty="0" smtClean="0"/>
              <a:t>”表示安装</a:t>
            </a:r>
            <a:r>
              <a:rPr lang="en-US" altLang="zh-CN" sz="2400" dirty="0" smtClean="0"/>
              <a:t>5.X.X</a:t>
            </a:r>
            <a:r>
              <a:rPr lang="zh-CN" altLang="en-US" sz="2400" dirty="0" smtClean="0"/>
              <a:t>中的最新版本。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由于</a:t>
            </a:r>
            <a:r>
              <a:rPr lang="en-US" altLang="zh-CN" sz="2400" dirty="0" err="1" smtClean="0"/>
              <a:t>package.json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中版本号的特点，上述三个版本号在安装时代表着不同的含义。最后安装得到的依赖包可能出现与原环境不一致的情况，这可能导致项目无法正常工作。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21" y="1569043"/>
            <a:ext cx="10295466" cy="15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n</a:t>
            </a:r>
            <a:r>
              <a:rPr lang="en-US" altLang="zh-CN" sz="2400" dirty="0" err="1" smtClean="0"/>
              <a:t>pm</a:t>
            </a:r>
            <a:r>
              <a:rPr lang="en-US" altLang="zh-CN" sz="2400" dirty="0" smtClean="0"/>
              <a:t> install express</a:t>
            </a:r>
          </a:p>
          <a:p>
            <a:r>
              <a:rPr lang="en-US" altLang="zh-CN" sz="2400" dirty="0" err="1"/>
              <a:t>n</a:t>
            </a:r>
            <a:r>
              <a:rPr lang="en-US" altLang="zh-CN" sz="2400" dirty="0" err="1" smtClean="0"/>
              <a:t>pm</a:t>
            </a:r>
            <a:r>
              <a:rPr lang="en-US" altLang="zh-CN" sz="2400" dirty="0" smtClean="0"/>
              <a:t> uninstall express</a:t>
            </a:r>
            <a:endParaRPr lang="en-US" altLang="zh-CN" sz="2400" dirty="0"/>
          </a:p>
          <a:p>
            <a:r>
              <a:rPr lang="en-US" altLang="zh-CN" sz="2400" dirty="0" smtClean="0"/>
              <a:t>yarn add  express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require</a:t>
            </a:r>
            <a:r>
              <a:rPr lang="zh-CN" altLang="en-US" sz="2400" dirty="0" smtClean="0"/>
              <a:t>引入外部包</a:t>
            </a:r>
            <a:endParaRPr lang="en-US" altLang="zh-CN" sz="2400" dirty="0" smtClean="0"/>
          </a:p>
          <a:p>
            <a:r>
              <a:rPr lang="zh-CN" altLang="en-US" sz="2400" dirty="0" smtClean="0"/>
              <a:t>运行</a:t>
            </a:r>
            <a:r>
              <a:rPr lang="en-US" altLang="zh-CN" sz="2400" dirty="0" smtClean="0"/>
              <a:t>server.js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0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HyperText</a:t>
            </a:r>
            <a:r>
              <a:rPr lang="en-US" altLang="zh-CN" dirty="0"/>
              <a:t> Transfer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182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简单的请求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响应协议。</a:t>
            </a:r>
            <a:endParaRPr lang="en-US" altLang="zh-CN" sz="2800" dirty="0" smtClean="0"/>
          </a:p>
          <a:p>
            <a:r>
              <a:rPr lang="zh-CN" altLang="en-US" sz="2800" dirty="0" smtClean="0"/>
              <a:t>基于</a:t>
            </a:r>
            <a:r>
              <a:rPr lang="en-US" altLang="zh-CN" sz="2800" dirty="0"/>
              <a:t>TCP/IP</a:t>
            </a:r>
            <a:r>
              <a:rPr lang="zh-CN" altLang="en-US" sz="2800" dirty="0"/>
              <a:t>通信协议来传递数据（</a:t>
            </a:r>
            <a:r>
              <a:rPr lang="en-US" altLang="zh-CN" sz="2800" dirty="0"/>
              <a:t>HTML </a:t>
            </a:r>
            <a:r>
              <a:rPr lang="zh-CN" altLang="en-US" sz="2800" dirty="0"/>
              <a:t>文件</a:t>
            </a:r>
            <a:r>
              <a:rPr lang="en-US" altLang="zh-CN" sz="2800" dirty="0"/>
              <a:t>, </a:t>
            </a:r>
            <a:r>
              <a:rPr lang="zh-CN" altLang="en-US" sz="2800" dirty="0"/>
              <a:t>图片文件</a:t>
            </a:r>
            <a:r>
              <a:rPr lang="en-US" altLang="zh-CN" sz="2800" dirty="0"/>
              <a:t>, </a:t>
            </a:r>
            <a:r>
              <a:rPr lang="zh-CN" altLang="en-US" sz="2800" dirty="0" smtClean="0"/>
              <a:t>查询结果</a:t>
            </a:r>
            <a:r>
              <a:rPr lang="zh-CN" altLang="en-US" sz="2800" dirty="0"/>
              <a:t>等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/>
              <a:t>基于</a:t>
            </a:r>
            <a:r>
              <a:rPr lang="en-US" altLang="zh-CN" sz="2800" dirty="0" smtClean="0"/>
              <a:t>C/S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client/server</a:t>
            </a:r>
            <a:r>
              <a:rPr lang="zh-CN" altLang="en-US" sz="2800" dirty="0" smtClean="0"/>
              <a:t>）架构</a:t>
            </a:r>
            <a:r>
              <a:rPr lang="zh-CN" altLang="en-US" sz="2800" dirty="0"/>
              <a:t>进行通信</a:t>
            </a:r>
            <a:endParaRPr lang="zh-CN" altLang="en-US" sz="4000" dirty="0"/>
          </a:p>
        </p:txBody>
      </p:sp>
      <p:pic>
        <p:nvPicPr>
          <p:cNvPr id="6146" name="Picture 2" descr="https://timgsa.baidu.com/timg?image&amp;quality=80&amp;size=b9999_10000&amp;sec=1562090116061&amp;di=548ad01ac4784df32d8e64ff3d1d9a66&amp;imgtype=jpg&amp;src=http%3A%2F%2Fimg0.imgtn.bdimg.com%2Fit%2Fu%3D818309900%2C1360841567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49" y="3740728"/>
            <a:ext cx="6301728" cy="236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5845"/>
            <a:ext cx="8596668" cy="4615518"/>
          </a:xfrm>
        </p:spPr>
        <p:txBody>
          <a:bodyPr/>
          <a:lstStyle/>
          <a:p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请求行</a:t>
            </a:r>
            <a:r>
              <a:rPr lang="en-US" altLang="zh-CN" sz="2800" dirty="0"/>
              <a:t>+</a:t>
            </a:r>
            <a:r>
              <a:rPr lang="zh-CN" altLang="en-US" sz="2800" dirty="0"/>
              <a:t>请求头部</a:t>
            </a:r>
            <a:r>
              <a:rPr lang="en-US" altLang="zh-CN" sz="2800" dirty="0"/>
              <a:t>+\r\n\r\n+</a:t>
            </a:r>
            <a:r>
              <a:rPr lang="zh-CN" altLang="en-US" sz="2800" dirty="0" smtClean="0"/>
              <a:t>参数</a:t>
            </a:r>
            <a:endParaRPr lang="en-US" altLang="zh-CN" sz="2800" dirty="0" smtClean="0"/>
          </a:p>
          <a:p>
            <a:r>
              <a:rPr lang="en-US" altLang="zh-CN" sz="2800" dirty="0" smtClean="0"/>
              <a:t>Request</a:t>
            </a:r>
            <a:r>
              <a:rPr lang="zh-CN" altLang="en-US" sz="2800" dirty="0" smtClean="0"/>
              <a:t>头部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36892"/>
            <a:ext cx="9923507" cy="3964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9720" y="2810274"/>
            <a:ext cx="4129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Ajax</a:t>
            </a:r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、</a:t>
            </a:r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Fetch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21838" y="5724525"/>
            <a:ext cx="1933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6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Js</a:t>
            </a:r>
            <a:r>
              <a:rPr lang="zh-CN" altLang="en-US" dirty="0" smtClean="0"/>
              <a:t>包管理器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npm&amp;yarn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8790"/>
            <a:ext cx="8596668" cy="555644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请求（续）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状态行</a:t>
            </a:r>
            <a:r>
              <a:rPr lang="en-US" altLang="zh-CN" sz="2800" dirty="0"/>
              <a:t>+</a:t>
            </a:r>
            <a:r>
              <a:rPr lang="zh-CN" altLang="en-US" sz="2800" dirty="0"/>
              <a:t>消息报头</a:t>
            </a:r>
            <a:r>
              <a:rPr lang="en-US" altLang="zh-CN" sz="2800" dirty="0"/>
              <a:t>+\r\n\r\n+</a:t>
            </a:r>
            <a:r>
              <a:rPr lang="zh-CN" altLang="en-US" sz="2800" dirty="0"/>
              <a:t>响应</a:t>
            </a:r>
            <a:r>
              <a:rPr lang="zh-CN" altLang="en-US" sz="2800" dirty="0" smtClean="0"/>
              <a:t>正文</a:t>
            </a:r>
            <a:endParaRPr lang="en-US" altLang="zh-CN" sz="2800" dirty="0" smtClean="0"/>
          </a:p>
          <a:p>
            <a:r>
              <a:rPr lang="en-US" altLang="zh-CN" sz="2800" dirty="0" smtClean="0"/>
              <a:t>Response</a:t>
            </a:r>
            <a:r>
              <a:rPr lang="zh-CN" altLang="en-US" sz="2800" dirty="0" smtClean="0"/>
              <a:t>头部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90" y="3099458"/>
            <a:ext cx="6054680" cy="33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02097" cy="388077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Method:</a:t>
            </a:r>
          </a:p>
          <a:p>
            <a:r>
              <a:rPr lang="zh-CN" altLang="en-US" sz="2400" dirty="0" smtClean="0"/>
              <a:t>常见的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请求方式</a:t>
            </a:r>
            <a:r>
              <a:rPr lang="en-US" altLang="zh-CN" sz="2400" dirty="0" smtClean="0"/>
              <a:t>: GET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DELETE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GET</a:t>
            </a:r>
            <a:r>
              <a:rPr lang="zh-CN" altLang="en-US" sz="2400" dirty="0" smtClean="0"/>
              <a:t>：一般为从服务器获取信息，例如访问网页内容。</a:t>
            </a:r>
            <a:endParaRPr lang="en-US" altLang="zh-CN" sz="2400" dirty="0" smtClean="0"/>
          </a:p>
          <a:p>
            <a:r>
              <a:rPr lang="en-US" altLang="zh-CN" sz="2400" dirty="0" smtClean="0"/>
              <a:t>POST</a:t>
            </a:r>
            <a:r>
              <a:rPr lang="zh-CN" altLang="en-US" sz="2400" dirty="0" smtClean="0"/>
              <a:t>：一般为向服务器提交信息，例如</a:t>
            </a:r>
            <a:r>
              <a:rPr lang="zh-CN" altLang="en-US" sz="2400" dirty="0"/>
              <a:t>用户</a:t>
            </a:r>
            <a:r>
              <a:rPr lang="zh-CN" altLang="en-US" sz="2400" dirty="0" smtClean="0"/>
              <a:t>登录。</a:t>
            </a:r>
            <a:endParaRPr lang="en-US" altLang="zh-CN" sz="2400" dirty="0" smtClean="0"/>
          </a:p>
          <a:p>
            <a:r>
              <a:rPr lang="en-US" altLang="zh-CN" sz="2400" dirty="0" smtClean="0"/>
              <a:t>PUT</a:t>
            </a:r>
            <a:r>
              <a:rPr lang="zh-CN" altLang="en-US" sz="2400" dirty="0" smtClean="0"/>
              <a:t>：一般为向服务器提出修改信息的申请，例如用户修改密码。</a:t>
            </a:r>
            <a:endParaRPr lang="en-US" altLang="zh-CN" sz="2400" dirty="0" smtClean="0"/>
          </a:p>
          <a:p>
            <a:r>
              <a:rPr lang="en-US" altLang="zh-CN" sz="2400" dirty="0" smtClean="0"/>
              <a:t>DELETE</a:t>
            </a:r>
            <a:r>
              <a:rPr lang="zh-CN" altLang="en-US" sz="2400" dirty="0" smtClean="0"/>
              <a:t>：一般为向服务器提出删除信息的申请，例如删除用户。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34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3787"/>
            <a:ext cx="8596668" cy="46875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 smtClean="0"/>
              <a:t>URL</a:t>
            </a:r>
            <a:r>
              <a:rPr lang="zh-CN" altLang="en-US" sz="2800" dirty="0" smtClean="0"/>
              <a:t>（</a:t>
            </a:r>
            <a:r>
              <a:rPr lang="en-US" altLang="zh-CN" sz="2600" dirty="0" smtClean="0"/>
              <a:t>Uniform </a:t>
            </a:r>
            <a:r>
              <a:rPr lang="en-US" altLang="zh-CN" sz="2600" dirty="0"/>
              <a:t>Resource Locator,</a:t>
            </a:r>
            <a:r>
              <a:rPr lang="zh-CN" altLang="en-US" sz="2600" dirty="0"/>
              <a:t>统一资源定位</a:t>
            </a:r>
            <a:r>
              <a:rPr lang="zh-CN" altLang="en-US" sz="2600" dirty="0" smtClean="0"/>
              <a:t>符）：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格式</a:t>
            </a:r>
            <a:r>
              <a:rPr lang="en-US" altLang="zh-CN" sz="2600" dirty="0" smtClean="0"/>
              <a:t>:</a:t>
            </a:r>
            <a:r>
              <a:rPr lang="zh-CN" altLang="en-US" sz="2600" dirty="0" smtClean="0"/>
              <a:t>协议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主机名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端口号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路径</a:t>
            </a:r>
            <a:r>
              <a:rPr lang="en-US" altLang="zh-CN" sz="2600" dirty="0" smtClean="0"/>
              <a:t>(+</a:t>
            </a:r>
            <a:r>
              <a:rPr lang="zh-CN" altLang="en-US" sz="2600" dirty="0" smtClean="0"/>
              <a:t>参数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查询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信息片段</a:t>
            </a:r>
            <a:r>
              <a:rPr lang="en-US" altLang="zh-CN" sz="2600" dirty="0" smtClean="0"/>
              <a:t>)</a:t>
            </a:r>
          </a:p>
          <a:p>
            <a:pPr lvl="1"/>
            <a:r>
              <a:rPr lang="zh-CN" altLang="en-US" sz="2600" dirty="0" smtClean="0"/>
              <a:t>例如</a:t>
            </a:r>
            <a:r>
              <a:rPr lang="en-US" altLang="zh-CN" sz="2600" dirty="0" smtClean="0">
                <a:hlinkClick r:id="rId2"/>
              </a:rPr>
              <a:t>http://127.0.0.1:8082/api/login</a:t>
            </a:r>
            <a:endParaRPr lang="en-US" altLang="zh-CN" sz="2600" dirty="0" smtClean="0"/>
          </a:p>
          <a:p>
            <a:r>
              <a:rPr lang="en-US" altLang="zh-CN" sz="2800" dirty="0" smtClean="0"/>
              <a:t>127.0.0.1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IPV4</a:t>
            </a:r>
            <a:r>
              <a:rPr lang="zh-CN" altLang="en-US" sz="2800" dirty="0" smtClean="0"/>
              <a:t>地址，且为本机地址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IPV4</a:t>
            </a:r>
            <a:r>
              <a:rPr lang="zh-CN" altLang="en-US" sz="2800" dirty="0" smtClean="0"/>
              <a:t>地址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二进制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位，每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位为一段，最大为</a:t>
            </a:r>
            <a:r>
              <a:rPr lang="en-US" altLang="zh-CN" sz="2800" dirty="0" smtClean="0"/>
              <a:t>255.255.255.255</a:t>
            </a:r>
          </a:p>
          <a:p>
            <a:r>
              <a:rPr lang="en-US" altLang="zh-CN" sz="2800" dirty="0" smtClean="0"/>
              <a:t>8082</a:t>
            </a:r>
            <a:r>
              <a:rPr lang="zh-CN" altLang="en-US" sz="2800" dirty="0" smtClean="0"/>
              <a:t>为端口号（传输层标志，以下端口号均为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的）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端口号范围为</a:t>
            </a:r>
            <a:r>
              <a:rPr lang="en-US" altLang="zh-CN" sz="2600" dirty="0" smtClean="0"/>
              <a:t>0~65535</a:t>
            </a:r>
          </a:p>
          <a:p>
            <a:pPr lvl="1"/>
            <a:r>
              <a:rPr lang="zh-CN" altLang="en-US" sz="2600" dirty="0"/>
              <a:t>较小的端口</a:t>
            </a:r>
            <a:r>
              <a:rPr lang="zh-CN" altLang="en-US" sz="2600" dirty="0" smtClean="0"/>
              <a:t>号一般被操作系统的各项程序占用，一般浏览器占用</a:t>
            </a:r>
            <a:r>
              <a:rPr lang="en-US" altLang="zh-CN" sz="2600" dirty="0" smtClean="0"/>
              <a:t>80</a:t>
            </a:r>
            <a:r>
              <a:rPr lang="zh-CN" altLang="en-US" sz="2600" dirty="0" smtClean="0"/>
              <a:t>端口，</a:t>
            </a:r>
            <a:r>
              <a:rPr lang="en-US" altLang="zh-CN" sz="2600" dirty="0" smtClean="0"/>
              <a:t>FTP</a:t>
            </a:r>
            <a:r>
              <a:rPr lang="zh-CN" altLang="en-US" sz="2600" dirty="0" smtClean="0"/>
              <a:t>服务器占用</a:t>
            </a:r>
            <a:r>
              <a:rPr lang="en-US" altLang="zh-CN" sz="2600" dirty="0" smtClean="0"/>
              <a:t>21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编程常用较大的端口号，例如</a:t>
            </a:r>
            <a:r>
              <a:rPr lang="en-US" altLang="zh-CN" sz="2600" dirty="0" smtClean="0"/>
              <a:t>8080</a:t>
            </a:r>
            <a:r>
              <a:rPr lang="zh-CN" altLang="en-US" sz="2600" dirty="0" smtClean="0"/>
              <a:t>等。</a:t>
            </a:r>
            <a:endParaRPr lang="en-US" altLang="zh-CN" sz="2600" dirty="0" smtClean="0"/>
          </a:p>
          <a:p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api</a:t>
            </a:r>
            <a:r>
              <a:rPr lang="en-US" altLang="zh-CN" sz="2800" dirty="0" smtClean="0"/>
              <a:t>/login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的路径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0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1591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状态</a:t>
            </a:r>
            <a:r>
              <a:rPr lang="zh-CN" altLang="en-US" sz="3200" dirty="0" smtClean="0"/>
              <a:t>码：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96535"/>
              </p:ext>
            </p:extLst>
          </p:nvPr>
        </p:nvGraphicFramePr>
        <p:xfrm>
          <a:off x="1008505" y="2010475"/>
          <a:ext cx="7934326" cy="3135630"/>
        </p:xfrm>
        <a:graphic>
          <a:graphicData uri="http://schemas.openxmlformats.org/drawingml/2006/table">
            <a:tbl>
              <a:tblPr/>
              <a:tblGrid>
                <a:gridCol w="3967163">
                  <a:extLst>
                    <a:ext uri="{9D8B030D-6E8A-4147-A177-3AD203B41FA5}">
                      <a16:colId xmlns:a16="http://schemas.microsoft.com/office/drawing/2014/main" val="1877187047"/>
                    </a:ext>
                  </a:extLst>
                </a:gridCol>
                <a:gridCol w="3967163">
                  <a:extLst>
                    <a:ext uri="{9D8B030D-6E8A-4147-A177-3AD203B41FA5}">
                      <a16:colId xmlns:a16="http://schemas.microsoft.com/office/drawing/2014/main" val="1411115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1**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信息，服务器收到请求，需要请求者继续执行操作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2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2**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成功，操作被成功接收并处理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39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3**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重定向，需要进一步的操作以完成请求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7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4**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客户端错误，请求包含语法错误或无法完成请求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69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5**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服务器错误，服务器在处理请求的过程中发生了错误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6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PostMan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官网</a:t>
            </a:r>
            <a:r>
              <a:rPr lang="en-US" altLang="zh-CN" sz="2800" dirty="0" smtClean="0"/>
              <a:t>:</a:t>
            </a:r>
            <a:r>
              <a:rPr lang="en-US" altLang="zh-CN" sz="2800" dirty="0">
                <a:hlinkClick r:id="rId2"/>
              </a:rPr>
              <a:t>https://www.getpostman.com/downloads/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52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pic>
        <p:nvPicPr>
          <p:cNvPr id="2050" name="Picture 2" descr="è¿éåå¾çæè¿°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10099727" cy="541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此处使用一个比较简单的</a:t>
            </a:r>
            <a:r>
              <a:rPr lang="en-US" altLang="zh-CN" sz="2800" dirty="0" err="1" smtClean="0"/>
              <a:t>nodejs</a:t>
            </a:r>
            <a:r>
              <a:rPr lang="zh-CN" altLang="en-US" sz="2800" dirty="0" smtClean="0"/>
              <a:t>程序</a:t>
            </a:r>
            <a:r>
              <a:rPr lang="en-US" altLang="zh-CN" sz="2800" dirty="0" smtClean="0"/>
              <a:t>server.js</a:t>
            </a:r>
          </a:p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npm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yarn</a:t>
            </a:r>
            <a:r>
              <a:rPr lang="zh-CN" altLang="en-US" sz="2800" dirty="0" smtClean="0"/>
              <a:t>安装相应的模块（</a:t>
            </a:r>
            <a:r>
              <a:rPr lang="en-US" altLang="zh-CN" sz="2800" dirty="0" smtClean="0"/>
              <a:t>express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body-parser</a:t>
            </a:r>
            <a:r>
              <a:rPr lang="zh-CN" altLang="en-US" sz="2800" dirty="0" smtClean="0"/>
              <a:t>）后，命令行进入指定目录后输入</a:t>
            </a:r>
            <a:r>
              <a:rPr lang="en-US" altLang="zh-CN" sz="2800" dirty="0" smtClean="0"/>
              <a:t>node server.js</a:t>
            </a:r>
            <a:r>
              <a:rPr lang="zh-CN" altLang="en-US" sz="2800" dirty="0" smtClean="0"/>
              <a:t>运行程序，此时会显示“正在监听</a:t>
            </a:r>
            <a:r>
              <a:rPr lang="en-US" altLang="zh-CN" sz="2800" dirty="0" smtClean="0"/>
              <a:t>8082</a:t>
            </a:r>
            <a:r>
              <a:rPr lang="zh-CN" altLang="en-US" sz="2800" dirty="0" smtClean="0"/>
              <a:t>端口”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postman</a:t>
            </a:r>
            <a:r>
              <a:rPr lang="zh-CN" altLang="en-US" sz="2800" dirty="0" smtClean="0"/>
              <a:t>向以</a:t>
            </a:r>
            <a:r>
              <a:rPr lang="zh-CN" altLang="en-US" sz="2800" dirty="0"/>
              <a:t>“</a:t>
            </a:r>
            <a:r>
              <a:rPr lang="en-US" altLang="zh-CN" sz="2800" dirty="0" smtClean="0"/>
              <a:t>127.0.0.1:8082/</a:t>
            </a:r>
            <a:r>
              <a:rPr lang="en-US" altLang="zh-CN" sz="2800" dirty="0" err="1" smtClean="0"/>
              <a:t>api</a:t>
            </a:r>
            <a:r>
              <a:rPr lang="zh-CN" altLang="en-US" sz="2800" dirty="0" smtClean="0"/>
              <a:t>”为前缀的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发送对应的信息并查看结果。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478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677" y="2129591"/>
            <a:ext cx="4782644" cy="38814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7334" y="1445220"/>
            <a:ext cx="801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官网</a:t>
            </a:r>
            <a:r>
              <a:rPr lang="en-US" altLang="zh-CN" sz="3200" dirty="0" smtClean="0"/>
              <a:t>:</a:t>
            </a:r>
            <a:r>
              <a:rPr lang="en-US" altLang="zh-CN" sz="3200" dirty="0">
                <a:hlinkClick r:id="rId3"/>
              </a:rPr>
              <a:t> https://zh-hans.reactjs.org/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69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（</a:t>
            </a:r>
            <a:r>
              <a:rPr lang="en-US" altLang="zh-CN" dirty="0"/>
              <a:t>Node Package Manager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3817"/>
            <a:ext cx="8596668" cy="4367545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800" dirty="0" err="1" smtClean="0"/>
              <a:t>npm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node.js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一个程序包管理和分发的管理</a:t>
            </a:r>
            <a:r>
              <a:rPr lang="zh-CN" altLang="en-US" sz="2800" dirty="0" smtClean="0"/>
              <a:t>工具</a:t>
            </a:r>
            <a:endParaRPr lang="en-US" altLang="zh-CN" sz="2800" dirty="0" smtClean="0"/>
          </a:p>
          <a:p>
            <a:pPr lvl="1" latinLnBrk="1"/>
            <a:r>
              <a:rPr lang="en-US" altLang="zh-CN" sz="2400" dirty="0"/>
              <a:t>Node.js:</a:t>
            </a:r>
            <a:r>
              <a:rPr lang="zh-CN" altLang="en-US" sz="2400" dirty="0"/>
              <a:t>运行在服务端的 </a:t>
            </a:r>
            <a:r>
              <a:rPr lang="en-US" altLang="zh-CN" sz="2400" dirty="0" smtClean="0"/>
              <a:t>JavaScript</a:t>
            </a:r>
            <a:endParaRPr lang="en-US" altLang="zh-CN" sz="2600" dirty="0" smtClean="0"/>
          </a:p>
          <a:p>
            <a:pPr latinLnBrk="1"/>
            <a:r>
              <a:rPr lang="zh-CN" altLang="en-US" sz="2800" dirty="0" smtClean="0"/>
              <a:t>允许</a:t>
            </a:r>
            <a:r>
              <a:rPr lang="zh-CN" altLang="en-US" sz="2800" dirty="0"/>
              <a:t>用户从</a:t>
            </a:r>
            <a:r>
              <a:rPr lang="en-US" altLang="zh-CN" sz="2800" dirty="0"/>
              <a:t>NPM</a:t>
            </a:r>
            <a:r>
              <a:rPr lang="zh-CN" altLang="en-US" sz="2800" dirty="0"/>
              <a:t>服务器下载别人编写的第三方包到本地使用。</a:t>
            </a:r>
          </a:p>
          <a:p>
            <a:pPr latinLnBrk="1"/>
            <a:r>
              <a:rPr lang="zh-CN" altLang="en-US" sz="2800" dirty="0"/>
              <a:t>允许用户从</a:t>
            </a:r>
            <a:r>
              <a:rPr lang="en-US" altLang="zh-CN" sz="2800" dirty="0"/>
              <a:t>NPM</a:t>
            </a:r>
            <a:r>
              <a:rPr lang="zh-CN" altLang="en-US" sz="2800" dirty="0"/>
              <a:t>服务器下载并安装别人编写的命令行程序到本地使用。</a:t>
            </a:r>
          </a:p>
          <a:p>
            <a:pPr latinLnBrk="1"/>
            <a:r>
              <a:rPr lang="zh-CN" altLang="en-US" sz="2800" dirty="0"/>
              <a:t>允许用户将自己编写的包或命令行程序上传到</a:t>
            </a:r>
            <a:r>
              <a:rPr lang="en-US" altLang="zh-CN" sz="2800" dirty="0"/>
              <a:t>NPM</a:t>
            </a:r>
            <a:r>
              <a:rPr lang="zh-CN" altLang="en-US" sz="2800" dirty="0"/>
              <a:t>服务器供别人使用。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6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9145"/>
            <a:ext cx="9529656" cy="3880773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Node.js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:</a:t>
            </a:r>
            <a:r>
              <a:rPr lang="en-US" altLang="zh-CN" sz="2400" u="sng" dirty="0">
                <a:hlinkClick r:id="rId3"/>
              </a:rPr>
              <a:t>https://nodejs.org/</a:t>
            </a:r>
            <a:r>
              <a:rPr lang="en-US" altLang="zh-CN" sz="2400" u="sng" dirty="0" err="1">
                <a:hlinkClick r:id="rId3"/>
              </a:rPr>
              <a:t>en</a:t>
            </a:r>
            <a:r>
              <a:rPr lang="en-US" altLang="zh-CN" sz="2400" u="sng" dirty="0">
                <a:hlinkClick r:id="rId3"/>
              </a:rPr>
              <a:t>/download</a:t>
            </a:r>
            <a:r>
              <a:rPr lang="en-US" altLang="zh-CN" sz="2400" u="sng" dirty="0" smtClean="0">
                <a:hlinkClick r:id="rId3"/>
              </a:rPr>
              <a:t>/</a:t>
            </a:r>
            <a:endParaRPr lang="en-US" altLang="zh-CN" sz="2400" u="sng" dirty="0" smtClean="0"/>
          </a:p>
          <a:p>
            <a:r>
              <a:rPr lang="en-US" altLang="zh-CN" sz="2400" u="sng" dirty="0" smtClean="0"/>
              <a:t>Node.js</a:t>
            </a:r>
            <a:r>
              <a:rPr lang="zh-CN" altLang="en-US" sz="2400" u="sng" dirty="0" smtClean="0"/>
              <a:t>安装教程：</a:t>
            </a:r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www.runoob.com/nodejs/nodejs-install-setup.html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检测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命令行中输入“</a:t>
            </a:r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–v</a:t>
            </a:r>
            <a:r>
              <a:rPr lang="zh-CN" altLang="en-US" sz="2400" dirty="0" smtClean="0"/>
              <a:t>”，若显示版本号则安装成功。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升级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如果是旧版本的</a:t>
            </a:r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，可以通过</a:t>
            </a:r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命令升级到最新版本。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Linux: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install 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–g</a:t>
            </a:r>
          </a:p>
          <a:p>
            <a:pPr lvl="1"/>
            <a:r>
              <a:rPr lang="en-US" altLang="zh-CN" sz="2000" dirty="0" smtClean="0"/>
              <a:t>Windows: 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install 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-g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57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快速安装所需插件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使用</a:t>
            </a:r>
            <a:r>
              <a:rPr lang="en-US" altLang="zh-CN" sz="2600" dirty="0" err="1" smtClean="0"/>
              <a:t>npm</a:t>
            </a:r>
            <a:r>
              <a:rPr lang="en-US" altLang="zh-CN" sz="2600" dirty="0" smtClean="0"/>
              <a:t> install</a:t>
            </a:r>
            <a:r>
              <a:rPr lang="zh-CN" altLang="en-US" sz="2600" dirty="0" smtClean="0"/>
              <a:t>快速安装需要的包</a:t>
            </a:r>
            <a:endParaRPr lang="en-US" altLang="zh-CN" sz="2600" dirty="0"/>
          </a:p>
          <a:p>
            <a:r>
              <a:rPr lang="zh-CN" altLang="en-US" sz="2800" dirty="0" smtClean="0"/>
              <a:t>快速共享项目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安装各种包时会生成</a:t>
            </a:r>
            <a:r>
              <a:rPr lang="en-US" altLang="zh-CN" sz="2600" dirty="0" err="1" smtClean="0"/>
              <a:t>package.json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共享</a:t>
            </a:r>
            <a:r>
              <a:rPr lang="en-US" altLang="zh-CN" sz="2600" dirty="0" err="1" smtClean="0"/>
              <a:t>package.json</a:t>
            </a:r>
            <a:r>
              <a:rPr lang="zh-CN" altLang="en-US" sz="2600" dirty="0" smtClean="0"/>
              <a:t>后，可以通过</a:t>
            </a:r>
            <a:r>
              <a:rPr lang="en-US" altLang="zh-CN" sz="2600" dirty="0" err="1" smtClean="0"/>
              <a:t>npm</a:t>
            </a:r>
            <a:r>
              <a:rPr lang="en-US" altLang="zh-CN" sz="2600" dirty="0" smtClean="0"/>
              <a:t> install</a:t>
            </a:r>
            <a:r>
              <a:rPr lang="zh-CN" altLang="en-US" sz="2600" dirty="0" smtClean="0"/>
              <a:t>安装所需依赖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114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好处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596922"/>
            <a:ext cx="9630477" cy="3509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1" y="1412483"/>
            <a:ext cx="9630477" cy="5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常用指令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470805"/>
              </p:ext>
            </p:extLst>
          </p:nvPr>
        </p:nvGraphicFramePr>
        <p:xfrm>
          <a:off x="677334" y="1401171"/>
          <a:ext cx="85963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7568868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49399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指令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作用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2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err="1" smtClean="0"/>
                        <a:t>init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创建模块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9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install &lt;package&gt;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本地安装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install &lt;package&gt; -g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全局安装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2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list –g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查看全局安装的模块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4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list &lt;package&gt;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查看某个模块的版本号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8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uninstall &lt;package&gt;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卸载模块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ls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查看包是否还存在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0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update &lt;package&gt; (-g)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更新模块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全局更新模块</a:t>
                      </a:r>
                      <a:endParaRPr lang="en-US" altLang="zh-CN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7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search &lt;package&gt;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搜索模块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9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err="1" smtClean="0"/>
                        <a:t>adduser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在</a:t>
                      </a:r>
                      <a:r>
                        <a:rPr lang="en-US" altLang="zh-CN" sz="2000" dirty="0" err="1" smtClean="0"/>
                        <a:t>npm</a:t>
                      </a:r>
                      <a:r>
                        <a:rPr lang="zh-CN" altLang="en-US" sz="2000" dirty="0" smtClean="0"/>
                        <a:t>资源库中注册用户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4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dirty="0" smtClean="0"/>
                        <a:t> publish/</a:t>
                      </a:r>
                      <a:r>
                        <a:rPr lang="en-US" altLang="zh-CN" sz="2000" dirty="0" err="1" smtClean="0"/>
                        <a:t>npm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baseline="0" dirty="0" err="1" smtClean="0"/>
                        <a:t>unpublish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发布模块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撤销发布的模块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安装与本地安装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914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/>
              <a:t>n</a:t>
            </a:r>
            <a:r>
              <a:rPr lang="en-US" altLang="zh-CN" sz="2800" dirty="0" err="1" smtClean="0"/>
              <a:t>pm</a:t>
            </a:r>
            <a:r>
              <a:rPr lang="en-US" altLang="zh-CN" sz="2800" dirty="0" smtClean="0"/>
              <a:t> install &lt;package&gt;          #</a:t>
            </a:r>
            <a:r>
              <a:rPr lang="zh-CN" altLang="en-US" sz="2800" dirty="0" smtClean="0"/>
              <a:t>本地安装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安装</a:t>
            </a:r>
            <a:r>
              <a:rPr lang="zh-CN" altLang="en-US" sz="2600" dirty="0" smtClean="0"/>
              <a:t>包会被放在同目录下的</a:t>
            </a:r>
            <a:r>
              <a:rPr lang="en-US" altLang="zh-CN" sz="2600" dirty="0" err="1" smtClean="0"/>
              <a:t>node_modules</a:t>
            </a:r>
            <a:r>
              <a:rPr lang="zh-CN" altLang="en-US" sz="2600" dirty="0" smtClean="0"/>
              <a:t>中，如果没有</a:t>
            </a:r>
            <a:r>
              <a:rPr lang="en-US" altLang="zh-CN" sz="2600" dirty="0" err="1" smtClean="0"/>
              <a:t>node_modules</a:t>
            </a:r>
            <a:r>
              <a:rPr lang="zh-CN" altLang="en-US" sz="2600" dirty="0" smtClean="0"/>
              <a:t>则会新建一个。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可以</a:t>
            </a:r>
            <a:r>
              <a:rPr lang="zh-CN" altLang="en-US" sz="2600" dirty="0" smtClean="0"/>
              <a:t>通过</a:t>
            </a:r>
            <a:r>
              <a:rPr lang="en-US" altLang="zh-CN" sz="2600" dirty="0" smtClean="0"/>
              <a:t>require()</a:t>
            </a:r>
            <a:r>
              <a:rPr lang="zh-CN" altLang="en-US" sz="2600" dirty="0" smtClean="0"/>
              <a:t>或者</a:t>
            </a:r>
            <a:r>
              <a:rPr lang="en-US" altLang="zh-CN" sz="2600" dirty="0" smtClean="0"/>
              <a:t>import</a:t>
            </a:r>
            <a:r>
              <a:rPr lang="zh-CN" altLang="en-US" sz="2600" dirty="0" smtClean="0"/>
              <a:t>等来引入本地安装的包</a:t>
            </a:r>
            <a:endParaRPr lang="en-US" altLang="zh-CN" sz="2600" dirty="0" smtClean="0"/>
          </a:p>
          <a:p>
            <a:r>
              <a:rPr lang="en-US" altLang="zh-CN" sz="2800" dirty="0" err="1"/>
              <a:t>n</a:t>
            </a:r>
            <a:r>
              <a:rPr lang="en-US" altLang="zh-CN" sz="2800" dirty="0" err="1" smtClean="0"/>
              <a:t>pm</a:t>
            </a:r>
            <a:r>
              <a:rPr lang="en-US" altLang="zh-CN" sz="2800" dirty="0" smtClean="0"/>
              <a:t> install &lt;package&gt; -g      #</a:t>
            </a:r>
            <a:r>
              <a:rPr lang="zh-CN" altLang="en-US" sz="2800" dirty="0" smtClean="0"/>
              <a:t>全局安装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安装包会被放在</a:t>
            </a:r>
            <a:r>
              <a:rPr lang="en-US" altLang="zh-CN" sz="2600" dirty="0" smtClean="0"/>
              <a:t>/</a:t>
            </a:r>
            <a:r>
              <a:rPr lang="en-US" altLang="zh-CN" sz="2600" dirty="0" err="1" smtClean="0"/>
              <a:t>usr</a:t>
            </a:r>
            <a:r>
              <a:rPr lang="en-US" altLang="zh-CN" sz="2600" dirty="0" smtClean="0"/>
              <a:t>/local</a:t>
            </a:r>
            <a:r>
              <a:rPr lang="zh-CN" altLang="en-US" sz="2600" dirty="0" smtClean="0"/>
              <a:t>或者你的</a:t>
            </a:r>
            <a:r>
              <a:rPr lang="en-US" altLang="zh-CN" sz="2600" dirty="0" smtClean="0"/>
              <a:t>node</a:t>
            </a:r>
            <a:r>
              <a:rPr lang="zh-CN" altLang="en-US" sz="2600" dirty="0" smtClean="0"/>
              <a:t>安装目录下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可以直接在命令行中使用</a:t>
            </a:r>
            <a:endParaRPr lang="en-US" altLang="zh-CN" sz="2600" dirty="0"/>
          </a:p>
          <a:p>
            <a:r>
              <a:rPr lang="en-US" altLang="zh-CN" sz="2800" dirty="0" err="1"/>
              <a:t>n</a:t>
            </a:r>
            <a:r>
              <a:rPr lang="en-US" altLang="zh-CN" sz="2800" dirty="0" err="1" smtClean="0"/>
              <a:t>pm</a:t>
            </a:r>
            <a:r>
              <a:rPr lang="en-US" altLang="zh-CN" sz="2800" dirty="0" smtClean="0"/>
              <a:t> link &lt;package&gt;              #</a:t>
            </a:r>
            <a:r>
              <a:rPr lang="zh-CN" altLang="en-US" sz="2800" dirty="0" smtClean="0"/>
              <a:t>本地安装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全局安装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12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使用淘宝</a:t>
            </a:r>
            <a:r>
              <a:rPr lang="en-US" altLang="zh-CN" dirty="0" smtClean="0"/>
              <a:t>NPM</a:t>
            </a:r>
            <a:r>
              <a:rPr lang="zh-CN" altLang="en-US" dirty="0" smtClean="0"/>
              <a:t>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10217974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国内直接使用</a:t>
            </a:r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的官方镜像是非常慢的，这里推荐使用淘宝</a:t>
            </a:r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镜像。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使用“</a:t>
            </a:r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install –g </a:t>
            </a:r>
            <a:r>
              <a:rPr lang="en-US" altLang="zh-CN" sz="2400" dirty="0" err="1" smtClean="0"/>
              <a:t>cnpm</a:t>
            </a:r>
            <a:r>
              <a:rPr lang="en-US" altLang="zh-CN" sz="2400" dirty="0" smtClean="0"/>
              <a:t> –registry=https://registry.npm.taobao.org</a:t>
            </a:r>
            <a:r>
              <a:rPr lang="zh-CN" altLang="en-US" sz="2400" dirty="0" smtClean="0"/>
              <a:t>”命令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然后就可以使用</a:t>
            </a:r>
            <a:r>
              <a:rPr lang="en-US" altLang="zh-CN" sz="2400" dirty="0" err="1" smtClean="0"/>
              <a:t>cnmp</a:t>
            </a:r>
            <a:r>
              <a:rPr lang="zh-CN" altLang="en-US" sz="2400" dirty="0" smtClean="0"/>
              <a:t>命令来安装模块了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例如</a:t>
            </a:r>
            <a:r>
              <a:rPr lang="en-US" altLang="zh-CN" sz="2000" dirty="0" err="1" smtClean="0"/>
              <a:t>cnmp</a:t>
            </a:r>
            <a:r>
              <a:rPr lang="en-US" altLang="zh-CN" sz="2000" dirty="0" smtClean="0"/>
              <a:t> install &lt;package&gt;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29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1457</TotalTime>
  <Words>2271</Words>
  <Application>Microsoft Office PowerPoint</Application>
  <PresentationFormat>宽屏</PresentationFormat>
  <Paragraphs>260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Js包管理&amp;PostMan使用</vt:lpstr>
      <vt:lpstr>Js包管理器 npm&amp;yarn</vt:lpstr>
      <vt:lpstr>Npm（Node Package Manager）</vt:lpstr>
      <vt:lpstr>Npm安装</vt:lpstr>
      <vt:lpstr>Npm好处</vt:lpstr>
      <vt:lpstr>Npm好处</vt:lpstr>
      <vt:lpstr>Npm常用指令</vt:lpstr>
      <vt:lpstr>全局安装与本地安装</vt:lpstr>
      <vt:lpstr>使用淘宝NPM镜像</vt:lpstr>
      <vt:lpstr>Yarn</vt:lpstr>
      <vt:lpstr>Yarn安装</vt:lpstr>
      <vt:lpstr>Yarn优势</vt:lpstr>
      <vt:lpstr>Yarn 常用命令</vt:lpstr>
      <vt:lpstr>yarn.lock和package-lock.json</vt:lpstr>
      <vt:lpstr>yarn.lock和package-lock.json</vt:lpstr>
      <vt:lpstr>现场演示</vt:lpstr>
      <vt:lpstr>HTTP</vt:lpstr>
      <vt:lpstr>HTTP（ HyperText Transfer Protocol）</vt:lpstr>
      <vt:lpstr>HTTP</vt:lpstr>
      <vt:lpstr>HTTP</vt:lpstr>
      <vt:lpstr>HTTP</vt:lpstr>
      <vt:lpstr>HTTP</vt:lpstr>
      <vt:lpstr>HTTP</vt:lpstr>
      <vt:lpstr>PostMan</vt:lpstr>
      <vt:lpstr>Postman安装</vt:lpstr>
      <vt:lpstr>Postman</vt:lpstr>
      <vt:lpstr>操作实例</vt:lpstr>
      <vt:lpstr>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175</cp:revision>
  <dcterms:created xsi:type="dcterms:W3CDTF">2019-07-01T15:25:56Z</dcterms:created>
  <dcterms:modified xsi:type="dcterms:W3CDTF">2019-07-02T15:52:10Z</dcterms:modified>
</cp:coreProperties>
</file>