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98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3" r:id="rId27"/>
    <p:sldId id="281" r:id="rId28"/>
    <p:sldId id="282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9" r:id="rId42"/>
    <p:sldId id="300" r:id="rId43"/>
    <p:sldId id="296" r:id="rId44"/>
    <p:sldId id="297" r:id="rId4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3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AAA2C0-E1CE-4832-9EA8-6E6318A14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B8CCD4-5A99-41CA-9663-8C46A3769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A43043-01AF-4E93-A0AE-C7E14800B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7018-60D9-4CE9-A73F-7CBF68267835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0FF281-0EE0-4729-8C22-67BCED394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374CF9-8AF4-4F5D-AEAC-4144F7F6D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EE515-C7DD-4B7C-BBBA-3E1C996FE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366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F2E17A-7D70-42B7-80E9-0A74F33D8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B3B622-C872-4F99-B4EA-DA3361C3C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BAE8CB-12F0-47BD-88E2-254AC51C1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7018-60D9-4CE9-A73F-7CBF68267835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479E06-A411-48A3-BB35-DE9EB6E9F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2D69F6-C696-49E1-8BB1-CEB027B02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EE515-C7DD-4B7C-BBBA-3E1C996FE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215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850ED9-0265-4103-B27B-0F619090FA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632A93-F371-4AB2-95AB-28979A04A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D95E03-DF16-4660-9327-003972D03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7018-60D9-4CE9-A73F-7CBF68267835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F2944B-B8FA-4393-BB86-E0B89E09F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6E8CA5-B137-4B7D-AC3B-62DA49724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EE515-C7DD-4B7C-BBBA-3E1C996FE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077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60CA2-73E3-41B5-BB7B-2F2F3E5E6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487704-8FE7-4530-A9AE-EFF25C1DB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6CC44D-F9E9-4BD4-B4E5-5BC1CA5FD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7018-60D9-4CE9-A73F-7CBF68267835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B78212-5E88-4B6F-8ED3-A7B0CBE9E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7182BB-BC3F-4FF6-BC65-78E73A77D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EE515-C7DD-4B7C-BBBA-3E1C996FE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3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CA914-CB43-46A3-9839-247AC8FAA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B48B73-4685-458A-93C7-EF7F10F54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EA2B34-BD1E-453F-B99A-29393EAF8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7018-60D9-4CE9-A73F-7CBF68267835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7F39E0-0F4B-4A86-8E8B-46642D3AB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87B733-0AAA-4D24-81CE-43E45671E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EE515-C7DD-4B7C-BBBA-3E1C996FE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33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F456DC-79D1-4406-8889-5F5A9A004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AC1FE3-3CC2-48FF-BFFD-293890D93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2EBA4D-543F-44AD-A43D-48D1D7EA4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6A8642-D88C-41F3-AD0D-DBBF45E87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7018-60D9-4CE9-A73F-7CBF68267835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8C721B-A7AE-4664-8AB5-7C424B682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560B1A-B99A-4840-A3B7-A3453BAB1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EE515-C7DD-4B7C-BBBA-3E1C996FE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497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F972E-F08F-4561-A7D4-AD5AA7902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940DAD-BBBC-483A-9707-B96E1D17D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DA82EB-2033-4B19-AC66-A2D57D30E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1BA243-3B73-45F8-897F-692CC68DF6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9CF739-4E2F-4D45-99AD-BC701BDB78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67D12A1-CC62-4D64-A18F-24D902D37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7018-60D9-4CE9-A73F-7CBF68267835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9BDFF1-16E0-4F98-B935-675AFE664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3E3AA96-6AEB-4BCD-82D7-4779F5DE7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EE515-C7DD-4B7C-BBBA-3E1C996FE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77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C61A21-A231-40C0-AE11-CEC6EC36A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F0012A-B030-40B3-81C2-6A57D8758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7018-60D9-4CE9-A73F-7CBF68267835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5AE44B-A7E9-469F-8EA2-A1F18558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5AA977-33B3-4D3C-860A-432BAF76B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EE515-C7DD-4B7C-BBBA-3E1C996FE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317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103975-F014-41B1-9777-36C5F41C4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7018-60D9-4CE9-A73F-7CBF68267835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0AC550-F773-46FC-B050-1D0FEF11B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3263B8-0DF4-4A4C-93C2-20C232F1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EE515-C7DD-4B7C-BBBA-3E1C996FE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97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CBB6A6-C448-40BE-91EA-0A03B5921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156B9D-AEB2-4FBD-8006-5BBA4673A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53618B-EC24-43BE-A735-59E0516A4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1E2C06-F41C-40A0-8EAF-EA0F68EC4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7018-60D9-4CE9-A73F-7CBF68267835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D3DD35-8A73-412C-999E-8F8CE0C1F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F65516-1183-4730-AAC3-D0A92B040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EE515-C7DD-4B7C-BBBA-3E1C996FE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133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C93514-D6AF-4D3B-B07E-3D64EE10A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AD15EB8-2F09-469C-B7DC-DF2EACAD23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3CE575-B518-4D1C-92A6-47B7DB31D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821C0A-23F8-43A1-BC84-7906CD660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7018-60D9-4CE9-A73F-7CBF68267835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595366-4212-47D5-9124-69C12F540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8455B4-FE98-48FE-8621-30270C804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EE515-C7DD-4B7C-BBBA-3E1C996FE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677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2041870-F0AE-4BA1-BDAB-B2CB5064D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FC4ACD-A713-42D8-8E03-523CA816F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3DA4C5-17CF-41DC-B2C6-ED4684841F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57018-60D9-4CE9-A73F-7CBF68267835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5E6224-B5EC-465E-8D6D-C3882C2C0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79B5CA-184B-42D2-92ED-ADD87996AE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EE515-C7DD-4B7C-BBBA-3E1C996FE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863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.com.cn/cssref/css_selectors.asp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8BA80A-D404-47C2-8D55-D26B4BD717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HTML&amp;CSS&amp;</a:t>
            </a:r>
            <a:br>
              <a:rPr lang="en-US" altLang="zh-CN" dirty="0"/>
            </a:br>
            <a:r>
              <a:rPr lang="en-US" altLang="zh-CN" dirty="0"/>
              <a:t>JavaScript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DE2250-4C56-423B-BC59-B751461116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宋香君</a:t>
            </a:r>
          </a:p>
        </p:txBody>
      </p:sp>
    </p:spTree>
    <p:extLst>
      <p:ext uri="{BB962C8B-B14F-4D97-AF65-F5344CB8AC3E}">
        <p14:creationId xmlns:p14="http://schemas.microsoft.com/office/powerpoint/2010/main" val="1100380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A47821-B5B2-4D94-974E-73C0EB7D9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CSS-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8F9085-E581-4F8F-BE53-FE52AAF04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指层叠样式表 </a:t>
            </a:r>
            <a:r>
              <a:rPr lang="en-US" altLang="zh-CN" dirty="0"/>
              <a:t>(</a:t>
            </a:r>
            <a:r>
              <a:rPr lang="en-US" altLang="zh-CN" b="1" dirty="0"/>
              <a:t>C</a:t>
            </a:r>
            <a:r>
              <a:rPr lang="en-US" altLang="zh-CN" dirty="0"/>
              <a:t>ascading </a:t>
            </a:r>
            <a:r>
              <a:rPr lang="en-US" altLang="zh-CN" b="1" dirty="0"/>
              <a:t>S</a:t>
            </a:r>
            <a:r>
              <a:rPr lang="en-US" altLang="zh-CN" dirty="0"/>
              <a:t>tyle </a:t>
            </a:r>
            <a:r>
              <a:rPr lang="en-US" altLang="zh-CN" b="1" dirty="0"/>
              <a:t>S</a:t>
            </a:r>
            <a:r>
              <a:rPr lang="en-US" altLang="zh-CN" dirty="0"/>
              <a:t>heets)</a:t>
            </a:r>
          </a:p>
          <a:p>
            <a:r>
              <a:rPr lang="zh-CN" altLang="en-US" dirty="0"/>
              <a:t>样式：</a:t>
            </a:r>
            <a:r>
              <a:rPr lang="zh-CN" altLang="en-US" b="1" dirty="0"/>
              <a:t>如何显示</a:t>
            </a:r>
            <a:r>
              <a:rPr lang="zh-CN" altLang="en-US" dirty="0"/>
              <a:t> </a:t>
            </a:r>
            <a:r>
              <a:rPr lang="en-US" altLang="zh-CN" dirty="0"/>
              <a:t>HTML </a:t>
            </a:r>
            <a:r>
              <a:rPr lang="zh-CN" altLang="en-US" dirty="0"/>
              <a:t>元素</a:t>
            </a:r>
            <a:endParaRPr lang="en-US" altLang="zh-CN" dirty="0"/>
          </a:p>
          <a:p>
            <a:pPr lvl="1"/>
            <a:r>
              <a:rPr lang="zh-CN" altLang="en-US" dirty="0"/>
              <a:t>通常存储在</a:t>
            </a:r>
            <a:r>
              <a:rPr lang="zh-CN" altLang="en-US" b="1" dirty="0"/>
              <a:t>样式表</a:t>
            </a:r>
            <a:r>
              <a:rPr lang="zh-CN" altLang="en-US" dirty="0"/>
              <a:t>中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8915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A47821-B5B2-4D94-974E-73C0EB7D9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CSS-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8F9085-E581-4F8F-BE53-FE52AAF04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样式可以存在于</a:t>
            </a:r>
            <a:endParaRPr lang="en-US" altLang="zh-CN" dirty="0"/>
          </a:p>
          <a:p>
            <a:pPr lvl="1"/>
            <a:r>
              <a:rPr lang="zh-CN" altLang="en-US" dirty="0"/>
              <a:t>浏览器缺省设置</a:t>
            </a:r>
          </a:p>
          <a:p>
            <a:pPr lvl="1"/>
            <a:r>
              <a:rPr lang="zh-CN" altLang="en-US" dirty="0"/>
              <a:t>外部样式表</a:t>
            </a:r>
          </a:p>
          <a:p>
            <a:pPr lvl="1"/>
            <a:r>
              <a:rPr lang="zh-CN" altLang="en-US" dirty="0"/>
              <a:t>内部样式表（位于 </a:t>
            </a:r>
            <a:r>
              <a:rPr lang="en-US" altLang="zh-CN" dirty="0"/>
              <a:t>&lt;head&gt; </a:t>
            </a:r>
            <a:r>
              <a:rPr lang="zh-CN" altLang="en-US" dirty="0"/>
              <a:t>标签内部）</a:t>
            </a:r>
          </a:p>
          <a:p>
            <a:pPr lvl="1"/>
            <a:r>
              <a:rPr lang="zh-CN" altLang="en-US" dirty="0"/>
              <a:t>内联样式（在 </a:t>
            </a:r>
            <a:r>
              <a:rPr lang="en-US" altLang="zh-CN" dirty="0"/>
              <a:t>HTML </a:t>
            </a:r>
            <a:r>
              <a:rPr lang="zh-CN" altLang="en-US" dirty="0"/>
              <a:t>元素内部）</a:t>
            </a:r>
          </a:p>
          <a:p>
            <a:r>
              <a:rPr lang="zh-CN" altLang="en-US" dirty="0"/>
              <a:t>样式的优先级</a:t>
            </a:r>
            <a:endParaRPr lang="en-US" altLang="zh-CN" dirty="0"/>
          </a:p>
          <a:p>
            <a:pPr lvl="1"/>
            <a:r>
              <a:rPr lang="zh-CN" altLang="en-US" dirty="0"/>
              <a:t>从上到下依次升高</a:t>
            </a:r>
          </a:p>
        </p:txBody>
      </p:sp>
    </p:spTree>
    <p:extLst>
      <p:ext uri="{BB962C8B-B14F-4D97-AF65-F5344CB8AC3E}">
        <p14:creationId xmlns:p14="http://schemas.microsoft.com/office/powerpoint/2010/main" val="3506264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450CA-0B54-4980-8A72-9040FC2C1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CSS-</a:t>
            </a:r>
            <a:r>
              <a:rPr lang="zh-CN" altLang="en-US" dirty="0"/>
              <a:t>基础语法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6A6F9C-0FB9-4234-A35C-0A20C1CC3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规则包括选择器，以及一条或多条声明</a:t>
            </a:r>
            <a:endParaRPr lang="en-US" altLang="zh-CN" dirty="0"/>
          </a:p>
          <a:p>
            <a:r>
              <a:rPr lang="zh-CN" altLang="en-US" dirty="0"/>
              <a:t>选择器通常是需要改变样式的 </a:t>
            </a:r>
            <a:r>
              <a:rPr lang="en-US" altLang="zh-CN" dirty="0"/>
              <a:t>HTML </a:t>
            </a:r>
            <a:r>
              <a:rPr lang="zh-CN" altLang="en-US" dirty="0"/>
              <a:t>元素</a:t>
            </a:r>
            <a:endParaRPr lang="en-US" altLang="zh-CN" dirty="0"/>
          </a:p>
          <a:p>
            <a:r>
              <a:rPr lang="zh-CN" altLang="en-US" dirty="0"/>
              <a:t>每条声明由一个属性和一个值组成</a:t>
            </a:r>
            <a:endParaRPr lang="en-US" altLang="zh-CN" dirty="0"/>
          </a:p>
          <a:p>
            <a:r>
              <a:rPr lang="zh-CN" altLang="en-US" dirty="0"/>
              <a:t>选择器可以分组</a:t>
            </a:r>
            <a:endParaRPr lang="en-US" altLang="zh-CN" dirty="0"/>
          </a:p>
          <a:p>
            <a:r>
              <a:rPr lang="zh-CN" altLang="en-US" u="sng" dirty="0"/>
              <a:t>通常</a:t>
            </a:r>
            <a:r>
              <a:rPr lang="zh-CN" altLang="en-US" dirty="0"/>
              <a:t>子元素从父元素继承属性</a:t>
            </a:r>
          </a:p>
        </p:txBody>
      </p:sp>
    </p:spTree>
    <p:extLst>
      <p:ext uri="{BB962C8B-B14F-4D97-AF65-F5344CB8AC3E}">
        <p14:creationId xmlns:p14="http://schemas.microsoft.com/office/powerpoint/2010/main" val="3512845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450CA-0B54-4980-8A72-9040FC2C1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CSS-</a:t>
            </a:r>
            <a:r>
              <a:rPr lang="zh-CN" altLang="en-US" dirty="0"/>
              <a:t>基础语法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6A6F9C-0FB9-4234-A35C-0A20C1CC3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举两个栗子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800" dirty="0">
                <a:latin typeface="Consolas" panose="020B0609020204030204" pitchFamily="49" charset="0"/>
              </a:rPr>
              <a:t>selector {property: value}</a:t>
            </a:r>
          </a:p>
          <a:p>
            <a:pPr marL="0" indent="0">
              <a:buNone/>
            </a:pPr>
            <a:r>
              <a:rPr lang="pt-BR" altLang="zh-CN" sz="2800" dirty="0">
                <a:latin typeface="Consolas" panose="020B0609020204030204" pitchFamily="49" charset="0"/>
              </a:rPr>
              <a:t>h1,h2,h3,h4,h5,h6 {color: green; }</a:t>
            </a:r>
            <a:endParaRPr lang="en-US" altLang="zh-CN" sz="2800" dirty="0">
              <a:latin typeface="Consolas" panose="020B0609020204030204" pitchFamily="49" charset="0"/>
            </a:endParaRPr>
          </a:p>
          <a:p>
            <a:endParaRPr lang="en-US" altLang="zh-CN" sz="3200" dirty="0"/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984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1C0EA9-36F4-4729-B661-5C5871A6E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CSS-</a:t>
            </a:r>
            <a:r>
              <a:rPr lang="zh-CN" altLang="en-US" dirty="0"/>
              <a:t>选择器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68FBF9-38F1-4CA3-9A40-76E4F5A77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派生选择器</a:t>
            </a:r>
            <a:endParaRPr lang="en-US" altLang="zh-CN" dirty="0"/>
          </a:p>
          <a:p>
            <a:pPr lvl="1"/>
            <a:r>
              <a:rPr lang="en-US" altLang="zh-CN" sz="2400" dirty="0">
                <a:latin typeface="Consolas" panose="020B0609020204030204" pitchFamily="49" charset="0"/>
              </a:rPr>
              <a:t>&lt;h2&gt;</a:t>
            </a:r>
            <a:r>
              <a:rPr lang="zh-CN" altLang="en-US" sz="2400" dirty="0">
                <a:latin typeface="Consolas" panose="020B0609020204030204" pitchFamily="49" charset="0"/>
              </a:rPr>
              <a:t>文体两开</a:t>
            </a:r>
            <a:r>
              <a:rPr lang="en-US" altLang="zh-CN" sz="2400" dirty="0">
                <a:latin typeface="Consolas" panose="020B0609020204030204" pitchFamily="49" charset="0"/>
              </a:rPr>
              <a:t>&lt;strong&gt;</a:t>
            </a:r>
            <a:r>
              <a:rPr lang="zh-CN" altLang="en-US" sz="2400" dirty="0">
                <a:latin typeface="Consolas" panose="020B0609020204030204" pitchFamily="49" charset="0"/>
              </a:rPr>
              <a:t>花</a:t>
            </a:r>
            <a:r>
              <a:rPr lang="en-US" altLang="zh-CN" sz="2400" dirty="0">
                <a:latin typeface="Consolas" panose="020B0609020204030204" pitchFamily="49" charset="0"/>
              </a:rPr>
              <a:t>&lt;/strong&gt;&lt;/h2&gt;</a:t>
            </a:r>
          </a:p>
          <a:p>
            <a:pPr lvl="1"/>
            <a:r>
              <a:rPr lang="en-US" altLang="zh-CN" sz="2400" dirty="0">
                <a:latin typeface="Consolas" panose="020B0609020204030204" pitchFamily="49" charset="0"/>
              </a:rPr>
              <a:t>h2 { color: blue; }</a:t>
            </a:r>
          </a:p>
          <a:p>
            <a:pPr lvl="1"/>
            <a:r>
              <a:rPr lang="en-US" altLang="zh-CN" sz="2400" dirty="0">
                <a:latin typeface="Consolas" panose="020B0609020204030204" pitchFamily="49" charset="0"/>
              </a:rPr>
              <a:t>strong { color: green; }</a:t>
            </a:r>
          </a:p>
          <a:p>
            <a:pPr lvl="1"/>
            <a:r>
              <a:rPr lang="en-US" altLang="zh-CN" sz="2400" dirty="0">
                <a:latin typeface="Consolas" panose="020B0609020204030204" pitchFamily="49" charset="0"/>
              </a:rPr>
              <a:t>h2 strong { color: red; }</a:t>
            </a:r>
            <a:endParaRPr lang="en-US" altLang="zh-CN" sz="24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691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1C0EA9-36F4-4729-B661-5C5871A6E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CSS-</a:t>
            </a:r>
            <a:r>
              <a:rPr lang="zh-CN" altLang="en-US" dirty="0"/>
              <a:t>选择器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68FBF9-38F1-4CA3-9A40-76E4F5A77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id</a:t>
            </a:r>
            <a:r>
              <a:rPr lang="zh-CN" altLang="en-US" dirty="0"/>
              <a:t>选择器</a:t>
            </a:r>
            <a:endParaRPr lang="en-US" altLang="zh-CN" dirty="0"/>
          </a:p>
          <a:p>
            <a:pPr lvl="1"/>
            <a:r>
              <a:rPr lang="en-US" altLang="zh-CN" sz="2800" dirty="0">
                <a:latin typeface="Consolas" panose="020B0609020204030204" pitchFamily="49" charset="0"/>
              </a:rPr>
              <a:t>&lt;p id="text" class="</a:t>
            </a:r>
            <a:r>
              <a:rPr lang="en-US" altLang="zh-CN" sz="2800" dirty="0" err="1">
                <a:latin typeface="Consolas" panose="020B0609020204030204" pitchFamily="49" charset="0"/>
              </a:rPr>
              <a:t>ttext</a:t>
            </a:r>
            <a:r>
              <a:rPr lang="en-US" altLang="zh-CN" sz="2800" dirty="0">
                <a:latin typeface="Consolas" panose="020B0609020204030204" pitchFamily="49" charset="0"/>
              </a:rPr>
              <a:t>"&gt; </a:t>
            </a:r>
            <a:r>
              <a:rPr lang="zh-CN" altLang="en-US" sz="2800" dirty="0">
                <a:latin typeface="Consolas" panose="020B0609020204030204" pitchFamily="49" charset="0"/>
              </a:rPr>
              <a:t>测试 </a:t>
            </a:r>
            <a:r>
              <a:rPr lang="en-US" altLang="zh-CN" sz="2800" dirty="0">
                <a:latin typeface="Consolas" panose="020B0609020204030204" pitchFamily="49" charset="0"/>
              </a:rPr>
              <a:t>&lt;/p&gt;</a:t>
            </a:r>
          </a:p>
          <a:p>
            <a:pPr lvl="1"/>
            <a:r>
              <a:rPr lang="en-US" altLang="zh-CN" sz="2800" dirty="0">
                <a:latin typeface="Consolas" panose="020B0609020204030204" pitchFamily="49" charset="0"/>
              </a:rPr>
              <a:t>#text { color: </a:t>
            </a:r>
            <a:r>
              <a:rPr lang="en-US" altLang="zh-CN" sz="2800" dirty="0" err="1">
                <a:latin typeface="Consolas" panose="020B0609020204030204" pitchFamily="49" charset="0"/>
              </a:rPr>
              <a:t>blueviolet</a:t>
            </a:r>
            <a:r>
              <a:rPr lang="en-US" altLang="zh-CN" sz="2800" dirty="0">
                <a:latin typeface="Consolas" panose="020B0609020204030204" pitchFamily="49" charset="0"/>
              </a:rPr>
              <a:t>; text-align: center; 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46319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1C0EA9-36F4-4729-B661-5C5871A6E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CSS-</a:t>
            </a:r>
            <a:r>
              <a:rPr lang="zh-CN" altLang="en-US" dirty="0"/>
              <a:t>选择器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68FBF9-38F1-4CA3-9A40-76E4F5A77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类选择器</a:t>
            </a:r>
            <a:endParaRPr lang="en-US" altLang="zh-CN" dirty="0"/>
          </a:p>
          <a:p>
            <a:pPr lvl="1"/>
            <a:r>
              <a:rPr lang="en-US" altLang="zh-CN" sz="2800" dirty="0">
                <a:latin typeface="Consolas" panose="020B0609020204030204" pitchFamily="49" charset="0"/>
              </a:rPr>
              <a:t>&lt;p class="</a:t>
            </a:r>
            <a:r>
              <a:rPr lang="en-US" altLang="zh-CN" sz="2800" dirty="0" err="1">
                <a:latin typeface="Consolas" panose="020B0609020204030204" pitchFamily="49" charset="0"/>
              </a:rPr>
              <a:t>ttext</a:t>
            </a:r>
            <a:r>
              <a:rPr lang="en-US" altLang="zh-CN" sz="2800" dirty="0">
                <a:latin typeface="Consolas" panose="020B0609020204030204" pitchFamily="49" charset="0"/>
              </a:rPr>
              <a:t>"&gt; test &lt;/p&gt;</a:t>
            </a:r>
          </a:p>
          <a:p>
            <a:pPr lvl="1"/>
            <a:r>
              <a:rPr lang="en-US" altLang="zh-CN" sz="2800" dirty="0">
                <a:latin typeface="Consolas" panose="020B0609020204030204" pitchFamily="49" charset="0"/>
              </a:rPr>
              <a:t>.</a:t>
            </a:r>
            <a:r>
              <a:rPr lang="en-US" altLang="zh-CN" sz="2800" dirty="0" err="1">
                <a:latin typeface="Consolas" panose="020B0609020204030204" pitchFamily="49" charset="0"/>
              </a:rPr>
              <a:t>ttext</a:t>
            </a:r>
            <a:r>
              <a:rPr lang="en-US" altLang="zh-CN" sz="2800" dirty="0">
                <a:latin typeface="Consolas" panose="020B0609020204030204" pitchFamily="49" charset="0"/>
              </a:rPr>
              <a:t> { color: </a:t>
            </a:r>
            <a:r>
              <a:rPr lang="en-US" altLang="zh-CN" sz="2800" dirty="0" err="1">
                <a:latin typeface="Consolas" panose="020B0609020204030204" pitchFamily="49" charset="0"/>
              </a:rPr>
              <a:t>rgb</a:t>
            </a:r>
            <a:r>
              <a:rPr lang="en-US" altLang="zh-CN" sz="2800" dirty="0">
                <a:latin typeface="Consolas" panose="020B0609020204030204" pitchFamily="49" charset="0"/>
              </a:rPr>
              <a:t>(21, 255, 0); text-align: right; }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44258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1C0EA9-36F4-4729-B661-5C5871A6E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CSS-</a:t>
            </a:r>
            <a:r>
              <a:rPr lang="zh-CN" altLang="en-US" dirty="0"/>
              <a:t>选择器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68FBF9-38F1-4CA3-9A40-76E4F5A77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属性选择器</a:t>
            </a:r>
            <a:endParaRPr lang="en-US" altLang="zh-CN" dirty="0"/>
          </a:p>
          <a:p>
            <a:pPr lvl="1"/>
            <a:r>
              <a:rPr lang="en-US" altLang="zh-CN" sz="2800" dirty="0">
                <a:latin typeface="Consolas" panose="020B0609020204030204" pitchFamily="49" charset="0"/>
              </a:rPr>
              <a:t>&lt;h2 title=“text”&gt; text &lt;/h2&gt;</a:t>
            </a:r>
          </a:p>
          <a:p>
            <a:pPr lvl="1"/>
            <a:r>
              <a:rPr lang="en-US" altLang="zh-CN" sz="2800" dirty="0">
                <a:latin typeface="Consolas" panose="020B0609020204030204" pitchFamily="49" charset="0"/>
              </a:rPr>
              <a:t>[title=text] { color: red;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一些其他的选择器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hlinkClick r:id="rId2"/>
              </a:rPr>
              <a:t>http://www.w3school.com.cn/cssref/css_selectors.asp</a:t>
            </a:r>
            <a:endParaRPr lang="zh-CN" altLang="en-US" dirty="0">
              <a:latin typeface="Consolas" panose="020B0609020204030204" pitchFamily="49" charset="0"/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0186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473062-3596-4C56-9502-96DB47D67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CSS-</a:t>
            </a:r>
            <a:r>
              <a:rPr lang="zh-CN" altLang="en-US" dirty="0"/>
              <a:t>盒子模型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9FD94C-A19D-4EDC-8A95-DA205A94D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2286000"/>
            <a:ext cx="4704778" cy="3581400"/>
          </a:xfrm>
        </p:spPr>
        <p:txBody>
          <a:bodyPr/>
          <a:lstStyle/>
          <a:p>
            <a:r>
              <a:rPr lang="en-US" altLang="zh-CN" dirty="0" err="1"/>
              <a:t>height&amp;width</a:t>
            </a:r>
            <a:endParaRPr lang="en-US" altLang="zh-CN" dirty="0"/>
          </a:p>
          <a:p>
            <a:r>
              <a:rPr lang="en-US" altLang="zh-CN" dirty="0"/>
              <a:t>padding-[</a:t>
            </a:r>
            <a:r>
              <a:rPr lang="en-US" altLang="zh-CN" dirty="0" err="1"/>
              <a:t>top|right|bottom|left</a:t>
            </a:r>
            <a:r>
              <a:rPr lang="en-US" altLang="zh-CN" dirty="0"/>
              <a:t>]</a:t>
            </a:r>
          </a:p>
          <a:p>
            <a:r>
              <a:rPr lang="zh-CN" altLang="en-US" dirty="0"/>
              <a:t>值复制</a:t>
            </a:r>
            <a:endParaRPr lang="en-US" altLang="zh-CN" dirty="0"/>
          </a:p>
          <a:p>
            <a:r>
              <a:rPr lang="zh-CN" altLang="en-US" dirty="0"/>
              <a:t>外边距合并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6D493AA-F766-49CE-B53D-0FA9E2750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828" y="2171699"/>
            <a:ext cx="3410522" cy="251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482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6E2813-474A-41E4-B158-F7AEFA3A7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CSS-</a:t>
            </a:r>
            <a:r>
              <a:rPr lang="zh-CN" altLang="en-US" dirty="0"/>
              <a:t>定位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C9C5CB-980C-42BA-B0D2-FD11CCEA6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display</a:t>
            </a:r>
            <a:r>
              <a:rPr lang="zh-CN" altLang="en-US" dirty="0"/>
              <a:t>属性</a:t>
            </a:r>
            <a:endParaRPr lang="en-US" altLang="zh-CN" dirty="0"/>
          </a:p>
          <a:p>
            <a:pPr lvl="1"/>
            <a:r>
              <a:rPr lang="en-US" altLang="zh-CN" dirty="0"/>
              <a:t>none</a:t>
            </a:r>
            <a:r>
              <a:rPr lang="zh-CN" altLang="en-US" dirty="0"/>
              <a:t>：此元素不会被显示，也不占据空间</a:t>
            </a:r>
            <a:endParaRPr lang="en-US" altLang="zh-CN" dirty="0"/>
          </a:p>
          <a:p>
            <a:pPr lvl="1"/>
            <a:r>
              <a:rPr lang="en-US" altLang="zh-CN" dirty="0"/>
              <a:t>block</a:t>
            </a:r>
            <a:r>
              <a:rPr lang="zh-CN" altLang="en-US" dirty="0"/>
              <a:t>：此元素将显示为块级元素，此元素前后会带有换行符</a:t>
            </a:r>
            <a:endParaRPr lang="en-US" altLang="zh-CN" dirty="0"/>
          </a:p>
          <a:p>
            <a:pPr lvl="1"/>
            <a:r>
              <a:rPr lang="en-US" altLang="zh-CN" dirty="0"/>
              <a:t>inline</a:t>
            </a:r>
            <a:r>
              <a:rPr lang="zh-CN" altLang="en-US" dirty="0"/>
              <a:t>：此元素会被显示为内联元素，元素前后没有换行符</a:t>
            </a:r>
            <a:endParaRPr lang="en-US" altLang="zh-CN" dirty="0"/>
          </a:p>
          <a:p>
            <a:pPr lvl="1"/>
            <a:r>
              <a:rPr lang="en-US" altLang="zh-CN" dirty="0"/>
              <a:t>inline-block</a:t>
            </a:r>
            <a:r>
              <a:rPr lang="zh-CN" altLang="en-US" dirty="0"/>
              <a:t>：行内块元素</a:t>
            </a:r>
            <a:endParaRPr lang="en-US" altLang="zh-CN" dirty="0"/>
          </a:p>
          <a:p>
            <a:pPr lvl="1"/>
            <a:r>
              <a:rPr lang="en-US" altLang="zh-CN" dirty="0"/>
              <a:t>inherit</a:t>
            </a:r>
            <a:r>
              <a:rPr lang="zh-CN" altLang="en-US" dirty="0"/>
              <a:t>：从父元素继承 </a:t>
            </a:r>
            <a:r>
              <a:rPr lang="en-US" altLang="zh-CN" dirty="0"/>
              <a:t>display </a:t>
            </a:r>
            <a:r>
              <a:rPr lang="zh-CN" altLang="en-US" dirty="0"/>
              <a:t>属性的值</a:t>
            </a:r>
            <a:endParaRPr lang="en-US" altLang="zh-CN" dirty="0"/>
          </a:p>
          <a:p>
            <a:r>
              <a:rPr lang="zh-CN" altLang="en-US" dirty="0"/>
              <a:t>内联元素</a:t>
            </a:r>
            <a:endParaRPr lang="en-US" altLang="zh-CN" dirty="0"/>
          </a:p>
          <a:p>
            <a:pPr lvl="1"/>
            <a:r>
              <a:rPr lang="en-US" altLang="zh-CN" dirty="0"/>
              <a:t>width</a:t>
            </a:r>
            <a:r>
              <a:rPr lang="zh-CN" altLang="en-US" dirty="0"/>
              <a:t>和</a:t>
            </a:r>
            <a:r>
              <a:rPr lang="en-US" altLang="zh-CN" dirty="0"/>
              <a:t>height</a:t>
            </a:r>
            <a:r>
              <a:rPr lang="zh-CN" altLang="en-US" dirty="0"/>
              <a:t>属性对其无效</a:t>
            </a:r>
            <a:endParaRPr lang="en-US" altLang="zh-CN" dirty="0"/>
          </a:p>
          <a:p>
            <a:pPr lvl="1"/>
            <a:r>
              <a:rPr lang="en-US" altLang="zh-CN" dirty="0"/>
              <a:t>margin</a:t>
            </a:r>
            <a:r>
              <a:rPr lang="zh-CN" altLang="en-US" dirty="0"/>
              <a:t>仅设置左右方向有效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6497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73FBB-1BF0-46F1-A48C-DB8F4FCA9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HTML-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4B081C-D13A-4791-8F0B-49AC1EC5A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HTML (</a:t>
            </a:r>
            <a:r>
              <a:rPr lang="en-US" altLang="zh-CN" b="1" dirty="0"/>
              <a:t>H</a:t>
            </a:r>
            <a:r>
              <a:rPr lang="en-US" altLang="zh-CN" dirty="0"/>
              <a:t>yper </a:t>
            </a:r>
            <a:r>
              <a:rPr lang="en-US" altLang="zh-CN" b="1" dirty="0"/>
              <a:t>T</a:t>
            </a:r>
            <a:r>
              <a:rPr lang="en-US" altLang="zh-CN" dirty="0"/>
              <a:t>ext </a:t>
            </a:r>
            <a:r>
              <a:rPr lang="en-US" altLang="zh-CN" b="1" dirty="0"/>
              <a:t>M</a:t>
            </a:r>
            <a:r>
              <a:rPr lang="en-US" altLang="zh-CN" dirty="0"/>
              <a:t>arkup </a:t>
            </a:r>
            <a:r>
              <a:rPr lang="en-US" altLang="zh-CN" b="1" dirty="0"/>
              <a:t>L</a:t>
            </a:r>
            <a:r>
              <a:rPr lang="en-US" altLang="zh-CN" dirty="0"/>
              <a:t>anguage)</a:t>
            </a:r>
            <a:r>
              <a:rPr lang="zh-CN" altLang="en-US" dirty="0"/>
              <a:t>是用来描述网页的一种语言，它不是一种编程语言，而是一种</a:t>
            </a:r>
            <a:r>
              <a:rPr lang="zh-CN" altLang="en-US" b="1" dirty="0"/>
              <a:t>标记</a:t>
            </a:r>
            <a:r>
              <a:rPr lang="zh-CN" altLang="en-US" dirty="0"/>
              <a:t>语言，使用</a:t>
            </a:r>
            <a:r>
              <a:rPr lang="zh-CN" altLang="en-US" b="1" dirty="0"/>
              <a:t>标记标签</a:t>
            </a:r>
            <a:r>
              <a:rPr lang="zh-CN" altLang="en-US" dirty="0"/>
              <a:t>来描述网页。</a:t>
            </a:r>
            <a:endParaRPr lang="en-US" altLang="zh-CN" dirty="0"/>
          </a:p>
          <a:p>
            <a:r>
              <a:rPr lang="en-US" altLang="zh-CN" dirty="0"/>
              <a:t>HTML </a:t>
            </a:r>
            <a:r>
              <a:rPr lang="zh-CN" altLang="en-US" dirty="0"/>
              <a:t>文档包含了</a:t>
            </a:r>
            <a:r>
              <a:rPr lang="en-US" altLang="zh-CN" dirty="0"/>
              <a:t>HTML</a:t>
            </a:r>
            <a:r>
              <a:rPr lang="zh-CN" altLang="en-US" b="1" dirty="0"/>
              <a:t> 标签</a:t>
            </a:r>
            <a:r>
              <a:rPr lang="zh-CN" altLang="en-US" dirty="0"/>
              <a:t>及</a:t>
            </a:r>
            <a:r>
              <a:rPr lang="zh-CN" altLang="en-US" b="1" dirty="0"/>
              <a:t>文本</a:t>
            </a:r>
            <a:r>
              <a:rPr lang="zh-CN" altLang="en-US" dirty="0"/>
              <a:t>内容。</a:t>
            </a:r>
          </a:p>
        </p:txBody>
      </p:sp>
    </p:spTree>
    <p:extLst>
      <p:ext uri="{BB962C8B-B14F-4D97-AF65-F5344CB8AC3E}">
        <p14:creationId xmlns:p14="http://schemas.microsoft.com/office/powerpoint/2010/main" val="699541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573C9-0081-4C40-AD49-48D0CFF59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CSS-</a:t>
            </a:r>
            <a:r>
              <a:rPr lang="zh-CN" altLang="en-US" dirty="0"/>
              <a:t>定位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3BE1A7-50DE-453A-AE94-0856A2AB1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position</a:t>
            </a:r>
            <a:r>
              <a:rPr lang="zh-CN" altLang="en-US" dirty="0"/>
              <a:t>属性</a:t>
            </a:r>
            <a:endParaRPr lang="en-US" altLang="zh-CN" dirty="0"/>
          </a:p>
          <a:p>
            <a:pPr lvl="1"/>
            <a:r>
              <a:rPr lang="en-US" altLang="zh-CN" dirty="0"/>
              <a:t>static</a:t>
            </a:r>
            <a:r>
              <a:rPr lang="zh-CN" altLang="en-US" dirty="0"/>
              <a:t>：元素框正常生成</a:t>
            </a:r>
            <a:endParaRPr lang="en-US" altLang="zh-CN" dirty="0"/>
          </a:p>
          <a:p>
            <a:pPr lvl="1"/>
            <a:r>
              <a:rPr lang="en-US" altLang="zh-CN" dirty="0"/>
              <a:t>relative</a:t>
            </a:r>
            <a:r>
              <a:rPr lang="zh-CN" altLang="en-US" dirty="0"/>
              <a:t>：元素框偏移某个距离，其形状不变（保留在文档流中）</a:t>
            </a:r>
            <a:endParaRPr lang="en-US" altLang="zh-CN" dirty="0"/>
          </a:p>
          <a:p>
            <a:pPr lvl="1"/>
            <a:r>
              <a:rPr lang="en-US" altLang="zh-CN" dirty="0"/>
              <a:t>absolute</a:t>
            </a:r>
            <a:r>
              <a:rPr lang="zh-CN" altLang="en-US" dirty="0"/>
              <a:t>：相对于其包含块定位（从文档流中删去）</a:t>
            </a:r>
            <a:endParaRPr lang="en-US" altLang="zh-CN" dirty="0"/>
          </a:p>
          <a:p>
            <a:pPr lvl="1"/>
            <a:r>
              <a:rPr lang="en-US" altLang="zh-CN" dirty="0"/>
              <a:t>fixed</a:t>
            </a:r>
            <a:r>
              <a:rPr lang="zh-CN" altLang="en-US" dirty="0"/>
              <a:t>：相对于视窗定位</a:t>
            </a:r>
          </a:p>
        </p:txBody>
      </p:sp>
    </p:spTree>
    <p:extLst>
      <p:ext uri="{BB962C8B-B14F-4D97-AF65-F5344CB8AC3E}">
        <p14:creationId xmlns:p14="http://schemas.microsoft.com/office/powerpoint/2010/main" val="710841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573C9-0081-4C40-AD49-48D0CFF59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CSS-</a:t>
            </a:r>
            <a:r>
              <a:rPr lang="zh-CN" altLang="en-US" dirty="0"/>
              <a:t>定位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3BE1A7-50DE-453A-AE94-0856A2AB1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position</a:t>
            </a:r>
            <a:r>
              <a:rPr lang="zh-CN" altLang="en-US" dirty="0"/>
              <a:t>属性</a:t>
            </a:r>
            <a:endParaRPr lang="en-US" altLang="zh-CN" dirty="0"/>
          </a:p>
          <a:p>
            <a:pPr lvl="1"/>
            <a:r>
              <a:rPr lang="en-US" altLang="zh-CN" dirty="0"/>
              <a:t>static</a:t>
            </a:r>
            <a:r>
              <a:rPr lang="zh-CN" altLang="en-US" dirty="0"/>
              <a:t>：元素框正常生成</a:t>
            </a:r>
            <a:endParaRPr lang="en-US" altLang="zh-CN" dirty="0"/>
          </a:p>
          <a:p>
            <a:pPr lvl="1"/>
            <a:r>
              <a:rPr lang="en-US" altLang="zh-CN" dirty="0"/>
              <a:t>relative</a:t>
            </a:r>
            <a:r>
              <a:rPr lang="zh-CN" altLang="en-US" dirty="0"/>
              <a:t>：元素框偏移某个距离，其形状不变（保留在文档流中）</a:t>
            </a:r>
            <a:endParaRPr lang="en-US" altLang="zh-CN" dirty="0"/>
          </a:p>
          <a:p>
            <a:pPr lvl="1"/>
            <a:r>
              <a:rPr lang="en-US" altLang="zh-CN" dirty="0"/>
              <a:t>absolute</a:t>
            </a:r>
            <a:r>
              <a:rPr lang="zh-CN" altLang="en-US" dirty="0"/>
              <a:t>：相对于其包含块定位（从文档流中删去）</a:t>
            </a:r>
            <a:endParaRPr lang="en-US" altLang="zh-CN" dirty="0"/>
          </a:p>
          <a:p>
            <a:pPr lvl="1"/>
            <a:r>
              <a:rPr lang="en-US" altLang="zh-CN" dirty="0"/>
              <a:t>fixed</a:t>
            </a:r>
            <a:r>
              <a:rPr lang="zh-CN" altLang="en-US" dirty="0"/>
              <a:t>：相对于视窗定位</a:t>
            </a:r>
          </a:p>
        </p:txBody>
      </p:sp>
    </p:spTree>
    <p:extLst>
      <p:ext uri="{BB962C8B-B14F-4D97-AF65-F5344CB8AC3E}">
        <p14:creationId xmlns:p14="http://schemas.microsoft.com/office/powerpoint/2010/main" val="731647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C3B46D-E7A3-4DEE-8D07-7C64A8E47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CSS-</a:t>
            </a:r>
            <a:r>
              <a:rPr lang="zh-CN" altLang="en-US" dirty="0"/>
              <a:t>浮动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F19F4E-000F-4624-953A-2EF9728AE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演示</a:t>
            </a:r>
          </a:p>
        </p:txBody>
      </p:sp>
    </p:spTree>
    <p:extLst>
      <p:ext uri="{BB962C8B-B14F-4D97-AF65-F5344CB8AC3E}">
        <p14:creationId xmlns:p14="http://schemas.microsoft.com/office/powerpoint/2010/main" val="2948638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D152D2-E8BF-4FD5-81C4-C1FC6D311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CSS-</a:t>
            </a:r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D64E2A-CA3F-4B44-8899-1A24AE89E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r>
              <a:rPr lang="zh-CN" altLang="en-US" dirty="0"/>
              <a:t>负责显示</a:t>
            </a:r>
            <a:r>
              <a:rPr lang="en-US" altLang="zh-CN" dirty="0"/>
              <a:t>HTML</a:t>
            </a:r>
            <a:r>
              <a:rPr lang="zh-CN" altLang="en-US" dirty="0"/>
              <a:t>文档中的元素</a:t>
            </a:r>
            <a:endParaRPr lang="en-US" altLang="zh-CN" dirty="0"/>
          </a:p>
          <a:p>
            <a:r>
              <a:rPr lang="zh-CN" altLang="en-US" dirty="0"/>
              <a:t>进一步学习：</a:t>
            </a:r>
            <a:endParaRPr lang="en-US" altLang="zh-CN" dirty="0"/>
          </a:p>
          <a:p>
            <a:pPr lvl="1"/>
            <a:r>
              <a:rPr lang="zh-CN" altLang="en-US" dirty="0"/>
              <a:t>伪类</a:t>
            </a:r>
            <a:endParaRPr lang="en-US" altLang="zh-CN" dirty="0"/>
          </a:p>
          <a:p>
            <a:pPr lvl="1"/>
            <a:r>
              <a:rPr lang="zh-CN" altLang="en-US" dirty="0"/>
              <a:t>伪元素</a:t>
            </a:r>
          </a:p>
        </p:txBody>
      </p:sp>
    </p:spTree>
    <p:extLst>
      <p:ext uri="{BB962C8B-B14F-4D97-AF65-F5344CB8AC3E}">
        <p14:creationId xmlns:p14="http://schemas.microsoft.com/office/powerpoint/2010/main" val="2300676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D5E818-C667-4F06-A6A8-704D12323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JavaScript-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6ACF2D-E9BE-4E9B-AA80-53633A36F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HTML</a:t>
            </a:r>
            <a:r>
              <a:rPr lang="zh-CN" altLang="en-US" dirty="0"/>
              <a:t>定义页面内容结构，</a:t>
            </a:r>
            <a:r>
              <a:rPr lang="en-US" altLang="zh-CN" dirty="0"/>
              <a:t>CSS</a:t>
            </a:r>
            <a:r>
              <a:rPr lang="zh-CN" altLang="en-US" dirty="0"/>
              <a:t>为网页添加样式，</a:t>
            </a:r>
            <a:r>
              <a:rPr lang="en-US" altLang="zh-CN" dirty="0"/>
              <a:t>JS</a:t>
            </a:r>
            <a:r>
              <a:rPr lang="zh-CN" altLang="en-US" dirty="0"/>
              <a:t>可以实现动态的功能</a:t>
            </a:r>
            <a:endParaRPr lang="en-US" altLang="zh-CN" dirty="0"/>
          </a:p>
          <a:p>
            <a:r>
              <a:rPr lang="en-US" altLang="zh-CN" dirty="0"/>
              <a:t>JS</a:t>
            </a:r>
            <a:r>
              <a:rPr lang="zh-CN" altLang="en-US" dirty="0"/>
              <a:t>可以改变</a:t>
            </a:r>
            <a:r>
              <a:rPr lang="en-US" altLang="zh-CN" dirty="0"/>
              <a:t>HTML</a:t>
            </a:r>
            <a:r>
              <a:rPr lang="zh-CN" altLang="en-US" dirty="0"/>
              <a:t>的内容、属性、样式、元素的显隐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79266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1A3345-C494-4091-B4FE-2F988A03D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JavaScript-</a:t>
            </a:r>
            <a:r>
              <a:rPr lang="zh-CN" altLang="en-US" dirty="0"/>
              <a:t>基本语法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31AE21-E4C6-43F6-A3C1-D2CAB7CC4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声明变量</a:t>
            </a:r>
            <a:endParaRPr lang="en-US" altLang="zh-CN" dirty="0"/>
          </a:p>
          <a:p>
            <a:pPr lvl="1"/>
            <a:r>
              <a:rPr lang="zh-CN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var</a:t>
            </a:r>
            <a:r>
              <a:rPr lang="zh-CN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newVariable;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lang="zh-CN" altLang="en-US" dirty="0"/>
              <a:t>此时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newVariable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的值为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undefined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赋值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newVariable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newValue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lang="zh-CN" altLang="en-US" dirty="0"/>
              <a:t>可以在声明变量时向它赋值</a:t>
            </a:r>
            <a:endParaRPr lang="en-US" altLang="zh-CN" dirty="0"/>
          </a:p>
          <a:p>
            <a:pPr lvl="1"/>
            <a:r>
              <a:rPr lang="zh-CN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var</a:t>
            </a:r>
            <a:r>
              <a:rPr lang="zh-CN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newVariable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newValue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zh-CN" altLang="en-US" dirty="0"/>
              <a:t>注释</a:t>
            </a:r>
            <a:endParaRPr lang="en-US" altLang="zh-CN" dirty="0"/>
          </a:p>
          <a:p>
            <a:pPr lvl="1"/>
            <a:r>
              <a:rPr lang="zh-CN" altLang="en-US" dirty="0"/>
              <a:t>单行注释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82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zh-CN" altLang="en-US" dirty="0">
                <a:latin typeface="Consolas" panose="020B0609020204030204" pitchFamily="49" charset="0"/>
              </a:rPr>
              <a:t>多行注释 </a:t>
            </a:r>
            <a:r>
              <a:rPr lang="zh-CN" altLang="zh-CN" dirty="0">
                <a:solidFill>
                  <a:srgbClr val="008200"/>
                </a:solidFill>
                <a:latin typeface="Consolas" panose="020B0609020204030204" pitchFamily="49" charset="0"/>
              </a:rPr>
              <a:t>/* */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altLang="zh-CN" dirty="0"/>
              <a:t>JavaScript</a:t>
            </a:r>
            <a:r>
              <a:rPr lang="zh-CN" altLang="en-US" dirty="0"/>
              <a:t>的语法和</a:t>
            </a:r>
            <a:r>
              <a:rPr lang="en-US" altLang="zh-CN" dirty="0"/>
              <a:t>Java</a:t>
            </a:r>
            <a:r>
              <a:rPr lang="zh-CN" altLang="en-US" dirty="0"/>
              <a:t>语言类似，每个语句以分号结束，语句块用</a:t>
            </a:r>
            <a:r>
              <a:rPr lang="en-US" altLang="zh-CN" dirty="0"/>
              <a:t>{...}</a:t>
            </a:r>
            <a:r>
              <a:rPr lang="zh-CN" altLang="en-US" dirty="0"/>
              <a:t>。但是，</a:t>
            </a:r>
            <a:r>
              <a:rPr lang="en-US" altLang="zh-CN" dirty="0"/>
              <a:t>JavaScript</a:t>
            </a:r>
            <a:r>
              <a:rPr lang="zh-CN" altLang="en-US" dirty="0"/>
              <a:t>并不强制要求在每个语句的结尾加分号，浏览器中负责执行</a:t>
            </a:r>
            <a:r>
              <a:rPr lang="en-US" altLang="zh-CN" dirty="0"/>
              <a:t>JavaScript</a:t>
            </a:r>
            <a:r>
              <a:rPr lang="zh-CN" altLang="en-US" dirty="0"/>
              <a:t>代码的引擎会自动在每个语句的结尾补上分号。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18B8B21-3697-4DD4-AF83-545C01F19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725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56147-8E5C-46D8-B668-A27D2687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JavaScript-</a:t>
            </a:r>
            <a:r>
              <a:rPr lang="zh-CN" altLang="en-US" dirty="0"/>
              <a:t>基本语法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51F5B3-4E14-4205-B2DA-A8D44B2FB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变量命名规则</a:t>
            </a:r>
            <a:endParaRPr lang="en-US" altLang="zh-CN" dirty="0"/>
          </a:p>
          <a:p>
            <a:pPr lvl="1"/>
            <a:r>
              <a:rPr lang="zh-CN" altLang="en-US" dirty="0"/>
              <a:t>可包含字母、数字、下划线和 </a:t>
            </a:r>
            <a:r>
              <a:rPr lang="en-US" altLang="zh-CN" dirty="0"/>
              <a:t>$</a:t>
            </a:r>
            <a:endParaRPr lang="zh-CN" altLang="en-US" dirty="0"/>
          </a:p>
          <a:p>
            <a:pPr lvl="1"/>
            <a:r>
              <a:rPr lang="zh-CN" altLang="en-US" dirty="0"/>
              <a:t>必须以字母开头</a:t>
            </a:r>
          </a:p>
          <a:p>
            <a:pPr lvl="1"/>
            <a:r>
              <a:rPr lang="zh-CN" altLang="en-US" dirty="0"/>
              <a:t>也可以 </a:t>
            </a:r>
            <a:r>
              <a:rPr lang="en-US" altLang="zh-CN" dirty="0">
                <a:latin typeface="Consolas" panose="020B0609020204030204" pitchFamily="49" charset="0"/>
              </a:rPr>
              <a:t>$</a:t>
            </a:r>
            <a:r>
              <a:rPr lang="zh-CN" altLang="en-US" dirty="0"/>
              <a:t> 和</a:t>
            </a:r>
            <a:r>
              <a:rPr lang="zh-CN" altLang="en-US" dirty="0">
                <a:latin typeface="Consolas" panose="020B0609020204030204" pitchFamily="49" charset="0"/>
              </a:rPr>
              <a:t> </a:t>
            </a:r>
            <a:r>
              <a:rPr lang="en-US" altLang="zh-CN" dirty="0">
                <a:latin typeface="Consolas" panose="020B0609020204030204" pitchFamily="49" charset="0"/>
              </a:rPr>
              <a:t>_</a:t>
            </a:r>
            <a:r>
              <a:rPr lang="zh-CN" altLang="en-US" dirty="0"/>
              <a:t> 开头</a:t>
            </a:r>
            <a:endParaRPr lang="en-US" altLang="zh-CN" dirty="0"/>
          </a:p>
          <a:p>
            <a:pPr lvl="1"/>
            <a:r>
              <a:rPr lang="zh-CN" altLang="en-US" dirty="0"/>
              <a:t>对大小写敏感</a:t>
            </a:r>
            <a:endParaRPr lang="en-US" altLang="zh-CN" dirty="0"/>
          </a:p>
          <a:p>
            <a:pPr lvl="1"/>
            <a:r>
              <a:rPr lang="zh-CN" altLang="en-US" dirty="0"/>
              <a:t>保留字（比如 </a:t>
            </a:r>
            <a:r>
              <a:rPr lang="en-US" altLang="zh-CN" dirty="0"/>
              <a:t>JavaScript </a:t>
            </a:r>
            <a:r>
              <a:rPr lang="zh-CN" altLang="en-US" dirty="0"/>
              <a:t>的关键词）无法用作变量名称</a:t>
            </a:r>
          </a:p>
          <a:p>
            <a:pPr lvl="1"/>
            <a:r>
              <a:rPr lang="zh-CN" altLang="en-US" dirty="0"/>
              <a:t>推荐使用小驼峰命名法</a:t>
            </a:r>
            <a:endParaRPr lang="en-US" altLang="zh-CN" dirty="0"/>
          </a:p>
          <a:p>
            <a:pPr lvl="2"/>
            <a:r>
              <a:rPr lang="en-US" altLang="zh-CN" dirty="0" err="1">
                <a:latin typeface="Consolas" panose="020B0609020204030204" pitchFamily="49" charset="0"/>
              </a:rPr>
              <a:t>italianCannon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8510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56147-8E5C-46D8-B668-A27D2687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JavaScript-</a:t>
            </a:r>
            <a:r>
              <a:rPr lang="zh-CN" altLang="en-US" dirty="0"/>
              <a:t>基本语法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51F5B3-4E14-4205-B2DA-A8D44B2FB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数据类型</a:t>
            </a:r>
            <a:endParaRPr lang="en-US" altLang="zh-CN" dirty="0"/>
          </a:p>
          <a:p>
            <a:pPr lvl="1"/>
            <a:r>
              <a:rPr lang="zh-CN" altLang="en-US" dirty="0"/>
              <a:t>字符串值、数值、布尔值、数组、对象</a:t>
            </a:r>
            <a:endParaRPr lang="en-US" altLang="zh-CN" dirty="0"/>
          </a:p>
          <a:p>
            <a:pPr lvl="1"/>
            <a:r>
              <a:rPr lang="zh-CN" altLang="en-US" dirty="0"/>
              <a:t>支持动态类型</a:t>
            </a:r>
            <a:endParaRPr lang="en-US" altLang="zh-CN" dirty="0"/>
          </a:p>
          <a:p>
            <a:r>
              <a:rPr lang="zh-CN" altLang="en-US" dirty="0"/>
              <a:t>字符串</a:t>
            </a:r>
            <a:endParaRPr lang="en-US" altLang="zh-CN" dirty="0"/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“string”, ‘string’, “’string’”, ‘”string”’, “7.5”, 7.5+”string”</a:t>
            </a:r>
          </a:p>
          <a:p>
            <a:r>
              <a:rPr lang="zh-CN" altLang="en-US" dirty="0"/>
              <a:t>数值</a:t>
            </a:r>
            <a:endParaRPr lang="en-US" altLang="zh-CN" dirty="0"/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233,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1e5,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114.514</a:t>
            </a:r>
          </a:p>
          <a:p>
            <a:r>
              <a:rPr lang="zh-CN" altLang="en-US" dirty="0"/>
              <a:t>布尔</a:t>
            </a:r>
            <a:endParaRPr lang="en-US" altLang="zh-CN" dirty="0"/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true,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false</a:t>
            </a:r>
          </a:p>
          <a:p>
            <a:r>
              <a:rPr lang="zh-CN" altLang="en-US" dirty="0"/>
              <a:t>数组</a:t>
            </a:r>
            <a:endParaRPr lang="en-US" altLang="zh-CN" dirty="0"/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[“Kiana”, 9]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</a:rPr>
              <a:t>返回数据的类型 </a:t>
            </a:r>
            <a:r>
              <a:rPr lang="en-US" altLang="zh-CN" dirty="0">
                <a:latin typeface="Arial" panose="020B0604020202020204" pitchFamily="34" charset="0"/>
              </a:rPr>
              <a:t>string number Boolean undefined</a:t>
            </a:r>
          </a:p>
          <a:p>
            <a:pPr lvl="1"/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zh-CN" altLang="en-US" dirty="0"/>
              <a:t>对数组返回</a:t>
            </a:r>
            <a:r>
              <a:rPr lang="en-US" altLang="zh-CN" dirty="0"/>
              <a:t>object</a:t>
            </a:r>
            <a:r>
              <a:rPr lang="zh-CN" altLang="en-US" dirty="0"/>
              <a:t>，因为数组属于对象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78140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78A7F-F71D-41E4-9DBF-6A391EAAA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JavaScript-</a:t>
            </a:r>
            <a:r>
              <a:rPr lang="zh-CN" altLang="en-US" dirty="0"/>
              <a:t>基本语法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3B00EB-5AF8-4315-9EFE-C472D8848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动态类型</a:t>
            </a:r>
            <a:endParaRPr lang="en-US" altLang="zh-CN" dirty="0"/>
          </a:p>
          <a:p>
            <a:pPr lvl="1"/>
            <a:r>
              <a:rPr lang="zh-CN" altLang="en-US" dirty="0"/>
              <a:t>这意味着相同的变量可用作不同的类型</a:t>
            </a:r>
            <a:endParaRPr lang="en-US" altLang="zh-CN" dirty="0"/>
          </a:p>
          <a:p>
            <a:pPr lvl="1"/>
            <a:r>
              <a:rPr lang="zh-CN" altLang="en-US" dirty="0"/>
              <a:t>同时，声明变量时也无需指定类型</a:t>
            </a:r>
            <a:endParaRPr lang="en-US" altLang="zh-CN" dirty="0"/>
          </a:p>
          <a:p>
            <a:r>
              <a:rPr lang="zh-CN" altLang="en-US" dirty="0"/>
              <a:t>对象</a:t>
            </a:r>
            <a:endParaRPr lang="en-US" altLang="zh-CN" dirty="0"/>
          </a:p>
          <a:p>
            <a:pPr lvl="1"/>
            <a:r>
              <a:rPr lang="zh-CN" altLang="en-US" dirty="0"/>
              <a:t>对象由花括号分隔。在括号内部，对象的属性以名称和值对的形式 </a:t>
            </a:r>
            <a:r>
              <a:rPr lang="en-US" altLang="zh-CN" dirty="0"/>
              <a:t>(name : value) </a:t>
            </a:r>
            <a:r>
              <a:rPr lang="zh-CN" altLang="en-US" dirty="0"/>
              <a:t>来定义。属性由逗号分隔</a:t>
            </a:r>
            <a:endParaRPr lang="en-US" altLang="zh-CN" dirty="0"/>
          </a:p>
          <a:p>
            <a:pPr lvl="1"/>
            <a:r>
              <a:rPr lang="zh-CN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var</a:t>
            </a:r>
            <a:r>
              <a:rPr lang="zh-CN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person = {firstName:</a:t>
            </a:r>
            <a:r>
              <a:rPr lang="zh-CN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"Bill"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lastName:</a:t>
            </a:r>
            <a:r>
              <a:rPr lang="zh-CN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"Gates"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age:62, eyeColor:</a:t>
            </a:r>
            <a:r>
              <a:rPr lang="zh-CN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"blue"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32088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78A7F-F71D-41E4-9DBF-6A391EAAA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JavaScript-</a:t>
            </a:r>
            <a:r>
              <a:rPr lang="zh-CN" altLang="en-US" dirty="0"/>
              <a:t>基本语法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3B00EB-5AF8-4315-9EFE-C472D8848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运算符（与</a:t>
            </a:r>
            <a:r>
              <a:rPr lang="en-US" altLang="zh-CN" dirty="0"/>
              <a:t>C++</a:t>
            </a:r>
            <a:r>
              <a:rPr lang="zh-CN" altLang="en-US" dirty="0"/>
              <a:t>中不同的部分）</a:t>
            </a:r>
            <a:endParaRPr lang="en-US" altLang="zh-CN" dirty="0"/>
          </a:p>
          <a:p>
            <a:pPr lvl="1"/>
            <a:r>
              <a:rPr lang="zh-CN" altLang="en-US" dirty="0"/>
              <a:t>算数运算符</a:t>
            </a:r>
            <a:endParaRPr lang="en-US" altLang="zh-CN" dirty="0"/>
          </a:p>
          <a:p>
            <a:pPr lvl="2"/>
            <a:r>
              <a:rPr lang="zh-CN" altLang="en-US" dirty="0"/>
              <a:t>** 幂               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5 ** 2 === 25</a:t>
            </a:r>
            <a:endParaRPr lang="zh-CN" altLang="en-US" dirty="0">
              <a:latin typeface="Consolas" panose="020B0609020204030204" pitchFamily="49" charset="0"/>
            </a:endParaRPr>
          </a:p>
          <a:p>
            <a:pPr lvl="1"/>
            <a:r>
              <a:rPr lang="zh-CN" altLang="en-US" dirty="0"/>
              <a:t>赋值运算符</a:t>
            </a:r>
          </a:p>
          <a:p>
            <a:pPr lvl="1"/>
            <a:r>
              <a:rPr lang="zh-CN" altLang="en-US" dirty="0"/>
              <a:t>字符串运算符</a:t>
            </a:r>
            <a:endParaRPr lang="en-US" altLang="zh-CN" dirty="0"/>
          </a:p>
          <a:p>
            <a:pPr lvl="2"/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+ 7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"Hello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zh-CN" altLang="en-US" dirty="0"/>
          </a:p>
          <a:p>
            <a:pPr lvl="1"/>
            <a:r>
              <a:rPr lang="zh-CN" altLang="en-US" dirty="0"/>
              <a:t>比较运算符</a:t>
            </a:r>
            <a:endParaRPr lang="en-US" altLang="zh-CN" dirty="0"/>
          </a:p>
          <a:p>
            <a:pPr lvl="2"/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=== 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等值等型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zh-CN" dirty="0"/>
              <a:t>!== </a:t>
            </a:r>
            <a:r>
              <a:rPr lang="zh-CN" altLang="en-US" dirty="0"/>
              <a:t>不等值或不等型</a:t>
            </a:r>
          </a:p>
          <a:p>
            <a:pPr lvl="1"/>
            <a:r>
              <a:rPr lang="zh-CN" altLang="en-US" dirty="0"/>
              <a:t>逻辑运算符</a:t>
            </a:r>
          </a:p>
          <a:p>
            <a:pPr lvl="1"/>
            <a:r>
              <a:rPr lang="zh-CN" altLang="en-US" dirty="0"/>
              <a:t>类型运算符</a:t>
            </a:r>
            <a:endParaRPr lang="en-US" altLang="zh-CN" dirty="0"/>
          </a:p>
          <a:p>
            <a:pPr lvl="1"/>
            <a:r>
              <a:rPr lang="zh-CN" altLang="en-US" dirty="0"/>
              <a:t>位运算符</a:t>
            </a:r>
            <a:endParaRPr lang="en-US" altLang="zh-CN" dirty="0"/>
          </a:p>
          <a:p>
            <a:pPr lvl="2"/>
            <a:r>
              <a:rPr lang="en-US" altLang="zh-CN" dirty="0"/>
              <a:t>&gt;&gt;&gt; </a:t>
            </a:r>
            <a:r>
              <a:rPr lang="zh-CN" altLang="en-US" dirty="0"/>
              <a:t>逻辑右移</a:t>
            </a:r>
            <a:endParaRPr lang="en-US" altLang="zh-CN" dirty="0"/>
          </a:p>
          <a:p>
            <a:pPr lvl="2"/>
            <a:r>
              <a:rPr lang="en-US" altLang="zh-CN" dirty="0"/>
              <a:t>&gt;&gt; </a:t>
            </a:r>
            <a:r>
              <a:rPr lang="zh-CN" altLang="en-US" dirty="0"/>
              <a:t>算术右移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5938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DDDE1C-9155-40BE-9430-B4EE6F1F8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HTML-</a:t>
            </a:r>
            <a:r>
              <a:rPr lang="zh-CN" altLang="en-US" dirty="0"/>
              <a:t>标签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1A075D-25E9-4983-AC73-A4B94FF2B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标签是由</a:t>
            </a:r>
            <a:r>
              <a:rPr lang="zh-CN" altLang="en-US" u="sng" dirty="0"/>
              <a:t>尖括号</a:t>
            </a:r>
            <a:r>
              <a:rPr lang="zh-CN" altLang="en-US" dirty="0"/>
              <a:t>包围的关键词，比如 </a:t>
            </a:r>
            <a:r>
              <a:rPr lang="en-US" altLang="zh-CN" dirty="0"/>
              <a:t>&lt;html&gt;</a:t>
            </a:r>
          </a:p>
          <a:p>
            <a:r>
              <a:rPr lang="zh-CN" altLang="en-US" dirty="0"/>
              <a:t>标签</a:t>
            </a:r>
            <a:r>
              <a:rPr lang="zh-CN" altLang="en-US" b="1" dirty="0"/>
              <a:t>通常</a:t>
            </a:r>
            <a:r>
              <a:rPr lang="zh-CN" altLang="en-US" dirty="0"/>
              <a:t>是</a:t>
            </a:r>
            <a:r>
              <a:rPr lang="zh-CN" altLang="en-US" u="sng" dirty="0"/>
              <a:t>成对</a:t>
            </a:r>
            <a:r>
              <a:rPr lang="zh-CN" altLang="en-US" i="1" dirty="0"/>
              <a:t>出现</a:t>
            </a:r>
            <a:r>
              <a:rPr lang="zh-CN" altLang="en-US" dirty="0"/>
              <a:t>的，比如 </a:t>
            </a:r>
            <a:r>
              <a:rPr lang="en-US" altLang="zh-CN" dirty="0"/>
              <a:t>&lt;b&gt; </a:t>
            </a:r>
            <a:r>
              <a:rPr lang="zh-CN" altLang="en-US" dirty="0"/>
              <a:t>和 </a:t>
            </a:r>
            <a:r>
              <a:rPr lang="en-US" altLang="zh-CN" dirty="0"/>
              <a:t>&lt;/b&gt;</a:t>
            </a:r>
          </a:p>
          <a:p>
            <a:r>
              <a:rPr lang="zh-CN" altLang="en-US" dirty="0"/>
              <a:t>标签对中的第一个标签是</a:t>
            </a:r>
            <a:r>
              <a:rPr lang="zh-CN" altLang="en-US" u="sng" dirty="0"/>
              <a:t>开始标签（开放标签）</a:t>
            </a:r>
            <a:r>
              <a:rPr lang="zh-CN" altLang="en-US" dirty="0"/>
              <a:t>，第二个标签是</a:t>
            </a:r>
            <a:r>
              <a:rPr lang="zh-CN" altLang="en-US" u="sng" dirty="0"/>
              <a:t>结束标签（闭合标签）</a:t>
            </a:r>
            <a:endParaRPr lang="en-US" altLang="zh-CN" u="sng" dirty="0"/>
          </a:p>
          <a:p>
            <a:r>
              <a:rPr lang="zh-CN" altLang="en-US" dirty="0"/>
              <a:t>开始标签与结束标签之间的内容被称为内容，内容可以为空</a:t>
            </a:r>
          </a:p>
          <a:p>
            <a:r>
              <a:rPr lang="zh-CN" altLang="en-US" dirty="0"/>
              <a:t>空元素在开始标签中结束</a:t>
            </a:r>
            <a:endParaRPr lang="en-US" altLang="zh-CN" dirty="0"/>
          </a:p>
          <a:p>
            <a:pPr lvl="1"/>
            <a:r>
              <a:rPr lang="zh-CN" altLang="en-US" dirty="0"/>
              <a:t>一些空元素的开始标签</a:t>
            </a:r>
            <a:endParaRPr lang="en-US" altLang="zh-CN" dirty="0"/>
          </a:p>
          <a:p>
            <a:pPr lvl="2"/>
            <a:r>
              <a:rPr lang="en-US" altLang="zh-CN" dirty="0"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latin typeface="Consolas" panose="020B0609020204030204" pitchFamily="49" charset="0"/>
              </a:rPr>
              <a:t>br</a:t>
            </a:r>
            <a:r>
              <a:rPr lang="en-US" altLang="zh-CN" dirty="0">
                <a:latin typeface="Consolas" panose="020B0609020204030204" pitchFamily="49" charset="0"/>
              </a:rPr>
              <a:t>&gt;, &lt;</a:t>
            </a:r>
            <a:r>
              <a:rPr lang="en-US" altLang="zh-CN" dirty="0" err="1">
                <a:latin typeface="Consolas" panose="020B0609020204030204" pitchFamily="49" charset="0"/>
              </a:rPr>
              <a:t>img</a:t>
            </a:r>
            <a:r>
              <a:rPr lang="en-US" altLang="zh-CN" dirty="0">
                <a:latin typeface="Consolas" panose="020B0609020204030204" pitchFamily="49" charset="0"/>
              </a:rPr>
              <a:t>&gt;, &lt;input&gt;, &lt;link&gt;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3254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78A7F-F71D-41E4-9DBF-6A391EAAA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JavaScript-</a:t>
            </a:r>
            <a:r>
              <a:rPr lang="zh-CN" altLang="en-US" dirty="0"/>
              <a:t>条件语句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3B00EB-5AF8-4315-9EFE-C472D8848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if ... else</a:t>
            </a:r>
          </a:p>
          <a:p>
            <a:pPr marL="342900" lvl="1" indent="0">
              <a:buNone/>
            </a:pPr>
            <a:r>
              <a:rPr lang="zh-CN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if</a:t>
            </a:r>
            <a:r>
              <a:rPr lang="zh-CN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(条件 1) {</a:t>
            </a:r>
            <a:endParaRPr lang="zh-CN" altLang="zh-CN" sz="600" dirty="0">
              <a:solidFill>
                <a:prstClr val="black"/>
              </a:solidFill>
            </a:endParaRPr>
          </a:p>
          <a:p>
            <a:pPr marL="342900" lvl="1" indent="0">
              <a:buNone/>
            </a:pPr>
            <a:r>
              <a:rPr lang="en-US" altLang="zh-CN" dirty="0">
                <a:solidFill>
                  <a:prstClr val="black"/>
                </a:solidFill>
              </a:rPr>
              <a:t>	</a:t>
            </a:r>
            <a:r>
              <a:rPr lang="zh-CN" altLang="en-US" dirty="0">
                <a:solidFill>
                  <a:prstClr val="black"/>
                </a:solidFill>
              </a:rPr>
              <a:t>代码块</a:t>
            </a:r>
            <a:r>
              <a:rPr lang="en-US" altLang="zh-CN" dirty="0">
                <a:solidFill>
                  <a:prstClr val="black"/>
                </a:solidFill>
              </a:rPr>
              <a:t>1</a:t>
            </a:r>
          </a:p>
          <a:p>
            <a:pPr marL="342900" lvl="1" indent="0">
              <a:buNone/>
            </a:pP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zh-CN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else</a:t>
            </a:r>
            <a:r>
              <a:rPr lang="zh-CN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if</a:t>
            </a:r>
            <a:r>
              <a:rPr lang="zh-CN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(条件 2) {</a:t>
            </a:r>
            <a:endParaRPr lang="zh-CN" altLang="zh-CN" sz="600" dirty="0">
              <a:solidFill>
                <a:prstClr val="black"/>
              </a:solidFill>
            </a:endParaRPr>
          </a:p>
          <a:p>
            <a:pPr marL="342900" lvl="1" indent="0">
              <a:buNone/>
            </a:pPr>
            <a:r>
              <a:rPr lang="en-US" altLang="zh-CN" dirty="0">
                <a:solidFill>
                  <a:prstClr val="black"/>
                </a:solidFill>
              </a:rPr>
              <a:t>	</a:t>
            </a:r>
            <a:r>
              <a:rPr lang="zh-CN" altLang="en-US" dirty="0">
                <a:solidFill>
                  <a:prstClr val="black"/>
                </a:solidFill>
              </a:rPr>
              <a:t>代码块</a:t>
            </a:r>
            <a:r>
              <a:rPr lang="en-US" altLang="zh-CN" dirty="0">
                <a:solidFill>
                  <a:prstClr val="black"/>
                </a:solidFill>
              </a:rPr>
              <a:t>2</a:t>
            </a:r>
          </a:p>
          <a:p>
            <a:pPr marL="342900" lvl="1" indent="0">
              <a:buNone/>
            </a:pP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zh-CN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else</a:t>
            </a:r>
            <a:r>
              <a:rPr lang="zh-CN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zh-CN" altLang="zh-CN" sz="600" dirty="0">
              <a:solidFill>
                <a:prstClr val="black"/>
              </a:solidFill>
            </a:endParaRPr>
          </a:p>
          <a:p>
            <a:pPr marL="342900" lvl="1" indent="0">
              <a:buNone/>
            </a:pPr>
            <a:r>
              <a:rPr lang="en-US" altLang="zh-CN" dirty="0">
                <a:solidFill>
                  <a:prstClr val="black"/>
                </a:solidFill>
              </a:rPr>
              <a:t>	</a:t>
            </a:r>
            <a:r>
              <a:rPr lang="zh-CN" altLang="en-US" dirty="0">
                <a:solidFill>
                  <a:prstClr val="black"/>
                </a:solidFill>
              </a:rPr>
              <a:t>代码块</a:t>
            </a:r>
            <a:r>
              <a:rPr lang="en-US" altLang="zh-CN" dirty="0">
                <a:solidFill>
                  <a:prstClr val="black"/>
                </a:solidFill>
              </a:rPr>
              <a:t>3</a:t>
            </a:r>
          </a:p>
          <a:p>
            <a:pPr marL="342900" lvl="1" indent="0">
              <a:buNone/>
            </a:pP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dirty="0"/>
          </a:p>
          <a:p>
            <a:r>
              <a:rPr lang="zh-CN" altLang="en-US" dirty="0"/>
              <a:t>对于不是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undefined, 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0, NaN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或空字符串的变量，对应的逻辑为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(condition)?A:B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7082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78A7F-F71D-41E4-9DBF-6A391EAAA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JavaScript-</a:t>
            </a:r>
            <a:r>
              <a:rPr lang="zh-CN" altLang="en-US" dirty="0"/>
              <a:t>条件语句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3B00EB-5AF8-4315-9EFE-C472D8848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switch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	</a:t>
            </a:r>
            <a:r>
              <a:rPr lang="zh-CN" altLang="zh-CN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switch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(表达式) {</a:t>
            </a:r>
            <a:endParaRPr lang="zh-CN" altLang="zh-CN" sz="700" dirty="0">
              <a:solidFill>
                <a:prstClr val="black"/>
              </a:solidFill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2000" dirty="0">
                <a:solidFill>
                  <a:srgbClr val="DD1144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sz="2000" dirty="0">
                <a:solidFill>
                  <a:srgbClr val="DD1144"/>
                </a:solidFill>
                <a:latin typeface="Consolas" panose="020B0609020204030204" pitchFamily="49" charset="0"/>
              </a:rPr>
              <a:t>		</a:t>
            </a:r>
            <a:r>
              <a:rPr lang="zh-CN" altLang="zh-CN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case</a:t>
            </a:r>
            <a:r>
              <a:rPr lang="zh-CN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n:</a:t>
            </a:r>
            <a:endParaRPr lang="zh-CN" altLang="zh-CN" sz="700" dirty="0">
              <a:solidFill>
                <a:prstClr val="black"/>
              </a:solidFill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2000" dirty="0">
                <a:solidFill>
                  <a:srgbClr val="DD114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dirty="0">
                <a:solidFill>
                  <a:srgbClr val="DD1144"/>
                </a:solidFill>
                <a:latin typeface="Consolas" panose="020B0609020204030204" pitchFamily="49" charset="0"/>
              </a:rPr>
              <a:t>		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代码块</a:t>
            </a:r>
            <a:endParaRPr lang="zh-CN" altLang="zh-CN" sz="700" dirty="0">
              <a:solidFill>
                <a:prstClr val="black"/>
              </a:solidFill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2000" dirty="0">
                <a:solidFill>
                  <a:srgbClr val="DD114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dirty="0">
                <a:solidFill>
                  <a:srgbClr val="DD1144"/>
                </a:solidFill>
                <a:latin typeface="Consolas" panose="020B0609020204030204" pitchFamily="49" charset="0"/>
              </a:rPr>
              <a:t>		</a:t>
            </a:r>
            <a:r>
              <a:rPr lang="zh-CN" altLang="zh-CN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break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zh-CN" altLang="zh-CN" sz="700" dirty="0">
              <a:solidFill>
                <a:prstClr val="black"/>
              </a:solidFill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2000" dirty="0">
                <a:solidFill>
                  <a:srgbClr val="DD1144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sz="2000" dirty="0">
                <a:solidFill>
                  <a:srgbClr val="DD1144"/>
                </a:solidFill>
                <a:latin typeface="Consolas" panose="020B0609020204030204" pitchFamily="49" charset="0"/>
              </a:rPr>
              <a:t>		</a:t>
            </a:r>
            <a:r>
              <a:rPr lang="zh-CN" altLang="zh-CN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case</a:t>
            </a:r>
            <a:r>
              <a:rPr lang="zh-CN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n:</a:t>
            </a:r>
            <a:endParaRPr lang="zh-CN" altLang="zh-CN" sz="700" dirty="0">
              <a:solidFill>
                <a:prstClr val="black"/>
              </a:solidFill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2000" dirty="0">
                <a:solidFill>
                  <a:srgbClr val="DD114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dirty="0">
                <a:solidFill>
                  <a:srgbClr val="DD1144"/>
                </a:solidFill>
                <a:latin typeface="Consolas" panose="020B0609020204030204" pitchFamily="49" charset="0"/>
              </a:rPr>
              <a:t>		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代码块</a:t>
            </a:r>
            <a:endParaRPr lang="zh-CN" altLang="zh-CN" sz="700" dirty="0">
              <a:solidFill>
                <a:prstClr val="black"/>
              </a:solidFill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2000" dirty="0">
                <a:solidFill>
                  <a:srgbClr val="DD114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dirty="0">
                <a:solidFill>
                  <a:srgbClr val="DD1144"/>
                </a:solidFill>
                <a:latin typeface="Consolas" panose="020B0609020204030204" pitchFamily="49" charset="0"/>
              </a:rPr>
              <a:t>		</a:t>
            </a:r>
            <a:r>
              <a:rPr lang="zh-CN" altLang="zh-CN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break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zh-CN" altLang="zh-CN" sz="700" dirty="0">
              <a:solidFill>
                <a:prstClr val="black"/>
              </a:solidFill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2000" dirty="0">
                <a:solidFill>
                  <a:srgbClr val="DD1144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sz="2000" dirty="0">
                <a:solidFill>
                  <a:srgbClr val="DD1144"/>
                </a:solidFill>
                <a:latin typeface="Consolas" panose="020B0609020204030204" pitchFamily="49" charset="0"/>
              </a:rPr>
              <a:t>		</a:t>
            </a:r>
            <a:r>
              <a:rPr lang="zh-CN" altLang="zh-CN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default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zh-CN" altLang="zh-CN" sz="700" dirty="0">
              <a:solidFill>
                <a:prstClr val="black"/>
              </a:solidFill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2000" dirty="0">
                <a:solidFill>
                  <a:srgbClr val="DD114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dirty="0">
                <a:solidFill>
                  <a:srgbClr val="DD1144"/>
                </a:solidFill>
                <a:latin typeface="Consolas" panose="020B0609020204030204" pitchFamily="49" charset="0"/>
              </a:rPr>
              <a:t>		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默认代码块</a:t>
            </a:r>
            <a:endParaRPr lang="zh-CN" altLang="zh-CN" sz="700" dirty="0">
              <a:solidFill>
                <a:prstClr val="black"/>
              </a:solidFill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r>
              <a:rPr lang="en-US" altLang="zh-CN" dirty="0"/>
              <a:t>Switch case </a:t>
            </a:r>
            <a:r>
              <a:rPr lang="zh-CN" altLang="en-US" dirty="0"/>
              <a:t>使用严格比较（</a:t>
            </a:r>
            <a:r>
              <a:rPr lang="en-US" altLang="zh-CN" dirty="0"/>
              <a:t>===</a:t>
            </a:r>
            <a:r>
              <a:rPr lang="zh-CN" altLang="en-US" dirty="0"/>
              <a:t>）。值必须与要匹配的类型相同。</a:t>
            </a:r>
          </a:p>
          <a:p>
            <a:r>
              <a:rPr lang="zh-CN" altLang="en-US" dirty="0"/>
              <a:t>只有操作数属于同一类型时，严格比较才能为</a:t>
            </a:r>
            <a:r>
              <a:rPr lang="en-US" altLang="zh-CN" dirty="0"/>
              <a:t>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true </a:t>
            </a:r>
            <a:r>
              <a:rPr lang="zh-CN" altLang="en-US" dirty="0"/>
              <a:t>。</a:t>
            </a:r>
          </a:p>
          <a:p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229754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78A7F-F71D-41E4-9DBF-6A391EAAA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JavaScript-</a:t>
            </a:r>
            <a:r>
              <a:rPr lang="zh-CN" altLang="en-US" dirty="0"/>
              <a:t>循环语句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3B00EB-5AF8-4315-9EFE-C472D8848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for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(语句 1; 语句 2; 语句 3) {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代码块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dirty="0">
                <a:latin typeface="+mn-ea"/>
              </a:rPr>
              <a:t>其中语句</a:t>
            </a:r>
            <a:r>
              <a:rPr lang="en-US" altLang="zh-CN" dirty="0">
                <a:latin typeface="+mn-ea"/>
              </a:rPr>
              <a:t>123</a:t>
            </a:r>
            <a:r>
              <a:rPr lang="zh-CN" altLang="en-US" dirty="0">
                <a:latin typeface="+mn-ea"/>
              </a:rPr>
              <a:t>的定义与</a:t>
            </a:r>
            <a:r>
              <a:rPr lang="en-US" altLang="zh-CN" dirty="0">
                <a:latin typeface="+mn-ea"/>
              </a:rPr>
              <a:t>C++</a:t>
            </a:r>
            <a:r>
              <a:rPr lang="zh-CN" altLang="en-US" dirty="0">
                <a:latin typeface="+mn-ea"/>
              </a:rPr>
              <a:t>中相同，并且支持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zh-CN" altLang="en-US" sz="800" dirty="0"/>
              <a:t>，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continue</a:t>
            </a: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23412BD-DEF2-485F-8C18-A5A0C20FD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9BC304B-6FF5-4124-A789-485A605DF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4910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78A7F-F71D-41E4-9DBF-6A391EAAA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JavaScript-</a:t>
            </a:r>
            <a:r>
              <a:rPr lang="zh-CN" altLang="en-US" dirty="0"/>
              <a:t>循环语句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3B00EB-5AF8-4315-9EFE-C472D8848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796790" cy="4351338"/>
          </a:xfrm>
        </p:spPr>
        <p:txBody>
          <a:bodyPr>
            <a:normAutofit/>
          </a:bodyPr>
          <a:lstStyle/>
          <a:p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for/in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 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anObject) {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代码块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注意：此处的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是下标，如果想使用类似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Python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中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for/in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语句时，请使用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中的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/of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语句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23412BD-DEF2-485F-8C18-A5A0C20FD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9BC304B-6FF5-4124-A789-485A605DF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363" name="Picture 3" descr="C:\Users\ASUS\Documents\Tencent Files\849926309\Image\C2C\42NJZKA$ZGLOD[9PWK}DB{X.png">
            <a:extLst>
              <a:ext uri="{FF2B5EF4-FFF2-40B4-BE49-F238E27FC236}">
                <a16:creationId xmlns:a16="http://schemas.microsoft.com/office/drawing/2014/main" id="{2DC24A0A-548A-47C7-A745-9FC192EE4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575" y="1825625"/>
            <a:ext cx="3661903" cy="3772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0760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78A7F-F71D-41E4-9DBF-6A391EAAA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JavaScript-</a:t>
            </a:r>
            <a:r>
              <a:rPr lang="zh-CN" altLang="en-US" dirty="0"/>
              <a:t>循环语句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3B00EB-5AF8-4315-9EFE-C472D8848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while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	while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条件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代码块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do/while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	do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代码块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 while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条件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23412BD-DEF2-485F-8C18-A5A0C20FD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9BC304B-6FF5-4124-A789-485A605DF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0342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78A7F-F71D-41E4-9DBF-6A391EAAA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JavaScript-</a:t>
            </a:r>
            <a:r>
              <a:rPr lang="zh-CN" altLang="en-US" dirty="0"/>
              <a:t>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3B00EB-5AF8-4315-9EFE-C472D8848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函数声明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	</a:t>
            </a:r>
            <a:r>
              <a:rPr lang="zh-CN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function</a:t>
            </a:r>
            <a:r>
              <a:rPr lang="zh-CN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myFunction(a, b) {</a:t>
            </a:r>
            <a:endParaRPr lang="zh-CN" altLang="zh-CN" dirty="0">
              <a:solidFill>
                <a:prstClr val="black"/>
              </a:solidFill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dirty="0">
                <a:solidFill>
                  <a:srgbClr val="DD1144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dirty="0">
                <a:solidFill>
                  <a:srgbClr val="DD1144"/>
                </a:solidFill>
                <a:latin typeface="Consolas" panose="020B0609020204030204" pitchFamily="49" charset="0"/>
              </a:rPr>
              <a:t>		</a:t>
            </a:r>
            <a:r>
              <a:rPr lang="zh-CN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return</a:t>
            </a:r>
            <a:r>
              <a:rPr lang="zh-CN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 * b;</a:t>
            </a:r>
            <a:endParaRPr lang="zh-CN" altLang="zh-CN" dirty="0">
              <a:solidFill>
                <a:prstClr val="black"/>
              </a:solidFill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zh-CN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dirty="0">
                <a:latin typeface="Consolas" panose="020B0609020204030204" pitchFamily="49" charset="0"/>
              </a:rPr>
              <a:t>注意：</a:t>
            </a:r>
            <a:r>
              <a:rPr lang="en-US" altLang="zh-CN" dirty="0">
                <a:latin typeface="Consolas" panose="020B0609020204030204" pitchFamily="49" charset="0"/>
              </a:rPr>
              <a:t>JavaScript</a:t>
            </a:r>
            <a:r>
              <a:rPr lang="zh-CN" altLang="en-US" dirty="0">
                <a:latin typeface="Consolas" panose="020B0609020204030204" pitchFamily="49" charset="0"/>
              </a:rPr>
              <a:t>中，声明的位置不一定要在全局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函数表达式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(a, b) {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 * b};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 = x(4, 3);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箭头函数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const x = (x, y) =&gt; { 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 * y };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有点类似于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C++11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中的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表达式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23412BD-DEF2-485F-8C18-A5A0C20FD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9BC304B-6FF5-4124-A789-485A605DF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8194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78A7F-F71D-41E4-9DBF-6A391EAAA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JavaScript-</a:t>
            </a:r>
            <a:r>
              <a:rPr lang="zh-CN" altLang="en-US" dirty="0"/>
              <a:t>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3B00EB-5AF8-4315-9EFE-C472D8848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函数的类型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zh-CN" altLang="en-US" dirty="0">
                <a:latin typeface="Consolas" panose="020B0609020204030204" pitchFamily="49" charset="0"/>
              </a:rPr>
              <a:t>函数也是一种对象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函数的参数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zh-CN" altLang="en-US" dirty="0"/>
              <a:t>函数定义不会为参数规定数据类型</a:t>
            </a:r>
            <a:endParaRPr lang="en-US" altLang="zh-CN" dirty="0"/>
          </a:p>
          <a:p>
            <a:pPr lvl="1"/>
            <a:r>
              <a:rPr lang="zh-CN" altLang="en-US" dirty="0"/>
              <a:t>函数不会对所传递的参数实行类型检查</a:t>
            </a:r>
            <a:endParaRPr lang="en-US" altLang="zh-CN" dirty="0"/>
          </a:p>
          <a:p>
            <a:pPr lvl="1"/>
            <a:r>
              <a:rPr lang="zh-CN" altLang="en-US" dirty="0"/>
              <a:t>函数不会检查所接收参数的数量</a:t>
            </a:r>
            <a:endParaRPr lang="en-US" altLang="zh-CN" dirty="0"/>
          </a:p>
          <a:p>
            <a:pPr lvl="1"/>
            <a:r>
              <a:rPr lang="zh-CN" altLang="en-US" dirty="0"/>
              <a:t>如果调用参数时</a:t>
            </a:r>
            <a:r>
              <a:rPr lang="zh-CN" altLang="en-US" b="1" dirty="0"/>
              <a:t>省略了参数</a:t>
            </a:r>
            <a:r>
              <a:rPr lang="zh-CN" altLang="en-US" dirty="0"/>
              <a:t>（少于被声明的数量），则丢失的值被设置为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undefined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参数的传递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zh-CN" altLang="en-US" dirty="0"/>
              <a:t>参数通过</a:t>
            </a:r>
            <a:r>
              <a:rPr lang="zh-CN" altLang="en-US" b="1" dirty="0"/>
              <a:t>值</a:t>
            </a:r>
            <a:r>
              <a:rPr lang="zh-CN" altLang="en-US" dirty="0"/>
              <a:t>传递</a:t>
            </a:r>
            <a:endParaRPr lang="en-US" altLang="zh-CN" dirty="0"/>
          </a:p>
          <a:p>
            <a:pPr lvl="1"/>
            <a:r>
              <a:rPr lang="zh-CN" altLang="en-US" dirty="0"/>
              <a:t>参数的改变在函数之外是</a:t>
            </a:r>
            <a:r>
              <a:rPr lang="zh-CN" altLang="en-US" b="1" dirty="0"/>
              <a:t>不可见</a:t>
            </a:r>
            <a:r>
              <a:rPr lang="zh-CN" altLang="en-US" dirty="0"/>
              <a:t>的</a:t>
            </a:r>
            <a:endParaRPr lang="en-US" altLang="zh-CN" dirty="0"/>
          </a:p>
          <a:p>
            <a:pPr lvl="1"/>
            <a:r>
              <a:rPr lang="zh-CN" altLang="en-US" dirty="0"/>
              <a:t>对象是由</a:t>
            </a:r>
            <a:r>
              <a:rPr lang="zh-CN" altLang="en-US" b="1" dirty="0"/>
              <a:t>引用</a:t>
            </a:r>
            <a:r>
              <a:rPr lang="zh-CN" altLang="en-US" dirty="0"/>
              <a:t>传递的</a:t>
            </a:r>
          </a:p>
          <a:p>
            <a:pPr lvl="1"/>
            <a:r>
              <a:rPr lang="zh-CN" altLang="en-US" dirty="0"/>
              <a:t>对象属性的改变在函数之外是</a:t>
            </a:r>
            <a:r>
              <a:rPr lang="zh-CN" altLang="en-US" b="1" dirty="0"/>
              <a:t>可见</a:t>
            </a:r>
            <a:r>
              <a:rPr lang="zh-CN" altLang="en-US" dirty="0"/>
              <a:t>的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23412BD-DEF2-485F-8C18-A5A0C20FD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9BC304B-6FF5-4124-A789-485A605DF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1109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78A7F-F71D-41E4-9DBF-6A391EAAA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JavaScript-</a:t>
            </a:r>
            <a:r>
              <a:rPr lang="zh-CN" altLang="en-US" dirty="0"/>
              <a:t>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3B00EB-5AF8-4315-9EFE-C472D8848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参数的传递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zh-CN" altLang="en-US" dirty="0"/>
              <a:t>参数通过</a:t>
            </a:r>
            <a:r>
              <a:rPr lang="zh-CN" altLang="en-US" b="1" dirty="0"/>
              <a:t>值</a:t>
            </a:r>
            <a:r>
              <a:rPr lang="zh-CN" altLang="en-US" dirty="0"/>
              <a:t>传递</a:t>
            </a:r>
            <a:endParaRPr lang="en-US" altLang="zh-CN" dirty="0"/>
          </a:p>
          <a:p>
            <a:pPr lvl="1"/>
            <a:r>
              <a:rPr lang="zh-CN" altLang="en-US" dirty="0"/>
              <a:t>参数的改变在函数之外是</a:t>
            </a:r>
            <a:r>
              <a:rPr lang="zh-CN" altLang="en-US" b="1" dirty="0"/>
              <a:t>不可见</a:t>
            </a:r>
            <a:r>
              <a:rPr lang="zh-CN" altLang="en-US" dirty="0"/>
              <a:t>的</a:t>
            </a:r>
            <a:endParaRPr lang="en-US" altLang="zh-CN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23412BD-DEF2-485F-8C18-A5A0C20FD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9BC304B-6FF5-4124-A789-485A605DF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9D255CF-4C4A-4070-AC12-DB36E0C1E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896" y="3429000"/>
            <a:ext cx="3432454" cy="127127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B51F4FA-05E8-4135-A97A-689E5FE32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170522"/>
            <a:ext cx="3057415" cy="231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5286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78A7F-F71D-41E4-9DBF-6A391EAAA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JavaScript-</a:t>
            </a:r>
            <a:r>
              <a:rPr lang="zh-CN" altLang="en-US" dirty="0"/>
              <a:t>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3B00EB-5AF8-4315-9EFE-C472D8848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参数的传递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zh-CN" altLang="en-US" dirty="0"/>
              <a:t>对象是由</a:t>
            </a:r>
            <a:r>
              <a:rPr lang="zh-CN" altLang="en-US" b="1" dirty="0"/>
              <a:t>引用</a:t>
            </a:r>
            <a:r>
              <a:rPr lang="zh-CN" altLang="en-US" dirty="0"/>
              <a:t>传递的</a:t>
            </a:r>
          </a:p>
          <a:p>
            <a:pPr lvl="1"/>
            <a:r>
              <a:rPr lang="zh-CN" altLang="en-US" dirty="0"/>
              <a:t>对象属性的改变在函数之外是</a:t>
            </a:r>
            <a:r>
              <a:rPr lang="zh-CN" altLang="en-US" b="1" dirty="0"/>
              <a:t>可见</a:t>
            </a:r>
            <a:r>
              <a:rPr lang="zh-CN" altLang="en-US" dirty="0"/>
              <a:t>的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23412BD-DEF2-485F-8C18-A5A0C20FD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9BC304B-6FF5-4124-A789-485A605DF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8FC82ED-72A8-4A08-803D-D3363C3E0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967462"/>
            <a:ext cx="2937510" cy="320950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A9F6D00-0A0B-4303-86B9-064DBE613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930" y="3322518"/>
            <a:ext cx="4314420" cy="249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8882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78A7F-F71D-41E4-9DBF-6A391EAAA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JavaScript-DOM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3B00EB-5AF8-4315-9EFE-C472D8848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文档对象模型（</a:t>
            </a:r>
            <a:r>
              <a:rPr lang="en-US" altLang="zh-CN" b="1" dirty="0"/>
              <a:t>D</a:t>
            </a:r>
            <a:r>
              <a:rPr lang="en-US" altLang="zh-CN" dirty="0"/>
              <a:t>ocument </a:t>
            </a:r>
            <a:r>
              <a:rPr lang="en-US" altLang="zh-CN" b="1" dirty="0"/>
              <a:t>O</a:t>
            </a:r>
            <a:r>
              <a:rPr lang="en-US" altLang="zh-CN" dirty="0"/>
              <a:t>bject </a:t>
            </a:r>
            <a:r>
              <a:rPr lang="en-US" altLang="zh-CN" b="1" dirty="0"/>
              <a:t>M</a:t>
            </a:r>
            <a:r>
              <a:rPr lang="en-US" altLang="zh-CN" dirty="0"/>
              <a:t>odel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b="1" dirty="0"/>
              <a:t>HTML DOM</a:t>
            </a:r>
            <a:r>
              <a:rPr lang="zh-CN" altLang="en-US" dirty="0"/>
              <a:t> 模型被结构化为</a:t>
            </a:r>
            <a:r>
              <a:rPr lang="zh-CN" altLang="en-US" b="1" dirty="0"/>
              <a:t>对象树</a:t>
            </a:r>
            <a:endParaRPr lang="en-US" altLang="zh-CN" b="1" dirty="0"/>
          </a:p>
          <a:p>
            <a:r>
              <a:rPr kumimoji="0" lang="zh-CN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查找</a:t>
            </a:r>
            <a:r>
              <a:rPr kumimoji="0" lang="en-US" altLang="zh-CN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HTML</a:t>
            </a:r>
            <a:r>
              <a:rPr kumimoji="0" lang="zh-CN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元素</a:t>
            </a:r>
            <a:endParaRPr kumimoji="0" lang="en-US" altLang="zh-CN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lvl="1"/>
            <a:r>
              <a:rPr lang="en-US" altLang="zh-CN" dirty="0" err="1">
                <a:latin typeface="Consolas" panose="020B0609020204030204" pitchFamily="49" charset="0"/>
              </a:rPr>
              <a:t>document.getElementById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i="1" dirty="0">
                <a:latin typeface="Consolas" panose="020B0609020204030204" pitchFamily="49" charset="0"/>
              </a:rPr>
              <a:t>id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zh-CN" dirty="0" err="1">
                <a:latin typeface="Consolas" panose="020B0609020204030204" pitchFamily="49" charset="0"/>
              </a:rPr>
              <a:t>document.getElementsByTagName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i="1" dirty="0">
                <a:latin typeface="Consolas" panose="020B0609020204030204" pitchFamily="49" charset="0"/>
              </a:rPr>
              <a:t>name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zh-CN" dirty="0" err="1">
                <a:latin typeface="Consolas" panose="020B0609020204030204" pitchFamily="49" charset="0"/>
              </a:rPr>
              <a:t>document.getElementsByClassName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i="1" dirty="0">
                <a:latin typeface="Consolas" panose="020B0609020204030204" pitchFamily="49" charset="0"/>
              </a:rPr>
              <a:t>name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zh-CN" dirty="0" err="1">
                <a:latin typeface="Consolas" panose="020B0609020204030204" pitchFamily="49" charset="0"/>
              </a:rPr>
              <a:t>document.querySelectorAll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i="1" dirty="0">
                <a:latin typeface="Consolas" panose="020B0609020204030204" pitchFamily="49" charset="0"/>
              </a:rPr>
              <a:t>name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r>
              <a:rPr lang="zh-CN" altLang="en-US" dirty="0"/>
              <a:t>改变 </a:t>
            </a:r>
            <a:r>
              <a:rPr lang="en-US" altLang="zh-CN" dirty="0"/>
              <a:t>HTML </a:t>
            </a:r>
            <a:r>
              <a:rPr lang="zh-CN" altLang="en-US" dirty="0"/>
              <a:t>元素</a:t>
            </a:r>
          </a:p>
          <a:p>
            <a:pPr lvl="1"/>
            <a:r>
              <a:rPr lang="en-US" altLang="zh-CN" dirty="0" err="1">
                <a:latin typeface="Consolas" panose="020B0609020204030204" pitchFamily="49" charset="0"/>
              </a:rPr>
              <a:t>element.innerHTML</a:t>
            </a:r>
            <a:r>
              <a:rPr lang="en-US" altLang="zh-CN" dirty="0">
                <a:latin typeface="Consolas" panose="020B0609020204030204" pitchFamily="49" charset="0"/>
              </a:rPr>
              <a:t> = </a:t>
            </a:r>
            <a:r>
              <a:rPr lang="en-US" altLang="zh-CN" i="1" dirty="0">
                <a:latin typeface="Consolas" panose="020B0609020204030204" pitchFamily="49" charset="0"/>
              </a:rPr>
              <a:t>new html content</a:t>
            </a:r>
          </a:p>
          <a:p>
            <a:pPr lvl="1"/>
            <a:r>
              <a:rPr lang="en-US" altLang="zh-CN" dirty="0" err="1">
                <a:latin typeface="Consolas" panose="020B0609020204030204" pitchFamily="49" charset="0"/>
              </a:rPr>
              <a:t>element.setAttribute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i="1" dirty="0">
                <a:latin typeface="Consolas" panose="020B0609020204030204" pitchFamily="49" charset="0"/>
              </a:rPr>
              <a:t>attribute</a:t>
            </a:r>
            <a:r>
              <a:rPr lang="en-US" altLang="zh-CN" dirty="0">
                <a:latin typeface="Consolas" panose="020B0609020204030204" pitchFamily="49" charset="0"/>
              </a:rPr>
              <a:t>, </a:t>
            </a:r>
            <a:r>
              <a:rPr lang="en-US" altLang="zh-CN" i="1" dirty="0">
                <a:latin typeface="Consolas" panose="020B0609020204030204" pitchFamily="49" charset="0"/>
              </a:rPr>
              <a:t>value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zh-CN" dirty="0" err="1">
                <a:latin typeface="Consolas" panose="020B0609020204030204" pitchFamily="49" charset="0"/>
              </a:rPr>
              <a:t>element.attribute</a:t>
            </a:r>
            <a:r>
              <a:rPr lang="en-US" altLang="zh-CN" dirty="0">
                <a:latin typeface="Consolas" panose="020B0609020204030204" pitchFamily="49" charset="0"/>
              </a:rPr>
              <a:t> = </a:t>
            </a:r>
            <a:r>
              <a:rPr lang="en-US" altLang="zh-CN" i="1" dirty="0">
                <a:latin typeface="Consolas" panose="020B0609020204030204" pitchFamily="49" charset="0"/>
              </a:rPr>
              <a:t>new value</a:t>
            </a:r>
            <a:endParaRPr kumimoji="0" lang="en-US" altLang="zh-CN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kumimoji="0" lang="zh-CN" altLang="zh-CN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23412BD-DEF2-485F-8C18-A5A0C20FD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9BC304B-6FF5-4124-A789-485A605DF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525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DDDE1C-9155-40BE-9430-B4EE6F1F8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HTML-</a:t>
            </a:r>
            <a:r>
              <a:rPr lang="zh-CN" altLang="en-US" dirty="0"/>
              <a:t>标签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1A075D-25E9-4983-AC73-A4B94FF2B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举一个栗子</a:t>
            </a:r>
            <a:endParaRPr lang="en-US" altLang="zh-CN" dirty="0"/>
          </a:p>
          <a:p>
            <a:pPr marL="0" indent="0" algn="ctr">
              <a:buNone/>
            </a:pPr>
            <a:r>
              <a:rPr lang="en-US" altLang="zh-CN" sz="2800" dirty="0">
                <a:latin typeface="Consolas" panose="020B0609020204030204" pitchFamily="49" charset="0"/>
              </a:rPr>
              <a:t>&lt;p&gt;</a:t>
            </a:r>
            <a:r>
              <a:rPr lang="zh-CN" altLang="en-US" sz="2800" dirty="0">
                <a:latin typeface="Consolas" panose="020B0609020204030204" pitchFamily="49" charset="0"/>
              </a:rPr>
              <a:t>文体两开花</a:t>
            </a:r>
            <a:r>
              <a:rPr lang="en-US" altLang="zh-CN" sz="2800" dirty="0">
                <a:latin typeface="Consolas" panose="020B0609020204030204" pitchFamily="49" charset="0"/>
              </a:rPr>
              <a:t>&lt;/p&gt;</a:t>
            </a:r>
            <a:endParaRPr lang="en-US" altLang="zh-CN" sz="2800" dirty="0"/>
          </a:p>
          <a:p>
            <a:r>
              <a:rPr lang="en-US" altLang="zh-CN" dirty="0">
                <a:latin typeface="Consolas" panose="020B0609020204030204" pitchFamily="49" charset="0"/>
              </a:rPr>
              <a:t>&lt;p&gt;</a:t>
            </a:r>
            <a:r>
              <a:rPr lang="zh-CN" altLang="en-US" dirty="0">
                <a:latin typeface="Consolas" panose="020B0609020204030204" pitchFamily="49" charset="0"/>
              </a:rPr>
              <a:t>是开始标签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&lt;/p&gt;</a:t>
            </a:r>
            <a:r>
              <a:rPr lang="zh-CN" altLang="en-US" dirty="0">
                <a:latin typeface="Consolas" panose="020B0609020204030204" pitchFamily="49" charset="0"/>
              </a:rPr>
              <a:t>是结束标签</a:t>
            </a:r>
            <a:endParaRPr lang="en-US" altLang="zh-CN" dirty="0"/>
          </a:p>
          <a:p>
            <a:r>
              <a:rPr lang="zh-CN" altLang="en-US" dirty="0">
                <a:latin typeface="Consolas" panose="020B0609020204030204" pitchFamily="49" charset="0"/>
              </a:rPr>
              <a:t>“文体两开花”是内容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以上合在一起被称为一个</a:t>
            </a:r>
            <a:r>
              <a:rPr lang="en-US" altLang="zh-CN" dirty="0">
                <a:latin typeface="Consolas" panose="020B0609020204030204" pitchFamily="49" charset="0"/>
              </a:rPr>
              <a:t>HTML</a:t>
            </a:r>
            <a:r>
              <a:rPr lang="zh-CN" altLang="en-US" dirty="0">
                <a:latin typeface="Consolas" panose="020B0609020204030204" pitchFamily="49" charset="0"/>
              </a:rPr>
              <a:t>元素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35566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78A7F-F71D-41E4-9DBF-6A391EAAA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JavaScript-DOM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3B00EB-5AF8-4315-9EFE-C472D8848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</a:rPr>
              <a:t>事件</a:t>
            </a:r>
            <a:endParaRPr lang="en-US" altLang="zh-CN" dirty="0">
              <a:latin typeface="+mn-ea"/>
            </a:endParaRPr>
          </a:p>
          <a:p>
            <a:pPr lvl="1"/>
            <a:r>
              <a:rPr kumimoji="0" lang="zh-CN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事件类型：</a:t>
            </a:r>
            <a:r>
              <a:rPr lang="en-US" altLang="zh-CN" dirty="0">
                <a:latin typeface="Consolas" panose="020B0609020204030204" pitchFamily="49" charset="0"/>
              </a:rPr>
              <a:t>click, load, unload, change, mouseover</a:t>
            </a:r>
            <a:r>
              <a:rPr lang="zh-CN" altLang="en-US" dirty="0"/>
              <a:t>等等</a:t>
            </a:r>
            <a:endParaRPr lang="en-US" altLang="zh-CN" dirty="0"/>
          </a:p>
          <a:p>
            <a:r>
              <a:rPr lang="zh-CN" altLang="en-US" dirty="0"/>
              <a:t>将事件处理逻辑绑定到网页中的元素</a:t>
            </a:r>
            <a:endParaRPr lang="en-US" altLang="zh-CN" dirty="0"/>
          </a:p>
          <a:p>
            <a:pPr lvl="1"/>
            <a:r>
              <a:rPr lang="zh-CN" altLang="en-US" dirty="0"/>
              <a:t>已经获取了元素</a:t>
            </a:r>
            <a:r>
              <a:rPr lang="en-US" altLang="zh-CN" dirty="0">
                <a:latin typeface="Consolas" panose="020B0609020204030204" pitchFamily="49" charset="0"/>
              </a:rPr>
              <a:t>var </a:t>
            </a:r>
            <a:r>
              <a:rPr lang="en-US" altLang="zh-CN" dirty="0" err="1">
                <a:latin typeface="Consolas" panose="020B0609020204030204" pitchFamily="49" charset="0"/>
              </a:rPr>
              <a:t>btn</a:t>
            </a:r>
            <a:r>
              <a:rPr lang="en-US" altLang="zh-CN" dirty="0"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latin typeface="Consolas" panose="020B0609020204030204" pitchFamily="49" charset="0"/>
              </a:rPr>
              <a:t>document.getElementById</a:t>
            </a:r>
            <a:r>
              <a:rPr lang="en-US" altLang="zh-CN" dirty="0">
                <a:latin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</a:rPr>
              <a:t>myBtn</a:t>
            </a:r>
            <a:r>
              <a:rPr lang="en-US" altLang="zh-CN" dirty="0">
                <a:latin typeface="Consolas" panose="020B0609020204030204" pitchFamily="49" charset="0"/>
              </a:rPr>
              <a:t>")</a:t>
            </a:r>
          </a:p>
          <a:p>
            <a:pPr lvl="1"/>
            <a:r>
              <a:rPr lang="en-US" altLang="zh-CN" dirty="0" err="1">
                <a:latin typeface="Consolas" panose="020B0609020204030204" pitchFamily="49" charset="0"/>
              </a:rPr>
              <a:t>btn.addEventListener</a:t>
            </a:r>
            <a:r>
              <a:rPr lang="en-US" altLang="zh-CN" dirty="0">
                <a:latin typeface="Consolas" panose="020B0609020204030204" pitchFamily="49" charset="0"/>
              </a:rPr>
              <a:t>(“click”, </a:t>
            </a:r>
            <a:r>
              <a:rPr lang="en-US" altLang="zh-CN" dirty="0" err="1">
                <a:latin typeface="Consolas" panose="020B0609020204030204" pitchFamily="49" charset="0"/>
              </a:rPr>
              <a:t>funcA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zh-CN" dirty="0" err="1">
                <a:latin typeface="Consolas" panose="020B0609020204030204" pitchFamily="49" charset="0"/>
              </a:rPr>
              <a:t>btn.addEventListener</a:t>
            </a:r>
            <a:r>
              <a:rPr lang="en-US" altLang="zh-CN" dirty="0">
                <a:latin typeface="Consolas" panose="020B0609020204030204" pitchFamily="49" charset="0"/>
              </a:rPr>
              <a:t>(“click”, </a:t>
            </a:r>
            <a:r>
              <a:rPr lang="en-US" altLang="zh-CN" dirty="0" err="1">
                <a:latin typeface="Consolas" panose="020B0609020204030204" pitchFamily="49" charset="0"/>
              </a:rPr>
              <a:t>funcB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zh-CN" dirty="0" err="1">
                <a:latin typeface="Consolas" panose="020B0609020204030204" pitchFamily="49" charset="0"/>
              </a:rPr>
              <a:t>btn.removeEventListener</a:t>
            </a:r>
            <a:r>
              <a:rPr lang="en-US" altLang="zh-CN" dirty="0">
                <a:latin typeface="Consolas" panose="020B0609020204030204" pitchFamily="49" charset="0"/>
              </a:rPr>
              <a:t>(“click”, </a:t>
            </a:r>
            <a:r>
              <a:rPr lang="en-US" altLang="zh-CN" dirty="0" err="1">
                <a:latin typeface="Consolas" panose="020B0609020204030204" pitchFamily="49" charset="0"/>
              </a:rPr>
              <a:t>funcA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pPr lvl="1"/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23412BD-DEF2-485F-8C18-A5A0C20FD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9BC304B-6FF5-4124-A789-485A605DF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7789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4DA178-78D1-4946-9E69-7C630269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JavaScript-</a:t>
            </a:r>
            <a:r>
              <a:rPr lang="zh-CN" altLang="en-US" dirty="0"/>
              <a:t>事件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673FD8-D584-4EFF-A472-F256A96F7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实现一个带计数器的按钮，每点击按钮，计数器加一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20022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4DFAB-32DE-4CB9-BD48-C440B8DE0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JavaScript-</a:t>
            </a:r>
            <a:r>
              <a:rPr lang="zh-CN" altLang="en-US" dirty="0"/>
              <a:t>异步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C0D76E-7FA4-407F-927E-05752C845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console</a:t>
            </a:r>
            <a:r>
              <a:rPr lang="zh-CN" altLang="en-US"/>
              <a:t>中每个数延时</a:t>
            </a:r>
            <a:r>
              <a:rPr lang="en-US" altLang="zh-CN" dirty="0"/>
              <a:t>1000ms</a:t>
            </a:r>
            <a:r>
              <a:rPr lang="zh-CN" altLang="en-US" dirty="0"/>
              <a:t>打印</a:t>
            </a:r>
            <a:r>
              <a:rPr lang="en-US" altLang="zh-CN" dirty="0"/>
              <a:t>1~10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57377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78A7F-F71D-41E4-9DBF-6A391EAAA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JavaScript-</a:t>
            </a:r>
            <a:r>
              <a:rPr lang="zh-CN" altLang="en-US" dirty="0"/>
              <a:t>异步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3B00EB-5AF8-4315-9EFE-C472D8848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异步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/>
            <a:r>
              <a:rPr lang="zh-CN" altLang="en-US" dirty="0"/>
              <a:t>在浏览器端，耗时很长的操作都应该异步执行，避免浏览器失去响应，最好的例子就是</a:t>
            </a:r>
            <a:r>
              <a:rPr lang="en-US" altLang="zh-CN" dirty="0"/>
              <a:t>Ajax</a:t>
            </a:r>
            <a:r>
              <a:rPr lang="zh-CN" altLang="en-US" dirty="0"/>
              <a:t>操作。在服务器端，</a:t>
            </a:r>
            <a:r>
              <a:rPr lang="en-US" altLang="zh-CN" dirty="0"/>
              <a:t>"</a:t>
            </a:r>
            <a:r>
              <a:rPr lang="zh-CN" altLang="en-US" dirty="0"/>
              <a:t>异步模式</a:t>
            </a:r>
            <a:r>
              <a:rPr lang="en-US" altLang="zh-CN" dirty="0"/>
              <a:t>"</a:t>
            </a:r>
            <a:r>
              <a:rPr lang="zh-CN" altLang="en-US" dirty="0"/>
              <a:t>甚至是唯一的模式，因为执行环境是单线程的，如果允许同步执行所有</a:t>
            </a:r>
            <a:r>
              <a:rPr lang="en-US" altLang="zh-CN" dirty="0"/>
              <a:t>http</a:t>
            </a:r>
            <a:r>
              <a:rPr lang="zh-CN" altLang="en-US" dirty="0"/>
              <a:t>请求，服务器性能会急剧下降，很快就会失去响应。</a:t>
            </a:r>
            <a:endParaRPr lang="en-US" altLang="zh-CN" dirty="0"/>
          </a:p>
          <a:p>
            <a:pPr lvl="1"/>
            <a:r>
              <a:rPr lang="zh-CN" altLang="en-US" dirty="0">
                <a:latin typeface="Consolas" panose="020B0609020204030204" pitchFamily="49" charset="0"/>
              </a:rPr>
              <a:t>但是也导致了</a:t>
            </a:r>
            <a:r>
              <a:rPr lang="en-US" altLang="zh-CN" dirty="0">
                <a:latin typeface="Consolas" panose="020B0609020204030204" pitchFamily="49" charset="0"/>
              </a:rPr>
              <a:t>……</a:t>
            </a:r>
          </a:p>
          <a:p>
            <a:pPr lvl="1"/>
            <a:r>
              <a:rPr lang="zh-CN" altLang="en-US" dirty="0">
                <a:latin typeface="Consolas" panose="020B0609020204030204" pitchFamily="49" charset="0"/>
              </a:rPr>
              <a:t>（此处应有图）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23412BD-DEF2-485F-8C18-A5A0C20FD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9BC304B-6FF5-4124-A789-485A605DF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C1A9975-6DD5-4091-A7A8-1831FD464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135" y="3085964"/>
            <a:ext cx="4253865" cy="377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8962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78A7F-F71D-41E4-9DBF-6A391EAAA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JavaScript-</a:t>
            </a:r>
            <a:r>
              <a:rPr lang="zh-CN" altLang="en-US" dirty="0"/>
              <a:t>回调函数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3B00EB-5AF8-4315-9EFE-C472D8848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回调函数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/>
            <a:r>
              <a:rPr lang="zh-CN" altLang="en-US" dirty="0">
                <a:latin typeface="Consolas" panose="020B0609020204030204" pitchFamily="49" charset="0"/>
              </a:rPr>
              <a:t>函数的参数里有函数</a:t>
            </a:r>
          </a:p>
          <a:p>
            <a:pPr lvl="1"/>
            <a:r>
              <a:rPr lang="zh-CN" altLang="en-US" dirty="0">
                <a:latin typeface="Consolas" panose="020B0609020204030204" pitchFamily="49" charset="0"/>
              </a:rPr>
              <a:t>保证执行的顺序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23412BD-DEF2-485F-8C18-A5A0C20FD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9BC304B-6FF5-4124-A789-485A605DF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224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DDDE1C-9155-40BE-9430-B4EE6F1F8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HTML-</a:t>
            </a:r>
            <a:r>
              <a:rPr lang="zh-CN" altLang="en-US" dirty="0"/>
              <a:t>标签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1A075D-25E9-4983-AC73-A4B94FF2B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大部分的标签可以</a:t>
            </a:r>
            <a:r>
              <a:rPr lang="zh-CN" altLang="en-US" b="1" dirty="0"/>
              <a:t>嵌套</a:t>
            </a:r>
            <a:endParaRPr lang="en-US" altLang="zh-CN" b="1" dirty="0"/>
          </a:p>
          <a:p>
            <a:r>
              <a:rPr lang="zh-CN" altLang="en-US" dirty="0"/>
              <a:t>标签可以拥有</a:t>
            </a:r>
            <a:r>
              <a:rPr lang="zh-CN" altLang="en-US" b="1" dirty="0"/>
              <a:t>属性</a:t>
            </a:r>
            <a:endParaRPr lang="en-US" altLang="zh-CN" b="1" dirty="0"/>
          </a:p>
          <a:p>
            <a:pPr lvl="1"/>
            <a:r>
              <a:rPr lang="zh-CN" altLang="en-US" dirty="0"/>
              <a:t>属性总是以名称</a:t>
            </a:r>
            <a:r>
              <a:rPr lang="en-US" altLang="zh-CN" dirty="0"/>
              <a:t>/</a:t>
            </a:r>
            <a:r>
              <a:rPr lang="zh-CN" altLang="en-US" dirty="0"/>
              <a:t>值对的形式出现</a:t>
            </a:r>
            <a:endParaRPr lang="en-US" altLang="zh-CN" dirty="0"/>
          </a:p>
          <a:p>
            <a:pPr lvl="1"/>
            <a:r>
              <a:rPr lang="zh-CN" altLang="en-US" dirty="0"/>
              <a:t>属性值应该始终被包括在引号内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948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4D35B0-BB80-401D-BF2B-86BBD7AE6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HTML-</a:t>
            </a:r>
            <a:r>
              <a:rPr lang="zh-CN" altLang="en-US" dirty="0"/>
              <a:t>一些基本标签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9E7328-9D36-45D7-9EF9-8DA2FCA21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&lt;!DOCTYPE&gt;</a:t>
            </a:r>
          </a:p>
          <a:p>
            <a:pPr lvl="1"/>
            <a:r>
              <a:rPr lang="zh-CN" altLang="en-US" dirty="0"/>
              <a:t>有助于浏览器中正确显示网页</a:t>
            </a:r>
            <a:endParaRPr lang="en-US" altLang="zh-CN" dirty="0"/>
          </a:p>
          <a:p>
            <a:pPr lvl="1"/>
            <a:r>
              <a:rPr lang="zh-CN" altLang="en-US" dirty="0"/>
              <a:t>通常写为</a:t>
            </a:r>
            <a:r>
              <a:rPr lang="en-US" altLang="zh-CN" dirty="0"/>
              <a:t>&lt;!DOCTYPE html&gt; </a:t>
            </a:r>
            <a:r>
              <a:rPr lang="zh-CN" altLang="en-US" dirty="0"/>
              <a:t>（此处</a:t>
            </a:r>
            <a:r>
              <a:rPr lang="en-US" altLang="zh-CN" dirty="0"/>
              <a:t>html</a:t>
            </a:r>
            <a:r>
              <a:rPr lang="zh-CN" altLang="en-US" dirty="0"/>
              <a:t>不区分大小写）</a:t>
            </a:r>
            <a:endParaRPr lang="en-US" altLang="zh-CN" dirty="0"/>
          </a:p>
          <a:p>
            <a:r>
              <a:rPr lang="en-US" altLang="zh-CN" dirty="0"/>
              <a:t>&lt;html&gt;</a:t>
            </a:r>
          </a:p>
          <a:p>
            <a:pPr lvl="1"/>
            <a:r>
              <a:rPr lang="zh-CN" altLang="en-US" dirty="0"/>
              <a:t>它包裹着整个页面，是页面的根元素</a:t>
            </a:r>
          </a:p>
          <a:p>
            <a:r>
              <a:rPr lang="en-US" altLang="zh-CN" dirty="0"/>
              <a:t>&lt;head&gt; </a:t>
            </a:r>
          </a:p>
          <a:p>
            <a:pPr lvl="1"/>
            <a:r>
              <a:rPr lang="zh-CN" altLang="en-US" dirty="0"/>
              <a:t>包含了文档的元（</a:t>
            </a:r>
            <a:r>
              <a:rPr lang="en-US" altLang="zh-CN" dirty="0"/>
              <a:t>meta</a:t>
            </a:r>
            <a:r>
              <a:rPr lang="zh-CN" altLang="en-US" dirty="0"/>
              <a:t>）数据，例如编码</a:t>
            </a:r>
            <a:r>
              <a:rPr lang="en-US" altLang="zh-CN" dirty="0"/>
              <a:t>(charset)</a:t>
            </a:r>
          </a:p>
          <a:p>
            <a:r>
              <a:rPr lang="en-US" altLang="zh-CN" dirty="0"/>
              <a:t>&lt;title&gt; </a:t>
            </a:r>
          </a:p>
          <a:p>
            <a:pPr lvl="1"/>
            <a:r>
              <a:rPr lang="zh-CN" altLang="en-US" dirty="0"/>
              <a:t>描述了文档的标题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5986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4D35B0-BB80-401D-BF2B-86BBD7AE6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HTML-</a:t>
            </a:r>
            <a:r>
              <a:rPr lang="zh-CN" altLang="en-US" dirty="0"/>
              <a:t>一些基本标签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9E7328-9D36-45D7-9EF9-8DA2FCA21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&lt;body&gt; </a:t>
            </a:r>
          </a:p>
          <a:p>
            <a:pPr lvl="1"/>
            <a:r>
              <a:rPr lang="zh-CN" altLang="en-US" dirty="0"/>
              <a:t>包含了可见的页面内容</a:t>
            </a:r>
          </a:p>
          <a:p>
            <a:r>
              <a:rPr lang="en-US" altLang="zh-CN" dirty="0"/>
              <a:t>&lt;h1&gt;-&lt;h6&gt;</a:t>
            </a:r>
            <a:r>
              <a:rPr lang="zh-CN" altLang="en-US" dirty="0"/>
              <a:t> </a:t>
            </a:r>
            <a:endParaRPr lang="en-US" altLang="zh-CN" dirty="0"/>
          </a:p>
          <a:p>
            <a:pPr lvl="1"/>
            <a:r>
              <a:rPr lang="zh-CN" altLang="en-US" dirty="0"/>
              <a:t>定义一个 </a:t>
            </a:r>
            <a:r>
              <a:rPr lang="en-US" altLang="zh-CN" dirty="0"/>
              <a:t>N </a:t>
            </a:r>
            <a:r>
              <a:rPr lang="zh-CN" altLang="en-US" dirty="0"/>
              <a:t>级标题</a:t>
            </a:r>
            <a:endParaRPr lang="en-US" altLang="zh-CN" dirty="0"/>
          </a:p>
          <a:p>
            <a:r>
              <a:rPr lang="en-US" altLang="zh-CN" dirty="0"/>
              <a:t>&lt;!-- …</a:t>
            </a:r>
            <a:r>
              <a:rPr lang="zh-CN" altLang="en-US" dirty="0"/>
              <a:t> </a:t>
            </a:r>
            <a:r>
              <a:rPr lang="en-US" altLang="zh-CN" dirty="0"/>
              <a:t>--&gt;</a:t>
            </a:r>
          </a:p>
          <a:p>
            <a:pPr lvl="1"/>
            <a:r>
              <a:rPr lang="zh-CN" altLang="en-US" dirty="0"/>
              <a:t>注释标签</a:t>
            </a:r>
          </a:p>
          <a:p>
            <a:r>
              <a:rPr lang="en-US" altLang="zh-CN" dirty="0"/>
              <a:t>&lt;p&gt;, &lt;div&gt;, &lt;form&gt;, &lt;input&gt;, &lt;button&gt;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6035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BA2DBD-4CC5-4224-A9A8-32997AC1B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HTML-</a:t>
            </a:r>
            <a:r>
              <a:rPr lang="zh-CN" altLang="en-US" dirty="0"/>
              <a:t>实现一个简单的页面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8435F6-083B-4883-93E9-D1DCC1D0F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以下要求内容不限</a:t>
            </a:r>
            <a:endParaRPr lang="en-US" altLang="zh-CN" dirty="0"/>
          </a:p>
          <a:p>
            <a:pPr lvl="1"/>
            <a:r>
              <a:rPr lang="zh-CN" altLang="en-US" dirty="0"/>
              <a:t>有文档标题</a:t>
            </a:r>
            <a:endParaRPr lang="en-US" altLang="zh-CN" dirty="0"/>
          </a:p>
          <a:p>
            <a:pPr lvl="1"/>
            <a:r>
              <a:rPr lang="zh-CN" altLang="en-US" dirty="0"/>
              <a:t>存在一个</a:t>
            </a:r>
            <a:r>
              <a:rPr lang="en-US" altLang="zh-CN" dirty="0"/>
              <a:t>2</a:t>
            </a:r>
            <a:r>
              <a:rPr lang="zh-CN" altLang="en-US" dirty="0"/>
              <a:t>级标题，标题中的某一个字为斜体显示</a:t>
            </a:r>
            <a:endParaRPr lang="en-US" altLang="zh-CN" dirty="0"/>
          </a:p>
          <a:p>
            <a:pPr lvl="1"/>
            <a:r>
              <a:rPr lang="zh-CN" altLang="en-US" dirty="0"/>
              <a:t>有一张图片</a:t>
            </a:r>
            <a:endParaRPr lang="en-US" altLang="zh-CN" dirty="0"/>
          </a:p>
          <a:p>
            <a:pPr lvl="1"/>
            <a:r>
              <a:rPr lang="zh-CN" altLang="en-US" dirty="0"/>
              <a:t>有一个按钮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可能会用到的</a:t>
            </a:r>
            <a:endParaRPr lang="en-US" altLang="zh-CN" dirty="0"/>
          </a:p>
          <a:p>
            <a:pPr lvl="1"/>
            <a:r>
              <a:rPr lang="en-US" altLang="zh-CN" dirty="0"/>
              <a:t>&lt;title&gt; &lt;/title&gt;</a:t>
            </a:r>
            <a:r>
              <a:rPr lang="zh-CN" altLang="en-US" dirty="0"/>
              <a:t>标签描述文档的标题</a:t>
            </a:r>
            <a:endParaRPr lang="en-US" altLang="zh-CN" dirty="0"/>
          </a:p>
          <a:p>
            <a:pPr lvl="1"/>
            <a:r>
              <a:rPr lang="en-US" altLang="zh-CN" dirty="0"/>
              <a:t>&lt;</a:t>
            </a:r>
            <a:r>
              <a:rPr lang="en-US" altLang="zh-CN" dirty="0" err="1"/>
              <a:t>i</a:t>
            </a:r>
            <a:r>
              <a:rPr lang="en-US" altLang="zh-CN" dirty="0"/>
              <a:t>&gt;&lt;/</a:t>
            </a:r>
            <a:r>
              <a:rPr lang="en-US" altLang="zh-CN" dirty="0" err="1"/>
              <a:t>i</a:t>
            </a:r>
            <a:r>
              <a:rPr lang="en-US" altLang="zh-CN" dirty="0"/>
              <a:t>&gt;</a:t>
            </a:r>
            <a:r>
              <a:rPr lang="zh-CN" altLang="en-US" dirty="0"/>
              <a:t>描述元素斜体显示</a:t>
            </a:r>
            <a:endParaRPr lang="en-US" altLang="zh-CN" dirty="0"/>
          </a:p>
          <a:p>
            <a:pPr lvl="1"/>
            <a:r>
              <a:rPr lang="nn-NO" altLang="zh-CN" dirty="0"/>
              <a:t>&lt;img src=</a:t>
            </a:r>
            <a:r>
              <a:rPr lang="zh-CN" altLang="en-US" dirty="0"/>
              <a:t>路径 </a:t>
            </a:r>
            <a:r>
              <a:rPr lang="en-US" altLang="zh-CN" dirty="0"/>
              <a:t>/&gt;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4240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55FD6F-BEC6-4170-9974-B546B69BE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HTML-</a:t>
            </a:r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29F337-E68A-4B27-B505-CC6E8C2FD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由标签组成的语言</a:t>
            </a:r>
            <a:endParaRPr lang="en-US" altLang="zh-CN" dirty="0"/>
          </a:p>
          <a:p>
            <a:r>
              <a:rPr lang="zh-CN" altLang="en-US" dirty="0"/>
              <a:t>标签的嵌套构成整个页面的结构</a:t>
            </a:r>
            <a:endParaRPr lang="en-US" altLang="zh-CN" dirty="0"/>
          </a:p>
          <a:p>
            <a:r>
              <a:rPr lang="en-US" altLang="zh-CN" dirty="0"/>
              <a:t>HTML</a:t>
            </a:r>
            <a:r>
              <a:rPr lang="zh-CN" altLang="en-US" dirty="0"/>
              <a:t>决定网页的内容，</a:t>
            </a:r>
            <a:r>
              <a:rPr lang="en-US" altLang="zh-CN" u="sng" dirty="0"/>
              <a:t>CSS</a:t>
            </a:r>
            <a:r>
              <a:rPr lang="zh-CN" altLang="en-US" dirty="0"/>
              <a:t>决定网页的外观</a:t>
            </a:r>
            <a:endParaRPr lang="en-US" altLang="zh-CN" dirty="0"/>
          </a:p>
          <a:p>
            <a:r>
              <a:rPr lang="zh-CN" altLang="en-US" strike="sngStrike" dirty="0"/>
              <a:t>美化</a:t>
            </a:r>
            <a:r>
              <a:rPr lang="en-US" altLang="zh-CN" strike="sngStrike" dirty="0"/>
              <a:t>markdown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9301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1240</TotalTime>
  <Words>1374</Words>
  <Application>Microsoft Office PowerPoint</Application>
  <PresentationFormat>全屏显示(4:3)</PresentationFormat>
  <Paragraphs>312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9" baseType="lpstr">
      <vt:lpstr>等线</vt:lpstr>
      <vt:lpstr>等线 Light</vt:lpstr>
      <vt:lpstr>Arial</vt:lpstr>
      <vt:lpstr>Consolas</vt:lpstr>
      <vt:lpstr>Office 主题​​</vt:lpstr>
      <vt:lpstr>HTML&amp;CSS&amp; JavaScript</vt:lpstr>
      <vt:lpstr>HTML-简介</vt:lpstr>
      <vt:lpstr>HTML-标签</vt:lpstr>
      <vt:lpstr>HTML-标签</vt:lpstr>
      <vt:lpstr>HTML-标签</vt:lpstr>
      <vt:lpstr>HTML-一些基本标签</vt:lpstr>
      <vt:lpstr>HTML-一些基本标签</vt:lpstr>
      <vt:lpstr>HTML-实现一个简单的页面</vt:lpstr>
      <vt:lpstr>HTML-总结</vt:lpstr>
      <vt:lpstr>CSS-简介</vt:lpstr>
      <vt:lpstr>CSS-简介</vt:lpstr>
      <vt:lpstr>CSS-基础语法</vt:lpstr>
      <vt:lpstr>CSS-基础语法</vt:lpstr>
      <vt:lpstr>CSS-选择器</vt:lpstr>
      <vt:lpstr>CSS-选择器</vt:lpstr>
      <vt:lpstr>CSS-选择器</vt:lpstr>
      <vt:lpstr>CSS-选择器</vt:lpstr>
      <vt:lpstr>CSS-盒子模型</vt:lpstr>
      <vt:lpstr>CSS-定位</vt:lpstr>
      <vt:lpstr>CSS-定位</vt:lpstr>
      <vt:lpstr>CSS-定位</vt:lpstr>
      <vt:lpstr>CSS-浮动</vt:lpstr>
      <vt:lpstr>CSS-总结</vt:lpstr>
      <vt:lpstr>JavaScript-简介</vt:lpstr>
      <vt:lpstr>JavaScript-基本语法</vt:lpstr>
      <vt:lpstr>JavaScript-基本语法</vt:lpstr>
      <vt:lpstr>JavaScript-基本语法</vt:lpstr>
      <vt:lpstr>JavaScript-基本语法</vt:lpstr>
      <vt:lpstr>JavaScript-基本语法</vt:lpstr>
      <vt:lpstr>JavaScript-条件语句</vt:lpstr>
      <vt:lpstr>JavaScript-条件语句</vt:lpstr>
      <vt:lpstr>JavaScript-循环语句</vt:lpstr>
      <vt:lpstr>JavaScript-循环语句</vt:lpstr>
      <vt:lpstr>JavaScript-循环语句</vt:lpstr>
      <vt:lpstr>JavaScript-函数</vt:lpstr>
      <vt:lpstr>JavaScript-函数</vt:lpstr>
      <vt:lpstr>JavaScript-函数</vt:lpstr>
      <vt:lpstr>JavaScript-函数</vt:lpstr>
      <vt:lpstr>JavaScript-DOM</vt:lpstr>
      <vt:lpstr>JavaScript-DOM</vt:lpstr>
      <vt:lpstr>JavaScript-事件</vt:lpstr>
      <vt:lpstr>JavaScript-异步</vt:lpstr>
      <vt:lpstr>JavaScript-异步</vt:lpstr>
      <vt:lpstr>JavaScript-回调函数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HTML&amp;CSS</dc:title>
  <dc:creator>XiangJun Song</dc:creator>
  <cp:lastModifiedBy>XiangJun Song</cp:lastModifiedBy>
  <cp:revision>477</cp:revision>
  <dcterms:created xsi:type="dcterms:W3CDTF">2019-07-01T12:40:39Z</dcterms:created>
  <dcterms:modified xsi:type="dcterms:W3CDTF">2019-07-02T09:22:14Z</dcterms:modified>
</cp:coreProperties>
</file>