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60" r:id="rId2"/>
    <p:sldId id="290" r:id="rId3"/>
    <p:sldId id="256" r:id="rId4"/>
    <p:sldId id="265" r:id="rId5"/>
    <p:sldId id="257" r:id="rId6"/>
    <p:sldId id="258" r:id="rId7"/>
    <p:sldId id="266" r:id="rId8"/>
    <p:sldId id="259" r:id="rId9"/>
    <p:sldId id="261" r:id="rId10"/>
    <p:sldId id="262" r:id="rId11"/>
    <p:sldId id="263" r:id="rId12"/>
    <p:sldId id="269" r:id="rId13"/>
    <p:sldId id="270" r:id="rId14"/>
    <p:sldId id="271" r:id="rId15"/>
    <p:sldId id="272" r:id="rId16"/>
    <p:sldId id="273" r:id="rId17"/>
    <p:sldId id="275" r:id="rId18"/>
    <p:sldId id="264" r:id="rId19"/>
    <p:sldId id="267" r:id="rId20"/>
    <p:sldId id="274" r:id="rId21"/>
    <p:sldId id="268" r:id="rId22"/>
    <p:sldId id="276" r:id="rId23"/>
    <p:sldId id="277" r:id="rId24"/>
    <p:sldId id="288" r:id="rId25"/>
    <p:sldId id="278" r:id="rId26"/>
    <p:sldId id="279" r:id="rId27"/>
    <p:sldId id="280" r:id="rId28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2019年7月1日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2019年7月1日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54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64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70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35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66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402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9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13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21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99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20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023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919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24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685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0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71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780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74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7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14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18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49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43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24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1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rtlCol="0"/>
          <a:lstStyle>
            <a:lvl1pPr marL="0" marR="3429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  <a:pPr/>
              <a:t>2019年7月1日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rtlCol="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  <a:t>2019年7月1日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 rtlCol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 rtlCol="0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  <a:t>2019年7月1日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15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188"/>
              </a:spcBef>
              <a:buFontTx/>
              <a:buNone/>
              <a:defRPr sz="975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  <a:pPr/>
              <a:t>2019年7月1日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3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35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  <a:pPr/>
              <a:t>2019年7月1日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od/homework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994" y="1000125"/>
            <a:ext cx="7207494" cy="30008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 err="1"/>
              <a:t>Git</a:t>
            </a:r>
            <a:r>
              <a:rPr lang="zh-CN" altLang="en-US" sz="1350" dirty="0"/>
              <a:t>简介</a:t>
            </a:r>
            <a:endParaRPr lang="en-US" altLang="zh-CN" sz="1350" dirty="0"/>
          </a:p>
          <a:p>
            <a:r>
              <a:rPr lang="zh-CN" altLang="en-US" sz="1350" dirty="0"/>
              <a:t>介绍之前说明几个概念</a:t>
            </a:r>
            <a:endParaRPr lang="en-US" altLang="zh-CN" sz="1350" dirty="0"/>
          </a:p>
          <a:p>
            <a:r>
              <a:rPr lang="zh-CN" altLang="en-US" sz="1350" dirty="0"/>
              <a:t>版本控制系统：一种记录一个或若干文件内容变化，以便将来查阅特定版本修订情况的系统。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本地版本控制系统：许多人习惯用复制整个项目目录的方式来保存不同的版本，或许还会改</a:t>
            </a:r>
            <a:endParaRPr lang="en-US" altLang="zh-CN" sz="1350" dirty="0"/>
          </a:p>
          <a:p>
            <a:r>
              <a:rPr lang="zh-CN" altLang="en-US" sz="1350" dirty="0"/>
              <a:t>名加上备份时间以示区别。这么做唯一的好处就是简单，但是特别容易犯错。有时候会混淆</a:t>
            </a:r>
            <a:endParaRPr lang="en-US" altLang="zh-CN" sz="1350" dirty="0"/>
          </a:p>
          <a:p>
            <a:r>
              <a:rPr lang="zh-CN" altLang="en-US" sz="1350" dirty="0"/>
              <a:t>所在的工作目录，一不小心会写错文件或者覆盖意想外的文件；因此人们开发了本地版本控制系统来记录修改；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当我们需要让不同系统上的开发者协同工作时，就诞生了集中化的版本控制系统，使用一台集中管理的服务器来记录每一个人的改动，这样做可以方便管理人员掌握每一个开发人员的权限，但是一旦主服务器出现故障，又没有进行备份，所有工作将付诸东流；</a:t>
            </a:r>
            <a:endParaRPr lang="en-US" altLang="zh-CN" sz="1350" dirty="0"/>
          </a:p>
          <a:p>
            <a:r>
              <a:rPr lang="zh-CN" altLang="en-US" sz="1350" dirty="0"/>
              <a:t>因此，就有了分布式版本控制系统，每个工作人员只是将仓库内的代码完整的镜像下来，即使中央服务器坏了，也有每个人复制的镜像文件；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就属于一种分布式版本控制系统</a:t>
            </a:r>
          </a:p>
        </p:txBody>
      </p:sp>
      <p:pic>
        <p:nvPicPr>
          <p:cNvPr id="4" name="Picture 2" descr="lots-of-d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94" y="4116876"/>
            <a:ext cx="2983278" cy="202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1091" y="2057400"/>
            <a:ext cx="278153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一些在本地进行的操作指令及介绍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091" y="2518997"/>
            <a:ext cx="5854488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log</a:t>
            </a:r>
          </a:p>
          <a:p>
            <a:r>
              <a:rPr lang="zh-CN" altLang="en-US" sz="1350" dirty="0"/>
              <a:t>该命令用于显示提交日志信息，前面提到过的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操作，</a:t>
            </a:r>
            <a:r>
              <a:rPr lang="en-US" altLang="zh-CN" sz="1350" dirty="0"/>
              <a:t>log</a:t>
            </a:r>
            <a:r>
              <a:rPr lang="zh-CN" altLang="en-US" sz="1350" dirty="0"/>
              <a:t>即可显示你</a:t>
            </a:r>
            <a:endParaRPr lang="en-US" altLang="zh-CN" sz="1350" dirty="0"/>
          </a:p>
          <a:p>
            <a:r>
              <a:rPr lang="zh-CN" altLang="en-US" sz="1350" dirty="0"/>
              <a:t>的每次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操作留下来的</a:t>
            </a:r>
            <a:r>
              <a:rPr lang="en-US" altLang="zh-CN" sz="1350" dirty="0"/>
              <a:t>id</a:t>
            </a:r>
            <a:r>
              <a:rPr lang="zh-CN" altLang="en-US" sz="1350" dirty="0"/>
              <a:t>；具体显示内容数量的控制可以自行查阅</a:t>
            </a:r>
            <a:endParaRPr lang="en-US" altLang="zh-CN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811091" y="3396092"/>
            <a:ext cx="5726203" cy="1546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reset </a:t>
            </a:r>
          </a:p>
          <a:p>
            <a:r>
              <a:rPr lang="zh-CN" altLang="en-US" sz="1350" dirty="0"/>
              <a:t>该命令用于将当前</a:t>
            </a:r>
            <a:r>
              <a:rPr lang="en-US" altLang="zh-CN" sz="1350" dirty="0"/>
              <a:t>HEAD</a:t>
            </a:r>
            <a:r>
              <a:rPr lang="zh-CN" altLang="en-US" sz="1350" dirty="0"/>
              <a:t>（当前版本）复位到指定状态，用于撤销</a:t>
            </a:r>
            <a:endParaRPr lang="en-US" altLang="zh-CN" sz="1350" dirty="0"/>
          </a:p>
          <a:p>
            <a:r>
              <a:rPr lang="zh-CN" altLang="en-US" sz="1350" dirty="0"/>
              <a:t>之前的一些</a:t>
            </a:r>
            <a:r>
              <a:rPr lang="en-US" altLang="zh-CN" sz="1350" dirty="0"/>
              <a:t>add</a:t>
            </a:r>
            <a:r>
              <a:rPr lang="zh-CN" altLang="en-US" sz="1350" dirty="0"/>
              <a:t>与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操作；有</a:t>
            </a:r>
            <a:r>
              <a:rPr lang="en-US" altLang="zh-CN" sz="1350" dirty="0"/>
              <a:t>[--</a:t>
            </a:r>
            <a:r>
              <a:rPr lang="en-US" altLang="zh-CN" sz="1350" dirty="0" err="1"/>
              <a:t>hard|soft|mixed|merge|keep</a:t>
            </a:r>
            <a:r>
              <a:rPr lang="en-US" altLang="zh-CN" sz="1350" dirty="0"/>
              <a:t>]</a:t>
            </a:r>
            <a:r>
              <a:rPr lang="zh-CN" altLang="en-US" sz="1350" dirty="0"/>
              <a:t>共</a:t>
            </a:r>
            <a:r>
              <a:rPr lang="en-US" altLang="zh-CN" sz="1350" dirty="0"/>
              <a:t>5</a:t>
            </a:r>
            <a:r>
              <a:rPr lang="zh-CN" altLang="en-US" sz="1350" dirty="0"/>
              <a:t>种模式，</a:t>
            </a:r>
            <a:endParaRPr lang="en-US" altLang="zh-CN" sz="1350" dirty="0"/>
          </a:p>
          <a:p>
            <a:r>
              <a:rPr lang="zh-CN" altLang="en-US" sz="1350" dirty="0"/>
              <a:t>这里只介绍</a:t>
            </a:r>
            <a:r>
              <a:rPr lang="en-US" altLang="zh-CN" sz="1350" dirty="0"/>
              <a:t>hard</a:t>
            </a:r>
            <a:r>
              <a:rPr lang="zh-CN" altLang="en-US" sz="1350" dirty="0"/>
              <a:t>模式，将指定状态以后工作目录里面的所有改变丢掉，并且将</a:t>
            </a:r>
            <a:r>
              <a:rPr lang="en-US" altLang="zh-CN" sz="1350" dirty="0"/>
              <a:t>HEAD</a:t>
            </a:r>
            <a:r>
              <a:rPr lang="zh-CN" altLang="en-US" sz="1350" dirty="0"/>
              <a:t>指向指定状态；形式为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reset --hard commit-id</a:t>
            </a:r>
            <a:r>
              <a:rPr lang="zh-CN" altLang="en-US" sz="1350" dirty="0"/>
              <a:t>；如果不想输入</a:t>
            </a:r>
            <a:r>
              <a:rPr lang="en-US" altLang="zh-CN" sz="1350" dirty="0"/>
              <a:t>id</a:t>
            </a:r>
            <a:r>
              <a:rPr lang="zh-CN" altLang="en-US" sz="1350" dirty="0"/>
              <a:t>，可以通过</a:t>
            </a:r>
            <a:r>
              <a:rPr lang="en-US" altLang="zh-CN" sz="1350" dirty="0" err="1"/>
              <a:t>HEAD~x</a:t>
            </a:r>
            <a:r>
              <a:rPr lang="zh-CN" altLang="en-US" sz="1350" dirty="0"/>
              <a:t>回到往上</a:t>
            </a:r>
            <a:r>
              <a:rPr lang="en-US" altLang="zh-CN" sz="1350" dirty="0"/>
              <a:t>x</a:t>
            </a:r>
            <a:r>
              <a:rPr lang="zh-CN" altLang="en-US" sz="1350" dirty="0"/>
              <a:t>个版本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71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1091" y="2057400"/>
            <a:ext cx="278153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一些在本地进行的操作指令及介绍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091" y="2532185"/>
            <a:ext cx="6330579" cy="1131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smtClean="0"/>
              <a:t>checkout -- &lt;file&gt;</a:t>
            </a:r>
            <a:endParaRPr lang="en-US" altLang="zh-CN" sz="1350" dirty="0"/>
          </a:p>
          <a:p>
            <a:r>
              <a:rPr lang="zh-CN" altLang="en-US" sz="1350" dirty="0"/>
              <a:t>撤销工作区内的所有修改；两种情况：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、文件修改后没有放入暂存区，进行该命令后就回到和版本库一模一样的状态</a:t>
            </a:r>
            <a:endParaRPr lang="en-US" altLang="zh-CN" sz="1350" dirty="0"/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、文件修改已经添加到暂存区后，又作了修改，就撤销到添加到暂存区后的状态</a:t>
            </a:r>
            <a:endParaRPr lang="en-US" altLang="zh-CN" sz="1350" dirty="0"/>
          </a:p>
          <a:p>
            <a:r>
              <a:rPr lang="zh-CN" altLang="en-US" sz="1350" dirty="0"/>
              <a:t>分支作用后面介绍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090" y="3781884"/>
            <a:ext cx="571502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rm</a:t>
            </a:r>
            <a:endParaRPr lang="en-US" altLang="zh-CN" sz="1350" dirty="0"/>
          </a:p>
          <a:p>
            <a:r>
              <a:rPr lang="zh-CN" altLang="en-US" sz="1350" dirty="0"/>
              <a:t>用于删除文件，并且可以记录下删除操作</a:t>
            </a:r>
            <a:r>
              <a:rPr lang="en-US" altLang="zh-CN" sz="1350" dirty="0"/>
              <a:t>(</a:t>
            </a:r>
            <a:r>
              <a:rPr lang="zh-CN" altLang="en-US" sz="1350" dirty="0"/>
              <a:t>仅仅使用</a:t>
            </a:r>
            <a:r>
              <a:rPr lang="en-US" altLang="zh-CN" sz="1350" dirty="0" err="1"/>
              <a:t>rm</a:t>
            </a:r>
            <a:r>
              <a:rPr lang="zh-CN" altLang="en-US" sz="1350" dirty="0"/>
              <a:t>无法记下删除操作</a:t>
            </a:r>
            <a:r>
              <a:rPr lang="en-US" altLang="zh-CN" sz="1350" dirty="0"/>
              <a:t>)</a:t>
            </a:r>
          </a:p>
          <a:p>
            <a:r>
              <a:rPr lang="zh-CN" altLang="en-US" sz="1350" dirty="0"/>
              <a:t>例如：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rm</a:t>
            </a:r>
            <a:r>
              <a:rPr lang="en-US" altLang="zh-CN" sz="1350" dirty="0"/>
              <a:t> t1.txt </a:t>
            </a:r>
            <a:r>
              <a:rPr lang="zh-CN" altLang="en-US" sz="1350" dirty="0"/>
              <a:t>删除一个文件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rm</a:t>
            </a:r>
            <a:r>
              <a:rPr lang="en-US" altLang="zh-CN" sz="1350" dirty="0"/>
              <a:t> -r t</a:t>
            </a:r>
            <a:r>
              <a:rPr lang="zh-CN" altLang="en-US" sz="1350" dirty="0"/>
              <a:t>删除一个文件夹</a:t>
            </a:r>
            <a:endParaRPr lang="en-US" altLang="zh-CN" sz="1350" dirty="0"/>
          </a:p>
          <a:p>
            <a:r>
              <a:rPr lang="zh-CN" altLang="en-US" sz="1350" dirty="0"/>
              <a:t>执行完该命令后，需要再执行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commit</a:t>
            </a:r>
            <a:r>
              <a:rPr lang="zh-CN" altLang="en-US" sz="1350" dirty="0"/>
              <a:t>才能完成该次删除操作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35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8917" y="2545373"/>
            <a:ext cx="693651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为什么需要分支操作？</a:t>
            </a:r>
            <a:endParaRPr lang="en-US" altLang="zh-CN" sz="1350" dirty="0"/>
          </a:p>
          <a:p>
            <a:r>
              <a:rPr lang="zh-CN" altLang="en-US" sz="1350" dirty="0"/>
              <a:t>假设你需要开发一个新功能，当你只完成了百分之</a:t>
            </a:r>
            <a:r>
              <a:rPr lang="en-US" altLang="zh-CN" sz="1350" dirty="0"/>
              <a:t>50</a:t>
            </a:r>
            <a:r>
              <a:rPr lang="zh-CN" altLang="en-US" sz="1350" dirty="0"/>
              <a:t>任务时就提交上去，由于代码没有</a:t>
            </a:r>
            <a:endParaRPr lang="en-US" altLang="zh-CN" sz="1350" dirty="0"/>
          </a:p>
          <a:p>
            <a:r>
              <a:rPr lang="zh-CN" altLang="en-US" sz="1350" dirty="0"/>
              <a:t>完成，原来的代码库就不在完整，这就导致</a:t>
            </a:r>
            <a:r>
              <a:rPr lang="zh-CN" altLang="en-US" sz="1350" dirty="0" smtClean="0"/>
              <a:t>别人没法</a:t>
            </a:r>
            <a:r>
              <a:rPr lang="zh-CN" altLang="en-US" sz="1350" dirty="0"/>
              <a:t>正常干活；因此，这时你需要创建一</a:t>
            </a:r>
            <a:endParaRPr lang="en-US" altLang="zh-CN" sz="1350" dirty="0"/>
          </a:p>
          <a:p>
            <a:r>
              <a:rPr lang="zh-CN" altLang="en-US" sz="1350" dirty="0"/>
              <a:t>个属于你自己的分支，在分支上进行工作，完成后再合并到原来的分支上。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8917" y="3719146"/>
            <a:ext cx="5529078" cy="1131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branch</a:t>
            </a:r>
          </a:p>
          <a:p>
            <a:r>
              <a:rPr lang="zh-CN" altLang="en-US" sz="1350" dirty="0"/>
              <a:t>该命令用于列出、创建或删除分支</a:t>
            </a:r>
            <a:endParaRPr lang="en-US" altLang="zh-CN" sz="1350" dirty="0"/>
          </a:p>
          <a:p>
            <a:r>
              <a:rPr lang="zh-CN" altLang="en-US" sz="1350" dirty="0"/>
              <a:t>示例：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、不带参数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branch </a:t>
            </a:r>
            <a:r>
              <a:rPr lang="zh-CN" altLang="en-US" sz="1350" dirty="0"/>
              <a:t>查看当前有哪些分支，在当前所在的分支前有</a:t>
            </a:r>
            <a:r>
              <a:rPr lang="en-US" altLang="zh-CN" sz="1350" dirty="0"/>
              <a:t>*</a:t>
            </a:r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、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branch dev </a:t>
            </a:r>
            <a:r>
              <a:rPr lang="zh-CN" altLang="en-US" sz="1350" dirty="0"/>
              <a:t>创建一个名为</a:t>
            </a:r>
            <a:r>
              <a:rPr lang="en-US" altLang="zh-CN" sz="1350" dirty="0"/>
              <a:t>dev</a:t>
            </a:r>
            <a:r>
              <a:rPr lang="zh-CN" altLang="en-US" sz="1350" dirty="0"/>
              <a:t>的分支</a:t>
            </a:r>
            <a:endParaRPr lang="en-US" altLang="zh-CN" sz="13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7" y="4827142"/>
            <a:ext cx="1157288" cy="6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8918" y="2611316"/>
            <a:ext cx="6070893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checkout</a:t>
            </a:r>
          </a:p>
          <a:p>
            <a:r>
              <a:rPr lang="zh-CN" altLang="en-US" sz="1350" dirty="0"/>
              <a:t>前面介绍过该指令可以删除工作区内的修改，但是其还有一个切换分支的作用</a:t>
            </a:r>
            <a:endParaRPr lang="en-US" altLang="zh-CN" sz="1350" dirty="0"/>
          </a:p>
          <a:p>
            <a:r>
              <a:rPr lang="zh-CN" altLang="en-US" sz="1350" dirty="0"/>
              <a:t>例如：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checkout dev </a:t>
            </a:r>
            <a:r>
              <a:rPr lang="zh-CN" altLang="en-US" sz="1350" dirty="0"/>
              <a:t>表示切换到</a:t>
            </a:r>
            <a:r>
              <a:rPr lang="en-US" altLang="zh-CN" sz="1350" dirty="0"/>
              <a:t>dev</a:t>
            </a:r>
            <a:r>
              <a:rPr lang="zh-CN" altLang="en-US" sz="1350" dirty="0"/>
              <a:t>分支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8918" y="3560885"/>
            <a:ext cx="6192721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checkout –b dev</a:t>
            </a:r>
          </a:p>
          <a:p>
            <a:r>
              <a:rPr lang="zh-CN" altLang="en-US" sz="1350" dirty="0"/>
              <a:t>该命令将</a:t>
            </a:r>
            <a:r>
              <a:rPr lang="en-US" altLang="zh-CN" sz="1350" dirty="0"/>
              <a:t>checkout</a:t>
            </a:r>
            <a:r>
              <a:rPr lang="zh-CN" altLang="en-US" sz="1350" dirty="0"/>
              <a:t>与</a:t>
            </a:r>
            <a:r>
              <a:rPr lang="en-US" altLang="zh-CN" sz="1350" dirty="0"/>
              <a:t>branch</a:t>
            </a:r>
            <a:r>
              <a:rPr lang="zh-CN" altLang="en-US" sz="1350" dirty="0"/>
              <a:t>命令合并使用，表示创建一个分支</a:t>
            </a:r>
            <a:r>
              <a:rPr lang="en-US" altLang="zh-CN" sz="1350" dirty="0"/>
              <a:t>dev</a:t>
            </a:r>
            <a:r>
              <a:rPr lang="zh-CN" altLang="en-US" sz="1350" dirty="0"/>
              <a:t>后立刻跳转到</a:t>
            </a:r>
            <a:endParaRPr lang="en-US" altLang="zh-CN" sz="1350" dirty="0"/>
          </a:p>
          <a:p>
            <a:r>
              <a:rPr lang="zh-CN" altLang="en-US" sz="1350" dirty="0"/>
              <a:t>该分支</a:t>
            </a:r>
          </a:p>
        </p:txBody>
      </p:sp>
    </p:spTree>
    <p:extLst>
      <p:ext uri="{BB962C8B-B14F-4D97-AF65-F5344CB8AC3E}">
        <p14:creationId xmlns:p14="http://schemas.microsoft.com/office/powerpoint/2010/main" val="31268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8" y="3692832"/>
            <a:ext cx="2861347" cy="15859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26902" y="3692833"/>
            <a:ext cx="3613490" cy="1131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假如我们在</a:t>
            </a:r>
            <a:r>
              <a:rPr lang="en-US" altLang="zh-CN" sz="1350" dirty="0"/>
              <a:t>dev</a:t>
            </a:r>
            <a:r>
              <a:rPr lang="zh-CN" altLang="en-US" sz="1350" dirty="0"/>
              <a:t>分支对内容进行修改后，再</a:t>
            </a:r>
            <a:endParaRPr lang="en-US" altLang="zh-CN" sz="1350" dirty="0"/>
          </a:p>
          <a:p>
            <a:r>
              <a:rPr lang="zh-CN" altLang="en-US" sz="1350" dirty="0"/>
              <a:t>通过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checkout master</a:t>
            </a:r>
            <a:r>
              <a:rPr lang="zh-CN" altLang="en-US" sz="1350" dirty="0"/>
              <a:t>返回主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分支，</a:t>
            </a:r>
            <a:endParaRPr lang="en-US" altLang="zh-CN" sz="1350" dirty="0"/>
          </a:p>
          <a:p>
            <a:r>
              <a:rPr lang="zh-CN" altLang="en-US" sz="1350" dirty="0"/>
              <a:t>则在</a:t>
            </a:r>
            <a:r>
              <a:rPr lang="en-US" altLang="zh-CN" sz="1350" dirty="0"/>
              <a:t>dev</a:t>
            </a:r>
            <a:r>
              <a:rPr lang="zh-CN" altLang="en-US" sz="1350" dirty="0"/>
              <a:t>上做的修改操作将消失；如果我们需</a:t>
            </a:r>
            <a:endParaRPr lang="en-US" altLang="zh-CN" sz="1350" dirty="0"/>
          </a:p>
          <a:p>
            <a:r>
              <a:rPr lang="zh-CN" altLang="en-US" sz="1350" dirty="0"/>
              <a:t>要将修改合并到</a:t>
            </a:r>
            <a:r>
              <a:rPr lang="en-US" altLang="zh-CN" sz="1350" dirty="0"/>
              <a:t>master</a:t>
            </a:r>
            <a:r>
              <a:rPr lang="zh-CN" altLang="en-US" sz="1350" dirty="0"/>
              <a:t>上，则需要使用</a:t>
            </a:r>
            <a:r>
              <a:rPr lang="en-US" altLang="zh-CN" sz="1350" dirty="0"/>
              <a:t>merge</a:t>
            </a:r>
          </a:p>
          <a:p>
            <a:r>
              <a:rPr lang="zh-CN" altLang="en-US" sz="1350" dirty="0"/>
              <a:t>操作</a:t>
            </a:r>
            <a:endParaRPr lang="en-US" altLang="zh-CN" sz="13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8" y="2390471"/>
            <a:ext cx="2861347" cy="1193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6903" y="2637693"/>
            <a:ext cx="4047903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左图所示为创建一个</a:t>
            </a:r>
            <a:r>
              <a:rPr lang="en-US" altLang="zh-CN" sz="1350" dirty="0"/>
              <a:t>dev</a:t>
            </a:r>
            <a:r>
              <a:rPr lang="zh-CN" altLang="en-US" sz="1350" dirty="0"/>
              <a:t>分支，并且跳转到</a:t>
            </a:r>
            <a:r>
              <a:rPr lang="en-US" altLang="zh-CN" sz="1350" dirty="0"/>
              <a:t>dev</a:t>
            </a:r>
            <a:r>
              <a:rPr lang="zh-CN" altLang="en-US" sz="1350" dirty="0"/>
              <a:t>分支</a:t>
            </a:r>
            <a:endParaRPr lang="en-US" altLang="zh-CN" sz="1350" dirty="0"/>
          </a:p>
          <a:p>
            <a:r>
              <a:rPr lang="zh-CN" altLang="en-US" sz="1350" dirty="0"/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30534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8917" y="2551968"/>
            <a:ext cx="4339650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merge </a:t>
            </a:r>
          </a:p>
          <a:p>
            <a:r>
              <a:rPr lang="zh-CN" altLang="en-US" sz="1350" dirty="0"/>
              <a:t>该命令用于将两个或者两个以上的开发分支合并到一起</a:t>
            </a:r>
            <a:endParaRPr lang="en-US" altLang="zh-CN" sz="1350" dirty="0"/>
          </a:p>
          <a:p>
            <a:r>
              <a:rPr lang="zh-CN" altLang="en-US" sz="1350" dirty="0"/>
              <a:t>示例：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merge dev </a:t>
            </a:r>
            <a:r>
              <a:rPr lang="zh-CN" altLang="en-US" sz="1350" dirty="0"/>
              <a:t>将</a:t>
            </a:r>
            <a:r>
              <a:rPr lang="en-US" altLang="zh-CN" sz="1350" dirty="0"/>
              <a:t>dev</a:t>
            </a:r>
            <a:r>
              <a:rPr lang="zh-CN" altLang="en-US" sz="1350" dirty="0"/>
              <a:t>合并到当前分支上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4" y="2143146"/>
            <a:ext cx="3021806" cy="1585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8918" y="3791683"/>
            <a:ext cx="429348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这样操作还会存在一些问题；在我们开发自己的分支时，其他人或许对</a:t>
            </a:r>
            <a:r>
              <a:rPr lang="en-US" altLang="zh-CN" sz="1350" dirty="0"/>
              <a:t>master</a:t>
            </a:r>
            <a:r>
              <a:rPr lang="zh-CN" altLang="en-US" sz="1350" dirty="0"/>
              <a:t>已经有过修改；</a:t>
            </a:r>
            <a:endParaRPr lang="en-US" altLang="zh-CN" sz="1350" dirty="0"/>
          </a:p>
          <a:p>
            <a:r>
              <a:rPr lang="zh-CN" altLang="en-US" sz="1350" dirty="0"/>
              <a:t>如果我们直接合并，可能会存在一些冲突；合并时产生的冲突我们需要自己手动进行修改；</a:t>
            </a:r>
            <a:endParaRPr lang="en-US" altLang="zh-CN" sz="1350" dirty="0"/>
          </a:p>
          <a:p>
            <a:r>
              <a:rPr lang="zh-CN" altLang="en-US" sz="1350" dirty="0"/>
              <a:t>需要注意的是，我们合并时尽量避免在</a:t>
            </a:r>
            <a:r>
              <a:rPr lang="en-US" altLang="zh-CN" sz="1350" dirty="0"/>
              <a:t>master</a:t>
            </a:r>
            <a:r>
              <a:rPr lang="zh-CN" altLang="en-US" sz="1350" dirty="0"/>
              <a:t>进行操作，</a:t>
            </a:r>
            <a:endParaRPr lang="en-US" altLang="zh-CN" sz="1350" dirty="0"/>
          </a:p>
          <a:p>
            <a:r>
              <a:rPr lang="zh-CN" altLang="en-US" sz="1350" dirty="0"/>
              <a:t>应该先将</a:t>
            </a:r>
            <a:r>
              <a:rPr lang="en-US" altLang="zh-CN" sz="1350" dirty="0"/>
              <a:t>master</a:t>
            </a:r>
            <a:r>
              <a:rPr lang="zh-CN" altLang="en-US" sz="1350" dirty="0"/>
              <a:t>合并到我们的分支，在我们的分支将冲突修改完后，再放回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4" y="3791683"/>
            <a:ext cx="3021806" cy="14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8918" y="2584939"/>
            <a:ext cx="347516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冲突的解决办法：</a:t>
            </a:r>
            <a:endParaRPr lang="en-US" altLang="zh-CN" sz="1350" dirty="0"/>
          </a:p>
          <a:p>
            <a:r>
              <a:rPr lang="zh-CN" altLang="en-US" sz="1350" dirty="0"/>
              <a:t>先用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status</a:t>
            </a:r>
            <a:r>
              <a:rPr lang="zh-CN" altLang="en-US" sz="1350" dirty="0"/>
              <a:t>来查看冲突的文件，找到冲突的位置手动处理冲突，再通过</a:t>
            </a:r>
            <a:r>
              <a:rPr lang="en-US" altLang="zh-CN" sz="1350" dirty="0"/>
              <a:t>add</a:t>
            </a:r>
            <a:r>
              <a:rPr lang="zh-CN" altLang="en-US" sz="1350" dirty="0"/>
              <a:t>和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操作即可完成合并操作</a:t>
            </a:r>
            <a:endParaRPr lang="en-US" altLang="zh-CN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008917" y="3778494"/>
            <a:ext cx="361349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Git</a:t>
            </a:r>
            <a:r>
              <a:rPr lang="zh-CN" altLang="en-US" sz="1350" dirty="0"/>
              <a:t>会用 </a:t>
            </a:r>
            <a:r>
              <a:rPr lang="en-US" altLang="zh-CN" sz="1350" dirty="0"/>
              <a:t>&lt;&lt;&lt;&lt;&lt;&lt;&lt;  , ======= , &gt;&gt;&gt;&gt;&gt;&gt;&gt;</a:t>
            </a:r>
            <a:r>
              <a:rPr lang="zh-CN" altLang="en-US" sz="1350" dirty="0"/>
              <a:t>来标记</a:t>
            </a:r>
            <a:endParaRPr lang="en-US" altLang="zh-CN" sz="1350" dirty="0"/>
          </a:p>
          <a:p>
            <a:r>
              <a:rPr lang="zh-CN" altLang="en-US" sz="1350" dirty="0"/>
              <a:t>出不同分支的内容；我们修改后再提交；</a:t>
            </a:r>
            <a:endParaRPr lang="en-US" altLang="zh-CN" sz="1350" dirty="0"/>
          </a:p>
          <a:p>
            <a:r>
              <a:rPr lang="zh-CN" altLang="en-US" sz="1350" dirty="0"/>
              <a:t>完成合并后可以通过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log</a:t>
            </a:r>
            <a:r>
              <a:rPr lang="zh-CN" altLang="en-US" sz="1350" dirty="0"/>
              <a:t>来查看分支合并的</a:t>
            </a:r>
            <a:endParaRPr lang="en-US" altLang="zh-CN" sz="1350" dirty="0"/>
          </a:p>
          <a:p>
            <a:r>
              <a:rPr lang="zh-CN" altLang="en-US" sz="1350" dirty="0"/>
              <a:t>情况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61" y="2320142"/>
            <a:ext cx="393620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918" y="2004646"/>
            <a:ext cx="877163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分支操作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8917" y="2617910"/>
            <a:ext cx="7011856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假如我们在进行分支工作时，有人告诉你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分支上存在</a:t>
            </a:r>
            <a:r>
              <a:rPr lang="en-US" altLang="zh-CN" sz="1350" dirty="0"/>
              <a:t>bug</a:t>
            </a:r>
            <a:r>
              <a:rPr lang="zh-CN" altLang="en-US" sz="1350" dirty="0"/>
              <a:t>，需要你立刻去处理</a:t>
            </a:r>
            <a:r>
              <a:rPr lang="en-US" altLang="zh-CN" sz="1350" dirty="0"/>
              <a:t>bug</a:t>
            </a:r>
            <a:r>
              <a:rPr lang="zh-CN" altLang="en-US" sz="1350" dirty="0"/>
              <a:t>；</a:t>
            </a:r>
            <a:endParaRPr lang="en-US" altLang="zh-CN" sz="1350" dirty="0"/>
          </a:p>
          <a:p>
            <a:r>
              <a:rPr lang="zh-CN" altLang="en-US" sz="1350" dirty="0"/>
              <a:t>这时，我们可以先把当前工作区内的内容隐藏起来，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提供了该功能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8917" y="3438922"/>
            <a:ext cx="7013458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stash</a:t>
            </a:r>
            <a:r>
              <a:rPr lang="zh-CN" altLang="en-US" sz="1350" dirty="0"/>
              <a:t>该命令用于把当前工作区储存起来使用后，我们再用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status</a:t>
            </a:r>
            <a:r>
              <a:rPr lang="zh-CN" altLang="en-US" sz="1350" dirty="0"/>
              <a:t>查看工作区，就可</a:t>
            </a:r>
            <a:endParaRPr lang="en-US" altLang="zh-CN" sz="1350" dirty="0"/>
          </a:p>
          <a:p>
            <a:r>
              <a:rPr lang="zh-CN" altLang="en-US" sz="1350" dirty="0"/>
              <a:t>以发现是干净的了，我们把</a:t>
            </a:r>
            <a:r>
              <a:rPr lang="en-US" altLang="zh-CN" sz="1350" dirty="0"/>
              <a:t>bug</a:t>
            </a:r>
            <a:r>
              <a:rPr lang="zh-CN" altLang="en-US" sz="1350" dirty="0"/>
              <a:t>修复完后，再调用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stash pop</a:t>
            </a:r>
            <a:r>
              <a:rPr lang="zh-CN" altLang="en-US" sz="1350" dirty="0"/>
              <a:t>，恢复我们之前的工作区同</a:t>
            </a:r>
            <a:endParaRPr lang="en-US" altLang="zh-CN" sz="1350" dirty="0"/>
          </a:p>
          <a:p>
            <a:r>
              <a:rPr lang="zh-CN" altLang="en-US" sz="1350" dirty="0"/>
              <a:t>时把</a:t>
            </a:r>
            <a:r>
              <a:rPr lang="en-US" altLang="zh-CN" sz="1350" dirty="0"/>
              <a:t>stash</a:t>
            </a:r>
            <a:r>
              <a:rPr lang="zh-CN" altLang="en-US" sz="1350" dirty="0"/>
              <a:t>里面的内容删掉；</a:t>
            </a:r>
            <a:endParaRPr lang="en-US" altLang="zh-CN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1008918" y="4467683"/>
            <a:ext cx="706154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如果存在多个储存，可以调用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stash list</a:t>
            </a:r>
            <a:r>
              <a:rPr lang="zh-CN" altLang="en-US" sz="1350" dirty="0"/>
              <a:t>查看，然后用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stash apply</a:t>
            </a:r>
            <a:r>
              <a:rPr lang="zh-CN" altLang="en-US" sz="1350" dirty="0"/>
              <a:t>来恢复指定的工作区</a:t>
            </a:r>
          </a:p>
        </p:txBody>
      </p:sp>
    </p:spTree>
    <p:extLst>
      <p:ext uri="{BB962C8B-B14F-4D97-AF65-F5344CB8AC3E}">
        <p14:creationId xmlns:p14="http://schemas.microsoft.com/office/powerpoint/2010/main" val="29143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3" y="1839791"/>
            <a:ext cx="1569660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4" y="2327764"/>
            <a:ext cx="7109639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我们进行本地操作不仅仅是为了自己使用，更是要让其他人知道，这样才能完成协同工作；</a:t>
            </a:r>
            <a:endParaRPr lang="en-US" altLang="zh-CN" sz="1350" dirty="0"/>
          </a:p>
          <a:p>
            <a:r>
              <a:rPr lang="zh-CN" altLang="en-US" sz="1350" dirty="0"/>
              <a:t>因此，我们要将本地仓库的内容上传到远程仓库；也就是</a:t>
            </a:r>
            <a:r>
              <a:rPr lang="en-US" altLang="zh-CN" sz="1350" dirty="0" err="1"/>
              <a:t>github</a:t>
            </a:r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830873" y="3023486"/>
            <a:ext cx="7207422" cy="2169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Step1 </a:t>
            </a:r>
            <a:r>
              <a:rPr lang="zh-CN" altLang="en-US" sz="1350" dirty="0"/>
              <a:t>注册</a:t>
            </a:r>
            <a:r>
              <a:rPr lang="en-US" altLang="zh-CN" sz="1350" dirty="0" err="1"/>
              <a:t>github</a:t>
            </a:r>
            <a:r>
              <a:rPr lang="zh-CN" altLang="en-US" sz="1350" dirty="0"/>
              <a:t>账号</a:t>
            </a:r>
            <a:endParaRPr lang="en-US" altLang="zh-CN" sz="1350" dirty="0"/>
          </a:p>
          <a:p>
            <a:r>
              <a:rPr lang="zh-CN" altLang="en-US" sz="1350" dirty="0"/>
              <a:t>由于你的本地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仓库和</a:t>
            </a:r>
            <a:r>
              <a:rPr lang="en-US" altLang="zh-CN" sz="1350" dirty="0"/>
              <a:t>GitHub</a:t>
            </a:r>
            <a:r>
              <a:rPr lang="zh-CN" altLang="en-US" sz="1350" dirty="0"/>
              <a:t>仓库之间的传输是通过</a:t>
            </a:r>
            <a:r>
              <a:rPr lang="en-US" altLang="zh-CN" sz="1350" dirty="0"/>
              <a:t>SSH</a:t>
            </a:r>
            <a:r>
              <a:rPr lang="zh-CN" altLang="en-US" sz="1350" dirty="0"/>
              <a:t>加密的，所以，需要一点设置；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en-US" altLang="zh-CN" sz="1350" dirty="0"/>
              <a:t>Step2 </a:t>
            </a:r>
            <a:r>
              <a:rPr lang="zh-CN" altLang="en-US" sz="1350" dirty="0"/>
              <a:t>创建</a:t>
            </a:r>
            <a:r>
              <a:rPr lang="en-US" altLang="zh-CN" sz="1350" dirty="0"/>
              <a:t>SSH Key</a:t>
            </a:r>
          </a:p>
          <a:p>
            <a:r>
              <a:rPr lang="zh-CN" altLang="en-US" sz="1350" dirty="0"/>
              <a:t>在用户主目录下查看是否有</a:t>
            </a:r>
            <a:r>
              <a:rPr lang="en-US" altLang="zh-CN" sz="1350" dirty="0"/>
              <a:t>.</a:t>
            </a:r>
            <a:r>
              <a:rPr lang="en-US" altLang="zh-CN" sz="1350" dirty="0" err="1"/>
              <a:t>ssh</a:t>
            </a:r>
            <a:r>
              <a:rPr lang="zh-CN" altLang="en-US" sz="1350" dirty="0"/>
              <a:t>目录，如果有，看一下是否有</a:t>
            </a:r>
            <a:r>
              <a:rPr lang="en-US" altLang="zh-CN" sz="1350" dirty="0" err="1"/>
              <a:t>id_rsa</a:t>
            </a:r>
            <a:r>
              <a:rPr lang="zh-CN" altLang="en-US" sz="1350" dirty="0"/>
              <a:t>和</a:t>
            </a:r>
            <a:r>
              <a:rPr lang="en-US" altLang="zh-CN" sz="1350" dirty="0"/>
              <a:t>id_rsa.pub</a:t>
            </a:r>
            <a:r>
              <a:rPr lang="zh-CN" altLang="en-US" sz="1350" dirty="0"/>
              <a:t>两个文件；</a:t>
            </a:r>
            <a:endParaRPr lang="en-US" altLang="zh-CN" sz="1350" dirty="0"/>
          </a:p>
          <a:p>
            <a:r>
              <a:rPr lang="zh-CN" altLang="en-US" sz="1350" dirty="0"/>
              <a:t>如果没有，可以打开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Bash</a:t>
            </a:r>
            <a:r>
              <a:rPr lang="zh-CN" altLang="en-US" sz="1350" dirty="0"/>
              <a:t>，输入如下指令</a:t>
            </a:r>
            <a:endParaRPr lang="en-US" altLang="zh-CN" sz="1350" dirty="0"/>
          </a:p>
          <a:p>
            <a:r>
              <a:rPr lang="de-DE" altLang="zh-CN" sz="1350" dirty="0"/>
              <a:t>$ ssh-keygen -t rsa -C “youremail@example.com”</a:t>
            </a:r>
            <a:r>
              <a:rPr lang="zh-CN" altLang="en-US" sz="1350" dirty="0"/>
              <a:t>；然后一路回车，采用默认设置即可</a:t>
            </a:r>
            <a:endParaRPr lang="de-DE" altLang="zh-CN" sz="1350" dirty="0"/>
          </a:p>
          <a:p>
            <a:endParaRPr lang="en-US" altLang="zh-CN" sz="1350" dirty="0"/>
          </a:p>
          <a:p>
            <a:r>
              <a:rPr lang="en-US" altLang="zh-CN" sz="1350" dirty="0"/>
              <a:t>Step3 </a:t>
            </a:r>
            <a:r>
              <a:rPr lang="zh-CN" altLang="en-US" sz="1350" dirty="0"/>
              <a:t>登陆</a:t>
            </a:r>
            <a:r>
              <a:rPr lang="en-US" altLang="zh-CN" sz="1350" dirty="0"/>
              <a:t>GitHub</a:t>
            </a:r>
            <a:r>
              <a:rPr lang="zh-CN" altLang="en-US" sz="1350" dirty="0"/>
              <a:t>，点击右上角打开</a:t>
            </a:r>
            <a:r>
              <a:rPr lang="en-US" altLang="zh-CN" sz="1350" dirty="0"/>
              <a:t>Settings</a:t>
            </a:r>
            <a:r>
              <a:rPr lang="zh-CN" altLang="en-US" sz="1350" dirty="0"/>
              <a:t>，找到</a:t>
            </a:r>
            <a:r>
              <a:rPr lang="en-US" altLang="zh-CN" sz="1350" dirty="0"/>
              <a:t>SSH and GPG keys</a:t>
            </a:r>
            <a:r>
              <a:rPr lang="zh-CN" altLang="en-US" sz="1350" dirty="0"/>
              <a:t>；然后点击</a:t>
            </a:r>
            <a:r>
              <a:rPr lang="en-US" altLang="zh-CN" sz="1350" dirty="0"/>
              <a:t>New SSH </a:t>
            </a:r>
          </a:p>
          <a:p>
            <a:r>
              <a:rPr lang="en-US" altLang="zh-CN" sz="1350" dirty="0"/>
              <a:t>Key</a:t>
            </a:r>
            <a:r>
              <a:rPr lang="zh-CN" altLang="en-US" sz="1350" dirty="0"/>
              <a:t>；</a:t>
            </a:r>
            <a:r>
              <a:rPr lang="en-US" altLang="zh-CN" sz="1350" dirty="0"/>
              <a:t>Title</a:t>
            </a:r>
            <a:r>
              <a:rPr lang="zh-CN" altLang="en-US" sz="1350" dirty="0"/>
              <a:t>随便输入点东西，将</a:t>
            </a:r>
            <a:r>
              <a:rPr lang="en-US" altLang="zh-CN" sz="1350" dirty="0"/>
              <a:t>id_rsa.pub</a:t>
            </a:r>
            <a:r>
              <a:rPr lang="zh-CN" altLang="en-US" sz="1350" dirty="0"/>
              <a:t>用</a:t>
            </a:r>
            <a:r>
              <a:rPr lang="en-US" altLang="zh-CN" sz="1350" dirty="0"/>
              <a:t>notepad</a:t>
            </a:r>
            <a:r>
              <a:rPr lang="zh-CN" altLang="en-US" sz="1350" dirty="0"/>
              <a:t>打开，将里面内容复制到</a:t>
            </a:r>
            <a:r>
              <a:rPr lang="en-US" altLang="zh-CN" sz="1350" dirty="0"/>
              <a:t>Key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2691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6" y="1100088"/>
            <a:ext cx="7332786" cy="43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0" y="2190383"/>
            <a:ext cx="3914775" cy="2828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385" y="1512277"/>
            <a:ext cx="22621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集中式版本控制系统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69" y="2190383"/>
            <a:ext cx="3631223" cy="3146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8669" y="1512277"/>
            <a:ext cx="22621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分布式版本控制系统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3" y="1839791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4" y="3310368"/>
            <a:ext cx="7167603" cy="13388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clone</a:t>
            </a:r>
          </a:p>
          <a:p>
            <a:r>
              <a:rPr lang="zh-CN" altLang="en-US" sz="1350" dirty="0"/>
              <a:t>该命令将存储库克隆到新目录中；</a:t>
            </a:r>
            <a:endParaRPr lang="en-US" altLang="zh-CN" sz="1350" dirty="0"/>
          </a:p>
          <a:p>
            <a:r>
              <a:rPr lang="zh-CN" altLang="en-US" sz="1350" dirty="0"/>
              <a:t>假如你的</a:t>
            </a:r>
            <a:r>
              <a:rPr lang="en-US" altLang="zh-CN" sz="1350" dirty="0" err="1"/>
              <a:t>github</a:t>
            </a:r>
            <a:r>
              <a:rPr lang="zh-CN" altLang="en-US" sz="1350" dirty="0"/>
              <a:t>上已经有一个仓库名为</a:t>
            </a:r>
            <a:r>
              <a:rPr lang="en-US" altLang="zh-CN" sz="1350" dirty="0"/>
              <a:t>homework</a:t>
            </a:r>
            <a:r>
              <a:rPr lang="zh-CN" altLang="en-US" sz="1350" dirty="0"/>
              <a:t>（假设你的</a:t>
            </a:r>
            <a:r>
              <a:rPr lang="en-US" altLang="zh-CN" sz="1350" dirty="0" err="1"/>
              <a:t>github</a:t>
            </a:r>
            <a:r>
              <a:rPr lang="zh-CN" altLang="en-US" sz="1350" dirty="0"/>
              <a:t>账号名为</a:t>
            </a:r>
            <a:r>
              <a:rPr lang="en-US" altLang="zh-CN" sz="1350" dirty="0"/>
              <a:t>god</a:t>
            </a:r>
            <a:r>
              <a:rPr lang="zh-CN" altLang="en-US" sz="1350" dirty="0"/>
              <a:t>），你需要</a:t>
            </a:r>
            <a:endParaRPr lang="en-US" altLang="zh-CN" sz="1350" dirty="0"/>
          </a:p>
          <a:p>
            <a:r>
              <a:rPr lang="zh-CN" altLang="en-US" sz="1350" dirty="0"/>
              <a:t>使用它，就执行如下指令</a:t>
            </a:r>
            <a:endParaRPr lang="en-US" altLang="zh-CN" sz="1350" dirty="0"/>
          </a:p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clone </a:t>
            </a:r>
            <a:r>
              <a:rPr lang="en-US" altLang="zh-CN" sz="1350" dirty="0" err="1">
                <a:hlinkClick r:id="rId3"/>
              </a:rPr>
              <a:t>git@github.com:god</a:t>
            </a:r>
            <a:r>
              <a:rPr lang="en-US" altLang="zh-CN" sz="1350" dirty="0">
                <a:hlinkClick r:id="rId3"/>
              </a:rPr>
              <a:t>/</a:t>
            </a:r>
            <a:r>
              <a:rPr lang="en-US" altLang="zh-CN" sz="1350" dirty="0" err="1">
                <a:hlinkClick r:id="rId3"/>
              </a:rPr>
              <a:t>homework.git</a:t>
            </a:r>
            <a:endParaRPr lang="en-US" altLang="zh-CN" sz="1350" dirty="0"/>
          </a:p>
          <a:p>
            <a:r>
              <a:rPr lang="zh-CN" altLang="en-US" sz="1350" dirty="0"/>
              <a:t>这样，在当前的目录内你就可以获得该仓库的内容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0873" y="2360736"/>
            <a:ext cx="6590266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remote add </a:t>
            </a:r>
            <a:r>
              <a:rPr lang="zh-CN" altLang="en-US" sz="1350" dirty="0"/>
              <a:t>远程库名字 地址</a:t>
            </a:r>
            <a:endParaRPr lang="en-US" altLang="zh-CN" sz="1350" dirty="0"/>
          </a:p>
          <a:p>
            <a:r>
              <a:rPr lang="zh-CN" altLang="en-US" sz="1350" dirty="0"/>
              <a:t>新建仓库，然后与本地仓库进行关联，之后通过其他操作就可以实现本地与远端同步</a:t>
            </a:r>
            <a:endParaRPr lang="en-US" altLang="zh-CN" sz="1350" dirty="0"/>
          </a:p>
          <a:p>
            <a:r>
              <a:rPr lang="zh-CN" altLang="en-US" sz="1350" dirty="0"/>
              <a:t>例如 </a:t>
            </a:r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remote add origin </a:t>
            </a:r>
            <a:r>
              <a:rPr lang="en-US" altLang="zh-CN" sz="1350" dirty="0" err="1"/>
              <a:t>git@github.com:EESAST</a:t>
            </a:r>
            <a:r>
              <a:rPr lang="en-US" altLang="zh-CN" sz="1350" dirty="0"/>
              <a:t>/</a:t>
            </a:r>
            <a:r>
              <a:rPr lang="en-US" altLang="zh-CN" sz="1350" dirty="0" err="1"/>
              <a:t>test.git</a:t>
            </a:r>
            <a:endParaRPr lang="zh-CN" altLang="en-US" sz="1350" dirty="0" err="1"/>
          </a:p>
        </p:txBody>
      </p:sp>
    </p:spTree>
    <p:extLst>
      <p:ext uri="{BB962C8B-B14F-4D97-AF65-F5344CB8AC3E}">
        <p14:creationId xmlns:p14="http://schemas.microsoft.com/office/powerpoint/2010/main" val="32951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3" y="1839791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3" y="2911321"/>
            <a:ext cx="365196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remote</a:t>
            </a:r>
          </a:p>
          <a:p>
            <a:r>
              <a:rPr lang="zh-CN" altLang="en-US" sz="1350" dirty="0"/>
              <a:t>查看当前配置有哪些远程仓库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、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remote</a:t>
            </a:r>
            <a:r>
              <a:rPr lang="zh-CN" altLang="en-US" sz="1350" dirty="0"/>
              <a:t>不带参数时，列出所有远程分支</a:t>
            </a:r>
            <a:endParaRPr lang="en-US" altLang="zh-CN" sz="1350" dirty="0"/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、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remote –v</a:t>
            </a:r>
            <a:r>
              <a:rPr lang="zh-CN" altLang="en-US" sz="1350" dirty="0"/>
              <a:t>可以参看远程分支的</a:t>
            </a:r>
            <a:r>
              <a:rPr lang="en-US" altLang="zh-CN" sz="1350" dirty="0" err="1"/>
              <a:t>url</a:t>
            </a:r>
            <a:endParaRPr lang="en-US" altLang="zh-CN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830873" y="2271682"/>
            <a:ext cx="7834196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当我们从远程仓库克隆时，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会自动地把本地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分支和远程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分支对应起来，远程仓库默认</a:t>
            </a:r>
            <a:endParaRPr lang="en-US" altLang="zh-CN" sz="1350" dirty="0"/>
          </a:p>
          <a:p>
            <a:r>
              <a:rPr lang="zh-CN" altLang="en-US" sz="1350" dirty="0"/>
              <a:t>名称为</a:t>
            </a:r>
            <a:r>
              <a:rPr lang="en-US" altLang="zh-CN" sz="1350" dirty="0"/>
              <a:t>origin</a:t>
            </a:r>
            <a:endParaRPr lang="zh-CN" altLang="en-US" sz="1350" dirty="0" err="1"/>
          </a:p>
        </p:txBody>
      </p:sp>
    </p:spTree>
    <p:extLst>
      <p:ext uri="{BB962C8B-B14F-4D97-AF65-F5344CB8AC3E}">
        <p14:creationId xmlns:p14="http://schemas.microsoft.com/office/powerpoint/2010/main" val="35600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3" y="1839791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3" y="2380517"/>
            <a:ext cx="4685898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push</a:t>
            </a:r>
          </a:p>
          <a:p>
            <a:r>
              <a:rPr lang="zh-CN" altLang="en-US" sz="1350" dirty="0"/>
              <a:t>推送分支，就是把该分支上的所有本地提交推送到远程库。</a:t>
            </a:r>
            <a:endParaRPr lang="en-US" altLang="zh-CN" sz="1350" dirty="0"/>
          </a:p>
          <a:p>
            <a:r>
              <a:rPr lang="zh-CN" altLang="en-US" sz="1350" dirty="0"/>
              <a:t>推送时，要指定本地分支，这样，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就会把该分支推送到</a:t>
            </a:r>
            <a:endParaRPr lang="en-US" altLang="zh-CN" sz="1350" dirty="0"/>
          </a:p>
          <a:p>
            <a:r>
              <a:rPr lang="zh-CN" altLang="en-US" sz="1350" dirty="0"/>
              <a:t>远程库对应的远程分支上；</a:t>
            </a:r>
            <a:endParaRPr lang="en-US" altLang="zh-CN" sz="1350" dirty="0"/>
          </a:p>
          <a:p>
            <a:r>
              <a:rPr lang="zh-CN" altLang="en-US" sz="1350" dirty="0"/>
              <a:t>示例：</a:t>
            </a:r>
            <a:endParaRPr lang="en-US" altLang="zh-CN" sz="1350" dirty="0"/>
          </a:p>
          <a:p>
            <a:r>
              <a:rPr lang="en-US" altLang="zh-CN" sz="1350" dirty="0" err="1"/>
              <a:t>git</a:t>
            </a:r>
            <a:r>
              <a:rPr lang="en-US" altLang="zh-CN" sz="1350" dirty="0"/>
              <a:t> push origin master</a:t>
            </a:r>
            <a:r>
              <a:rPr lang="zh-CN" altLang="en-US" sz="1350" dirty="0"/>
              <a:t>将</a:t>
            </a:r>
            <a:r>
              <a:rPr lang="en-US" altLang="zh-CN" sz="1350" dirty="0"/>
              <a:t>master</a:t>
            </a:r>
            <a:r>
              <a:rPr lang="zh-CN" altLang="en-US" sz="1350" dirty="0"/>
              <a:t>分支推送到远程分支上</a:t>
            </a:r>
            <a:endParaRPr lang="en-US" altLang="zh-CN" sz="1350" dirty="0"/>
          </a:p>
          <a:p>
            <a:r>
              <a:rPr lang="zh-CN" altLang="en-US" sz="1350" dirty="0"/>
              <a:t>当然，也可以推送其他分支，例如推送</a:t>
            </a:r>
            <a:r>
              <a:rPr lang="en-US" altLang="zh-CN" sz="1350" dirty="0"/>
              <a:t>dev</a:t>
            </a:r>
            <a:r>
              <a:rPr lang="zh-CN" altLang="en-US" sz="1350" dirty="0"/>
              <a:t>分支</a:t>
            </a:r>
            <a:endParaRPr lang="en-US" altLang="zh-CN" sz="1350" dirty="0"/>
          </a:p>
          <a:p>
            <a:r>
              <a:rPr lang="en-US" altLang="zh-CN" sz="1350" dirty="0" err="1"/>
              <a:t>git</a:t>
            </a:r>
            <a:r>
              <a:rPr lang="en-US" altLang="zh-CN" sz="1350" dirty="0"/>
              <a:t> push origin dev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0874" y="4470889"/>
            <a:ext cx="463973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pull</a:t>
            </a:r>
          </a:p>
          <a:p>
            <a:r>
              <a:rPr lang="zh-CN" altLang="en-US" sz="1350" dirty="0"/>
              <a:t>取回远程主机某个分支的更新，再与本地的指定分支合并；</a:t>
            </a:r>
            <a:endParaRPr lang="en-US" altLang="zh-CN" sz="1350" dirty="0"/>
          </a:p>
          <a:p>
            <a:r>
              <a:rPr lang="en-US" altLang="zh-CN" sz="1350" dirty="0"/>
              <a:t>Pull</a:t>
            </a:r>
            <a:r>
              <a:rPr lang="zh-CN" altLang="en-US" sz="1350" dirty="0"/>
              <a:t>过程伴随</a:t>
            </a:r>
            <a:r>
              <a:rPr lang="en-US" altLang="zh-CN" sz="1350" dirty="0"/>
              <a:t>merge</a:t>
            </a:r>
            <a:r>
              <a:rPr lang="zh-CN" altLang="en-US" sz="1350" dirty="0"/>
              <a:t>操作，因此之前</a:t>
            </a:r>
            <a:r>
              <a:rPr lang="en-US" altLang="zh-CN" sz="1350" dirty="0"/>
              <a:t>merge</a:t>
            </a:r>
            <a:r>
              <a:rPr lang="zh-CN" altLang="en-US" sz="1350" dirty="0"/>
              <a:t>时存在的问题这里也会存在</a:t>
            </a:r>
          </a:p>
        </p:txBody>
      </p:sp>
    </p:spTree>
    <p:extLst>
      <p:ext uri="{BB962C8B-B14F-4D97-AF65-F5344CB8AC3E}">
        <p14:creationId xmlns:p14="http://schemas.microsoft.com/office/powerpoint/2010/main" val="36107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3" y="1839791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4" y="2420083"/>
            <a:ext cx="5530681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当我们拉取分支后，我们的小伙伴可能在分支上做过修改，</a:t>
            </a:r>
            <a:endParaRPr lang="en-US" altLang="zh-CN" sz="1350" dirty="0"/>
          </a:p>
          <a:p>
            <a:r>
              <a:rPr lang="zh-CN" altLang="en-US" sz="1350" dirty="0"/>
              <a:t>你现在又需要对同样的文件进行修改，那么我们再</a:t>
            </a:r>
            <a:r>
              <a:rPr lang="en-US" altLang="zh-CN" sz="1350" dirty="0"/>
              <a:t>push(</a:t>
            </a:r>
            <a:r>
              <a:rPr lang="zh-CN" altLang="en-US" sz="1350" dirty="0"/>
              <a:t>推送</a:t>
            </a:r>
            <a:r>
              <a:rPr lang="en-US" altLang="zh-CN" sz="1350" dirty="0"/>
              <a:t>)</a:t>
            </a:r>
            <a:r>
              <a:rPr lang="zh-CN" altLang="en-US" sz="1350" dirty="0"/>
              <a:t>回去时，</a:t>
            </a:r>
            <a:endParaRPr lang="en-US" altLang="zh-CN" sz="1350" dirty="0"/>
          </a:p>
          <a:p>
            <a:r>
              <a:rPr lang="zh-CN" altLang="en-US" sz="1350" dirty="0"/>
              <a:t>如果别人的修改和自己的修改冲突，我们就需要重新将分支</a:t>
            </a:r>
            <a:r>
              <a:rPr lang="en-US" altLang="zh-CN" sz="1350" dirty="0"/>
              <a:t>pull</a:t>
            </a:r>
            <a:r>
              <a:rPr lang="zh-CN" altLang="en-US" sz="1350" dirty="0"/>
              <a:t>下来，</a:t>
            </a:r>
            <a:endParaRPr lang="en-US" altLang="zh-CN" sz="1350" dirty="0"/>
          </a:p>
          <a:p>
            <a:r>
              <a:rPr lang="zh-CN" altLang="en-US" sz="1350" dirty="0"/>
              <a:t>在本地进行合并，手动解决矛盾后，再</a:t>
            </a:r>
            <a:r>
              <a:rPr lang="en-US" altLang="zh-CN" sz="1350" dirty="0"/>
              <a:t>push</a:t>
            </a:r>
            <a:r>
              <a:rPr lang="zh-CN" altLang="en-US" sz="1350" dirty="0"/>
              <a:t>上去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0874" y="3442189"/>
            <a:ext cx="5971507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小结</a:t>
            </a:r>
            <a:endParaRPr lang="en-US" altLang="zh-CN" sz="1350" dirty="0"/>
          </a:p>
          <a:p>
            <a:r>
              <a:rPr lang="zh-CN" altLang="en-US" sz="1350" dirty="0"/>
              <a:t>一直</a:t>
            </a:r>
            <a:r>
              <a:rPr lang="en-US" altLang="zh-CN" sz="1350" dirty="0"/>
              <a:t>push</a:t>
            </a:r>
            <a:r>
              <a:rPr lang="zh-CN" altLang="en-US" sz="1350" dirty="0"/>
              <a:t>一直爽，及时</a:t>
            </a:r>
            <a:r>
              <a:rPr lang="en-US" altLang="zh-CN" sz="1350" dirty="0"/>
              <a:t>push</a:t>
            </a:r>
            <a:r>
              <a:rPr lang="zh-CN" altLang="en-US" sz="1350" dirty="0"/>
              <a:t>，可以让我们避免一次存在过多的手动修改操作</a:t>
            </a:r>
            <a:endParaRPr lang="en-US" altLang="zh-CN" sz="1350" dirty="0"/>
          </a:p>
          <a:p>
            <a:r>
              <a:rPr lang="zh-CN" altLang="en-US" sz="1350" dirty="0"/>
              <a:t>先</a:t>
            </a:r>
            <a:r>
              <a:rPr lang="en-US" altLang="zh-CN" sz="1350" dirty="0"/>
              <a:t>pull</a:t>
            </a:r>
            <a:r>
              <a:rPr lang="zh-CN" altLang="en-US" sz="1350" dirty="0"/>
              <a:t>再</a:t>
            </a:r>
            <a:r>
              <a:rPr lang="en-US" altLang="zh-CN" sz="1350" dirty="0"/>
              <a:t>push</a:t>
            </a:r>
            <a:r>
              <a:rPr lang="zh-CN" altLang="en-US" sz="1350" dirty="0"/>
              <a:t>，</a:t>
            </a:r>
            <a:r>
              <a:rPr lang="en-US" altLang="zh-CN" sz="1350" dirty="0"/>
              <a:t>push</a:t>
            </a:r>
            <a:r>
              <a:rPr lang="zh-CN" altLang="en-US" sz="1350" dirty="0"/>
              <a:t>之前先</a:t>
            </a:r>
            <a:r>
              <a:rPr lang="en-US" altLang="zh-CN" sz="1350" dirty="0"/>
              <a:t>pull</a:t>
            </a:r>
            <a:r>
              <a:rPr lang="zh-CN" altLang="en-US" sz="1350" dirty="0"/>
              <a:t>一下是一个好习惯</a:t>
            </a:r>
          </a:p>
        </p:txBody>
      </p:sp>
    </p:spTree>
    <p:extLst>
      <p:ext uri="{BB962C8B-B14F-4D97-AF65-F5344CB8AC3E}">
        <p14:creationId xmlns:p14="http://schemas.microsoft.com/office/powerpoint/2010/main" val="34699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874" y="986937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74" y="1434772"/>
            <a:ext cx="7662675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当我们使用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pull</a:t>
            </a:r>
            <a:r>
              <a:rPr lang="zh-CN" altLang="en-US" sz="1350" dirty="0"/>
              <a:t>时，会强制更新我们本地的代码，那么如果想要暂时不动本地代码该怎么办呢？</a:t>
            </a:r>
            <a:endParaRPr lang="en-US" altLang="zh-CN" sz="1350" dirty="0"/>
          </a:p>
          <a:p>
            <a:r>
              <a:rPr lang="zh-CN" altLang="en-US" sz="1350" dirty="0"/>
              <a:t>这里有一个命令 </a:t>
            </a:r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fetch</a:t>
            </a:r>
            <a:r>
              <a:rPr lang="zh-CN" altLang="en-US" sz="1350" dirty="0"/>
              <a:t>，</a:t>
            </a:r>
            <a:endParaRPr lang="en-US" altLang="zh-CN" sz="1350" dirty="0"/>
          </a:p>
          <a:p>
            <a:r>
              <a:rPr lang="zh-CN" altLang="en-US" sz="1350" b="1" dirty="0"/>
              <a:t>使用</a:t>
            </a:r>
            <a:r>
              <a:rPr lang="en-US" altLang="zh-CN" sz="1350" b="1" dirty="0" err="1"/>
              <a:t>git</a:t>
            </a:r>
            <a:r>
              <a:rPr lang="en-US" altLang="zh-CN" sz="1350" b="1" dirty="0"/>
              <a:t> fetch</a:t>
            </a:r>
            <a:r>
              <a:rPr lang="zh-CN" altLang="en-US" sz="1350" b="1" dirty="0"/>
              <a:t>更新代码，本地的库中</a:t>
            </a:r>
            <a:r>
              <a:rPr lang="en-US" altLang="zh-CN" sz="1350" b="1" dirty="0"/>
              <a:t>master</a:t>
            </a:r>
            <a:r>
              <a:rPr lang="zh-CN" altLang="en-US" sz="1350" b="1" dirty="0"/>
              <a:t>的</a:t>
            </a:r>
            <a:r>
              <a:rPr lang="en-US" altLang="zh-CN" sz="1350" b="1" dirty="0" err="1"/>
              <a:t>commitID</a:t>
            </a:r>
            <a:r>
              <a:rPr lang="zh-CN" altLang="en-US" sz="1350" b="1" dirty="0"/>
              <a:t>不变</a:t>
            </a:r>
            <a:endParaRPr lang="zh-CN" altLang="en-US" sz="13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1"/>
          <a:stretch/>
        </p:blipFill>
        <p:spPr>
          <a:xfrm>
            <a:off x="369277" y="2603345"/>
            <a:ext cx="3873588" cy="33666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0874" y="2303264"/>
            <a:ext cx="98777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Fetch </a:t>
            </a:r>
            <a:r>
              <a:rPr lang="zh-CN" altLang="en-US" sz="1350" dirty="0"/>
              <a:t>效果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4242865" y="2603344"/>
            <a:ext cx="4013112" cy="33666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42865" y="2303264"/>
            <a:ext cx="83869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Pull</a:t>
            </a:r>
            <a:r>
              <a:rPr lang="zh-CN" altLang="en-US" sz="1350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22397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0873" y="1839791"/>
            <a:ext cx="243528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进行远程仓库的一些操作命令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627" y="2354141"/>
            <a:ext cx="5061001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rebase</a:t>
            </a:r>
          </a:p>
          <a:p>
            <a:r>
              <a:rPr lang="zh-CN" altLang="en-US" sz="1350" dirty="0"/>
              <a:t>该命令用于将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的提交历史变成一条直线，具体过程如下图所示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7" y="3076240"/>
            <a:ext cx="882323" cy="950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1" y="2975387"/>
            <a:ext cx="1924653" cy="105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36" y="2975387"/>
            <a:ext cx="2518964" cy="14492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3" y="4264487"/>
            <a:ext cx="2478696" cy="1208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4"/>
          <a:stretch/>
        </p:blipFill>
        <p:spPr>
          <a:xfrm>
            <a:off x="3736254" y="4264487"/>
            <a:ext cx="3346427" cy="12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0873" y="1839791"/>
            <a:ext cx="1242648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Github</a:t>
            </a:r>
            <a:r>
              <a:rPr lang="zh-CN" altLang="en-US" sz="1350" dirty="0"/>
              <a:t>的使用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0873" y="2248633"/>
            <a:ext cx="8249383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GitHub</a:t>
            </a:r>
            <a:r>
              <a:rPr lang="zh-CN" altLang="en-US" sz="1350" dirty="0"/>
              <a:t>是一个开源协作社区，通过</a:t>
            </a:r>
            <a:r>
              <a:rPr lang="en-US" altLang="zh-CN" sz="1350" dirty="0"/>
              <a:t>GitHub</a:t>
            </a:r>
            <a:r>
              <a:rPr lang="zh-CN" altLang="en-US" sz="1350" dirty="0"/>
              <a:t>，既可以让别人参与你的开源项目，也可以参与别人的开源项目</a:t>
            </a:r>
            <a:endParaRPr lang="en-US" altLang="zh-CN" sz="1350" dirty="0"/>
          </a:p>
          <a:p>
            <a:r>
              <a:rPr lang="zh-CN" altLang="en-US" sz="1350" dirty="0"/>
              <a:t>当我们看上别人的仓库，可以通过</a:t>
            </a:r>
            <a:r>
              <a:rPr lang="en-US" altLang="zh-CN" sz="1350" dirty="0"/>
              <a:t>fork</a:t>
            </a:r>
            <a:r>
              <a:rPr lang="zh-CN" altLang="en-US" sz="1350" dirty="0"/>
              <a:t>，</a:t>
            </a:r>
            <a:r>
              <a:rPr lang="en-US" altLang="zh-CN" sz="1350" dirty="0"/>
              <a:t>fork</a:t>
            </a:r>
            <a:r>
              <a:rPr lang="zh-CN" altLang="en-US" sz="1350" dirty="0"/>
              <a:t>到自己这里来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3" y="3059722"/>
            <a:ext cx="8056227" cy="2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0873" y="1839791"/>
            <a:ext cx="1242648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Github</a:t>
            </a:r>
            <a:r>
              <a:rPr lang="zh-CN" altLang="en-US" sz="1350" dirty="0"/>
              <a:t>的使用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874" y="2459647"/>
            <a:ext cx="5176471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合作开发时提交自己的修改</a:t>
            </a:r>
            <a:endParaRPr lang="en-US" altLang="zh-CN" sz="1350" dirty="0"/>
          </a:p>
          <a:p>
            <a:r>
              <a:rPr lang="zh-CN" altLang="en-US" sz="1350" dirty="0"/>
              <a:t>通常，我们先是</a:t>
            </a:r>
            <a:r>
              <a:rPr lang="en-US" altLang="zh-CN" sz="1350" dirty="0"/>
              <a:t>fork</a:t>
            </a:r>
            <a:r>
              <a:rPr lang="zh-CN" altLang="en-US" sz="1350" dirty="0"/>
              <a:t>项目后，在自己本地修改完后，再提交上去；</a:t>
            </a:r>
            <a:endParaRPr lang="en-US" altLang="zh-CN" sz="1350" dirty="0"/>
          </a:p>
          <a:p>
            <a:r>
              <a:rPr lang="zh-CN" altLang="en-US" sz="1350" dirty="0"/>
              <a:t>但是并不是每个人的提交都被立刻采纳，需要仓库拥有者同意后才</a:t>
            </a:r>
            <a:endParaRPr lang="en-US" altLang="zh-CN" sz="1350" dirty="0"/>
          </a:p>
          <a:p>
            <a:r>
              <a:rPr lang="zh-CN" altLang="en-US" sz="1350" dirty="0"/>
              <a:t>可以；我们可以通过</a:t>
            </a:r>
            <a:r>
              <a:rPr lang="en-US" altLang="zh-CN" sz="1350" dirty="0"/>
              <a:t>pull request</a:t>
            </a:r>
            <a:r>
              <a:rPr lang="zh-CN" altLang="en-US" sz="1350" dirty="0"/>
              <a:t>发送自己的修改</a:t>
            </a:r>
            <a:endParaRPr lang="en-US" altLang="zh-CN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4" y="3555693"/>
            <a:ext cx="5345449" cy="18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70" y="1760659"/>
            <a:ext cx="181011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Step1</a:t>
            </a:r>
            <a:r>
              <a:rPr lang="zh-CN" altLang="en-US" sz="1350" dirty="0"/>
              <a:t> </a:t>
            </a:r>
            <a:r>
              <a:rPr lang="en-US" altLang="zh-CN" sz="1350" dirty="0"/>
              <a:t>GIT</a:t>
            </a:r>
            <a:r>
              <a:rPr lang="zh-CN" altLang="en-US" sz="1350" dirty="0"/>
              <a:t>安装与配置</a:t>
            </a:r>
            <a:endParaRPr lang="en-US" altLang="zh-CN" sz="1350" dirty="0"/>
          </a:p>
        </p:txBody>
      </p:sp>
      <p:sp>
        <p:nvSpPr>
          <p:cNvPr id="3" name="文本框 2"/>
          <p:cNvSpPr txBox="1"/>
          <p:nvPr/>
        </p:nvSpPr>
        <p:spPr>
          <a:xfrm>
            <a:off x="606669" y="2340952"/>
            <a:ext cx="343876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下载地址：</a:t>
            </a:r>
            <a:r>
              <a:rPr lang="en-US" altLang="zh-CN" sz="1350" dirty="0"/>
              <a:t>https://git-scm.com/downloads</a:t>
            </a:r>
            <a:endParaRPr lang="zh-CN" altLang="en-US" sz="1350" dirty="0" err="1"/>
          </a:p>
        </p:txBody>
      </p:sp>
      <p:sp>
        <p:nvSpPr>
          <p:cNvPr id="6" name="文本框 5"/>
          <p:cNvSpPr txBox="1"/>
          <p:nvPr/>
        </p:nvSpPr>
        <p:spPr>
          <a:xfrm>
            <a:off x="606669" y="2921244"/>
            <a:ext cx="8130752" cy="1546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安装完成后，通过开始菜单找到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Bash</a:t>
            </a:r>
            <a:r>
              <a:rPr lang="zh-CN" altLang="en-US" sz="1350" dirty="0"/>
              <a:t>；首先，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需要知道一些个人信息：名字和</a:t>
            </a:r>
            <a:r>
              <a:rPr lang="en-US" altLang="zh-CN" sz="1350" dirty="0"/>
              <a:t>email</a:t>
            </a:r>
          </a:p>
          <a:p>
            <a:r>
              <a:rPr lang="zh-CN" altLang="en-US" sz="1350" dirty="0"/>
              <a:t>执行如下指令：</a:t>
            </a:r>
            <a:endParaRPr lang="en-US" altLang="zh-CN" sz="1350" dirty="0"/>
          </a:p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config</a:t>
            </a:r>
            <a:r>
              <a:rPr lang="en-US" altLang="zh-CN" sz="1350" dirty="0"/>
              <a:t> --global user.name “</a:t>
            </a:r>
            <a:r>
              <a:rPr lang="zh-CN" altLang="en-US" sz="1350" dirty="0"/>
              <a:t>你的名字</a:t>
            </a:r>
            <a:r>
              <a:rPr lang="en-US" altLang="zh-CN" sz="1350" dirty="0"/>
              <a:t>”</a:t>
            </a:r>
          </a:p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config</a:t>
            </a:r>
            <a:r>
              <a:rPr lang="en-US" altLang="zh-CN" sz="1350" dirty="0"/>
              <a:t> --global </a:t>
            </a:r>
            <a:r>
              <a:rPr lang="en-US" altLang="zh-CN" sz="1350" dirty="0" err="1"/>
              <a:t>user.email</a:t>
            </a:r>
            <a:r>
              <a:rPr lang="en-US" altLang="zh-CN" sz="1350" dirty="0"/>
              <a:t> “</a:t>
            </a:r>
            <a:r>
              <a:rPr lang="zh-CN" altLang="en-US" sz="1350" dirty="0"/>
              <a:t>你的邮箱地址</a:t>
            </a:r>
            <a:r>
              <a:rPr lang="en-US" altLang="zh-CN" sz="1350" dirty="0"/>
              <a:t>”</a:t>
            </a:r>
          </a:p>
          <a:p>
            <a:r>
              <a:rPr lang="zh-CN" altLang="en-US" sz="1350" dirty="0"/>
              <a:t>添加</a:t>
            </a:r>
            <a:r>
              <a:rPr lang="en-US" altLang="zh-CN" sz="1350" dirty="0"/>
              <a:t>global</a:t>
            </a:r>
            <a:r>
              <a:rPr lang="zh-CN" altLang="en-US" sz="1350" dirty="0"/>
              <a:t>参数表示整台机器上所有的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仓库都会使用这个配置，需要使用不同信息配置时可以自行修改</a:t>
            </a:r>
            <a:endParaRPr lang="en-US" altLang="zh-CN" sz="1350" dirty="0"/>
          </a:p>
          <a:p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config</a:t>
            </a:r>
            <a:r>
              <a:rPr lang="zh-CN" altLang="en-US" sz="1350" dirty="0"/>
              <a:t>可以帮助我们设置控制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外观和行为的配置变量，其他</a:t>
            </a:r>
            <a:r>
              <a:rPr lang="en-US" altLang="zh-CN" sz="1350" dirty="0" err="1"/>
              <a:t>config</a:t>
            </a:r>
            <a:r>
              <a:rPr lang="zh-CN" altLang="en-US" sz="1350" dirty="0"/>
              <a:t>指令操作可以通过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help </a:t>
            </a:r>
            <a:r>
              <a:rPr lang="en-US" altLang="zh-CN" sz="1350" dirty="0" err="1"/>
              <a:t>config</a:t>
            </a:r>
            <a:endParaRPr lang="en-US" altLang="zh-CN" sz="1350" dirty="0"/>
          </a:p>
          <a:p>
            <a:r>
              <a:rPr lang="zh-CN" altLang="en-US" sz="1350" dirty="0"/>
              <a:t>进行查看</a:t>
            </a:r>
          </a:p>
        </p:txBody>
      </p:sp>
    </p:spTree>
    <p:extLst>
      <p:ext uri="{BB962C8B-B14F-4D97-AF65-F5344CB8AC3E}">
        <p14:creationId xmlns:p14="http://schemas.microsoft.com/office/powerpoint/2010/main" val="14138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308" y="1826602"/>
            <a:ext cx="6510115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Git</a:t>
            </a:r>
            <a:r>
              <a:rPr lang="zh-CN" altLang="en-US" sz="1350" dirty="0"/>
              <a:t>项目的三个工作区域概念：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仓库、工作目录和暂存区域；对应的文件有三种状</a:t>
            </a:r>
            <a:endParaRPr lang="en-US" altLang="zh-CN" sz="1350" dirty="0"/>
          </a:p>
          <a:p>
            <a:r>
              <a:rPr lang="zh-CN" altLang="en-US" sz="1350" dirty="0"/>
              <a:t>态：已提交、已修改和已暂存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1308" y="2604721"/>
            <a:ext cx="6696064" cy="13388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zh-CN" altLang="en-US" sz="1350" dirty="0"/>
              <a:t>仓库目录是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zh-CN" altLang="en-US" sz="1350" dirty="0"/>
              <a:t>用来保存项目的元数据和对象数据库的地方。 这是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zh-CN" altLang="en-US" sz="1350" dirty="0"/>
              <a:t>中最重要的</a:t>
            </a:r>
            <a:endParaRPr lang="en-US" altLang="zh-CN" sz="1350" dirty="0"/>
          </a:p>
          <a:p>
            <a:r>
              <a:rPr lang="zh-CN" altLang="en-US" sz="1350" dirty="0"/>
              <a:t>部分，从其它计算机克隆仓库时，拷贝的就是这里的数据。</a:t>
            </a:r>
            <a:r>
              <a:rPr lang="en-US" altLang="zh-CN" sz="1350" dirty="0"/>
              <a:t/>
            </a:r>
            <a:br>
              <a:rPr lang="en-US" altLang="zh-CN" sz="1350" dirty="0"/>
            </a:br>
            <a:r>
              <a:rPr lang="zh-CN" altLang="en-US" sz="1350" dirty="0"/>
              <a:t>工作目录是对项目的某个版本独立提取出来的内容。 这些从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zh-CN" altLang="en-US" sz="1350" dirty="0"/>
              <a:t>仓库的压缩数据库中</a:t>
            </a:r>
            <a:endParaRPr lang="en-US" altLang="zh-CN" sz="1350" dirty="0"/>
          </a:p>
          <a:p>
            <a:r>
              <a:rPr lang="zh-CN" altLang="en-US" sz="1350" dirty="0"/>
              <a:t>提取出来的文件，放在磁盘上供你使用或修改。</a:t>
            </a:r>
            <a:endParaRPr lang="en-US" altLang="zh-CN" sz="1350" dirty="0"/>
          </a:p>
          <a:p>
            <a:r>
              <a:rPr lang="zh-CN" altLang="en-US" sz="1350" dirty="0"/>
              <a:t>暂存区域是一个文件，保存了下次将提交的文件列表信息，一般在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zh-CN" altLang="en-US" sz="1350" dirty="0"/>
              <a:t>仓库目录中。 </a:t>
            </a:r>
            <a:endParaRPr lang="en-US" altLang="zh-CN" sz="1350" dirty="0"/>
          </a:p>
          <a:p>
            <a:r>
              <a:rPr lang="zh-CN" altLang="en-US" sz="1350" dirty="0"/>
              <a:t>有时候也被称作‘索引’，不过一般说法还是叫暂存区域</a:t>
            </a:r>
            <a:endParaRPr lang="en-US" altLang="zh-CN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791308" y="4213836"/>
            <a:ext cx="549381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基本工作流程：</a:t>
            </a:r>
            <a:endParaRPr lang="en-US" altLang="zh-CN" sz="1350" dirty="0"/>
          </a:p>
          <a:p>
            <a:r>
              <a:rPr lang="en-US" altLang="zh-CN" sz="1350" dirty="0"/>
              <a:t>1</a:t>
            </a:r>
            <a:r>
              <a:rPr lang="zh-CN" altLang="en-US" sz="1350" dirty="0"/>
              <a:t>、在工作目录中修改文件</a:t>
            </a:r>
            <a:endParaRPr lang="en-US" altLang="zh-CN" sz="1350" dirty="0"/>
          </a:p>
          <a:p>
            <a:r>
              <a:rPr lang="en-US" altLang="zh-CN" sz="1350" dirty="0"/>
              <a:t>2</a:t>
            </a:r>
            <a:r>
              <a:rPr lang="zh-CN" altLang="en-US" sz="1350" dirty="0"/>
              <a:t>、暂存文件，将文件的快照放入暂存区域</a:t>
            </a:r>
            <a:endParaRPr lang="en-US" altLang="zh-CN" sz="1350" dirty="0"/>
          </a:p>
          <a:p>
            <a:r>
              <a:rPr lang="en-US" altLang="zh-CN" sz="1350" dirty="0"/>
              <a:t>3</a:t>
            </a:r>
            <a:r>
              <a:rPr lang="zh-CN" altLang="en-US" sz="1350" dirty="0"/>
              <a:t>、提交更新，找到暂存区域的文件，将快照永久性存储到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仓库目录</a:t>
            </a:r>
          </a:p>
        </p:txBody>
      </p:sp>
    </p:spTree>
    <p:extLst>
      <p:ext uri="{BB962C8B-B14F-4D97-AF65-F5344CB8AC3E}">
        <p14:creationId xmlns:p14="http://schemas.microsoft.com/office/powerpoint/2010/main" val="30723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8989" y="1806819"/>
            <a:ext cx="1717137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Step2 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版本库介绍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989" y="2268416"/>
            <a:ext cx="6244017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版本库又名仓库，英文名</a:t>
            </a:r>
            <a:r>
              <a:rPr lang="en-US" altLang="zh-CN" sz="1350" b="1" dirty="0"/>
              <a:t>repository</a:t>
            </a:r>
            <a:r>
              <a:rPr lang="zh-CN" altLang="en-US" sz="1350" dirty="0"/>
              <a:t>，你可以简单理解成一个目录，这个</a:t>
            </a:r>
            <a:endParaRPr lang="en-US" altLang="zh-CN" sz="1350" dirty="0"/>
          </a:p>
          <a:p>
            <a:r>
              <a:rPr lang="zh-CN" altLang="en-US" sz="1350" dirty="0"/>
              <a:t>目录里面的所有文件都可以被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管理起来，每个文件的修改、删除，</a:t>
            </a:r>
            <a:r>
              <a:rPr lang="en-US" altLang="zh-CN" sz="1350" dirty="0" err="1"/>
              <a:t>Git</a:t>
            </a:r>
            <a:endParaRPr lang="en-US" altLang="zh-CN" sz="1350" dirty="0"/>
          </a:p>
          <a:p>
            <a:r>
              <a:rPr lang="zh-CN" altLang="en-US" sz="1350" dirty="0"/>
              <a:t>都能跟踪，以便任何时刻都可以追踪历史，或者在将来某个时刻可以“还原”。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8989" y="3211391"/>
            <a:ext cx="4350871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版本库创建操作</a:t>
            </a:r>
            <a:endParaRPr lang="en-US" altLang="zh-CN" sz="1350" dirty="0"/>
          </a:p>
          <a:p>
            <a:r>
              <a:rPr lang="zh-CN" altLang="en-US" sz="1350" dirty="0"/>
              <a:t>自行选择位置新建一个空文件夹，用</a:t>
            </a:r>
            <a:r>
              <a:rPr lang="en-US" altLang="zh-CN" sz="1350" dirty="0"/>
              <a:t>cd</a:t>
            </a:r>
            <a:r>
              <a:rPr lang="zh-CN" altLang="en-US" sz="1350" dirty="0"/>
              <a:t>命令找到该位置</a:t>
            </a:r>
            <a:endParaRPr lang="en-US" altLang="zh-CN" sz="1350" dirty="0"/>
          </a:p>
          <a:p>
            <a:r>
              <a:rPr lang="zh-CN" altLang="en-US" sz="1350" dirty="0"/>
              <a:t>运行指令</a:t>
            </a:r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</a:t>
            </a:r>
            <a:r>
              <a:rPr lang="en-US" altLang="zh-CN" sz="1350" dirty="0" err="1"/>
              <a:t>init</a:t>
            </a:r>
            <a:r>
              <a:rPr lang="en-US" altLang="zh-CN" sz="1350" dirty="0"/>
              <a:t> </a:t>
            </a:r>
            <a:r>
              <a:rPr lang="zh-CN" altLang="en-US" sz="1350" dirty="0"/>
              <a:t>即可将该目录变成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可以管理的仓库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8989" y="4154366"/>
            <a:ext cx="6272871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仓库里面能干的事：我们可以把一些文件放进仓库进行维护，通过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操作，我们</a:t>
            </a:r>
            <a:endParaRPr lang="en-US" altLang="zh-CN" sz="1350" dirty="0"/>
          </a:p>
          <a:p>
            <a:r>
              <a:rPr lang="zh-CN" altLang="en-US" sz="1350" dirty="0"/>
              <a:t>能够跟踪仓库里面的文件的改动；并且我们能够通过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获得以前的版本，这样就</a:t>
            </a:r>
            <a:endParaRPr lang="en-US" altLang="zh-CN" sz="1350" dirty="0"/>
          </a:p>
          <a:p>
            <a:r>
              <a:rPr lang="zh-CN" altLang="en-US" sz="1350" dirty="0"/>
              <a:t>不怕以前的代码无法找到的尴尬</a:t>
            </a:r>
          </a:p>
        </p:txBody>
      </p:sp>
    </p:spTree>
    <p:extLst>
      <p:ext uri="{BB962C8B-B14F-4D97-AF65-F5344CB8AC3E}">
        <p14:creationId xmlns:p14="http://schemas.microsoft.com/office/powerpoint/2010/main" val="34723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1091" y="2057400"/>
            <a:ext cx="278153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一些在本地进行的操作指令及介绍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091" y="2492619"/>
            <a:ext cx="7879080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add a.txt b.txt test</a:t>
            </a:r>
          </a:p>
          <a:p>
            <a:r>
              <a:rPr lang="zh-CN" altLang="en-US" sz="1350" dirty="0"/>
              <a:t>该处</a:t>
            </a:r>
            <a:r>
              <a:rPr lang="en-US" altLang="zh-CN" sz="1350" dirty="0"/>
              <a:t>add</a:t>
            </a:r>
            <a:r>
              <a:rPr lang="zh-CN" altLang="en-US" sz="1350" dirty="0"/>
              <a:t>操作后面可以添加多个文件或者目录，</a:t>
            </a:r>
            <a:r>
              <a:rPr lang="en-US" altLang="zh-CN" sz="1350" dirty="0"/>
              <a:t>add</a:t>
            </a:r>
            <a:r>
              <a:rPr lang="zh-CN" altLang="en-US" sz="1350" dirty="0"/>
              <a:t>的作用是将文件内容添加到索引</a:t>
            </a:r>
            <a:r>
              <a:rPr lang="zh-CN" altLang="en-US" sz="1350" dirty="0" smtClean="0"/>
              <a:t>（</a:t>
            </a:r>
            <a:r>
              <a:rPr lang="zh-CN" altLang="en-US" sz="1350" dirty="0"/>
              <a:t>暂存</a:t>
            </a:r>
            <a:r>
              <a:rPr lang="zh-CN" altLang="en-US" sz="1350" dirty="0" smtClean="0"/>
              <a:t>区</a:t>
            </a:r>
            <a:r>
              <a:rPr lang="zh-CN" altLang="en-US" sz="1350" dirty="0"/>
              <a:t>），用于</a:t>
            </a:r>
            <a:endParaRPr lang="en-US" altLang="zh-CN" sz="1350" dirty="0"/>
          </a:p>
          <a:p>
            <a:r>
              <a:rPr lang="zh-CN" altLang="en-US" sz="1350" dirty="0"/>
              <a:t>准备下一次将这些内容提交到仓库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090" y="3455377"/>
            <a:ext cx="810029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commit –m “</a:t>
            </a:r>
            <a:r>
              <a:rPr lang="zh-CN" altLang="en-US" sz="1350" dirty="0"/>
              <a:t>提交内容的描述</a:t>
            </a:r>
            <a:r>
              <a:rPr lang="en-US" altLang="zh-CN" sz="1350" dirty="0"/>
              <a:t>”</a:t>
            </a:r>
          </a:p>
          <a:p>
            <a:r>
              <a:rPr lang="en-US" altLang="zh-CN" sz="1350" dirty="0"/>
              <a:t>commit</a:t>
            </a:r>
            <a:r>
              <a:rPr lang="zh-CN" altLang="en-US" sz="1350" dirty="0"/>
              <a:t>操作是</a:t>
            </a:r>
            <a:r>
              <a:rPr lang="zh-CN" altLang="en-US" sz="1350" dirty="0" smtClean="0"/>
              <a:t>将</a:t>
            </a:r>
            <a:r>
              <a:rPr lang="zh-CN" altLang="en-US" sz="1350" dirty="0"/>
              <a:t>暂存</a:t>
            </a:r>
            <a:r>
              <a:rPr lang="zh-CN" altLang="en-US" sz="1350" dirty="0" smtClean="0"/>
              <a:t>区</a:t>
            </a:r>
            <a:r>
              <a:rPr lang="zh-CN" altLang="en-US" sz="1350" dirty="0"/>
              <a:t>内的内容提交到本地的仓库（版本库）；每次执行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操作会生成一段序列，</a:t>
            </a:r>
            <a:endParaRPr lang="en-US" altLang="zh-CN" sz="1350" dirty="0"/>
          </a:p>
          <a:p>
            <a:r>
              <a:rPr lang="zh-CN" altLang="en-US" sz="1350" dirty="0"/>
              <a:t>可以称作</a:t>
            </a:r>
            <a:r>
              <a:rPr lang="en-US" altLang="zh-CN" sz="1350" dirty="0"/>
              <a:t>commit-id</a:t>
            </a:r>
            <a:r>
              <a:rPr lang="zh-CN" altLang="en-US" sz="1350" dirty="0"/>
              <a:t>；之后当我们需要回退到之前的某一个版本时可以通过输入</a:t>
            </a:r>
            <a:r>
              <a:rPr lang="en-US" altLang="zh-CN" sz="1350" dirty="0"/>
              <a:t>id</a:t>
            </a:r>
            <a:r>
              <a:rPr lang="zh-CN" altLang="en-US" sz="1350" dirty="0"/>
              <a:t>准确查找</a:t>
            </a:r>
            <a:endParaRPr lang="en-US" altLang="zh-CN" sz="1350" dirty="0"/>
          </a:p>
          <a:p>
            <a:r>
              <a:rPr lang="en-US" altLang="zh-CN" sz="1350" dirty="0"/>
              <a:t>-m</a:t>
            </a:r>
            <a:r>
              <a:rPr lang="zh-CN" altLang="en-US" sz="1350" dirty="0"/>
              <a:t>后需要输入此次修改的内容描述；比如添加了某项功能或者删除了某段代码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1091" y="4602835"/>
            <a:ext cx="521969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拥有</a:t>
            </a:r>
            <a:r>
              <a:rPr lang="en-US" altLang="zh-CN" sz="1350" dirty="0"/>
              <a:t>add</a:t>
            </a:r>
            <a:r>
              <a:rPr lang="zh-CN" altLang="en-US" sz="1350" dirty="0"/>
              <a:t>与</a:t>
            </a:r>
            <a:r>
              <a:rPr lang="en-US" altLang="zh-CN" sz="1350" dirty="0"/>
              <a:t>commit</a:t>
            </a:r>
            <a:r>
              <a:rPr lang="zh-CN" altLang="en-US" sz="1350" dirty="0"/>
              <a:t>之后，我们就可以不断更新我们仓库内的文件啦</a:t>
            </a:r>
          </a:p>
        </p:txBody>
      </p:sp>
    </p:spTree>
    <p:extLst>
      <p:ext uri="{BB962C8B-B14F-4D97-AF65-F5344CB8AC3E}">
        <p14:creationId xmlns:p14="http://schemas.microsoft.com/office/powerpoint/2010/main" val="32378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5511" y="1965081"/>
            <a:ext cx="3704860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回顾之前工作目录</a:t>
            </a:r>
            <a:r>
              <a:rPr lang="en-US" altLang="zh-CN" sz="1350" dirty="0"/>
              <a:t>(</a:t>
            </a:r>
            <a:r>
              <a:rPr lang="zh-CN" altLang="en-US" sz="1350" dirty="0"/>
              <a:t>工作区</a:t>
            </a:r>
            <a:r>
              <a:rPr lang="en-US" altLang="zh-CN" sz="1350" dirty="0"/>
              <a:t>)</a:t>
            </a:r>
            <a:r>
              <a:rPr lang="zh-CN" altLang="en-US" sz="1350" dirty="0"/>
              <a:t>与暂存区域</a:t>
            </a:r>
            <a:r>
              <a:rPr lang="en-US" altLang="zh-CN" sz="1350" dirty="0"/>
              <a:t>(</a:t>
            </a:r>
            <a:r>
              <a:rPr lang="zh-CN" altLang="en-US" sz="1350" dirty="0"/>
              <a:t>暂存区</a:t>
            </a:r>
            <a:r>
              <a:rPr lang="en-US" altLang="zh-CN" sz="1350" dirty="0"/>
              <a:t>)</a:t>
            </a:r>
            <a:endParaRPr lang="zh-CN" altLang="en-US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11" y="2421731"/>
            <a:ext cx="3271838" cy="16716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5512" y="4332410"/>
            <a:ext cx="6070893" cy="1131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假设我们在工作区里面已经有两个文件，进行</a:t>
            </a:r>
            <a:r>
              <a:rPr lang="en-US" altLang="zh-CN" sz="1350" dirty="0"/>
              <a:t>add</a:t>
            </a:r>
            <a:r>
              <a:rPr lang="zh-CN" altLang="en-US" sz="1350" dirty="0"/>
              <a:t>操作后，两个文件将进入</a:t>
            </a:r>
            <a:endParaRPr lang="en-US" altLang="zh-CN" sz="1350" dirty="0"/>
          </a:p>
          <a:p>
            <a:r>
              <a:rPr lang="zh-CN" altLang="en-US" sz="1350" dirty="0"/>
              <a:t>暂存区，再进行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操作版本库变为右边这样，暂存区就没有内容了；</a:t>
            </a:r>
            <a:endParaRPr lang="en-US" altLang="zh-CN" sz="1350" dirty="0"/>
          </a:p>
          <a:p>
            <a:r>
              <a:rPr lang="zh-CN" altLang="en-US" sz="1350" dirty="0"/>
              <a:t>也就是我们的</a:t>
            </a:r>
            <a:r>
              <a:rPr lang="en-US" altLang="zh-CN" sz="1350" dirty="0"/>
              <a:t>add</a:t>
            </a:r>
            <a:r>
              <a:rPr lang="zh-CN" altLang="en-US" sz="1350" dirty="0"/>
              <a:t>操作将所有修改加入暂存区，</a:t>
            </a:r>
            <a:r>
              <a:rPr lang="en-US" altLang="zh-CN" sz="1350" dirty="0"/>
              <a:t>commit</a:t>
            </a:r>
            <a:r>
              <a:rPr lang="zh-CN" altLang="en-US" sz="1350" dirty="0"/>
              <a:t>操作清空暂存区，并</a:t>
            </a:r>
            <a:endParaRPr lang="en-US" altLang="zh-CN" sz="1350" dirty="0"/>
          </a:p>
          <a:p>
            <a:r>
              <a:rPr lang="zh-CN" altLang="en-US" sz="1350" dirty="0"/>
              <a:t>将暂存区内容提交到版本库；提交完后，我们的工作区就不存在任何修改了，</a:t>
            </a:r>
            <a:endParaRPr lang="en-US" altLang="zh-CN" sz="1350" dirty="0"/>
          </a:p>
          <a:p>
            <a:r>
              <a:rPr lang="zh-CN" altLang="en-US" sz="1350" dirty="0"/>
              <a:t>就是干净的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6" y="2421731"/>
            <a:ext cx="3307556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1091" y="2057400"/>
            <a:ext cx="278153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一些在本地进行的操作指令及介绍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091" y="2558561"/>
            <a:ext cx="6452407" cy="19620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status</a:t>
            </a:r>
          </a:p>
          <a:p>
            <a:r>
              <a:rPr lang="zh-CN" altLang="en-US" sz="1350" dirty="0"/>
              <a:t>命令用于显示工作目录和暂存区的状态。使用此命令能看到那些修改被暂存到了</a:t>
            </a:r>
            <a:r>
              <a:rPr lang="en-US" altLang="zh-CN" sz="1350" dirty="0"/>
              <a:t>, </a:t>
            </a:r>
          </a:p>
          <a:p>
            <a:r>
              <a:rPr lang="zh-CN" altLang="en-US" sz="1350" dirty="0"/>
              <a:t>哪些没有</a:t>
            </a:r>
            <a:r>
              <a:rPr lang="en-US" altLang="zh-CN" sz="1350" dirty="0"/>
              <a:t>, </a:t>
            </a:r>
            <a:r>
              <a:rPr lang="zh-CN" altLang="en-US" sz="1350" dirty="0"/>
              <a:t>哪些文件没有被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tracked</a:t>
            </a:r>
            <a:r>
              <a:rPr lang="zh-CN" altLang="en-US" sz="1350" dirty="0"/>
              <a:t>到；</a:t>
            </a:r>
            <a:endParaRPr lang="en-US" altLang="zh-CN" sz="1350" dirty="0"/>
          </a:p>
          <a:p>
            <a:r>
              <a:rPr lang="en-US" altLang="zh-CN" sz="1350" dirty="0"/>
              <a:t>status</a:t>
            </a:r>
            <a:r>
              <a:rPr lang="zh-CN" altLang="en-US" sz="1350" dirty="0"/>
              <a:t>输出的内容分为三组</a:t>
            </a:r>
            <a:endParaRPr lang="en-US" altLang="zh-CN" sz="1350" dirty="0"/>
          </a:p>
          <a:p>
            <a:r>
              <a:rPr lang="en-US" altLang="zh-CN" sz="1350" dirty="0"/>
              <a:t>1.</a:t>
            </a:r>
            <a:r>
              <a:rPr lang="zh-CN" altLang="en-US" sz="1350" dirty="0"/>
              <a:t>已经在</a:t>
            </a:r>
            <a:r>
              <a:rPr lang="en-US" altLang="zh-CN" sz="1350" dirty="0"/>
              <a:t>stage</a:t>
            </a:r>
            <a:r>
              <a:rPr lang="zh-CN" altLang="en-US" sz="1350" dirty="0"/>
              <a:t>区，等待添加到</a:t>
            </a:r>
            <a:r>
              <a:rPr lang="en-US" altLang="zh-CN" sz="1350" dirty="0"/>
              <a:t>HEAD</a:t>
            </a:r>
            <a:r>
              <a:rPr lang="zh-CN" altLang="en-US" sz="1350" dirty="0"/>
              <a:t>中的文件</a:t>
            </a:r>
            <a:endParaRPr lang="en-US" altLang="zh-CN" sz="1350" dirty="0"/>
          </a:p>
          <a:p>
            <a:r>
              <a:rPr lang="en-US" altLang="zh-CN" sz="1350" dirty="0"/>
              <a:t>2.</a:t>
            </a:r>
            <a:r>
              <a:rPr lang="zh-CN" altLang="en-US" sz="1350" dirty="0"/>
              <a:t>有修改，但是没有被添加到</a:t>
            </a:r>
            <a:r>
              <a:rPr lang="en-US" altLang="zh-CN" sz="1350" dirty="0"/>
              <a:t>stage</a:t>
            </a:r>
            <a:r>
              <a:rPr lang="zh-CN" altLang="en-US" sz="1350" dirty="0"/>
              <a:t>区的文件</a:t>
            </a:r>
            <a:endParaRPr lang="en-US" altLang="zh-CN" sz="1350" dirty="0"/>
          </a:p>
          <a:p>
            <a:r>
              <a:rPr lang="en-US" altLang="zh-CN" sz="1350" dirty="0"/>
              <a:t>3.</a:t>
            </a:r>
            <a:r>
              <a:rPr lang="zh-CN" altLang="en-US" sz="1350" dirty="0"/>
              <a:t>没有</a:t>
            </a:r>
            <a:r>
              <a:rPr lang="en-US" altLang="zh-CN" sz="1350" dirty="0"/>
              <a:t>tracked</a:t>
            </a:r>
            <a:r>
              <a:rPr lang="zh-CN" altLang="en-US" sz="1350" dirty="0"/>
              <a:t>过的文件；一类是放在工作目录但是还没有执行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add</a:t>
            </a:r>
            <a:r>
              <a:rPr lang="zh-CN" altLang="en-US" sz="1350" dirty="0"/>
              <a:t>操作的文件，</a:t>
            </a:r>
            <a:endParaRPr lang="en-US" altLang="zh-CN" sz="1350" dirty="0"/>
          </a:p>
          <a:p>
            <a:r>
              <a:rPr lang="zh-CN" altLang="en-US" sz="1350" dirty="0"/>
              <a:t>另一类是一些编译文件（</a:t>
            </a:r>
            <a:r>
              <a:rPr lang="en-US" altLang="zh-CN" sz="1350" dirty="0"/>
              <a:t>.exe</a:t>
            </a:r>
            <a:r>
              <a:rPr lang="zh-CN" altLang="en-US" sz="1350" dirty="0"/>
              <a:t>等）；</a:t>
            </a:r>
            <a:r>
              <a:rPr lang="en-US" altLang="zh-CN" sz="1350" dirty="0" err="1"/>
              <a:t>git</a:t>
            </a:r>
            <a:r>
              <a:rPr lang="zh-CN" altLang="en-US" sz="1350" dirty="0"/>
              <a:t>中有一个特殊文件</a:t>
            </a:r>
            <a:r>
              <a:rPr lang="en-US" altLang="zh-CN" sz="1350" dirty="0"/>
              <a:t>.</a:t>
            </a:r>
            <a:r>
              <a:rPr lang="en-US" altLang="zh-CN" sz="1350" dirty="0" err="1"/>
              <a:t>gitignore</a:t>
            </a:r>
            <a:r>
              <a:rPr lang="zh-CN" altLang="en-US" sz="1350" dirty="0"/>
              <a:t>，我们可以把一</a:t>
            </a:r>
            <a:endParaRPr lang="en-US" altLang="zh-CN" sz="1350" dirty="0"/>
          </a:p>
          <a:p>
            <a:r>
              <a:rPr lang="zh-CN" altLang="en-US" sz="1350" dirty="0"/>
              <a:t>些想要忽略的文件放进去；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216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1091" y="2057400"/>
            <a:ext cx="2781531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一些在本地进行的操作指令及介绍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091" y="2545374"/>
            <a:ext cx="5482591" cy="715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$ </a:t>
            </a:r>
            <a:r>
              <a:rPr lang="en-US" altLang="zh-CN" sz="1350" dirty="0" err="1"/>
              <a:t>git</a:t>
            </a:r>
            <a:r>
              <a:rPr lang="en-US" altLang="zh-CN" sz="1350" dirty="0"/>
              <a:t> diff a.txt</a:t>
            </a:r>
          </a:p>
          <a:p>
            <a:r>
              <a:rPr lang="zh-CN" altLang="en-US" sz="1350" dirty="0"/>
              <a:t>通过</a:t>
            </a:r>
            <a:r>
              <a:rPr lang="en-US" altLang="zh-CN" sz="1350" dirty="0"/>
              <a:t>status</a:t>
            </a:r>
            <a:r>
              <a:rPr lang="zh-CN" altLang="en-US" sz="1350" dirty="0"/>
              <a:t>操作，我们可以知道修改过哪些文件，但如果我们想要知道</a:t>
            </a:r>
            <a:endParaRPr lang="en-US" altLang="zh-CN" sz="1350" dirty="0"/>
          </a:p>
          <a:p>
            <a:r>
              <a:rPr lang="zh-CN" altLang="en-US" sz="1350" dirty="0"/>
              <a:t>我们具体修改了哪些内容，我们就需要进行</a:t>
            </a:r>
            <a:r>
              <a:rPr lang="en-US" altLang="zh-CN" sz="1350" dirty="0"/>
              <a:t>diff</a:t>
            </a:r>
            <a:r>
              <a:rPr lang="zh-CN" altLang="en-US" sz="1350" dirty="0"/>
              <a:t>操作。</a:t>
            </a:r>
            <a:endParaRPr lang="en-US" altLang="zh-CN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811090" y="3448845"/>
            <a:ext cx="5580374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通过</a:t>
            </a:r>
            <a:r>
              <a:rPr lang="en-US" altLang="zh-CN" sz="1350" dirty="0"/>
              <a:t>status</a:t>
            </a:r>
            <a:r>
              <a:rPr lang="zh-CN" altLang="en-US" sz="1350" dirty="0"/>
              <a:t>和</a:t>
            </a:r>
            <a:r>
              <a:rPr lang="en-US" altLang="zh-CN" sz="1350" dirty="0"/>
              <a:t>diff</a:t>
            </a:r>
            <a:r>
              <a:rPr lang="zh-CN" altLang="en-US" sz="1350" dirty="0"/>
              <a:t>两个操作，我们就能够详细地了解我们现在的工作状态</a:t>
            </a:r>
          </a:p>
        </p:txBody>
      </p:sp>
    </p:spTree>
    <p:extLst>
      <p:ext uri="{BB962C8B-B14F-4D97-AF65-F5344CB8AC3E}">
        <p14:creationId xmlns:p14="http://schemas.microsoft.com/office/powerpoint/2010/main" val="36849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6_TF03460637" id="{5A1F899C-D033-46B9-A576-F976E0A6D7F3}" vid="{931085E5-C572-4194-86FB-AF0D4975F89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764</TotalTime>
  <Words>2745</Words>
  <Application>Microsoft Office PowerPoint</Application>
  <PresentationFormat>全屏显示(4:3)</PresentationFormat>
  <Paragraphs>231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Century Gothic</vt:lpstr>
      <vt:lpstr>Palatino Linotype</vt:lpstr>
      <vt:lpstr>Wingdings 2</vt:lpstr>
      <vt:lpstr>头脑风暴演示文稿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健</dc:creator>
  <cp:lastModifiedBy>李 健</cp:lastModifiedBy>
  <cp:revision>103</cp:revision>
  <dcterms:created xsi:type="dcterms:W3CDTF">2019-06-30T16:43:08Z</dcterms:created>
  <dcterms:modified xsi:type="dcterms:W3CDTF">2019-07-01T09:15:22Z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