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61" r:id="rId6"/>
    <p:sldId id="262" r:id="rId7"/>
    <p:sldId id="264" r:id="rId8"/>
    <p:sldId id="267" r:id="rId9"/>
    <p:sldId id="266" r:id="rId10"/>
    <p:sldId id="268" r:id="rId11"/>
    <p:sldId id="269" r:id="rId12"/>
    <p:sldId id="270" r:id="rId13"/>
    <p:sldId id="271" r:id="rId14"/>
    <p:sldId id="272" r:id="rId15"/>
    <p:sldId id="273" r:id="rId16"/>
    <p:sldId id="274" r:id="rId17"/>
    <p:sldId id="265"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0" d="100"/>
          <a:sy n="100" d="100"/>
        </p:scale>
        <p:origin x="-2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5000" r="-25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2018/5/24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3000" r="-23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643042" y="2214554"/>
            <a:ext cx="7772400" cy="1470025"/>
          </a:xfrm>
        </p:spPr>
        <p:txBody>
          <a:bodyPr/>
          <a:lstStyle/>
          <a:p>
            <a:r>
              <a:rPr lang="en-US" altLang="zh-CN" dirty="0" smtClean="0"/>
              <a:t>KDJ</a:t>
            </a:r>
            <a:r>
              <a:rPr lang="zh-CN" altLang="en-US" dirty="0" smtClean="0"/>
              <a:t>指标详解</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357166"/>
            <a:ext cx="7715304" cy="1071570"/>
          </a:xfrm>
        </p:spPr>
        <p:txBody>
          <a:bodyPr/>
          <a:lstStyle/>
          <a:p>
            <a:r>
              <a:rPr lang="zh-CN" altLang="en-US" dirty="0" smtClean="0"/>
              <a:t>小练习</a:t>
            </a:r>
            <a:endParaRPr lang="zh-CN" altLang="en-US" dirty="0"/>
          </a:p>
        </p:txBody>
      </p:sp>
      <p:sp>
        <p:nvSpPr>
          <p:cNvPr id="3" name="内容占位符 2"/>
          <p:cNvSpPr>
            <a:spLocks noGrp="1"/>
          </p:cNvSpPr>
          <p:nvPr>
            <p:ph idx="1"/>
          </p:nvPr>
        </p:nvSpPr>
        <p:spPr>
          <a:xfrm>
            <a:off x="1000100" y="1714488"/>
            <a:ext cx="7786742" cy="4454525"/>
          </a:xfrm>
        </p:spPr>
        <p:txBody>
          <a:bodyPr/>
          <a:lstStyle/>
          <a:p>
            <a:r>
              <a:rPr lang="zh-CN" altLang="en-US" dirty="0" smtClean="0"/>
              <a:t>第一个死叉产生时，最高价与最低价的距离没怎么变，收盘价格和最低价的距离变小，属于分子降低分母不变的待定死叉，第二个是分子降低分母升高的真正死叉。</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5852" y="357166"/>
            <a:ext cx="7400948" cy="1060472"/>
          </a:xfrm>
        </p:spPr>
        <p:txBody>
          <a:bodyPr/>
          <a:lstStyle/>
          <a:p>
            <a:r>
              <a:rPr lang="en-US" altLang="zh-CN" dirty="0" smtClean="0"/>
              <a:t>KDJ</a:t>
            </a:r>
            <a:r>
              <a:rPr lang="zh-CN" altLang="en-US" dirty="0" smtClean="0"/>
              <a:t>图形学习</a:t>
            </a:r>
            <a:endParaRPr lang="zh-CN" altLang="en-US" dirty="0"/>
          </a:p>
        </p:txBody>
      </p:sp>
      <p:pic>
        <p:nvPicPr>
          <p:cNvPr id="4" name="内容占位符 3"/>
          <p:cNvPicPr>
            <a:picLocks noGrp="1"/>
          </p:cNvPicPr>
          <p:nvPr>
            <p:ph idx="1"/>
          </p:nvPr>
        </p:nvPicPr>
        <p:blipFill>
          <a:blip r:embed="rId2"/>
          <a:srcRect/>
          <a:stretch>
            <a:fillRect/>
          </a:stretch>
        </p:blipFill>
        <p:spPr bwMode="auto">
          <a:xfrm>
            <a:off x="1446990" y="1214422"/>
            <a:ext cx="2553506" cy="4911741"/>
          </a:xfrm>
          <a:prstGeom prst="rect">
            <a:avLst/>
          </a:prstGeom>
          <a:noFill/>
          <a:ln w="9525">
            <a:noFill/>
            <a:miter lim="800000"/>
            <a:headEnd/>
            <a:tailEnd/>
          </a:ln>
        </p:spPr>
      </p:pic>
      <p:sp>
        <p:nvSpPr>
          <p:cNvPr id="5" name="TextBox 4"/>
          <p:cNvSpPr txBox="1"/>
          <p:nvPr/>
        </p:nvSpPr>
        <p:spPr>
          <a:xfrm>
            <a:off x="4500562" y="1214422"/>
            <a:ext cx="3357586" cy="2031325"/>
          </a:xfrm>
          <a:prstGeom prst="rect">
            <a:avLst/>
          </a:prstGeom>
          <a:noFill/>
        </p:spPr>
        <p:txBody>
          <a:bodyPr wrap="square" rtlCol="0">
            <a:spAutoFit/>
          </a:bodyPr>
          <a:lstStyle/>
          <a:p>
            <a:endParaRPr lang="en-US" altLang="zh-CN" dirty="0" smtClean="0"/>
          </a:p>
          <a:p>
            <a:r>
              <a:rPr lang="zh-CN" altLang="en-US" dirty="0" smtClean="0"/>
              <a:t>资产的实际上</a:t>
            </a:r>
            <a:r>
              <a:rPr lang="zh-CN" altLang="en-US" dirty="0" smtClean="0"/>
              <a:t>价格区间没有扩大，是分子分母不同程度缩小导致</a:t>
            </a:r>
            <a:r>
              <a:rPr lang="zh-CN" altLang="en-US" dirty="0" smtClean="0"/>
              <a:t>的待定金叉。</a:t>
            </a:r>
            <a:endParaRPr lang="en-US" altLang="zh-CN" dirty="0" smtClean="0"/>
          </a:p>
          <a:p>
            <a:endParaRPr lang="en-US" altLang="zh-CN" dirty="0" smtClean="0"/>
          </a:p>
          <a:p>
            <a:r>
              <a:rPr lang="zh-CN" altLang="en-US" dirty="0" smtClean="0"/>
              <a:t>顶背离：资产价格比前期要高，但是</a:t>
            </a:r>
            <a:r>
              <a:rPr lang="en-US" altLang="zh-CN" dirty="0" smtClean="0"/>
              <a:t>K,D</a:t>
            </a:r>
            <a:r>
              <a:rPr lang="zh-CN" altLang="en-US" dirty="0" smtClean="0"/>
              <a:t>值没有走得比之前高。</a:t>
            </a:r>
            <a:endParaRPr lang="zh-CN" altLang="en-US" dirty="0"/>
          </a:p>
        </p:txBody>
      </p:sp>
      <p:cxnSp>
        <p:nvCxnSpPr>
          <p:cNvPr id="7" name="直接箭头连接符 6"/>
          <p:cNvCxnSpPr/>
          <p:nvPr/>
        </p:nvCxnSpPr>
        <p:spPr>
          <a:xfrm rot="10800000" flipV="1">
            <a:off x="2928926" y="2786058"/>
            <a:ext cx="1714512" cy="1428760"/>
          </a:xfrm>
          <a:prstGeom prst="straightConnector1">
            <a:avLst/>
          </a:prstGeom>
          <a:ln w="254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5400000">
            <a:off x="1750199" y="2321711"/>
            <a:ext cx="3000396" cy="2643206"/>
          </a:xfrm>
          <a:prstGeom prst="straightConnector1">
            <a:avLst/>
          </a:prstGeom>
          <a:ln w="254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62" y="214290"/>
            <a:ext cx="7758138" cy="1203348"/>
          </a:xfrm>
        </p:spPr>
        <p:txBody>
          <a:bodyPr/>
          <a:lstStyle/>
          <a:p>
            <a:r>
              <a:rPr lang="en-US" altLang="zh-CN" dirty="0" smtClean="0"/>
              <a:t>KDJ</a:t>
            </a:r>
            <a:r>
              <a:rPr lang="zh-CN" altLang="en-US" dirty="0" smtClean="0"/>
              <a:t>图形学习</a:t>
            </a:r>
            <a:endParaRPr lang="zh-CN" altLang="en-US" dirty="0"/>
          </a:p>
        </p:txBody>
      </p:sp>
      <p:pic>
        <p:nvPicPr>
          <p:cNvPr id="4" name="内容占位符 3"/>
          <p:cNvPicPr>
            <a:picLocks noGrp="1"/>
          </p:cNvPicPr>
          <p:nvPr>
            <p:ph idx="1"/>
          </p:nvPr>
        </p:nvPicPr>
        <p:blipFill>
          <a:blip r:embed="rId2"/>
          <a:srcRect/>
          <a:stretch>
            <a:fillRect/>
          </a:stretch>
        </p:blipFill>
        <p:spPr bwMode="auto">
          <a:xfrm>
            <a:off x="1071538" y="1428736"/>
            <a:ext cx="2985997" cy="4625975"/>
          </a:xfrm>
          <a:prstGeom prst="rect">
            <a:avLst/>
          </a:prstGeom>
          <a:noFill/>
          <a:ln w="9525">
            <a:noFill/>
            <a:miter lim="800000"/>
            <a:headEnd/>
            <a:tailEnd/>
          </a:ln>
        </p:spPr>
      </p:pic>
      <p:sp>
        <p:nvSpPr>
          <p:cNvPr id="5" name="TextBox 4"/>
          <p:cNvSpPr txBox="1"/>
          <p:nvPr/>
        </p:nvSpPr>
        <p:spPr>
          <a:xfrm>
            <a:off x="4786314" y="1500174"/>
            <a:ext cx="2500330" cy="1477328"/>
          </a:xfrm>
          <a:prstGeom prst="rect">
            <a:avLst/>
          </a:prstGeom>
          <a:noFill/>
        </p:spPr>
        <p:txBody>
          <a:bodyPr wrap="square" rtlCol="0">
            <a:spAutoFit/>
          </a:bodyPr>
          <a:lstStyle/>
          <a:p>
            <a:r>
              <a:rPr lang="zh-CN" altLang="en-US" dirty="0" smtClean="0"/>
              <a:t>教科书般的底背离情况。</a:t>
            </a:r>
          </a:p>
          <a:p>
            <a:r>
              <a:rPr lang="zh-CN" altLang="en-US" dirty="0" smtClean="0"/>
              <a:t>资产价格下降，但是</a:t>
            </a:r>
            <a:r>
              <a:rPr lang="en-US" altLang="zh-CN" dirty="0" smtClean="0"/>
              <a:t>K,D</a:t>
            </a:r>
            <a:r>
              <a:rPr lang="zh-CN" altLang="en-US" dirty="0" smtClean="0"/>
              <a:t>值上升并形成金叉。</a:t>
            </a:r>
            <a:endParaRPr lang="en-US" altLang="zh-CN" dirty="0" smtClean="0"/>
          </a:p>
          <a:p>
            <a:endParaRPr lang="en-US" altLang="zh-CN" dirty="0" smtClean="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285728"/>
            <a:ext cx="7686700" cy="1131910"/>
          </a:xfrm>
        </p:spPr>
        <p:txBody>
          <a:bodyPr/>
          <a:lstStyle/>
          <a:p>
            <a:r>
              <a:rPr lang="en-US" altLang="zh-CN" dirty="0" smtClean="0"/>
              <a:t>KDJ</a:t>
            </a:r>
            <a:r>
              <a:rPr lang="zh-CN" altLang="en-US" dirty="0" smtClean="0"/>
              <a:t>图形学习</a:t>
            </a:r>
            <a:endParaRPr lang="zh-CN" altLang="en-US" dirty="0"/>
          </a:p>
        </p:txBody>
      </p:sp>
      <p:pic>
        <p:nvPicPr>
          <p:cNvPr id="4" name="内容占位符 3"/>
          <p:cNvPicPr>
            <a:picLocks noGrp="1"/>
          </p:cNvPicPr>
          <p:nvPr>
            <p:ph idx="1"/>
          </p:nvPr>
        </p:nvPicPr>
        <p:blipFill>
          <a:blip r:embed="rId2"/>
          <a:srcRect/>
          <a:stretch>
            <a:fillRect/>
          </a:stretch>
        </p:blipFill>
        <p:spPr bwMode="auto">
          <a:xfrm>
            <a:off x="1142976" y="1571612"/>
            <a:ext cx="2370589" cy="4554551"/>
          </a:xfrm>
          <a:prstGeom prst="rect">
            <a:avLst/>
          </a:prstGeom>
          <a:noFill/>
          <a:ln w="9525">
            <a:noFill/>
            <a:miter lim="800000"/>
            <a:headEnd/>
            <a:tailEnd/>
          </a:ln>
        </p:spPr>
      </p:pic>
      <p:sp>
        <p:nvSpPr>
          <p:cNvPr id="5" name="TextBox 4"/>
          <p:cNvSpPr txBox="1"/>
          <p:nvPr/>
        </p:nvSpPr>
        <p:spPr>
          <a:xfrm>
            <a:off x="4286248" y="1571612"/>
            <a:ext cx="3214710" cy="2031325"/>
          </a:xfrm>
          <a:prstGeom prst="rect">
            <a:avLst/>
          </a:prstGeom>
          <a:noFill/>
        </p:spPr>
        <p:txBody>
          <a:bodyPr wrap="square" rtlCol="0">
            <a:spAutoFit/>
          </a:bodyPr>
          <a:lstStyle/>
          <a:p>
            <a:r>
              <a:rPr lang="zh-CN" altLang="en-US" dirty="0" smtClean="0"/>
              <a:t>教课书般的顶背离走势。</a:t>
            </a:r>
            <a:endParaRPr lang="en-US" altLang="zh-CN" dirty="0" smtClean="0"/>
          </a:p>
          <a:p>
            <a:r>
              <a:rPr lang="zh-CN" altLang="en-US" dirty="0" smtClean="0"/>
              <a:t>价格创出了新高，但是</a:t>
            </a:r>
            <a:r>
              <a:rPr lang="en-US" altLang="zh-CN" dirty="0" smtClean="0"/>
              <a:t>K,D</a:t>
            </a:r>
            <a:r>
              <a:rPr lang="zh-CN" altLang="en-US" dirty="0" smtClean="0"/>
              <a:t>值没有反而出现了死叉情形。</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cxnSp>
        <p:nvCxnSpPr>
          <p:cNvPr id="6" name="直接箭头连接符 5"/>
          <p:cNvCxnSpPr/>
          <p:nvPr/>
        </p:nvCxnSpPr>
        <p:spPr>
          <a:xfrm rot="10800000">
            <a:off x="2214546" y="2285992"/>
            <a:ext cx="2071702" cy="142876"/>
          </a:xfrm>
          <a:prstGeom prst="straightConnector1">
            <a:avLst/>
          </a:prstGeom>
          <a:ln w="254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5400000">
            <a:off x="2000232" y="2571744"/>
            <a:ext cx="2428892" cy="2143140"/>
          </a:xfrm>
          <a:prstGeom prst="straightConnector1">
            <a:avLst/>
          </a:prstGeom>
          <a:ln w="254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142852"/>
            <a:ext cx="7686700" cy="1274786"/>
          </a:xfrm>
        </p:spPr>
        <p:txBody>
          <a:bodyPr/>
          <a:lstStyle/>
          <a:p>
            <a:r>
              <a:rPr lang="zh-CN" altLang="en-US" dirty="0" smtClean="0"/>
              <a:t>小练习</a:t>
            </a:r>
            <a:endParaRPr lang="zh-CN" altLang="en-US" dirty="0"/>
          </a:p>
        </p:txBody>
      </p:sp>
      <p:pic>
        <p:nvPicPr>
          <p:cNvPr id="4" name="内容占位符 3"/>
          <p:cNvPicPr>
            <a:picLocks noGrp="1"/>
          </p:cNvPicPr>
          <p:nvPr>
            <p:ph idx="1"/>
          </p:nvPr>
        </p:nvPicPr>
        <p:blipFill>
          <a:blip r:embed="rId2"/>
          <a:srcRect/>
          <a:stretch>
            <a:fillRect/>
          </a:stretch>
        </p:blipFill>
        <p:spPr bwMode="auto">
          <a:xfrm>
            <a:off x="1000100" y="1428736"/>
            <a:ext cx="2767025" cy="4768865"/>
          </a:xfrm>
          <a:prstGeom prst="rect">
            <a:avLst/>
          </a:prstGeom>
          <a:noFill/>
          <a:ln w="9525">
            <a:noFill/>
            <a:miter lim="800000"/>
            <a:headEnd/>
            <a:tailEnd/>
          </a:ln>
        </p:spPr>
      </p:pic>
      <p:sp>
        <p:nvSpPr>
          <p:cNvPr id="5" name="TextBox 4"/>
          <p:cNvSpPr txBox="1"/>
          <p:nvPr/>
        </p:nvSpPr>
        <p:spPr>
          <a:xfrm>
            <a:off x="4714876" y="1571612"/>
            <a:ext cx="2571768" cy="1477328"/>
          </a:xfrm>
          <a:prstGeom prst="rect">
            <a:avLst/>
          </a:prstGeom>
          <a:noFill/>
        </p:spPr>
        <p:txBody>
          <a:bodyPr wrap="square" rtlCol="0">
            <a:spAutoFit/>
          </a:bodyPr>
          <a:lstStyle/>
          <a:p>
            <a:r>
              <a:rPr lang="zh-CN" altLang="en-US" dirty="0" smtClean="0"/>
              <a:t>为什么第一个高位死叉没有暴跌，第二个相对位置稳定的死叉会暴跌？</a:t>
            </a:r>
            <a:endParaRPr lang="en-US" altLang="zh-CN" dirty="0" smtClean="0"/>
          </a:p>
          <a:p>
            <a:endParaRPr lang="en-US" altLang="zh-CN"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小练习</a:t>
            </a:r>
            <a:endParaRPr lang="zh-CN" altLang="en-US" dirty="0"/>
          </a:p>
        </p:txBody>
      </p:sp>
      <p:sp>
        <p:nvSpPr>
          <p:cNvPr id="3" name="内容占位符 2"/>
          <p:cNvSpPr>
            <a:spLocks noGrp="1"/>
          </p:cNvSpPr>
          <p:nvPr>
            <p:ph idx="1"/>
          </p:nvPr>
        </p:nvSpPr>
        <p:spPr>
          <a:xfrm>
            <a:off x="1000100" y="1142984"/>
            <a:ext cx="7643866" cy="4983179"/>
          </a:xfrm>
        </p:spPr>
        <p:txBody>
          <a:bodyPr/>
          <a:lstStyle/>
          <a:p>
            <a:endParaRPr lang="en-US" altLang="zh-CN" dirty="0" smtClean="0"/>
          </a:p>
          <a:p>
            <a:pPr>
              <a:buNone/>
            </a:pPr>
            <a:endParaRPr lang="en-US" altLang="zh-CN" dirty="0" smtClean="0"/>
          </a:p>
          <a:p>
            <a:pPr>
              <a:buNone/>
            </a:pPr>
            <a:r>
              <a:rPr lang="zh-CN" altLang="en-US" sz="2400" dirty="0" smtClean="0">
                <a:latin typeface="+mn-ea"/>
              </a:rPr>
              <a:t>发生第一个高位死叉的时候，最高价与最低价没有明显</a:t>
            </a:r>
            <a:endParaRPr lang="en-US" altLang="zh-CN" sz="2400" dirty="0" smtClean="0">
              <a:latin typeface="+mn-ea"/>
            </a:endParaRPr>
          </a:p>
          <a:p>
            <a:pPr>
              <a:buNone/>
            </a:pPr>
            <a:r>
              <a:rPr lang="zh-CN" altLang="en-US" sz="2400" dirty="0" smtClean="0">
                <a:latin typeface="+mn-ea"/>
              </a:rPr>
              <a:t>变化，是收盘价接近最低价导致的，即价格区间没有变</a:t>
            </a:r>
            <a:endParaRPr lang="en-US" altLang="zh-CN" sz="2400" dirty="0" smtClean="0">
              <a:latin typeface="+mn-ea"/>
            </a:endParaRPr>
          </a:p>
          <a:p>
            <a:pPr>
              <a:buNone/>
            </a:pPr>
            <a:r>
              <a:rPr lang="zh-CN" altLang="en-US" sz="2400" dirty="0" smtClean="0">
                <a:latin typeface="+mn-ea"/>
              </a:rPr>
              <a:t>化，资产价格处于低位，能量不足，属于待定死叉。</a:t>
            </a:r>
            <a:endParaRPr lang="en-US" altLang="zh-CN" sz="2400" dirty="0" smtClean="0">
              <a:latin typeface="+mn-ea"/>
            </a:endParaRPr>
          </a:p>
          <a:p>
            <a:pPr>
              <a:buNone/>
            </a:pPr>
            <a:endParaRPr lang="en-US" altLang="zh-CN" sz="2400" dirty="0" smtClean="0">
              <a:latin typeface="+mn-ea"/>
            </a:endParaRPr>
          </a:p>
          <a:p>
            <a:pPr>
              <a:buNone/>
            </a:pPr>
            <a:r>
              <a:rPr lang="zh-CN" altLang="en-US" sz="2400" dirty="0" smtClean="0">
                <a:latin typeface="+mn-ea"/>
              </a:rPr>
              <a:t>第二个死叉，是价格区间扩大，资产价格</a:t>
            </a:r>
            <a:endParaRPr lang="en-US" altLang="zh-CN" sz="2400" dirty="0" smtClean="0">
              <a:latin typeface="+mn-ea"/>
            </a:endParaRPr>
          </a:p>
          <a:p>
            <a:pPr>
              <a:buNone/>
            </a:pPr>
            <a:r>
              <a:rPr lang="zh-CN" altLang="en-US" sz="2400" dirty="0" smtClean="0">
                <a:latin typeface="+mn-ea"/>
              </a:rPr>
              <a:t>处于低位，表明市场空头能量十足。</a:t>
            </a:r>
            <a:endParaRPr lang="en-US" altLang="zh-CN" sz="2400" dirty="0" smtClean="0">
              <a:latin typeface="+mn-ea"/>
            </a:endParaRPr>
          </a:p>
          <a:p>
            <a:endParaRPr lang="zh-CN" altLang="en-US" dirty="0"/>
          </a:p>
        </p:txBody>
      </p:sp>
      <p:pic>
        <p:nvPicPr>
          <p:cNvPr id="3075" name="Picture 3"/>
          <p:cNvPicPr>
            <a:picLocks noChangeAspect="1" noChangeArrowheads="1"/>
          </p:cNvPicPr>
          <p:nvPr/>
        </p:nvPicPr>
        <p:blipFill>
          <a:blip r:embed="rId2"/>
          <a:srcRect/>
          <a:stretch>
            <a:fillRect/>
          </a:stretch>
        </p:blipFill>
        <p:spPr bwMode="auto">
          <a:xfrm>
            <a:off x="3286116" y="1285860"/>
            <a:ext cx="2790825" cy="8001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4" name="右箭头 4"/>
          <p:cNvSpPr/>
          <p:nvPr/>
        </p:nvSpPr>
        <p:spPr>
          <a:xfrm rot="19089754" flipH="1">
            <a:off x="5128639" y="2062813"/>
            <a:ext cx="2243387" cy="1455537"/>
          </a:xfrm>
          <a:custGeom>
            <a:avLst/>
            <a:gdLst>
              <a:gd name="connsiteX0" fmla="*/ 0 w 1475967"/>
              <a:gd name="connsiteY0" fmla="*/ 363884 h 1455537"/>
              <a:gd name="connsiteX1" fmla="*/ 748199 w 1475967"/>
              <a:gd name="connsiteY1" fmla="*/ 363884 h 1455537"/>
              <a:gd name="connsiteX2" fmla="*/ 748199 w 1475967"/>
              <a:gd name="connsiteY2" fmla="*/ 0 h 1455537"/>
              <a:gd name="connsiteX3" fmla="*/ 1475967 w 1475967"/>
              <a:gd name="connsiteY3" fmla="*/ 727769 h 1455537"/>
              <a:gd name="connsiteX4" fmla="*/ 748199 w 1475967"/>
              <a:gd name="connsiteY4" fmla="*/ 1455537 h 1455537"/>
              <a:gd name="connsiteX5" fmla="*/ 748199 w 1475967"/>
              <a:gd name="connsiteY5" fmla="*/ 1091653 h 1455537"/>
              <a:gd name="connsiteX6" fmla="*/ 0 w 1475967"/>
              <a:gd name="connsiteY6" fmla="*/ 1091653 h 1455537"/>
              <a:gd name="connsiteX7" fmla="*/ 0 w 1475967"/>
              <a:gd name="connsiteY7" fmla="*/ 363884 h 1455537"/>
              <a:gd name="connsiteX0" fmla="*/ 762655 w 2238622"/>
              <a:gd name="connsiteY0" fmla="*/ 363884 h 1455537"/>
              <a:gd name="connsiteX1" fmla="*/ 1510854 w 2238622"/>
              <a:gd name="connsiteY1" fmla="*/ 363884 h 1455537"/>
              <a:gd name="connsiteX2" fmla="*/ 1510854 w 2238622"/>
              <a:gd name="connsiteY2" fmla="*/ 0 h 1455537"/>
              <a:gd name="connsiteX3" fmla="*/ 2238622 w 2238622"/>
              <a:gd name="connsiteY3" fmla="*/ 727769 h 1455537"/>
              <a:gd name="connsiteX4" fmla="*/ 1510854 w 2238622"/>
              <a:gd name="connsiteY4" fmla="*/ 1455537 h 1455537"/>
              <a:gd name="connsiteX5" fmla="*/ 1510854 w 2238622"/>
              <a:gd name="connsiteY5" fmla="*/ 1091653 h 1455537"/>
              <a:gd name="connsiteX6" fmla="*/ 0 w 2238622"/>
              <a:gd name="connsiteY6" fmla="*/ 1058508 h 1455537"/>
              <a:gd name="connsiteX7" fmla="*/ 762655 w 2238622"/>
              <a:gd name="connsiteY7" fmla="*/ 363884 h 1455537"/>
              <a:gd name="connsiteX0" fmla="*/ 767420 w 2243387"/>
              <a:gd name="connsiteY0" fmla="*/ 363884 h 1455537"/>
              <a:gd name="connsiteX1" fmla="*/ 1515619 w 2243387"/>
              <a:gd name="connsiteY1" fmla="*/ 363884 h 1455537"/>
              <a:gd name="connsiteX2" fmla="*/ 1515619 w 2243387"/>
              <a:gd name="connsiteY2" fmla="*/ 0 h 1455537"/>
              <a:gd name="connsiteX3" fmla="*/ 2243387 w 2243387"/>
              <a:gd name="connsiteY3" fmla="*/ 727769 h 1455537"/>
              <a:gd name="connsiteX4" fmla="*/ 1515619 w 2243387"/>
              <a:gd name="connsiteY4" fmla="*/ 1455537 h 1455537"/>
              <a:gd name="connsiteX5" fmla="*/ 1515619 w 2243387"/>
              <a:gd name="connsiteY5" fmla="*/ 1091653 h 1455537"/>
              <a:gd name="connsiteX6" fmla="*/ 0 w 2243387"/>
              <a:gd name="connsiteY6" fmla="*/ 1053186 h 1455537"/>
              <a:gd name="connsiteX7" fmla="*/ 767420 w 2243387"/>
              <a:gd name="connsiteY7" fmla="*/ 363884 h 1455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3387" h="1455537">
                <a:moveTo>
                  <a:pt x="767420" y="363884"/>
                </a:moveTo>
                <a:lnTo>
                  <a:pt x="1515619" y="363884"/>
                </a:lnTo>
                <a:lnTo>
                  <a:pt x="1515619" y="0"/>
                </a:lnTo>
                <a:lnTo>
                  <a:pt x="2243387" y="727769"/>
                </a:lnTo>
                <a:lnTo>
                  <a:pt x="1515619" y="1455537"/>
                </a:lnTo>
                <a:lnTo>
                  <a:pt x="1515619" y="1091653"/>
                </a:lnTo>
                <a:lnTo>
                  <a:pt x="0" y="1053186"/>
                </a:lnTo>
                <a:lnTo>
                  <a:pt x="767420" y="363884"/>
                </a:lnTo>
                <a:close/>
              </a:path>
            </a:pathLst>
          </a:custGeom>
          <a:solidFill>
            <a:srgbClr val="008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rot="16200000" flipV="1">
            <a:off x="3892323" y="4537305"/>
            <a:ext cx="2243387" cy="1455537"/>
          </a:xfrm>
          <a:custGeom>
            <a:avLst/>
            <a:gdLst>
              <a:gd name="connsiteX0" fmla="*/ 0 w 1475967"/>
              <a:gd name="connsiteY0" fmla="*/ 363884 h 1455537"/>
              <a:gd name="connsiteX1" fmla="*/ 748199 w 1475967"/>
              <a:gd name="connsiteY1" fmla="*/ 363884 h 1455537"/>
              <a:gd name="connsiteX2" fmla="*/ 748199 w 1475967"/>
              <a:gd name="connsiteY2" fmla="*/ 0 h 1455537"/>
              <a:gd name="connsiteX3" fmla="*/ 1475967 w 1475967"/>
              <a:gd name="connsiteY3" fmla="*/ 727769 h 1455537"/>
              <a:gd name="connsiteX4" fmla="*/ 748199 w 1475967"/>
              <a:gd name="connsiteY4" fmla="*/ 1455537 h 1455537"/>
              <a:gd name="connsiteX5" fmla="*/ 748199 w 1475967"/>
              <a:gd name="connsiteY5" fmla="*/ 1091653 h 1455537"/>
              <a:gd name="connsiteX6" fmla="*/ 0 w 1475967"/>
              <a:gd name="connsiteY6" fmla="*/ 1091653 h 1455537"/>
              <a:gd name="connsiteX7" fmla="*/ 0 w 1475967"/>
              <a:gd name="connsiteY7" fmla="*/ 363884 h 1455537"/>
              <a:gd name="connsiteX0" fmla="*/ 762655 w 2238622"/>
              <a:gd name="connsiteY0" fmla="*/ 363884 h 1455537"/>
              <a:gd name="connsiteX1" fmla="*/ 1510854 w 2238622"/>
              <a:gd name="connsiteY1" fmla="*/ 363884 h 1455537"/>
              <a:gd name="connsiteX2" fmla="*/ 1510854 w 2238622"/>
              <a:gd name="connsiteY2" fmla="*/ 0 h 1455537"/>
              <a:gd name="connsiteX3" fmla="*/ 2238622 w 2238622"/>
              <a:gd name="connsiteY3" fmla="*/ 727769 h 1455537"/>
              <a:gd name="connsiteX4" fmla="*/ 1510854 w 2238622"/>
              <a:gd name="connsiteY4" fmla="*/ 1455537 h 1455537"/>
              <a:gd name="connsiteX5" fmla="*/ 1510854 w 2238622"/>
              <a:gd name="connsiteY5" fmla="*/ 1091653 h 1455537"/>
              <a:gd name="connsiteX6" fmla="*/ 0 w 2238622"/>
              <a:gd name="connsiteY6" fmla="*/ 1058508 h 1455537"/>
              <a:gd name="connsiteX7" fmla="*/ 762655 w 2238622"/>
              <a:gd name="connsiteY7" fmla="*/ 363884 h 1455537"/>
              <a:gd name="connsiteX0" fmla="*/ 767420 w 2243387"/>
              <a:gd name="connsiteY0" fmla="*/ 363884 h 1455537"/>
              <a:gd name="connsiteX1" fmla="*/ 1515619 w 2243387"/>
              <a:gd name="connsiteY1" fmla="*/ 363884 h 1455537"/>
              <a:gd name="connsiteX2" fmla="*/ 1515619 w 2243387"/>
              <a:gd name="connsiteY2" fmla="*/ 0 h 1455537"/>
              <a:gd name="connsiteX3" fmla="*/ 2243387 w 2243387"/>
              <a:gd name="connsiteY3" fmla="*/ 727769 h 1455537"/>
              <a:gd name="connsiteX4" fmla="*/ 1515619 w 2243387"/>
              <a:gd name="connsiteY4" fmla="*/ 1455537 h 1455537"/>
              <a:gd name="connsiteX5" fmla="*/ 1515619 w 2243387"/>
              <a:gd name="connsiteY5" fmla="*/ 1091653 h 1455537"/>
              <a:gd name="connsiteX6" fmla="*/ 0 w 2243387"/>
              <a:gd name="connsiteY6" fmla="*/ 1053186 h 1455537"/>
              <a:gd name="connsiteX7" fmla="*/ 767420 w 2243387"/>
              <a:gd name="connsiteY7" fmla="*/ 363884 h 1455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3387" h="1455537">
                <a:moveTo>
                  <a:pt x="767420" y="363884"/>
                </a:moveTo>
                <a:lnTo>
                  <a:pt x="1515619" y="363884"/>
                </a:lnTo>
                <a:lnTo>
                  <a:pt x="1515619" y="0"/>
                </a:lnTo>
                <a:lnTo>
                  <a:pt x="2243387" y="727769"/>
                </a:lnTo>
                <a:lnTo>
                  <a:pt x="1515619" y="1455537"/>
                </a:lnTo>
                <a:lnTo>
                  <a:pt x="1515619" y="1091653"/>
                </a:lnTo>
                <a:lnTo>
                  <a:pt x="0" y="1053186"/>
                </a:lnTo>
                <a:lnTo>
                  <a:pt x="767420" y="363884"/>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4"/>
          <p:cNvSpPr/>
          <p:nvPr/>
        </p:nvSpPr>
        <p:spPr>
          <a:xfrm rot="2510246">
            <a:off x="2771186" y="1919939"/>
            <a:ext cx="2243387" cy="1455537"/>
          </a:xfrm>
          <a:custGeom>
            <a:avLst/>
            <a:gdLst>
              <a:gd name="connsiteX0" fmla="*/ 0 w 1475967"/>
              <a:gd name="connsiteY0" fmla="*/ 363884 h 1455537"/>
              <a:gd name="connsiteX1" fmla="*/ 748199 w 1475967"/>
              <a:gd name="connsiteY1" fmla="*/ 363884 h 1455537"/>
              <a:gd name="connsiteX2" fmla="*/ 748199 w 1475967"/>
              <a:gd name="connsiteY2" fmla="*/ 0 h 1455537"/>
              <a:gd name="connsiteX3" fmla="*/ 1475967 w 1475967"/>
              <a:gd name="connsiteY3" fmla="*/ 727769 h 1455537"/>
              <a:gd name="connsiteX4" fmla="*/ 748199 w 1475967"/>
              <a:gd name="connsiteY4" fmla="*/ 1455537 h 1455537"/>
              <a:gd name="connsiteX5" fmla="*/ 748199 w 1475967"/>
              <a:gd name="connsiteY5" fmla="*/ 1091653 h 1455537"/>
              <a:gd name="connsiteX6" fmla="*/ 0 w 1475967"/>
              <a:gd name="connsiteY6" fmla="*/ 1091653 h 1455537"/>
              <a:gd name="connsiteX7" fmla="*/ 0 w 1475967"/>
              <a:gd name="connsiteY7" fmla="*/ 363884 h 1455537"/>
              <a:gd name="connsiteX0" fmla="*/ 762655 w 2238622"/>
              <a:gd name="connsiteY0" fmla="*/ 363884 h 1455537"/>
              <a:gd name="connsiteX1" fmla="*/ 1510854 w 2238622"/>
              <a:gd name="connsiteY1" fmla="*/ 363884 h 1455537"/>
              <a:gd name="connsiteX2" fmla="*/ 1510854 w 2238622"/>
              <a:gd name="connsiteY2" fmla="*/ 0 h 1455537"/>
              <a:gd name="connsiteX3" fmla="*/ 2238622 w 2238622"/>
              <a:gd name="connsiteY3" fmla="*/ 727769 h 1455537"/>
              <a:gd name="connsiteX4" fmla="*/ 1510854 w 2238622"/>
              <a:gd name="connsiteY4" fmla="*/ 1455537 h 1455537"/>
              <a:gd name="connsiteX5" fmla="*/ 1510854 w 2238622"/>
              <a:gd name="connsiteY5" fmla="*/ 1091653 h 1455537"/>
              <a:gd name="connsiteX6" fmla="*/ 0 w 2238622"/>
              <a:gd name="connsiteY6" fmla="*/ 1058508 h 1455537"/>
              <a:gd name="connsiteX7" fmla="*/ 762655 w 2238622"/>
              <a:gd name="connsiteY7" fmla="*/ 363884 h 1455537"/>
              <a:gd name="connsiteX0" fmla="*/ 767420 w 2243387"/>
              <a:gd name="connsiteY0" fmla="*/ 363884 h 1455537"/>
              <a:gd name="connsiteX1" fmla="*/ 1515619 w 2243387"/>
              <a:gd name="connsiteY1" fmla="*/ 363884 h 1455537"/>
              <a:gd name="connsiteX2" fmla="*/ 1515619 w 2243387"/>
              <a:gd name="connsiteY2" fmla="*/ 0 h 1455537"/>
              <a:gd name="connsiteX3" fmla="*/ 2243387 w 2243387"/>
              <a:gd name="connsiteY3" fmla="*/ 727769 h 1455537"/>
              <a:gd name="connsiteX4" fmla="*/ 1515619 w 2243387"/>
              <a:gd name="connsiteY4" fmla="*/ 1455537 h 1455537"/>
              <a:gd name="connsiteX5" fmla="*/ 1515619 w 2243387"/>
              <a:gd name="connsiteY5" fmla="*/ 1091653 h 1455537"/>
              <a:gd name="connsiteX6" fmla="*/ 0 w 2243387"/>
              <a:gd name="connsiteY6" fmla="*/ 1053186 h 1455537"/>
              <a:gd name="connsiteX7" fmla="*/ 767420 w 2243387"/>
              <a:gd name="connsiteY7" fmla="*/ 363884 h 1455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3387" h="1455537">
                <a:moveTo>
                  <a:pt x="767420" y="363884"/>
                </a:moveTo>
                <a:lnTo>
                  <a:pt x="1515619" y="363884"/>
                </a:lnTo>
                <a:lnTo>
                  <a:pt x="1515619" y="0"/>
                </a:lnTo>
                <a:lnTo>
                  <a:pt x="2243387" y="727769"/>
                </a:lnTo>
                <a:lnTo>
                  <a:pt x="1515619" y="1455537"/>
                </a:lnTo>
                <a:lnTo>
                  <a:pt x="1515619" y="1091653"/>
                </a:lnTo>
                <a:lnTo>
                  <a:pt x="0" y="1053186"/>
                </a:lnTo>
                <a:lnTo>
                  <a:pt x="767420" y="363884"/>
                </a:lnTo>
                <a:close/>
              </a:path>
            </a:pathLst>
          </a:custGeom>
          <a:solidFill>
            <a:srgbClr val="54C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714876" y="3643314"/>
            <a:ext cx="636713" cy="369332"/>
          </a:xfrm>
          <a:prstGeom prst="rect">
            <a:avLst/>
          </a:prstGeom>
        </p:spPr>
        <p:txBody>
          <a:bodyPr wrap="none">
            <a:spAutoFit/>
          </a:bodyPr>
          <a:lstStyle/>
          <a:p>
            <a:pPr algn="ctr"/>
            <a:r>
              <a:rPr lang="en-US" altLang="zh-CN" b="1" dirty="0" smtClean="0">
                <a:latin typeface="微软雅黑" pitchFamily="34" charset="-122"/>
                <a:ea typeface="微软雅黑" pitchFamily="34" charset="-122"/>
              </a:rPr>
              <a:t>KDJ</a:t>
            </a:r>
            <a:endParaRPr lang="zh-CN" altLang="en-US" b="1" dirty="0">
              <a:latin typeface="微软雅黑" pitchFamily="34" charset="-122"/>
              <a:ea typeface="微软雅黑" pitchFamily="34" charset="-122"/>
            </a:endParaRPr>
          </a:p>
        </p:txBody>
      </p:sp>
      <p:sp>
        <p:nvSpPr>
          <p:cNvPr id="9" name="TextBox 23"/>
          <p:cNvSpPr txBox="1"/>
          <p:nvPr/>
        </p:nvSpPr>
        <p:spPr>
          <a:xfrm>
            <a:off x="4500562" y="5000636"/>
            <a:ext cx="1107996" cy="461665"/>
          </a:xfrm>
          <a:prstGeom prst="rect">
            <a:avLst/>
          </a:prstGeom>
          <a:noFill/>
        </p:spPr>
        <p:txBody>
          <a:bodyPr wrap="none" rtlCol="0">
            <a:spAutoFit/>
          </a:bodyPr>
          <a:lstStyle/>
          <a:p>
            <a:pPr algn="ctr"/>
            <a:r>
              <a:rPr lang="zh-CN" altLang="en-US" sz="1200" dirty="0" smtClean="0">
                <a:latin typeface="微软雅黑" pitchFamily="34" charset="-122"/>
                <a:ea typeface="微软雅黑" pitchFamily="34" charset="-122"/>
              </a:rPr>
              <a:t>指标很敏感，</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小心骗线</a:t>
            </a:r>
            <a:endParaRPr lang="en-US" altLang="zh-CN" sz="1200" dirty="0" smtClean="0">
              <a:latin typeface="微软雅黑" pitchFamily="34" charset="-122"/>
              <a:ea typeface="微软雅黑" pitchFamily="34" charset="-122"/>
            </a:endParaRPr>
          </a:p>
        </p:txBody>
      </p:sp>
      <p:sp>
        <p:nvSpPr>
          <p:cNvPr id="10" name="TextBox 23"/>
          <p:cNvSpPr txBox="1"/>
          <p:nvPr/>
        </p:nvSpPr>
        <p:spPr>
          <a:xfrm>
            <a:off x="6858016" y="2786058"/>
            <a:ext cx="1723549" cy="461665"/>
          </a:xfrm>
          <a:prstGeom prst="rect">
            <a:avLst/>
          </a:prstGeom>
          <a:noFill/>
        </p:spPr>
        <p:txBody>
          <a:bodyPr wrap="none" rtlCol="0">
            <a:spAutoFit/>
          </a:bodyPr>
          <a:lstStyle/>
          <a:p>
            <a:pPr algn="ctr"/>
            <a:r>
              <a:rPr lang="zh-CN" altLang="en-US" sz="1200" dirty="0" smtClean="0">
                <a:latin typeface="微软雅黑" pitchFamily="34" charset="-122"/>
                <a:ea typeface="微软雅黑" pitchFamily="34" charset="-122"/>
              </a:rPr>
              <a:t>适合交易活跃的品种，</a:t>
            </a:r>
            <a:endParaRPr lang="en-US" altLang="zh-CN" sz="1200" dirty="0" smtClean="0">
              <a:latin typeface="微软雅黑" pitchFamily="34" charset="-122"/>
              <a:ea typeface="微软雅黑" pitchFamily="34" charset="-122"/>
            </a:endParaRPr>
          </a:p>
          <a:p>
            <a:pPr algn="ctr"/>
            <a:r>
              <a:rPr lang="zh-CN" altLang="en-US" sz="1200" smtClean="0">
                <a:latin typeface="微软雅黑" pitchFamily="34" charset="-122"/>
                <a:ea typeface="微软雅黑" pitchFamily="34" charset="-122"/>
              </a:rPr>
              <a:t>进行短线交易</a:t>
            </a:r>
            <a:endParaRPr lang="en-US" altLang="zh-CN" sz="1200" dirty="0" smtClean="0">
              <a:latin typeface="微软雅黑" pitchFamily="34" charset="-122"/>
              <a:ea typeface="微软雅黑" pitchFamily="34" charset="-122"/>
            </a:endParaRPr>
          </a:p>
        </p:txBody>
      </p:sp>
      <p:sp>
        <p:nvSpPr>
          <p:cNvPr id="11" name="TextBox 23"/>
          <p:cNvSpPr txBox="1"/>
          <p:nvPr/>
        </p:nvSpPr>
        <p:spPr>
          <a:xfrm>
            <a:off x="2071670" y="2571744"/>
            <a:ext cx="1415773" cy="276999"/>
          </a:xfrm>
          <a:prstGeom prst="rect">
            <a:avLst/>
          </a:prstGeom>
          <a:noFill/>
        </p:spPr>
        <p:txBody>
          <a:bodyPr wrap="none" rtlCol="0">
            <a:spAutoFit/>
          </a:bodyPr>
          <a:lstStyle/>
          <a:p>
            <a:pPr algn="ctr"/>
            <a:r>
              <a:rPr lang="zh-CN" altLang="en-US" sz="1200" dirty="0" smtClean="0">
                <a:latin typeface="微软雅黑" pitchFamily="34" charset="-122"/>
                <a:ea typeface="微软雅黑" pitchFamily="34" charset="-122"/>
              </a:rPr>
              <a:t>转折点有不同逻辑</a:t>
            </a:r>
            <a:endParaRPr lang="en-US" altLang="zh-CN" sz="1200" dirty="0" smtClean="0">
              <a:latin typeface="微软雅黑" pitchFamily="34" charset="-122"/>
              <a:ea typeface="微软雅黑"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6" name="TextBox 5"/>
          <p:cNvSpPr txBox="1"/>
          <p:nvPr/>
        </p:nvSpPr>
        <p:spPr>
          <a:xfrm>
            <a:off x="2357422" y="2928934"/>
            <a:ext cx="4429156" cy="1015663"/>
          </a:xfrm>
          <a:prstGeom prst="rect">
            <a:avLst/>
          </a:prstGeom>
          <a:noFill/>
        </p:spPr>
        <p:txBody>
          <a:bodyPr wrap="square" rtlCol="0">
            <a:spAutoFit/>
          </a:bodyPr>
          <a:lstStyle/>
          <a:p>
            <a:pPr algn="ctr"/>
            <a:r>
              <a:rPr lang="zh-CN" altLang="en-US" sz="6000" dirty="0" smtClean="0">
                <a:latin typeface="Times New Roman" pitchFamily="18" charset="0"/>
                <a:cs typeface="Times New Roman" pitchFamily="18" charset="0"/>
              </a:rPr>
              <a:t>本章结束</a:t>
            </a:r>
            <a:endParaRPr lang="zh-CN" altLang="en-US" sz="6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公式</a:t>
            </a:r>
            <a:endParaRPr lang="zh-CN" altLang="en-US" dirty="0"/>
          </a:p>
        </p:txBody>
      </p:sp>
      <p:sp>
        <p:nvSpPr>
          <p:cNvPr id="3" name="内容占位符 2"/>
          <p:cNvSpPr>
            <a:spLocks noGrp="1"/>
          </p:cNvSpPr>
          <p:nvPr>
            <p:ph idx="1"/>
          </p:nvPr>
        </p:nvSpPr>
        <p:spPr>
          <a:xfrm>
            <a:off x="785786" y="1500174"/>
            <a:ext cx="8229600" cy="4525963"/>
          </a:xfrm>
        </p:spPr>
        <p:txBody>
          <a:bodyPr>
            <a:normAutofit lnSpcReduction="10000"/>
          </a:bodyPr>
          <a:lstStyle/>
          <a:p>
            <a:r>
              <a:rPr lang="en-US" sz="2800" dirty="0" smtClean="0">
                <a:latin typeface="Times New Roman" pitchFamily="18" charset="0"/>
                <a:cs typeface="Times New Roman" pitchFamily="18" charset="0"/>
              </a:rPr>
              <a:t>AX=</a:t>
            </a:r>
            <a:r>
              <a:rPr lang="zh-CN" altLang="en-US" sz="2800" dirty="0" smtClean="0">
                <a:latin typeface="Times New Roman" pitchFamily="18" charset="0"/>
                <a:cs typeface="Times New Roman" pitchFamily="18" charset="0"/>
              </a:rPr>
              <a:t>当日收盘价</a:t>
            </a:r>
            <a:r>
              <a:rPr lang="en-US"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最近</a:t>
            </a:r>
            <a:r>
              <a:rPr lang="en-US" sz="2800" dirty="0" smtClean="0">
                <a:latin typeface="Times New Roman" pitchFamily="18" charset="0"/>
                <a:cs typeface="Times New Roman" pitchFamily="18" charset="0"/>
              </a:rPr>
              <a:t>9</a:t>
            </a:r>
            <a:r>
              <a:rPr lang="zh-CN" altLang="en-US" sz="2800" dirty="0" smtClean="0">
                <a:latin typeface="Times New Roman" pitchFamily="18" charset="0"/>
                <a:cs typeface="Times New Roman" pitchFamily="18" charset="0"/>
              </a:rPr>
              <a:t>日内的</a:t>
            </a:r>
            <a:r>
              <a:rPr lang="zh-CN" altLang="en-US" sz="2800" dirty="0" smtClean="0">
                <a:latin typeface="Times New Roman" pitchFamily="18" charset="0"/>
                <a:cs typeface="Times New Roman" pitchFamily="18" charset="0"/>
              </a:rPr>
              <a:t>最低价</a:t>
            </a:r>
            <a:endParaRPr lang="en-US" altLang="zh-CN" sz="2800" dirty="0" smtClean="0">
              <a:latin typeface="Times New Roman" pitchFamily="18" charset="0"/>
              <a:cs typeface="Times New Roman" pitchFamily="18" charset="0"/>
            </a:endParaRPr>
          </a:p>
          <a:p>
            <a:pPr>
              <a:buNone/>
            </a:pPr>
            <a:endParaRPr lang="en-US" altLang="zh-CN"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BX=</a:t>
            </a:r>
            <a:r>
              <a:rPr lang="zh-CN" altLang="en-US" sz="2800" dirty="0" smtClean="0">
                <a:latin typeface="Times New Roman" pitchFamily="18" charset="0"/>
                <a:cs typeface="Times New Roman" pitchFamily="18" charset="0"/>
              </a:rPr>
              <a:t>最近</a:t>
            </a:r>
            <a:r>
              <a:rPr lang="en-US" sz="2800" dirty="0" smtClean="0">
                <a:latin typeface="Times New Roman" pitchFamily="18" charset="0"/>
                <a:cs typeface="Times New Roman" pitchFamily="18" charset="0"/>
              </a:rPr>
              <a:t>9</a:t>
            </a:r>
            <a:r>
              <a:rPr lang="zh-CN" altLang="en-US" sz="2800" dirty="0" smtClean="0">
                <a:latin typeface="Times New Roman" pitchFamily="18" charset="0"/>
                <a:cs typeface="Times New Roman" pitchFamily="18" charset="0"/>
              </a:rPr>
              <a:t>日内的最高价</a:t>
            </a:r>
            <a:r>
              <a:rPr lang="en-US"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最近</a:t>
            </a:r>
            <a:r>
              <a:rPr lang="en-US" sz="2800" dirty="0" smtClean="0">
                <a:latin typeface="Times New Roman" pitchFamily="18" charset="0"/>
                <a:cs typeface="Times New Roman" pitchFamily="18" charset="0"/>
              </a:rPr>
              <a:t>9</a:t>
            </a:r>
            <a:r>
              <a:rPr lang="zh-CN" altLang="en-US" sz="2800" dirty="0" smtClean="0">
                <a:latin typeface="Times New Roman" pitchFamily="18" charset="0"/>
                <a:cs typeface="Times New Roman" pitchFamily="18" charset="0"/>
              </a:rPr>
              <a:t>日内的</a:t>
            </a:r>
            <a:r>
              <a:rPr lang="zh-CN" altLang="en-US" sz="2800" dirty="0" smtClean="0">
                <a:latin typeface="Times New Roman" pitchFamily="18" charset="0"/>
                <a:cs typeface="Times New Roman" pitchFamily="18" charset="0"/>
              </a:rPr>
              <a:t>最低价</a:t>
            </a:r>
            <a:endParaRPr lang="en-US" altLang="zh-CN" sz="2800" dirty="0" smtClean="0">
              <a:latin typeface="Times New Roman" pitchFamily="18" charset="0"/>
              <a:cs typeface="Times New Roman" pitchFamily="18" charset="0"/>
            </a:endParaRPr>
          </a:p>
          <a:p>
            <a:endParaRPr lang="en-US" altLang="zh-CN"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RSV=AX/BX</a:t>
            </a:r>
          </a:p>
          <a:p>
            <a:endParaRPr lang="zh-CN" alt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K=(2/3)*</a:t>
            </a:r>
            <a:r>
              <a:rPr lang="en-US" sz="2800" dirty="0" err="1" smtClean="0">
                <a:latin typeface="Times New Roman" pitchFamily="18" charset="0"/>
                <a:cs typeface="Times New Roman" pitchFamily="18" charset="0"/>
              </a:rPr>
              <a:t>K_pre</a:t>
            </a:r>
            <a:r>
              <a:rPr lang="en-US" sz="2800" dirty="0" smtClean="0">
                <a:latin typeface="Times New Roman" pitchFamily="18" charset="0"/>
                <a:cs typeface="Times New Roman" pitchFamily="18" charset="0"/>
              </a:rPr>
              <a:t>+(1/3)*RSV</a:t>
            </a:r>
            <a:endParaRPr lang="zh-CN" alt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D=(2/3)*</a:t>
            </a:r>
            <a:r>
              <a:rPr lang="en-US" sz="2800" dirty="0" err="1" smtClean="0">
                <a:latin typeface="Times New Roman" pitchFamily="18" charset="0"/>
                <a:cs typeface="Times New Roman" pitchFamily="18" charset="0"/>
              </a:rPr>
              <a:t>D_pre</a:t>
            </a:r>
            <a:r>
              <a:rPr lang="en-US" sz="2800" dirty="0" smtClean="0">
                <a:latin typeface="Times New Roman" pitchFamily="18" charset="0"/>
                <a:cs typeface="Times New Roman" pitchFamily="18" charset="0"/>
              </a:rPr>
              <a:t>+(1/3)*K</a:t>
            </a:r>
            <a:endParaRPr lang="zh-CN" alt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J=3*D-2*K</a:t>
            </a:r>
            <a:endParaRPr lang="zh-CN" altLang="en-US" sz="2800" dirty="0" smtClean="0">
              <a:latin typeface="Times New Roman" pitchFamily="18" charset="0"/>
              <a:cs typeface="Times New Roman" pitchFamily="18" charset="0"/>
            </a:endParaRP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公式含义</a:t>
            </a:r>
            <a:endParaRPr lang="zh-CN" altLang="en-US" dirty="0"/>
          </a:p>
        </p:txBody>
      </p:sp>
      <p:sp>
        <p:nvSpPr>
          <p:cNvPr id="3" name="内容占位符 2"/>
          <p:cNvSpPr>
            <a:spLocks noGrp="1"/>
          </p:cNvSpPr>
          <p:nvPr>
            <p:ph idx="1"/>
          </p:nvPr>
        </p:nvSpPr>
        <p:spPr>
          <a:xfrm>
            <a:off x="714348" y="1500174"/>
            <a:ext cx="8229600" cy="4525963"/>
          </a:xfrm>
        </p:spPr>
        <p:txBody>
          <a:bodyPr/>
          <a:lstStyle/>
          <a:p>
            <a:r>
              <a:rPr lang="en-US" altLang="zh-CN" dirty="0" smtClean="0"/>
              <a:t>AX&amp;BX</a:t>
            </a:r>
          </a:p>
          <a:p>
            <a:pPr>
              <a:buNone/>
            </a:pPr>
            <a:r>
              <a:rPr lang="en-US" altLang="zh-CN" sz="1800" dirty="0" smtClean="0"/>
              <a:t> </a:t>
            </a:r>
            <a:r>
              <a:rPr lang="en-US" altLang="zh-CN" sz="1800" dirty="0" smtClean="0"/>
              <a:t>     BX</a:t>
            </a:r>
            <a:r>
              <a:rPr lang="zh-CN" altLang="en-US" sz="1800" dirty="0" smtClean="0"/>
              <a:t>用来</a:t>
            </a:r>
            <a:r>
              <a:rPr lang="zh-CN" altLang="en-US" sz="1800" dirty="0" smtClean="0"/>
              <a:t>表现最近一段时间内资产价格的波动区间</a:t>
            </a:r>
            <a:endParaRPr lang="en-US" altLang="zh-CN" sz="1800" dirty="0" smtClean="0"/>
          </a:p>
          <a:p>
            <a:pPr>
              <a:buNone/>
            </a:pPr>
            <a:r>
              <a:rPr lang="en-US" altLang="zh-CN" sz="1800" dirty="0" smtClean="0"/>
              <a:t>      AX</a:t>
            </a:r>
            <a:r>
              <a:rPr lang="zh-CN" altLang="en-US" sz="1800" dirty="0" smtClean="0"/>
              <a:t>体系的是今日收盘价与波动区间底部的</a:t>
            </a:r>
            <a:r>
              <a:rPr lang="zh-CN" altLang="en-US" sz="1800" dirty="0" smtClean="0"/>
              <a:t>距离</a:t>
            </a:r>
            <a:endParaRPr lang="en-US" altLang="zh-CN" sz="1800" dirty="0" smtClean="0"/>
          </a:p>
          <a:p>
            <a:pPr>
              <a:buNone/>
            </a:pPr>
            <a:endParaRPr lang="en-US" altLang="zh-CN" sz="1800" dirty="0" smtClean="0"/>
          </a:p>
          <a:p>
            <a:r>
              <a:rPr lang="en-US" altLang="zh-CN" dirty="0" smtClean="0"/>
              <a:t>RSV</a:t>
            </a:r>
            <a:r>
              <a:rPr lang="zh-CN" altLang="en-US" dirty="0" smtClean="0"/>
              <a:t>：</a:t>
            </a:r>
            <a:r>
              <a:rPr lang="en-US" altLang="zh-CN" dirty="0" smtClean="0"/>
              <a:t>AX/BX</a:t>
            </a:r>
          </a:p>
          <a:p>
            <a:pPr>
              <a:buNone/>
            </a:pPr>
            <a:r>
              <a:rPr lang="en-US" altLang="zh-CN" sz="1800" dirty="0" smtClean="0"/>
              <a:t>        </a:t>
            </a:r>
            <a:r>
              <a:rPr lang="zh-CN" altLang="en-US" sz="1800" dirty="0" smtClean="0"/>
              <a:t>这个指标描述的是今日收盘价在最近一段时间里距离底部的相对位置。</a:t>
            </a:r>
            <a:endParaRPr lang="en-US" altLang="zh-CN" sz="1800" dirty="0" smtClean="0"/>
          </a:p>
          <a:p>
            <a:pPr>
              <a:buNone/>
            </a:pPr>
            <a:r>
              <a:rPr lang="en-US" altLang="zh-CN" sz="1800" dirty="0" smtClean="0"/>
              <a:t> </a:t>
            </a:r>
            <a:r>
              <a:rPr lang="en-US" altLang="zh-CN" sz="1800" dirty="0" smtClean="0"/>
              <a:t>       </a:t>
            </a:r>
            <a:r>
              <a:rPr lang="zh-CN" altLang="en-US" sz="1800" dirty="0" smtClean="0"/>
              <a:t>这个数值变化的幅度越大，说明收盘价的相对位置变化越大。</a:t>
            </a:r>
            <a:endParaRPr lang="en-US" altLang="zh-CN" sz="1800" dirty="0" smtClean="0"/>
          </a:p>
          <a:p>
            <a:pPr>
              <a:buNone/>
            </a:pPr>
            <a:r>
              <a:rPr lang="en-US" altLang="zh-CN" sz="1800" dirty="0" smtClean="0"/>
              <a:t> </a:t>
            </a:r>
            <a:r>
              <a:rPr lang="en-US" altLang="zh-CN" sz="1800" dirty="0" smtClean="0"/>
              <a:t>       RSV</a:t>
            </a:r>
            <a:r>
              <a:rPr lang="zh-CN" altLang="en-US" sz="1800" dirty="0" smtClean="0"/>
              <a:t>值在</a:t>
            </a:r>
            <a:r>
              <a:rPr lang="en-US" altLang="zh-CN" sz="1800" dirty="0" smtClean="0"/>
              <a:t>[0,1]</a:t>
            </a:r>
            <a:r>
              <a:rPr lang="zh-CN" altLang="en-US" sz="1800" dirty="0" smtClean="0"/>
              <a:t>中变化。</a:t>
            </a:r>
            <a:r>
              <a:rPr lang="en-US" altLang="zh-CN" sz="1800" dirty="0" smtClean="0"/>
              <a:t>       </a:t>
            </a:r>
            <a:endParaRPr lang="en-US" altLang="zh-CN" sz="1800" dirty="0" smtClean="0"/>
          </a:p>
          <a:p>
            <a:pPr>
              <a:buNone/>
            </a:pPr>
            <a:r>
              <a:rPr lang="en-US" altLang="zh-CN" sz="1800" dirty="0" smtClean="0"/>
              <a:t>        </a:t>
            </a:r>
            <a:endParaRPr lang="zh-CN"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公式含义</a:t>
            </a:r>
            <a:endParaRPr lang="zh-CN" altLang="en-US" dirty="0"/>
          </a:p>
        </p:txBody>
      </p:sp>
      <p:sp>
        <p:nvSpPr>
          <p:cNvPr id="3" name="内容占位符 2"/>
          <p:cNvSpPr>
            <a:spLocks noGrp="1"/>
          </p:cNvSpPr>
          <p:nvPr>
            <p:ph idx="1"/>
          </p:nvPr>
        </p:nvSpPr>
        <p:spPr>
          <a:xfrm>
            <a:off x="928662" y="1571612"/>
            <a:ext cx="7758138" cy="4554551"/>
          </a:xfrm>
        </p:spPr>
        <p:txBody>
          <a:bodyPr/>
          <a:lstStyle/>
          <a:p>
            <a:r>
              <a:rPr lang="en-US" altLang="zh-CN" dirty="0" smtClean="0"/>
              <a:t>K</a:t>
            </a:r>
          </a:p>
          <a:p>
            <a:pPr>
              <a:buNone/>
            </a:pPr>
            <a:r>
              <a:rPr lang="en-US" altLang="zh-CN" dirty="0" smtClean="0"/>
              <a:t>    </a:t>
            </a:r>
            <a:r>
              <a:rPr lang="zh-CN" altLang="en-US" sz="1800" dirty="0" smtClean="0"/>
              <a:t>第一项</a:t>
            </a:r>
            <a:r>
              <a:rPr lang="en-US" altLang="zh-CN" sz="1800" dirty="0" smtClean="0"/>
              <a:t>K</a:t>
            </a:r>
            <a:r>
              <a:rPr lang="zh-CN" altLang="en-US" sz="1800" dirty="0" smtClean="0"/>
              <a:t>取</a:t>
            </a:r>
            <a:r>
              <a:rPr lang="en-US" altLang="zh-CN" sz="1800" dirty="0" smtClean="0"/>
              <a:t>0</a:t>
            </a:r>
            <a:r>
              <a:rPr lang="en-US" altLang="zh-CN" dirty="0" smtClean="0"/>
              <a:t>.</a:t>
            </a:r>
            <a:r>
              <a:rPr lang="en-US" altLang="zh-CN" sz="1800" dirty="0" smtClean="0"/>
              <a:t>5</a:t>
            </a:r>
          </a:p>
          <a:p>
            <a:pPr>
              <a:buNone/>
            </a:pPr>
            <a:r>
              <a:rPr lang="zh-CN" altLang="en-US" sz="1800" dirty="0" smtClean="0"/>
              <a:t> </a:t>
            </a:r>
            <a:r>
              <a:rPr lang="zh-CN" altLang="en-US" sz="1800" dirty="0" smtClean="0"/>
              <a:t>      显而易见，为了防止</a:t>
            </a:r>
            <a:r>
              <a:rPr lang="en-US" altLang="zh-CN" sz="1800" dirty="0" smtClean="0"/>
              <a:t>RSV</a:t>
            </a:r>
            <a:r>
              <a:rPr lang="zh-CN" altLang="en-US" sz="1800" dirty="0" smtClean="0"/>
              <a:t>对于价格过度敏感的问题，</a:t>
            </a:r>
            <a:r>
              <a:rPr lang="en-US" altLang="zh-CN" sz="1800" dirty="0" smtClean="0"/>
              <a:t>K</a:t>
            </a:r>
            <a:r>
              <a:rPr lang="zh-CN" altLang="en-US" sz="1800" dirty="0" smtClean="0"/>
              <a:t>值是</a:t>
            </a:r>
            <a:r>
              <a:rPr lang="en-US" altLang="zh-CN" sz="1800" dirty="0" smtClean="0"/>
              <a:t>RSV</a:t>
            </a:r>
            <a:r>
              <a:rPr lang="zh-CN" altLang="en-US" sz="1800" dirty="0" smtClean="0"/>
              <a:t>的指数平均数。</a:t>
            </a:r>
            <a:r>
              <a:rPr lang="en-US" altLang="zh-CN" dirty="0" smtClean="0"/>
              <a:t> </a:t>
            </a:r>
          </a:p>
          <a:p>
            <a:pPr marL="971550" lvl="1" indent="-514350">
              <a:buFont typeface="Arial" pitchFamily="34" charset="0"/>
              <a:buChar char="•"/>
            </a:pPr>
            <a:r>
              <a:rPr lang="en-US" altLang="zh-CN" dirty="0" smtClean="0"/>
              <a:t>1&gt;K&gt;0.5</a:t>
            </a:r>
          </a:p>
          <a:p>
            <a:pPr lvl="1">
              <a:buNone/>
            </a:pPr>
            <a:r>
              <a:rPr lang="zh-CN" altLang="en-US" sz="1800" dirty="0" smtClean="0"/>
              <a:t>说明</a:t>
            </a:r>
            <a:r>
              <a:rPr lang="en-US" altLang="en-US" sz="1800" dirty="0" smtClean="0"/>
              <a:t>RSV</a:t>
            </a:r>
            <a:r>
              <a:rPr lang="zh-CN" altLang="en-US" sz="1800" dirty="0" smtClean="0"/>
              <a:t>在短期内增加明显，资产价格的变化加速</a:t>
            </a:r>
            <a:r>
              <a:rPr lang="zh-CN" altLang="en-US" sz="1800" dirty="0" smtClean="0"/>
              <a:t>向上</a:t>
            </a:r>
            <a:endParaRPr lang="en-US" altLang="zh-CN" sz="1800" dirty="0" smtClean="0"/>
          </a:p>
          <a:p>
            <a:pPr lvl="1">
              <a:buFont typeface="Arial" pitchFamily="34" charset="0"/>
              <a:buChar char="•"/>
            </a:pPr>
            <a:r>
              <a:rPr lang="en-US" altLang="zh-CN" dirty="0" smtClean="0"/>
              <a:t>   0.5&gt;K&gt;0</a:t>
            </a:r>
          </a:p>
          <a:p>
            <a:pPr lvl="1">
              <a:buNone/>
            </a:pPr>
            <a:r>
              <a:rPr lang="zh-CN" altLang="en-US" sz="1800" dirty="0" smtClean="0"/>
              <a:t>说明</a:t>
            </a:r>
            <a:r>
              <a:rPr lang="en-US" altLang="en-US" sz="1800" dirty="0" smtClean="0"/>
              <a:t>RSV</a:t>
            </a:r>
            <a:r>
              <a:rPr lang="zh-CN" altLang="en-US" sz="1800" dirty="0" smtClean="0"/>
              <a:t>在短期内降低明显，资产价格的变化加速向下</a:t>
            </a:r>
          </a:p>
          <a:p>
            <a:pPr lvl="1">
              <a:buNone/>
            </a:pPr>
            <a:endParaRPr lang="en-US" altLang="zh-CN" dirty="0" smtClean="0"/>
          </a:p>
        </p:txBody>
      </p:sp>
      <p:pic>
        <p:nvPicPr>
          <p:cNvPr id="4" name="Picture 2"/>
          <p:cNvPicPr>
            <a:picLocks noChangeAspect="1" noChangeArrowheads="1"/>
          </p:cNvPicPr>
          <p:nvPr/>
        </p:nvPicPr>
        <p:blipFill>
          <a:blip r:embed="rId2"/>
          <a:srcRect/>
          <a:stretch>
            <a:fillRect/>
          </a:stretch>
        </p:blipFill>
        <p:spPr bwMode="auto">
          <a:xfrm>
            <a:off x="3500430" y="1928802"/>
            <a:ext cx="2343150" cy="7334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公式含义</a:t>
            </a:r>
            <a:endParaRPr lang="zh-CN" altLang="en-US" dirty="0"/>
          </a:p>
        </p:txBody>
      </p:sp>
      <p:sp>
        <p:nvSpPr>
          <p:cNvPr id="3" name="内容占位符 2"/>
          <p:cNvSpPr>
            <a:spLocks noGrp="1"/>
          </p:cNvSpPr>
          <p:nvPr>
            <p:ph idx="1"/>
          </p:nvPr>
        </p:nvSpPr>
        <p:spPr>
          <a:xfrm>
            <a:off x="1071538" y="1571612"/>
            <a:ext cx="7615262" cy="4554551"/>
          </a:xfrm>
        </p:spPr>
        <p:txBody>
          <a:bodyPr/>
          <a:lstStyle/>
          <a:p>
            <a:r>
              <a:rPr lang="en-US" altLang="zh-CN" dirty="0" smtClean="0"/>
              <a:t>D</a:t>
            </a:r>
          </a:p>
          <a:p>
            <a:pPr>
              <a:buNone/>
            </a:pPr>
            <a:r>
              <a:rPr lang="zh-CN" altLang="en-US" dirty="0" smtClean="0"/>
              <a:t>   </a:t>
            </a:r>
            <a:r>
              <a:rPr lang="zh-CN" altLang="en-US" sz="1800" dirty="0" smtClean="0"/>
              <a:t>第一项</a:t>
            </a:r>
            <a:r>
              <a:rPr lang="en-US" altLang="zh-CN" sz="1800" dirty="0" smtClean="0"/>
              <a:t>D</a:t>
            </a:r>
            <a:r>
              <a:rPr lang="zh-CN" altLang="en-US" sz="1800" dirty="0" smtClean="0"/>
              <a:t>取</a:t>
            </a:r>
            <a:r>
              <a:rPr lang="en-US" altLang="zh-CN" sz="1800" dirty="0" smtClean="0"/>
              <a:t>0.5</a:t>
            </a:r>
          </a:p>
          <a:p>
            <a:pPr>
              <a:buNone/>
            </a:pPr>
            <a:r>
              <a:rPr lang="zh-CN" altLang="en-US" sz="1800" dirty="0" smtClean="0"/>
              <a:t>     从数学</a:t>
            </a:r>
            <a:r>
              <a:rPr lang="zh-CN" altLang="en-US" sz="1800" dirty="0" smtClean="0"/>
              <a:t>公式理解上这个指标代表着</a:t>
            </a:r>
            <a:r>
              <a:rPr lang="en-US" sz="1800" dirty="0" smtClean="0"/>
              <a:t>K</a:t>
            </a:r>
            <a:r>
              <a:rPr lang="zh-CN" altLang="en-US" sz="1800" dirty="0" smtClean="0"/>
              <a:t>的指数</a:t>
            </a:r>
            <a:r>
              <a:rPr lang="zh-CN" altLang="en-US" sz="1800" dirty="0" smtClean="0"/>
              <a:t>平均数，是</a:t>
            </a:r>
            <a:r>
              <a:rPr lang="en-US" altLang="zh-CN" sz="1800" dirty="0" smtClean="0"/>
              <a:t>RSV</a:t>
            </a:r>
            <a:r>
              <a:rPr lang="zh-CN" altLang="en-US" sz="1800" dirty="0" smtClean="0"/>
              <a:t>的二次平滑。</a:t>
            </a:r>
            <a:endParaRPr lang="en-US" altLang="zh-CN" sz="1800" dirty="0" smtClean="0"/>
          </a:p>
          <a:p>
            <a:r>
              <a:rPr lang="en-US" altLang="zh-CN" sz="1800" dirty="0" smtClean="0"/>
              <a:t>K&gt;D&gt;0.5</a:t>
            </a:r>
          </a:p>
          <a:p>
            <a:pPr>
              <a:buNone/>
            </a:pPr>
            <a:r>
              <a:rPr lang="en-US" altLang="zh-CN" sz="1800" dirty="0" smtClean="0"/>
              <a:t> </a:t>
            </a:r>
            <a:r>
              <a:rPr lang="en-US" altLang="zh-CN" sz="1800" dirty="0" smtClean="0"/>
              <a:t>      </a:t>
            </a:r>
            <a:r>
              <a:rPr lang="zh-CN" altLang="en-US" sz="1800" dirty="0" smtClean="0"/>
              <a:t>说明</a:t>
            </a:r>
            <a:r>
              <a:rPr lang="en-US" altLang="zh-CN" sz="1800" dirty="0" smtClean="0"/>
              <a:t>K</a:t>
            </a:r>
            <a:r>
              <a:rPr lang="zh-CN" altLang="en-US" sz="1800" dirty="0" smtClean="0"/>
              <a:t>值大于平均水平，若</a:t>
            </a:r>
            <a:r>
              <a:rPr lang="en-US" altLang="zh-CN" sz="1800" dirty="0" smtClean="0"/>
              <a:t>K</a:t>
            </a:r>
            <a:r>
              <a:rPr lang="zh-CN" altLang="en-US" sz="1800" dirty="0" smtClean="0"/>
              <a:t>值快速增加，即资产价格在价格区间中快速上升，是市场行情积极的表现。</a:t>
            </a:r>
            <a:endParaRPr lang="en-US" altLang="zh-CN" sz="1800" dirty="0" smtClean="0"/>
          </a:p>
          <a:p>
            <a:endParaRPr lang="en-US" altLang="zh-CN" sz="1800" dirty="0" smtClean="0"/>
          </a:p>
          <a:p>
            <a:r>
              <a:rPr lang="en-US" altLang="zh-CN" sz="1800" dirty="0" smtClean="0"/>
              <a:t>0.5&gt;D&gt;K</a:t>
            </a:r>
          </a:p>
          <a:p>
            <a:pPr>
              <a:buNone/>
            </a:pPr>
            <a:r>
              <a:rPr lang="en-US" altLang="zh-CN" sz="1800" dirty="0" smtClean="0"/>
              <a:t>        </a:t>
            </a:r>
            <a:r>
              <a:rPr lang="zh-CN" altLang="en-US" sz="1800" dirty="0" smtClean="0"/>
              <a:t>说明</a:t>
            </a:r>
            <a:r>
              <a:rPr lang="en-US" altLang="zh-CN" sz="1800" dirty="0" smtClean="0"/>
              <a:t>K</a:t>
            </a:r>
            <a:r>
              <a:rPr lang="zh-CN" altLang="en-US" sz="1800" dirty="0" smtClean="0"/>
              <a:t>值小于平均水平，若</a:t>
            </a:r>
            <a:r>
              <a:rPr lang="en-US" altLang="zh-CN" sz="1800" dirty="0" smtClean="0"/>
              <a:t>K</a:t>
            </a:r>
            <a:r>
              <a:rPr lang="zh-CN" altLang="en-US" sz="1800" dirty="0" smtClean="0"/>
              <a:t>值快速降低，即资产价格在价格区间中快 </a:t>
            </a:r>
            <a:endParaRPr lang="en-US" altLang="zh-CN" sz="1800" dirty="0" smtClean="0"/>
          </a:p>
          <a:p>
            <a:pPr>
              <a:buNone/>
            </a:pPr>
            <a:r>
              <a:rPr lang="en-US" altLang="zh-CN" sz="1800" dirty="0" smtClean="0"/>
              <a:t> </a:t>
            </a:r>
            <a:r>
              <a:rPr lang="en-US" altLang="zh-CN" sz="1800" dirty="0" smtClean="0"/>
              <a:t>       </a:t>
            </a:r>
            <a:r>
              <a:rPr lang="zh-CN" altLang="en-US" sz="1800" dirty="0" smtClean="0"/>
              <a:t>速下降，是市场行情不好的表现。</a:t>
            </a:r>
            <a:endParaRPr lang="en-US" altLang="zh-CN" sz="1800" dirty="0" smtClean="0"/>
          </a:p>
          <a:p>
            <a:endParaRPr lang="en-US" altLang="zh-CN" sz="1800" dirty="0" smtClean="0"/>
          </a:p>
        </p:txBody>
      </p:sp>
      <p:pic>
        <p:nvPicPr>
          <p:cNvPr id="6" name="Picture 2"/>
          <p:cNvPicPr>
            <a:picLocks noChangeAspect="1" noChangeArrowheads="1"/>
          </p:cNvPicPr>
          <p:nvPr/>
        </p:nvPicPr>
        <p:blipFill>
          <a:blip r:embed="rId2"/>
          <a:srcRect/>
          <a:stretch>
            <a:fillRect/>
          </a:stretch>
        </p:blipFill>
        <p:spPr bwMode="auto">
          <a:xfrm>
            <a:off x="3571868" y="1571612"/>
            <a:ext cx="2219325" cy="7715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公式含义</a:t>
            </a:r>
            <a:endParaRPr lang="zh-CN" altLang="en-US" dirty="0"/>
          </a:p>
        </p:txBody>
      </p:sp>
      <p:sp>
        <p:nvSpPr>
          <p:cNvPr id="6" name="内容占位符 5"/>
          <p:cNvSpPr>
            <a:spLocks noGrp="1"/>
          </p:cNvSpPr>
          <p:nvPr>
            <p:ph idx="1"/>
          </p:nvPr>
        </p:nvSpPr>
        <p:spPr>
          <a:xfrm>
            <a:off x="914400" y="1428736"/>
            <a:ext cx="8086756" cy="4525963"/>
          </a:xfrm>
        </p:spPr>
        <p:txBody>
          <a:bodyPr/>
          <a:lstStyle/>
          <a:p>
            <a:r>
              <a:rPr lang="en-US" altLang="zh-CN" dirty="0" smtClean="0"/>
              <a:t>J</a:t>
            </a:r>
            <a:r>
              <a:rPr lang="zh-CN" altLang="en-US" dirty="0" smtClean="0"/>
              <a:t>：</a:t>
            </a:r>
            <a:r>
              <a:rPr lang="en-US" altLang="zh-CN" dirty="0" smtClean="0"/>
              <a:t>3</a:t>
            </a:r>
            <a:r>
              <a:rPr lang="zh-CN" altLang="en-US" dirty="0" smtClean="0"/>
              <a:t>*</a:t>
            </a:r>
            <a:r>
              <a:rPr lang="en-US" altLang="zh-CN" dirty="0" smtClean="0"/>
              <a:t>K-2</a:t>
            </a:r>
            <a:r>
              <a:rPr lang="zh-CN" altLang="en-US" dirty="0" smtClean="0"/>
              <a:t>*</a:t>
            </a:r>
            <a:r>
              <a:rPr lang="en-US" altLang="zh-CN" dirty="0" smtClean="0"/>
              <a:t>D</a:t>
            </a:r>
          </a:p>
          <a:p>
            <a:pPr>
              <a:buNone/>
            </a:pPr>
            <a:r>
              <a:rPr lang="en-US" altLang="zh-CN" sz="1800" dirty="0" smtClean="0"/>
              <a:t> </a:t>
            </a:r>
            <a:r>
              <a:rPr lang="zh-CN" altLang="en-US" sz="1800" dirty="0" smtClean="0"/>
              <a:t>该指标描述，</a:t>
            </a:r>
            <a:r>
              <a:rPr lang="en-US" altLang="zh-CN" sz="1800" dirty="0" smtClean="0"/>
              <a:t>K</a:t>
            </a:r>
            <a:r>
              <a:rPr lang="zh-CN" altLang="en-US" sz="1800" dirty="0" smtClean="0"/>
              <a:t>，</a:t>
            </a:r>
            <a:r>
              <a:rPr lang="en-US" altLang="zh-CN" sz="1800" dirty="0" smtClean="0"/>
              <a:t>D</a:t>
            </a:r>
            <a:r>
              <a:rPr lang="zh-CN" altLang="en-US" sz="1800" dirty="0" smtClean="0"/>
              <a:t>之间的关系，其目的是求出</a:t>
            </a:r>
            <a:r>
              <a:rPr lang="en-US" sz="1800" dirty="0" smtClean="0"/>
              <a:t>K</a:t>
            </a:r>
            <a:r>
              <a:rPr lang="zh-CN" altLang="en-US" sz="1800" dirty="0" smtClean="0"/>
              <a:t>值与</a:t>
            </a:r>
            <a:r>
              <a:rPr lang="en-US" sz="1800" dirty="0" smtClean="0"/>
              <a:t>D</a:t>
            </a:r>
            <a:r>
              <a:rPr lang="zh-CN" altLang="en-US" sz="1800" dirty="0" smtClean="0"/>
              <a:t>值的最大乖离</a:t>
            </a:r>
            <a:r>
              <a:rPr lang="zh-CN" altLang="en-US" sz="1800" dirty="0" smtClean="0"/>
              <a:t>程度</a:t>
            </a:r>
            <a:endParaRPr lang="en-US" altLang="zh-CN" sz="1800" dirty="0" smtClean="0"/>
          </a:p>
          <a:p>
            <a:pPr>
              <a:buNone/>
            </a:pPr>
            <a:r>
              <a:rPr lang="en-US" altLang="zh-CN" sz="1800" dirty="0" smtClean="0"/>
              <a:t> </a:t>
            </a:r>
            <a:r>
              <a:rPr lang="zh-CN" altLang="en-US" sz="1800" dirty="0" smtClean="0"/>
              <a:t>以领先一步</a:t>
            </a:r>
            <a:r>
              <a:rPr lang="en-US" altLang="zh-CN" sz="1800" dirty="0" smtClean="0"/>
              <a:t>K</a:t>
            </a:r>
            <a:r>
              <a:rPr lang="zh-CN" altLang="en-US" sz="1800" dirty="0" smtClean="0"/>
              <a:t>，</a:t>
            </a:r>
            <a:r>
              <a:rPr lang="en-US" altLang="zh-CN" sz="1800" dirty="0" smtClean="0"/>
              <a:t>D</a:t>
            </a:r>
            <a:r>
              <a:rPr lang="zh-CN" altLang="en-US" sz="1800" dirty="0" smtClean="0"/>
              <a:t>值找出底部和</a:t>
            </a:r>
            <a:r>
              <a:rPr lang="zh-CN" altLang="en-US" sz="1800" dirty="0" smtClean="0"/>
              <a:t>头部。</a:t>
            </a:r>
            <a:r>
              <a:rPr lang="en-US" altLang="zh-CN" sz="1800" dirty="0" smtClean="0"/>
              <a:t>       </a:t>
            </a:r>
          </a:p>
          <a:p>
            <a:pPr>
              <a:buNone/>
            </a:pPr>
            <a:r>
              <a:rPr lang="zh-CN" altLang="en-US" sz="1800" dirty="0" smtClean="0"/>
              <a:t>通过经验观察，人们发现</a:t>
            </a:r>
            <a:r>
              <a:rPr lang="en-US" altLang="zh-CN" sz="1800" dirty="0" smtClean="0"/>
              <a:t>J</a:t>
            </a:r>
            <a:r>
              <a:rPr lang="zh-CN" altLang="en-US" sz="1800" dirty="0" smtClean="0"/>
              <a:t>值大于</a:t>
            </a:r>
            <a:r>
              <a:rPr lang="en-US" altLang="zh-CN" sz="1800" dirty="0" smtClean="0"/>
              <a:t>1</a:t>
            </a:r>
            <a:r>
              <a:rPr lang="zh-CN" altLang="en-US" sz="1800" dirty="0" smtClean="0"/>
              <a:t>的时候为短期超买，小于</a:t>
            </a:r>
            <a:r>
              <a:rPr lang="en-US" altLang="zh-CN" sz="1800" dirty="0" smtClean="0"/>
              <a:t>0.2</a:t>
            </a:r>
            <a:r>
              <a:rPr lang="zh-CN" altLang="en-US" sz="1800" dirty="0" smtClean="0"/>
              <a:t>的时候视为超卖。</a:t>
            </a:r>
            <a:endParaRPr lang="en-US" altLang="zh-CN" sz="1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KDJ</a:t>
            </a:r>
            <a:r>
              <a:rPr lang="zh-CN" altLang="en-US" dirty="0" smtClean="0"/>
              <a:t>图形学习</a:t>
            </a:r>
            <a:endParaRPr lang="zh-CN" altLang="en-US" dirty="0"/>
          </a:p>
        </p:txBody>
      </p:sp>
      <p:pic>
        <p:nvPicPr>
          <p:cNvPr id="4" name="内容占位符 3"/>
          <p:cNvPicPr>
            <a:picLocks noGrp="1"/>
          </p:cNvPicPr>
          <p:nvPr>
            <p:ph idx="1"/>
          </p:nvPr>
        </p:nvPicPr>
        <p:blipFill>
          <a:blip r:embed="rId2"/>
          <a:srcRect/>
          <a:stretch>
            <a:fillRect/>
          </a:stretch>
        </p:blipFill>
        <p:spPr bwMode="auto">
          <a:xfrm>
            <a:off x="1571604" y="1714488"/>
            <a:ext cx="2419416" cy="3857625"/>
          </a:xfrm>
          <a:prstGeom prst="rect">
            <a:avLst/>
          </a:prstGeom>
          <a:noFill/>
          <a:ln w="9525">
            <a:noFill/>
            <a:miter lim="800000"/>
            <a:headEnd/>
            <a:tailEnd/>
          </a:ln>
        </p:spPr>
      </p:pic>
      <p:sp>
        <p:nvSpPr>
          <p:cNvPr id="5" name="TextBox 4"/>
          <p:cNvSpPr txBox="1"/>
          <p:nvPr/>
        </p:nvSpPr>
        <p:spPr>
          <a:xfrm>
            <a:off x="1428728" y="1285860"/>
            <a:ext cx="3071834" cy="369332"/>
          </a:xfrm>
          <a:prstGeom prst="rect">
            <a:avLst/>
          </a:prstGeom>
          <a:noFill/>
        </p:spPr>
        <p:txBody>
          <a:bodyPr wrap="square" rtlCol="0">
            <a:spAutoFit/>
          </a:bodyPr>
          <a:lstStyle/>
          <a:p>
            <a:r>
              <a:rPr lang="zh-CN" altLang="en-US" dirty="0" smtClean="0"/>
              <a:t>青色代表</a:t>
            </a:r>
            <a:r>
              <a:rPr lang="en-US" altLang="zh-CN" dirty="0" smtClean="0"/>
              <a:t>K</a:t>
            </a:r>
            <a:r>
              <a:rPr lang="zh-CN" altLang="en-US" dirty="0" smtClean="0"/>
              <a:t>值，红色代表</a:t>
            </a:r>
            <a:r>
              <a:rPr lang="en-US" altLang="zh-CN" dirty="0" smtClean="0"/>
              <a:t>D</a:t>
            </a:r>
            <a:r>
              <a:rPr lang="zh-CN" altLang="en-US" dirty="0" smtClean="0"/>
              <a:t>值</a:t>
            </a:r>
            <a:endParaRPr lang="zh-CN" altLang="en-US" dirty="0"/>
          </a:p>
        </p:txBody>
      </p:sp>
      <p:sp>
        <p:nvSpPr>
          <p:cNvPr id="6" name="TextBox 5"/>
          <p:cNvSpPr txBox="1"/>
          <p:nvPr/>
        </p:nvSpPr>
        <p:spPr>
          <a:xfrm>
            <a:off x="5072066" y="1643050"/>
            <a:ext cx="2786082" cy="3139321"/>
          </a:xfrm>
          <a:prstGeom prst="rect">
            <a:avLst/>
          </a:prstGeom>
          <a:noFill/>
        </p:spPr>
        <p:txBody>
          <a:bodyPr wrap="square" rtlCol="0">
            <a:spAutoFit/>
          </a:bodyPr>
          <a:lstStyle/>
          <a:p>
            <a:r>
              <a:rPr lang="zh-CN" altLang="en-US" dirty="0" smtClean="0"/>
              <a:t>这是个底位二次金叉图形。</a:t>
            </a:r>
            <a:endParaRPr lang="en-US" altLang="zh-CN" dirty="0" smtClean="0"/>
          </a:p>
          <a:p>
            <a:r>
              <a:rPr lang="en-US" dirty="0" smtClean="0"/>
              <a:t>K</a:t>
            </a:r>
            <a:r>
              <a:rPr lang="zh-CN" altLang="en-US" dirty="0" smtClean="0"/>
              <a:t>值两次都是在低位超过</a:t>
            </a:r>
            <a:r>
              <a:rPr lang="en-US" dirty="0" smtClean="0"/>
              <a:t>D</a:t>
            </a:r>
            <a:r>
              <a:rPr lang="zh-CN" altLang="en-US" dirty="0" smtClean="0"/>
              <a:t>值的，可以认为是充分释放了做空能量，之后会迎来大涨</a:t>
            </a:r>
            <a:r>
              <a:rPr lang="zh-CN" altLang="en-US" dirty="0" smtClean="0"/>
              <a:t>。</a:t>
            </a:r>
            <a:endParaRPr lang="zh-CN" altLang="en-US" dirty="0" smtClean="0"/>
          </a:p>
          <a:p>
            <a:r>
              <a:rPr lang="zh-CN" altLang="en-US" dirty="0" smtClean="0"/>
              <a:t>需要注意的是，这两个金叉都是分子分母同时增加的情况下形成的</a:t>
            </a:r>
            <a:r>
              <a:rPr lang="zh-CN" altLang="en-US" dirty="0" smtClean="0"/>
              <a:t>，即区间在扩大，底部在抬高，是</a:t>
            </a:r>
            <a:r>
              <a:rPr lang="zh-CN" altLang="en-US" dirty="0" smtClean="0"/>
              <a:t>非常明确</a:t>
            </a:r>
            <a:r>
              <a:rPr lang="zh-CN" altLang="en-US" dirty="0" smtClean="0"/>
              <a:t>的上涨信号。</a:t>
            </a:r>
            <a:endParaRPr lang="en-US" altLang="zh-CN"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KDJ</a:t>
            </a:r>
            <a:r>
              <a:rPr lang="zh-CN" altLang="en-US" dirty="0" smtClean="0"/>
              <a:t>图形学习</a:t>
            </a:r>
            <a:endParaRPr lang="zh-CN" altLang="en-US" dirty="0"/>
          </a:p>
        </p:txBody>
      </p:sp>
      <p:pic>
        <p:nvPicPr>
          <p:cNvPr id="4" name="内容占位符 3"/>
          <p:cNvPicPr>
            <a:picLocks noGrp="1"/>
          </p:cNvPicPr>
          <p:nvPr>
            <p:ph idx="1"/>
          </p:nvPr>
        </p:nvPicPr>
        <p:blipFill>
          <a:blip r:embed="rId2"/>
          <a:srcRect/>
          <a:stretch>
            <a:fillRect/>
          </a:stretch>
        </p:blipFill>
        <p:spPr bwMode="auto">
          <a:xfrm>
            <a:off x="1142976" y="1857364"/>
            <a:ext cx="2429930" cy="4329113"/>
          </a:xfrm>
          <a:prstGeom prst="rect">
            <a:avLst/>
          </a:prstGeom>
          <a:noFill/>
          <a:ln w="9525">
            <a:noFill/>
            <a:miter lim="800000"/>
            <a:headEnd/>
            <a:tailEnd/>
          </a:ln>
        </p:spPr>
      </p:pic>
      <p:sp>
        <p:nvSpPr>
          <p:cNvPr id="5" name="TextBox 4"/>
          <p:cNvSpPr txBox="1"/>
          <p:nvPr/>
        </p:nvSpPr>
        <p:spPr>
          <a:xfrm>
            <a:off x="1000100" y="1428736"/>
            <a:ext cx="3000396" cy="369332"/>
          </a:xfrm>
          <a:prstGeom prst="rect">
            <a:avLst/>
          </a:prstGeom>
          <a:noFill/>
        </p:spPr>
        <p:txBody>
          <a:bodyPr wrap="square" rtlCol="0">
            <a:spAutoFit/>
          </a:bodyPr>
          <a:lstStyle/>
          <a:p>
            <a:r>
              <a:rPr lang="zh-CN" altLang="en-US" dirty="0" smtClean="0"/>
              <a:t>接着上一张图之后的走势</a:t>
            </a:r>
            <a:endParaRPr lang="zh-CN" altLang="en-US" dirty="0"/>
          </a:p>
        </p:txBody>
      </p:sp>
      <p:sp>
        <p:nvSpPr>
          <p:cNvPr id="6" name="TextBox 5"/>
          <p:cNvSpPr txBox="1"/>
          <p:nvPr/>
        </p:nvSpPr>
        <p:spPr>
          <a:xfrm>
            <a:off x="4786314" y="1857364"/>
            <a:ext cx="3000396" cy="3416320"/>
          </a:xfrm>
          <a:prstGeom prst="rect">
            <a:avLst/>
          </a:prstGeom>
          <a:noFill/>
        </p:spPr>
        <p:txBody>
          <a:bodyPr wrap="square" rtlCol="0">
            <a:spAutoFit/>
          </a:bodyPr>
          <a:lstStyle/>
          <a:p>
            <a:r>
              <a:rPr lang="zh-CN" altLang="en-US" dirty="0" smtClean="0"/>
              <a:t>此处第一个死叉到第二个死叉之间经历了相当的涨幅。</a:t>
            </a:r>
            <a:endParaRPr lang="en-US" altLang="zh-CN" dirty="0" smtClean="0"/>
          </a:p>
          <a:p>
            <a:r>
              <a:rPr lang="zh-CN" altLang="en-US" dirty="0" smtClean="0"/>
              <a:t>我们可以从两个方向解读。</a:t>
            </a:r>
            <a:endParaRPr lang="en-US" altLang="zh-CN" dirty="0" smtClean="0"/>
          </a:p>
          <a:p>
            <a:r>
              <a:rPr lang="zh-CN" altLang="en-US" dirty="0" smtClean="0"/>
              <a:t>第一，就是严守规则，一旦高位出现死叉即做空或离开，安全范围内出现金叉即买入。</a:t>
            </a:r>
            <a:endParaRPr lang="en-US" altLang="zh-CN" dirty="0" smtClean="0"/>
          </a:p>
          <a:p>
            <a:r>
              <a:rPr lang="zh-CN" altLang="en-US" dirty="0" smtClean="0"/>
              <a:t>这个方法不好赚到最多的钱但安全。</a:t>
            </a:r>
            <a:endParaRPr lang="en-US" altLang="zh-CN" dirty="0" smtClean="0"/>
          </a:p>
          <a:p>
            <a:r>
              <a:rPr lang="zh-CN" altLang="en-US" dirty="0" smtClean="0"/>
              <a:t>第二，分析高位死叉的产生原因。因为</a:t>
            </a:r>
            <a:r>
              <a:rPr lang="en-US" altLang="zh-CN" dirty="0" smtClean="0"/>
              <a:t>k</a:t>
            </a:r>
            <a:r>
              <a:rPr lang="zh-CN" altLang="en-US" dirty="0" smtClean="0"/>
              <a:t>值由</a:t>
            </a:r>
            <a:r>
              <a:rPr lang="en-US" altLang="zh-CN" dirty="0" smtClean="0"/>
              <a:t>AX/BX</a:t>
            </a:r>
            <a:r>
              <a:rPr lang="zh-CN" altLang="en-US" dirty="0" smtClean="0"/>
              <a:t>得出，因此可能是分子分母增加幅度不一致产生的相对低点。</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小练习</a:t>
            </a:r>
            <a:endParaRPr lang="zh-CN" altLang="en-US" dirty="0"/>
          </a:p>
        </p:txBody>
      </p:sp>
      <p:pic>
        <p:nvPicPr>
          <p:cNvPr id="4" name="内容占位符 3"/>
          <p:cNvPicPr>
            <a:picLocks noGrp="1"/>
          </p:cNvPicPr>
          <p:nvPr>
            <p:ph idx="1"/>
          </p:nvPr>
        </p:nvPicPr>
        <p:blipFill>
          <a:blip r:embed="rId2"/>
          <a:srcRect/>
          <a:stretch>
            <a:fillRect/>
          </a:stretch>
        </p:blipFill>
        <p:spPr bwMode="auto">
          <a:xfrm>
            <a:off x="1714480" y="1357298"/>
            <a:ext cx="1718611" cy="4572015"/>
          </a:xfrm>
          <a:prstGeom prst="rect">
            <a:avLst/>
          </a:prstGeom>
          <a:noFill/>
          <a:ln w="9525">
            <a:noFill/>
            <a:miter lim="800000"/>
            <a:headEnd/>
            <a:tailEnd/>
          </a:ln>
        </p:spPr>
      </p:pic>
      <p:sp>
        <p:nvSpPr>
          <p:cNvPr id="5" name="TextBox 4"/>
          <p:cNvSpPr txBox="1"/>
          <p:nvPr/>
        </p:nvSpPr>
        <p:spPr>
          <a:xfrm>
            <a:off x="4929190" y="1428736"/>
            <a:ext cx="3000396" cy="646331"/>
          </a:xfrm>
          <a:prstGeom prst="rect">
            <a:avLst/>
          </a:prstGeom>
          <a:noFill/>
        </p:spPr>
        <p:txBody>
          <a:bodyPr wrap="square" rtlCol="0">
            <a:spAutoFit/>
          </a:bodyPr>
          <a:lstStyle/>
          <a:p>
            <a:r>
              <a:rPr lang="zh-CN" altLang="en-US" dirty="0" smtClean="0"/>
              <a:t>请各位读者思考下这两个死叉的区别</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825</Words>
  <PresentationFormat>全屏显示(4:3)</PresentationFormat>
  <Paragraphs>92</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KDJ指标详解</vt:lpstr>
      <vt:lpstr>公式</vt:lpstr>
      <vt:lpstr>公式含义</vt:lpstr>
      <vt:lpstr>公式含义</vt:lpstr>
      <vt:lpstr>公式含义</vt:lpstr>
      <vt:lpstr>公式含义</vt:lpstr>
      <vt:lpstr>KDJ图形学习</vt:lpstr>
      <vt:lpstr>KDJ图形学习</vt:lpstr>
      <vt:lpstr>小练习</vt:lpstr>
      <vt:lpstr>小练习</vt:lpstr>
      <vt:lpstr>KDJ图形学习</vt:lpstr>
      <vt:lpstr>KDJ图形学习</vt:lpstr>
      <vt:lpstr>KDJ图形学习</vt:lpstr>
      <vt:lpstr>小练习</vt:lpstr>
      <vt:lpstr>小练习</vt:lpstr>
      <vt:lpstr>小结</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KDJ指标详解</dc:title>
  <dc:creator>fx168</dc:creator>
  <cp:lastModifiedBy>fx168</cp:lastModifiedBy>
  <cp:revision>46</cp:revision>
  <dcterms:created xsi:type="dcterms:W3CDTF">2018-05-24T01:31:14Z</dcterms:created>
  <dcterms:modified xsi:type="dcterms:W3CDTF">2018-05-24T10:15:42Z</dcterms:modified>
</cp:coreProperties>
</file>