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4" r:id="rId6"/>
    <p:sldId id="271" r:id="rId7"/>
    <p:sldId id="265" r:id="rId8"/>
    <p:sldId id="266" r:id="rId9"/>
    <p:sldId id="267" r:id="rId10"/>
    <p:sldId id="268" r:id="rId11"/>
    <p:sldId id="269" r:id="rId12"/>
    <p:sldId id="270" r:id="rId13"/>
    <p:sldId id="263" r:id="rId14"/>
    <p:sldId id="272" r:id="rId15"/>
    <p:sldId id="273" r:id="rId16"/>
    <p:sldId id="274" r:id="rId17"/>
    <p:sldId id="26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2B8F5-4250-4389-A7C4-247124B18824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5D1D8-5A50-4482-8742-4282ED991A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6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2143116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MACD</a:t>
            </a:r>
            <a:r>
              <a:rPr lang="zh-CN" altLang="en-US" dirty="0" smtClean="0"/>
              <a:t>指标详解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MACD</a:t>
            </a:r>
            <a:r>
              <a:rPr lang="zh-CN" altLang="en-US" dirty="0" smtClean="0"/>
              <a:t>图形学习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434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2667616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1357298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该图是底背离的情形。</a:t>
            </a:r>
            <a:endParaRPr lang="en-US" altLang="zh-CN" dirty="0" smtClean="0"/>
          </a:p>
          <a:p>
            <a:r>
              <a:rPr lang="zh-CN" altLang="en-US" dirty="0" smtClean="0"/>
              <a:t>资产价格走到最低位时，</a:t>
            </a:r>
            <a:r>
              <a:rPr lang="en-US" dirty="0" smtClean="0"/>
              <a:t>DIF</a:t>
            </a:r>
            <a:r>
              <a:rPr lang="zh-CN" altLang="en-US" dirty="0" smtClean="0"/>
              <a:t>并没有出现相应的低点。</a:t>
            </a:r>
          </a:p>
          <a:p>
            <a:endParaRPr lang="zh-CN" altLang="en-US" dirty="0"/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rot="10800000" flipV="1">
            <a:off x="2000232" y="1957462"/>
            <a:ext cx="2571768" cy="197160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</p:cNvCxnSpPr>
          <p:nvPr/>
        </p:nvCxnSpPr>
        <p:spPr>
          <a:xfrm rot="10800000" flipV="1">
            <a:off x="2071670" y="1957462"/>
            <a:ext cx="2500330" cy="3971867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MACD</a:t>
            </a:r>
            <a:r>
              <a:rPr lang="zh-CN" altLang="en-US" dirty="0" smtClean="0"/>
              <a:t>图形学习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2214578" cy="47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48" y="1357298"/>
            <a:ext cx="27146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从这个图中可以发现当一个巨大跌幅产生时，并</a:t>
            </a:r>
            <a:r>
              <a:rPr lang="en-US" dirty="0" smtClean="0"/>
              <a:t>MACD</a:t>
            </a:r>
            <a:r>
              <a:rPr lang="zh-CN" altLang="en-US" dirty="0" smtClean="0"/>
              <a:t>的绿柱长度并没有明显变化。也就是说，标的资产的跌幅和跌速较之前没有明显改变，当前标的资产价格却出现了剧烈变化。这个情形不合常理，在没有系统性风险的情况下，很快就会发生价值回归的情况。然而仅仅依据柱背离进行操作风险比较大，需要结合其他情形考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MACD</a:t>
            </a:r>
            <a:r>
              <a:rPr lang="zh-CN" altLang="en-US" dirty="0" smtClean="0"/>
              <a:t>图形学习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3471858" cy="42687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2786082" cy="464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43438" y="1643050"/>
            <a:ext cx="2143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这是一个面积背离图和典型的柱背离图。</a:t>
            </a:r>
            <a:endParaRPr lang="en-US" altLang="zh-CN" dirty="0" smtClean="0"/>
          </a:p>
          <a:p>
            <a:r>
              <a:rPr lang="zh-CN" altLang="en-US" dirty="0" smtClean="0"/>
              <a:t>柱背离十分明显，不再赘述了。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关于面积背离，可以看出第二次蓝柱的面积远远小于上一次的蓝柱面积变翻红了，可以经历前期下跌，市场基本释放了做空能量，之后便是向上的趋势了。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MACD</a:t>
            </a:r>
            <a:r>
              <a:rPr lang="zh-CN" altLang="en-US" dirty="0" smtClean="0"/>
              <a:t>图形学习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2869868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4876" y="157161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如何解读这副图，请各位思考一番，答案在下页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MACD</a:t>
            </a:r>
            <a:r>
              <a:rPr lang="zh-CN" altLang="en-US" dirty="0" smtClean="0"/>
              <a:t>图形学习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5786" y="150017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在收盘价没有上升的情况下，</a:t>
            </a:r>
            <a:r>
              <a:rPr lang="en-US" dirty="0" smtClean="0"/>
              <a:t>MACD</a:t>
            </a:r>
            <a:r>
              <a:rPr lang="zh-CN" altLang="en-US" dirty="0" smtClean="0"/>
              <a:t>红柱却增加明显。要记得，</a:t>
            </a:r>
            <a:r>
              <a:rPr lang="en-US" dirty="0" smtClean="0"/>
              <a:t>MACD</a:t>
            </a:r>
            <a:r>
              <a:rPr lang="zh-CN" altLang="en-US" dirty="0" smtClean="0"/>
              <a:t>是基于收盘价得出的指标，所以那几天提高的最高价和</a:t>
            </a:r>
            <a:r>
              <a:rPr lang="en-US" dirty="0" smtClean="0"/>
              <a:t>MACD</a:t>
            </a:r>
            <a:r>
              <a:rPr lang="zh-CN" altLang="en-US" dirty="0" smtClean="0"/>
              <a:t>没有关系。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MACD</a:t>
            </a:r>
            <a:r>
              <a:rPr lang="zh-CN" altLang="en-US" dirty="0" smtClean="0"/>
              <a:t>图形学习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0590" y="1643063"/>
            <a:ext cx="2482258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57686" y="1785926"/>
            <a:ext cx="3143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这个资产价格是整体下降的运动状态，虽然在价格下行的过程中有反弹形成的金叉，但难以捕捉。</a:t>
            </a:r>
            <a:endParaRPr lang="en-US" altLang="zh-CN" dirty="0" smtClean="0"/>
          </a:p>
          <a:p>
            <a:r>
              <a:rPr lang="zh-CN" altLang="en-US" dirty="0" smtClean="0"/>
              <a:t>因为背离理论很难量化，因此最后再强调</a:t>
            </a:r>
            <a:endParaRPr lang="en-US" altLang="zh-CN" dirty="0" smtClean="0"/>
          </a:p>
          <a:p>
            <a:r>
              <a:rPr lang="zh-CN" altLang="en-US" dirty="0" smtClean="0"/>
              <a:t>即，一定要记住只有</a:t>
            </a:r>
            <a:endParaRPr lang="en-US" altLang="zh-CN" dirty="0" smtClean="0"/>
          </a:p>
          <a:p>
            <a:r>
              <a:rPr lang="en-US" altLang="zh-CN" dirty="0" smtClean="0"/>
              <a:t>DIF&gt;DEA&gt;0 </a:t>
            </a:r>
            <a:r>
              <a:rPr lang="zh-CN" altLang="en-US" dirty="0" smtClean="0"/>
              <a:t>才构成确定的金叉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8" name="右箭头 4"/>
          <p:cNvSpPr/>
          <p:nvPr/>
        </p:nvSpPr>
        <p:spPr>
          <a:xfrm rot="19089754" flipH="1">
            <a:off x="5128639" y="2062813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4"/>
          <p:cNvSpPr/>
          <p:nvPr/>
        </p:nvSpPr>
        <p:spPr>
          <a:xfrm rot="19089754" flipV="1">
            <a:off x="2699748" y="4134516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4"/>
          <p:cNvSpPr/>
          <p:nvPr/>
        </p:nvSpPr>
        <p:spPr>
          <a:xfrm rot="2510246" flipH="1" flipV="1">
            <a:off x="5128640" y="4277392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solidFill>
            <a:srgbClr val="004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3"/>
          <p:cNvSpPr txBox="1"/>
          <p:nvPr/>
        </p:nvSpPr>
        <p:spPr>
          <a:xfrm>
            <a:off x="6715140" y="292893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采用指数平均数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对资产价格有迟滞性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4"/>
          <p:cNvSpPr/>
          <p:nvPr/>
        </p:nvSpPr>
        <p:spPr>
          <a:xfrm rot="2510246">
            <a:off x="2771186" y="1919939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solidFill>
            <a:srgbClr val="54C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72000" y="3643314"/>
            <a:ext cx="92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MACD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6572264" y="4357694"/>
            <a:ext cx="14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背离理论难以量化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2000232" y="4286256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金叉一定要满足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DIF&gt;DEA&gt;0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，即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EMA12&gt;EMA26&gt;0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1500166" y="2643182"/>
            <a:ext cx="173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DIF,DEA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为一组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EMA12,EMA26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为一组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不要混淆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422" y="3071810"/>
            <a:ext cx="442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Times New Roman" pitchFamily="18" charset="0"/>
                <a:cs typeface="Times New Roman" pitchFamily="18" charset="0"/>
              </a:rPr>
              <a:t>本章结束</a:t>
            </a:r>
            <a:endParaRPr lang="zh-CN" alt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公式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EMA12=(2/13)*EMA12_pre+(11/13)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今日收盘价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EMA26=(2/27)*EMA26_pre+(25/27)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今日收盘价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DIF=EMA12-EMA26</a:t>
            </a:r>
          </a:p>
          <a:p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DEA=(2/10)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DEA_pre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+(8/10)DIF</a:t>
            </a:r>
          </a:p>
          <a:p>
            <a:pPr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MACD=2*(DIF-DEA)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公式含义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57224" y="1142984"/>
            <a:ext cx="7929618" cy="542928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EMA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指数平均数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金融领域里认为，今天的资产价格受昨天的影响最大，受之前的影响逐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渐减少。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MACD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用收盘价来构成指数，因此用指数平均数可以比较好的还原实际场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景。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en-US" kern="100" dirty="0" smtClean="0">
              <a:cs typeface="Times New Roman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图片 16" descr="图片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643314"/>
            <a:ext cx="3470975" cy="13905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28992" y="428625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857760"/>
            <a:ext cx="473522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公式含义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EMA12-EMA26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其意义一目了然，计算的是短线和长线的差。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DIF&gt;0,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说明当前资产价格超过长期的均价，是市场向好的表现。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当市场行情非常旺盛时，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EMA12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增加速度会非常快，在图像上表现为</a:t>
            </a:r>
            <a:r>
              <a:rPr lang="en-US" sz="1600" dirty="0" smtClean="0"/>
              <a:t>MA12</a:t>
            </a:r>
            <a:r>
              <a:rPr lang="zh-CN" altLang="en-US" sz="1600" dirty="0" smtClean="0"/>
              <a:t>超过</a:t>
            </a:r>
            <a:r>
              <a:rPr lang="en-US" sz="1600" dirty="0" smtClean="0"/>
              <a:t>EMA26</a:t>
            </a:r>
            <a:r>
              <a:rPr lang="zh-CN" altLang="en-US" sz="1600" dirty="0" smtClean="0"/>
              <a:t>，开口增大。不过若是</a:t>
            </a:r>
            <a:r>
              <a:rPr lang="en-US" altLang="zh-CN" sz="1600" dirty="0" smtClean="0"/>
              <a:t>EMA12</a:t>
            </a:r>
            <a:r>
              <a:rPr lang="zh-CN" altLang="en-US" sz="1600" dirty="0" smtClean="0"/>
              <a:t>增速缓慢的话，说明市场形式开始转变，还是需要结合成交量来看。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当</a:t>
            </a:r>
            <a:r>
              <a:rPr lang="en-US" altLang="zh-CN" sz="1600" dirty="0" smtClean="0"/>
              <a:t>DIF&lt;0, </a:t>
            </a:r>
            <a:r>
              <a:rPr lang="zh-CN" altLang="en-US" sz="1600" dirty="0" smtClean="0"/>
              <a:t>说明当前资产价格低于长期均价，是市场空头占主导力量的表现。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当</a:t>
            </a:r>
            <a:r>
              <a:rPr lang="en-US" altLang="zh-CN" sz="1600" dirty="0" smtClean="0"/>
              <a:t>DIF</a:t>
            </a:r>
            <a:r>
              <a:rPr lang="zh-CN" altLang="en-US" sz="1600" dirty="0" smtClean="0"/>
              <a:t>加速降低时，即</a:t>
            </a:r>
            <a:r>
              <a:rPr lang="en-US" altLang="zh-CN" sz="1600" dirty="0" smtClean="0"/>
              <a:t>EMA12</a:t>
            </a:r>
            <a:r>
              <a:rPr lang="zh-CN" altLang="en-US" sz="1600" dirty="0" smtClean="0"/>
              <a:t>远远小于</a:t>
            </a:r>
            <a:r>
              <a:rPr lang="en-US" altLang="zh-CN" sz="1600" dirty="0" smtClean="0"/>
              <a:t>EMA26</a:t>
            </a:r>
            <a:r>
              <a:rPr lang="zh-CN" altLang="en-US" sz="1600" dirty="0" smtClean="0"/>
              <a:t>，说明市场非常虚弱。在图像上表现为死叉且开口放大。 若是</a:t>
            </a:r>
            <a:r>
              <a:rPr lang="en-US" altLang="zh-CN" sz="1600" dirty="0" smtClean="0"/>
              <a:t>EMA12</a:t>
            </a:r>
            <a:r>
              <a:rPr lang="zh-CN" altLang="en-US" sz="1600" dirty="0" smtClean="0"/>
              <a:t>开始增加的话，说明市场开始好转。</a:t>
            </a:r>
            <a:endParaRPr lang="en-US" altLang="zh-CN" sz="1600" dirty="0" smtClean="0"/>
          </a:p>
          <a:p>
            <a:pPr>
              <a:buNone/>
            </a:pPr>
            <a:endParaRPr lang="en-US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公式含义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DEA: EMA(DIF,N)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sz="1600" dirty="0" smtClean="0"/>
              <a:t>通过数学定义可知，</a:t>
            </a:r>
            <a:r>
              <a:rPr lang="en-US" altLang="zh-CN" sz="1600" dirty="0" smtClean="0"/>
              <a:t>DEA</a:t>
            </a:r>
            <a:r>
              <a:rPr lang="zh-CN" altLang="en-US" sz="1600" dirty="0" smtClean="0"/>
              <a:t>是衡量</a:t>
            </a:r>
            <a:r>
              <a:rPr lang="en-US" altLang="zh-CN" sz="1600" dirty="0" smtClean="0"/>
              <a:t>DIF</a:t>
            </a:r>
            <a:r>
              <a:rPr lang="zh-CN" altLang="en-US" sz="1600" dirty="0" smtClean="0"/>
              <a:t>平局水平的指标，是由</a:t>
            </a:r>
            <a:r>
              <a:rPr lang="en-US" altLang="zh-CN" sz="1600" dirty="0" smtClean="0"/>
              <a:t>DIF</a:t>
            </a:r>
            <a:r>
              <a:rPr lang="zh-CN" altLang="en-US" sz="1600" dirty="0" smtClean="0"/>
              <a:t>的指数平均数计算而出，一般来说，取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天的</a:t>
            </a:r>
            <a:r>
              <a:rPr lang="en-US" altLang="zh-CN" sz="1600" dirty="0" smtClean="0"/>
              <a:t>DIF</a:t>
            </a:r>
            <a:r>
              <a:rPr lang="zh-CN" altLang="en-US" sz="1600" dirty="0" smtClean="0"/>
              <a:t>构成这个指数，即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取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MACD: 2*(DIF-DEA)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在图像上会以红柱，绿柱的形式表现出来。是直观表现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DIF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DEA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大小的指标。若是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DIF&gt;DEA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且加速增大，那么在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MT4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平台上会看到绿柱从低到高排列。此时应该对于资产价格增加，且波动增大。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071810"/>
            <a:ext cx="2295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MACD</a:t>
            </a:r>
            <a:r>
              <a:rPr lang="zh-CN" altLang="en-US" dirty="0" smtClean="0"/>
              <a:t>图形学习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DIF&gt;DEA&gt;0,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金叉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DIF&lt;DEA&lt;0,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死叉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底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背离：资产价格创新低，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MACD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值没有        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更低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顶背离：资产价格创新高，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MACD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值没有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更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高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MACD</a:t>
            </a:r>
            <a:r>
              <a:rPr lang="zh-CN" altLang="en-US" dirty="0" smtClean="0"/>
              <a:t>图形学习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238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14810" y="192880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MACD</a:t>
            </a:r>
            <a:r>
              <a:rPr lang="zh-CN" altLang="en-US" dirty="0" smtClean="0"/>
              <a:t>死</a:t>
            </a:r>
            <a:r>
              <a:rPr lang="zh-CN" altLang="en-US" dirty="0" smtClean="0"/>
              <a:t>叉图。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4810" y="2357430"/>
            <a:ext cx="3786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红色的代表</a:t>
            </a:r>
            <a:r>
              <a:rPr lang="en-US" altLang="zh-CN" dirty="0" smtClean="0"/>
              <a:t>DIF,</a:t>
            </a:r>
            <a:r>
              <a:rPr lang="zh-CN" altLang="en-US" dirty="0" smtClean="0"/>
              <a:t>绿色的代表</a:t>
            </a:r>
            <a:r>
              <a:rPr lang="en-US" altLang="zh-CN" dirty="0" smtClean="0"/>
              <a:t>DEA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死叉：</a:t>
            </a:r>
            <a:r>
              <a:rPr lang="en-US" altLang="zh-CN" dirty="0" smtClean="0"/>
              <a:t>DIF&lt;DEA&lt;0</a:t>
            </a:r>
          </a:p>
          <a:p>
            <a:r>
              <a:rPr lang="zh-CN" altLang="en-US" dirty="0" smtClean="0"/>
              <a:t>金叉：</a:t>
            </a:r>
            <a:r>
              <a:rPr lang="en-US" altLang="zh-CN" dirty="0" smtClean="0"/>
              <a:t>DIF&gt;DEA&gt;0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虽然后来</a:t>
            </a:r>
            <a:r>
              <a:rPr lang="en-US" altLang="zh-CN" dirty="0" smtClean="0"/>
              <a:t>DIF</a:t>
            </a:r>
            <a:r>
              <a:rPr lang="zh-CN" altLang="en-US" dirty="0" smtClean="0"/>
              <a:t>从下上穿了</a:t>
            </a:r>
            <a:r>
              <a:rPr lang="en-US" altLang="zh-CN" dirty="0" smtClean="0"/>
              <a:t>DEA,</a:t>
            </a:r>
            <a:r>
              <a:rPr lang="zh-CN" altLang="en-US" dirty="0" smtClean="0"/>
              <a:t>但是不符合金叉的定义，因此不能认为这里形成了金叉。但是在底部反转后可以认为形成了背离，适合激进的投资者介入。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1643042" y="3143248"/>
            <a:ext cx="2571768" cy="107157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 flipV="1">
            <a:off x="2928926" y="3429000"/>
            <a:ext cx="1500198" cy="85725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MACD</a:t>
            </a:r>
            <a:r>
              <a:rPr lang="zh-CN" altLang="en-US" dirty="0" smtClean="0"/>
              <a:t>图形学习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2" y="1357299"/>
            <a:ext cx="3543296" cy="17145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需要注意，这里是价格新低，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MACD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也是新低，并没有发生背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离。虽然之后确实一路向上，但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是一直到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DIF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大于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才能基本判定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形成金叉。本着安全第一的原则，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并不建议进行操作。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25050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箭头连接符 4"/>
          <p:cNvCxnSpPr/>
          <p:nvPr/>
        </p:nvCxnSpPr>
        <p:spPr>
          <a:xfrm rot="10800000" flipV="1">
            <a:off x="2285984" y="3000372"/>
            <a:ext cx="2643206" cy="1714512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6248" y="3571876"/>
            <a:ext cx="2928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DIF&lt;DEA,</a:t>
            </a:r>
            <a:r>
              <a:rPr lang="zh-CN" altLang="en-US" dirty="0" smtClean="0"/>
              <a:t>但是在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线之上，所以只能认为是非金叉状态。</a:t>
            </a:r>
            <a:endParaRPr lang="en-US" altLang="zh-CN" dirty="0" smtClean="0"/>
          </a:p>
          <a:p>
            <a:r>
              <a:rPr lang="zh-CN" altLang="en-US" dirty="0" smtClean="0"/>
              <a:t>如果严格安装定义操作的话，当</a:t>
            </a:r>
            <a:r>
              <a:rPr lang="en-US" altLang="zh-CN" dirty="0" smtClean="0"/>
              <a:t>DIF&lt;DEA</a:t>
            </a:r>
            <a:r>
              <a:rPr lang="zh-CN" altLang="en-US" dirty="0" smtClean="0"/>
              <a:t>时撤离，当</a:t>
            </a:r>
            <a:r>
              <a:rPr lang="en-US" altLang="zh-CN" dirty="0" smtClean="0"/>
              <a:t>DIF&gt;DEA&gt;0</a:t>
            </a:r>
            <a:r>
              <a:rPr lang="zh-CN" altLang="en-US" dirty="0" smtClean="0"/>
              <a:t>时继续买入，是可以避开这个回撤的。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10800000" flipV="1">
            <a:off x="3214678" y="3857628"/>
            <a:ext cx="1500198" cy="42862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MACD</a:t>
            </a:r>
            <a:r>
              <a:rPr lang="zh-CN" altLang="en-US" dirty="0" smtClean="0"/>
              <a:t>图形学习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3186106" cy="43402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2720755" cy="481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57686" y="1500174"/>
            <a:ext cx="314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典型的顶背离示范图</a:t>
            </a:r>
            <a:endParaRPr lang="en-US" altLang="zh-CN" dirty="0" smtClean="0"/>
          </a:p>
          <a:p>
            <a:r>
              <a:rPr lang="zh-CN" altLang="en-US" dirty="0" smtClean="0"/>
              <a:t>资产价格走出了两个明显的高点，但是对应的</a:t>
            </a:r>
            <a:r>
              <a:rPr lang="en-US" altLang="zh-CN" dirty="0" smtClean="0"/>
              <a:t>MACD</a:t>
            </a:r>
            <a:r>
              <a:rPr lang="zh-CN" altLang="en-US" dirty="0" smtClean="0"/>
              <a:t>都在下降。这已经是个明显的多翻空信号了。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rot="10800000">
            <a:off x="1643042" y="1500174"/>
            <a:ext cx="2714644" cy="73866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0800000" flipV="1">
            <a:off x="1571604" y="2214554"/>
            <a:ext cx="2786082" cy="257176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0562" y="4143380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非典型的柱背离。</a:t>
            </a:r>
            <a:endParaRPr lang="en-US" altLang="zh-CN" dirty="0" smtClean="0"/>
          </a:p>
          <a:p>
            <a:r>
              <a:rPr lang="zh-CN" altLang="en-US" dirty="0" smtClean="0"/>
              <a:t>红</a:t>
            </a:r>
            <a:r>
              <a:rPr lang="zh-CN" altLang="en-US" dirty="0" smtClean="0"/>
              <a:t>柱升高，然而资产价格没有升高。</a:t>
            </a:r>
            <a:endParaRPr lang="en-US" altLang="zh-CN" dirty="0" smtClean="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3071802" y="4286256"/>
            <a:ext cx="1428760" cy="285752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V="1">
            <a:off x="2643174" y="2428868"/>
            <a:ext cx="2214578" cy="150019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942</Words>
  <PresentationFormat>全屏显示(4:3)</PresentationFormat>
  <Paragraphs>107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  MACD指标详解</vt:lpstr>
      <vt:lpstr>公式</vt:lpstr>
      <vt:lpstr>公式含义</vt:lpstr>
      <vt:lpstr>公式含义</vt:lpstr>
      <vt:lpstr>公式含义</vt:lpstr>
      <vt:lpstr>MACD图形学习</vt:lpstr>
      <vt:lpstr>MACD图形学习</vt:lpstr>
      <vt:lpstr>MACD图形学习</vt:lpstr>
      <vt:lpstr>MACD图形学习</vt:lpstr>
      <vt:lpstr>MACD图形学习</vt:lpstr>
      <vt:lpstr>MACD图形学习</vt:lpstr>
      <vt:lpstr>MACD图形学习</vt:lpstr>
      <vt:lpstr>MACD图形学习</vt:lpstr>
      <vt:lpstr>MACD图形学习</vt:lpstr>
      <vt:lpstr>MACD图形学习</vt:lpstr>
      <vt:lpstr>小结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MACD指标详解</dc:title>
  <dc:creator>fx168</dc:creator>
  <cp:lastModifiedBy>fx168</cp:lastModifiedBy>
  <cp:revision>21</cp:revision>
  <dcterms:created xsi:type="dcterms:W3CDTF">2018-05-23T01:33:25Z</dcterms:created>
  <dcterms:modified xsi:type="dcterms:W3CDTF">2018-05-23T09:59:38Z</dcterms:modified>
</cp:coreProperties>
</file>