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66" r:id="rId12"/>
    <p:sldId id="258" r:id="rId13"/>
    <p:sldId id="269" r:id="rId14"/>
    <p:sldId id="274" r:id="rId15"/>
    <p:sldId id="270" r:id="rId16"/>
    <p:sldId id="273" r:id="rId17"/>
    <p:sldId id="25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2143116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DMI</a:t>
            </a:r>
            <a:r>
              <a:rPr lang="zh-CN" altLang="en-US" dirty="0" smtClean="0"/>
              <a:t>指标详解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142852"/>
            <a:ext cx="7615262" cy="1203348"/>
          </a:xfrm>
        </p:spPr>
        <p:txBody>
          <a:bodyPr/>
          <a:lstStyle/>
          <a:p>
            <a:r>
              <a:rPr lang="en-US" altLang="zh-CN" dirty="0" smtClean="0"/>
              <a:t>DMI</a:t>
            </a:r>
            <a:r>
              <a:rPr lang="zh-CN" altLang="en-US" dirty="0" smtClean="0"/>
              <a:t>图形学习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42984"/>
            <a:ext cx="2393357" cy="4857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28728" y="6072206"/>
            <a:ext cx="25003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蓝色实线代表着</a:t>
            </a:r>
            <a:r>
              <a:rPr lang="en-US" altLang="zh-CN" sz="1050" dirty="0" smtClean="0"/>
              <a:t>ADX,</a:t>
            </a:r>
            <a:r>
              <a:rPr lang="zh-CN" altLang="en-US" sz="1050" dirty="0" smtClean="0"/>
              <a:t>红色实线是</a:t>
            </a:r>
            <a:r>
              <a:rPr lang="en-US" altLang="zh-CN" sz="1050" dirty="0" smtClean="0"/>
              <a:t>ADXR</a:t>
            </a:r>
            <a:r>
              <a:rPr lang="zh-CN" altLang="en-US" sz="1050" dirty="0" smtClean="0"/>
              <a:t>。蓝色虚线是</a:t>
            </a:r>
            <a:r>
              <a:rPr lang="en-US" altLang="zh-CN" sz="1050" dirty="0" smtClean="0"/>
              <a:t>+DI,</a:t>
            </a:r>
            <a:r>
              <a:rPr lang="zh-CN" altLang="en-US" sz="1050" dirty="0" smtClean="0"/>
              <a:t>黄色虚线是</a:t>
            </a:r>
            <a:r>
              <a:rPr lang="en-US" altLang="zh-CN" sz="1050" dirty="0" smtClean="0"/>
              <a:t>-DI</a:t>
            </a:r>
            <a:endParaRPr lang="zh-CN" alt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1214422"/>
            <a:ext cx="3429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</a:t>
            </a:r>
            <a:r>
              <a:rPr lang="en-US" altLang="zh-CN" dirty="0" smtClean="0"/>
              <a:t>ADX</a:t>
            </a:r>
            <a:r>
              <a:rPr lang="zh-CN" altLang="en-US" dirty="0" smtClean="0"/>
              <a:t>从上方跌穿</a:t>
            </a:r>
            <a:r>
              <a:rPr lang="en-US" altLang="zh-CN" dirty="0" smtClean="0"/>
              <a:t>25</a:t>
            </a:r>
            <a:r>
              <a:rPr lang="zh-CN" altLang="en-US" dirty="0" smtClean="0"/>
              <a:t>说明当前资产价格趋势不明朗。且</a:t>
            </a:r>
            <a:r>
              <a:rPr lang="en-US" altLang="zh-CN" dirty="0" smtClean="0"/>
              <a:t>-DI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+DI</a:t>
            </a:r>
            <a:r>
              <a:rPr lang="zh-CN" altLang="en-US" dirty="0" smtClean="0"/>
              <a:t>交错，虽然后来</a:t>
            </a:r>
            <a:r>
              <a:rPr lang="en-US" altLang="zh-CN" dirty="0" smtClean="0"/>
              <a:t>+DI</a:t>
            </a:r>
            <a:r>
              <a:rPr lang="zh-CN" altLang="en-US" dirty="0" smtClean="0"/>
              <a:t>超过</a:t>
            </a:r>
            <a:r>
              <a:rPr lang="en-US" altLang="zh-CN" dirty="0" smtClean="0"/>
              <a:t>-</a:t>
            </a:r>
            <a:r>
              <a:rPr lang="en-US" altLang="zh-CN" dirty="0" smtClean="0"/>
              <a:t>DI</a:t>
            </a:r>
            <a:r>
              <a:rPr lang="zh-CN" altLang="en-US" dirty="0" smtClean="0"/>
              <a:t>，资产</a:t>
            </a:r>
            <a:r>
              <a:rPr lang="zh-CN" altLang="en-US" dirty="0" smtClean="0"/>
              <a:t>价格也有上涨，但根据之前定义缺乏</a:t>
            </a:r>
            <a:r>
              <a:rPr lang="en-US" altLang="zh-CN" dirty="0" smtClean="0"/>
              <a:t>ADX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25</a:t>
            </a:r>
            <a:r>
              <a:rPr lang="zh-CN" altLang="en-US" dirty="0" smtClean="0"/>
              <a:t>这一决定趋势的指标做背书，因此不能将这个视为金</a:t>
            </a:r>
            <a:r>
              <a:rPr lang="zh-CN" altLang="en-US" dirty="0" smtClean="0"/>
              <a:t>叉或死叉。</a:t>
            </a:r>
            <a:r>
              <a:rPr lang="zh-CN" altLang="en-US" dirty="0" smtClean="0"/>
              <a:t>我们只能将</a:t>
            </a:r>
            <a:r>
              <a:rPr lang="zh-CN" altLang="en-US" dirty="0" smtClean="0"/>
              <a:t>其认为这是三线靠拢的盘整</a:t>
            </a:r>
            <a:r>
              <a:rPr lang="zh-CN" altLang="en-US" dirty="0" smtClean="0"/>
              <a:t>阶段。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214290"/>
            <a:ext cx="7758138" cy="1203348"/>
          </a:xfrm>
        </p:spPr>
        <p:txBody>
          <a:bodyPr/>
          <a:lstStyle/>
          <a:p>
            <a:r>
              <a:rPr lang="zh-CN" altLang="en-US" dirty="0" smtClean="0"/>
              <a:t>小练习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36"/>
            <a:ext cx="2349950" cy="484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14810" y="150017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请各位读者思考下该如何解读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285728"/>
            <a:ext cx="7686700" cy="1131910"/>
          </a:xfrm>
        </p:spPr>
        <p:txBody>
          <a:bodyPr/>
          <a:lstStyle/>
          <a:p>
            <a:r>
              <a:rPr lang="zh-CN" altLang="en-US" dirty="0" smtClean="0"/>
              <a:t>小练习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643050"/>
            <a:ext cx="7758138" cy="4483113"/>
          </a:xfrm>
        </p:spPr>
        <p:txBody>
          <a:bodyPr/>
          <a:lstStyle/>
          <a:p>
            <a:r>
              <a:rPr lang="zh-CN" altLang="en-US" dirty="0" smtClean="0"/>
              <a:t>从图</a:t>
            </a:r>
            <a:r>
              <a:rPr lang="zh-CN" altLang="en-US" dirty="0" smtClean="0"/>
              <a:t>上看，前半段下跌的依据是</a:t>
            </a:r>
            <a:r>
              <a:rPr lang="en-US" altLang="zh-CN" dirty="0" smtClean="0"/>
              <a:t>ADX&gt;25, -DI&gt;+DI,</a:t>
            </a:r>
            <a:r>
              <a:rPr lang="zh-CN" altLang="en-US" dirty="0" smtClean="0"/>
              <a:t>这是标准的死叉定义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后半段上涨则是，</a:t>
            </a:r>
            <a:r>
              <a:rPr lang="en-US" altLang="zh-CN" dirty="0" smtClean="0"/>
              <a:t>+DI&gt;-DI</a:t>
            </a:r>
            <a:r>
              <a:rPr lang="zh-CN" altLang="en-US" dirty="0" smtClean="0"/>
              <a:t>说明有上涨趋势，而</a:t>
            </a:r>
            <a:r>
              <a:rPr lang="en-US" altLang="zh-CN" dirty="0" smtClean="0"/>
              <a:t>ADX</a:t>
            </a:r>
            <a:r>
              <a:rPr lang="zh-CN" altLang="en-US" dirty="0" smtClean="0"/>
              <a:t>始终在</a:t>
            </a:r>
            <a:r>
              <a:rPr lang="en-US" altLang="zh-CN" dirty="0" smtClean="0"/>
              <a:t>25</a:t>
            </a:r>
            <a:r>
              <a:rPr lang="zh-CN" altLang="en-US" dirty="0" smtClean="0"/>
              <a:t>水平线上，说明趋势一形成便是力量很足很显著的。</a:t>
            </a:r>
            <a:endParaRPr lang="en-US" altLang="zh-CN" dirty="0" smtClean="0"/>
          </a:p>
          <a:p>
            <a:r>
              <a:rPr lang="zh-CN" altLang="en-US" dirty="0" smtClean="0"/>
              <a:t>此外，当</a:t>
            </a:r>
            <a:r>
              <a:rPr lang="en-US" altLang="zh-CN" dirty="0" smtClean="0"/>
              <a:t>ADX</a:t>
            </a:r>
            <a:r>
              <a:rPr lang="zh-CN" altLang="en-US" dirty="0" smtClean="0"/>
              <a:t>高位转向时，</a:t>
            </a:r>
            <a:r>
              <a:rPr lang="en-US" altLang="zh-CN" dirty="0" smtClean="0"/>
              <a:t>-DI</a:t>
            </a:r>
            <a:r>
              <a:rPr lang="zh-CN" altLang="en-US" dirty="0" smtClean="0"/>
              <a:t>随之下降，也表明了下跌趋势减弱。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142852"/>
            <a:ext cx="7615262" cy="1131910"/>
          </a:xfrm>
        </p:spPr>
        <p:txBody>
          <a:bodyPr/>
          <a:lstStyle/>
          <a:p>
            <a:r>
              <a:rPr lang="en-US" altLang="zh-CN" dirty="0" smtClean="0"/>
              <a:t>DMI</a:t>
            </a:r>
            <a:r>
              <a:rPr lang="zh-CN" altLang="en-US" dirty="0" smtClean="0"/>
              <a:t>图形学习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071546"/>
            <a:ext cx="2143140" cy="491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2976" y="6143644"/>
            <a:ext cx="25003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蓝色实线代表着</a:t>
            </a:r>
            <a:r>
              <a:rPr lang="en-US" altLang="zh-CN" sz="1050" dirty="0" smtClean="0"/>
              <a:t>ADX,</a:t>
            </a:r>
            <a:r>
              <a:rPr lang="zh-CN" altLang="en-US" sz="1050" dirty="0" smtClean="0"/>
              <a:t>红色实线是</a:t>
            </a:r>
            <a:r>
              <a:rPr lang="en-US" altLang="zh-CN" sz="1050" dirty="0" smtClean="0"/>
              <a:t>ADXR</a:t>
            </a:r>
            <a:r>
              <a:rPr lang="zh-CN" altLang="en-US" sz="1050" dirty="0" smtClean="0"/>
              <a:t>。蓝色虚线是</a:t>
            </a:r>
            <a:r>
              <a:rPr lang="en-US" altLang="zh-CN" sz="1050" dirty="0" smtClean="0"/>
              <a:t>+DI,</a:t>
            </a:r>
            <a:r>
              <a:rPr lang="zh-CN" altLang="en-US" sz="1050" dirty="0" smtClean="0"/>
              <a:t>黄色虚线是</a:t>
            </a:r>
            <a:r>
              <a:rPr lang="en-US" altLang="zh-CN" sz="1050" dirty="0" smtClean="0"/>
              <a:t>-DI</a:t>
            </a:r>
            <a:endParaRPr lang="zh-CN" alt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4214810" y="1142984"/>
            <a:ext cx="4000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我们可以从这副图中一窥</a:t>
            </a:r>
            <a:r>
              <a:rPr lang="en-US" altLang="zh-CN" dirty="0" smtClean="0"/>
              <a:t>DMI</a:t>
            </a:r>
            <a:r>
              <a:rPr lang="zh-CN" altLang="en-US" dirty="0" smtClean="0"/>
              <a:t>背离的细节。</a:t>
            </a:r>
            <a:endParaRPr lang="en-US" altLang="zh-CN" dirty="0" smtClean="0"/>
          </a:p>
          <a:p>
            <a:r>
              <a:rPr lang="en-US" altLang="zh-CN" dirty="0" smtClean="0"/>
              <a:t>ADX&gt;25,</a:t>
            </a:r>
            <a:r>
              <a:rPr lang="zh-CN" altLang="en-US" dirty="0" smtClean="0"/>
              <a:t>且</a:t>
            </a:r>
            <a:r>
              <a:rPr lang="en-US" altLang="zh-CN" dirty="0" smtClean="0"/>
              <a:t>+DI&gt;-DI</a:t>
            </a:r>
            <a:r>
              <a:rPr lang="zh-CN" altLang="en-US" dirty="0" smtClean="0"/>
              <a:t>，貌似符合金叉的定义。但是，在</a:t>
            </a:r>
            <a:r>
              <a:rPr lang="en-US" altLang="zh-CN" dirty="0" smtClean="0"/>
              <a:t>ADX</a:t>
            </a:r>
            <a:r>
              <a:rPr lang="zh-CN" altLang="en-US" dirty="0" smtClean="0"/>
              <a:t>增加的过程中</a:t>
            </a:r>
            <a:r>
              <a:rPr lang="en-US" altLang="zh-CN" dirty="0" smtClean="0"/>
              <a:t>+DI</a:t>
            </a:r>
            <a:r>
              <a:rPr lang="zh-CN" altLang="en-US" dirty="0" smtClean="0"/>
              <a:t>并没有随之增加。说明上涨的趋势没有加强而是下跌的趋势逐渐占上峰。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6" idx="1"/>
          </p:cNvCxnSpPr>
          <p:nvPr/>
        </p:nvCxnSpPr>
        <p:spPr>
          <a:xfrm rot="10800000" flipV="1">
            <a:off x="2428860" y="2020147"/>
            <a:ext cx="1785950" cy="3540834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1"/>
          </p:cNvCxnSpPr>
          <p:nvPr/>
        </p:nvCxnSpPr>
        <p:spPr>
          <a:xfrm rot="10800000">
            <a:off x="2428860" y="1214423"/>
            <a:ext cx="1785950" cy="805725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543824" cy="1060472"/>
          </a:xfrm>
        </p:spPr>
        <p:txBody>
          <a:bodyPr/>
          <a:lstStyle/>
          <a:p>
            <a:r>
              <a:rPr lang="zh-CN" altLang="en-US" dirty="0" smtClean="0"/>
              <a:t>小练习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500174"/>
            <a:ext cx="2000264" cy="466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0" y="150017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请各位读者试着自己解读下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829576" cy="1131910"/>
          </a:xfrm>
        </p:spPr>
        <p:txBody>
          <a:bodyPr/>
          <a:lstStyle/>
          <a:p>
            <a:r>
              <a:rPr lang="zh-CN" altLang="en-US" dirty="0" smtClean="0"/>
              <a:t>小练习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24" y="1643050"/>
            <a:ext cx="7829576" cy="4483113"/>
          </a:xfrm>
        </p:spPr>
        <p:txBody>
          <a:bodyPr/>
          <a:lstStyle/>
          <a:p>
            <a:r>
              <a:rPr lang="en-US" altLang="zh-CN" dirty="0" smtClean="0"/>
              <a:t>ADX&gt;25,+DI&gt;-DI </a:t>
            </a:r>
            <a:r>
              <a:rPr lang="zh-CN" altLang="en-US" dirty="0" smtClean="0"/>
              <a:t>且</a:t>
            </a:r>
            <a:r>
              <a:rPr lang="en-US" altLang="zh-CN" dirty="0" smtClean="0"/>
              <a:t>+DI</a:t>
            </a:r>
            <a:r>
              <a:rPr lang="zh-CN" altLang="en-US" dirty="0" smtClean="0"/>
              <a:t>随</a:t>
            </a:r>
            <a:r>
              <a:rPr lang="en-US" altLang="zh-CN" dirty="0" smtClean="0"/>
              <a:t>ADX</a:t>
            </a:r>
            <a:r>
              <a:rPr lang="zh-CN" altLang="en-US" dirty="0" smtClean="0"/>
              <a:t>一同增加，说明市场欣欣向荣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ADX&gt;25,+DI&gt;-DI,</a:t>
            </a:r>
            <a:r>
              <a:rPr lang="zh-CN" altLang="en-US" dirty="0" smtClean="0"/>
              <a:t>但</a:t>
            </a:r>
            <a:r>
              <a:rPr lang="en-US" altLang="zh-CN" dirty="0" smtClean="0"/>
              <a:t>+DI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ADX</a:t>
            </a:r>
            <a:r>
              <a:rPr lang="zh-CN" altLang="en-US" dirty="0" smtClean="0"/>
              <a:t>开始下降，表面市场的上涨趋势不再强烈，资产价格涨幅下降甚至发生大的回撤。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14290"/>
            <a:ext cx="7829576" cy="1203348"/>
          </a:xfrm>
        </p:spPr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714612" y="1357298"/>
            <a:ext cx="4600840" cy="4466828"/>
            <a:chOff x="2771186" y="1919939"/>
            <a:chExt cx="4600840" cy="4466828"/>
          </a:xfrm>
        </p:grpSpPr>
        <p:sp>
          <p:nvSpPr>
            <p:cNvPr id="5" name="右箭头 4"/>
            <p:cNvSpPr/>
            <p:nvPr/>
          </p:nvSpPr>
          <p:spPr>
            <a:xfrm rot="19089754" flipH="1">
              <a:off x="5128639" y="2062813"/>
              <a:ext cx="2243387" cy="1455537"/>
            </a:xfrm>
            <a:custGeom>
              <a:avLst/>
              <a:gdLst>
                <a:gd name="connsiteX0" fmla="*/ 0 w 1475967"/>
                <a:gd name="connsiteY0" fmla="*/ 363884 h 1455537"/>
                <a:gd name="connsiteX1" fmla="*/ 748199 w 1475967"/>
                <a:gd name="connsiteY1" fmla="*/ 363884 h 1455537"/>
                <a:gd name="connsiteX2" fmla="*/ 748199 w 1475967"/>
                <a:gd name="connsiteY2" fmla="*/ 0 h 1455537"/>
                <a:gd name="connsiteX3" fmla="*/ 1475967 w 1475967"/>
                <a:gd name="connsiteY3" fmla="*/ 727769 h 1455537"/>
                <a:gd name="connsiteX4" fmla="*/ 748199 w 1475967"/>
                <a:gd name="connsiteY4" fmla="*/ 1455537 h 1455537"/>
                <a:gd name="connsiteX5" fmla="*/ 748199 w 1475967"/>
                <a:gd name="connsiteY5" fmla="*/ 1091653 h 1455537"/>
                <a:gd name="connsiteX6" fmla="*/ 0 w 1475967"/>
                <a:gd name="connsiteY6" fmla="*/ 1091653 h 1455537"/>
                <a:gd name="connsiteX7" fmla="*/ 0 w 1475967"/>
                <a:gd name="connsiteY7" fmla="*/ 363884 h 1455537"/>
                <a:gd name="connsiteX0" fmla="*/ 762655 w 2238622"/>
                <a:gd name="connsiteY0" fmla="*/ 363884 h 1455537"/>
                <a:gd name="connsiteX1" fmla="*/ 1510854 w 2238622"/>
                <a:gd name="connsiteY1" fmla="*/ 363884 h 1455537"/>
                <a:gd name="connsiteX2" fmla="*/ 1510854 w 2238622"/>
                <a:gd name="connsiteY2" fmla="*/ 0 h 1455537"/>
                <a:gd name="connsiteX3" fmla="*/ 2238622 w 2238622"/>
                <a:gd name="connsiteY3" fmla="*/ 727769 h 1455537"/>
                <a:gd name="connsiteX4" fmla="*/ 1510854 w 2238622"/>
                <a:gd name="connsiteY4" fmla="*/ 1455537 h 1455537"/>
                <a:gd name="connsiteX5" fmla="*/ 1510854 w 2238622"/>
                <a:gd name="connsiteY5" fmla="*/ 1091653 h 1455537"/>
                <a:gd name="connsiteX6" fmla="*/ 0 w 2238622"/>
                <a:gd name="connsiteY6" fmla="*/ 1058508 h 1455537"/>
                <a:gd name="connsiteX7" fmla="*/ 762655 w 2238622"/>
                <a:gd name="connsiteY7" fmla="*/ 363884 h 1455537"/>
                <a:gd name="connsiteX0" fmla="*/ 767420 w 2243387"/>
                <a:gd name="connsiteY0" fmla="*/ 363884 h 1455537"/>
                <a:gd name="connsiteX1" fmla="*/ 1515619 w 2243387"/>
                <a:gd name="connsiteY1" fmla="*/ 363884 h 1455537"/>
                <a:gd name="connsiteX2" fmla="*/ 1515619 w 2243387"/>
                <a:gd name="connsiteY2" fmla="*/ 0 h 1455537"/>
                <a:gd name="connsiteX3" fmla="*/ 2243387 w 2243387"/>
                <a:gd name="connsiteY3" fmla="*/ 727769 h 1455537"/>
                <a:gd name="connsiteX4" fmla="*/ 1515619 w 2243387"/>
                <a:gd name="connsiteY4" fmla="*/ 1455537 h 1455537"/>
                <a:gd name="connsiteX5" fmla="*/ 1515619 w 2243387"/>
                <a:gd name="connsiteY5" fmla="*/ 1091653 h 1455537"/>
                <a:gd name="connsiteX6" fmla="*/ 0 w 2243387"/>
                <a:gd name="connsiteY6" fmla="*/ 1053186 h 1455537"/>
                <a:gd name="connsiteX7" fmla="*/ 767420 w 2243387"/>
                <a:gd name="connsiteY7" fmla="*/ 363884 h 145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3387" h="1455537">
                  <a:moveTo>
                    <a:pt x="767420" y="363884"/>
                  </a:moveTo>
                  <a:lnTo>
                    <a:pt x="1515619" y="363884"/>
                  </a:lnTo>
                  <a:lnTo>
                    <a:pt x="1515619" y="0"/>
                  </a:lnTo>
                  <a:lnTo>
                    <a:pt x="2243387" y="727769"/>
                  </a:lnTo>
                  <a:lnTo>
                    <a:pt x="1515619" y="1455537"/>
                  </a:lnTo>
                  <a:lnTo>
                    <a:pt x="1515619" y="1091653"/>
                  </a:lnTo>
                  <a:lnTo>
                    <a:pt x="0" y="1053186"/>
                  </a:lnTo>
                  <a:lnTo>
                    <a:pt x="767420" y="363884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右箭头 4"/>
            <p:cNvSpPr/>
            <p:nvPr/>
          </p:nvSpPr>
          <p:spPr>
            <a:xfrm rot="16200000" flipV="1">
              <a:off x="3892323" y="4537305"/>
              <a:ext cx="2243387" cy="1455537"/>
            </a:xfrm>
            <a:custGeom>
              <a:avLst/>
              <a:gdLst>
                <a:gd name="connsiteX0" fmla="*/ 0 w 1475967"/>
                <a:gd name="connsiteY0" fmla="*/ 363884 h 1455537"/>
                <a:gd name="connsiteX1" fmla="*/ 748199 w 1475967"/>
                <a:gd name="connsiteY1" fmla="*/ 363884 h 1455537"/>
                <a:gd name="connsiteX2" fmla="*/ 748199 w 1475967"/>
                <a:gd name="connsiteY2" fmla="*/ 0 h 1455537"/>
                <a:gd name="connsiteX3" fmla="*/ 1475967 w 1475967"/>
                <a:gd name="connsiteY3" fmla="*/ 727769 h 1455537"/>
                <a:gd name="connsiteX4" fmla="*/ 748199 w 1475967"/>
                <a:gd name="connsiteY4" fmla="*/ 1455537 h 1455537"/>
                <a:gd name="connsiteX5" fmla="*/ 748199 w 1475967"/>
                <a:gd name="connsiteY5" fmla="*/ 1091653 h 1455537"/>
                <a:gd name="connsiteX6" fmla="*/ 0 w 1475967"/>
                <a:gd name="connsiteY6" fmla="*/ 1091653 h 1455537"/>
                <a:gd name="connsiteX7" fmla="*/ 0 w 1475967"/>
                <a:gd name="connsiteY7" fmla="*/ 363884 h 1455537"/>
                <a:gd name="connsiteX0" fmla="*/ 762655 w 2238622"/>
                <a:gd name="connsiteY0" fmla="*/ 363884 h 1455537"/>
                <a:gd name="connsiteX1" fmla="*/ 1510854 w 2238622"/>
                <a:gd name="connsiteY1" fmla="*/ 363884 h 1455537"/>
                <a:gd name="connsiteX2" fmla="*/ 1510854 w 2238622"/>
                <a:gd name="connsiteY2" fmla="*/ 0 h 1455537"/>
                <a:gd name="connsiteX3" fmla="*/ 2238622 w 2238622"/>
                <a:gd name="connsiteY3" fmla="*/ 727769 h 1455537"/>
                <a:gd name="connsiteX4" fmla="*/ 1510854 w 2238622"/>
                <a:gd name="connsiteY4" fmla="*/ 1455537 h 1455537"/>
                <a:gd name="connsiteX5" fmla="*/ 1510854 w 2238622"/>
                <a:gd name="connsiteY5" fmla="*/ 1091653 h 1455537"/>
                <a:gd name="connsiteX6" fmla="*/ 0 w 2238622"/>
                <a:gd name="connsiteY6" fmla="*/ 1058508 h 1455537"/>
                <a:gd name="connsiteX7" fmla="*/ 762655 w 2238622"/>
                <a:gd name="connsiteY7" fmla="*/ 363884 h 1455537"/>
                <a:gd name="connsiteX0" fmla="*/ 767420 w 2243387"/>
                <a:gd name="connsiteY0" fmla="*/ 363884 h 1455537"/>
                <a:gd name="connsiteX1" fmla="*/ 1515619 w 2243387"/>
                <a:gd name="connsiteY1" fmla="*/ 363884 h 1455537"/>
                <a:gd name="connsiteX2" fmla="*/ 1515619 w 2243387"/>
                <a:gd name="connsiteY2" fmla="*/ 0 h 1455537"/>
                <a:gd name="connsiteX3" fmla="*/ 2243387 w 2243387"/>
                <a:gd name="connsiteY3" fmla="*/ 727769 h 1455537"/>
                <a:gd name="connsiteX4" fmla="*/ 1515619 w 2243387"/>
                <a:gd name="connsiteY4" fmla="*/ 1455537 h 1455537"/>
                <a:gd name="connsiteX5" fmla="*/ 1515619 w 2243387"/>
                <a:gd name="connsiteY5" fmla="*/ 1091653 h 1455537"/>
                <a:gd name="connsiteX6" fmla="*/ 0 w 2243387"/>
                <a:gd name="connsiteY6" fmla="*/ 1053186 h 1455537"/>
                <a:gd name="connsiteX7" fmla="*/ 767420 w 2243387"/>
                <a:gd name="connsiteY7" fmla="*/ 363884 h 145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3387" h="1455537">
                  <a:moveTo>
                    <a:pt x="767420" y="363884"/>
                  </a:moveTo>
                  <a:lnTo>
                    <a:pt x="1515619" y="363884"/>
                  </a:lnTo>
                  <a:lnTo>
                    <a:pt x="1515619" y="0"/>
                  </a:lnTo>
                  <a:lnTo>
                    <a:pt x="2243387" y="727769"/>
                  </a:lnTo>
                  <a:lnTo>
                    <a:pt x="1515619" y="1455537"/>
                  </a:lnTo>
                  <a:lnTo>
                    <a:pt x="1515619" y="1091653"/>
                  </a:lnTo>
                  <a:lnTo>
                    <a:pt x="0" y="1053186"/>
                  </a:lnTo>
                  <a:lnTo>
                    <a:pt x="767420" y="3638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右箭头 4"/>
            <p:cNvSpPr/>
            <p:nvPr/>
          </p:nvSpPr>
          <p:spPr>
            <a:xfrm rot="2510246">
              <a:off x="2771186" y="1919939"/>
              <a:ext cx="2243387" cy="1455537"/>
            </a:xfrm>
            <a:custGeom>
              <a:avLst/>
              <a:gdLst>
                <a:gd name="connsiteX0" fmla="*/ 0 w 1475967"/>
                <a:gd name="connsiteY0" fmla="*/ 363884 h 1455537"/>
                <a:gd name="connsiteX1" fmla="*/ 748199 w 1475967"/>
                <a:gd name="connsiteY1" fmla="*/ 363884 h 1455537"/>
                <a:gd name="connsiteX2" fmla="*/ 748199 w 1475967"/>
                <a:gd name="connsiteY2" fmla="*/ 0 h 1455537"/>
                <a:gd name="connsiteX3" fmla="*/ 1475967 w 1475967"/>
                <a:gd name="connsiteY3" fmla="*/ 727769 h 1455537"/>
                <a:gd name="connsiteX4" fmla="*/ 748199 w 1475967"/>
                <a:gd name="connsiteY4" fmla="*/ 1455537 h 1455537"/>
                <a:gd name="connsiteX5" fmla="*/ 748199 w 1475967"/>
                <a:gd name="connsiteY5" fmla="*/ 1091653 h 1455537"/>
                <a:gd name="connsiteX6" fmla="*/ 0 w 1475967"/>
                <a:gd name="connsiteY6" fmla="*/ 1091653 h 1455537"/>
                <a:gd name="connsiteX7" fmla="*/ 0 w 1475967"/>
                <a:gd name="connsiteY7" fmla="*/ 363884 h 1455537"/>
                <a:gd name="connsiteX0" fmla="*/ 762655 w 2238622"/>
                <a:gd name="connsiteY0" fmla="*/ 363884 h 1455537"/>
                <a:gd name="connsiteX1" fmla="*/ 1510854 w 2238622"/>
                <a:gd name="connsiteY1" fmla="*/ 363884 h 1455537"/>
                <a:gd name="connsiteX2" fmla="*/ 1510854 w 2238622"/>
                <a:gd name="connsiteY2" fmla="*/ 0 h 1455537"/>
                <a:gd name="connsiteX3" fmla="*/ 2238622 w 2238622"/>
                <a:gd name="connsiteY3" fmla="*/ 727769 h 1455537"/>
                <a:gd name="connsiteX4" fmla="*/ 1510854 w 2238622"/>
                <a:gd name="connsiteY4" fmla="*/ 1455537 h 1455537"/>
                <a:gd name="connsiteX5" fmla="*/ 1510854 w 2238622"/>
                <a:gd name="connsiteY5" fmla="*/ 1091653 h 1455537"/>
                <a:gd name="connsiteX6" fmla="*/ 0 w 2238622"/>
                <a:gd name="connsiteY6" fmla="*/ 1058508 h 1455537"/>
                <a:gd name="connsiteX7" fmla="*/ 762655 w 2238622"/>
                <a:gd name="connsiteY7" fmla="*/ 363884 h 1455537"/>
                <a:gd name="connsiteX0" fmla="*/ 767420 w 2243387"/>
                <a:gd name="connsiteY0" fmla="*/ 363884 h 1455537"/>
                <a:gd name="connsiteX1" fmla="*/ 1515619 w 2243387"/>
                <a:gd name="connsiteY1" fmla="*/ 363884 h 1455537"/>
                <a:gd name="connsiteX2" fmla="*/ 1515619 w 2243387"/>
                <a:gd name="connsiteY2" fmla="*/ 0 h 1455537"/>
                <a:gd name="connsiteX3" fmla="*/ 2243387 w 2243387"/>
                <a:gd name="connsiteY3" fmla="*/ 727769 h 1455537"/>
                <a:gd name="connsiteX4" fmla="*/ 1515619 w 2243387"/>
                <a:gd name="connsiteY4" fmla="*/ 1455537 h 1455537"/>
                <a:gd name="connsiteX5" fmla="*/ 1515619 w 2243387"/>
                <a:gd name="connsiteY5" fmla="*/ 1091653 h 1455537"/>
                <a:gd name="connsiteX6" fmla="*/ 0 w 2243387"/>
                <a:gd name="connsiteY6" fmla="*/ 1053186 h 1455537"/>
                <a:gd name="connsiteX7" fmla="*/ 767420 w 2243387"/>
                <a:gd name="connsiteY7" fmla="*/ 363884 h 145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3387" h="1455537">
                  <a:moveTo>
                    <a:pt x="767420" y="363884"/>
                  </a:moveTo>
                  <a:lnTo>
                    <a:pt x="1515619" y="363884"/>
                  </a:lnTo>
                  <a:lnTo>
                    <a:pt x="1515619" y="0"/>
                  </a:lnTo>
                  <a:lnTo>
                    <a:pt x="2243387" y="727769"/>
                  </a:lnTo>
                  <a:lnTo>
                    <a:pt x="1515619" y="1455537"/>
                  </a:lnTo>
                  <a:lnTo>
                    <a:pt x="1515619" y="1091653"/>
                  </a:lnTo>
                  <a:lnTo>
                    <a:pt x="0" y="1053186"/>
                  </a:lnTo>
                  <a:lnTo>
                    <a:pt x="767420" y="363884"/>
                  </a:lnTo>
                  <a:close/>
                </a:path>
              </a:pathLst>
            </a:custGeom>
            <a:solidFill>
              <a:srgbClr val="54C3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14414" y="2214554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金</a:t>
            </a:r>
            <a:r>
              <a:rPr lang="zh-CN" altLang="en-US" dirty="0" smtClean="0"/>
              <a:t>叉死叉的解读和其他指标不同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00826" y="2285992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指标较迟钝适合做趋势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86116" y="4643446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确定趋势形成的水平线视情况而定，</a:t>
            </a:r>
            <a:r>
              <a:rPr lang="en-US" altLang="zh-CN" dirty="0" smtClean="0"/>
              <a:t>25</a:t>
            </a:r>
            <a:r>
              <a:rPr lang="zh-CN" altLang="en-US" dirty="0" smtClean="0"/>
              <a:t>不是绝对的。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86248" y="307181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DMI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7422" y="2928934"/>
            <a:ext cx="4429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latin typeface="Times New Roman" pitchFamily="18" charset="0"/>
                <a:cs typeface="Times New Roman" pitchFamily="18" charset="0"/>
              </a:rPr>
              <a:t>本章结束</a:t>
            </a:r>
            <a:endParaRPr lang="zh-CN" altLang="en-US" sz="6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500174"/>
            <a:ext cx="7758138" cy="462598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+DM=</a:t>
            </a:r>
            <a:r>
              <a:rPr lang="zh-CN" altLang="en-US" dirty="0" smtClean="0"/>
              <a:t>当日最高价</a:t>
            </a:r>
            <a:r>
              <a:rPr lang="en-US" altLang="zh-CN" dirty="0" smtClean="0"/>
              <a:t>-</a:t>
            </a:r>
            <a:r>
              <a:rPr lang="zh-CN" altLang="en-US" dirty="0" smtClean="0"/>
              <a:t>前日最高价</a:t>
            </a:r>
            <a:endParaRPr lang="en-US" altLang="zh-CN" dirty="0" smtClean="0"/>
          </a:p>
          <a:p>
            <a:r>
              <a:rPr lang="en-US" altLang="zh-CN" dirty="0" smtClean="0"/>
              <a:t>-DM=</a:t>
            </a:r>
            <a:r>
              <a:rPr lang="zh-CN" altLang="en-US" dirty="0" smtClean="0"/>
              <a:t>前日最低价</a:t>
            </a:r>
            <a:r>
              <a:rPr lang="en-US" altLang="zh-CN" dirty="0" smtClean="0"/>
              <a:t>-</a:t>
            </a:r>
            <a:r>
              <a:rPr lang="zh-CN" altLang="en-US" dirty="0" smtClean="0"/>
              <a:t>当日最低价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TR   </a:t>
            </a:r>
            <a:r>
              <a:rPr lang="zh-CN" altLang="en-US" dirty="0" smtClean="0"/>
              <a:t>为以下数值最大者</a:t>
            </a:r>
            <a:endParaRPr lang="en-US" altLang="zh-CN" dirty="0" smtClean="0"/>
          </a:p>
          <a:p>
            <a:pPr marL="914400" lvl="1" indent="-514350">
              <a:buFont typeface="+mj-lt"/>
              <a:buAutoNum type="alphaLcPeriod"/>
            </a:pPr>
            <a:r>
              <a:rPr lang="zh-CN" altLang="en-US" sz="2000" dirty="0" smtClean="0">
                <a:latin typeface="+mn-ea"/>
              </a:rPr>
              <a:t>当日的最高价减去当日</a:t>
            </a:r>
            <a:r>
              <a:rPr lang="zh-CN" altLang="en-US" sz="2000" dirty="0" smtClean="0">
                <a:latin typeface="+mn-ea"/>
              </a:rPr>
              <a:t>的最低价的</a:t>
            </a:r>
            <a:r>
              <a:rPr lang="zh-CN" altLang="en-US" sz="2000" dirty="0" smtClean="0">
                <a:latin typeface="+mn-ea"/>
              </a:rPr>
              <a:t>价</a:t>
            </a:r>
            <a:r>
              <a:rPr lang="zh-CN" altLang="en-US" sz="2000" dirty="0" smtClean="0">
                <a:latin typeface="+mn-ea"/>
              </a:rPr>
              <a:t>差</a:t>
            </a:r>
            <a:endParaRPr lang="en-US" altLang="zh-CN" sz="2000" dirty="0" smtClean="0">
              <a:latin typeface="+mn-ea"/>
            </a:endParaRPr>
          </a:p>
          <a:p>
            <a:pPr marL="914400" lvl="1" indent="-514350">
              <a:buFont typeface="+mj-lt"/>
              <a:buAutoNum type="alphaLcPeriod"/>
            </a:pPr>
            <a:endParaRPr lang="en-US" altLang="zh-CN" sz="2000" dirty="0" smtClean="0">
              <a:latin typeface="+mn-ea"/>
            </a:endParaRPr>
          </a:p>
          <a:p>
            <a:pPr marL="914400" lvl="1" indent="-514350">
              <a:buFont typeface="+mj-lt"/>
              <a:buAutoNum type="alphaLcPeriod"/>
            </a:pPr>
            <a:r>
              <a:rPr lang="zh-CN" altLang="en-US" sz="2000" dirty="0" smtClean="0">
                <a:latin typeface="+mn-ea"/>
              </a:rPr>
              <a:t>当日的最高价减去前一日</a:t>
            </a:r>
            <a:r>
              <a:rPr lang="zh-CN" altLang="en-US" sz="2000" dirty="0" smtClean="0">
                <a:latin typeface="+mn-ea"/>
              </a:rPr>
              <a:t>的收盘价的</a:t>
            </a:r>
            <a:r>
              <a:rPr lang="zh-CN" altLang="en-US" sz="2000" dirty="0" smtClean="0">
                <a:latin typeface="+mn-ea"/>
              </a:rPr>
              <a:t>价</a:t>
            </a:r>
            <a:r>
              <a:rPr lang="zh-CN" altLang="en-US" sz="2000" dirty="0" smtClean="0">
                <a:latin typeface="+mn-ea"/>
              </a:rPr>
              <a:t>差</a:t>
            </a:r>
            <a:endParaRPr lang="en-US" altLang="zh-CN" sz="2000" dirty="0" smtClean="0">
              <a:latin typeface="+mn-ea"/>
            </a:endParaRPr>
          </a:p>
          <a:p>
            <a:pPr marL="914400" lvl="1" indent="-514350">
              <a:buFont typeface="+mj-lt"/>
              <a:buAutoNum type="alphaLcPeriod"/>
            </a:pPr>
            <a:endParaRPr lang="en-US" altLang="zh-CN" sz="2000" dirty="0" smtClean="0">
              <a:latin typeface="+mn-ea"/>
            </a:endParaRPr>
          </a:p>
          <a:p>
            <a:pPr marL="914400" lvl="1" indent="-514350">
              <a:buFont typeface="+mj-lt"/>
              <a:buAutoNum type="alphaLcPeriod"/>
            </a:pPr>
            <a:r>
              <a:rPr lang="zh-CN" altLang="en-US" sz="2000" dirty="0" smtClean="0">
                <a:latin typeface="+mn-ea"/>
              </a:rPr>
              <a:t>当日的最低价减去前一日的收盘价的价差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285860"/>
            <a:ext cx="7943880" cy="4668839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+DI=+DM/TR</a:t>
            </a:r>
          </a:p>
          <a:p>
            <a:r>
              <a:rPr lang="en-US" altLang="zh-CN" dirty="0" smtClean="0"/>
              <a:t>-DI=-DM/TR</a:t>
            </a:r>
          </a:p>
          <a:p>
            <a:r>
              <a:rPr lang="en-US" altLang="zh-CN" dirty="0" smtClean="0"/>
              <a:t>DX=abs(+DI-(-DI))/(+DI-(-DI))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ADX=MA(DX,10)</a:t>
            </a:r>
            <a:endParaRPr lang="en-US" altLang="zh-CN" dirty="0" smtClean="0"/>
          </a:p>
          <a:p>
            <a:r>
              <a:rPr lang="en-US" altLang="zh-CN" dirty="0" smtClean="0"/>
              <a:t>ADXR=MA(ADX,2)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公式</a:t>
            </a:r>
            <a:r>
              <a:rPr lang="zh-CN" altLang="en-US" dirty="0" smtClean="0"/>
              <a:t>含义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24" y="1571612"/>
            <a:ext cx="7829576" cy="455455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+DM &amp; -DM</a:t>
            </a:r>
          </a:p>
          <a:p>
            <a:pPr>
              <a:buNone/>
            </a:pPr>
            <a:r>
              <a:rPr lang="en-US" altLang="zh-CN" sz="1800" dirty="0" smtClean="0"/>
              <a:t>+DM:</a:t>
            </a:r>
            <a:r>
              <a:rPr lang="zh-CN" altLang="en-US" sz="1800" dirty="0" smtClean="0"/>
              <a:t>上升动向</a:t>
            </a:r>
            <a:r>
              <a:rPr lang="en-US" altLang="en-US" sz="1800" dirty="0" smtClean="0"/>
              <a:t>, </a:t>
            </a:r>
            <a:r>
              <a:rPr lang="zh-CN" altLang="en-US" sz="1800" dirty="0" smtClean="0"/>
              <a:t>代表正趋向变动</a:t>
            </a:r>
            <a:r>
              <a:rPr lang="zh-CN" altLang="en-US" sz="1800" dirty="0" smtClean="0"/>
              <a:t>值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如果</a:t>
            </a:r>
            <a:r>
              <a:rPr lang="en-US" altLang="en-US" sz="1800" dirty="0" smtClean="0"/>
              <a:t>&lt;=0 </a:t>
            </a:r>
            <a:r>
              <a:rPr lang="zh-CN" altLang="en-US" sz="1800" dirty="0" smtClean="0"/>
              <a:t>则</a:t>
            </a:r>
            <a:r>
              <a:rPr lang="en-US" altLang="en-US" sz="1800" dirty="0" smtClean="0"/>
              <a:t>+DM=0</a:t>
            </a:r>
            <a:r>
              <a:rPr lang="zh-CN" altLang="en-US" sz="1800" dirty="0" smtClean="0"/>
              <a:t>。</a:t>
            </a:r>
          </a:p>
          <a:p>
            <a:pPr>
              <a:buNone/>
            </a:pPr>
            <a:r>
              <a:rPr lang="en-US" altLang="zh-CN" sz="1800" dirty="0" smtClean="0"/>
              <a:t>-DM:</a:t>
            </a:r>
            <a:r>
              <a:rPr lang="zh-CN" altLang="en-US" sz="1800" dirty="0" smtClean="0"/>
              <a:t>下降</a:t>
            </a:r>
            <a:r>
              <a:rPr lang="zh-CN" altLang="en-US" sz="1800" dirty="0" smtClean="0"/>
              <a:t>动向</a:t>
            </a:r>
            <a:r>
              <a:rPr lang="en-US" sz="1800" dirty="0" smtClean="0"/>
              <a:t>, </a:t>
            </a:r>
            <a:r>
              <a:rPr lang="zh-CN" altLang="en-US" sz="1800" dirty="0" smtClean="0"/>
              <a:t>代表负趋向变动</a:t>
            </a:r>
            <a:r>
              <a:rPr lang="zh-CN" altLang="en-US" sz="1800" dirty="0" smtClean="0"/>
              <a:t>值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如果</a:t>
            </a:r>
            <a:r>
              <a:rPr lang="en-US" sz="1800" dirty="0" smtClean="0"/>
              <a:t>&lt;=0 </a:t>
            </a:r>
            <a:r>
              <a:rPr lang="zh-CN" altLang="en-US" sz="1800" dirty="0" smtClean="0"/>
              <a:t>则</a:t>
            </a:r>
            <a:r>
              <a:rPr lang="en-US" sz="1800" dirty="0" smtClean="0"/>
              <a:t>-DM=0</a:t>
            </a:r>
            <a:r>
              <a:rPr lang="zh-CN" altLang="en-US" sz="1800" dirty="0" smtClean="0"/>
              <a:t>。需要</a:t>
            </a:r>
            <a:r>
              <a:rPr lang="zh-CN" altLang="en-US" sz="1800" dirty="0" smtClean="0"/>
              <a:t>注意的</a:t>
            </a:r>
            <a:r>
              <a:rPr lang="zh-CN" altLang="en-US" sz="1800" dirty="0" smtClean="0"/>
              <a:t>是</a:t>
            </a:r>
            <a:r>
              <a:rPr lang="en-US" sz="1800" dirty="0" smtClean="0"/>
              <a:t>-DM</a:t>
            </a:r>
            <a:r>
              <a:rPr lang="zh-CN" altLang="en-US" sz="1800" dirty="0" smtClean="0"/>
              <a:t>是非  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</a:t>
            </a:r>
            <a:r>
              <a:rPr lang="en-US" altLang="zh-CN" sz="1800" dirty="0" smtClean="0"/>
              <a:t>        </a:t>
            </a:r>
            <a:r>
              <a:rPr lang="zh-CN" altLang="en-US" sz="1800" dirty="0" smtClean="0"/>
              <a:t>负数。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        最后</a:t>
            </a:r>
            <a:r>
              <a:rPr lang="en-US" sz="1800" dirty="0" smtClean="0"/>
              <a:t>+DM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-DM</a:t>
            </a:r>
            <a:r>
              <a:rPr lang="zh-CN" altLang="en-US" sz="1800" dirty="0" smtClean="0"/>
              <a:t>比较</a:t>
            </a:r>
            <a:r>
              <a:rPr lang="zh-CN" altLang="en-US" sz="1800" dirty="0" smtClean="0"/>
              <a:t>，大的保持，小的归零</a:t>
            </a:r>
            <a:r>
              <a:rPr lang="zh-CN" altLang="en-US" sz="1800" dirty="0" smtClean="0"/>
              <a:t>。这样非零的那个指标变能代表当天资产价格的运动方向，使整个指标有意义。</a:t>
            </a:r>
            <a:endParaRPr lang="zh-CN" altLang="en-US" sz="1800" dirty="0" smtClean="0"/>
          </a:p>
          <a:p>
            <a:pPr>
              <a:buNone/>
            </a:pPr>
            <a:endParaRPr lang="en-US" altLang="zh-CN" sz="1800" dirty="0" smtClean="0"/>
          </a:p>
          <a:p>
            <a:r>
              <a:rPr lang="en-US" altLang="zh-CN" dirty="0" smtClean="0"/>
              <a:t>TR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sz="1800" dirty="0" smtClean="0"/>
              <a:t>这个指标叫</a:t>
            </a:r>
            <a:r>
              <a:rPr lang="zh-CN" altLang="en-US" sz="1800" dirty="0" smtClean="0"/>
              <a:t>真实波动</a:t>
            </a:r>
            <a:r>
              <a:rPr lang="zh-CN" altLang="en-US" sz="1800" dirty="0" smtClean="0"/>
              <a:t>值，通过定义可以发现是描述最大价格区间的</a:t>
            </a:r>
            <a:r>
              <a:rPr lang="zh-CN" altLang="en-US" sz="1800" dirty="0" smtClean="0"/>
              <a:t>指标。</a:t>
            </a:r>
            <a:endParaRPr lang="en-US" altLang="zh-CN" sz="1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829576" cy="1131910"/>
          </a:xfrm>
        </p:spPr>
        <p:txBody>
          <a:bodyPr/>
          <a:lstStyle/>
          <a:p>
            <a:r>
              <a:rPr lang="zh-CN" altLang="en-US" dirty="0" smtClean="0"/>
              <a:t>公式含义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428736"/>
            <a:ext cx="7758138" cy="455455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+DI  &amp;  -DI</a:t>
            </a:r>
          </a:p>
          <a:p>
            <a:pPr marL="1028700" lvl="1" indent="-571500">
              <a:buNone/>
            </a:pPr>
            <a:r>
              <a:rPr lang="en-US" altLang="zh-CN" dirty="0" smtClean="0"/>
              <a:t>+DI</a:t>
            </a:r>
          </a:p>
          <a:p>
            <a:pPr marL="1028700" lvl="1" indent="-571500">
              <a:buNone/>
            </a:pPr>
            <a:r>
              <a:rPr lang="zh-CN" altLang="en-US" sz="2000" dirty="0" smtClean="0"/>
              <a:t>描述资产价格的最高价在价格波动区间的位置</a:t>
            </a:r>
            <a:endParaRPr lang="en-US" altLang="zh-CN" sz="2000" dirty="0" smtClean="0"/>
          </a:p>
          <a:p>
            <a:pPr marL="1028700" lvl="1" indent="-571500">
              <a:buNone/>
            </a:pPr>
            <a:r>
              <a:rPr lang="en-US" altLang="zh-CN" sz="2000" dirty="0" smtClean="0"/>
              <a:t>+DI</a:t>
            </a:r>
            <a:r>
              <a:rPr lang="zh-CN" altLang="en-US" sz="2000" dirty="0" smtClean="0"/>
              <a:t>高说明资产价格最高价在价格区间高位</a:t>
            </a:r>
            <a:endParaRPr lang="en-US" altLang="zh-CN" sz="2000" dirty="0" smtClean="0"/>
          </a:p>
          <a:p>
            <a:pPr marL="1028700" lvl="1" indent="-571500">
              <a:buNone/>
            </a:pPr>
            <a:endParaRPr lang="en-US" altLang="zh-CN" sz="2000" dirty="0" smtClean="0"/>
          </a:p>
          <a:p>
            <a:pPr marL="1028700" lvl="1" indent="-571500">
              <a:buNone/>
            </a:pPr>
            <a:r>
              <a:rPr lang="en-US" altLang="zh-CN" dirty="0" smtClean="0"/>
              <a:t>-DI</a:t>
            </a:r>
            <a:endParaRPr lang="en-US" altLang="zh-CN" dirty="0" smtClean="0"/>
          </a:p>
          <a:p>
            <a:pPr marL="1028700" lvl="1" indent="-571500">
              <a:buNone/>
            </a:pPr>
            <a:r>
              <a:rPr lang="zh-CN" altLang="en-US" sz="2000" dirty="0" smtClean="0"/>
              <a:t>描述资产价格的最低价在价格波动区间的位置</a:t>
            </a:r>
            <a:endParaRPr lang="en-US" altLang="zh-CN" sz="2000" dirty="0" smtClean="0"/>
          </a:p>
          <a:p>
            <a:pPr marL="1028700" lvl="1" indent="-571500">
              <a:buNone/>
            </a:pPr>
            <a:r>
              <a:rPr lang="en-US" altLang="zh-CN" sz="2000" dirty="0" smtClean="0"/>
              <a:t>-DI</a:t>
            </a:r>
            <a:r>
              <a:rPr lang="zh-CN" altLang="en-US" sz="2000" dirty="0" smtClean="0"/>
              <a:t>低说明资产价格最低价在价格区间的高位</a:t>
            </a:r>
            <a:endParaRPr lang="en-US" altLang="zh-CN" sz="2000" dirty="0" smtClean="0"/>
          </a:p>
          <a:p>
            <a:pPr marL="1028700" lvl="1" indent="-571500">
              <a:buNone/>
            </a:pPr>
            <a:r>
              <a:rPr lang="en-US" altLang="zh-CN" sz="2000" dirty="0" smtClean="0"/>
              <a:t>       </a:t>
            </a:r>
          </a:p>
          <a:p>
            <a:pPr marL="1028700" lvl="1" indent="-571500">
              <a:buFont typeface="+mj-lt"/>
              <a:buAutoNum type="romanUcPeriod"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615262" cy="1203348"/>
          </a:xfrm>
        </p:spPr>
        <p:txBody>
          <a:bodyPr/>
          <a:lstStyle/>
          <a:p>
            <a:r>
              <a:rPr lang="zh-CN" altLang="en-US" dirty="0" smtClean="0"/>
              <a:t>公式含义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571612"/>
            <a:ext cx="7758138" cy="4554551"/>
          </a:xfrm>
        </p:spPr>
        <p:txBody>
          <a:bodyPr/>
          <a:lstStyle/>
          <a:p>
            <a:r>
              <a:rPr lang="en-US" altLang="zh-CN" dirty="0" smtClean="0"/>
              <a:t>DX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zh-CN" altLang="en-US" sz="1800" dirty="0" smtClean="0"/>
              <a:t>描述每日动向的指数。</a:t>
            </a:r>
            <a:endParaRPr lang="en-US" altLang="zh-CN" sz="1800" dirty="0" smtClean="0"/>
          </a:p>
          <a:p>
            <a:r>
              <a:rPr lang="zh-CN" altLang="en-US" sz="1800" dirty="0" smtClean="0"/>
              <a:t>假设标的资产非常强劲，上升趋势强，在这个时间周期内收盘价和最高价都在升高那么</a:t>
            </a:r>
            <a:r>
              <a:rPr lang="en-US" sz="1800" dirty="0" smtClean="0"/>
              <a:t>-DM=0</a:t>
            </a:r>
            <a:r>
              <a:rPr lang="zh-CN" altLang="en-US" sz="1800" dirty="0" smtClean="0"/>
              <a:t>，所以</a:t>
            </a:r>
            <a:r>
              <a:rPr lang="en-US" sz="1800" dirty="0" smtClean="0"/>
              <a:t>-DI=0,</a:t>
            </a:r>
            <a:r>
              <a:rPr lang="zh-CN" altLang="en-US" sz="1800" dirty="0" smtClean="0"/>
              <a:t>那么此时</a:t>
            </a:r>
            <a:r>
              <a:rPr lang="en-US" sz="1800" dirty="0" smtClean="0"/>
              <a:t>DX</a:t>
            </a:r>
            <a:r>
              <a:rPr lang="zh-CN" altLang="en-US" sz="1800" dirty="0" smtClean="0"/>
              <a:t>值</a:t>
            </a:r>
            <a:r>
              <a:rPr lang="en-US" sz="1800" dirty="0" smtClean="0"/>
              <a:t>=1</a:t>
            </a:r>
            <a:r>
              <a:rPr lang="zh-CN" altLang="en-US" sz="1800" dirty="0" smtClean="0"/>
              <a:t>。</a:t>
            </a:r>
          </a:p>
          <a:p>
            <a:r>
              <a:rPr lang="zh-CN" altLang="en-US" sz="1800" dirty="0" smtClean="0"/>
              <a:t>值得注意的是，如果这个标的资产非常弱势，一直在跌的话，那么</a:t>
            </a:r>
            <a:r>
              <a:rPr lang="en-US" sz="1800" dirty="0" smtClean="0"/>
              <a:t>+DM=0</a:t>
            </a:r>
            <a:r>
              <a:rPr lang="zh-CN" altLang="en-US" sz="1800" dirty="0" smtClean="0"/>
              <a:t>，</a:t>
            </a:r>
            <a:r>
              <a:rPr lang="en-US" sz="1800" dirty="0" smtClean="0"/>
              <a:t>+DI=0</a:t>
            </a:r>
            <a:r>
              <a:rPr lang="zh-CN" altLang="en-US" sz="1800" dirty="0" smtClean="0"/>
              <a:t>，然而</a:t>
            </a:r>
            <a:r>
              <a:rPr lang="en-US" sz="1800" dirty="0" smtClean="0"/>
              <a:t>DX</a:t>
            </a:r>
            <a:r>
              <a:rPr lang="zh-CN" altLang="en-US" sz="1800" dirty="0" smtClean="0"/>
              <a:t>值仍然为</a:t>
            </a:r>
            <a:r>
              <a:rPr lang="en-US" sz="1800" dirty="0" smtClean="0"/>
              <a:t>1</a:t>
            </a:r>
            <a:r>
              <a:rPr lang="zh-CN" altLang="en-US" sz="1800" dirty="0" smtClean="0"/>
              <a:t>。</a:t>
            </a:r>
          </a:p>
          <a:p>
            <a:r>
              <a:rPr lang="zh-CN" altLang="en-US" sz="1800" dirty="0" smtClean="0"/>
              <a:t>假设这个标的资产趋势不明确，升降交错，那么</a:t>
            </a:r>
            <a:r>
              <a:rPr lang="en-US" sz="1800" dirty="0" smtClean="0"/>
              <a:t>+</a:t>
            </a:r>
            <a:r>
              <a:rPr lang="en-US" sz="1800" dirty="0" smtClean="0"/>
              <a:t>D</a:t>
            </a:r>
            <a:r>
              <a:rPr lang="en-US" altLang="zh-CN" sz="1800" dirty="0" smtClean="0"/>
              <a:t>I</a:t>
            </a:r>
            <a:r>
              <a:rPr lang="zh-CN" altLang="en-US" sz="1800" dirty="0" smtClean="0"/>
              <a:t>与</a:t>
            </a:r>
            <a:r>
              <a:rPr lang="en-US" sz="1800" dirty="0" smtClean="0"/>
              <a:t>-</a:t>
            </a:r>
            <a:r>
              <a:rPr lang="en-US" sz="1800" dirty="0" smtClean="0"/>
              <a:t>DI</a:t>
            </a:r>
            <a:r>
              <a:rPr lang="zh-CN" altLang="en-US" sz="1800" dirty="0" smtClean="0"/>
              <a:t>的</a:t>
            </a:r>
            <a:r>
              <a:rPr lang="zh-CN" altLang="en-US" sz="1800" dirty="0" smtClean="0"/>
              <a:t>差的绝对值会很小，整个</a:t>
            </a:r>
            <a:r>
              <a:rPr lang="en-US" sz="1800" dirty="0" smtClean="0"/>
              <a:t>DX</a:t>
            </a:r>
            <a:r>
              <a:rPr lang="zh-CN" altLang="en-US" sz="1800" dirty="0" smtClean="0"/>
              <a:t>值会接近</a:t>
            </a:r>
            <a:r>
              <a:rPr lang="en-US" sz="1800" dirty="0" smtClean="0"/>
              <a:t>0</a:t>
            </a:r>
            <a:r>
              <a:rPr lang="zh-CN" altLang="en-US" sz="1800" dirty="0" smtClean="0"/>
              <a:t>。</a:t>
            </a:r>
          </a:p>
          <a:p>
            <a:r>
              <a:rPr lang="zh-CN" altLang="en-US" sz="1800" dirty="0" smtClean="0"/>
              <a:t>可见，这个指标只可以刻画当前资产价格的运行趋势。</a:t>
            </a:r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</a:t>
            </a:r>
            <a:r>
              <a:rPr lang="en-US" altLang="zh-CN" sz="1800" dirty="0" smtClean="0"/>
              <a:t>     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285728"/>
            <a:ext cx="7901014" cy="1131910"/>
          </a:xfrm>
        </p:spPr>
        <p:txBody>
          <a:bodyPr/>
          <a:lstStyle/>
          <a:p>
            <a:r>
              <a:rPr lang="zh-CN" altLang="en-US" dirty="0" smtClean="0"/>
              <a:t>公式含义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643050"/>
            <a:ext cx="7758138" cy="4483113"/>
          </a:xfrm>
        </p:spPr>
        <p:txBody>
          <a:bodyPr/>
          <a:lstStyle/>
          <a:p>
            <a:r>
              <a:rPr lang="en-US" altLang="zh-CN" dirty="0" smtClean="0"/>
              <a:t>ADX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MA(DX,9)</a:t>
            </a:r>
            <a:endParaRPr lang="en-US" altLang="zh-CN" dirty="0" smtClean="0"/>
          </a:p>
          <a:p>
            <a:pPr>
              <a:buNone/>
            </a:pPr>
            <a:r>
              <a:rPr lang="en-US" altLang="zh-CN" sz="1800" dirty="0" smtClean="0"/>
              <a:t>   </a:t>
            </a:r>
            <a:r>
              <a:rPr lang="zh-CN" altLang="en-US" sz="1800" dirty="0" smtClean="0"/>
              <a:t>因为</a:t>
            </a:r>
            <a:r>
              <a:rPr lang="en-US" altLang="zh-CN" sz="1800" dirty="0" smtClean="0"/>
              <a:t>DX</a:t>
            </a:r>
            <a:r>
              <a:rPr lang="zh-CN" altLang="en-US" sz="1800" dirty="0" smtClean="0"/>
              <a:t>对于价格的变化十分敏感，因此引入</a:t>
            </a:r>
            <a:r>
              <a:rPr lang="en-US" altLang="zh-CN" sz="1800" dirty="0" smtClean="0"/>
              <a:t>DX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9</a:t>
            </a:r>
            <a:r>
              <a:rPr lang="zh-CN" altLang="en-US" sz="1800" dirty="0" smtClean="0"/>
              <a:t>日算数平均数去描述它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   的变化。一般认为</a:t>
            </a:r>
            <a:r>
              <a:rPr lang="en-US" altLang="zh-CN" sz="1800" dirty="0" smtClean="0"/>
              <a:t>ADX&gt;25</a:t>
            </a:r>
            <a:r>
              <a:rPr lang="zh-CN" altLang="en-US" sz="1800" dirty="0" smtClean="0"/>
              <a:t>为形成趋势，这个值越大说明当前趋势越显著。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这个趋势可以是向上也可以是向下的。</a:t>
            </a: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r>
              <a:rPr lang="en-US" altLang="zh-CN" dirty="0" smtClean="0"/>
              <a:t>ADXR:  </a:t>
            </a:r>
            <a:r>
              <a:rPr lang="en-US" altLang="zh-CN" dirty="0" smtClean="0"/>
              <a:t>MA(ADX,2)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en-US" altLang="en-US" sz="1800" dirty="0" smtClean="0"/>
              <a:t>ADX</a:t>
            </a:r>
            <a:r>
              <a:rPr lang="zh-CN" altLang="en-US" sz="1800" dirty="0" smtClean="0"/>
              <a:t>指数的移动平均数。据百度百科观点，该指标可用于衡量</a:t>
            </a:r>
            <a:r>
              <a:rPr lang="en-US" altLang="en-US" sz="1800" dirty="0" smtClean="0"/>
              <a:t>ADX</a:t>
            </a:r>
            <a:r>
              <a:rPr lang="zh-CN" altLang="en-US" sz="1800" dirty="0" smtClean="0"/>
              <a:t>是否达到平均水平</a:t>
            </a:r>
            <a:r>
              <a:rPr lang="zh-CN" altLang="en-US" sz="1800" dirty="0" smtClean="0"/>
              <a:t>，但并不能和</a:t>
            </a:r>
            <a:r>
              <a:rPr lang="en-US" altLang="zh-CN" sz="1800" dirty="0" smtClean="0"/>
              <a:t>ADX</a:t>
            </a:r>
            <a:r>
              <a:rPr lang="zh-CN" altLang="en-US" sz="1800" dirty="0" smtClean="0"/>
              <a:t>形成金叉或死叉。</a:t>
            </a:r>
            <a:endParaRPr lang="zh-CN" altLang="en-US" sz="1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829576" cy="1131910"/>
          </a:xfrm>
        </p:spPr>
        <p:txBody>
          <a:bodyPr/>
          <a:lstStyle/>
          <a:p>
            <a:r>
              <a:rPr lang="en-US" altLang="zh-CN" dirty="0" smtClean="0"/>
              <a:t>DMI</a:t>
            </a:r>
            <a:r>
              <a:rPr lang="zh-CN" altLang="en-US" dirty="0" smtClean="0"/>
              <a:t>图形学习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214422"/>
            <a:ext cx="2545528" cy="491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57290" y="6215082"/>
            <a:ext cx="25003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蓝色实线代表着</a:t>
            </a:r>
            <a:r>
              <a:rPr lang="en-US" altLang="zh-CN" sz="1050" dirty="0" smtClean="0"/>
              <a:t>ADX,</a:t>
            </a:r>
            <a:r>
              <a:rPr lang="zh-CN" altLang="en-US" sz="1050" dirty="0" smtClean="0"/>
              <a:t>红色实线是</a:t>
            </a:r>
            <a:r>
              <a:rPr lang="en-US" altLang="zh-CN" sz="1050" dirty="0" smtClean="0"/>
              <a:t>ADXR</a:t>
            </a:r>
            <a:r>
              <a:rPr lang="zh-CN" altLang="en-US" sz="1050" dirty="0" smtClean="0"/>
              <a:t>。蓝色虚线是</a:t>
            </a:r>
            <a:r>
              <a:rPr lang="en-US" altLang="zh-CN" sz="1050" dirty="0" smtClean="0"/>
              <a:t>+DI,</a:t>
            </a:r>
            <a:r>
              <a:rPr lang="zh-CN" altLang="en-US" sz="1050" dirty="0" smtClean="0"/>
              <a:t>黄色虚线是</a:t>
            </a:r>
            <a:r>
              <a:rPr lang="en-US" altLang="zh-CN" sz="1050" dirty="0" smtClean="0"/>
              <a:t>-DI</a:t>
            </a:r>
            <a:endParaRPr lang="zh-CN" alt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5214942" y="1285860"/>
            <a:ext cx="27146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蓝色实线超过</a:t>
            </a:r>
            <a:r>
              <a:rPr lang="en-US" altLang="zh-CN" dirty="0" smtClean="0"/>
              <a:t>25</a:t>
            </a:r>
            <a:r>
              <a:rPr lang="zh-CN" altLang="en-US" dirty="0" smtClean="0"/>
              <a:t>时代表</a:t>
            </a:r>
            <a:r>
              <a:rPr lang="zh-CN" altLang="en-US" dirty="0" smtClean="0"/>
              <a:t>趋势明确，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+DI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-DI</a:t>
            </a:r>
            <a:r>
              <a:rPr lang="zh-CN" altLang="en-US" dirty="0" smtClean="0"/>
              <a:t>，因为指标的滞后性此时买入虽然不能从底部开始赚起，但是却稳定。</a:t>
            </a:r>
          </a:p>
          <a:p>
            <a:r>
              <a:rPr lang="zh-CN" altLang="en-US" dirty="0" smtClean="0"/>
              <a:t>值得一提的是离场信号，即</a:t>
            </a:r>
            <a:r>
              <a:rPr lang="en-US" altLang="zh-CN" dirty="0" smtClean="0"/>
              <a:t>ADX</a:t>
            </a:r>
            <a:r>
              <a:rPr lang="zh-CN" altLang="en-US" dirty="0" smtClean="0"/>
              <a:t>反转，</a:t>
            </a:r>
            <a:r>
              <a:rPr lang="en-US" altLang="zh-CN" dirty="0" smtClean="0"/>
              <a:t>+DI</a:t>
            </a:r>
            <a:r>
              <a:rPr lang="zh-CN" altLang="en-US" dirty="0" smtClean="0"/>
              <a:t>也开始明显降低。此时虽然没有到死叉的地步，但也反应了市场下跌趋势的增强。</a:t>
            </a:r>
            <a:endParaRPr lang="zh-CN" altLang="en-US" dirty="0" smtClean="0"/>
          </a:p>
          <a:p>
            <a:endParaRPr lang="zh-CN" altLang="en-US" dirty="0"/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>
          <a:xfrm rot="10800000" flipV="1">
            <a:off x="2500370" y="2855521"/>
            <a:ext cx="2714573" cy="2415322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1"/>
          </p:cNvCxnSpPr>
          <p:nvPr/>
        </p:nvCxnSpPr>
        <p:spPr>
          <a:xfrm rot="10800000" flipV="1">
            <a:off x="2428860" y="2855521"/>
            <a:ext cx="2786082" cy="1956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686700" cy="1203348"/>
          </a:xfrm>
        </p:spPr>
        <p:txBody>
          <a:bodyPr/>
          <a:lstStyle/>
          <a:p>
            <a:r>
              <a:rPr lang="en-US" altLang="zh-CN" dirty="0" smtClean="0"/>
              <a:t>DMI</a:t>
            </a:r>
            <a:r>
              <a:rPr lang="zh-CN" altLang="en-US" dirty="0" smtClean="0"/>
              <a:t>图形学习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36"/>
            <a:ext cx="2925849" cy="462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714876" y="1500174"/>
            <a:ext cx="371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</a:t>
            </a:r>
            <a:r>
              <a:rPr lang="zh-CN" altLang="en-US" dirty="0" smtClean="0"/>
              <a:t>副图也是极好的金叉示范图形。</a:t>
            </a:r>
            <a:endParaRPr lang="en-US" altLang="zh-CN" dirty="0" smtClean="0"/>
          </a:p>
          <a:p>
            <a:r>
              <a:rPr lang="zh-CN" altLang="en-US" dirty="0" smtClean="0"/>
              <a:t>前后两个次</a:t>
            </a:r>
            <a:r>
              <a:rPr lang="en-US" altLang="zh-CN" dirty="0" smtClean="0"/>
              <a:t>ADX</a:t>
            </a:r>
            <a:r>
              <a:rPr lang="zh-CN" altLang="en-US" dirty="0" smtClean="0"/>
              <a:t>上穿</a:t>
            </a:r>
            <a:r>
              <a:rPr lang="en-US" altLang="zh-CN" dirty="0" smtClean="0"/>
              <a:t>25</a:t>
            </a:r>
            <a:r>
              <a:rPr lang="zh-CN" altLang="en-US" dirty="0" smtClean="0"/>
              <a:t>水平线，</a:t>
            </a:r>
            <a:r>
              <a:rPr lang="en-US" altLang="zh-CN" dirty="0" smtClean="0"/>
              <a:t>+DI&gt;-DI</a:t>
            </a:r>
            <a:r>
              <a:rPr lang="zh-CN" altLang="en-US" dirty="0" smtClean="0"/>
              <a:t>都迎来了价格的上扬。</a:t>
            </a:r>
            <a:endParaRPr lang="en-US" altLang="zh-CN" dirty="0" smtClean="0"/>
          </a:p>
          <a:p>
            <a:r>
              <a:rPr lang="zh-CN" altLang="en-US" dirty="0" smtClean="0"/>
              <a:t>不过由于</a:t>
            </a:r>
            <a:r>
              <a:rPr lang="en-US" altLang="zh-CN" dirty="0" smtClean="0"/>
              <a:t>ADX</a:t>
            </a:r>
            <a:r>
              <a:rPr lang="zh-CN" altLang="en-US" dirty="0" smtClean="0"/>
              <a:t>本身的滞后性，以这个指标为判断依据时，无法在中间的震荡波段做出决策，只能认为 此时</a:t>
            </a:r>
            <a:r>
              <a:rPr lang="en-US" altLang="zh-CN" dirty="0" smtClean="0"/>
              <a:t>+DI</a:t>
            </a:r>
            <a:r>
              <a:rPr lang="zh-CN" altLang="en-US" dirty="0" smtClean="0"/>
              <a:t>始终和</a:t>
            </a:r>
            <a:r>
              <a:rPr lang="en-US" altLang="zh-CN" dirty="0" smtClean="0"/>
              <a:t>-DI</a:t>
            </a:r>
            <a:r>
              <a:rPr lang="zh-CN" altLang="en-US" dirty="0" smtClean="0"/>
              <a:t>保持距离，行情没有大变，可以持有标的资产。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57290" y="6215082"/>
            <a:ext cx="25003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蓝色实线代表着</a:t>
            </a:r>
            <a:r>
              <a:rPr lang="en-US" altLang="zh-CN" sz="1050" dirty="0" smtClean="0"/>
              <a:t>ADX,</a:t>
            </a:r>
            <a:r>
              <a:rPr lang="zh-CN" altLang="en-US" sz="1050" dirty="0" smtClean="0"/>
              <a:t>红色实线是</a:t>
            </a:r>
            <a:r>
              <a:rPr lang="en-US" altLang="zh-CN" sz="1050" dirty="0" smtClean="0"/>
              <a:t>ADXR</a:t>
            </a:r>
            <a:r>
              <a:rPr lang="zh-CN" altLang="en-US" sz="1050" dirty="0" smtClean="0"/>
              <a:t>。蓝色虚线是</a:t>
            </a:r>
            <a:r>
              <a:rPr lang="en-US" altLang="zh-CN" sz="1050" dirty="0" smtClean="0"/>
              <a:t>+DI,</a:t>
            </a:r>
            <a:r>
              <a:rPr lang="zh-CN" altLang="en-US" sz="1050" dirty="0" smtClean="0"/>
              <a:t>黄色虚线是</a:t>
            </a:r>
            <a:r>
              <a:rPr lang="en-US" altLang="zh-CN" sz="1050" dirty="0" smtClean="0"/>
              <a:t>-DI</a:t>
            </a:r>
            <a:endParaRPr lang="zh-CN" altLang="en-US" sz="1050" dirty="0"/>
          </a:p>
        </p:txBody>
      </p:sp>
      <p:cxnSp>
        <p:nvCxnSpPr>
          <p:cNvPr id="7" name="直接箭头连接符 6"/>
          <p:cNvCxnSpPr>
            <a:stCxn id="5" idx="1"/>
          </p:cNvCxnSpPr>
          <p:nvPr/>
        </p:nvCxnSpPr>
        <p:spPr>
          <a:xfrm rot="10800000" flipV="1">
            <a:off x="3714744" y="2654335"/>
            <a:ext cx="1000132" cy="2560609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0800000" flipV="1">
            <a:off x="1214415" y="2478848"/>
            <a:ext cx="3500463" cy="2878977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1056</Words>
  <PresentationFormat>全屏显示(4:3)</PresentationFormat>
  <Paragraphs>92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DMI指标详解</vt:lpstr>
      <vt:lpstr>公式</vt:lpstr>
      <vt:lpstr>公式</vt:lpstr>
      <vt:lpstr>公式含义</vt:lpstr>
      <vt:lpstr>公式含义</vt:lpstr>
      <vt:lpstr>公式含义</vt:lpstr>
      <vt:lpstr>公式含义</vt:lpstr>
      <vt:lpstr>DMI图形学习</vt:lpstr>
      <vt:lpstr>DMI图形学习</vt:lpstr>
      <vt:lpstr>DMI图形学习</vt:lpstr>
      <vt:lpstr>小练习</vt:lpstr>
      <vt:lpstr>小练习</vt:lpstr>
      <vt:lpstr>DMI图形学习</vt:lpstr>
      <vt:lpstr>小练习</vt:lpstr>
      <vt:lpstr>小练习</vt:lpstr>
      <vt:lpstr>小结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DMI指标详解</dc:title>
  <dc:creator>fx168</dc:creator>
  <cp:lastModifiedBy>fx168</cp:lastModifiedBy>
  <cp:revision>20</cp:revision>
  <dcterms:created xsi:type="dcterms:W3CDTF">2018-05-25T01:43:31Z</dcterms:created>
  <dcterms:modified xsi:type="dcterms:W3CDTF">2018-05-25T06:23:15Z</dcterms:modified>
</cp:coreProperties>
</file>