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Cormorant Garamond Bold Italics" charset="1" panose="00000800000000000000"/>
      <p:regular r:id="rId30"/>
    </p:embeddedFont>
    <p:embeddedFont>
      <p:font typeface="Quicksand" charset="1" panose="00000000000000000000"/>
      <p:regular r:id="rId31"/>
    </p:embeddedFont>
    <p:embeddedFont>
      <p:font typeface="Canva Sans" charset="1" panose="020B0503030501040103"/>
      <p:regular r:id="rId32"/>
    </p:embeddedFont>
    <p:embeddedFont>
      <p:font typeface="Quicksand Bold" charset="1" panose="00000000000000000000"/>
      <p:regular r:id="rId33"/>
    </p:embeddedFont>
    <p:embeddedFont>
      <p:font typeface="Helvetica World" charset="1" panose="020B0500040000020004"/>
      <p:regular r:id="rId34"/>
    </p:embeddedFont>
    <p:embeddedFont>
      <p:font typeface="Arimo" charset="1" panose="020B0604020202020204"/>
      <p:regular r:id="rId35"/>
    </p:embeddedFont>
    <p:embeddedFont>
      <p:font typeface="Canva Sans Bold" charset="1" panose="020B0803030501040103"/>
      <p:regular r:id="rId36"/>
    </p:embeddedFont>
    <p:embeddedFont>
      <p:font typeface="Arimo Bold" charset="1" panose="020B0704020202020204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11.pn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jpe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78341" y="2889050"/>
            <a:ext cx="16229942" cy="206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800"/>
              </a:lnSpc>
              <a:spcBef>
                <a:spcPct val="0"/>
              </a:spcBef>
            </a:pPr>
            <a:r>
              <a:rPr lang="en-US" b="true" sz="120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Milk Quality Classification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86851" y="5632250"/>
            <a:ext cx="12812922" cy="8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572 Group 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599064" y="7184469"/>
            <a:ext cx="6988496" cy="52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2025-02-05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22179" y="1967581"/>
            <a:ext cx="1164364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Group 1 - Zetian Zhao, Mingyue Zhao, Skylar Shao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922358" y="2738351"/>
            <a:ext cx="6966869" cy="6262174"/>
          </a:xfrm>
          <a:custGeom>
            <a:avLst/>
            <a:gdLst/>
            <a:ahLst/>
            <a:cxnLst/>
            <a:rect r="r" b="b" t="t" l="l"/>
            <a:pathLst>
              <a:path h="6262174" w="6966869">
                <a:moveTo>
                  <a:pt x="0" y="0"/>
                </a:moveTo>
                <a:lnTo>
                  <a:pt x="6966869" y="0"/>
                </a:lnTo>
                <a:lnTo>
                  <a:pt x="6966869" y="6262174"/>
                </a:lnTo>
                <a:lnTo>
                  <a:pt x="0" y="62621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05454" y="3689126"/>
            <a:ext cx="9636735" cy="4360623"/>
          </a:xfrm>
          <a:custGeom>
            <a:avLst/>
            <a:gdLst/>
            <a:ahLst/>
            <a:cxnLst/>
            <a:rect r="r" b="b" t="t" l="l"/>
            <a:pathLst>
              <a:path h="4360623" w="9636735">
                <a:moveTo>
                  <a:pt x="0" y="0"/>
                </a:moveTo>
                <a:lnTo>
                  <a:pt x="9636735" y="0"/>
                </a:lnTo>
                <a:lnTo>
                  <a:pt x="9636735" y="4360623"/>
                </a:lnTo>
                <a:lnTo>
                  <a:pt x="0" y="43606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99709"/>
            <a:ext cx="1653399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Accuracy Before Tuning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784126"/>
            <a:ext cx="4445531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sz="30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Logistic Regression: Test Accuracy: 0.7311</a:t>
            </a:r>
          </a:p>
          <a:p>
            <a:pPr algn="l" marL="0" indent="0" lvl="0">
              <a:lnSpc>
                <a:spcPts val="5100"/>
              </a:lnSpc>
            </a:pPr>
            <a:r>
              <a:rPr lang="en-US" b="true" sz="30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84948" y="3727201"/>
            <a:ext cx="9877747" cy="4284473"/>
          </a:xfrm>
          <a:custGeom>
            <a:avLst/>
            <a:gdLst/>
            <a:ahLst/>
            <a:cxnLst/>
            <a:rect r="r" b="b" t="t" l="l"/>
            <a:pathLst>
              <a:path h="4284473" w="9877747">
                <a:moveTo>
                  <a:pt x="0" y="0"/>
                </a:moveTo>
                <a:lnTo>
                  <a:pt x="9877747" y="0"/>
                </a:lnTo>
                <a:lnTo>
                  <a:pt x="9877747" y="4284473"/>
                </a:lnTo>
                <a:lnTo>
                  <a:pt x="0" y="42844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985386" y="2767889"/>
            <a:ext cx="6901144" cy="6203097"/>
          </a:xfrm>
          <a:custGeom>
            <a:avLst/>
            <a:gdLst/>
            <a:ahLst/>
            <a:cxnLst/>
            <a:rect r="r" b="b" t="t" l="l"/>
            <a:pathLst>
              <a:path h="6203097" w="6901144">
                <a:moveTo>
                  <a:pt x="0" y="0"/>
                </a:moveTo>
                <a:lnTo>
                  <a:pt x="6901144" y="0"/>
                </a:lnTo>
                <a:lnTo>
                  <a:pt x="6901144" y="6203097"/>
                </a:lnTo>
                <a:lnTo>
                  <a:pt x="0" y="62030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784126"/>
            <a:ext cx="4695122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sz="30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Decision Trees: </a:t>
            </a:r>
          </a:p>
          <a:p>
            <a:pPr algn="l">
              <a:lnSpc>
                <a:spcPts val="5100"/>
              </a:lnSpc>
            </a:pPr>
            <a:r>
              <a:rPr lang="en-US" sz="30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Test Accuracy: 0.9953</a:t>
            </a:r>
          </a:p>
          <a:p>
            <a:pPr algn="l" marL="0" indent="0" lvl="0">
              <a:lnSpc>
                <a:spcPts val="5100"/>
              </a:lnSpc>
            </a:pPr>
            <a:r>
              <a:rPr lang="en-US" b="true" sz="30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99709"/>
            <a:ext cx="1653399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Accuracy Before Tuning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7273" y="3763356"/>
            <a:ext cx="9573097" cy="4212163"/>
          </a:xfrm>
          <a:custGeom>
            <a:avLst/>
            <a:gdLst/>
            <a:ahLst/>
            <a:cxnLst/>
            <a:rect r="r" b="b" t="t" l="l"/>
            <a:pathLst>
              <a:path h="4212163" w="9573097">
                <a:moveTo>
                  <a:pt x="0" y="0"/>
                </a:moveTo>
                <a:lnTo>
                  <a:pt x="9573097" y="0"/>
                </a:lnTo>
                <a:lnTo>
                  <a:pt x="9573097" y="4212163"/>
                </a:lnTo>
                <a:lnTo>
                  <a:pt x="0" y="42121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087130" y="2827276"/>
            <a:ext cx="6769003" cy="6084322"/>
          </a:xfrm>
          <a:custGeom>
            <a:avLst/>
            <a:gdLst/>
            <a:ahLst/>
            <a:cxnLst/>
            <a:rect r="r" b="b" t="t" l="l"/>
            <a:pathLst>
              <a:path h="6084322" w="6769003">
                <a:moveTo>
                  <a:pt x="0" y="0"/>
                </a:moveTo>
                <a:lnTo>
                  <a:pt x="6769003" y="0"/>
                </a:lnTo>
                <a:lnTo>
                  <a:pt x="6769003" y="6084323"/>
                </a:lnTo>
                <a:lnTo>
                  <a:pt x="0" y="60843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784126"/>
            <a:ext cx="4695122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sz="30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Random Forests: </a:t>
            </a:r>
          </a:p>
          <a:p>
            <a:pPr algn="l">
              <a:lnSpc>
                <a:spcPts val="5100"/>
              </a:lnSpc>
            </a:pPr>
            <a:r>
              <a:rPr lang="en-US" sz="30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Test Accuracy: 0.9953</a:t>
            </a:r>
          </a:p>
          <a:p>
            <a:pPr algn="l" marL="0" indent="0" lvl="0">
              <a:lnSpc>
                <a:spcPts val="5100"/>
              </a:lnSpc>
            </a:pPr>
            <a:r>
              <a:rPr lang="en-US" b="true" sz="30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99709"/>
            <a:ext cx="1653399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Accuracy Before Tuning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3048674"/>
            <a:ext cx="8729834" cy="4189652"/>
          </a:xfrm>
          <a:custGeom>
            <a:avLst/>
            <a:gdLst/>
            <a:ahLst/>
            <a:cxnLst/>
            <a:rect r="r" b="b" t="t" l="l"/>
            <a:pathLst>
              <a:path h="4189652" w="8729834">
                <a:moveTo>
                  <a:pt x="0" y="0"/>
                </a:moveTo>
                <a:lnTo>
                  <a:pt x="8729834" y="0"/>
                </a:lnTo>
                <a:lnTo>
                  <a:pt x="8729834" y="4189652"/>
                </a:lnTo>
                <a:lnTo>
                  <a:pt x="0" y="4189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3" t="-31425" r="-7951" b="-2038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99709"/>
            <a:ext cx="1653399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Accuracy Before Tuning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3960256"/>
            <a:ext cx="7767094" cy="5819366"/>
          </a:xfrm>
          <a:custGeom>
            <a:avLst/>
            <a:gdLst/>
            <a:ahLst/>
            <a:cxnLst/>
            <a:rect r="r" b="b" t="t" l="l"/>
            <a:pathLst>
              <a:path h="5819366" w="7767094">
                <a:moveTo>
                  <a:pt x="0" y="0"/>
                </a:moveTo>
                <a:lnTo>
                  <a:pt x="7767094" y="0"/>
                </a:lnTo>
                <a:lnTo>
                  <a:pt x="7767094" y="5819367"/>
                </a:lnTo>
                <a:lnTo>
                  <a:pt x="0" y="58193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6275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843377" y="3960256"/>
            <a:ext cx="10444623" cy="5405092"/>
          </a:xfrm>
          <a:custGeom>
            <a:avLst/>
            <a:gdLst/>
            <a:ahLst/>
            <a:cxnLst/>
            <a:rect r="r" b="b" t="t" l="l"/>
            <a:pathLst>
              <a:path h="5405092" w="10444623">
                <a:moveTo>
                  <a:pt x="0" y="0"/>
                </a:moveTo>
                <a:lnTo>
                  <a:pt x="10444623" y="0"/>
                </a:lnTo>
                <a:lnTo>
                  <a:pt x="10444623" y="5405092"/>
                </a:lnTo>
                <a:lnTo>
                  <a:pt x="0" y="54050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99709"/>
            <a:ext cx="1653399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Accuracy After Tuning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81200" y="1628127"/>
            <a:ext cx="11506180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sz="30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Logistic Regression: </a:t>
            </a:r>
          </a:p>
          <a:p>
            <a:pPr algn="l">
              <a:lnSpc>
                <a:spcPts val="5100"/>
              </a:lnSpc>
            </a:pPr>
            <a:r>
              <a:rPr lang="en-US" sz="30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Test Accuracy: 0.7380</a:t>
            </a:r>
          </a:p>
          <a:p>
            <a:pPr algn="l" marL="0" indent="0" lvl="0">
              <a:lnSpc>
                <a:spcPts val="5100"/>
              </a:lnSpc>
            </a:pPr>
            <a:r>
              <a:rPr lang="en-US" b="true" sz="30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Best C for Logistic Regression: 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84732" y="3737767"/>
            <a:ext cx="7810014" cy="6041855"/>
          </a:xfrm>
          <a:custGeom>
            <a:avLst/>
            <a:gdLst/>
            <a:ahLst/>
            <a:cxnLst/>
            <a:rect r="r" b="b" t="t" l="l"/>
            <a:pathLst>
              <a:path h="6041855" w="7810014">
                <a:moveTo>
                  <a:pt x="0" y="0"/>
                </a:moveTo>
                <a:lnTo>
                  <a:pt x="7810013" y="0"/>
                </a:lnTo>
                <a:lnTo>
                  <a:pt x="7810013" y="6041856"/>
                </a:lnTo>
                <a:lnTo>
                  <a:pt x="0" y="60418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84" t="0" r="0" b="-5898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91977" y="4198099"/>
            <a:ext cx="9896023" cy="5121192"/>
          </a:xfrm>
          <a:custGeom>
            <a:avLst/>
            <a:gdLst/>
            <a:ahLst/>
            <a:cxnLst/>
            <a:rect r="r" b="b" t="t" l="l"/>
            <a:pathLst>
              <a:path h="5121192" w="9896023">
                <a:moveTo>
                  <a:pt x="0" y="0"/>
                </a:moveTo>
                <a:lnTo>
                  <a:pt x="9896023" y="0"/>
                </a:lnTo>
                <a:lnTo>
                  <a:pt x="9896023" y="5121192"/>
                </a:lnTo>
                <a:lnTo>
                  <a:pt x="0" y="51211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81200" y="1532524"/>
            <a:ext cx="9953052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sz="30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Decision Trees: </a:t>
            </a:r>
          </a:p>
          <a:p>
            <a:pPr algn="l">
              <a:lnSpc>
                <a:spcPts val="5100"/>
              </a:lnSpc>
            </a:pPr>
            <a:r>
              <a:rPr lang="en-US" sz="30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Test Accuracy: 0.9965</a:t>
            </a:r>
          </a:p>
          <a:p>
            <a:pPr algn="l" marL="0" indent="0" lvl="0">
              <a:lnSpc>
                <a:spcPts val="5100"/>
              </a:lnSpc>
            </a:pPr>
            <a:r>
              <a:rPr lang="en-US" b="true" sz="30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Best Max Depth for Decision Tree: 10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99709"/>
            <a:ext cx="1653399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Accuracy After Tuning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3879215"/>
            <a:ext cx="7641072" cy="5680710"/>
          </a:xfrm>
          <a:custGeom>
            <a:avLst/>
            <a:gdLst/>
            <a:ahLst/>
            <a:cxnLst/>
            <a:rect r="r" b="b" t="t" l="l"/>
            <a:pathLst>
              <a:path h="5680710" w="7641072">
                <a:moveTo>
                  <a:pt x="0" y="0"/>
                </a:moveTo>
                <a:lnTo>
                  <a:pt x="7641072" y="0"/>
                </a:lnTo>
                <a:lnTo>
                  <a:pt x="7641072" y="5680710"/>
                </a:lnTo>
                <a:lnTo>
                  <a:pt x="0" y="56807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620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050304" y="4070566"/>
            <a:ext cx="10237696" cy="5298008"/>
          </a:xfrm>
          <a:custGeom>
            <a:avLst/>
            <a:gdLst/>
            <a:ahLst/>
            <a:cxnLst/>
            <a:rect r="r" b="b" t="t" l="l"/>
            <a:pathLst>
              <a:path h="5298008" w="10237696">
                <a:moveTo>
                  <a:pt x="0" y="0"/>
                </a:moveTo>
                <a:lnTo>
                  <a:pt x="10237696" y="0"/>
                </a:lnTo>
                <a:lnTo>
                  <a:pt x="10237696" y="5298008"/>
                </a:lnTo>
                <a:lnTo>
                  <a:pt x="0" y="52980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81200" y="1532524"/>
            <a:ext cx="9185227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sz="30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Random Forests: </a:t>
            </a:r>
          </a:p>
          <a:p>
            <a:pPr algn="l">
              <a:lnSpc>
                <a:spcPts val="5100"/>
              </a:lnSpc>
            </a:pPr>
            <a:r>
              <a:rPr lang="en-US" sz="30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Test Accuracy: 0.9988</a:t>
            </a:r>
          </a:p>
          <a:p>
            <a:pPr algn="l" marL="0" indent="0" lvl="0">
              <a:lnSpc>
                <a:spcPts val="5100"/>
              </a:lnSpc>
            </a:pPr>
            <a:r>
              <a:rPr lang="en-US" b="true" sz="30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Best n_estimators for Random Forest: 10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99709"/>
            <a:ext cx="1653399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Accuracy After Tuning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15770" y="1991734"/>
            <a:ext cx="11856459" cy="8130144"/>
          </a:xfrm>
          <a:custGeom>
            <a:avLst/>
            <a:gdLst/>
            <a:ahLst/>
            <a:cxnLst/>
            <a:rect r="r" b="b" t="t" l="l"/>
            <a:pathLst>
              <a:path h="8130144" w="11856459">
                <a:moveTo>
                  <a:pt x="0" y="0"/>
                </a:moveTo>
                <a:lnTo>
                  <a:pt x="11856460" y="0"/>
                </a:lnTo>
                <a:lnTo>
                  <a:pt x="11856460" y="8130143"/>
                </a:lnTo>
                <a:lnTo>
                  <a:pt x="0" y="81301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99709"/>
            <a:ext cx="1653399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Accuracy After Tuning (k-fold cross-validation)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124284" y="1315135"/>
            <a:ext cx="9423669" cy="7656731"/>
          </a:xfrm>
          <a:custGeom>
            <a:avLst/>
            <a:gdLst/>
            <a:ahLst/>
            <a:cxnLst/>
            <a:rect r="r" b="b" t="t" l="l"/>
            <a:pathLst>
              <a:path h="7656731" w="9423669">
                <a:moveTo>
                  <a:pt x="0" y="0"/>
                </a:moveTo>
                <a:lnTo>
                  <a:pt x="9423668" y="0"/>
                </a:lnTo>
                <a:lnTo>
                  <a:pt x="9423668" y="7656730"/>
                </a:lnTo>
                <a:lnTo>
                  <a:pt x="0" y="76567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088819"/>
            <a:ext cx="6170793" cy="3062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319"/>
              </a:lnSpc>
              <a:spcBef>
                <a:spcPct val="0"/>
              </a:spcBef>
            </a:pPr>
            <a:r>
              <a:rPr lang="en-US" b="true" sz="87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After Normalization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2232" y="4799993"/>
            <a:ext cx="6104471" cy="5487007"/>
          </a:xfrm>
          <a:custGeom>
            <a:avLst/>
            <a:gdLst/>
            <a:ahLst/>
            <a:cxnLst/>
            <a:rect r="r" b="b" t="t" l="l"/>
            <a:pathLst>
              <a:path h="5487007" w="6104471">
                <a:moveTo>
                  <a:pt x="0" y="0"/>
                </a:moveTo>
                <a:lnTo>
                  <a:pt x="6104471" y="0"/>
                </a:lnTo>
                <a:lnTo>
                  <a:pt x="6104471" y="5487007"/>
                </a:lnTo>
                <a:lnTo>
                  <a:pt x="0" y="54870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91764" y="4799993"/>
            <a:ext cx="6104471" cy="5487007"/>
          </a:xfrm>
          <a:custGeom>
            <a:avLst/>
            <a:gdLst/>
            <a:ahLst/>
            <a:cxnLst/>
            <a:rect r="r" b="b" t="t" l="l"/>
            <a:pathLst>
              <a:path h="5487007" w="6104471">
                <a:moveTo>
                  <a:pt x="0" y="0"/>
                </a:moveTo>
                <a:lnTo>
                  <a:pt x="6104472" y="0"/>
                </a:lnTo>
                <a:lnTo>
                  <a:pt x="6104472" y="5487007"/>
                </a:lnTo>
                <a:lnTo>
                  <a:pt x="0" y="54870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208942" y="4799993"/>
            <a:ext cx="6104471" cy="5487007"/>
          </a:xfrm>
          <a:custGeom>
            <a:avLst/>
            <a:gdLst/>
            <a:ahLst/>
            <a:cxnLst/>
            <a:rect r="r" b="b" t="t" l="l"/>
            <a:pathLst>
              <a:path h="5487007" w="6104471">
                <a:moveTo>
                  <a:pt x="0" y="0"/>
                </a:moveTo>
                <a:lnTo>
                  <a:pt x="6104472" y="0"/>
                </a:lnTo>
                <a:lnTo>
                  <a:pt x="6104472" y="5487007"/>
                </a:lnTo>
                <a:lnTo>
                  <a:pt x="0" y="54870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19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833475"/>
            <a:ext cx="7102905" cy="2552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sz="30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Test Accuracy: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Logistic Regression: 0.7925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Decision Trees: 0.9953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Random Forests: 0.9953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599709"/>
            <a:ext cx="1653399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Accuracy Before Tuning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1816099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304001" y="9360825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11037" y="3929343"/>
            <a:ext cx="3989066" cy="3191253"/>
          </a:xfrm>
          <a:custGeom>
            <a:avLst/>
            <a:gdLst/>
            <a:ahLst/>
            <a:cxnLst/>
            <a:rect r="r" b="b" t="t" l="l"/>
            <a:pathLst>
              <a:path h="3191253" w="3989066">
                <a:moveTo>
                  <a:pt x="0" y="0"/>
                </a:moveTo>
                <a:lnTo>
                  <a:pt x="3989066" y="0"/>
                </a:lnTo>
                <a:lnTo>
                  <a:pt x="3989066" y="3191252"/>
                </a:lnTo>
                <a:lnTo>
                  <a:pt x="0" y="31912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954228" y="2681811"/>
            <a:ext cx="11591499" cy="44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415" indent="-323708" lvl="1">
              <a:lnSpc>
                <a:spcPts val="5997"/>
              </a:lnSpc>
              <a:buFont typeface="Arial"/>
              <a:buChar char="•"/>
            </a:pPr>
            <a:r>
              <a:rPr lang="en-US" b="true" sz="2998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Objective: Classify milk quality (Low, Medium, High) using supervised learning.</a:t>
            </a:r>
          </a:p>
          <a:p>
            <a:pPr algn="l" marL="647415" indent="-323708" lvl="1">
              <a:lnSpc>
                <a:spcPts val="5997"/>
              </a:lnSpc>
              <a:buFont typeface="Arial"/>
              <a:buChar char="•"/>
            </a:pPr>
            <a:r>
              <a:rPr lang="en-US" b="true" sz="2998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Methods: Compare three models, apply feature scaling, tuning, and validation.</a:t>
            </a:r>
          </a:p>
          <a:p>
            <a:pPr algn="l" marL="647415" indent="-323708" lvl="1">
              <a:lnSpc>
                <a:spcPts val="5997"/>
              </a:lnSpc>
              <a:buFont typeface="Arial"/>
              <a:buChar char="•"/>
            </a:pPr>
            <a:r>
              <a:rPr lang="en-US" b="true" sz="2998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Goal: Identify the best-performing model and analyze how preprocessing impacts accuracy.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13880" y="2043723"/>
            <a:ext cx="11660239" cy="7995593"/>
          </a:xfrm>
          <a:custGeom>
            <a:avLst/>
            <a:gdLst/>
            <a:ahLst/>
            <a:cxnLst/>
            <a:rect r="r" b="b" t="t" l="l"/>
            <a:pathLst>
              <a:path h="7995593" w="11660239">
                <a:moveTo>
                  <a:pt x="0" y="0"/>
                </a:moveTo>
                <a:lnTo>
                  <a:pt x="11660240" y="0"/>
                </a:lnTo>
                <a:lnTo>
                  <a:pt x="11660240" y="7995593"/>
                </a:lnTo>
                <a:lnTo>
                  <a:pt x="0" y="79955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99709"/>
            <a:ext cx="1653399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Accuracy After Tuning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18160" y="1403475"/>
            <a:ext cx="11651679" cy="3256010"/>
          </a:xfrm>
          <a:custGeom>
            <a:avLst/>
            <a:gdLst/>
            <a:ahLst/>
            <a:cxnLst/>
            <a:rect r="r" b="b" t="t" l="l"/>
            <a:pathLst>
              <a:path h="3256010" w="11651679">
                <a:moveTo>
                  <a:pt x="0" y="0"/>
                </a:moveTo>
                <a:lnTo>
                  <a:pt x="11651680" y="0"/>
                </a:lnTo>
                <a:lnTo>
                  <a:pt x="11651680" y="3256010"/>
                </a:lnTo>
                <a:lnTo>
                  <a:pt x="0" y="32560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46" r="0" b="-54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8338" y="114252"/>
            <a:ext cx="14039798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Both Tuning &amp; Normalization Work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21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4263" y="4806343"/>
            <a:ext cx="17399474" cy="5220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36961" indent="-318481" lvl="1">
              <a:lnSpc>
                <a:spcPts val="4130"/>
              </a:lnSpc>
              <a:buFont typeface="Arial"/>
              <a:buChar char="•"/>
            </a:pPr>
            <a:r>
              <a:rPr lang="en-US" b="true" sz="295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Logistic Regressio</a:t>
            </a:r>
            <a:r>
              <a:rPr lang="en-US" b="true" sz="295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</a:t>
            </a:r>
            <a:r>
              <a:rPr lang="en-US" sz="29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benefits the most from both normalization and tuning, with accuracy increasing from </a:t>
            </a:r>
            <a:r>
              <a:rPr lang="en-US" b="true" sz="295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0.7311 → 0.8583</a:t>
            </a:r>
            <a:r>
              <a:rPr lang="en-US" sz="29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(a 17.4% improvemen</a:t>
            </a:r>
            <a:r>
              <a:rPr lang="en-US" sz="29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 overall</a:t>
            </a:r>
            <a:r>
              <a:rPr lang="en-US" sz="29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).</a:t>
            </a:r>
          </a:p>
          <a:p>
            <a:pPr algn="just" marL="636961" indent="-318481" lvl="1">
              <a:lnSpc>
                <a:spcPts val="4130"/>
              </a:lnSpc>
              <a:buFont typeface="Arial"/>
              <a:buChar char="•"/>
            </a:pPr>
            <a:r>
              <a:rPr lang="en-US" b="true" sz="295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Decision Tree</a:t>
            </a:r>
            <a:r>
              <a:rPr lang="en-US" sz="29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shows minimal improvement, increasing from </a:t>
            </a:r>
            <a:r>
              <a:rPr lang="en-US" b="true" sz="295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0.9953 → 0.9964</a:t>
            </a:r>
            <a:r>
              <a:rPr lang="en-US" sz="29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(only a 0.11% improvement overall).</a:t>
            </a:r>
          </a:p>
          <a:p>
            <a:pPr algn="just" marL="636961" indent="-318481" lvl="1">
              <a:lnSpc>
                <a:spcPts val="4130"/>
              </a:lnSpc>
              <a:buFont typeface="Arial"/>
              <a:buChar char="•"/>
            </a:pPr>
            <a:r>
              <a:rPr lang="en-US" b="true" sz="295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Random Forest</a:t>
            </a:r>
            <a:r>
              <a:rPr lang="en-US" sz="29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has a small but noticeable gain, improving from </a:t>
            </a:r>
            <a:r>
              <a:rPr lang="en-US" b="true" sz="295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0.9953 → 0.9988</a:t>
            </a:r>
            <a:r>
              <a:rPr lang="en-US" sz="29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(a 0.35% improvement overall).</a:t>
            </a:r>
          </a:p>
          <a:p>
            <a:pPr algn="just" marL="636961" indent="-318481" lvl="1">
              <a:lnSpc>
                <a:spcPts val="4130"/>
              </a:lnSpc>
              <a:buFont typeface="Arial"/>
              <a:buChar char="•"/>
            </a:pPr>
            <a:r>
              <a:rPr lang="en-US" b="true" sz="295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Normalization</a:t>
            </a:r>
            <a:r>
              <a:rPr lang="en-US" sz="29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significantly improves Logistic Regression performance</a:t>
            </a:r>
          </a:p>
          <a:p>
            <a:pPr algn="just" marL="636961" indent="-318481" lvl="1">
              <a:lnSpc>
                <a:spcPts val="4130"/>
              </a:lnSpc>
              <a:buFont typeface="Arial"/>
              <a:buChar char="•"/>
            </a:pPr>
            <a:r>
              <a:rPr lang="en-US" b="true" sz="295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Tuning </a:t>
            </a:r>
            <a:r>
              <a:rPr lang="en-US" sz="29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with K-Fold CV generally enhances model performance, with the biggest impact observed in Logistic Regression.</a:t>
            </a:r>
          </a:p>
          <a:p>
            <a:pPr algn="just">
              <a:lnSpc>
                <a:spcPts val="413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99709"/>
            <a:ext cx="1153482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10810" y="2928109"/>
            <a:ext cx="12444318" cy="4775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Arimo"/>
                <a:ea typeface="Arimo"/>
                <a:cs typeface="Arimo"/>
                <a:sym typeface="Arimo"/>
              </a:rPr>
              <a:t>Based on the analysis, </a:t>
            </a:r>
            <a:r>
              <a:rPr lang="en-US" sz="2499" b="true">
                <a:solidFill>
                  <a:srgbClr val="0F4662"/>
                </a:solidFill>
                <a:latin typeface="Arimo Bold"/>
                <a:ea typeface="Arimo Bold"/>
                <a:cs typeface="Arimo Bold"/>
                <a:sym typeface="Arimo Bold"/>
              </a:rPr>
              <a:t>Logistic Regression</a:t>
            </a:r>
            <a:r>
              <a:rPr lang="en-US" sz="2499">
                <a:solidFill>
                  <a:srgbClr val="0F4662"/>
                </a:solidFill>
                <a:latin typeface="Arimo"/>
                <a:ea typeface="Arimo"/>
                <a:cs typeface="Arimo"/>
                <a:sym typeface="Arimo"/>
              </a:rPr>
              <a:t> is simple and interpretable but lacks sufficient accuracy (</a:t>
            </a:r>
            <a:r>
              <a:rPr lang="en-US" sz="2499" b="true">
                <a:solidFill>
                  <a:srgbClr val="0F4662"/>
                </a:solidFill>
                <a:latin typeface="Arimo Bold"/>
                <a:ea typeface="Arimo Bold"/>
                <a:cs typeface="Arimo Bold"/>
                <a:sym typeface="Arimo Bold"/>
              </a:rPr>
              <a:t>0.8583</a:t>
            </a:r>
            <a:r>
              <a:rPr lang="en-US" sz="2499">
                <a:solidFill>
                  <a:srgbClr val="0F4662"/>
                </a:solidFill>
                <a:latin typeface="Arimo"/>
                <a:ea typeface="Arimo"/>
                <a:cs typeface="Arimo"/>
                <a:sym typeface="Arimo"/>
              </a:rPr>
              <a:t>). </a:t>
            </a:r>
            <a:r>
              <a:rPr lang="en-US" sz="2499" b="true">
                <a:solidFill>
                  <a:srgbClr val="0F4662"/>
                </a:solidFill>
                <a:latin typeface="Arimo Bold"/>
                <a:ea typeface="Arimo Bold"/>
                <a:cs typeface="Arimo Bold"/>
                <a:sym typeface="Arimo Bold"/>
              </a:rPr>
              <a:t>Decision Tree</a:t>
            </a:r>
            <a:r>
              <a:rPr lang="en-US" sz="2499">
                <a:solidFill>
                  <a:srgbClr val="0F4662"/>
                </a:solidFill>
                <a:latin typeface="Arimo"/>
                <a:ea typeface="Arimo"/>
                <a:cs typeface="Arimo"/>
                <a:sym typeface="Arimo"/>
              </a:rPr>
              <a:t> is better at handling non-linear relationships with decent accuracy (</a:t>
            </a:r>
            <a:r>
              <a:rPr lang="en-US" sz="2499" b="true">
                <a:solidFill>
                  <a:srgbClr val="0F4662"/>
                </a:solidFill>
                <a:latin typeface="Arimo Bold"/>
                <a:ea typeface="Arimo Bold"/>
                <a:cs typeface="Arimo Bold"/>
                <a:sym typeface="Arimo Bold"/>
              </a:rPr>
              <a:t>0.9964</a:t>
            </a:r>
            <a:r>
              <a:rPr lang="en-US" sz="2499">
                <a:solidFill>
                  <a:srgbClr val="0F4662"/>
                </a:solidFill>
                <a:latin typeface="Arimo"/>
                <a:ea typeface="Arimo"/>
                <a:cs typeface="Arimo"/>
                <a:sym typeface="Arimo"/>
              </a:rPr>
              <a:t>) but is slightly easy to overfit. Lastly, </a:t>
            </a:r>
            <a:r>
              <a:rPr lang="en-US" sz="2499" b="true">
                <a:solidFill>
                  <a:srgbClr val="0F4662"/>
                </a:solidFill>
                <a:latin typeface="Arimo Bold"/>
                <a:ea typeface="Arimo Bold"/>
                <a:cs typeface="Arimo Bold"/>
                <a:sym typeface="Arimo Bold"/>
              </a:rPr>
              <a:t>Random Forest </a:t>
            </a:r>
            <a:r>
              <a:rPr lang="en-US" sz="2499">
                <a:solidFill>
                  <a:srgbClr val="0F4662"/>
                </a:solidFill>
                <a:latin typeface="Arimo"/>
                <a:ea typeface="Arimo"/>
                <a:cs typeface="Arimo"/>
                <a:sym typeface="Arimo"/>
              </a:rPr>
              <a:t>reaches the highest accuracy (</a:t>
            </a:r>
            <a:r>
              <a:rPr lang="en-US" sz="2499" b="true">
                <a:solidFill>
                  <a:srgbClr val="0F4662"/>
                </a:solidFill>
                <a:latin typeface="Arimo Bold"/>
                <a:ea typeface="Arimo Bold"/>
                <a:cs typeface="Arimo Bold"/>
                <a:sym typeface="Arimo Bold"/>
              </a:rPr>
              <a:t>0.9988</a:t>
            </a:r>
            <a:r>
              <a:rPr lang="en-US" sz="2499">
                <a:solidFill>
                  <a:srgbClr val="0F4662"/>
                </a:solidFill>
                <a:latin typeface="Arimo"/>
                <a:ea typeface="Arimo"/>
                <a:cs typeface="Arimo"/>
                <a:sym typeface="Arimo"/>
              </a:rPr>
              <a:t>) among the three models, is robust to overfitting, and handles complex data effectively. </a:t>
            </a:r>
          </a:p>
          <a:p>
            <a:pPr algn="l">
              <a:lnSpc>
                <a:spcPts val="4249"/>
              </a:lnSpc>
            </a:pPr>
          </a:p>
          <a:p>
            <a:pPr algn="l" marL="0" indent="0" lvl="0">
              <a:lnSpc>
                <a:spcPts val="4249"/>
              </a:lnSpc>
            </a:pPr>
            <a:r>
              <a:rPr lang="en-US" sz="2499">
                <a:solidFill>
                  <a:srgbClr val="0F4662"/>
                </a:solidFill>
                <a:latin typeface="Arimo"/>
                <a:ea typeface="Arimo"/>
                <a:cs typeface="Arimo"/>
                <a:sym typeface="Arimo"/>
              </a:rPr>
              <a:t>Therefore, if interpretability is a key factor, </a:t>
            </a:r>
            <a:r>
              <a:rPr lang="en-US" b="true" sz="2499">
                <a:solidFill>
                  <a:srgbClr val="0F4662"/>
                </a:solidFill>
                <a:latin typeface="Arimo Bold"/>
                <a:ea typeface="Arimo Bold"/>
                <a:cs typeface="Arimo Bold"/>
                <a:sym typeface="Arimo Bold"/>
              </a:rPr>
              <a:t>Logistic Regression</a:t>
            </a:r>
            <a:r>
              <a:rPr lang="en-US" sz="2499">
                <a:solidFill>
                  <a:srgbClr val="0F4662"/>
                </a:solidFill>
                <a:latin typeface="Arimo"/>
                <a:ea typeface="Arimo"/>
                <a:cs typeface="Arimo"/>
                <a:sym typeface="Arimo"/>
              </a:rPr>
              <a:t> might still be preferred. If accuracy and robustness are the priority, then </a:t>
            </a:r>
            <a:r>
              <a:rPr lang="en-US" b="true" sz="2499">
                <a:solidFill>
                  <a:srgbClr val="0F4662"/>
                </a:solidFill>
                <a:latin typeface="Arimo Bold"/>
                <a:ea typeface="Arimo Bold"/>
                <a:cs typeface="Arimo Bold"/>
                <a:sym typeface="Arimo Bold"/>
              </a:rPr>
              <a:t>Random Forest</a:t>
            </a:r>
            <a:r>
              <a:rPr lang="en-US" sz="2499">
                <a:solidFill>
                  <a:srgbClr val="0F4662"/>
                </a:solidFill>
                <a:latin typeface="Arimo"/>
                <a:ea typeface="Arimo"/>
                <a:cs typeface="Arimo"/>
                <a:sym typeface="Arimo"/>
              </a:rPr>
              <a:t> is indeed the best choice. </a:t>
            </a:r>
            <a:r>
              <a:rPr lang="en-US" b="true" sz="2499">
                <a:solidFill>
                  <a:srgbClr val="0F4662"/>
                </a:solidFill>
                <a:latin typeface="Arimo Bold"/>
                <a:ea typeface="Arimo Bold"/>
                <a:cs typeface="Arimo Bold"/>
                <a:sym typeface="Arimo Bold"/>
              </a:rPr>
              <a:t>Random Forest is the most suitable model for the project.</a:t>
            </a:r>
          </a:p>
        </p:txBody>
      </p:sp>
      <p:sp>
        <p:nvSpPr>
          <p:cNvPr name="AutoShape 4" id="4"/>
          <p:cNvSpPr/>
          <p:nvPr/>
        </p:nvSpPr>
        <p:spPr>
          <a:xfrm>
            <a:off x="5897880" y="2783342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5897880" y="7981427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1684924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04001" y="8562452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526243" y="9201151"/>
            <a:ext cx="4694152" cy="28575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579303" y="714009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4384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767060" y="0"/>
            <a:ext cx="7520940" cy="10287000"/>
            <a:chOff x="0" y="0"/>
            <a:chExt cx="1980824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8082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980824">
                  <a:moveTo>
                    <a:pt x="0" y="0"/>
                  </a:moveTo>
                  <a:lnTo>
                    <a:pt x="1980824" y="0"/>
                  </a:lnTo>
                  <a:lnTo>
                    <a:pt x="198082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1980824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377646" y="0"/>
            <a:ext cx="7910354" cy="10287000"/>
          </a:xfrm>
          <a:custGeom>
            <a:avLst/>
            <a:gdLst/>
            <a:ahLst/>
            <a:cxnLst/>
            <a:rect r="r" b="b" t="t" l="l"/>
            <a:pathLst>
              <a:path h="10287000" w="7910354">
                <a:moveTo>
                  <a:pt x="0" y="0"/>
                </a:moveTo>
                <a:lnTo>
                  <a:pt x="7910354" y="0"/>
                </a:lnTo>
                <a:lnTo>
                  <a:pt x="79103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9642" t="0" r="-15546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60540" y="2446977"/>
            <a:ext cx="6789221" cy="147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91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After tuning, KNN’s accuracy dropped, and the optimal K was 1. Therefore, move to Logistic regression from the KNN model.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26069" y="1714942"/>
            <a:ext cx="8606683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99"/>
              </a:lnSpc>
            </a:pPr>
            <a:r>
              <a:rPr lang="en-US" b="true" sz="2999" i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KNN Tuning Issue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26069" y="4042612"/>
            <a:ext cx="8606683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00"/>
              </a:lnSpc>
            </a:pPr>
            <a:r>
              <a:rPr lang="en-US" b="true" sz="30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Tunning and CV order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4384" y="599709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Challenges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60540" y="4709362"/>
            <a:ext cx="7147278" cy="147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390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Should we use cross-validation (CV) to find the best K first, then tune other hyperparameters, or vice versa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26069" y="6211137"/>
            <a:ext cx="8606683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99"/>
              </a:lnSpc>
              <a:spcBef>
                <a:spcPct val="0"/>
              </a:spcBef>
            </a:pPr>
            <a:r>
              <a:rPr lang="en-US" b="true" sz="2999" i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Small dataset cause high accuracy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60540" y="6937376"/>
            <a:ext cx="7483460" cy="147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91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Since the dataset is small, it is hard to see improvement for DT and RF models by following these steps. (Potential overfitting)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3369664"/>
            <a:ext cx="11402580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24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1816099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304001" y="9360825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690980" y="2811098"/>
            <a:ext cx="8771766" cy="2883718"/>
          </a:xfrm>
          <a:custGeom>
            <a:avLst/>
            <a:gdLst/>
            <a:ahLst/>
            <a:cxnLst/>
            <a:rect r="r" b="b" t="t" l="l"/>
            <a:pathLst>
              <a:path h="2883718" w="8771766">
                <a:moveTo>
                  <a:pt x="0" y="0"/>
                </a:moveTo>
                <a:lnTo>
                  <a:pt x="8771766" y="0"/>
                </a:lnTo>
                <a:lnTo>
                  <a:pt x="8771766" y="2883718"/>
                </a:lnTo>
                <a:lnTo>
                  <a:pt x="0" y="28837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599709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882093"/>
            <a:ext cx="693806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Overview: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066291"/>
            <a:ext cx="693806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Description: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0104" y="6719071"/>
            <a:ext cx="14306846" cy="252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Source: : Kaggle – Milk Quality Datase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Number: 1059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8 columns (['pH', 'Temprature', 'Taste', 'Odor', 'Fat ', 'Turbidity', 'Colour',  'Grade'])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Missing data: 0</a:t>
            </a:r>
          </a:p>
          <a:p>
            <a:pPr algn="l" marL="518160" indent="-259080" lvl="1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Duplicates: 976  (We didn’t delete them, because we think they’re necessary for modeling)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9116616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8"/>
                </a:lnTo>
                <a:lnTo>
                  <a:pt x="0" y="283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386990" y="1532133"/>
            <a:ext cx="9334748" cy="7584483"/>
          </a:xfrm>
          <a:custGeom>
            <a:avLst/>
            <a:gdLst/>
            <a:ahLst/>
            <a:cxnLst/>
            <a:rect r="r" b="b" t="t" l="l"/>
            <a:pathLst>
              <a:path h="7584483" w="9334748">
                <a:moveTo>
                  <a:pt x="0" y="0"/>
                </a:moveTo>
                <a:lnTo>
                  <a:pt x="9334748" y="0"/>
                </a:lnTo>
                <a:lnTo>
                  <a:pt x="9334748" y="7584483"/>
                </a:lnTo>
                <a:lnTo>
                  <a:pt x="0" y="75844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Dataset Overview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5121" y="2792048"/>
            <a:ext cx="6938067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trike="noStrike" u="none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pH – Acidity level of the milk.</a:t>
            </a:r>
          </a:p>
          <a:p>
            <a:pPr algn="l" marL="518160" indent="-259080" lvl="1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trike="noStrike" u="none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Temperature – Measured in degrees Celsius.</a:t>
            </a:r>
          </a:p>
          <a:p>
            <a:pPr algn="l" marL="518160" indent="-259080" lvl="1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trike="noStrike" u="none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Colour – Numeric representation of milk color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882093"/>
            <a:ext cx="693806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Quantitative features (continuous):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5121" y="4744673"/>
            <a:ext cx="693806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Qualitative (binary value):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5121" y="5397453"/>
            <a:ext cx="6938067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trike="noStrike" u="none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Taste – Good or bad.</a:t>
            </a:r>
          </a:p>
          <a:p>
            <a:pPr algn="l" marL="518160" indent="-259080" lvl="1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trike="noStrike" u="none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Odor – Acceptable or not.</a:t>
            </a:r>
          </a:p>
          <a:p>
            <a:pPr algn="l" marL="518160" indent="-259080" lvl="1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trike="noStrike" u="none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Fat – Sufficient or insufficient.</a:t>
            </a:r>
          </a:p>
          <a:p>
            <a:pPr algn="l" marL="518160" indent="-259080" lvl="1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trike="noStrike" u="none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Turbidity – Cloudiness level for milk.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5121" y="7607253"/>
            <a:ext cx="693806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Target Variable: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250770"/>
            <a:ext cx="6938067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trike="noStrike" u="none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Quality: Low, Medium, High.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9116616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8"/>
                </a:lnTo>
                <a:lnTo>
                  <a:pt x="0" y="283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Procedure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882093"/>
            <a:ext cx="15162247" cy="6434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Normalization: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     </a:t>
            </a: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Compare the performance of normalized and unnormalized data.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Model Choices:</a:t>
            </a:r>
          </a:p>
          <a:p>
            <a:pPr algn="l" marL="1209039" indent="-403013" lvl="2">
              <a:lnSpc>
                <a:spcPts val="3919"/>
              </a:lnSpc>
              <a:buAutoNum type="alphaLcPeriod" startAt="1"/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Logistic Regression</a:t>
            </a:r>
          </a:p>
          <a:p>
            <a:pPr algn="l" marL="1209039" indent="-403013" lvl="2">
              <a:lnSpc>
                <a:spcPts val="3919"/>
              </a:lnSpc>
              <a:buAutoNum type="alphaLcPeriod" startAt="1"/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Random Forest</a:t>
            </a:r>
          </a:p>
          <a:p>
            <a:pPr algn="l" marL="1209039" indent="-403013" lvl="2">
              <a:lnSpc>
                <a:spcPts val="3919"/>
              </a:lnSpc>
              <a:buAutoNum type="alphaLcPeriod" startAt="1"/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Decision Tree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Model Comparision: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Compare the performance of those three models before tuning.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Model Tuning: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</a:t>
            </a: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Find the best parameters for each model.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Model Comparision: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      </a:t>
            </a: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Compare the model performance before &amp; after tuning and mormalization.</a:t>
            </a:r>
          </a:p>
          <a:p>
            <a:pPr algn="l">
              <a:lnSpc>
                <a:spcPts val="3919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4246293" y="168249"/>
            <a:ext cx="4194107" cy="10271151"/>
            <a:chOff x="0" y="0"/>
            <a:chExt cx="1104621" cy="270515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6761" y="2456695"/>
            <a:ext cx="5385764" cy="6426664"/>
            <a:chOff x="0" y="0"/>
            <a:chExt cx="1418473" cy="16926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451118" y="2456695"/>
            <a:ext cx="5385764" cy="6426664"/>
            <a:chOff x="0" y="0"/>
            <a:chExt cx="1418473" cy="16926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15475" y="2456695"/>
            <a:ext cx="5385764" cy="6426664"/>
            <a:chOff x="0" y="0"/>
            <a:chExt cx="1418473" cy="16926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599709"/>
            <a:ext cx="811530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Why these model?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965840"/>
            <a:ext cx="510188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Logistic Regression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86761" y="5519540"/>
            <a:ext cx="5479494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Arimo"/>
                <a:ea typeface="Arimo"/>
                <a:cs typeface="Arimo"/>
                <a:sym typeface="Arimo"/>
              </a:rPr>
              <a:t>Simple &amp; efficient for classification.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Arimo"/>
                <a:ea typeface="Arimo"/>
                <a:cs typeface="Arimo"/>
                <a:sym typeface="Arimo"/>
              </a:rPr>
              <a:t>Works well with numerical &amp; categorical data.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Arimo"/>
                <a:ea typeface="Arimo"/>
                <a:cs typeface="Arimo"/>
                <a:sym typeface="Arimo"/>
              </a:rPr>
              <a:t>Provides interpretable feature importance.</a:t>
            </a:r>
          </a:p>
        </p:txBody>
      </p:sp>
      <p:sp>
        <p:nvSpPr>
          <p:cNvPr name="AutoShape 14" id="14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734995" y="1965840"/>
            <a:ext cx="510188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Decision Trees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157413" y="1965840"/>
            <a:ext cx="510188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Random Forests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593057" y="5519540"/>
            <a:ext cx="5101887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trike="noStrike" u="none">
                <a:solidFill>
                  <a:srgbClr val="0F4662"/>
                </a:solidFill>
                <a:latin typeface="Arimo"/>
                <a:ea typeface="Arimo"/>
                <a:cs typeface="Arimo"/>
                <a:sym typeface="Arimo"/>
              </a:rPr>
              <a:t>Handles non-linear relationships effectively.</a:t>
            </a:r>
          </a:p>
          <a:p>
            <a:pPr algn="l" marL="518160" indent="-259080" lvl="1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trike="noStrike" u="none">
                <a:solidFill>
                  <a:srgbClr val="0F4662"/>
                </a:solidFill>
                <a:latin typeface="Arimo"/>
                <a:ea typeface="Arimo"/>
                <a:cs typeface="Arimo"/>
                <a:sym typeface="Arimo"/>
              </a:rPr>
              <a:t>No need for feature scaling or preprocessing.</a:t>
            </a:r>
          </a:p>
          <a:p>
            <a:pPr algn="l" marL="518160" indent="-259080" lvl="1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trike="noStrike" u="none">
                <a:solidFill>
                  <a:srgbClr val="0F4662"/>
                </a:solidFill>
                <a:latin typeface="Arimo"/>
                <a:ea typeface="Arimo"/>
                <a:cs typeface="Arimo"/>
                <a:sym typeface="Arimo"/>
              </a:rPr>
              <a:t>Easy to visualize and interpret.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40261" y="2821465"/>
            <a:ext cx="5353707" cy="252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simple but effective linear model used for classification. It estimates the probability of a sample belonging to a specific class using a sigmoid function.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157413" y="5519540"/>
            <a:ext cx="5101887" cy="305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trike="noStrike" u="none">
                <a:solidFill>
                  <a:srgbClr val="0F4662"/>
                </a:solidFill>
                <a:latin typeface="Arimo"/>
                <a:ea typeface="Arimo"/>
                <a:cs typeface="Arimo"/>
                <a:sym typeface="Arimo"/>
              </a:rPr>
              <a:t>Reduces overfitting by combining multiple trees.</a:t>
            </a:r>
          </a:p>
          <a:p>
            <a:pPr algn="l" marL="518160" indent="-259080" lvl="1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trike="noStrike" u="none">
                <a:solidFill>
                  <a:srgbClr val="0F4662"/>
                </a:solidFill>
                <a:latin typeface="Arimo"/>
                <a:ea typeface="Arimo"/>
                <a:cs typeface="Arimo"/>
                <a:sym typeface="Arimo"/>
              </a:rPr>
              <a:t>Handles missing values &amp; noisy data well.</a:t>
            </a:r>
          </a:p>
          <a:p>
            <a:pPr algn="l" marL="518160" indent="-259080" lvl="1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trike="noStrike" u="none">
                <a:solidFill>
                  <a:srgbClr val="0F4662"/>
                </a:solidFill>
                <a:latin typeface="Arimo"/>
                <a:ea typeface="Arimo"/>
                <a:cs typeface="Arimo"/>
                <a:sym typeface="Arimo"/>
              </a:rPr>
              <a:t> Provides high accuracy &amp; robustness.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609085" y="2821465"/>
            <a:ext cx="5353707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rule-based models that split the dataset using feature thresholds. They learn hierarchical decision rules to classify data effectively.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157413" y="2821465"/>
            <a:ext cx="5101887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an ensemble method that builds multiple decision trees and aggregates their predictions for improved accuracy.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723822" y="4086182"/>
            <a:ext cx="11867594" cy="6200818"/>
          </a:xfrm>
          <a:custGeom>
            <a:avLst/>
            <a:gdLst/>
            <a:ahLst/>
            <a:cxnLst/>
            <a:rect r="r" b="b" t="t" l="l"/>
            <a:pathLst>
              <a:path h="6200818" w="11867594">
                <a:moveTo>
                  <a:pt x="0" y="0"/>
                </a:moveTo>
                <a:lnTo>
                  <a:pt x="11867593" y="0"/>
                </a:lnTo>
                <a:lnTo>
                  <a:pt x="11867593" y="6200818"/>
                </a:lnTo>
                <a:lnTo>
                  <a:pt x="0" y="62008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2 Data Preprocessing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793651"/>
            <a:ext cx="12230342" cy="186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29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Normalization:</a:t>
            </a: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  <a:p>
            <a:pPr algn="l" marL="647697" indent="-323848" lvl="1">
              <a:lnSpc>
                <a:spcPts val="5099"/>
              </a:lnSpc>
              <a:buAutoNum type="arabicPeriod" startAt="1"/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MinMaxScaler applied to numerical features</a:t>
            </a:r>
          </a:p>
          <a:p>
            <a:pPr algn="l" marL="647697" indent="-323848" lvl="1">
              <a:lnSpc>
                <a:spcPts val="5099"/>
              </a:lnSpc>
              <a:buAutoNum type="arabicPeriod" startAt="1"/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Categorical feature (Grade) remained unchanged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33700" y="6891316"/>
            <a:ext cx="182999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Output =&gt;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088819"/>
            <a:ext cx="6170793" cy="3062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319"/>
              </a:lnSpc>
              <a:spcBef>
                <a:spcPct val="0"/>
              </a:spcBef>
            </a:pPr>
            <a:r>
              <a:rPr lang="en-US" b="true" sz="87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Before Normalization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DAGd5VeJJ1U</dc:identifier>
  <dcterms:modified xsi:type="dcterms:W3CDTF">2011-08-01T06:04:30Z</dcterms:modified>
  <cp:revision>1</cp:revision>
  <dc:title>DATA 572 Milk Project</dc:title>
</cp:coreProperties>
</file>