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Shape 5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Shape 11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Shape 12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Shape 58"/>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Shape 65"/>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Shape 7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Shape 7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Shape 8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Shape 9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Shape 100"/>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Shape 107"/>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9pPr>
          </a:lstStyle>
          <a:p/>
        </p:txBody>
      </p:sp>
      <p:sp>
        <p:nvSpPr>
          <p:cNvPr id="11" name="Shape 1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9pPr>
          </a:lstStyle>
          <a:p/>
        </p:txBody>
      </p:sp>
      <p:sp>
        <p:nvSpPr>
          <p:cNvPr id="12" name="Shape 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9pPr>
          </a:lstStyle>
          <a:p>
            <a:r>
              <a:t>xx%</a:t>
            </a:r>
          </a:p>
        </p:txBody>
      </p:sp>
      <p:sp>
        <p:nvSpPr>
          <p:cNvPr id="46" name="Shape 4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lstStyle>
            <a:lvl1pPr indent="-342900" lvl="0" marL="457200" marR="0" rtl="0" algn="ctr">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ctr">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7" name="Shape 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Shape 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5" name="Shape 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6" name="Shape 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Shape 1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9pPr>
          </a:lstStyle>
          <a:p/>
        </p:txBody>
      </p:sp>
      <p:sp>
        <p:nvSpPr>
          <p:cNvPr id="19" name="Shape 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2" name="Shape 2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23" name="Shape 2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24" name="Shape 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7" name="Shape 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
        <p:nvSpPr>
          <p:cNvPr id="30" name="Shape 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lstStyle>
            <a:lvl1pPr indent="-304800" lvl="0" marL="457200" marR="0" rtl="0" algn="l">
              <a:lnSpc>
                <a:spcPct val="115000"/>
              </a:lnSpc>
              <a:spcBef>
                <a:spcPts val="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31" name="Shape 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9pPr>
          </a:lstStyle>
          <a:p/>
        </p:txBody>
      </p:sp>
      <p:sp>
        <p:nvSpPr>
          <p:cNvPr id="34" name="Shape 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Shape 3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9pPr>
          </a:lstStyle>
          <a:p/>
        </p:txBody>
      </p:sp>
      <p:sp>
        <p:nvSpPr>
          <p:cNvPr id="38" name="Shape 3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9pPr>
          </a:lstStyle>
          <a:p/>
        </p:txBody>
      </p:sp>
      <p:sp>
        <p:nvSpPr>
          <p:cNvPr id="39" name="Shape 3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0" name="Shape 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stStyle>
          <a:p/>
        </p:txBody>
      </p:sp>
      <p:sp>
        <p:nvSpPr>
          <p:cNvPr id="43" name="Shape 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idx="1" type="subTitle"/>
          </p:nvPr>
        </p:nvSpPr>
        <p:spPr>
          <a:xfrm>
            <a:off x="311700" y="2757925"/>
            <a:ext cx="8520600" cy="792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2"/>
              </a:buClr>
              <a:buSzPts val="2800"/>
              <a:buFont typeface="Arial"/>
              <a:buNone/>
            </a:pPr>
            <a:r>
              <a:rPr b="0" i="0" lang="en" sz="2800" u="none" cap="none" strike="noStrike">
                <a:solidFill>
                  <a:srgbClr val="38761D"/>
                </a:solidFill>
                <a:latin typeface="Arial"/>
                <a:ea typeface="Arial"/>
                <a:cs typeface="Arial"/>
                <a:sym typeface="Arial"/>
              </a:rPr>
              <a:t>The music recommendation system</a:t>
            </a:r>
            <a:endParaRPr b="0" i="0" sz="2800" u="none" cap="none" strike="noStrike">
              <a:solidFill>
                <a:srgbClr val="38761D"/>
              </a:solidFill>
              <a:latin typeface="Arial"/>
              <a:ea typeface="Arial"/>
              <a:cs typeface="Arial"/>
              <a:sym typeface="Arial"/>
            </a:endParaRPr>
          </a:p>
          <a:p>
            <a:pPr indent="0" lvl="0" marL="0" marR="0" rtl="0" algn="ctr">
              <a:lnSpc>
                <a:spcPct val="100000"/>
              </a:lnSpc>
              <a:spcBef>
                <a:spcPts val="0"/>
              </a:spcBef>
              <a:spcAft>
                <a:spcPts val="0"/>
              </a:spcAft>
              <a:buClr>
                <a:schemeClr val="dk2"/>
              </a:buClr>
              <a:buSzPts val="2800"/>
              <a:buFont typeface="Arial"/>
              <a:buNone/>
            </a:pPr>
            <a:r>
              <a:rPr b="0" i="0" lang="en" sz="2800" u="none" cap="none" strike="noStrike">
                <a:solidFill>
                  <a:srgbClr val="38761D"/>
                </a:solidFill>
                <a:latin typeface="Arial"/>
                <a:ea typeface="Arial"/>
                <a:cs typeface="Arial"/>
                <a:sym typeface="Arial"/>
              </a:rPr>
              <a:t>By Radiants</a:t>
            </a:r>
            <a:endParaRPr b="0" i="0" sz="2800" u="none" cap="none" strike="noStrike">
              <a:solidFill>
                <a:srgbClr val="38761D"/>
              </a:solidFill>
              <a:latin typeface="Arial"/>
              <a:ea typeface="Arial"/>
              <a:cs typeface="Arial"/>
              <a:sym typeface="Arial"/>
            </a:endParaRPr>
          </a:p>
        </p:txBody>
      </p:sp>
      <p:pic>
        <p:nvPicPr>
          <p:cNvPr id="55" name="Shape 55"/>
          <p:cNvPicPr preferRelativeResize="0"/>
          <p:nvPr/>
        </p:nvPicPr>
        <p:blipFill rotWithShape="1">
          <a:blip r:embed="rId3">
            <a:alphaModFix/>
          </a:blip>
          <a:srcRect b="0" l="0" r="0" t="0"/>
          <a:stretch/>
        </p:blipFill>
        <p:spPr>
          <a:xfrm>
            <a:off x="2247325" y="488400"/>
            <a:ext cx="5040570" cy="21483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pic>
        <p:nvPicPr>
          <p:cNvPr id="116" name="Shape 116"/>
          <p:cNvPicPr preferRelativeResize="0"/>
          <p:nvPr/>
        </p:nvPicPr>
        <p:blipFill rotWithShape="1">
          <a:blip r:embed="rId3">
            <a:alphaModFix/>
          </a:blip>
          <a:srcRect b="0" l="0" r="0" t="0"/>
          <a:stretch/>
        </p:blipFill>
        <p:spPr>
          <a:xfrm>
            <a:off x="7123632" y="4260000"/>
            <a:ext cx="1944167" cy="828600"/>
          </a:xfrm>
          <a:prstGeom prst="rect">
            <a:avLst/>
          </a:prstGeom>
          <a:noFill/>
          <a:ln>
            <a:noFill/>
          </a:ln>
        </p:spPr>
      </p:pic>
      <p:pic>
        <p:nvPicPr>
          <p:cNvPr id="117" name="Shape 117"/>
          <p:cNvPicPr preferRelativeResize="0"/>
          <p:nvPr/>
        </p:nvPicPr>
        <p:blipFill rotWithShape="1">
          <a:blip r:embed="rId4">
            <a:alphaModFix/>
          </a:blip>
          <a:srcRect b="0" l="0" r="0" t="0"/>
          <a:stretch/>
        </p:blipFill>
        <p:spPr>
          <a:xfrm>
            <a:off x="496339" y="659126"/>
            <a:ext cx="3351416" cy="3253565"/>
          </a:xfrm>
          <a:prstGeom prst="rect">
            <a:avLst/>
          </a:prstGeom>
          <a:noFill/>
          <a:ln>
            <a:noFill/>
          </a:ln>
        </p:spPr>
      </p:pic>
      <p:pic>
        <p:nvPicPr>
          <p:cNvPr id="118" name="Shape 118"/>
          <p:cNvPicPr preferRelativeResize="0"/>
          <p:nvPr/>
        </p:nvPicPr>
        <p:blipFill rotWithShape="1">
          <a:blip r:embed="rId5">
            <a:alphaModFix/>
          </a:blip>
          <a:srcRect b="0" l="0" r="0" t="0"/>
          <a:stretch/>
        </p:blipFill>
        <p:spPr>
          <a:xfrm>
            <a:off x="4176083" y="578791"/>
            <a:ext cx="3746697" cy="33075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pic>
        <p:nvPicPr>
          <p:cNvPr id="123" name="Shape 123"/>
          <p:cNvPicPr preferRelativeResize="0"/>
          <p:nvPr/>
        </p:nvPicPr>
        <p:blipFill rotWithShape="1">
          <a:blip r:embed="rId3">
            <a:alphaModFix/>
          </a:blip>
          <a:srcRect b="0" l="0" r="0" t="0"/>
          <a:stretch/>
        </p:blipFill>
        <p:spPr>
          <a:xfrm>
            <a:off x="7123632" y="4260000"/>
            <a:ext cx="1944167" cy="828600"/>
          </a:xfrm>
          <a:prstGeom prst="rect">
            <a:avLst/>
          </a:prstGeom>
          <a:noFill/>
          <a:ln>
            <a:noFill/>
          </a:ln>
        </p:spPr>
      </p:pic>
      <p:pic>
        <p:nvPicPr>
          <p:cNvPr id="124" name="Shape 124" title="0413_great_gatsby"/>
          <p:cNvPicPr preferRelativeResize="0"/>
          <p:nvPr/>
        </p:nvPicPr>
        <p:blipFill rotWithShape="1">
          <a:blip r:embed="rId4">
            <a:alphaModFix/>
          </a:blip>
          <a:srcRect b="0" l="0" r="0" t="0"/>
          <a:stretch/>
        </p:blipFill>
        <p:spPr>
          <a:xfrm>
            <a:off x="0" y="1400"/>
            <a:ext cx="9144000" cy="5140697"/>
          </a:xfrm>
          <a:prstGeom prst="rect">
            <a:avLst/>
          </a:prstGeom>
          <a:noFill/>
          <a:ln>
            <a:noFill/>
          </a:ln>
        </p:spPr>
      </p:pic>
      <p:sp>
        <p:nvSpPr>
          <p:cNvPr id="125" name="Shape 125"/>
          <p:cNvSpPr/>
          <p:nvPr/>
        </p:nvSpPr>
        <p:spPr>
          <a:xfrm>
            <a:off x="3257850" y="77600"/>
            <a:ext cx="2315750" cy="457401"/>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Thanks!</a:t>
            </a:r>
          </a:p>
        </p:txBody>
      </p:sp>
      <p:sp>
        <p:nvSpPr>
          <p:cNvPr id="126" name="Shape 126"/>
          <p:cNvSpPr/>
          <p:nvPr/>
        </p:nvSpPr>
        <p:spPr>
          <a:xfrm>
            <a:off x="3423270" y="4600750"/>
            <a:ext cx="2583029" cy="381898"/>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Questions?</a:t>
            </a:r>
          </a:p>
        </p:txBody>
      </p:sp>
      <p:pic>
        <p:nvPicPr>
          <p:cNvPr id="127" name="Shape 127"/>
          <p:cNvPicPr preferRelativeResize="0"/>
          <p:nvPr/>
        </p:nvPicPr>
        <p:blipFill rotWithShape="1">
          <a:blip r:embed="rId5">
            <a:alphaModFix/>
          </a:blip>
          <a:srcRect b="0" l="0" r="0" t="0"/>
          <a:stretch/>
        </p:blipFill>
        <p:spPr>
          <a:xfrm>
            <a:off x="7763604" y="4526834"/>
            <a:ext cx="1327644" cy="5658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Basic idea of </a:t>
            </a:r>
            <a:r>
              <a:rPr b="0" i="0" lang="en" sz="2800" u="none" cap="none" strike="noStrike">
                <a:solidFill>
                  <a:srgbClr val="38761D"/>
                </a:solidFill>
                <a:latin typeface="Arial"/>
                <a:ea typeface="Arial"/>
                <a:cs typeface="Arial"/>
                <a:sym typeface="Arial"/>
              </a:rPr>
              <a:t>fitopSy</a:t>
            </a:r>
            <a:endParaRPr b="0" i="0" sz="2800" u="none" cap="none" strike="noStrike">
              <a:solidFill>
                <a:srgbClr val="38761D"/>
              </a:solidFill>
              <a:latin typeface="Arial"/>
              <a:ea typeface="Arial"/>
              <a:cs typeface="Arial"/>
              <a:sym typeface="Arial"/>
            </a:endParaRPr>
          </a:p>
        </p:txBody>
      </p:sp>
      <p:sp>
        <p:nvSpPr>
          <p:cNvPr id="61" name="Shape 6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Does not fit in to a specific model per se.</a:t>
            </a:r>
            <a:endParaRPr b="0" i="0" sz="18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However, it is basically content based reinforcement learning.</a:t>
            </a:r>
            <a:endParaRPr b="0" i="0" sz="18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No training data in the beginning. Cold start problem solved by asking the new user for his favorite genres in the first iteration and recommending the top songs which could be called the ‘typical’ songs of that genre i.e if favorite genres are Rock and Metal then in the first iteration recommend 4 songs from Led Zappelin and 4 songs from Metallica</a:t>
            </a:r>
            <a:endParaRPr b="0" i="0" sz="1800" u="none" cap="none" strike="noStrike">
              <a:solidFill>
                <a:schemeClr val="dk2"/>
              </a:solidFill>
              <a:latin typeface="Arial"/>
              <a:ea typeface="Arial"/>
              <a:cs typeface="Arial"/>
              <a:sym typeface="Arial"/>
            </a:endParaRPr>
          </a:p>
        </p:txBody>
      </p:sp>
      <p:pic>
        <p:nvPicPr>
          <p:cNvPr id="62" name="Shape 62"/>
          <p:cNvPicPr preferRelativeResize="0"/>
          <p:nvPr/>
        </p:nvPicPr>
        <p:blipFill rotWithShape="1">
          <a:blip r:embed="rId3">
            <a:alphaModFix/>
          </a:blip>
          <a:srcRect b="0" l="0" r="0" t="0"/>
          <a:stretch/>
        </p:blipFill>
        <p:spPr>
          <a:xfrm>
            <a:off x="7123632" y="4260000"/>
            <a:ext cx="1944167" cy="828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Basic idea of </a:t>
            </a:r>
            <a:r>
              <a:rPr b="0" i="0" lang="en" sz="2800" u="none" cap="none" strike="noStrike">
                <a:solidFill>
                  <a:srgbClr val="38761D"/>
                </a:solidFill>
                <a:latin typeface="Arial"/>
                <a:ea typeface="Arial"/>
                <a:cs typeface="Arial"/>
                <a:sym typeface="Arial"/>
              </a:rPr>
              <a:t>fitopSy</a:t>
            </a:r>
            <a:endParaRPr b="0" i="0" sz="2800" u="none" cap="none" strike="noStrike">
              <a:solidFill>
                <a:srgbClr val="38761D"/>
              </a:solidFill>
              <a:latin typeface="Arial"/>
              <a:ea typeface="Arial"/>
              <a:cs typeface="Arial"/>
              <a:sym typeface="Arial"/>
            </a:endParaRPr>
          </a:p>
        </p:txBody>
      </p:sp>
      <p:sp>
        <p:nvSpPr>
          <p:cNvPr id="68" name="Shape 6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In the subsequent iterations, we try to acquire taste of the user based on his actions like “Playing”,”Adding to playlist”,”disliking”,”Ignoring”, “liking” the recommended songs.</a:t>
            </a:r>
            <a:endParaRPr b="0" i="0" sz="18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The system will be dynamic, changing according to users current taste.</a:t>
            </a:r>
            <a:endParaRPr b="0" i="0" sz="1800" u="none" cap="none" strike="noStrike">
              <a:solidFill>
                <a:schemeClr val="dk2"/>
              </a:solidFill>
              <a:latin typeface="Arial"/>
              <a:ea typeface="Arial"/>
              <a:cs typeface="Arial"/>
              <a:sym typeface="Arial"/>
            </a:endParaRPr>
          </a:p>
        </p:txBody>
      </p:sp>
      <p:pic>
        <p:nvPicPr>
          <p:cNvPr id="69" name="Shape 69"/>
          <p:cNvPicPr preferRelativeResize="0"/>
          <p:nvPr/>
        </p:nvPicPr>
        <p:blipFill rotWithShape="1">
          <a:blip r:embed="rId3">
            <a:alphaModFix/>
          </a:blip>
          <a:srcRect b="0" l="0" r="0" t="0"/>
          <a:stretch/>
        </p:blipFill>
        <p:spPr>
          <a:xfrm>
            <a:off x="7123632" y="4260000"/>
            <a:ext cx="1944167" cy="828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Decision Parameters for content based filtering </a:t>
            </a:r>
            <a:endParaRPr b="0" i="0" sz="2800" u="none" cap="none" strike="noStrike">
              <a:solidFill>
                <a:schemeClr val="dk1"/>
              </a:solidFill>
              <a:latin typeface="Arial"/>
              <a:ea typeface="Arial"/>
              <a:cs typeface="Arial"/>
              <a:sym typeface="Arial"/>
            </a:endParaRPr>
          </a:p>
        </p:txBody>
      </p:sp>
      <p:sp>
        <p:nvSpPr>
          <p:cNvPr id="75" name="Shape 7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Loudness</a:t>
            </a:r>
            <a:endParaRPr b="0" i="0" sz="1800" u="none" cap="none" strike="noStrike">
              <a:solidFill>
                <a:schemeClr val="dk2"/>
              </a:solidFill>
              <a:latin typeface="Arial"/>
              <a:ea typeface="Arial"/>
              <a:cs typeface="Arial"/>
              <a:sym typeface="Arial"/>
            </a:endParaRPr>
          </a:p>
          <a:p>
            <a:pPr indent="-317500" lvl="1" marL="914400" marR="0" rtl="0" algn="l">
              <a:lnSpc>
                <a:spcPct val="115000"/>
              </a:lnSpc>
              <a:spcBef>
                <a:spcPts val="0"/>
              </a:spcBef>
              <a:spcAft>
                <a:spcPts val="0"/>
              </a:spcAft>
              <a:buClr>
                <a:schemeClr val="dk2"/>
              </a:buClr>
              <a:buSzPts val="1400"/>
              <a:buFont typeface="Arial"/>
              <a:buChar char="○"/>
            </a:pPr>
            <a:r>
              <a:rPr b="0" i="0" lang="en" sz="1400" u="none" cap="none" strike="noStrike">
                <a:solidFill>
                  <a:schemeClr val="dk2"/>
                </a:solidFill>
                <a:latin typeface="Arial"/>
                <a:ea typeface="Arial"/>
                <a:cs typeface="Arial"/>
                <a:sym typeface="Arial"/>
              </a:rPr>
              <a:t>Will be higher and negative for loud songs ie rock and metal and positive for silent/peaceful acoustic songs ie folk </a:t>
            </a:r>
            <a:endParaRPr b="0" i="0" sz="14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Tempo</a:t>
            </a:r>
            <a:endParaRPr b="0" i="0" sz="1800" u="none" cap="none" strike="noStrike">
              <a:solidFill>
                <a:schemeClr val="dk2"/>
              </a:solidFill>
              <a:latin typeface="Arial"/>
              <a:ea typeface="Arial"/>
              <a:cs typeface="Arial"/>
              <a:sym typeface="Arial"/>
            </a:endParaRPr>
          </a:p>
          <a:p>
            <a:pPr indent="-317500" lvl="1" marL="914400" marR="0" rtl="0" algn="l">
              <a:lnSpc>
                <a:spcPct val="115000"/>
              </a:lnSpc>
              <a:spcBef>
                <a:spcPts val="0"/>
              </a:spcBef>
              <a:spcAft>
                <a:spcPts val="0"/>
              </a:spcAft>
              <a:buClr>
                <a:schemeClr val="dk2"/>
              </a:buClr>
              <a:buSzPts val="1400"/>
              <a:buFont typeface="Arial"/>
              <a:buChar char="○"/>
            </a:pPr>
            <a:r>
              <a:rPr b="0" i="0" lang="en" sz="1400" u="none" cap="none" strike="noStrike">
                <a:solidFill>
                  <a:schemeClr val="dk2"/>
                </a:solidFill>
                <a:latin typeface="Arial"/>
                <a:ea typeface="Arial"/>
                <a:cs typeface="Arial"/>
                <a:sym typeface="Arial"/>
              </a:rPr>
              <a:t>Is the speed of the song in beats per minute</a:t>
            </a:r>
            <a:endParaRPr b="0" i="0" sz="14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Timbre </a:t>
            </a:r>
            <a:endParaRPr b="0" i="0" sz="1800" u="none" cap="none" strike="noStrike">
              <a:solidFill>
                <a:schemeClr val="dk2"/>
              </a:solidFill>
              <a:latin typeface="Arial"/>
              <a:ea typeface="Arial"/>
              <a:cs typeface="Arial"/>
              <a:sym typeface="Arial"/>
            </a:endParaRPr>
          </a:p>
          <a:p>
            <a:pPr indent="-317500" lvl="1" marL="914400" marR="0" rtl="0" algn="l">
              <a:lnSpc>
                <a:spcPct val="115000"/>
              </a:lnSpc>
              <a:spcBef>
                <a:spcPts val="0"/>
              </a:spcBef>
              <a:spcAft>
                <a:spcPts val="0"/>
              </a:spcAft>
              <a:buClr>
                <a:schemeClr val="dk2"/>
              </a:buClr>
              <a:buSzPts val="1400"/>
              <a:buFont typeface="Arial"/>
              <a:buChar char="○"/>
            </a:pPr>
            <a:r>
              <a:rPr b="0" i="0" lang="en" sz="1400" u="none" cap="none" strike="noStrike">
                <a:solidFill>
                  <a:schemeClr val="dk2"/>
                </a:solidFill>
                <a:latin typeface="Arial"/>
                <a:ea typeface="Arial"/>
                <a:cs typeface="Arial"/>
                <a:sym typeface="Arial"/>
              </a:rPr>
              <a:t>Timbre is the different instruments or voices incorporated into the songs, so we’d have 12 different timbre values which could be called as different instruments like Guitar, Keyboard, Drums, vocals etc.</a:t>
            </a:r>
            <a:endParaRPr b="0" i="0" sz="14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Genre</a:t>
            </a:r>
            <a:endParaRPr b="0" i="0" sz="1800" u="none" cap="none" strike="noStrike">
              <a:solidFill>
                <a:schemeClr val="dk2"/>
              </a:solidFill>
              <a:latin typeface="Arial"/>
              <a:ea typeface="Arial"/>
              <a:cs typeface="Arial"/>
              <a:sym typeface="Arial"/>
            </a:endParaRPr>
          </a:p>
          <a:p>
            <a:pPr indent="-317500" lvl="1" marL="914400" marR="0" rtl="0" algn="l">
              <a:lnSpc>
                <a:spcPct val="115000"/>
              </a:lnSpc>
              <a:spcBef>
                <a:spcPts val="0"/>
              </a:spcBef>
              <a:spcAft>
                <a:spcPts val="0"/>
              </a:spcAft>
              <a:buClr>
                <a:schemeClr val="dk2"/>
              </a:buClr>
              <a:buSzPts val="1400"/>
              <a:buFont typeface="Arial"/>
              <a:buChar char="○"/>
            </a:pPr>
            <a:r>
              <a:rPr b="0" i="0" lang="en" sz="1400" u="none" cap="none" strike="noStrike">
                <a:solidFill>
                  <a:schemeClr val="dk2"/>
                </a:solidFill>
                <a:latin typeface="Arial"/>
                <a:ea typeface="Arial"/>
                <a:cs typeface="Arial"/>
                <a:sym typeface="Arial"/>
              </a:rPr>
              <a:t>We have incorporated 10 different genres in our system.</a:t>
            </a:r>
            <a:endParaRPr b="0" i="0" sz="1400" u="none" cap="none" strike="noStrike">
              <a:solidFill>
                <a:schemeClr val="dk2"/>
              </a:solidFill>
              <a:latin typeface="Arial"/>
              <a:ea typeface="Arial"/>
              <a:cs typeface="Arial"/>
              <a:sym typeface="Arial"/>
            </a:endParaRPr>
          </a:p>
        </p:txBody>
      </p:sp>
      <p:pic>
        <p:nvPicPr>
          <p:cNvPr id="76" name="Shape 76"/>
          <p:cNvPicPr preferRelativeResize="0"/>
          <p:nvPr/>
        </p:nvPicPr>
        <p:blipFill rotWithShape="1">
          <a:blip r:embed="rId3">
            <a:alphaModFix/>
          </a:blip>
          <a:srcRect b="0" l="0" r="0" t="0"/>
          <a:stretch/>
        </p:blipFill>
        <p:spPr>
          <a:xfrm>
            <a:off x="7123632" y="4260000"/>
            <a:ext cx="1944167" cy="828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Initial Steps</a:t>
            </a:r>
            <a:endParaRPr b="0" i="0" sz="2800" u="none" cap="none" strike="noStrike">
              <a:solidFill>
                <a:schemeClr val="dk1"/>
              </a:solidFill>
              <a:latin typeface="Arial"/>
              <a:ea typeface="Arial"/>
              <a:cs typeface="Arial"/>
              <a:sym typeface="Arial"/>
            </a:endParaRPr>
          </a:p>
        </p:txBody>
      </p:sp>
      <p:sp>
        <p:nvSpPr>
          <p:cNvPr id="82" name="Shape 8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In initialization, we have average parameter values ie tempo,timbre etc for all the 10 of the genres that we have</a:t>
            </a:r>
            <a:endParaRPr b="0" i="0" sz="18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When user selects his favorite genre, we’d recommend top x songs based on euclidean distance which are nearest to those average genre values that we have calculated.</a:t>
            </a:r>
            <a:endParaRPr b="0" i="0" sz="1800" u="none" cap="none" strike="noStrike">
              <a:solidFill>
                <a:schemeClr val="dk2"/>
              </a:solidFill>
              <a:latin typeface="Arial"/>
              <a:ea typeface="Arial"/>
              <a:cs typeface="Arial"/>
              <a:sym typeface="Arial"/>
            </a:endParaRPr>
          </a:p>
          <a:p>
            <a:pPr indent="0" lvl="0" marL="0" marR="0" rtl="0" algn="l">
              <a:lnSpc>
                <a:spcPct val="115000"/>
              </a:lnSpc>
              <a:spcBef>
                <a:spcPts val="1600"/>
              </a:spcBef>
              <a:spcAft>
                <a:spcPts val="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15000"/>
              </a:lnSpc>
              <a:spcBef>
                <a:spcPts val="1600"/>
              </a:spcBef>
              <a:spcAft>
                <a:spcPts val="160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p:txBody>
      </p:sp>
      <p:pic>
        <p:nvPicPr>
          <p:cNvPr id="83" name="Shape 83"/>
          <p:cNvPicPr preferRelativeResize="0"/>
          <p:nvPr/>
        </p:nvPicPr>
        <p:blipFill rotWithShape="1">
          <a:blip r:embed="rId3">
            <a:alphaModFix/>
          </a:blip>
          <a:srcRect b="0" l="0" r="0" t="0"/>
          <a:stretch/>
        </p:blipFill>
        <p:spPr>
          <a:xfrm>
            <a:off x="7123632" y="4260000"/>
            <a:ext cx="1944167" cy="828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Mathematical Calculations</a:t>
            </a:r>
            <a:endParaRPr b="0" i="0" sz="2800" u="none" cap="none" strike="noStrike">
              <a:solidFill>
                <a:schemeClr val="dk1"/>
              </a:solidFill>
              <a:latin typeface="Arial"/>
              <a:ea typeface="Arial"/>
              <a:cs typeface="Arial"/>
              <a:sym typeface="Arial"/>
            </a:endParaRPr>
          </a:p>
        </p:txBody>
      </p:sp>
      <p:sp>
        <p:nvSpPr>
          <p:cNvPr id="89" name="Shape 89"/>
          <p:cNvSpPr txBox="1"/>
          <p:nvPr>
            <p:ph idx="1" type="body"/>
          </p:nvPr>
        </p:nvSpPr>
        <p:spPr>
          <a:xfrm>
            <a:off x="311700" y="1152475"/>
            <a:ext cx="8520600" cy="3416400"/>
          </a:xfrm>
          <a:prstGeom prst="rect">
            <a:avLst/>
          </a:prstGeom>
          <a:blipFill rotWithShape="1">
            <a:blip r:embed="rId3">
              <a:alphaModFix/>
            </a:blip>
            <a:stretch>
              <a:fillRect b="0" l="0" r="-999" t="0"/>
            </a:stretch>
          </a:blip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b="0" i="0" lang="en" sz="1800" u="none" cap="none" strike="noStrike">
                <a:latin typeface="Arial"/>
                <a:ea typeface="Arial"/>
                <a:cs typeface="Arial"/>
                <a:sym typeface="Arial"/>
              </a:rPr>
              <a:t> </a:t>
            </a:r>
            <a:endParaRPr/>
          </a:p>
        </p:txBody>
      </p:sp>
      <p:pic>
        <p:nvPicPr>
          <p:cNvPr id="90" name="Shape 90"/>
          <p:cNvPicPr preferRelativeResize="0"/>
          <p:nvPr/>
        </p:nvPicPr>
        <p:blipFill rotWithShape="1">
          <a:blip r:embed="rId4">
            <a:alphaModFix/>
          </a:blip>
          <a:srcRect b="0" l="0" r="0" t="0"/>
          <a:stretch/>
        </p:blipFill>
        <p:spPr>
          <a:xfrm>
            <a:off x="7123632" y="4260000"/>
            <a:ext cx="1944167" cy="828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Mathematical Calculations</a:t>
            </a:r>
            <a:endParaRPr b="0" i="0" sz="2800" u="none" cap="none" strike="noStrike">
              <a:solidFill>
                <a:schemeClr val="dk1"/>
              </a:solidFill>
              <a:latin typeface="Arial"/>
              <a:ea typeface="Arial"/>
              <a:cs typeface="Arial"/>
              <a:sym typeface="Arial"/>
            </a:endParaRPr>
          </a:p>
        </p:txBody>
      </p:sp>
      <p:sp>
        <p:nvSpPr>
          <p:cNvPr id="96" name="Shape 96"/>
          <p:cNvSpPr txBox="1"/>
          <p:nvPr>
            <p:ph idx="1" type="body"/>
          </p:nvPr>
        </p:nvSpPr>
        <p:spPr>
          <a:xfrm>
            <a:off x="311700" y="1152475"/>
            <a:ext cx="8520600" cy="3416400"/>
          </a:xfrm>
          <a:prstGeom prst="rect">
            <a:avLst/>
          </a:prstGeom>
          <a:blipFill rotWithShape="1">
            <a:blip r:embed="rId3">
              <a:alphaModFix/>
            </a:blip>
            <a:stretch>
              <a:fillRect b="0" l="0" r="-856" t="0"/>
            </a:stretch>
          </a:blip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b="0" i="0" lang="en" sz="1800" u="none" cap="none" strike="noStrike">
                <a:latin typeface="Arial"/>
                <a:ea typeface="Arial"/>
                <a:cs typeface="Arial"/>
                <a:sym typeface="Arial"/>
              </a:rPr>
              <a:t> </a:t>
            </a:r>
            <a:endParaRPr/>
          </a:p>
        </p:txBody>
      </p:sp>
      <p:pic>
        <p:nvPicPr>
          <p:cNvPr id="97" name="Shape 97"/>
          <p:cNvPicPr preferRelativeResize="0"/>
          <p:nvPr/>
        </p:nvPicPr>
        <p:blipFill rotWithShape="1">
          <a:blip r:embed="rId4">
            <a:alphaModFix/>
          </a:blip>
          <a:srcRect b="0" l="0" r="0" t="0"/>
          <a:stretch/>
        </p:blipFill>
        <p:spPr>
          <a:xfrm>
            <a:off x="7123632" y="4260000"/>
            <a:ext cx="1944167" cy="828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Dealing With Dislikes</a:t>
            </a:r>
            <a:endParaRPr b="0" i="0" sz="2800" u="none" cap="none" strike="noStrike">
              <a:solidFill>
                <a:schemeClr val="dk1"/>
              </a:solidFill>
              <a:latin typeface="Arial"/>
              <a:ea typeface="Arial"/>
              <a:cs typeface="Arial"/>
              <a:sym typeface="Arial"/>
            </a:endParaRPr>
          </a:p>
        </p:txBody>
      </p:sp>
      <p:sp>
        <p:nvSpPr>
          <p:cNvPr id="103" name="Shape 103"/>
          <p:cNvSpPr txBox="1"/>
          <p:nvPr>
            <p:ph idx="1" type="body"/>
          </p:nvPr>
        </p:nvSpPr>
        <p:spPr>
          <a:xfrm>
            <a:off x="311700" y="1152475"/>
            <a:ext cx="8520600" cy="3416400"/>
          </a:xfrm>
          <a:prstGeom prst="rect">
            <a:avLst/>
          </a:prstGeom>
          <a:blipFill rotWithShape="1">
            <a:blip r:embed="rId3">
              <a:alphaModFix/>
            </a:blip>
            <a:stretch>
              <a:fillRect b="-2320" l="0" r="-428" t="0"/>
            </a:stretch>
          </a:blip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b="0" i="0" lang="en" sz="1800" u="none" cap="none" strike="noStrike">
                <a:latin typeface="Arial"/>
                <a:ea typeface="Arial"/>
                <a:cs typeface="Arial"/>
                <a:sym typeface="Arial"/>
              </a:rPr>
              <a:t> </a:t>
            </a:r>
            <a:endParaRPr/>
          </a:p>
        </p:txBody>
      </p:sp>
      <p:pic>
        <p:nvPicPr>
          <p:cNvPr id="104" name="Shape 104"/>
          <p:cNvPicPr preferRelativeResize="0"/>
          <p:nvPr/>
        </p:nvPicPr>
        <p:blipFill rotWithShape="1">
          <a:blip r:embed="rId4">
            <a:alphaModFix/>
          </a:blip>
          <a:srcRect b="0" l="0" r="0" t="0"/>
          <a:stretch/>
        </p:blipFill>
        <p:spPr>
          <a:xfrm>
            <a:off x="7123632" y="4260000"/>
            <a:ext cx="1944167" cy="828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How </a:t>
            </a:r>
            <a:r>
              <a:rPr b="0" i="0" lang="en" sz="2800" u="none" cap="none" strike="noStrike">
                <a:solidFill>
                  <a:srgbClr val="38761D"/>
                </a:solidFill>
                <a:latin typeface="Arial"/>
                <a:ea typeface="Arial"/>
                <a:cs typeface="Arial"/>
                <a:sym typeface="Arial"/>
              </a:rPr>
              <a:t>fitopSy </a:t>
            </a:r>
            <a:r>
              <a:rPr b="0" i="0" lang="en" sz="2800" u="none" cap="none" strike="noStrike">
                <a:solidFill>
                  <a:schemeClr val="dk1"/>
                </a:solidFill>
                <a:latin typeface="Arial"/>
                <a:ea typeface="Arial"/>
                <a:cs typeface="Arial"/>
                <a:sym typeface="Arial"/>
              </a:rPr>
              <a:t>Evolves?</a:t>
            </a:r>
            <a:endParaRPr b="0" i="0" sz="2800" u="none" cap="none" strike="noStrike">
              <a:solidFill>
                <a:schemeClr val="dk1"/>
              </a:solidFill>
              <a:latin typeface="Arial"/>
              <a:ea typeface="Arial"/>
              <a:cs typeface="Arial"/>
              <a:sym typeface="Arial"/>
            </a:endParaRPr>
          </a:p>
        </p:txBody>
      </p:sp>
      <p:sp>
        <p:nvSpPr>
          <p:cNvPr id="110" name="Shape 1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dk2"/>
              </a:buClr>
              <a:buSzPts val="1400"/>
              <a:buFont typeface="Arial"/>
              <a:buChar char="●"/>
            </a:pPr>
            <a:r>
              <a:rPr b="0" i="0" lang="en" sz="1400" u="none" cap="none" strike="noStrike">
                <a:solidFill>
                  <a:schemeClr val="dk2"/>
                </a:solidFill>
                <a:latin typeface="Arial"/>
                <a:ea typeface="Arial"/>
                <a:cs typeface="Arial"/>
                <a:sym typeface="Arial"/>
              </a:rPr>
              <a:t>We will keep the history of the past 20 “positive” actions of the user ie play, add to playlist and like.</a:t>
            </a:r>
            <a:endParaRPr b="0" i="0" sz="1400" u="none" cap="none" strike="noStrike">
              <a:solidFill>
                <a:schemeClr val="dk2"/>
              </a:solidFill>
              <a:latin typeface="Arial"/>
              <a:ea typeface="Arial"/>
              <a:cs typeface="Arial"/>
              <a:sym typeface="Arial"/>
            </a:endParaRPr>
          </a:p>
          <a:p>
            <a:pPr indent="-317500" lvl="0" marL="457200" marR="0" rtl="0" algn="l">
              <a:lnSpc>
                <a:spcPct val="115000"/>
              </a:lnSpc>
              <a:spcBef>
                <a:spcPts val="0"/>
              </a:spcBef>
              <a:spcAft>
                <a:spcPts val="0"/>
              </a:spcAft>
              <a:buClr>
                <a:schemeClr val="dk2"/>
              </a:buClr>
              <a:buSzPts val="1400"/>
              <a:buFont typeface="Arial"/>
              <a:buChar char="●"/>
            </a:pPr>
            <a:r>
              <a:rPr b="0" i="0" lang="en" sz="1400" u="none" cap="none" strike="noStrike">
                <a:solidFill>
                  <a:schemeClr val="dk2"/>
                </a:solidFill>
                <a:latin typeface="Arial"/>
                <a:ea typeface="Arial"/>
                <a:cs typeface="Arial"/>
                <a:sym typeface="Arial"/>
              </a:rPr>
              <a:t>Then we have given points for each action taken and accumulate all the points for each genres of the user.</a:t>
            </a:r>
            <a:endParaRPr b="0" i="0" sz="1400" u="none" cap="none" strike="noStrike">
              <a:solidFill>
                <a:schemeClr val="dk2"/>
              </a:solidFill>
              <a:latin typeface="Arial"/>
              <a:ea typeface="Arial"/>
              <a:cs typeface="Arial"/>
              <a:sym typeface="Arial"/>
            </a:endParaRPr>
          </a:p>
          <a:p>
            <a:pPr indent="-317500" lvl="0" marL="457200" marR="0" rtl="0" algn="l">
              <a:lnSpc>
                <a:spcPct val="115000"/>
              </a:lnSpc>
              <a:spcBef>
                <a:spcPts val="0"/>
              </a:spcBef>
              <a:spcAft>
                <a:spcPts val="0"/>
              </a:spcAft>
              <a:buClr>
                <a:schemeClr val="dk2"/>
              </a:buClr>
              <a:buSzPts val="1400"/>
              <a:buFont typeface="Arial"/>
              <a:buChar char="●"/>
            </a:pPr>
            <a:r>
              <a:rPr b="0" i="0" lang="en" sz="1400" u="none" cap="none" strike="noStrike">
                <a:solidFill>
                  <a:schemeClr val="dk2"/>
                </a:solidFill>
                <a:latin typeface="Arial"/>
                <a:ea typeface="Arial"/>
                <a:cs typeface="Arial"/>
                <a:sym typeface="Arial"/>
              </a:rPr>
              <a:t>The ratio for recommended songs in the next iteration will be decided from these points calculated for each genre ie if the user has liked/added to playlist/played more rock songs as compared to his other genre pop in the previous 20 recommended songs then in the next recommendation iteration, there will be more rock songs than the pop songs.</a:t>
            </a:r>
            <a:endParaRPr b="0" i="0" sz="1400" u="none" cap="none" strike="noStrike">
              <a:solidFill>
                <a:schemeClr val="dk2"/>
              </a:solidFill>
              <a:latin typeface="Arial"/>
              <a:ea typeface="Arial"/>
              <a:cs typeface="Arial"/>
              <a:sym typeface="Arial"/>
            </a:endParaRPr>
          </a:p>
          <a:p>
            <a:pPr indent="-317500" lvl="0" marL="457200" marR="0" rtl="0" algn="l">
              <a:lnSpc>
                <a:spcPct val="115000"/>
              </a:lnSpc>
              <a:spcBef>
                <a:spcPts val="0"/>
              </a:spcBef>
              <a:spcAft>
                <a:spcPts val="0"/>
              </a:spcAft>
              <a:buClr>
                <a:schemeClr val="dk2"/>
              </a:buClr>
              <a:buSzPts val="1400"/>
              <a:buFont typeface="Arial"/>
              <a:buChar char="●"/>
            </a:pPr>
            <a:r>
              <a:rPr b="0" i="0" lang="en" sz="1400" u="none" cap="none" strike="noStrike">
                <a:solidFill>
                  <a:schemeClr val="dk2"/>
                </a:solidFill>
                <a:latin typeface="Arial"/>
                <a:ea typeface="Arial"/>
                <a:cs typeface="Arial"/>
                <a:sym typeface="Arial"/>
              </a:rPr>
              <a:t>If the user has been ignoring a genre in the history again and again then we’d just stop recommending songs from that genre</a:t>
            </a:r>
            <a:endParaRPr b="0" i="0" sz="1400" u="none" cap="none" strike="noStrike">
              <a:solidFill>
                <a:schemeClr val="dk2"/>
              </a:solidFill>
              <a:latin typeface="Arial"/>
              <a:ea typeface="Arial"/>
              <a:cs typeface="Arial"/>
              <a:sym typeface="Arial"/>
            </a:endParaRPr>
          </a:p>
          <a:p>
            <a:pPr indent="-317500" lvl="0" marL="457200" marR="0" rtl="0" algn="l">
              <a:lnSpc>
                <a:spcPct val="115000"/>
              </a:lnSpc>
              <a:spcBef>
                <a:spcPts val="0"/>
              </a:spcBef>
              <a:spcAft>
                <a:spcPts val="0"/>
              </a:spcAft>
              <a:buClr>
                <a:schemeClr val="dk2"/>
              </a:buClr>
              <a:buSzPts val="1400"/>
              <a:buFont typeface="Arial"/>
              <a:buChar char="●"/>
            </a:pPr>
            <a:r>
              <a:rPr b="0" i="0" lang="en" sz="1400" u="none" cap="none" strike="noStrike">
                <a:solidFill>
                  <a:schemeClr val="dk2"/>
                </a:solidFill>
                <a:latin typeface="Arial"/>
                <a:ea typeface="Arial"/>
                <a:cs typeface="Arial"/>
                <a:sym typeface="Arial"/>
              </a:rPr>
              <a:t>If the user listens to a song from the exploration part (ie from the last 2 songs) then we’d also start recommending songs from that genre in the next iteration.</a:t>
            </a:r>
            <a:endParaRPr b="0" i="0" sz="1400" u="none" cap="none" strike="noStrike">
              <a:solidFill>
                <a:schemeClr val="dk2"/>
              </a:solidFill>
              <a:latin typeface="Arial"/>
              <a:ea typeface="Arial"/>
              <a:cs typeface="Arial"/>
              <a:sym typeface="Arial"/>
            </a:endParaRPr>
          </a:p>
          <a:p>
            <a:pPr indent="0" lvl="0" marL="0" marR="0" rtl="0" algn="l">
              <a:lnSpc>
                <a:spcPct val="115000"/>
              </a:lnSpc>
              <a:spcBef>
                <a:spcPts val="1600"/>
              </a:spcBef>
              <a:spcAft>
                <a:spcPts val="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15000"/>
              </a:lnSpc>
              <a:spcBef>
                <a:spcPts val="1600"/>
              </a:spcBef>
              <a:spcAft>
                <a:spcPts val="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15000"/>
              </a:lnSpc>
              <a:spcBef>
                <a:spcPts val="1600"/>
              </a:spcBef>
              <a:spcAft>
                <a:spcPts val="160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p:txBody>
      </p:sp>
      <p:pic>
        <p:nvPicPr>
          <p:cNvPr id="111" name="Shape 111"/>
          <p:cNvPicPr preferRelativeResize="0"/>
          <p:nvPr/>
        </p:nvPicPr>
        <p:blipFill rotWithShape="1">
          <a:blip r:embed="rId3">
            <a:alphaModFix/>
          </a:blip>
          <a:srcRect b="0" l="0" r="0" t="0"/>
          <a:stretch/>
        </p:blipFill>
        <p:spPr>
          <a:xfrm>
            <a:off x="7123632" y="4260000"/>
            <a:ext cx="1944167" cy="828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