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3c6f7097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3c6f7097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3c6f7097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3c6f7097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3c6f7097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3c6f7097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3c6f7097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3c6f7097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3c6f7097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3c6f7097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3c6f7097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3c6f7097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3c6f7097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3c6f7097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3c6f7097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3c6f7097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3c6f7097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3c6f709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3c6f7097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3c6f7097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3c6f7097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3c6f7097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3c6f7097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3c6f7097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3c6f7097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3c6f7097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3c6f7097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3c6f7097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3c6f7097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3c6f7097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3c6f7097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3c6f7097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igital-Image-Processing-IIITH/dip-m22-project-full-ma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411875"/>
            <a:ext cx="8123100" cy="130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Digital Image Processing</a:t>
            </a:r>
            <a:endParaRPr b="1"/>
          </a:p>
          <a:p>
            <a:pPr indent="0" lvl="0" marL="0" rtl="0" algn="ctr">
              <a:spcBef>
                <a:spcPts val="0"/>
              </a:spcBef>
              <a:spcAft>
                <a:spcPts val="0"/>
              </a:spcAft>
              <a:buNone/>
            </a:pPr>
            <a:r>
              <a:rPr b="1" lang="en"/>
              <a:t>Project</a:t>
            </a:r>
            <a:endParaRPr b="1"/>
          </a:p>
        </p:txBody>
      </p:sp>
      <p:sp>
        <p:nvSpPr>
          <p:cNvPr id="60" name="Google Shape;60;p13"/>
          <p:cNvSpPr txBox="1"/>
          <p:nvPr>
            <p:ph idx="1" type="subTitle"/>
          </p:nvPr>
        </p:nvSpPr>
        <p:spPr>
          <a:xfrm>
            <a:off x="510450" y="3063994"/>
            <a:ext cx="8123100" cy="184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t>Project Topic : </a:t>
            </a:r>
            <a:endParaRPr b="1" sz="3200"/>
          </a:p>
          <a:p>
            <a:pPr indent="0" lvl="0" marL="0" rtl="0" algn="ctr">
              <a:spcBef>
                <a:spcPts val="0"/>
              </a:spcBef>
              <a:spcAft>
                <a:spcPts val="0"/>
              </a:spcAft>
              <a:buNone/>
            </a:pPr>
            <a:r>
              <a:rPr lang="en"/>
              <a:t>Fast O(1) Bilateral Filter using Trigonometric Range kernels.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311400"/>
            <a:ext cx="8520600" cy="43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this assumption in our unbiased bilateral filter equation :</a:t>
            </a:r>
            <a:endParaRPr/>
          </a:p>
          <a:p>
            <a:pPr indent="0" lvl="0" marL="0" rtl="0" algn="l">
              <a:spcBef>
                <a:spcPts val="1200"/>
              </a:spcBef>
              <a:spcAft>
                <a:spcPts val="0"/>
              </a:spcAft>
              <a:buNone/>
            </a:pPr>
            <a:r>
              <a:rPr lang="en"/>
              <a:t>Here we can interpret it as averaging done on images </a:t>
            </a:r>
            <a:r>
              <a:rPr b="1" lang="en" sz="1900">
                <a:solidFill>
                  <a:schemeClr val="dk1"/>
                </a:solidFill>
              </a:rPr>
              <a:t>cos(ɣf(x)) and sin(ɣf(x))</a:t>
            </a:r>
            <a:endParaRPr/>
          </a:p>
          <a:p>
            <a:pPr indent="0" lvl="0" marL="0" rtl="0" algn="l">
              <a:spcBef>
                <a:spcPts val="1200"/>
              </a:spcBef>
              <a:spcAft>
                <a:spcPts val="0"/>
              </a:spcAft>
              <a:buNone/>
            </a:pPr>
            <a:r>
              <a:rPr lang="en" sz="1300">
                <a:solidFill>
                  <a:srgbClr val="000000"/>
                </a:solidFill>
                <a:highlight>
                  <a:srgbClr val="FFFFF0"/>
                </a:highlight>
                <a:latin typeface="Verdana"/>
                <a:ea typeface="Verdana"/>
                <a:cs typeface="Verdana"/>
                <a:sym typeface="Verdana"/>
              </a:rPr>
              <a:t>	</a:t>
            </a:r>
            <a:endParaRPr sz="1400">
              <a:solidFill>
                <a:srgbClr val="000000"/>
              </a:solidFill>
              <a:highlight>
                <a:srgbClr val="FFFFF0"/>
              </a:highlight>
              <a:latin typeface="Verdana"/>
              <a:ea typeface="Verdana"/>
              <a:cs typeface="Verdana"/>
              <a:sym typeface="Verdana"/>
            </a:endParaRPr>
          </a:p>
          <a:p>
            <a:pPr indent="457200" lvl="0" marL="457200" rtl="0" algn="l">
              <a:spcBef>
                <a:spcPts val="0"/>
              </a:spcBef>
              <a:spcAft>
                <a:spcPts val="0"/>
              </a:spcAft>
              <a:buNone/>
            </a:pPr>
            <a:r>
              <a:t/>
            </a:r>
            <a:endParaRPr/>
          </a:p>
          <a:p>
            <a:pPr indent="457200" lvl="0" marL="45720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1119188" y="2085663"/>
            <a:ext cx="6905625" cy="714375"/>
          </a:xfrm>
          <a:prstGeom prst="rect">
            <a:avLst/>
          </a:prstGeom>
          <a:noFill/>
          <a:ln>
            <a:noFill/>
          </a:ln>
        </p:spPr>
      </p:pic>
      <p:pic>
        <p:nvPicPr>
          <p:cNvPr id="122" name="Google Shape;122;p22"/>
          <p:cNvPicPr preferRelativeResize="0"/>
          <p:nvPr/>
        </p:nvPicPr>
        <p:blipFill>
          <a:blip r:embed="rId4">
            <a:alphaModFix/>
          </a:blip>
          <a:stretch>
            <a:fillRect/>
          </a:stretch>
        </p:blipFill>
        <p:spPr>
          <a:xfrm>
            <a:off x="1824038" y="3467988"/>
            <a:ext cx="5495925" cy="50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Geometric Range Kernels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aforementioned idea can be easily extended to more general trigonometric functions. This is most conveniently done by writing in terms of complex exponentials, namely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Coefficients Cn must be real and symmetric since is real and symmetric. Now, using the addition–multiplication property of exponentials :</a:t>
            </a:r>
            <a:endParaRPr/>
          </a:p>
        </p:txBody>
      </p:sp>
      <p:pic>
        <p:nvPicPr>
          <p:cNvPr id="129" name="Google Shape;129;p23"/>
          <p:cNvPicPr preferRelativeResize="0"/>
          <p:nvPr/>
        </p:nvPicPr>
        <p:blipFill>
          <a:blip r:embed="rId3">
            <a:alphaModFix/>
          </a:blip>
          <a:stretch>
            <a:fillRect/>
          </a:stretch>
        </p:blipFill>
        <p:spPr>
          <a:xfrm>
            <a:off x="3171425" y="1988775"/>
            <a:ext cx="2801125" cy="643225"/>
          </a:xfrm>
          <a:prstGeom prst="rect">
            <a:avLst/>
          </a:prstGeom>
          <a:noFill/>
          <a:ln>
            <a:noFill/>
          </a:ln>
        </p:spPr>
      </p:pic>
      <p:pic>
        <p:nvPicPr>
          <p:cNvPr id="130" name="Google Shape;130;p23"/>
          <p:cNvPicPr preferRelativeResize="0"/>
          <p:nvPr/>
        </p:nvPicPr>
        <p:blipFill>
          <a:blip r:embed="rId4">
            <a:alphaModFix/>
          </a:blip>
          <a:stretch>
            <a:fillRect/>
          </a:stretch>
        </p:blipFill>
        <p:spPr>
          <a:xfrm>
            <a:off x="1664988" y="3603050"/>
            <a:ext cx="5814025" cy="6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301375"/>
            <a:ext cx="8520600" cy="426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Substituting it into the unbiased bilateral filter </a:t>
            </a:r>
            <a:r>
              <a:rPr lang="en"/>
              <a:t>equation</a:t>
            </a:r>
            <a:r>
              <a:rPr lang="en"/>
              <a:t> we get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2372550" y="763175"/>
            <a:ext cx="3319600" cy="482500"/>
          </a:xfrm>
          <a:prstGeom prst="rect">
            <a:avLst/>
          </a:prstGeom>
          <a:noFill/>
          <a:ln>
            <a:noFill/>
          </a:ln>
        </p:spPr>
      </p:pic>
      <p:pic>
        <p:nvPicPr>
          <p:cNvPr id="137" name="Google Shape;137;p24"/>
          <p:cNvPicPr preferRelativeResize="0"/>
          <p:nvPr/>
        </p:nvPicPr>
        <p:blipFill>
          <a:blip r:embed="rId4">
            <a:alphaModFix/>
          </a:blip>
          <a:stretch>
            <a:fillRect/>
          </a:stretch>
        </p:blipFill>
        <p:spPr>
          <a:xfrm>
            <a:off x="2041625" y="2040050"/>
            <a:ext cx="3981450" cy="963650"/>
          </a:xfrm>
          <a:prstGeom prst="rect">
            <a:avLst/>
          </a:prstGeom>
          <a:noFill/>
          <a:ln>
            <a:noFill/>
          </a:ln>
        </p:spPr>
      </p:pic>
      <p:pic>
        <p:nvPicPr>
          <p:cNvPr id="138" name="Google Shape;138;p24"/>
          <p:cNvPicPr preferRelativeResize="0"/>
          <p:nvPr/>
        </p:nvPicPr>
        <p:blipFill>
          <a:blip r:embed="rId5">
            <a:alphaModFix/>
          </a:blip>
          <a:stretch>
            <a:fillRect/>
          </a:stretch>
        </p:blipFill>
        <p:spPr>
          <a:xfrm>
            <a:off x="2066575" y="3606150"/>
            <a:ext cx="3931551" cy="36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Raised Cosines</a:t>
            </a:r>
            <a:endParaRPr/>
          </a:p>
        </p:txBody>
      </p:sp>
      <p:sp>
        <p:nvSpPr>
          <p:cNvPr id="144" name="Google Shape;144;p25"/>
          <p:cNvSpPr txBox="1"/>
          <p:nvPr>
            <p:ph idx="1" type="body"/>
          </p:nvPr>
        </p:nvSpPr>
        <p:spPr>
          <a:xfrm>
            <a:off x="311700" y="1152475"/>
            <a:ext cx="4018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use the advantage of the symmetricity and monotonicity of Powers of Cosines called</a:t>
            </a:r>
            <a:r>
              <a:rPr b="1" lang="en"/>
              <a:t> Raised Cosines</a:t>
            </a:r>
            <a:r>
              <a:rPr lang="en"/>
              <a:t>. Here are few of them where we observed that higher cosines tend to approximate towards a Gaussian curve and start deviating after a given value K, after which the graph starts to deviate from Gaussian Curve. In the example figure , our n values range from 1 to 5.</a:t>
            </a:r>
            <a:endParaRPr/>
          </a:p>
        </p:txBody>
      </p:sp>
      <p:pic>
        <p:nvPicPr>
          <p:cNvPr id="145" name="Google Shape;145;p25"/>
          <p:cNvPicPr preferRelativeResize="0"/>
          <p:nvPr/>
        </p:nvPicPr>
        <p:blipFill>
          <a:blip r:embed="rId3">
            <a:alphaModFix/>
          </a:blip>
          <a:stretch>
            <a:fillRect/>
          </a:stretch>
        </p:blipFill>
        <p:spPr>
          <a:xfrm>
            <a:off x="4772875" y="1152475"/>
            <a:ext cx="3946924" cy="3416400"/>
          </a:xfrm>
          <a:prstGeom prst="rect">
            <a:avLst/>
          </a:prstGeom>
          <a:noFill/>
          <a:ln>
            <a:noFill/>
          </a:ln>
        </p:spPr>
      </p:pic>
      <p:sp>
        <p:nvSpPr>
          <p:cNvPr id="146" name="Google Shape;146;p25"/>
          <p:cNvSpPr txBox="1"/>
          <p:nvPr/>
        </p:nvSpPr>
        <p:spPr>
          <a:xfrm flipH="1">
            <a:off x="6399603" y="2479325"/>
            <a:ext cx="5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n=5</a:t>
            </a:r>
            <a:endParaRPr>
              <a:latin typeface="Average"/>
              <a:ea typeface="Average"/>
              <a:cs typeface="Average"/>
              <a:sym typeface="Average"/>
            </a:endParaRPr>
          </a:p>
        </p:txBody>
      </p:sp>
      <p:sp>
        <p:nvSpPr>
          <p:cNvPr id="147" name="Google Shape;147;p25"/>
          <p:cNvSpPr txBox="1"/>
          <p:nvPr/>
        </p:nvSpPr>
        <p:spPr>
          <a:xfrm>
            <a:off x="5475000" y="1838400"/>
            <a:ext cx="5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 = 1</a:t>
            </a: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Denoting our range kernel as a raised cosine (approximation)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know that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Applying Binomial theorem on the above expression , we get:</a:t>
            </a:r>
            <a:endParaRPr/>
          </a:p>
          <a:p>
            <a:pPr indent="0" lvl="0" marL="0" rtl="0" algn="l">
              <a:spcBef>
                <a:spcPts val="120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3333450" y="1683150"/>
            <a:ext cx="2477100" cy="456600"/>
          </a:xfrm>
          <a:prstGeom prst="rect">
            <a:avLst/>
          </a:prstGeom>
          <a:noFill/>
          <a:ln>
            <a:noFill/>
          </a:ln>
        </p:spPr>
      </p:pic>
      <p:pic>
        <p:nvPicPr>
          <p:cNvPr id="155" name="Google Shape;155;p26"/>
          <p:cNvPicPr preferRelativeResize="0"/>
          <p:nvPr/>
        </p:nvPicPr>
        <p:blipFill>
          <a:blip r:embed="rId4">
            <a:alphaModFix/>
          </a:blip>
          <a:stretch>
            <a:fillRect/>
          </a:stretch>
        </p:blipFill>
        <p:spPr>
          <a:xfrm>
            <a:off x="3453163" y="2398816"/>
            <a:ext cx="2237675" cy="345875"/>
          </a:xfrm>
          <a:prstGeom prst="rect">
            <a:avLst/>
          </a:prstGeom>
          <a:noFill/>
          <a:ln>
            <a:noFill/>
          </a:ln>
        </p:spPr>
      </p:pic>
      <p:pic>
        <p:nvPicPr>
          <p:cNvPr id="156" name="Google Shape;156;p26"/>
          <p:cNvPicPr preferRelativeResize="0"/>
          <p:nvPr/>
        </p:nvPicPr>
        <p:blipFill>
          <a:blip r:embed="rId5">
            <a:alphaModFix/>
          </a:blip>
          <a:stretch>
            <a:fillRect/>
          </a:stretch>
        </p:blipFill>
        <p:spPr>
          <a:xfrm>
            <a:off x="2283538" y="3511075"/>
            <a:ext cx="4576925" cy="82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7"/>
          <p:cNvPicPr preferRelativeResize="0"/>
          <p:nvPr/>
        </p:nvPicPr>
        <p:blipFill>
          <a:blip r:embed="rId3">
            <a:alphaModFix/>
          </a:blip>
          <a:stretch>
            <a:fillRect/>
          </a:stretch>
        </p:blipFill>
        <p:spPr>
          <a:xfrm>
            <a:off x="311700" y="1220600"/>
            <a:ext cx="8281725" cy="334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8"/>
          <p:cNvPicPr preferRelativeResize="0"/>
          <p:nvPr/>
        </p:nvPicPr>
        <p:blipFill>
          <a:blip r:embed="rId3">
            <a:alphaModFix/>
          </a:blip>
          <a:stretch>
            <a:fillRect/>
          </a:stretch>
        </p:blipFill>
        <p:spPr>
          <a:xfrm>
            <a:off x="362550" y="1152475"/>
            <a:ext cx="8469749" cy="303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Distribution</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Mitul : Paper Reading, Implementation, PPT, Documentation, </a:t>
            </a:r>
            <a:r>
              <a:rPr lang="en"/>
              <a:t>Fast bilateral kernel, Fast Filter for Spatial Kernel</a:t>
            </a:r>
            <a:endParaRPr/>
          </a:p>
          <a:p>
            <a:pPr indent="0" lvl="0" marL="0" rtl="0" algn="l">
              <a:spcBef>
                <a:spcPts val="1200"/>
              </a:spcBef>
              <a:spcAft>
                <a:spcPts val="0"/>
              </a:spcAft>
              <a:buNone/>
            </a:pPr>
            <a:r>
              <a:rPr lang="en"/>
              <a:t>Sreeharsha : </a:t>
            </a:r>
            <a:r>
              <a:rPr lang="en"/>
              <a:t>Paper Reading, Implementation, Maximum Local Range Function, Apply filter, Fast bilateral kernel, Time comparison Analysis</a:t>
            </a:r>
            <a:endParaRPr/>
          </a:p>
          <a:p>
            <a:pPr indent="0" lvl="0" marL="0" rtl="0" algn="l">
              <a:spcBef>
                <a:spcPts val="1200"/>
              </a:spcBef>
              <a:spcAft>
                <a:spcPts val="0"/>
              </a:spcAft>
              <a:buNone/>
            </a:pPr>
            <a:r>
              <a:rPr lang="en"/>
              <a:t>Nikhil : </a:t>
            </a:r>
            <a:r>
              <a:rPr lang="en"/>
              <a:t>Paper Reading, Implementation, Fast bilateral kernel, requirements.txt</a:t>
            </a:r>
            <a:endParaRPr/>
          </a:p>
          <a:p>
            <a:pPr indent="0" lvl="0" marL="0" rtl="0" algn="l">
              <a:spcBef>
                <a:spcPts val="1200"/>
              </a:spcBef>
              <a:spcAft>
                <a:spcPts val="0"/>
              </a:spcAft>
              <a:buNone/>
            </a:pPr>
            <a:r>
              <a:rPr lang="en"/>
              <a:t>Atharv : </a:t>
            </a:r>
            <a:r>
              <a:rPr lang="en"/>
              <a:t>Paper Reading, Implementation, Gaussian Kernel, Apply Filter FFt, Fast bilateral kernel</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 Full Marks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 : </a:t>
            </a:r>
            <a:endParaRPr/>
          </a:p>
          <a:p>
            <a:pPr indent="0" lvl="0" marL="0" rtl="0" algn="l">
              <a:spcBef>
                <a:spcPts val="1200"/>
              </a:spcBef>
              <a:spcAft>
                <a:spcPts val="0"/>
              </a:spcAft>
              <a:buNone/>
            </a:pPr>
            <a:r>
              <a:rPr lang="en"/>
              <a:t>Sreeharsha TD (2020102040)</a:t>
            </a:r>
            <a:endParaRPr/>
          </a:p>
          <a:p>
            <a:pPr indent="0" lvl="0" marL="0" rtl="0" algn="l">
              <a:spcBef>
                <a:spcPts val="1200"/>
              </a:spcBef>
              <a:spcAft>
                <a:spcPts val="0"/>
              </a:spcAft>
              <a:buNone/>
            </a:pPr>
            <a:r>
              <a:rPr lang="en"/>
              <a:t>Nikhil Agarwal (2020102021)</a:t>
            </a:r>
            <a:endParaRPr/>
          </a:p>
          <a:p>
            <a:pPr indent="0" lvl="0" marL="0" rtl="0" algn="l">
              <a:spcBef>
                <a:spcPts val="1200"/>
              </a:spcBef>
              <a:spcAft>
                <a:spcPts val="0"/>
              </a:spcAft>
              <a:buNone/>
            </a:pPr>
            <a:r>
              <a:rPr lang="en"/>
              <a:t>Atharv Sujlegaonkar (2020102025)</a:t>
            </a:r>
            <a:endParaRPr/>
          </a:p>
          <a:p>
            <a:pPr indent="0" lvl="0" marL="0" rtl="0" algn="l">
              <a:spcBef>
                <a:spcPts val="1200"/>
              </a:spcBef>
              <a:spcAft>
                <a:spcPts val="0"/>
              </a:spcAft>
              <a:buNone/>
            </a:pPr>
            <a:r>
              <a:rPr lang="en"/>
              <a:t>Mitul Garg (2020102026)</a:t>
            </a:r>
            <a:endParaRPr/>
          </a:p>
          <a:p>
            <a:pPr indent="0" lvl="0" marL="0" rtl="0" algn="l">
              <a:spcBef>
                <a:spcPts val="1200"/>
              </a:spcBef>
              <a:spcAft>
                <a:spcPts val="0"/>
              </a:spcAft>
              <a:buNone/>
            </a:pPr>
            <a:r>
              <a:rPr b="1" lang="en" sz="2000"/>
              <a:t>Mentor TA : Manasvi Vaidyula</a:t>
            </a:r>
            <a:endParaRPr b="1" sz="2000"/>
          </a:p>
          <a:p>
            <a:pPr indent="0" lvl="0" marL="0" rtl="0" algn="l">
              <a:spcBef>
                <a:spcPts val="1200"/>
              </a:spcBef>
              <a:spcAft>
                <a:spcPts val="1200"/>
              </a:spcAft>
              <a:buNone/>
            </a:pPr>
            <a:r>
              <a:rPr b="1" lang="en" sz="2000"/>
              <a:t>Repo URL : </a:t>
            </a:r>
            <a:r>
              <a:rPr b="1" lang="en" sz="2000" u="sng">
                <a:solidFill>
                  <a:srgbClr val="FF9900"/>
                </a:solidFill>
                <a:hlinkClick r:id="rId3">
                  <a:extLst>
                    <a:ext uri="{A12FA001-AC4F-418D-AE19-62706E023703}">
                      <ahyp:hlinkClr val="tx"/>
                    </a:ext>
                  </a:extLst>
                </a:hlinkClick>
              </a:rPr>
              <a:t>Link</a:t>
            </a:r>
            <a:endParaRPr b="1" sz="20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topic</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know that </a:t>
            </a:r>
            <a:r>
              <a:rPr lang="en"/>
              <a:t>the edge-preserving bilateral filter involves an additional range kernel along with the spatial filter. This is used to restrict the averaging to those neighborhood pixels whose intensity are similar or close to that of the pixel of interest. The range kernel operates by acting on the pixel intensities. This makes the averaging process nonlinear and computationally intensive, particularly when the spatial filter is large. In this paper, we show how the Bilateral Filter can be implemented in O(1) time complexity using trigonometric range kernels.</a:t>
            </a:r>
            <a:endParaRPr/>
          </a:p>
          <a:p>
            <a:pPr indent="0" lvl="0" marL="0" rtl="0" algn="l">
              <a:spcBef>
                <a:spcPts val="1200"/>
              </a:spcBef>
              <a:spcAft>
                <a:spcPts val="1200"/>
              </a:spcAft>
              <a:buNone/>
            </a:pPr>
            <a:r>
              <a:rPr lang="en"/>
              <a:t>This means on changing kernel size change in the time of computation will be negligible.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2"/>
                </a:solidFill>
              </a:rPr>
              <a:t>The idea of using trigonometric range kernels was inspired from the Constant time Bilateral Filter using Polynomial Kernels presented by </a:t>
            </a:r>
            <a:r>
              <a:rPr b="1" i="1" lang="en">
                <a:solidFill>
                  <a:schemeClr val="lt2"/>
                </a:solidFill>
              </a:rPr>
              <a:t>Porikli . </a:t>
            </a:r>
            <a:r>
              <a:rPr lang="en">
                <a:solidFill>
                  <a:schemeClr val="lt2"/>
                </a:solidFill>
              </a:rPr>
              <a:t> </a:t>
            </a:r>
            <a:r>
              <a:rPr lang="en">
                <a:solidFill>
                  <a:schemeClr val="lt2"/>
                </a:solidFill>
              </a:rPr>
              <a:t>The class of trigonometric kernels turns out to be sufficiently rich, allowing for the approximation of the standard Gaussian bilateral filter more efficiently. </a:t>
            </a:r>
            <a:r>
              <a:rPr b="1" lang="en">
                <a:solidFill>
                  <a:schemeClr val="lt2"/>
                </a:solidFill>
              </a:rPr>
              <a:t>The attractive feature of this approach is that, for a fixed number of terms, the quality of approximation achieved using trigonometric kernels is much superior to that obtained by Porikli using polynomials.</a:t>
            </a:r>
            <a:endParaRPr b="1">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Approximation using Cosines using nearly 4 terms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11700" y="1152475"/>
            <a:ext cx="8468499"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Approximation using Polynomial using nearly 14 terms </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311700" y="1106875"/>
            <a:ext cx="8520598" cy="350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Bilateral Filter</a:t>
            </a:r>
            <a:endParaRPr/>
          </a:p>
        </p:txBody>
      </p:sp>
      <p:sp>
        <p:nvSpPr>
          <p:cNvPr id="98" name="Google Shape;98;p19"/>
          <p:cNvSpPr txBox="1"/>
          <p:nvPr>
            <p:ph idx="1" type="body"/>
          </p:nvPr>
        </p:nvSpPr>
        <p:spPr>
          <a:xfrm>
            <a:off x="311700" y="1142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Bilateral Filter of am image f(x) is given by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a:t>
            </a:r>
            <a:r>
              <a:rPr lang="en"/>
              <a:t>w(x) is the spatial kernel and ∅(s) is the range kernel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99" name="Google Shape;99;p19"/>
          <p:cNvPicPr preferRelativeResize="0"/>
          <p:nvPr/>
        </p:nvPicPr>
        <p:blipFill>
          <a:blip r:embed="rId3">
            <a:alphaModFix/>
          </a:blip>
          <a:stretch>
            <a:fillRect/>
          </a:stretch>
        </p:blipFill>
        <p:spPr>
          <a:xfrm>
            <a:off x="1395425" y="2089549"/>
            <a:ext cx="5067300" cy="776375"/>
          </a:xfrm>
          <a:prstGeom prst="rect">
            <a:avLst/>
          </a:prstGeom>
          <a:noFill/>
          <a:ln>
            <a:noFill/>
          </a:ln>
        </p:spPr>
      </p:pic>
      <p:pic>
        <p:nvPicPr>
          <p:cNvPr id="100" name="Google Shape;100;p19"/>
          <p:cNvPicPr preferRelativeResize="0"/>
          <p:nvPr/>
        </p:nvPicPr>
        <p:blipFill>
          <a:blip r:embed="rId4">
            <a:alphaModFix/>
          </a:blip>
          <a:stretch>
            <a:fillRect/>
          </a:stretch>
        </p:blipFill>
        <p:spPr>
          <a:xfrm>
            <a:off x="2038363" y="3507038"/>
            <a:ext cx="3781425" cy="79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nbiased form of the Bilateral Filter</a:t>
            </a:r>
            <a:endParaRPr/>
          </a:p>
        </p:txBody>
      </p:sp>
      <p:sp>
        <p:nvSpPr>
          <p:cNvPr id="106" name="Google Shape;106;p20"/>
          <p:cNvSpPr txBox="1"/>
          <p:nvPr>
            <p:ph idx="1" type="body"/>
          </p:nvPr>
        </p:nvSpPr>
        <p:spPr>
          <a:xfrm>
            <a:off x="412200" y="10177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w(x,y) = w(x-y) and ∅(f(x),f(y)) = ∅(f(x) - f(y))</a:t>
            </a:r>
            <a:endParaRPr/>
          </a:p>
          <a:p>
            <a:pPr indent="0" lvl="0" marL="0" rtl="0" algn="l">
              <a:spcBef>
                <a:spcPts val="1200"/>
              </a:spcBef>
              <a:spcAft>
                <a:spcPts val="0"/>
              </a:spcAft>
              <a:buNone/>
            </a:pPr>
            <a:r>
              <a:rPr lang="en"/>
              <a:t>`f(x) is given by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1716600" y="2009175"/>
            <a:ext cx="5791200" cy="823775"/>
          </a:xfrm>
          <a:prstGeom prst="rect">
            <a:avLst/>
          </a:prstGeom>
          <a:noFill/>
          <a:ln>
            <a:noFill/>
          </a:ln>
        </p:spPr>
      </p:pic>
      <p:pic>
        <p:nvPicPr>
          <p:cNvPr id="108" name="Google Shape;108;p20"/>
          <p:cNvPicPr preferRelativeResize="0"/>
          <p:nvPr/>
        </p:nvPicPr>
        <p:blipFill>
          <a:blip r:embed="rId4">
            <a:alphaModFix/>
          </a:blip>
          <a:stretch>
            <a:fillRect/>
          </a:stretch>
        </p:blipFill>
        <p:spPr>
          <a:xfrm>
            <a:off x="2541025" y="3395525"/>
            <a:ext cx="4467225" cy="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Time Bilateral Filter</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presence of </a:t>
            </a:r>
            <a:r>
              <a:rPr lang="en"/>
              <a:t>∅(f(x-y) - f(x)) in the following equation makes the filter non-linear.</a:t>
            </a:r>
            <a:endParaRPr/>
          </a:p>
          <a:p>
            <a:pPr indent="0" lvl="0" marL="0" rtl="0" algn="l">
              <a:spcBef>
                <a:spcPts val="1200"/>
              </a:spcBef>
              <a:spcAft>
                <a:spcPts val="0"/>
              </a:spcAft>
              <a:buNone/>
            </a:pPr>
            <a:r>
              <a:rPr lang="en"/>
              <a:t>In the absence of this term the filter is simply :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which can be calculated in constant time using convolution multiplication property of the FFT.  Here the constant time is being referred in respect to kernel size, but the computations will depend on the size of the image. We assume that :</a:t>
            </a:r>
            <a:endParaRPr/>
          </a:p>
          <a:p>
            <a:pPr indent="0" lvl="0" marL="0" rtl="0" algn="l">
              <a:spcBef>
                <a:spcPts val="1200"/>
              </a:spcBef>
              <a:spcAft>
                <a:spcPts val="1200"/>
              </a:spcAft>
              <a:buNone/>
            </a:pPr>
            <a:r>
              <a:rPr lang="en"/>
              <a:t>				</a:t>
            </a:r>
            <a:r>
              <a:rPr b="1" lang="en" sz="1900">
                <a:solidFill>
                  <a:schemeClr val="dk1"/>
                </a:solidFill>
              </a:rPr>
              <a:t>∅(s)  =  cos(ɣs)        (-T &lt;= s &lt;= T) </a:t>
            </a:r>
            <a:endParaRPr b="1" sz="1900">
              <a:solidFill>
                <a:schemeClr val="dk1"/>
              </a:solidFill>
            </a:endParaRPr>
          </a:p>
        </p:txBody>
      </p:sp>
      <p:pic>
        <p:nvPicPr>
          <p:cNvPr id="115" name="Google Shape;115;p21"/>
          <p:cNvPicPr preferRelativeResize="0"/>
          <p:nvPr/>
        </p:nvPicPr>
        <p:blipFill>
          <a:blip r:embed="rId3">
            <a:alphaModFix/>
          </a:blip>
          <a:stretch>
            <a:fillRect/>
          </a:stretch>
        </p:blipFill>
        <p:spPr>
          <a:xfrm>
            <a:off x="5034500" y="1519725"/>
            <a:ext cx="3353825" cy="69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