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2" r:id="rId4"/>
    <p:sldId id="258" r:id="rId5"/>
    <p:sldId id="282" r:id="rId6"/>
    <p:sldId id="283" r:id="rId7"/>
    <p:sldId id="290" r:id="rId8"/>
    <p:sldId id="291" r:id="rId9"/>
    <p:sldId id="264" r:id="rId10"/>
    <p:sldId id="284" r:id="rId11"/>
    <p:sldId id="266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howGuides="1">
      <p:cViewPr varScale="1">
        <p:scale>
          <a:sx n="116" d="100"/>
          <a:sy n="116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88C9F4-8973-4ADC-926B-710B93963F3C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50A8E-19A4-4E3D-8987-6D86C0FB8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525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50A8E-19A4-4E3D-8987-6D86C0FB8DB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204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6FA6-49DE-4009-BE7D-3613C5E6A912}" type="datetime1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3215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altLang="ko-KR" dirty="0" smtClean="0"/>
              <a:t>- </a:t>
            </a:r>
            <a:fld id="{70BCCC8F-C278-4E41-A739-48810E0889D3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605CE-FF5B-4B05-A1C0-65019647A128}" type="datetime1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3215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altLang="ko-KR" dirty="0" smtClean="0"/>
              <a:t>- </a:t>
            </a:r>
            <a:fld id="{70BCCC8F-C278-4E41-A739-48810E0889D3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D0FD7-55EF-41F0-819A-F2161C9D7464}" type="datetime1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3215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altLang="ko-KR" dirty="0" smtClean="0"/>
              <a:t>- </a:t>
            </a:r>
            <a:fld id="{70BCCC8F-C278-4E41-A739-48810E0889D3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76EC-748F-4DDA-8407-E30B19B4BD50}" type="datetime1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3215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altLang="ko-KR" dirty="0" smtClean="0"/>
              <a:t>- </a:t>
            </a:r>
            <a:fld id="{70BCCC8F-C278-4E41-A739-48810E0889D3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9E13-860B-46B7-B6BD-F634FB1DD9D7}" type="datetime1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3215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altLang="ko-KR" dirty="0" smtClean="0"/>
              <a:t>- </a:t>
            </a:r>
            <a:fld id="{70BCCC8F-C278-4E41-A739-48810E0889D3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121E-C5C1-4982-BD7F-47A93DBB1796}" type="datetime1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3215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altLang="ko-KR" dirty="0" smtClean="0"/>
              <a:t>- </a:t>
            </a:r>
            <a:fld id="{70BCCC8F-C278-4E41-A739-48810E0889D3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238BE-0F1C-4F9B-9851-3951DA182809}" type="datetime1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73215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altLang="ko-KR" dirty="0" smtClean="0"/>
              <a:t>- </a:t>
            </a:r>
            <a:fld id="{70BCCC8F-C278-4E41-A739-48810E0889D3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972F-8547-4A67-ACE1-D897E5771FD9}" type="datetime1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3215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altLang="ko-KR" dirty="0" smtClean="0"/>
              <a:t>- </a:t>
            </a:r>
            <a:fld id="{70BCCC8F-C278-4E41-A739-48810E0889D3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216B-8BDF-487A-B605-33E0DCCD3761}" type="datetime1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3215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altLang="ko-KR" dirty="0" smtClean="0"/>
              <a:t>- </a:t>
            </a:r>
            <a:fld id="{70BCCC8F-C278-4E41-A739-48810E0889D3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EC86-3B56-408A-8345-6EBE3B8FC90A}" type="datetime1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3215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altLang="ko-KR" dirty="0" smtClean="0"/>
              <a:t>- </a:t>
            </a:r>
            <a:fld id="{70BCCC8F-C278-4E41-A739-48810E0889D3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2B95-066F-4462-884D-04648C396BEB}" type="datetime1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3215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altLang="ko-KR" dirty="0" smtClean="0"/>
              <a:t>- </a:t>
            </a:r>
            <a:fld id="{70BCCC8F-C278-4E41-A739-48810E0889D3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95936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3E6ED4D-184F-43B9-9623-8B87ECC3017B}" type="datetime1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3215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altLang="ko-KR" dirty="0" smtClean="0"/>
              <a:t>- </a:t>
            </a:r>
            <a:fld id="{70BCCC8F-C278-4E41-A739-48810E0889D3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/>
              <a:t>데이터분석 </a:t>
            </a:r>
            <a:r>
              <a:rPr lang="ko-KR" altLang="en-US" b="1" dirty="0" err="1" smtClean="0"/>
              <a:t>스터디</a:t>
            </a:r>
            <a:r>
              <a:rPr lang="ko-KR" altLang="en-US" b="1" dirty="0" smtClean="0"/>
              <a:t> </a:t>
            </a:r>
            <a:r>
              <a:rPr lang="en-US" altLang="ko-KR" b="1" dirty="0"/>
              <a:t>3</a:t>
            </a:r>
            <a:r>
              <a:rPr lang="ko-KR" altLang="en-US" b="1" dirty="0" err="1" smtClean="0"/>
              <a:t>회차</a:t>
            </a:r>
            <a:endParaRPr lang="ko-KR" altLang="en-US" b="1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73215" y="6250163"/>
            <a:ext cx="1161826" cy="365125"/>
          </a:xfrm>
        </p:spPr>
        <p:txBody>
          <a:bodyPr/>
          <a:lstStyle/>
          <a:p>
            <a:r>
              <a:rPr lang="en-US" altLang="ko-KR" dirty="0" smtClean="0"/>
              <a:t>- </a:t>
            </a:r>
            <a:fld id="{70BCCC8F-C278-4E41-A739-48810E0889D3}" type="slidenum">
              <a:rPr lang="ko-KR" altLang="en-US" smtClean="0"/>
              <a:t>1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382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4.9 </a:t>
            </a:r>
            <a:r>
              <a:rPr lang="ko-KR" altLang="en-US" dirty="0" err="1" smtClean="0"/>
              <a:t>로지스틱</a:t>
            </a:r>
            <a:r>
              <a:rPr lang="ko-KR" altLang="en-US" dirty="0" smtClean="0"/>
              <a:t> 회귀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1560" y="4941168"/>
            <a:ext cx="8136904" cy="1368152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1900" dirty="0" smtClean="0"/>
              <a:t>종속변수가 범주형 데이터인 경우에 사용되는 회귀 분석법</a:t>
            </a:r>
            <a:endParaRPr lang="en-US" altLang="ko-KR" sz="1900" dirty="0" smtClean="0"/>
          </a:p>
          <a:p>
            <a:pPr>
              <a:lnSpc>
                <a:spcPct val="130000"/>
              </a:lnSpc>
            </a:pPr>
            <a:r>
              <a:rPr lang="ko-KR" altLang="en-US" sz="1900" dirty="0" smtClean="0"/>
              <a:t>종속변수는 </a:t>
            </a:r>
            <a:r>
              <a:rPr lang="en-US" altLang="ko-KR" sz="1900" dirty="0" smtClean="0"/>
              <a:t>1, 0 </a:t>
            </a:r>
            <a:r>
              <a:rPr lang="ko-KR" altLang="en-US" sz="1900" dirty="0" smtClean="0"/>
              <a:t>두 가지의 값</a:t>
            </a:r>
            <a:r>
              <a:rPr lang="en-US" altLang="ko-KR" sz="1900" dirty="0" smtClean="0"/>
              <a:t>(</a:t>
            </a:r>
            <a:r>
              <a:rPr lang="ko-KR" altLang="en-US" sz="1900" dirty="0" smtClean="0"/>
              <a:t>이항변수</a:t>
            </a:r>
            <a:r>
              <a:rPr lang="en-US" altLang="ko-KR" sz="1900" dirty="0" smtClean="0"/>
              <a:t>)</a:t>
            </a:r>
            <a:r>
              <a:rPr lang="ko-KR" altLang="en-US" sz="1900" dirty="0" smtClean="0"/>
              <a:t>를 가짐</a:t>
            </a:r>
            <a:endParaRPr lang="en-US" altLang="ko-KR" sz="1900" dirty="0" smtClean="0"/>
          </a:p>
          <a:p>
            <a:pPr>
              <a:lnSpc>
                <a:spcPct val="130000"/>
              </a:lnSpc>
            </a:pPr>
            <a:r>
              <a:rPr lang="ko-KR" altLang="en-US" sz="1900" dirty="0" err="1" smtClean="0"/>
              <a:t>로지스틱</a:t>
            </a:r>
            <a:r>
              <a:rPr lang="ko-KR" altLang="en-US" sz="1900" dirty="0" smtClean="0"/>
              <a:t> 회귀분석은 지도 학습</a:t>
            </a:r>
            <a:r>
              <a:rPr lang="en-US" altLang="ko-KR" sz="1900" dirty="0" smtClean="0"/>
              <a:t>, </a:t>
            </a:r>
            <a:r>
              <a:rPr lang="ko-KR" altLang="en-US" sz="1900" dirty="0" smtClean="0"/>
              <a:t>특정 결과의 분류 및 예측을 위해 사용됨</a:t>
            </a:r>
            <a:endParaRPr lang="en-US" altLang="ko-KR" sz="1900" spc="-30" dirty="0" smtClean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73215" y="6268723"/>
            <a:ext cx="1161826" cy="3651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1600" dirty="0" smtClean="0"/>
              <a:t>- </a:t>
            </a:r>
            <a:fld id="{70BCCC8F-C278-4E41-A739-48810E0889D3}" type="slidenum">
              <a:rPr lang="ko-KR" altLang="en-US" sz="1600" smtClean="0"/>
              <a:pPr marL="0" indent="0" algn="ctr">
                <a:buNone/>
              </a:pPr>
              <a:t>10</a:t>
            </a:fld>
            <a:r>
              <a:rPr lang="ko-KR" altLang="en-US" sz="1600" dirty="0" smtClean="0"/>
              <a:t> </a:t>
            </a:r>
            <a:r>
              <a:rPr lang="en-US" altLang="ko-KR" sz="1600" dirty="0" smtClean="0"/>
              <a:t>-</a:t>
            </a:r>
            <a:endParaRPr lang="ko-KR" altLang="en-US" sz="1600" dirty="0"/>
          </a:p>
        </p:txBody>
      </p:sp>
      <p:pic>
        <p:nvPicPr>
          <p:cNvPr id="5122" name="Picture 2" descr="C:\Users\User\Desktop\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276872"/>
            <a:ext cx="5688012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48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73215" y="6268723"/>
            <a:ext cx="1161826" cy="3651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1600" dirty="0" smtClean="0"/>
              <a:t>- </a:t>
            </a:r>
            <a:fld id="{70BCCC8F-C278-4E41-A739-48810E0889D3}" type="slidenum">
              <a:rPr lang="ko-KR" altLang="en-US" sz="1600" smtClean="0"/>
              <a:pPr marL="0" indent="0" algn="ctr">
                <a:buNone/>
              </a:pPr>
              <a:t>11</a:t>
            </a:fld>
            <a:r>
              <a:rPr lang="ko-KR" altLang="en-US" sz="1600" dirty="0" smtClean="0"/>
              <a:t> </a:t>
            </a:r>
            <a:r>
              <a:rPr lang="en-US" altLang="ko-KR" sz="1600" dirty="0" smtClean="0"/>
              <a:t>-</a:t>
            </a:r>
            <a:endParaRPr lang="ko-KR" altLang="en-US" sz="1600" dirty="0"/>
          </a:p>
        </p:txBody>
      </p:sp>
      <p:sp>
        <p:nvSpPr>
          <p:cNvPr id="6" name="제목 3"/>
          <p:cNvSpPr txBox="1">
            <a:spLocks/>
          </p:cNvSpPr>
          <p:nvPr/>
        </p:nvSpPr>
        <p:spPr>
          <a:xfrm>
            <a:off x="1691680" y="1667967"/>
            <a:ext cx="5760640" cy="17801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dist"/>
            <a:r>
              <a:rPr lang="en-US" altLang="ko-KR" sz="4000" b="1" dirty="0" smtClean="0"/>
              <a:t>3. </a:t>
            </a:r>
            <a:r>
              <a:rPr lang="ko-KR" altLang="en-US" sz="4000" b="1" dirty="0" smtClean="0"/>
              <a:t>주성분 분석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69813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4.10 </a:t>
            </a:r>
            <a:r>
              <a:rPr lang="ko-KR" altLang="en-US" dirty="0" smtClean="0"/>
              <a:t>주성분 분석</a:t>
            </a:r>
            <a:r>
              <a:rPr lang="en-US" altLang="ko-KR" dirty="0" smtClean="0"/>
              <a:t>(PCA)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95536" y="2276872"/>
            <a:ext cx="4824536" cy="4176464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ko-KR" altLang="en-US" sz="1800" dirty="0" smtClean="0"/>
              <a:t>연관 </a:t>
            </a:r>
            <a:r>
              <a:rPr lang="ko-KR" altLang="en-US" sz="1800" dirty="0"/>
              <a:t>가능성이 있는 고차원 공간의 표본들을 </a:t>
            </a:r>
            <a:r>
              <a:rPr lang="ko-KR" altLang="en-US" sz="1800" dirty="0" smtClean="0"/>
              <a:t>연관성이 </a:t>
            </a:r>
            <a:r>
              <a:rPr lang="ko-KR" altLang="en-US" sz="1800" dirty="0"/>
              <a:t>없는 </a:t>
            </a:r>
            <a:r>
              <a:rPr lang="ko-KR" altLang="en-US" sz="1800" dirty="0" err="1"/>
              <a:t>저차원</a:t>
            </a:r>
            <a:r>
              <a:rPr lang="ko-KR" altLang="en-US" sz="1800" dirty="0"/>
              <a:t> 공간</a:t>
            </a:r>
            <a:r>
              <a:rPr lang="en-US" altLang="ko-KR" sz="1800" dirty="0"/>
              <a:t>(</a:t>
            </a:r>
            <a:r>
              <a:rPr lang="ko-KR" altLang="en-US" sz="1800" b="1" dirty="0"/>
              <a:t>주성분</a:t>
            </a:r>
            <a:r>
              <a:rPr lang="en-US" altLang="ko-KR" sz="1800" dirty="0"/>
              <a:t>)</a:t>
            </a:r>
            <a:r>
              <a:rPr lang="ko-KR" altLang="en-US" sz="1800" dirty="0"/>
              <a:t>의 표본으로 변환하기 </a:t>
            </a:r>
            <a:r>
              <a:rPr lang="ko-KR" altLang="en-US" sz="1800" dirty="0" smtClean="0"/>
              <a:t>위해 직교 변환을 사용</a:t>
            </a:r>
            <a:endParaRPr lang="en-US" altLang="ko-KR" sz="1800" dirty="0" smtClean="0"/>
          </a:p>
          <a:p>
            <a:pPr>
              <a:lnSpc>
                <a:spcPct val="130000"/>
              </a:lnSpc>
            </a:pPr>
            <a:r>
              <a:rPr lang="ko-KR" altLang="en-US" sz="1800" dirty="0" smtClean="0"/>
              <a:t>데이터를 한 개의 </a:t>
            </a:r>
            <a:r>
              <a:rPr lang="ko-KR" altLang="en-US" sz="1800" dirty="0"/>
              <a:t>축으로 사상시켰을 </a:t>
            </a:r>
            <a:r>
              <a:rPr lang="ko-KR" altLang="en-US" sz="1800" dirty="0" smtClean="0"/>
              <a:t>때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    분산이 </a:t>
            </a:r>
            <a:r>
              <a:rPr lang="ko-KR" altLang="en-US" sz="1800" dirty="0"/>
              <a:t>가장 커지는 </a:t>
            </a:r>
            <a:r>
              <a:rPr lang="ko-KR" altLang="en-US" sz="1800" dirty="0" smtClean="0"/>
              <a:t>축이 </a:t>
            </a:r>
            <a:r>
              <a:rPr lang="ko-KR" altLang="en-US" sz="1800" dirty="0"/>
              <a:t>첫 번째 주성분</a:t>
            </a:r>
            <a:r>
              <a:rPr lang="en-US" altLang="ko-KR" sz="1800" dirty="0"/>
              <a:t>, </a:t>
            </a:r>
            <a:r>
              <a:rPr lang="en-US" altLang="ko-KR" sz="1800" dirty="0" smtClean="0"/>
              <a:t>  </a:t>
            </a:r>
            <a:r>
              <a:rPr lang="ko-KR" altLang="en-US" sz="1800" dirty="0" smtClean="0"/>
              <a:t>두 </a:t>
            </a:r>
            <a:r>
              <a:rPr lang="ko-KR" altLang="en-US" sz="1800" dirty="0"/>
              <a:t>번째로 커지는 </a:t>
            </a:r>
            <a:r>
              <a:rPr lang="ko-KR" altLang="en-US" sz="1800" dirty="0" smtClean="0"/>
              <a:t>축을 </a:t>
            </a:r>
            <a:r>
              <a:rPr lang="ko-KR" altLang="en-US" sz="1800" dirty="0"/>
              <a:t>두 번째 주성분으로 </a:t>
            </a:r>
            <a:r>
              <a:rPr lang="ko-KR" altLang="en-US" sz="1800" dirty="0" smtClean="0"/>
              <a:t>새로운 </a:t>
            </a:r>
            <a:r>
              <a:rPr lang="ko-KR" altLang="en-US" sz="1800" dirty="0" err="1"/>
              <a:t>좌표계로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변환</a:t>
            </a:r>
            <a:endParaRPr lang="en-US" altLang="ko-KR" sz="1800" dirty="0" smtClean="0"/>
          </a:p>
          <a:p>
            <a:pPr>
              <a:lnSpc>
                <a:spcPct val="130000"/>
              </a:lnSpc>
            </a:pPr>
            <a:r>
              <a:rPr lang="ko-KR" altLang="en-US" sz="1800" dirty="0" smtClean="0"/>
              <a:t>표본의 </a:t>
            </a:r>
            <a:r>
              <a:rPr lang="ko-KR" altLang="en-US" sz="1800" dirty="0"/>
              <a:t>차이를 가장 잘 나타내는 성분들로 분해함으로써 데이터 분석에 </a:t>
            </a:r>
            <a:r>
              <a:rPr lang="ko-KR" altLang="en-US" sz="1800" dirty="0" smtClean="0"/>
              <a:t>이점을 제공</a:t>
            </a:r>
            <a:endParaRPr lang="en-US" altLang="ko-KR" sz="1800" dirty="0" smtClean="0"/>
          </a:p>
          <a:p>
            <a:pPr>
              <a:lnSpc>
                <a:spcPct val="130000"/>
              </a:lnSpc>
            </a:pPr>
            <a:r>
              <a:rPr lang="ko-KR" altLang="en-US" sz="1800" dirty="0" smtClean="0"/>
              <a:t>중요한 </a:t>
            </a:r>
            <a:r>
              <a:rPr lang="ko-KR" altLang="en-US" sz="1800" dirty="0"/>
              <a:t>성분들은 </a:t>
            </a:r>
            <a:r>
              <a:rPr lang="ko-KR" altLang="en-US" sz="1800" dirty="0" err="1" smtClean="0"/>
              <a:t>공분산</a:t>
            </a:r>
            <a:r>
              <a:rPr lang="ko-KR" altLang="en-US" sz="1800" dirty="0" smtClean="0"/>
              <a:t> 행렬의 고유 </a:t>
            </a:r>
            <a:r>
              <a:rPr lang="ko-KR" altLang="en-US" sz="1800" dirty="0"/>
              <a:t>벡터이기 때문에 </a:t>
            </a:r>
            <a:r>
              <a:rPr lang="ko-KR" altLang="en-US" sz="1800" dirty="0" smtClean="0"/>
              <a:t>직교</a:t>
            </a:r>
            <a:endParaRPr lang="en-US" altLang="ko-KR" sz="1900" dirty="0" smtClean="0">
              <a:latin typeface="+mj-ea"/>
              <a:ea typeface="+mj-ea"/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73215" y="6268723"/>
            <a:ext cx="1161826" cy="3651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1600" dirty="0" smtClean="0"/>
              <a:t>- </a:t>
            </a:r>
            <a:fld id="{70BCCC8F-C278-4E41-A739-48810E0889D3}" type="slidenum">
              <a:rPr lang="ko-KR" altLang="en-US" sz="1600" smtClean="0"/>
              <a:pPr marL="0" indent="0" algn="ctr">
                <a:buNone/>
              </a:pPr>
              <a:t>12</a:t>
            </a:fld>
            <a:r>
              <a:rPr lang="ko-KR" altLang="en-US" sz="1600" dirty="0" smtClean="0"/>
              <a:t> </a:t>
            </a:r>
            <a:r>
              <a:rPr lang="en-US" altLang="ko-KR" sz="1600" dirty="0" smtClean="0"/>
              <a:t>-</a:t>
            </a:r>
            <a:endParaRPr lang="ko-KR" altLang="en-US" sz="1600" dirty="0"/>
          </a:p>
        </p:txBody>
      </p:sp>
      <p:pic>
        <p:nvPicPr>
          <p:cNvPr id="6146" name="Picture 2" descr="C:\Users\User\Desktop\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996952"/>
            <a:ext cx="3290665" cy="304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43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1780108"/>
          </a:xfrm>
        </p:spPr>
        <p:txBody>
          <a:bodyPr anchor="ctr"/>
          <a:lstStyle/>
          <a:p>
            <a:r>
              <a:rPr lang="ko-KR" altLang="en-US" b="1" dirty="0" smtClean="0"/>
              <a:t>목          차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1916832"/>
            <a:ext cx="6400800" cy="3295116"/>
          </a:xfrm>
        </p:spPr>
        <p:txBody>
          <a:bodyPr anchor="ctr" anchorCtr="0">
            <a:noAutofit/>
          </a:bodyPr>
          <a:lstStyle/>
          <a:p>
            <a:pPr marL="457200" indent="-457200" algn="dist">
              <a:lnSpc>
                <a:spcPct val="200000"/>
              </a:lnSpc>
              <a:buClr>
                <a:schemeClr val="tx1"/>
              </a:buClr>
              <a:buAutoNum type="arabicPeriod"/>
            </a:pPr>
            <a:r>
              <a:rPr lang="ko-KR" altLang="en-US" sz="2800" b="1" dirty="0" smtClean="0"/>
              <a:t>선형회귀</a:t>
            </a:r>
            <a:endParaRPr lang="en-US" altLang="ko-KR" sz="2800" b="1" dirty="0" smtClean="0"/>
          </a:p>
          <a:p>
            <a:pPr marL="457200" indent="-457200" algn="dist">
              <a:lnSpc>
                <a:spcPct val="200000"/>
              </a:lnSpc>
              <a:buClr>
                <a:schemeClr val="tx1"/>
              </a:buClr>
              <a:buAutoNum type="arabicPeriod"/>
            </a:pPr>
            <a:r>
              <a:rPr lang="ko-KR" altLang="en-US" sz="2800" b="1" dirty="0" err="1" smtClean="0"/>
              <a:t>로지스틱</a:t>
            </a:r>
            <a:r>
              <a:rPr lang="ko-KR" altLang="en-US" sz="2800" b="1" dirty="0" smtClean="0"/>
              <a:t> 회귀</a:t>
            </a:r>
            <a:endParaRPr lang="en-US" altLang="ko-KR" sz="2800" b="1" dirty="0" smtClean="0"/>
          </a:p>
          <a:p>
            <a:pPr marL="457200" indent="-457200" algn="dist">
              <a:lnSpc>
                <a:spcPct val="200000"/>
              </a:lnSpc>
              <a:buClr>
                <a:schemeClr val="tx1"/>
              </a:buClr>
              <a:buAutoNum type="arabicPeriod"/>
            </a:pPr>
            <a:r>
              <a:rPr lang="ko-KR" altLang="en-US" sz="2800" b="1" dirty="0" smtClean="0"/>
              <a:t>주성분 분석</a:t>
            </a:r>
            <a:endParaRPr lang="ko-KR" altLang="en-US" sz="2800" b="1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73215" y="6250163"/>
            <a:ext cx="1161826" cy="365125"/>
          </a:xfrm>
        </p:spPr>
        <p:txBody>
          <a:bodyPr/>
          <a:lstStyle/>
          <a:p>
            <a:r>
              <a:rPr lang="en-US" altLang="ko-KR" dirty="0" smtClean="0"/>
              <a:t>- </a:t>
            </a:r>
            <a:fld id="{70BCCC8F-C278-4E41-A739-48810E0889D3}" type="slidenum">
              <a:rPr lang="ko-KR" altLang="en-US" smtClean="0"/>
              <a:t>2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004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실습의 중요성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03419" y="1988840"/>
            <a:ext cx="8317053" cy="42473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ko-KR" altLang="en-US" sz="5400" b="1" cap="all" spc="0" dirty="0" smtClean="0">
                <a:ln w="6350">
                  <a:solidFill>
                    <a:srgbClr val="FF0000"/>
                  </a:solidFill>
                </a:ln>
                <a:gradFill>
                  <a:gsLst>
                    <a:gs pos="417">
                      <a:schemeClr val="tx1"/>
                    </a:gs>
                    <a:gs pos="49500">
                      <a:srgbClr val="FF0000"/>
                    </a:gs>
                    <a:gs pos="41000">
                      <a:srgbClr val="FF0000"/>
                    </a:gs>
                    <a:gs pos="75828">
                      <a:srgbClr val="C00000"/>
                    </a:gs>
                    <a:gs pos="66000">
                      <a:schemeClr val="tx1"/>
                    </a:gs>
                    <a:gs pos="92000">
                      <a:schemeClr val="tx1"/>
                    </a:gs>
                    <a:gs pos="100000">
                      <a:srgbClr val="C00000"/>
                    </a:gs>
                  </a:gsLst>
                  <a:lin ang="5400000" scaled="0"/>
                </a:gradFill>
                <a:effectLst>
                  <a:reflection blurRad="12700" stA="50000" endPos="50000" dist="5000" dir="5400000" sy="-100000" rotWithShape="0"/>
                </a:effectLst>
              </a:rPr>
              <a:t>실습 코드를 책으로 읽는</a:t>
            </a:r>
            <a:endParaRPr lang="en-US" altLang="ko-KR" sz="5400" b="1" cap="all" spc="0" dirty="0" smtClean="0">
              <a:ln w="6350">
                <a:solidFill>
                  <a:srgbClr val="FF0000"/>
                </a:solidFill>
              </a:ln>
              <a:gradFill>
                <a:gsLst>
                  <a:gs pos="417">
                    <a:schemeClr val="tx1"/>
                  </a:gs>
                  <a:gs pos="49500">
                    <a:srgbClr val="FF0000"/>
                  </a:gs>
                  <a:gs pos="41000">
                    <a:srgbClr val="FF0000"/>
                  </a:gs>
                  <a:gs pos="75828">
                    <a:srgbClr val="C00000"/>
                  </a:gs>
                  <a:gs pos="66000">
                    <a:schemeClr val="tx1"/>
                  </a:gs>
                  <a:gs pos="92000">
                    <a:schemeClr val="tx1"/>
                  </a:gs>
                  <a:gs pos="100000">
                    <a:srgbClr val="C00000"/>
                  </a:gs>
                </a:gsLst>
                <a:lin ang="5400000" scaled="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r>
              <a:rPr lang="ko-KR" altLang="en-US" sz="5400" b="1" cap="all" spc="0" dirty="0" smtClean="0">
                <a:ln w="6350">
                  <a:solidFill>
                    <a:srgbClr val="FF0000"/>
                  </a:solidFill>
                </a:ln>
                <a:gradFill>
                  <a:gsLst>
                    <a:gs pos="417">
                      <a:schemeClr val="tx1"/>
                    </a:gs>
                    <a:gs pos="49500">
                      <a:srgbClr val="FF0000"/>
                    </a:gs>
                    <a:gs pos="41000">
                      <a:srgbClr val="FF0000"/>
                    </a:gs>
                    <a:gs pos="75828">
                      <a:srgbClr val="C00000"/>
                    </a:gs>
                    <a:gs pos="66000">
                      <a:schemeClr val="tx1"/>
                    </a:gs>
                    <a:gs pos="92000">
                      <a:schemeClr val="tx1"/>
                    </a:gs>
                    <a:gs pos="100000">
                      <a:srgbClr val="C00000"/>
                    </a:gs>
                  </a:gsLst>
                  <a:lin ang="5400000" scaled="0"/>
                </a:gradFill>
                <a:effectLst>
                  <a:reflection blurRad="12700" stA="50000" endPos="50000" dist="5000" dir="5400000" sy="-100000" rotWithShape="0"/>
                </a:effectLst>
              </a:rPr>
              <a:t>것보다 본인의 컴퓨터에서 직접 코드를 실행할 것을</a:t>
            </a:r>
            <a:endParaRPr lang="en-US" altLang="ko-KR" sz="5400" b="1" cap="all" spc="0" dirty="0" smtClean="0">
              <a:ln w="6350">
                <a:solidFill>
                  <a:srgbClr val="FF0000"/>
                </a:solidFill>
              </a:ln>
              <a:gradFill>
                <a:gsLst>
                  <a:gs pos="417">
                    <a:schemeClr val="tx1"/>
                  </a:gs>
                  <a:gs pos="49500">
                    <a:srgbClr val="FF0000"/>
                  </a:gs>
                  <a:gs pos="41000">
                    <a:srgbClr val="FF0000"/>
                  </a:gs>
                  <a:gs pos="75828">
                    <a:srgbClr val="C00000"/>
                  </a:gs>
                  <a:gs pos="66000">
                    <a:schemeClr val="tx1"/>
                  </a:gs>
                  <a:gs pos="92000">
                    <a:schemeClr val="tx1"/>
                  </a:gs>
                  <a:gs pos="100000">
                    <a:srgbClr val="C00000"/>
                  </a:gs>
                </a:gsLst>
                <a:lin ang="5400000" scaled="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r>
              <a:rPr lang="ko-KR" altLang="en-US" sz="5400" b="1" cap="all" spc="0" dirty="0" smtClean="0">
                <a:ln w="6350">
                  <a:solidFill>
                    <a:srgbClr val="FF0000"/>
                  </a:solidFill>
                </a:ln>
                <a:gradFill>
                  <a:gsLst>
                    <a:gs pos="417">
                      <a:schemeClr val="tx1"/>
                    </a:gs>
                    <a:gs pos="49500">
                      <a:srgbClr val="FF0000"/>
                    </a:gs>
                    <a:gs pos="41000">
                      <a:srgbClr val="FF0000"/>
                    </a:gs>
                    <a:gs pos="75828">
                      <a:srgbClr val="C00000"/>
                    </a:gs>
                    <a:gs pos="66000">
                      <a:schemeClr val="tx1"/>
                    </a:gs>
                    <a:gs pos="92000">
                      <a:schemeClr val="tx1"/>
                    </a:gs>
                    <a:gs pos="100000">
                      <a:srgbClr val="C00000"/>
                    </a:gs>
                  </a:gsLst>
                  <a:lin ang="5400000" scaled="0"/>
                </a:gradFill>
                <a:effectLst>
                  <a:reflection blurRad="12700" stA="50000" endPos="50000" dist="5000" dir="5400000" sy="-100000" rotWithShape="0"/>
                </a:effectLst>
              </a:rPr>
              <a:t>적극 권장합니다</a:t>
            </a:r>
            <a:r>
              <a:rPr lang="en-US" altLang="ko-KR" sz="5400" b="1" cap="all" spc="0" dirty="0" smtClean="0">
                <a:ln w="6350">
                  <a:solidFill>
                    <a:srgbClr val="FF0000"/>
                  </a:solidFill>
                </a:ln>
                <a:gradFill>
                  <a:gsLst>
                    <a:gs pos="417">
                      <a:schemeClr val="tx1"/>
                    </a:gs>
                    <a:gs pos="49500">
                      <a:srgbClr val="FF0000"/>
                    </a:gs>
                    <a:gs pos="41000">
                      <a:srgbClr val="FF0000"/>
                    </a:gs>
                    <a:gs pos="75828">
                      <a:srgbClr val="C00000"/>
                    </a:gs>
                    <a:gs pos="66000">
                      <a:schemeClr val="tx1"/>
                    </a:gs>
                    <a:gs pos="92000">
                      <a:schemeClr val="tx1"/>
                    </a:gs>
                    <a:gs pos="100000">
                      <a:srgbClr val="C00000"/>
                    </a:gs>
                  </a:gsLst>
                  <a:lin ang="5400000" scaled="0"/>
                </a:gradFill>
                <a:effectLst>
                  <a:reflection blurRad="12700" stA="50000" endPos="50000" dist="5000" dir="5400000" sy="-100000" rotWithShape="0"/>
                </a:effectLst>
              </a:rPr>
              <a:t>.</a:t>
            </a:r>
          </a:p>
          <a:p>
            <a:pPr algn="r"/>
            <a:r>
              <a:rPr lang="en-US" altLang="ko-KR" sz="5400" b="1" cap="all" dirty="0" smtClean="0">
                <a:ln w="6350">
                  <a:solidFill>
                    <a:srgbClr val="FF0000"/>
                  </a:solidFill>
                </a:ln>
                <a:gradFill>
                  <a:gsLst>
                    <a:gs pos="417">
                      <a:schemeClr val="tx1"/>
                    </a:gs>
                    <a:gs pos="49500">
                      <a:srgbClr val="FF0000"/>
                    </a:gs>
                    <a:gs pos="41000">
                      <a:srgbClr val="FF0000"/>
                    </a:gs>
                    <a:gs pos="75828">
                      <a:srgbClr val="C00000"/>
                    </a:gs>
                    <a:gs pos="66000">
                      <a:schemeClr val="tx1"/>
                    </a:gs>
                    <a:gs pos="92000">
                      <a:schemeClr val="tx1"/>
                    </a:gs>
                    <a:gs pos="100000">
                      <a:srgbClr val="C00000"/>
                    </a:gs>
                  </a:gsLst>
                  <a:lin ang="5400000" scaled="0"/>
                </a:gradFill>
                <a:effectLst>
                  <a:reflection blurRad="12700" stA="50000" endPos="50000" dist="5000" dir="5400000" sy="-100000" rotWithShape="0"/>
                </a:effectLst>
              </a:rPr>
              <a:t>- </a:t>
            </a:r>
            <a:r>
              <a:rPr lang="ko-KR" altLang="en-US" sz="5400" b="1" cap="all" dirty="0" smtClean="0">
                <a:ln w="6350">
                  <a:solidFill>
                    <a:srgbClr val="FF0000"/>
                  </a:solidFill>
                </a:ln>
                <a:gradFill>
                  <a:gsLst>
                    <a:gs pos="417">
                      <a:schemeClr val="tx1"/>
                    </a:gs>
                    <a:gs pos="49500">
                      <a:srgbClr val="FF0000"/>
                    </a:gs>
                    <a:gs pos="41000">
                      <a:srgbClr val="FF0000"/>
                    </a:gs>
                    <a:gs pos="75828">
                      <a:srgbClr val="C00000"/>
                    </a:gs>
                    <a:gs pos="66000">
                      <a:schemeClr val="tx1"/>
                    </a:gs>
                    <a:gs pos="92000">
                      <a:schemeClr val="tx1"/>
                    </a:gs>
                    <a:gs pos="100000">
                      <a:srgbClr val="C00000"/>
                    </a:gs>
                  </a:gsLst>
                  <a:lin ang="5400000" scaled="0"/>
                </a:gradFill>
                <a:effectLst>
                  <a:reflection blurRad="12700" stA="50000" endPos="50000" dist="5000" dir="5400000" sy="-100000" rotWithShape="0"/>
                </a:effectLst>
              </a:rPr>
              <a:t>책 </a:t>
            </a:r>
            <a:r>
              <a:rPr lang="en-US" altLang="ko-KR" sz="5400" b="1" cap="all" dirty="0" smtClean="0">
                <a:ln w="6350">
                  <a:solidFill>
                    <a:srgbClr val="FF0000"/>
                  </a:solidFill>
                </a:ln>
                <a:gradFill>
                  <a:gsLst>
                    <a:gs pos="417">
                      <a:schemeClr val="tx1"/>
                    </a:gs>
                    <a:gs pos="49500">
                      <a:srgbClr val="FF0000"/>
                    </a:gs>
                    <a:gs pos="41000">
                      <a:srgbClr val="FF0000"/>
                    </a:gs>
                    <a:gs pos="75828">
                      <a:srgbClr val="C00000"/>
                    </a:gs>
                    <a:gs pos="66000">
                      <a:schemeClr val="tx1"/>
                    </a:gs>
                    <a:gs pos="92000">
                      <a:schemeClr val="tx1"/>
                    </a:gs>
                    <a:gs pos="100000">
                      <a:srgbClr val="C00000"/>
                    </a:gs>
                  </a:gsLst>
                  <a:lin ang="5400000" scaled="0"/>
                </a:gradFill>
                <a:effectLst>
                  <a:reflection blurRad="12700" stA="50000" endPos="50000" dist="5000" dir="5400000" sy="-100000" rotWithShape="0"/>
                </a:effectLst>
              </a:rPr>
              <a:t>4</a:t>
            </a:r>
            <a:r>
              <a:rPr lang="ko-KR" altLang="en-US" sz="5400" b="1" cap="all" dirty="0" smtClean="0">
                <a:ln w="6350">
                  <a:solidFill>
                    <a:srgbClr val="FF0000"/>
                  </a:solidFill>
                </a:ln>
                <a:gradFill>
                  <a:gsLst>
                    <a:gs pos="417">
                      <a:schemeClr val="tx1"/>
                    </a:gs>
                    <a:gs pos="49500">
                      <a:srgbClr val="FF0000"/>
                    </a:gs>
                    <a:gs pos="41000">
                      <a:srgbClr val="FF0000"/>
                    </a:gs>
                    <a:gs pos="75828">
                      <a:srgbClr val="C00000"/>
                    </a:gs>
                    <a:gs pos="66000">
                      <a:schemeClr val="tx1"/>
                    </a:gs>
                    <a:gs pos="92000">
                      <a:schemeClr val="tx1"/>
                    </a:gs>
                    <a:gs pos="100000">
                      <a:srgbClr val="C00000"/>
                    </a:gs>
                  </a:gsLst>
                  <a:lin ang="5400000" scaled="0"/>
                </a:gradFill>
                <a:effectLst>
                  <a:reflection blurRad="12700" stA="50000" endPos="50000" dist="5000" dir="5400000" sy="-100000" rotWithShape="0"/>
                </a:effectLst>
              </a:rPr>
              <a:t>페이지</a:t>
            </a:r>
            <a:endParaRPr lang="en-US" altLang="ko-KR" sz="5400" b="1" cap="all" spc="0" dirty="0">
              <a:ln w="6350">
                <a:solidFill>
                  <a:srgbClr val="FF0000"/>
                </a:solidFill>
              </a:ln>
              <a:gradFill>
                <a:gsLst>
                  <a:gs pos="417">
                    <a:schemeClr val="tx1"/>
                  </a:gs>
                  <a:gs pos="49500">
                    <a:srgbClr val="FF0000"/>
                  </a:gs>
                  <a:gs pos="41000">
                    <a:srgbClr val="FF0000"/>
                  </a:gs>
                  <a:gs pos="75828">
                    <a:srgbClr val="C00000"/>
                  </a:gs>
                  <a:gs pos="66000">
                    <a:schemeClr val="tx1"/>
                  </a:gs>
                  <a:gs pos="92000">
                    <a:schemeClr val="tx1"/>
                  </a:gs>
                  <a:gs pos="100000">
                    <a:srgbClr val="C00000"/>
                  </a:gs>
                </a:gsLst>
                <a:lin ang="5400000" scaled="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73215" y="6268723"/>
            <a:ext cx="1161826" cy="3651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1600" dirty="0" smtClean="0"/>
              <a:t>- </a:t>
            </a:r>
            <a:fld id="{70BCCC8F-C278-4E41-A739-48810E0889D3}" type="slidenum">
              <a:rPr lang="ko-KR" altLang="en-US" sz="1600" smtClean="0"/>
              <a:pPr marL="0" indent="0" algn="ctr">
                <a:buNone/>
              </a:pPr>
              <a:t>3</a:t>
            </a:fld>
            <a:r>
              <a:rPr lang="ko-KR" altLang="en-US" sz="1600" dirty="0" smtClean="0"/>
              <a:t> </a:t>
            </a:r>
            <a:r>
              <a:rPr lang="en-US" altLang="ko-KR" sz="1600" dirty="0" smtClean="0"/>
              <a:t>-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0797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73215" y="6250163"/>
            <a:ext cx="1161826" cy="365125"/>
          </a:xfrm>
        </p:spPr>
        <p:txBody>
          <a:bodyPr/>
          <a:lstStyle/>
          <a:p>
            <a:r>
              <a:rPr lang="en-US" altLang="ko-KR" dirty="0" smtClean="0"/>
              <a:t>- </a:t>
            </a:r>
            <a:fld id="{70BCCC8F-C278-4E41-A739-48810E0889D3}" type="slidenum">
              <a:rPr lang="ko-KR" altLang="en-US" smtClean="0"/>
              <a:t>4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5" name="제목 3"/>
          <p:cNvSpPr txBox="1">
            <a:spLocks/>
          </p:cNvSpPr>
          <p:nvPr/>
        </p:nvSpPr>
        <p:spPr>
          <a:xfrm>
            <a:off x="1835696" y="1667967"/>
            <a:ext cx="5472608" cy="17801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dist"/>
            <a:r>
              <a:rPr lang="en-US" altLang="ko-KR" sz="4000" b="1" dirty="0"/>
              <a:t>1</a:t>
            </a:r>
            <a:r>
              <a:rPr lang="en-US" altLang="ko-KR" sz="4000" b="1" dirty="0" smtClean="0"/>
              <a:t>. </a:t>
            </a:r>
            <a:r>
              <a:rPr lang="ko-KR" altLang="en-US" sz="4000" b="1" dirty="0" smtClean="0"/>
              <a:t>선형회귀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5955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4.8 </a:t>
            </a:r>
            <a:r>
              <a:rPr lang="ko-KR" altLang="en-US" dirty="0" smtClean="0"/>
              <a:t>선형회귀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77332" y="2780928"/>
            <a:ext cx="3894668" cy="3528392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1900" dirty="0" smtClean="0"/>
              <a:t>선형적으로 결합할 수 있는 모델</a:t>
            </a:r>
            <a:endParaRPr lang="en-US" altLang="ko-KR" sz="1900" dirty="0" smtClean="0"/>
          </a:p>
          <a:p>
            <a:pPr>
              <a:lnSpc>
                <a:spcPct val="130000"/>
              </a:lnSpc>
            </a:pPr>
            <a:r>
              <a:rPr lang="ko-KR" altLang="en-US" sz="1900" dirty="0" err="1" smtClean="0"/>
              <a:t>입력값과</a:t>
            </a:r>
            <a:r>
              <a:rPr lang="ko-KR" altLang="en-US" sz="1900" dirty="0" smtClean="0"/>
              <a:t> 결과값이 어떤 추세를 이루는 형태</a:t>
            </a:r>
            <a:endParaRPr lang="en-US" altLang="ko-KR" sz="1900" dirty="0" smtClean="0"/>
          </a:p>
          <a:p>
            <a:pPr>
              <a:lnSpc>
                <a:spcPct val="130000"/>
              </a:lnSpc>
            </a:pPr>
            <a:r>
              <a:rPr lang="ko-KR" altLang="en-US" sz="1900" dirty="0" smtClean="0"/>
              <a:t>각 항의 상수와 변수가 결합</a:t>
            </a:r>
            <a:r>
              <a:rPr lang="en-US" altLang="ko-KR" sz="1900" dirty="0" smtClean="0"/>
              <a:t>,      </a:t>
            </a:r>
            <a:r>
              <a:rPr lang="ko-KR" altLang="en-US" sz="1900" dirty="0" smtClean="0"/>
              <a:t>일련의 항으로 구성된 </a:t>
            </a:r>
            <a:r>
              <a:rPr lang="ko-KR" altLang="en-US" sz="1900" dirty="0" err="1" smtClean="0"/>
              <a:t>표현식</a:t>
            </a:r>
            <a:endParaRPr lang="en-US" altLang="ko-KR" sz="1900" dirty="0" smtClean="0"/>
          </a:p>
          <a:p>
            <a:pPr>
              <a:lnSpc>
                <a:spcPct val="130000"/>
              </a:lnSpc>
            </a:pPr>
            <a:r>
              <a:rPr lang="ko-KR" altLang="en-US" sz="1900" dirty="0" smtClean="0"/>
              <a:t>이 때</a:t>
            </a:r>
            <a:r>
              <a:rPr lang="en-US" altLang="ko-KR" sz="1900" dirty="0" smtClean="0"/>
              <a:t>,</a:t>
            </a:r>
            <a:r>
              <a:rPr lang="ko-KR" altLang="en-US" sz="1900" dirty="0" smtClean="0"/>
              <a:t> 입력변수 </a:t>
            </a:r>
            <a:r>
              <a:rPr lang="en-US" altLang="ko-KR" sz="1900" dirty="0" smtClean="0"/>
              <a:t>x</a:t>
            </a:r>
            <a:r>
              <a:rPr lang="ko-KR" altLang="en-US" sz="1900" dirty="0" smtClean="0"/>
              <a:t>의 계수 </a:t>
            </a:r>
            <a:r>
              <a:rPr lang="en-US" altLang="ko-KR" sz="1900" dirty="0" smtClean="0"/>
              <a:t>a</a:t>
            </a:r>
            <a:r>
              <a:rPr lang="ko-KR" altLang="en-US" sz="1900" dirty="0" smtClean="0"/>
              <a:t>는     해당 </a:t>
            </a:r>
            <a:r>
              <a:rPr lang="ko-KR" altLang="en-US" sz="1900" dirty="0" err="1" smtClean="0"/>
              <a:t>회귀식의</a:t>
            </a:r>
            <a:r>
              <a:rPr lang="ko-KR" altLang="en-US" sz="1900" dirty="0" smtClean="0"/>
              <a:t> 회귀 계수</a:t>
            </a:r>
            <a:endParaRPr lang="en-US" altLang="ko-KR" sz="1900" dirty="0" smtClean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73215" y="6268723"/>
            <a:ext cx="1161826" cy="3651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1600" dirty="0" smtClean="0"/>
              <a:t>- </a:t>
            </a:r>
            <a:fld id="{70BCCC8F-C278-4E41-A739-48810E0889D3}" type="slidenum">
              <a:rPr lang="ko-KR" altLang="en-US" sz="1600" smtClean="0"/>
              <a:pPr marL="0" indent="0" algn="ctr">
                <a:buNone/>
              </a:pPr>
              <a:t>5</a:t>
            </a:fld>
            <a:r>
              <a:rPr lang="ko-KR" altLang="en-US" sz="1600" dirty="0" smtClean="0"/>
              <a:t> </a:t>
            </a:r>
            <a:r>
              <a:rPr lang="en-US" altLang="ko-KR" sz="1600" dirty="0" smtClean="0"/>
              <a:t>-</a:t>
            </a:r>
            <a:endParaRPr lang="ko-KR" altLang="en-US" sz="1600" dirty="0"/>
          </a:p>
        </p:txBody>
      </p:sp>
      <p:pic>
        <p:nvPicPr>
          <p:cNvPr id="1026" name="Picture 2" descr="C:\Users\User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852936"/>
            <a:ext cx="3632829" cy="292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33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77332" y="4581128"/>
                <a:ext cx="4902780" cy="201622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ko-KR" altLang="en-US" sz="1900" b="0" dirty="0" smtClean="0"/>
                  <a:t>벡터의</a:t>
                </a:r>
                <a:r>
                  <a:rPr lang="en-US" altLang="ko-KR" sz="1900" dirty="0"/>
                  <a:t> </a:t>
                </a:r>
                <a:r>
                  <a:rPr lang="ko-KR" altLang="en-US" sz="1900" dirty="0" smtClean="0"/>
                  <a:t>선형회귀 </a:t>
                </a:r>
                <a:r>
                  <a:rPr lang="ko-KR" altLang="en-US" sz="1900" dirty="0" err="1" smtClean="0"/>
                  <a:t>표현식</a:t>
                </a:r>
                <a:endParaRPr lang="en-US" altLang="ko-KR" sz="1900" dirty="0" smtClean="0"/>
              </a:p>
              <a:p>
                <a:pPr>
                  <a:lnSpc>
                    <a:spcPct val="13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9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900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ko-KR" sz="1900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sz="1900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ko-KR" sz="1900" b="0" i="1" smtClean="0">
                        <a:latin typeface="Cambria Math"/>
                      </a:rPr>
                      <m:t>=</m:t>
                    </m:r>
                    <m:r>
                      <a:rPr lang="en-US" altLang="ko-KR" sz="1900" b="0" i="1" smtClean="0">
                        <a:latin typeface="Cambria Math"/>
                      </a:rPr>
                      <m:t>𝑥𝑖</m:t>
                    </m:r>
                    <m:r>
                      <a:rPr lang="en-US" altLang="ko-KR" sz="1900" b="0" i="1" smtClean="0">
                        <a:latin typeface="Cambria Math"/>
                      </a:rPr>
                      <m:t>+</m:t>
                    </m:r>
                    <m:r>
                      <a:rPr lang="en-US" altLang="ko-KR" sz="1900" b="0" i="1" smtClean="0">
                        <a:latin typeface="Cambria Math"/>
                      </a:rPr>
                      <m:t>𝑦𝑗</m:t>
                    </m:r>
                    <m:r>
                      <a:rPr lang="en-US" altLang="ko-KR" sz="1900" b="0" i="1" smtClean="0">
                        <a:latin typeface="Cambria Math"/>
                      </a:rPr>
                      <m:t>+</m:t>
                    </m:r>
                    <m:r>
                      <a:rPr lang="en-US" altLang="ko-KR" sz="1900" b="0" i="1" smtClean="0">
                        <a:latin typeface="Cambria Math"/>
                      </a:rPr>
                      <m:t>𝑧𝑘</m:t>
                    </m:r>
                  </m:oMath>
                </a14:m>
                <a:endParaRPr lang="en-US" altLang="ko-KR" sz="1900" b="0" i="1" dirty="0" smtClean="0">
                  <a:latin typeface="Cambria Math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1400" b="0" dirty="0" smtClean="0"/>
                  <a:t>  </a:t>
                </a:r>
                <a:r>
                  <a:rPr lang="en-US" altLang="ko-KR" sz="1600" b="0" dirty="0" smtClean="0"/>
                  <a:t> </a:t>
                </a:r>
                <a:r>
                  <a:rPr lang="en-US" altLang="ko-KR" sz="1900" b="0" dirty="0" smtClean="0"/>
                  <a:t>               </a:t>
                </a:r>
                <a14:m>
                  <m:oMath xmlns:m="http://schemas.openxmlformats.org/officeDocument/2006/math">
                    <m:r>
                      <a:rPr lang="en-US" altLang="ko-KR" sz="1900" b="0" i="1" smtClean="0">
                        <a:latin typeface="Cambria Math"/>
                      </a:rPr>
                      <m:t>=</m:t>
                    </m:r>
                    <m:r>
                      <a:rPr lang="en-US" altLang="ko-KR" sz="1900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altLang="ko-KR" sz="19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900" b="0" i="1" smtClean="0">
                            <a:latin typeface="Cambria Math"/>
                          </a:rPr>
                          <m:t>1, 0, 0</m:t>
                        </m:r>
                      </m:e>
                    </m:d>
                    <m:r>
                      <a:rPr lang="en-US" altLang="ko-KR" sz="1900" b="0" i="1" smtClean="0">
                        <a:latin typeface="Cambria Math"/>
                      </a:rPr>
                      <m:t>+</m:t>
                    </m:r>
                    <m:r>
                      <a:rPr lang="en-US" altLang="ko-KR" sz="1900" b="0" i="1" smtClean="0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altLang="ko-KR" sz="19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900" b="0" i="1" smtClean="0">
                            <a:latin typeface="Cambria Math"/>
                          </a:rPr>
                          <m:t>0,1, 0</m:t>
                        </m:r>
                      </m:e>
                    </m:d>
                    <m:r>
                      <a:rPr lang="en-US" altLang="ko-KR" sz="1900" b="0" i="1" smtClean="0">
                        <a:latin typeface="Cambria Math"/>
                      </a:rPr>
                      <m:t>+</m:t>
                    </m:r>
                    <m:r>
                      <a:rPr lang="en-US" altLang="ko-KR" sz="1900" b="0" i="1" smtClean="0">
                        <a:latin typeface="Cambria Math"/>
                      </a:rPr>
                      <m:t>𝑧</m:t>
                    </m:r>
                    <m:d>
                      <m:dPr>
                        <m:ctrlPr>
                          <a:rPr lang="en-US" altLang="ko-KR" sz="19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900" b="0" i="1" smtClean="0">
                            <a:latin typeface="Cambria Math"/>
                          </a:rPr>
                          <m:t>0, 0, 1</m:t>
                        </m:r>
                      </m:e>
                    </m:d>
                  </m:oMath>
                </a14:m>
                <a:endParaRPr lang="en-US" altLang="ko-KR" sz="1900" b="0" i="1" dirty="0" smtClean="0">
                  <a:latin typeface="Cambria Math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1900" b="0" dirty="0" smtClean="0">
                    <a:ea typeface="Cambria Math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ko-KR" sz="1900" b="0" i="1" smtClean="0">
                        <a:latin typeface="Cambria Math"/>
                        <a:ea typeface="Cambria Math"/>
                      </a:rPr>
                      <m:t>↔</m:t>
                    </m:r>
                    <m:r>
                      <a:rPr lang="en-US" altLang="ko-KR" sz="1900" b="0" i="0" smtClean="0">
                        <a:latin typeface="Cambria Math"/>
                        <a:ea typeface="Cambria Math"/>
                      </a:rPr>
                      <m:t>  </m:t>
                    </m:r>
                    <m:acc>
                      <m:accPr>
                        <m:chr m:val="⃗"/>
                        <m:ctrlPr>
                          <a:rPr lang="en-US" altLang="ko-KR" sz="19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sz="1900" b="0" i="1" smtClean="0">
                            <a:latin typeface="Cambria Math"/>
                          </a:rPr>
                          <m:t>𝑝</m:t>
                        </m:r>
                      </m:e>
                    </m:acc>
                    <m:r>
                      <a:rPr lang="en-US" altLang="ko-KR" sz="19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ko-KR" sz="1900" b="0" i="1" smtClean="0">
                        <a:latin typeface="Cambria Math"/>
                        <a:ea typeface="Cambria Math"/>
                      </a:rPr>
                      <m:t>𝑥</m:t>
                    </m:r>
                    <m:acc>
                      <m:accPr>
                        <m:chr m:val="⃗"/>
                        <m:ctrlPr>
                          <a:rPr lang="en-US" altLang="ko-KR" sz="19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sz="1900" b="0" i="1" smtClean="0">
                            <a:latin typeface="Cambria Math"/>
                          </a:rPr>
                          <m:t>𝑖</m:t>
                        </m:r>
                      </m:e>
                    </m:acc>
                    <m:r>
                      <a:rPr lang="en-US" altLang="ko-KR" sz="1900" b="0" i="1" smtClean="0">
                        <a:latin typeface="Cambria Math"/>
                      </a:rPr>
                      <m:t>+</m:t>
                    </m:r>
                    <m:r>
                      <a:rPr lang="en-US" altLang="ko-KR" sz="1900" b="0" i="1" smtClean="0">
                        <a:latin typeface="Cambria Math"/>
                      </a:rPr>
                      <m:t>𝑦</m:t>
                    </m:r>
                    <m:acc>
                      <m:accPr>
                        <m:chr m:val="⃗"/>
                        <m:ctrlPr>
                          <a:rPr lang="en-US" altLang="ko-KR" sz="19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sz="1900" b="0" i="1" smtClean="0">
                            <a:latin typeface="Cambria Math"/>
                          </a:rPr>
                          <m:t>𝑗</m:t>
                        </m:r>
                      </m:e>
                    </m:acc>
                    <m:r>
                      <a:rPr lang="en-US" altLang="ko-KR" sz="1900" b="0" i="1" smtClean="0">
                        <a:latin typeface="Cambria Math"/>
                      </a:rPr>
                      <m:t>+</m:t>
                    </m:r>
                    <m:r>
                      <a:rPr lang="en-US" altLang="ko-KR" sz="1900" b="0" i="1" smtClean="0">
                        <a:latin typeface="Cambria Math"/>
                      </a:rPr>
                      <m:t>𝑧</m:t>
                    </m:r>
                    <m:acc>
                      <m:accPr>
                        <m:chr m:val="⃗"/>
                        <m:ctrlPr>
                          <a:rPr lang="en-US" altLang="ko-KR" sz="19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sz="1900" b="0" i="1" smtClean="0">
                            <a:latin typeface="Cambria Math"/>
                          </a:rPr>
                          <m:t>𝑘</m:t>
                        </m:r>
                      </m:e>
                    </m:acc>
                  </m:oMath>
                </a14:m>
                <a:endParaRPr lang="en-US" altLang="ko-KR" sz="1900" dirty="0" smtClean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77332" y="4581128"/>
                <a:ext cx="4902780" cy="2016224"/>
              </a:xfrm>
              <a:blipFill rotWithShape="1">
                <a:blip r:embed="rId2"/>
                <a:stretch>
                  <a:fillRect l="-11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73215" y="6268723"/>
            <a:ext cx="1161826" cy="3651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1600" dirty="0" smtClean="0"/>
              <a:t>- </a:t>
            </a:r>
            <a:fld id="{70BCCC8F-C278-4E41-A739-48810E0889D3}" type="slidenum">
              <a:rPr lang="ko-KR" altLang="en-US" sz="1600" smtClean="0"/>
              <a:pPr marL="0" indent="0" algn="ctr">
                <a:buNone/>
              </a:pPr>
              <a:t>6</a:t>
            </a:fld>
            <a:r>
              <a:rPr lang="ko-KR" altLang="en-US" sz="1600" dirty="0" smtClean="0"/>
              <a:t> </a:t>
            </a:r>
            <a:r>
              <a:rPr lang="en-US" altLang="ko-KR" sz="1600" dirty="0" smtClean="0"/>
              <a:t>-</a:t>
            </a:r>
            <a:endParaRPr lang="ko-KR" altLang="en-US" sz="1600" dirty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4.8 </a:t>
            </a:r>
            <a:r>
              <a:rPr lang="ko-KR" altLang="en-US" dirty="0" smtClean="0"/>
              <a:t>선형회귀</a:t>
            </a:r>
            <a:endParaRPr lang="ko-KR" altLang="en-US" dirty="0"/>
          </a:p>
        </p:txBody>
      </p:sp>
      <p:pic>
        <p:nvPicPr>
          <p:cNvPr id="5" name="Picture 2" descr="C:\Users\User\Desktop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8840"/>
            <a:ext cx="4104456" cy="251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User\Desktop\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828" y="2002688"/>
            <a:ext cx="3106236" cy="24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43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77332" y="4486315"/>
                <a:ext cx="7351052" cy="2136204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ko-KR" altLang="en-US" sz="1900" b="0" dirty="0" smtClean="0"/>
                  <a:t>실제값으로부터 </a:t>
                </a:r>
                <a:r>
                  <a:rPr lang="ko-KR" altLang="en-US" sz="1900" b="0" dirty="0" err="1" smtClean="0"/>
                  <a:t>예측값까지의</a:t>
                </a:r>
                <a:r>
                  <a:rPr lang="ko-KR" altLang="en-US" sz="1900" b="0" dirty="0" smtClean="0"/>
                  <a:t> 거리 </a:t>
                </a:r>
                <a:r>
                  <a:rPr lang="en-US" altLang="ko-KR" sz="1900" b="0" dirty="0" smtClean="0"/>
                  <a:t>– </a:t>
                </a:r>
                <a:r>
                  <a:rPr lang="ko-KR" altLang="en-US" sz="1900" b="0" dirty="0" smtClean="0"/>
                  <a:t>오차</a:t>
                </a:r>
                <a:endParaRPr lang="en-US" altLang="ko-KR" sz="1900" b="0" dirty="0" smtClean="0"/>
              </a:p>
              <a:p>
                <a:pPr>
                  <a:lnSpc>
                    <a:spcPct val="130000"/>
                  </a:lnSpc>
                </a:pPr>
                <a:r>
                  <a:rPr lang="ko-KR" altLang="en-US" sz="1900" b="0" dirty="0" smtClean="0"/>
                  <a:t>오차를 제곱함으로써 </a:t>
                </a:r>
                <a:r>
                  <a:rPr lang="ko-KR" altLang="en-US" sz="1900" b="0" dirty="0" err="1" smtClean="0"/>
                  <a:t>정삭각형으로</a:t>
                </a:r>
                <a:r>
                  <a:rPr lang="ko-KR" altLang="en-US" sz="1900" b="0" dirty="0" smtClean="0"/>
                  <a:t> 시각화</a:t>
                </a:r>
                <a:r>
                  <a:rPr lang="en-US" altLang="ko-KR" sz="1900" b="0" dirty="0" smtClean="0"/>
                  <a:t>, </a:t>
                </a:r>
                <a:r>
                  <a:rPr lang="ko-KR" altLang="en-US" sz="1900" b="0" dirty="0" smtClean="0"/>
                  <a:t>오차의 </a:t>
                </a:r>
                <a:r>
                  <a:rPr lang="ko-KR" altLang="en-US" sz="1900" b="0" dirty="0" err="1" smtClean="0"/>
                  <a:t>제곱값이</a:t>
                </a:r>
                <a:r>
                  <a:rPr lang="ko-KR" altLang="en-US" sz="1900" b="0" dirty="0" smtClean="0"/>
                  <a:t> 더 적은 것을 더 나은 모델로 채택</a:t>
                </a:r>
                <a:endParaRPr lang="en-US" altLang="ko-KR" sz="1900" b="0" dirty="0" smtClean="0"/>
              </a:p>
              <a:p>
                <a:pPr>
                  <a:lnSpc>
                    <a:spcPct val="130000"/>
                  </a:lnSpc>
                </a:pPr>
                <a:r>
                  <a:rPr lang="ko-KR" altLang="en-US" sz="1900" dirty="0">
                    <a:latin typeface="+mj-ea"/>
                    <a:ea typeface="+mj-ea"/>
                  </a:rPr>
                  <a:t>평균</a:t>
                </a:r>
                <a:r>
                  <a:rPr lang="ko-KR" altLang="en-US" sz="1900" dirty="0" smtClean="0">
                    <a:latin typeface="+mj-ea"/>
                    <a:ea typeface="+mj-ea"/>
                  </a:rPr>
                  <a:t> 오차 제곱</a:t>
                </a:r>
                <a:r>
                  <a:rPr lang="en-US" altLang="ko-KR" sz="1900" dirty="0" smtClean="0">
                    <a:latin typeface="+mj-ea"/>
                    <a:ea typeface="+mj-ea"/>
                  </a:rPr>
                  <a:t>(MSE)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1900" b="0" dirty="0">
                    <a:ea typeface="Cambria Math"/>
                  </a:rPr>
                  <a:t> </a:t>
                </a:r>
                <a:r>
                  <a:rPr lang="en-US" altLang="ko-KR" sz="1900" b="0" dirty="0" smtClean="0">
                    <a:ea typeface="Cambria Math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ko-KR" sz="1900" b="0" i="1" smtClean="0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altLang="ko-KR" sz="19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ko-KR" altLang="en-US" sz="1900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d>
                    <m:r>
                      <a:rPr lang="en-US" altLang="ko-KR" sz="1900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ko-KR" sz="190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sz="19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sz="19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1900" i="1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9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altLang="ko-KR" sz="1900" b="0" i="1" smtClean="0">
                            <a:latin typeface="Cambria Math"/>
                            <a:ea typeface="Cambria Math"/>
                          </a:rPr>
                          <m:t>=0</m:t>
                        </m:r>
                      </m:sub>
                      <m:sup>
                        <m:r>
                          <a:rPr lang="en-US" altLang="ko-KR" sz="19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sz="1900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1900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19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900" i="1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900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900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ko-KR" altLang="en-US" sz="1900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  <m:sSub>
                              <m:sSubPr>
                                <m:ctrlPr>
                                  <a:rPr lang="en-US" altLang="ko-KR" sz="19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900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900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900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19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1900" dirty="0" smtClean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77332" y="4486315"/>
                <a:ext cx="7351052" cy="2136204"/>
              </a:xfrm>
              <a:blipFill rotWithShape="1">
                <a:blip r:embed="rId2"/>
                <a:stretch>
                  <a:fillRect l="-663" t="-857" b="-25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73215" y="6268723"/>
            <a:ext cx="1161826" cy="3651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1600" dirty="0" smtClean="0"/>
              <a:t>- </a:t>
            </a:r>
            <a:fld id="{70BCCC8F-C278-4E41-A739-48810E0889D3}" type="slidenum">
              <a:rPr lang="ko-KR" altLang="en-US" sz="1600" smtClean="0"/>
              <a:pPr marL="0" indent="0" algn="ctr">
                <a:buNone/>
              </a:pPr>
              <a:t>7</a:t>
            </a:fld>
            <a:r>
              <a:rPr lang="ko-KR" altLang="en-US" sz="1600" dirty="0" smtClean="0"/>
              <a:t> </a:t>
            </a:r>
            <a:r>
              <a:rPr lang="en-US" altLang="ko-KR" sz="1600" dirty="0" smtClean="0"/>
              <a:t>-</a:t>
            </a:r>
            <a:endParaRPr lang="ko-KR" altLang="en-US" sz="1600" dirty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4.8 </a:t>
            </a:r>
            <a:r>
              <a:rPr lang="ko-KR" altLang="en-US" dirty="0" smtClean="0"/>
              <a:t>평균 제곱 오차</a:t>
            </a:r>
            <a:endParaRPr lang="ko-KR" altLang="en-US" dirty="0"/>
          </a:p>
        </p:txBody>
      </p:sp>
      <p:pic>
        <p:nvPicPr>
          <p:cNvPr id="3074" name="Picture 2" descr="C:\Users\User\Desktop\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60848"/>
            <a:ext cx="6430963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3"/>
              <p:cNvSpPr txBox="1">
                <a:spLocks/>
              </p:cNvSpPr>
              <p:nvPr/>
            </p:nvSpPr>
            <p:spPr>
              <a:xfrm>
                <a:off x="5292080" y="2024844"/>
                <a:ext cx="1296144" cy="5040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74320" indent="-274320" algn="l" defTabSz="914400" rtl="0" eaLnBrk="1" latinLnBrk="1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576263" indent="-274320" algn="l" defTabSz="914400" rtl="0" eaLnBrk="1" latinLnBrk="1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55663" indent="-228600" algn="l" defTabSz="914400" rtl="0" eaLnBrk="1" latinLnBrk="1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defTabSz="914400" rtl="0" eaLnBrk="1" latinLnBrk="1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28600" algn="l" defTabSz="914400" rtl="0" eaLnBrk="1" latinLnBrk="1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indent="-228600" algn="l" defTabSz="914400" rtl="0" eaLnBrk="1" latinLnBrk="1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103120" indent="-228600" algn="l" defTabSz="914400" rtl="0" eaLnBrk="1" latinLnBrk="1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423160" indent="-228600" algn="l" defTabSz="914400" rtl="0" eaLnBrk="1" latinLnBrk="1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-228600" algn="l" defTabSz="914400" rtl="0" eaLnBrk="1" latinLnBrk="1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900" b="0" i="1" smtClean="0">
                          <a:latin typeface="Cambria Math"/>
                        </a:rPr>
                        <m:t>𝑦</m:t>
                      </m:r>
                      <m:r>
                        <a:rPr lang="en-US" altLang="ko-KR" sz="1900" i="1" smtClean="0">
                          <a:latin typeface="Cambria Math"/>
                        </a:rPr>
                        <m:t>=</m:t>
                      </m:r>
                      <m:r>
                        <a:rPr lang="ko-KR" altLang="en-US" sz="1900" i="1" smtClean="0">
                          <a:latin typeface="Cambria Math"/>
                        </a:rPr>
                        <m:t>𝜃</m:t>
                      </m:r>
                      <m:r>
                        <a:rPr lang="en-US" altLang="ko-KR" sz="190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altLang="ko-KR" sz="1900" dirty="0" smtClean="0"/>
              </a:p>
            </p:txBody>
          </p:sp>
        </mc:Choice>
        <mc:Fallback xmlns="">
          <p:sp>
            <p:nvSpPr>
              <p:cNvPr id="8" name="내용 개체 틀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2024844"/>
                <a:ext cx="1296144" cy="50405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3"/>
              <p:cNvSpPr txBox="1">
                <a:spLocks/>
              </p:cNvSpPr>
              <p:nvPr/>
            </p:nvSpPr>
            <p:spPr>
              <a:xfrm>
                <a:off x="1547664" y="2024844"/>
                <a:ext cx="1296144" cy="5040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74320" indent="-274320" algn="l" defTabSz="914400" rtl="0" eaLnBrk="1" latinLnBrk="1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576263" indent="-274320" algn="l" defTabSz="914400" rtl="0" eaLnBrk="1" latinLnBrk="1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55663" indent="-228600" algn="l" defTabSz="914400" rtl="0" eaLnBrk="1" latinLnBrk="1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defTabSz="914400" rtl="0" eaLnBrk="1" latinLnBrk="1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28600" algn="l" defTabSz="914400" rtl="0" eaLnBrk="1" latinLnBrk="1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indent="-228600" algn="l" defTabSz="914400" rtl="0" eaLnBrk="1" latinLnBrk="1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103120" indent="-228600" algn="l" defTabSz="914400" rtl="0" eaLnBrk="1" latinLnBrk="1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423160" indent="-228600" algn="l" defTabSz="914400" rtl="0" eaLnBrk="1" latinLnBrk="1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-228600" algn="l" defTabSz="914400" rtl="0" eaLnBrk="1" latinLnBrk="1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900" b="0" i="1" smtClean="0">
                          <a:latin typeface="Cambria Math"/>
                        </a:rPr>
                        <m:t>𝑦</m:t>
                      </m:r>
                      <m:r>
                        <a:rPr lang="en-US" altLang="ko-KR" sz="1900" i="1" smtClean="0">
                          <a:latin typeface="Cambria Math"/>
                        </a:rPr>
                        <m:t>=</m:t>
                      </m:r>
                      <m:r>
                        <a:rPr lang="ko-KR" altLang="en-US" sz="1900" i="1" smtClean="0">
                          <a:latin typeface="Cambria Math"/>
                        </a:rPr>
                        <m:t>𝜃</m:t>
                      </m:r>
                      <m:r>
                        <a:rPr lang="en-US" altLang="ko-KR" sz="190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altLang="ko-KR" sz="1900" dirty="0" smtClean="0"/>
              </a:p>
            </p:txBody>
          </p:sp>
        </mc:Choice>
        <mc:Fallback xmlns="">
          <p:sp>
            <p:nvSpPr>
              <p:cNvPr id="9" name="내용 개체 틀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2024844"/>
                <a:ext cx="1296144" cy="50405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화살표 연결선 2"/>
          <p:cNvCxnSpPr/>
          <p:nvPr/>
        </p:nvCxnSpPr>
        <p:spPr>
          <a:xfrm flipV="1">
            <a:off x="2339752" y="2996952"/>
            <a:ext cx="144016" cy="5760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내용 개체 틀 3"/>
              <p:cNvSpPr txBox="1">
                <a:spLocks/>
              </p:cNvSpPr>
              <p:nvPr/>
            </p:nvSpPr>
            <p:spPr>
              <a:xfrm>
                <a:off x="1835696" y="3552367"/>
                <a:ext cx="1656184" cy="5040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74320" indent="-274320" algn="l" defTabSz="914400" rtl="0" eaLnBrk="1" latinLnBrk="1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576263" indent="-274320" algn="l" defTabSz="914400" rtl="0" eaLnBrk="1" latinLnBrk="1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55663" indent="-228600" algn="l" defTabSz="914400" rtl="0" eaLnBrk="1" latinLnBrk="1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defTabSz="914400" rtl="0" eaLnBrk="1" latinLnBrk="1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28600" algn="l" defTabSz="914400" rtl="0" eaLnBrk="1" latinLnBrk="1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indent="-228600" algn="l" defTabSz="914400" rtl="0" eaLnBrk="1" latinLnBrk="1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103120" indent="-228600" algn="l" defTabSz="914400" rtl="0" eaLnBrk="1" latinLnBrk="1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423160" indent="-228600" algn="l" defTabSz="914400" rtl="0" eaLnBrk="1" latinLnBrk="1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-228600" algn="l" defTabSz="914400" rtl="0" eaLnBrk="1" latinLnBrk="1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30000"/>
                  </a:lnSpc>
                  <a:buNone/>
                </a:pPr>
                <a:r>
                  <a:rPr lang="ko-KR" altLang="en-US" sz="1900" b="0" dirty="0" smtClean="0"/>
                  <a:t>오차 </a:t>
                </a:r>
                <a:r>
                  <a:rPr lang="en-US" altLang="ko-KR" sz="1900" b="0" dirty="0" smtClean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900" b="0" i="0" smtClean="0">
                        <a:latin typeface="Cambria Math"/>
                      </a:rPr>
                      <m:t>y</m:t>
                    </m:r>
                    <m:r>
                      <a:rPr lang="en-US" altLang="ko-KR" sz="1900" b="0" i="0" smtClean="0">
                        <a:latin typeface="Cambria Math"/>
                      </a:rPr>
                      <m:t>−</m:t>
                    </m:r>
                    <m:r>
                      <a:rPr lang="ko-KR" altLang="en-US" sz="1900" i="1" smtClean="0">
                        <a:latin typeface="Cambria Math"/>
                      </a:rPr>
                      <m:t>𝜃</m:t>
                    </m:r>
                    <m:r>
                      <a:rPr lang="en-US" altLang="ko-KR" sz="1900" i="1" smtClean="0">
                        <a:latin typeface="Cambria Math"/>
                      </a:rPr>
                      <m:t>𝑥</m:t>
                    </m:r>
                    <m:r>
                      <a:rPr lang="en-US" altLang="ko-KR" sz="1900" b="0" i="1" smtClean="0">
                        <a:latin typeface="Cambria Math"/>
                      </a:rPr>
                      <m:t> </m:t>
                    </m:r>
                  </m:oMath>
                </a14:m>
                <a:endParaRPr lang="en-US" altLang="ko-KR" sz="1900" dirty="0" smtClean="0"/>
              </a:p>
            </p:txBody>
          </p:sp>
        </mc:Choice>
        <mc:Fallback xmlns="">
          <p:sp>
            <p:nvSpPr>
              <p:cNvPr id="12" name="내용 개체 틀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552367"/>
                <a:ext cx="1656184" cy="504056"/>
              </a:xfrm>
              <a:prstGeom prst="rect">
                <a:avLst/>
              </a:prstGeom>
              <a:blipFill rotWithShape="1">
                <a:blip r:embed="rId6"/>
                <a:stretch>
                  <a:fillRect l="-3309" b="-85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783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73215" y="6268723"/>
            <a:ext cx="1161826" cy="3651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1600" dirty="0" smtClean="0"/>
              <a:t>- </a:t>
            </a:r>
            <a:fld id="{70BCCC8F-C278-4E41-A739-48810E0889D3}" type="slidenum">
              <a:rPr lang="ko-KR" altLang="en-US" sz="1600" smtClean="0"/>
              <a:pPr marL="0" indent="0" algn="ctr">
                <a:buNone/>
              </a:pPr>
              <a:t>8</a:t>
            </a:fld>
            <a:r>
              <a:rPr lang="ko-KR" altLang="en-US" sz="1600" dirty="0" smtClean="0"/>
              <a:t> </a:t>
            </a:r>
            <a:r>
              <a:rPr lang="en-US" altLang="ko-KR" sz="1600" dirty="0" smtClean="0"/>
              <a:t>-</a:t>
            </a:r>
            <a:endParaRPr lang="ko-KR" altLang="en-US" sz="1600" dirty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4.8 </a:t>
            </a:r>
            <a:r>
              <a:rPr lang="ko-KR" altLang="en-US" dirty="0" err="1" smtClean="0"/>
              <a:t>경사하강법</a:t>
            </a:r>
            <a:endParaRPr lang="ko-KR" altLang="en-US" dirty="0"/>
          </a:p>
        </p:txBody>
      </p:sp>
      <p:pic>
        <p:nvPicPr>
          <p:cNvPr id="4098" name="Picture 2" descr="C:\Users\User\Desktop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80928"/>
            <a:ext cx="3749216" cy="31747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User\Desktop\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760" y="2780928"/>
            <a:ext cx="4608512" cy="247731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01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835696" y="1667967"/>
            <a:ext cx="5472608" cy="1780108"/>
          </a:xfrm>
        </p:spPr>
        <p:txBody>
          <a:bodyPr>
            <a:normAutofit/>
          </a:bodyPr>
          <a:lstStyle/>
          <a:p>
            <a:pPr algn="dist"/>
            <a:r>
              <a:rPr lang="en-US" altLang="ko-KR" sz="4000" b="1" dirty="0" smtClean="0"/>
              <a:t>2. </a:t>
            </a:r>
            <a:r>
              <a:rPr lang="ko-KR" altLang="en-US" sz="4000" b="1" dirty="0" err="1" smtClean="0"/>
              <a:t>로지스틱</a:t>
            </a:r>
            <a:r>
              <a:rPr lang="ko-KR" altLang="en-US" sz="4000" b="1" dirty="0" smtClean="0"/>
              <a:t> 회귀</a:t>
            </a:r>
            <a:endParaRPr lang="ko-KR" altLang="en-US" sz="4000" b="1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73215" y="6268723"/>
            <a:ext cx="1161826" cy="3651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1600" dirty="0" smtClean="0"/>
              <a:t>- </a:t>
            </a:r>
            <a:fld id="{70BCCC8F-C278-4E41-A739-48810E0889D3}" type="slidenum">
              <a:rPr lang="ko-KR" altLang="en-US" sz="1600" smtClean="0"/>
              <a:pPr marL="0" indent="0" algn="ctr">
                <a:buNone/>
              </a:pPr>
              <a:t>9</a:t>
            </a:fld>
            <a:r>
              <a:rPr lang="ko-KR" altLang="en-US" sz="1600" dirty="0" smtClean="0"/>
              <a:t> </a:t>
            </a:r>
            <a:r>
              <a:rPr lang="en-US" altLang="ko-KR" sz="1600" dirty="0" smtClean="0"/>
              <a:t>-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9926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파형">
  <a:themeElements>
    <a:clrScheme name="파형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파형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파형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1175</TotalTime>
  <Words>343</Words>
  <Application>Microsoft Office PowerPoint</Application>
  <PresentationFormat>화면 슬라이드 쇼(4:3)</PresentationFormat>
  <Paragraphs>54</Paragraphs>
  <Slides>12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파형</vt:lpstr>
      <vt:lpstr>데이터분석 스터디 3회차</vt:lpstr>
      <vt:lpstr>목          차</vt:lpstr>
      <vt:lpstr>실습의 중요성</vt:lpstr>
      <vt:lpstr>PowerPoint 프레젠테이션</vt:lpstr>
      <vt:lpstr>4.8 선형회귀</vt:lpstr>
      <vt:lpstr>4.8 선형회귀</vt:lpstr>
      <vt:lpstr>4.8 평균 제곱 오차</vt:lpstr>
      <vt:lpstr>4.8 경사하강법</vt:lpstr>
      <vt:lpstr>2. 로지스틱 회귀</vt:lpstr>
      <vt:lpstr>4.9 로지스틱 회귀</vt:lpstr>
      <vt:lpstr>PowerPoint 프레젠테이션</vt:lpstr>
      <vt:lpstr>4.10 주성분 분석(PCA)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115</cp:revision>
  <dcterms:created xsi:type="dcterms:W3CDTF">2021-04-25T04:19:17Z</dcterms:created>
  <dcterms:modified xsi:type="dcterms:W3CDTF">2021-05-10T13:09:12Z</dcterms:modified>
</cp:coreProperties>
</file>