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01CC8-F006-413A-84BE-D071AA9172A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D5D6EDC-4B85-4042-B2B6-5EB1D114AAE7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문제 정의</a:t>
          </a:r>
          <a:endParaRPr lang="ko-KR" altLang="en-US" sz="2000" dirty="0"/>
        </a:p>
      </dgm:t>
    </dgm:pt>
    <dgm:pt modelId="{9DB643E1-5D8E-4D61-837E-2969EB67BE99}" type="parTrans" cxnId="{1516939C-192E-4308-8AC5-DCB45725E4D1}">
      <dgm:prSet/>
      <dgm:spPr/>
      <dgm:t>
        <a:bodyPr/>
        <a:lstStyle/>
        <a:p>
          <a:pPr latinLnBrk="1"/>
          <a:endParaRPr lang="ko-KR" altLang="en-US" sz="1400"/>
        </a:p>
      </dgm:t>
    </dgm:pt>
    <dgm:pt modelId="{032B0F03-75CF-4ED3-AAA2-E5558E65E858}" type="sibTrans" cxnId="{1516939C-192E-4308-8AC5-DCB45725E4D1}">
      <dgm:prSet/>
      <dgm:spPr/>
      <dgm:t>
        <a:bodyPr/>
        <a:lstStyle/>
        <a:p>
          <a:pPr latinLnBrk="1"/>
          <a:endParaRPr lang="ko-KR" altLang="en-US" sz="1400"/>
        </a:p>
      </dgm:t>
    </dgm:pt>
    <dgm:pt modelId="{48A54844-CF13-4DD5-93B3-21FED8B1A0BD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검증</a:t>
          </a:r>
          <a:endParaRPr lang="ko-KR" altLang="en-US" sz="2000" dirty="0"/>
        </a:p>
      </dgm:t>
    </dgm:pt>
    <dgm:pt modelId="{181FC7BF-9FF1-4454-AEE9-A822E18F985A}" type="parTrans" cxnId="{4506BFD5-7FEA-4081-A926-44C5DCA6D172}">
      <dgm:prSet/>
      <dgm:spPr/>
      <dgm:t>
        <a:bodyPr/>
        <a:lstStyle/>
        <a:p>
          <a:pPr latinLnBrk="1"/>
          <a:endParaRPr lang="ko-KR" altLang="en-US" sz="1400"/>
        </a:p>
      </dgm:t>
    </dgm:pt>
    <dgm:pt modelId="{07F1E183-6827-4F9D-86B1-779D02AF9248}" type="sibTrans" cxnId="{4506BFD5-7FEA-4081-A926-44C5DCA6D172}">
      <dgm:prSet/>
      <dgm:spPr/>
      <dgm:t>
        <a:bodyPr/>
        <a:lstStyle/>
        <a:p>
          <a:pPr latinLnBrk="1"/>
          <a:endParaRPr lang="ko-KR" altLang="en-US" sz="1400"/>
        </a:p>
      </dgm:t>
    </dgm:pt>
    <dgm:pt modelId="{62A66FA5-7319-4CDC-B321-B19895AD8F98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테스트</a:t>
          </a:r>
          <a:endParaRPr lang="ko-KR" altLang="en-US" sz="2000" dirty="0"/>
        </a:p>
      </dgm:t>
    </dgm:pt>
    <dgm:pt modelId="{C8F0FC4A-E4CD-4A4D-BC6C-0F24D3001546}" type="parTrans" cxnId="{2BC0D57A-BD05-403A-8D24-A6437FEC4AFE}">
      <dgm:prSet/>
      <dgm:spPr/>
      <dgm:t>
        <a:bodyPr/>
        <a:lstStyle/>
        <a:p>
          <a:pPr latinLnBrk="1"/>
          <a:endParaRPr lang="ko-KR" altLang="en-US" sz="1400"/>
        </a:p>
      </dgm:t>
    </dgm:pt>
    <dgm:pt modelId="{EF6CA860-DAEE-45A1-B0BF-E06C652A4448}" type="sibTrans" cxnId="{2BC0D57A-BD05-403A-8D24-A6437FEC4AFE}">
      <dgm:prSet/>
      <dgm:spPr/>
      <dgm:t>
        <a:bodyPr/>
        <a:lstStyle/>
        <a:p>
          <a:pPr latinLnBrk="1"/>
          <a:endParaRPr lang="ko-KR" altLang="en-US" sz="1400"/>
        </a:p>
      </dgm:t>
    </dgm:pt>
    <dgm:pt modelId="{3DB894B3-4C5D-469B-B6EE-F1FEB20B0E04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dirty="0" smtClean="0"/>
            <a:t>데이터</a:t>
          </a:r>
          <a:endParaRPr lang="en-US" altLang="ko-KR" sz="2000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dirty="0" smtClean="0"/>
            <a:t>획득</a:t>
          </a:r>
          <a:endParaRPr lang="ko-KR" altLang="en-US" sz="2000" dirty="0"/>
        </a:p>
      </dgm:t>
    </dgm:pt>
    <dgm:pt modelId="{236F3026-CFF0-4CD0-91AC-33BDE6A82AC1}" type="parTrans" cxnId="{FABBF9BF-5FB6-4F83-9D8F-26EFCAC51CF9}">
      <dgm:prSet/>
      <dgm:spPr/>
      <dgm:t>
        <a:bodyPr/>
        <a:lstStyle/>
        <a:p>
          <a:pPr latinLnBrk="1"/>
          <a:endParaRPr lang="ko-KR" altLang="en-US" sz="1400"/>
        </a:p>
      </dgm:t>
    </dgm:pt>
    <dgm:pt modelId="{693F28FD-4B42-4463-9764-BDA0F07DD23B}" type="sibTrans" cxnId="{FABBF9BF-5FB6-4F83-9D8F-26EFCAC51CF9}">
      <dgm:prSet/>
      <dgm:spPr/>
      <dgm:t>
        <a:bodyPr/>
        <a:lstStyle/>
        <a:p>
          <a:pPr latinLnBrk="1"/>
          <a:endParaRPr lang="ko-KR" altLang="en-US" sz="1400"/>
        </a:p>
      </dgm:t>
    </dgm:pt>
    <dgm:pt modelId="{35AB5867-F34D-46F8-B15E-195BA329B9F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모델 구현</a:t>
          </a:r>
          <a:endParaRPr lang="ko-KR" altLang="en-US" sz="2000" dirty="0"/>
        </a:p>
      </dgm:t>
    </dgm:pt>
    <dgm:pt modelId="{FF407073-7271-419C-A25F-6ED07B64359B}" type="parTrans" cxnId="{2B685C7A-D24E-4BEC-9BCA-7E1E3698AF9D}">
      <dgm:prSet/>
      <dgm:spPr/>
      <dgm:t>
        <a:bodyPr/>
        <a:lstStyle/>
        <a:p>
          <a:pPr latinLnBrk="1"/>
          <a:endParaRPr lang="ko-KR" altLang="en-US" sz="1400"/>
        </a:p>
      </dgm:t>
    </dgm:pt>
    <dgm:pt modelId="{65ECA46E-7476-4730-B68B-4C2168E68810}" type="sibTrans" cxnId="{2B685C7A-D24E-4BEC-9BCA-7E1E3698AF9D}">
      <dgm:prSet/>
      <dgm:spPr/>
      <dgm:t>
        <a:bodyPr/>
        <a:lstStyle/>
        <a:p>
          <a:pPr latinLnBrk="1"/>
          <a:endParaRPr lang="ko-KR" altLang="en-US" sz="1400"/>
        </a:p>
      </dgm:t>
    </dgm:pt>
    <dgm:pt modelId="{CE48B73C-571A-4DA2-AD38-0B0034E6D6D7}" type="pres">
      <dgm:prSet presAssocID="{A0A01CC8-F006-413A-84BE-D071AA9172A5}" presName="CompostProcess" presStyleCnt="0">
        <dgm:presLayoutVars>
          <dgm:dir/>
          <dgm:resizeHandles val="exact"/>
        </dgm:presLayoutVars>
      </dgm:prSet>
      <dgm:spPr/>
    </dgm:pt>
    <dgm:pt modelId="{FC893295-D067-42C2-9395-B46F804BEF6A}" type="pres">
      <dgm:prSet presAssocID="{A0A01CC8-F006-413A-84BE-D071AA9172A5}" presName="arrow" presStyleLbl="bgShp" presStyleIdx="0" presStyleCnt="1"/>
      <dgm:spPr/>
    </dgm:pt>
    <dgm:pt modelId="{255C92B7-728E-48ED-8861-D7D846CC8D35}" type="pres">
      <dgm:prSet presAssocID="{A0A01CC8-F006-413A-84BE-D071AA9172A5}" presName="linearProcess" presStyleCnt="0"/>
      <dgm:spPr/>
    </dgm:pt>
    <dgm:pt modelId="{C20BABDC-1E20-482F-BF6F-083B960ECC36}" type="pres">
      <dgm:prSet presAssocID="{DD5D6EDC-4B85-4042-B2B6-5EB1D114AAE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4D9532-8477-46D3-BC00-B06D342CF958}" type="pres">
      <dgm:prSet presAssocID="{032B0F03-75CF-4ED3-AAA2-E5558E65E858}" presName="sibTrans" presStyleCnt="0"/>
      <dgm:spPr/>
    </dgm:pt>
    <dgm:pt modelId="{0411E07C-6A60-40A1-8C8A-5CD0B47EC7DD}" type="pres">
      <dgm:prSet presAssocID="{3DB894B3-4C5D-469B-B6EE-F1FEB20B0E0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6E4EC5-4F72-4004-BFB8-7B9D478E36D4}" type="pres">
      <dgm:prSet presAssocID="{693F28FD-4B42-4463-9764-BDA0F07DD23B}" presName="sibTrans" presStyleCnt="0"/>
      <dgm:spPr/>
    </dgm:pt>
    <dgm:pt modelId="{DA1BE067-0929-4DFB-99EA-413EAECA645C}" type="pres">
      <dgm:prSet presAssocID="{35AB5867-F34D-46F8-B15E-195BA329B9F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93BE08-1C8E-4896-B7D9-988DB6FB609C}" type="pres">
      <dgm:prSet presAssocID="{65ECA46E-7476-4730-B68B-4C2168E68810}" presName="sibTrans" presStyleCnt="0"/>
      <dgm:spPr/>
    </dgm:pt>
    <dgm:pt modelId="{794BA496-068F-461C-A615-C9628A7FB385}" type="pres">
      <dgm:prSet presAssocID="{48A54844-CF13-4DD5-93B3-21FED8B1A0B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924010-E7A4-490C-84A4-2574B1FDD87D}" type="pres">
      <dgm:prSet presAssocID="{07F1E183-6827-4F9D-86B1-779D02AF9248}" presName="sibTrans" presStyleCnt="0"/>
      <dgm:spPr/>
    </dgm:pt>
    <dgm:pt modelId="{080F3CEA-D4F2-4694-ACE7-1D142C359DC9}" type="pres">
      <dgm:prSet presAssocID="{62A66FA5-7319-4CDC-B321-B19895AD8F98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03EC373-BA98-4E93-B1D3-618C118325A4}" type="presOf" srcId="{62A66FA5-7319-4CDC-B321-B19895AD8F98}" destId="{080F3CEA-D4F2-4694-ACE7-1D142C359DC9}" srcOrd="0" destOrd="0" presId="urn:microsoft.com/office/officeart/2005/8/layout/hProcess9"/>
    <dgm:cxn modelId="{4506BFD5-7FEA-4081-A926-44C5DCA6D172}" srcId="{A0A01CC8-F006-413A-84BE-D071AA9172A5}" destId="{48A54844-CF13-4DD5-93B3-21FED8B1A0BD}" srcOrd="3" destOrd="0" parTransId="{181FC7BF-9FF1-4454-AEE9-A822E18F985A}" sibTransId="{07F1E183-6827-4F9D-86B1-779D02AF9248}"/>
    <dgm:cxn modelId="{FABBF9BF-5FB6-4F83-9D8F-26EFCAC51CF9}" srcId="{A0A01CC8-F006-413A-84BE-D071AA9172A5}" destId="{3DB894B3-4C5D-469B-B6EE-F1FEB20B0E04}" srcOrd="1" destOrd="0" parTransId="{236F3026-CFF0-4CD0-91AC-33BDE6A82AC1}" sibTransId="{693F28FD-4B42-4463-9764-BDA0F07DD23B}"/>
    <dgm:cxn modelId="{271D6BAA-284F-47F9-B896-06DE4DD3A6A5}" type="presOf" srcId="{35AB5867-F34D-46F8-B15E-195BA329B9FC}" destId="{DA1BE067-0929-4DFB-99EA-413EAECA645C}" srcOrd="0" destOrd="0" presId="urn:microsoft.com/office/officeart/2005/8/layout/hProcess9"/>
    <dgm:cxn modelId="{1516939C-192E-4308-8AC5-DCB45725E4D1}" srcId="{A0A01CC8-F006-413A-84BE-D071AA9172A5}" destId="{DD5D6EDC-4B85-4042-B2B6-5EB1D114AAE7}" srcOrd="0" destOrd="0" parTransId="{9DB643E1-5D8E-4D61-837E-2969EB67BE99}" sibTransId="{032B0F03-75CF-4ED3-AAA2-E5558E65E858}"/>
    <dgm:cxn modelId="{DFD24877-6797-4789-A83F-4E87E888216D}" type="presOf" srcId="{A0A01CC8-F006-413A-84BE-D071AA9172A5}" destId="{CE48B73C-571A-4DA2-AD38-0B0034E6D6D7}" srcOrd="0" destOrd="0" presId="urn:microsoft.com/office/officeart/2005/8/layout/hProcess9"/>
    <dgm:cxn modelId="{5AE41AF7-7B01-4C20-AA38-4CAE43437143}" type="presOf" srcId="{DD5D6EDC-4B85-4042-B2B6-5EB1D114AAE7}" destId="{C20BABDC-1E20-482F-BF6F-083B960ECC36}" srcOrd="0" destOrd="0" presId="urn:microsoft.com/office/officeart/2005/8/layout/hProcess9"/>
    <dgm:cxn modelId="{2B685C7A-D24E-4BEC-9BCA-7E1E3698AF9D}" srcId="{A0A01CC8-F006-413A-84BE-D071AA9172A5}" destId="{35AB5867-F34D-46F8-B15E-195BA329B9FC}" srcOrd="2" destOrd="0" parTransId="{FF407073-7271-419C-A25F-6ED07B64359B}" sibTransId="{65ECA46E-7476-4730-B68B-4C2168E68810}"/>
    <dgm:cxn modelId="{2BC0D57A-BD05-403A-8D24-A6437FEC4AFE}" srcId="{A0A01CC8-F006-413A-84BE-D071AA9172A5}" destId="{62A66FA5-7319-4CDC-B321-B19895AD8F98}" srcOrd="4" destOrd="0" parTransId="{C8F0FC4A-E4CD-4A4D-BC6C-0F24D3001546}" sibTransId="{EF6CA860-DAEE-45A1-B0BF-E06C652A4448}"/>
    <dgm:cxn modelId="{A37894B9-44F4-499C-B4F7-50A562CA8811}" type="presOf" srcId="{48A54844-CF13-4DD5-93B3-21FED8B1A0BD}" destId="{794BA496-068F-461C-A615-C9628A7FB385}" srcOrd="0" destOrd="0" presId="urn:microsoft.com/office/officeart/2005/8/layout/hProcess9"/>
    <dgm:cxn modelId="{E6C98FC2-AA33-4C9D-BC9B-6CF6D17AA822}" type="presOf" srcId="{3DB894B3-4C5D-469B-B6EE-F1FEB20B0E04}" destId="{0411E07C-6A60-40A1-8C8A-5CD0B47EC7DD}" srcOrd="0" destOrd="0" presId="urn:microsoft.com/office/officeart/2005/8/layout/hProcess9"/>
    <dgm:cxn modelId="{FE9D4E47-B763-4BFE-B710-51D3BA5784D6}" type="presParOf" srcId="{CE48B73C-571A-4DA2-AD38-0B0034E6D6D7}" destId="{FC893295-D067-42C2-9395-B46F804BEF6A}" srcOrd="0" destOrd="0" presId="urn:microsoft.com/office/officeart/2005/8/layout/hProcess9"/>
    <dgm:cxn modelId="{9BEAD7D5-D933-4335-9967-486C951F9E16}" type="presParOf" srcId="{CE48B73C-571A-4DA2-AD38-0B0034E6D6D7}" destId="{255C92B7-728E-48ED-8861-D7D846CC8D35}" srcOrd="1" destOrd="0" presId="urn:microsoft.com/office/officeart/2005/8/layout/hProcess9"/>
    <dgm:cxn modelId="{763AB0C5-C520-4C56-AF68-14060B0BF1C4}" type="presParOf" srcId="{255C92B7-728E-48ED-8861-D7D846CC8D35}" destId="{C20BABDC-1E20-482F-BF6F-083B960ECC36}" srcOrd="0" destOrd="0" presId="urn:microsoft.com/office/officeart/2005/8/layout/hProcess9"/>
    <dgm:cxn modelId="{3E0D550E-4E0A-4319-85EC-30B788CBED47}" type="presParOf" srcId="{255C92B7-728E-48ED-8861-D7D846CC8D35}" destId="{B84D9532-8477-46D3-BC00-B06D342CF958}" srcOrd="1" destOrd="0" presId="urn:microsoft.com/office/officeart/2005/8/layout/hProcess9"/>
    <dgm:cxn modelId="{9478523B-A314-453B-B4C3-CF5058BDE90C}" type="presParOf" srcId="{255C92B7-728E-48ED-8861-D7D846CC8D35}" destId="{0411E07C-6A60-40A1-8C8A-5CD0B47EC7DD}" srcOrd="2" destOrd="0" presId="urn:microsoft.com/office/officeart/2005/8/layout/hProcess9"/>
    <dgm:cxn modelId="{1452A849-4F1F-4A30-9937-A6642C5A3503}" type="presParOf" srcId="{255C92B7-728E-48ED-8861-D7D846CC8D35}" destId="{D66E4EC5-4F72-4004-BFB8-7B9D478E36D4}" srcOrd="3" destOrd="0" presId="urn:microsoft.com/office/officeart/2005/8/layout/hProcess9"/>
    <dgm:cxn modelId="{7EA4BEB4-50E1-4EEB-8B47-B1BF8B1FC038}" type="presParOf" srcId="{255C92B7-728E-48ED-8861-D7D846CC8D35}" destId="{DA1BE067-0929-4DFB-99EA-413EAECA645C}" srcOrd="4" destOrd="0" presId="urn:microsoft.com/office/officeart/2005/8/layout/hProcess9"/>
    <dgm:cxn modelId="{7FC60A50-B2BF-435F-A2DE-3CE30ECCC52D}" type="presParOf" srcId="{255C92B7-728E-48ED-8861-D7D846CC8D35}" destId="{0C93BE08-1C8E-4896-B7D9-988DB6FB609C}" srcOrd="5" destOrd="0" presId="urn:microsoft.com/office/officeart/2005/8/layout/hProcess9"/>
    <dgm:cxn modelId="{54114B6E-EABF-42C7-A45A-64E914211EFA}" type="presParOf" srcId="{255C92B7-728E-48ED-8861-D7D846CC8D35}" destId="{794BA496-068F-461C-A615-C9628A7FB385}" srcOrd="6" destOrd="0" presId="urn:microsoft.com/office/officeart/2005/8/layout/hProcess9"/>
    <dgm:cxn modelId="{D4DE8A8E-F97D-420E-A43A-A5A628F158EF}" type="presParOf" srcId="{255C92B7-728E-48ED-8861-D7D846CC8D35}" destId="{9B924010-E7A4-490C-84A4-2574B1FDD87D}" srcOrd="7" destOrd="0" presId="urn:microsoft.com/office/officeart/2005/8/layout/hProcess9"/>
    <dgm:cxn modelId="{06C9C33F-819B-40F2-94C1-161600AA00FC}" type="presParOf" srcId="{255C92B7-728E-48ED-8861-D7D846CC8D35}" destId="{080F3CEA-D4F2-4694-ACE7-1D142C359DC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93295-D067-42C2-9395-B46F804BEF6A}">
      <dsp:nvSpPr>
        <dsp:cNvPr id="0" name=""/>
        <dsp:cNvSpPr/>
      </dsp:nvSpPr>
      <dsp:spPr>
        <a:xfrm>
          <a:off x="589093" y="0"/>
          <a:ext cx="6676390" cy="1800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BABDC-1E20-482F-BF6F-083B960ECC36}">
      <dsp:nvSpPr>
        <dsp:cNvPr id="0" name=""/>
        <dsp:cNvSpPr/>
      </dsp:nvSpPr>
      <dsp:spPr>
        <a:xfrm>
          <a:off x="2301" y="540059"/>
          <a:ext cx="1385289" cy="72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문제 정의</a:t>
          </a:r>
          <a:endParaRPr lang="ko-KR" altLang="en-US" sz="2000" kern="1200" dirty="0"/>
        </a:p>
      </dsp:txBody>
      <dsp:txXfrm>
        <a:off x="37452" y="575210"/>
        <a:ext cx="1314987" cy="649778"/>
      </dsp:txXfrm>
    </dsp:sp>
    <dsp:sp modelId="{0411E07C-6A60-40A1-8C8A-5CD0B47EC7DD}">
      <dsp:nvSpPr>
        <dsp:cNvPr id="0" name=""/>
        <dsp:cNvSpPr/>
      </dsp:nvSpPr>
      <dsp:spPr>
        <a:xfrm>
          <a:off x="1618472" y="540059"/>
          <a:ext cx="1385289" cy="72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kern="1200" dirty="0" smtClean="0"/>
            <a:t>데이터</a:t>
          </a:r>
          <a:endParaRPr lang="en-US" altLang="ko-KR" sz="2000" kern="1200" dirty="0" smtClean="0"/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kern="1200" dirty="0" smtClean="0"/>
            <a:t>획득</a:t>
          </a:r>
          <a:endParaRPr lang="ko-KR" altLang="en-US" sz="2000" kern="1200" dirty="0"/>
        </a:p>
      </dsp:txBody>
      <dsp:txXfrm>
        <a:off x="1653623" y="575210"/>
        <a:ext cx="1314987" cy="649778"/>
      </dsp:txXfrm>
    </dsp:sp>
    <dsp:sp modelId="{DA1BE067-0929-4DFB-99EA-413EAECA645C}">
      <dsp:nvSpPr>
        <dsp:cNvPr id="0" name=""/>
        <dsp:cNvSpPr/>
      </dsp:nvSpPr>
      <dsp:spPr>
        <a:xfrm>
          <a:off x="3234643" y="540059"/>
          <a:ext cx="1385289" cy="72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모델 구현</a:t>
          </a:r>
          <a:endParaRPr lang="ko-KR" altLang="en-US" sz="2000" kern="1200" dirty="0"/>
        </a:p>
      </dsp:txBody>
      <dsp:txXfrm>
        <a:off x="3269794" y="575210"/>
        <a:ext cx="1314987" cy="649778"/>
      </dsp:txXfrm>
    </dsp:sp>
    <dsp:sp modelId="{794BA496-068F-461C-A615-C9628A7FB385}">
      <dsp:nvSpPr>
        <dsp:cNvPr id="0" name=""/>
        <dsp:cNvSpPr/>
      </dsp:nvSpPr>
      <dsp:spPr>
        <a:xfrm>
          <a:off x="4850814" y="540059"/>
          <a:ext cx="1385289" cy="72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검증</a:t>
          </a:r>
          <a:endParaRPr lang="ko-KR" altLang="en-US" sz="2000" kern="1200" dirty="0"/>
        </a:p>
      </dsp:txBody>
      <dsp:txXfrm>
        <a:off x="4885965" y="575210"/>
        <a:ext cx="1314987" cy="649778"/>
      </dsp:txXfrm>
    </dsp:sp>
    <dsp:sp modelId="{080F3CEA-D4F2-4694-ACE7-1D142C359DC9}">
      <dsp:nvSpPr>
        <dsp:cNvPr id="0" name=""/>
        <dsp:cNvSpPr/>
      </dsp:nvSpPr>
      <dsp:spPr>
        <a:xfrm>
          <a:off x="6466986" y="540059"/>
          <a:ext cx="1385289" cy="72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테스트</a:t>
          </a:r>
          <a:endParaRPr lang="ko-KR" altLang="en-US" sz="2000" kern="1200" dirty="0"/>
        </a:p>
      </dsp:txBody>
      <dsp:txXfrm>
        <a:off x="6502137" y="575210"/>
        <a:ext cx="1314987" cy="64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C9F4-8973-4ADC-926B-710B93963F3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50A8E-19A4-4E3D-8987-6D86C0FB8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0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6FA6-49DE-4009-BE7D-3613C5E6A912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5CE-FF5B-4B05-A1C0-65019647A128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0FD7-55EF-41F0-819A-F2161C9D7464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76EC-748F-4DDA-8407-E30B19B4BD50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E13-860B-46B7-B6BD-F634FB1DD9D7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21E-C5C1-4982-BD7F-47A93DBB1796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8BE-0F1C-4F9B-9851-3951DA182809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72F-8547-4A67-ACE1-D897E5771FD9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16B-8BDF-487A-B605-33E0DCCD3761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EC86-3B56-408A-8345-6EBE3B8FC90A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2B95-066F-4462-884D-04648C396BEB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936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3E6ED4D-184F-43B9-9623-8B87ECC3017B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데이터분석 </a:t>
            </a:r>
            <a:r>
              <a:rPr lang="ko-KR" altLang="en-US" b="1" dirty="0" err="1" smtClean="0"/>
              <a:t>스터디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회차</a:t>
            </a:r>
            <a:endParaRPr lang="ko-KR" altLang="en-US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지도학습과 </a:t>
            </a:r>
            <a:r>
              <a:rPr lang="ko-KR" altLang="en-US" dirty="0" err="1" smtClean="0"/>
              <a:t>비지도학습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지도</a:t>
            </a:r>
            <a:r>
              <a:rPr lang="en-US" altLang="ko-KR" dirty="0" smtClean="0"/>
              <a:t>(Supervised)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데이터를 학습시킬 때 정답        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레이블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 제공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err="1" smtClean="0"/>
              <a:t>예측값과</a:t>
            </a:r>
            <a:r>
              <a:rPr lang="ko-KR" altLang="en-US" sz="1900" dirty="0" smtClean="0"/>
              <a:t> 정답을 비교하므로       성능 평가가 쉬움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대표적인 예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분류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회귀</a:t>
            </a:r>
            <a:endParaRPr lang="en-US" altLang="ko-KR" sz="1900" dirty="0" smtClean="0"/>
          </a:p>
          <a:p>
            <a:pPr marL="0" indent="0">
              <a:buNone/>
            </a:pPr>
            <a:endParaRPr lang="en-US" altLang="ko-KR" sz="300" dirty="0" smtClean="0"/>
          </a:p>
          <a:p>
            <a:pPr marL="288000" indent="180000"/>
            <a:r>
              <a:rPr lang="ko-KR" altLang="en-US" sz="1600" dirty="0" smtClean="0"/>
              <a:t>분류  </a:t>
            </a:r>
            <a:r>
              <a:rPr lang="en-US" altLang="ko-KR" sz="1600" dirty="0" smtClean="0"/>
              <a:t>:  </a:t>
            </a:r>
            <a:r>
              <a:rPr lang="ko-KR" altLang="en-US" sz="1600" spc="-60" dirty="0" smtClean="0"/>
              <a:t>주체가 범주 안에 있는 것을 암시</a:t>
            </a:r>
            <a:endParaRPr lang="en-US" altLang="ko-KR" sz="1600" spc="-60" dirty="0" smtClean="0"/>
          </a:p>
          <a:p>
            <a:pPr marL="288000" indent="180000"/>
            <a:r>
              <a:rPr lang="ko-KR" altLang="en-US" sz="1600" dirty="0" smtClean="0"/>
              <a:t>회귀 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독립변수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와 종속변수 </a:t>
            </a:r>
            <a:r>
              <a:rPr lang="en-US" altLang="ko-KR" sz="1600" dirty="0" smtClean="0"/>
              <a:t>y </a:t>
            </a:r>
            <a:r>
              <a:rPr lang="ko-KR" altLang="en-US" sz="1600" dirty="0" smtClean="0"/>
              <a:t>사이</a:t>
            </a:r>
            <a:endParaRPr lang="en-US" altLang="ko-KR" sz="1600" dirty="0" smtClean="0"/>
          </a:p>
          <a:p>
            <a:pPr marL="288000" indent="0">
              <a:buNone/>
            </a:pP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관계를 설명하는 통계적 방법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비지도</a:t>
            </a:r>
            <a:r>
              <a:rPr lang="en-US" altLang="ko-KR" dirty="0" smtClean="0"/>
              <a:t>(Unsupervised)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sz="2100" dirty="0" smtClean="0"/>
              <a:t>정답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레이블</a:t>
            </a:r>
            <a:r>
              <a:rPr lang="en-US" altLang="ko-KR" sz="2100" dirty="0" smtClean="0"/>
              <a:t>) </a:t>
            </a:r>
            <a:r>
              <a:rPr lang="ko-KR" altLang="en-US" sz="2100" dirty="0" smtClean="0"/>
              <a:t>없이 진행되는 학습</a:t>
            </a:r>
            <a:endParaRPr lang="en-US" altLang="ko-KR" sz="2100" dirty="0" smtClean="0"/>
          </a:p>
          <a:p>
            <a:pPr>
              <a:lnSpc>
                <a:spcPct val="130000"/>
              </a:lnSpc>
            </a:pPr>
            <a:r>
              <a:rPr lang="ko-KR" altLang="en-US" sz="2100" spc="-100" dirty="0" smtClean="0"/>
              <a:t>데이터에서 패턴을 찾아내기 때문에</a:t>
            </a:r>
            <a:r>
              <a:rPr lang="ko-KR" altLang="en-US" sz="2100" dirty="0" smtClean="0"/>
              <a:t> 성능 평가가 어려움</a:t>
            </a:r>
            <a:endParaRPr lang="en-US" altLang="ko-KR" sz="2100" dirty="0" smtClean="0"/>
          </a:p>
          <a:p>
            <a:pPr>
              <a:lnSpc>
                <a:spcPct val="130000"/>
              </a:lnSpc>
            </a:pPr>
            <a:r>
              <a:rPr lang="ko-KR" altLang="en-US" sz="2100" dirty="0" smtClean="0"/>
              <a:t>대표적인 예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군집화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차원 축소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400" dirty="0" smtClean="0"/>
          </a:p>
          <a:p>
            <a:pPr marL="288000" indent="180000"/>
            <a:r>
              <a:rPr lang="ko-KR" altLang="en-US" sz="1800" dirty="0" smtClean="0"/>
              <a:t>군집화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 </a:t>
            </a:r>
            <a:r>
              <a:rPr lang="ko-KR" altLang="en-US" sz="1800" spc="-110" dirty="0" smtClean="0"/>
              <a:t>유사하거나 </a:t>
            </a:r>
            <a:r>
              <a:rPr lang="ko-KR" altLang="en-US" sz="1800" spc="-110" dirty="0" err="1" smtClean="0"/>
              <a:t>관련있는</a:t>
            </a:r>
            <a:r>
              <a:rPr lang="en-US" altLang="ko-KR" sz="1800" spc="-110" dirty="0"/>
              <a:t> </a:t>
            </a:r>
            <a:r>
              <a:rPr lang="ko-KR" altLang="en-US" sz="1800" spc="-110" dirty="0" smtClean="0"/>
              <a:t>항목끼리</a:t>
            </a:r>
            <a:r>
              <a:rPr lang="ko-KR" altLang="en-US" sz="1800" spc="-50" dirty="0" smtClean="0"/>
              <a:t> </a:t>
            </a:r>
            <a:endParaRPr lang="en-US" altLang="ko-KR" sz="1800" spc="-50" dirty="0" smtClean="0"/>
          </a:p>
          <a:p>
            <a:pPr marL="288000" indent="0">
              <a:buNone/>
            </a:pPr>
            <a:r>
              <a:rPr lang="en-US" altLang="ko-KR" sz="1800" spc="-50" dirty="0" smtClean="0"/>
              <a:t>	         </a:t>
            </a:r>
            <a:r>
              <a:rPr lang="ko-KR" altLang="en-US" sz="1800" dirty="0" smtClean="0"/>
              <a:t>묶어서 기억하려는 경향</a:t>
            </a:r>
            <a:endParaRPr lang="en-US" altLang="ko-KR" sz="1800" dirty="0" smtClean="0"/>
          </a:p>
          <a:p>
            <a:pPr marL="288000" indent="180000"/>
            <a:r>
              <a:rPr lang="ko-KR" altLang="en-US" sz="1800" dirty="0" smtClean="0"/>
              <a:t>차원 축소  </a:t>
            </a:r>
            <a:r>
              <a:rPr lang="en-US" altLang="ko-KR" sz="1800" dirty="0"/>
              <a:t>:  </a:t>
            </a:r>
            <a:r>
              <a:rPr lang="ko-KR" altLang="en-US" sz="1800" dirty="0" smtClean="0"/>
              <a:t>변수를 줄여나가는 과정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4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분류와 회귀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</a:t>
            </a:r>
            <a:r>
              <a:rPr lang="en-US" altLang="ko-KR" dirty="0" smtClean="0"/>
              <a:t>(Classification)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spc="-100" dirty="0" smtClean="0"/>
              <a:t>범주화된 값 예측</a:t>
            </a:r>
            <a:r>
              <a:rPr lang="en-US" altLang="ko-KR" sz="1900" spc="-100" dirty="0" smtClean="0"/>
              <a:t>(</a:t>
            </a:r>
            <a:r>
              <a:rPr lang="ko-KR" altLang="en-US" sz="1900" spc="-100" dirty="0" err="1" smtClean="0"/>
              <a:t>명목형</a:t>
            </a:r>
            <a:r>
              <a:rPr lang="en-US" altLang="ko-KR" sz="1900" spc="-100" dirty="0" smtClean="0"/>
              <a:t>, </a:t>
            </a:r>
            <a:r>
              <a:rPr lang="ko-KR" altLang="en-US" sz="1900" spc="-100" dirty="0" err="1" smtClean="0"/>
              <a:t>순서형</a:t>
            </a:r>
            <a:r>
              <a:rPr lang="en-US" altLang="ko-KR" sz="1900" spc="-100" dirty="0" smtClean="0"/>
              <a:t>)</a:t>
            </a:r>
          </a:p>
          <a:p>
            <a:pPr marL="0" indent="0">
              <a:buNone/>
            </a:pPr>
            <a:endParaRPr lang="en-US" altLang="ko-KR" sz="300" dirty="0" smtClean="0"/>
          </a:p>
          <a:p>
            <a:pPr marL="288000" indent="180000">
              <a:lnSpc>
                <a:spcPct val="130000"/>
              </a:lnSpc>
            </a:pPr>
            <a:r>
              <a:rPr lang="ko-KR" altLang="en-US" sz="1600" dirty="0" err="1" smtClean="0"/>
              <a:t>명목형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수치적인 의미가 없이     선택 가능한 형태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선다형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endParaRPr lang="en-US" altLang="ko-KR" sz="1600" spc="-60" dirty="0" smtClean="0"/>
          </a:p>
          <a:p>
            <a:pPr marL="288000" indent="180000">
              <a:lnSpc>
                <a:spcPct val="130000"/>
              </a:lnSpc>
            </a:pPr>
            <a:r>
              <a:rPr lang="ko-KR" altLang="en-US" sz="1600" dirty="0" err="1" smtClean="0"/>
              <a:t>순서형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 </a:t>
            </a:r>
            <a:r>
              <a:rPr lang="ko-KR" altLang="en-US" sz="1600" spc="-50" dirty="0" smtClean="0"/>
              <a:t>수치가 단순한 차례 이외의</a:t>
            </a:r>
            <a:r>
              <a:rPr lang="ko-KR" altLang="en-US" sz="1600" dirty="0" smtClean="0"/>
              <a:t> 의미를 가지지 않는 형태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설문지나   인성 검사에서의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가지 판별 등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회귀</a:t>
            </a:r>
            <a:r>
              <a:rPr lang="en-US" altLang="ko-KR" dirty="0" smtClean="0"/>
              <a:t>(Regression)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err="1" smtClean="0"/>
              <a:t>수치형</a:t>
            </a:r>
            <a:r>
              <a:rPr lang="ko-KR" altLang="en-US" sz="1900" dirty="0" smtClean="0"/>
              <a:t> 값 예측</a:t>
            </a:r>
            <a:r>
              <a:rPr lang="en-US" altLang="ko-KR" sz="1900" dirty="0" smtClean="0"/>
              <a:t>(</a:t>
            </a:r>
            <a:r>
              <a:rPr lang="ko-KR" altLang="en-US" sz="1900" dirty="0" err="1" smtClean="0"/>
              <a:t>연속형</a:t>
            </a:r>
            <a:r>
              <a:rPr lang="en-US" altLang="ko-KR" sz="1900" dirty="0" smtClean="0"/>
              <a:t>, </a:t>
            </a:r>
            <a:r>
              <a:rPr lang="ko-KR" altLang="en-US" sz="1900" dirty="0" err="1" smtClean="0"/>
              <a:t>이산형</a:t>
            </a:r>
            <a:r>
              <a:rPr lang="en-US" altLang="ko-KR" sz="1900" dirty="0" smtClean="0"/>
              <a:t>)</a:t>
            </a:r>
          </a:p>
          <a:p>
            <a:pPr marL="0" indent="0">
              <a:buNone/>
            </a:pPr>
            <a:endParaRPr lang="en-US" altLang="ko-KR" sz="400" dirty="0" smtClean="0"/>
          </a:p>
          <a:p>
            <a:pPr marL="288000" indent="180000">
              <a:lnSpc>
                <a:spcPct val="130000"/>
              </a:lnSpc>
            </a:pPr>
            <a:r>
              <a:rPr lang="ko-KR" altLang="en-US" sz="1600" dirty="0" err="1" smtClean="0"/>
              <a:t>연속형</a:t>
            </a:r>
            <a:r>
              <a:rPr lang="ko-KR" altLang="en-US" sz="1600" dirty="0" smtClean="0"/>
              <a:t> 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수치의 변화가 끊임없이 </a:t>
            </a:r>
            <a:r>
              <a:rPr lang="ko-KR" altLang="en-US" sz="1600" spc="-100" dirty="0" smtClean="0"/>
              <a:t>연속적인 경우</a:t>
            </a:r>
            <a:r>
              <a:rPr lang="en-US" altLang="ko-KR" sz="1600" spc="-100" dirty="0" smtClean="0"/>
              <a:t>(</a:t>
            </a:r>
            <a:r>
              <a:rPr lang="ko-KR" altLang="en-US" sz="1600" spc="-100" dirty="0" smtClean="0"/>
              <a:t>하루 동안 기온의 변화 등</a:t>
            </a:r>
            <a:r>
              <a:rPr lang="en-US" altLang="ko-KR" sz="1600" spc="-100" dirty="0" smtClean="0"/>
              <a:t>)</a:t>
            </a:r>
          </a:p>
          <a:p>
            <a:pPr marL="288000" indent="180000">
              <a:lnSpc>
                <a:spcPct val="130000"/>
              </a:lnSpc>
            </a:pPr>
            <a:r>
              <a:rPr lang="ko-KR" altLang="en-US" sz="1600" dirty="0" err="1" smtClean="0"/>
              <a:t>이산형</a:t>
            </a:r>
            <a:r>
              <a:rPr lang="ko-KR" altLang="en-US" sz="1600" dirty="0" smtClean="0"/>
              <a:t>  </a:t>
            </a:r>
            <a:r>
              <a:rPr lang="en-US" altLang="ko-KR" sz="1600" dirty="0"/>
              <a:t>:  </a:t>
            </a:r>
            <a:r>
              <a:rPr lang="ko-KR" altLang="en-US" sz="1600" dirty="0" smtClean="0"/>
              <a:t>수치의 변화가 수량으로 나타나는 경우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매일 </a:t>
            </a:r>
            <a:r>
              <a:rPr lang="ko-KR" altLang="en-US" sz="1600" dirty="0" err="1" smtClean="0"/>
              <a:t>같은시간</a:t>
            </a:r>
            <a:r>
              <a:rPr lang="ko-KR" altLang="en-US" sz="1600" dirty="0" smtClean="0"/>
              <a:t> 측정한 턱걸이 성공 개수 등</a:t>
            </a:r>
            <a:r>
              <a:rPr lang="en-US" altLang="ko-KR" sz="1600" dirty="0" smtClean="0"/>
              <a:t>)</a:t>
            </a:r>
            <a:endParaRPr lang="ko-KR" altLang="en-US" sz="1800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41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과대적합과 과소적합</a:t>
            </a:r>
            <a:endParaRPr lang="ko-KR" altLang="en-US" dirty="0"/>
          </a:p>
        </p:txBody>
      </p:sp>
      <p:pic>
        <p:nvPicPr>
          <p:cNvPr id="2050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19" y="1428106"/>
            <a:ext cx="6840761" cy="5039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1692" y="23488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Under-fitting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1167" y="2354188"/>
            <a:ext cx="14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Over-fitting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3256941"/>
            <a:ext cx="1512168" cy="34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편향</a:t>
            </a:r>
            <a:r>
              <a:rPr lang="en-US" altLang="ko-KR" sz="1600" b="1" dirty="0" smtClean="0">
                <a:latin typeface="+mj-ea"/>
                <a:ea typeface="+mj-ea"/>
              </a:rPr>
              <a:t>(bias) UP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92380" y="3256941"/>
            <a:ext cx="972108" cy="34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분산</a:t>
            </a:r>
            <a:r>
              <a:rPr lang="en-US" altLang="ko-KR" sz="1600" b="1" dirty="0" smtClean="0">
                <a:latin typeface="+mj-ea"/>
                <a:ea typeface="+mj-ea"/>
              </a:rPr>
              <a:t> UP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12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95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과대적합과 과소적합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과소적합</a:t>
            </a:r>
            <a:r>
              <a:rPr lang="en-US" altLang="ko-KR" dirty="0" smtClean="0"/>
              <a:t>(Under-fitting)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 smtClean="0"/>
              <a:t>모델이 단순해 데이터의 구조를      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충분히 학습하지 못하는 경우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r>
              <a:rPr lang="ko-KR" altLang="en-US" sz="1800" dirty="0"/>
              <a:t>해결방법</a:t>
            </a:r>
            <a:endParaRPr lang="en-US" altLang="ko-KR" sz="1800" dirty="0"/>
          </a:p>
          <a:p>
            <a:pPr marL="288000" indent="180000">
              <a:lnSpc>
                <a:spcPct val="130000"/>
              </a:lnSpc>
            </a:pPr>
            <a:r>
              <a:rPr lang="ko-KR" altLang="en-US" sz="1400" dirty="0"/>
              <a:t>훈련 데이터 추가</a:t>
            </a:r>
            <a:endParaRPr lang="en-US" altLang="ko-KR" sz="1400" dirty="0"/>
          </a:p>
          <a:p>
            <a:pPr marL="288000" indent="180000">
              <a:lnSpc>
                <a:spcPct val="130000"/>
              </a:lnSpc>
            </a:pP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더 많은 복잡한 모델로 변경</a:t>
            </a:r>
            <a:endParaRPr lang="en-US" altLang="ko-KR" sz="1400" dirty="0"/>
          </a:p>
          <a:p>
            <a:pPr marL="288000" indent="180000">
              <a:lnSpc>
                <a:spcPct val="130000"/>
              </a:lnSpc>
            </a:pPr>
            <a:r>
              <a:rPr lang="ko-KR" altLang="en-US" sz="1400" spc="-50" dirty="0" smtClean="0"/>
              <a:t>모델의 제약</a:t>
            </a:r>
            <a:r>
              <a:rPr lang="en-US" altLang="ko-KR" sz="1400" spc="-50" dirty="0" smtClean="0"/>
              <a:t>(</a:t>
            </a:r>
            <a:r>
              <a:rPr lang="ko-KR" altLang="en-US" sz="1400" spc="-50" dirty="0" smtClean="0"/>
              <a:t>규제 </a:t>
            </a:r>
            <a:r>
              <a:rPr lang="ko-KR" altLang="en-US" sz="1400" spc="-50" dirty="0" err="1" smtClean="0"/>
              <a:t>하이퍼파라미터</a:t>
            </a:r>
            <a:r>
              <a:rPr lang="en-US" altLang="ko-KR" sz="1400" spc="-50" dirty="0" smtClean="0"/>
              <a:t>)</a:t>
            </a:r>
            <a:r>
              <a:rPr lang="ko-KR" altLang="en-US" sz="1400" spc="-50" dirty="0" smtClean="0"/>
              <a:t> 줄이기</a:t>
            </a:r>
            <a:endParaRPr lang="en-US" altLang="ko-KR" sz="1400" spc="-50" dirty="0" smtClean="0"/>
          </a:p>
          <a:p>
            <a:pPr marL="288000" indent="180000">
              <a:lnSpc>
                <a:spcPct val="130000"/>
              </a:lnSpc>
            </a:pPr>
            <a:r>
              <a:rPr lang="ko-KR" altLang="en-US" sz="1400" spc="-100" dirty="0" smtClean="0"/>
              <a:t>충분한 학습</a:t>
            </a:r>
            <a:endParaRPr lang="en-US" altLang="ko-KR" sz="1600" spc="-100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과대적합</a:t>
            </a:r>
            <a:r>
              <a:rPr lang="en-US" altLang="ko-KR" dirty="0" smtClean="0"/>
              <a:t>(Over-fitting)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3168352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훈련 데이터에 과도하게 학습되어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훈련 데이터에만</a:t>
            </a:r>
            <a:r>
              <a:rPr lang="ko-KR" altLang="en-US" sz="1800" dirty="0" smtClean="0"/>
              <a:t> 높은 성능을 보여주는 것</a:t>
            </a:r>
            <a:endParaRPr lang="en-US" altLang="ko-KR" sz="1800" dirty="0" smtClean="0"/>
          </a:p>
          <a:p>
            <a:r>
              <a:rPr lang="ko-KR" altLang="en-US" sz="1800" dirty="0" smtClean="0"/>
              <a:t>훈련데이터에 너무 맞춰져 있어 </a:t>
            </a:r>
            <a:r>
              <a:rPr lang="ko-KR" altLang="en-US" sz="1800" b="1" spc="-50" dirty="0" smtClean="0">
                <a:solidFill>
                  <a:srgbClr val="FF0000"/>
                </a:solidFill>
              </a:rPr>
              <a:t>훈련 데이터 이외의 다양한 변수에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대응이 힘듦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r>
              <a:rPr lang="ko-KR" altLang="en-US" sz="1800" dirty="0" smtClean="0"/>
              <a:t>해결방</a:t>
            </a:r>
            <a:r>
              <a:rPr lang="ko-KR" altLang="en-US" sz="1800" dirty="0"/>
              <a:t>법</a:t>
            </a:r>
            <a:endParaRPr lang="en-US" altLang="ko-KR" sz="1800" dirty="0" smtClean="0"/>
          </a:p>
          <a:p>
            <a:pPr marL="288000" indent="180000"/>
            <a:r>
              <a:rPr lang="ko-KR" altLang="en-US" sz="1400" dirty="0" smtClean="0"/>
              <a:t>제약조건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규제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드롭아웃</a:t>
            </a:r>
            <a:r>
              <a:rPr lang="ko-KR" altLang="en-US" sz="1400" dirty="0" smtClean="0"/>
              <a:t> 등 이용해서</a:t>
            </a:r>
            <a:endParaRPr lang="en-US" altLang="ko-KR" sz="1400" dirty="0" smtClean="0"/>
          </a:p>
          <a:p>
            <a:pPr marL="288000" indent="0">
              <a:buNone/>
            </a:pPr>
            <a:r>
              <a:rPr lang="ko-KR" altLang="en-US" sz="1400" dirty="0" smtClean="0"/>
              <a:t>     복잡도를 적당히 낮추기</a:t>
            </a:r>
            <a:endParaRPr lang="en-US" altLang="ko-KR" sz="1400" dirty="0" smtClean="0"/>
          </a:p>
          <a:p>
            <a:pPr marL="288000" indent="180000"/>
            <a:r>
              <a:rPr lang="ko-KR" altLang="en-US" sz="1400" dirty="0" smtClean="0"/>
              <a:t>훈련 데이터의 잡음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이상치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제거</a:t>
            </a:r>
            <a:endParaRPr lang="ko-KR" altLang="en-US" sz="1600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38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혼동 행렬</a:t>
            </a:r>
            <a:r>
              <a:rPr lang="en-US" altLang="ko-KR" dirty="0" smtClean="0"/>
              <a:t>(Confusion Matrix)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88374770"/>
              </p:ext>
            </p:extLst>
          </p:nvPr>
        </p:nvGraphicFramePr>
        <p:xfrm>
          <a:off x="607914" y="4403204"/>
          <a:ext cx="792817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1152128"/>
                <a:gridCol w="1803848"/>
                <a:gridCol w="1982043"/>
                <a:gridCol w="1982043"/>
              </a:tblGrid>
              <a:tr h="1854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예측값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854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Negative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실제값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 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r>
                        <a:rPr lang="en-US" altLang="ko-KR" baseline="0" dirty="0" smtClean="0"/>
                        <a:t> 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</a:t>
                      </a:r>
                      <a:r>
                        <a:rPr lang="en-US" altLang="ko-KR" baseline="0" dirty="0" smtClean="0"/>
                        <a:t> + FN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 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 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FP</a:t>
                      </a:r>
                      <a:r>
                        <a:rPr lang="en-US" altLang="ko-KR" baseline="0" dirty="0" smtClean="0"/>
                        <a:t> + TN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총계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 + FP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FN</a:t>
                      </a:r>
                      <a:r>
                        <a:rPr lang="en-US" altLang="ko-KR" baseline="0" dirty="0" smtClean="0"/>
                        <a:t> + TN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 +</a:t>
                      </a:r>
                      <a:r>
                        <a:rPr lang="en-US" altLang="ko-KR" baseline="0" dirty="0" smtClean="0"/>
                        <a:t> TF + FP + FN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>
          <a:xfrm>
            <a:off x="755576" y="1916832"/>
            <a:ext cx="7714816" cy="2448272"/>
          </a:xfrm>
        </p:spPr>
        <p:txBody>
          <a:bodyPr>
            <a:normAutofit fontScale="85000" lnSpcReduction="10000"/>
          </a:bodyPr>
          <a:lstStyle/>
          <a:p>
            <a:pPr marL="180000" indent="-108000" algn="l">
              <a:lnSpc>
                <a:spcPct val="140000"/>
              </a:lnSpc>
              <a:buFont typeface="+mj-lt"/>
              <a:buAutoNum type="arabicPeriod"/>
            </a:pPr>
            <a:r>
              <a:rPr lang="ko-KR" altLang="en-US" b="1" dirty="0" smtClean="0"/>
              <a:t> 모델의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성능 평가 지표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정확도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정밀도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재현율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민감도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특이도</a:t>
            </a:r>
            <a:r>
              <a:rPr lang="en-US" altLang="ko-KR" sz="2000" b="1" dirty="0" smtClean="0"/>
              <a:t>, F1 Score)</a:t>
            </a:r>
            <a:endParaRPr lang="en-US" altLang="ko-KR" b="1" dirty="0" smtClean="0"/>
          </a:p>
          <a:p>
            <a:pPr marL="180000" indent="-108000" algn="l">
              <a:lnSpc>
                <a:spcPct val="140000"/>
              </a:lnSpc>
              <a:buFont typeface="+mj-lt"/>
              <a:buAutoNum type="arabicPeriod"/>
            </a:pPr>
            <a:r>
              <a:rPr lang="en-US" altLang="ko-KR" b="1" dirty="0" smtClean="0"/>
              <a:t> TP(True Positive) – </a:t>
            </a:r>
            <a:r>
              <a:rPr lang="ko-KR" altLang="en-US" b="1" dirty="0" smtClean="0"/>
              <a:t>맞는 것을 </a:t>
            </a:r>
            <a:r>
              <a:rPr lang="ko-KR" altLang="en-US" b="1" dirty="0" err="1" smtClean="0"/>
              <a:t>맞다고</a:t>
            </a:r>
            <a:r>
              <a:rPr lang="ko-KR" altLang="en-US" b="1" dirty="0" smtClean="0"/>
              <a:t> 예측</a:t>
            </a:r>
            <a:endParaRPr lang="en-US" altLang="ko-KR" b="1" dirty="0" smtClean="0"/>
          </a:p>
          <a:p>
            <a:pPr marL="180000" indent="-108000" algn="l">
              <a:lnSpc>
                <a:spcPct val="140000"/>
              </a:lnSpc>
              <a:buFont typeface="+mj-lt"/>
              <a:buAutoNum type="arabicPeriod"/>
            </a:pPr>
            <a:r>
              <a:rPr lang="en-US" altLang="ko-KR" b="1" dirty="0" smtClean="0"/>
              <a:t> FP(False Positive) – </a:t>
            </a:r>
            <a:r>
              <a:rPr lang="ko-KR" altLang="en-US" b="1" dirty="0" smtClean="0"/>
              <a:t>틀린 것을 </a:t>
            </a:r>
            <a:r>
              <a:rPr lang="ko-KR" altLang="en-US" b="1" dirty="0" err="1" smtClean="0"/>
              <a:t>맞다고</a:t>
            </a:r>
            <a:r>
              <a:rPr lang="ko-KR" altLang="en-US" b="1" dirty="0" smtClean="0"/>
              <a:t> 예측</a:t>
            </a:r>
            <a:endParaRPr lang="en-US" altLang="ko-KR" b="1" dirty="0" smtClean="0"/>
          </a:p>
          <a:p>
            <a:pPr marL="180000" indent="-108000" algn="l">
              <a:lnSpc>
                <a:spcPct val="140000"/>
              </a:lnSpc>
              <a:buFont typeface="+mj-lt"/>
              <a:buAutoNum type="arabicPeriod"/>
            </a:pPr>
            <a:r>
              <a:rPr lang="en-US" altLang="ko-KR" b="1" dirty="0"/>
              <a:t> </a:t>
            </a:r>
            <a:r>
              <a:rPr lang="en-US" altLang="ko-KR" b="1" dirty="0" smtClean="0"/>
              <a:t>FN(False Negative) – </a:t>
            </a:r>
            <a:r>
              <a:rPr lang="ko-KR" altLang="en-US" b="1" dirty="0" smtClean="0"/>
              <a:t>맞는 것을 틀렸다고 예측</a:t>
            </a:r>
            <a:endParaRPr lang="en-US" altLang="ko-KR" b="1" dirty="0" smtClean="0"/>
          </a:p>
          <a:p>
            <a:pPr marL="180000" indent="-108000" algn="l">
              <a:lnSpc>
                <a:spcPct val="140000"/>
              </a:lnSpc>
              <a:buFont typeface="+mj-lt"/>
              <a:buAutoNum type="arabicPeriod"/>
            </a:pPr>
            <a:r>
              <a:rPr lang="en-US" altLang="ko-KR" b="1" dirty="0" smtClean="0"/>
              <a:t> TN(True Negative) – </a:t>
            </a:r>
            <a:r>
              <a:rPr lang="ko-KR" altLang="en-US" b="1" dirty="0" smtClean="0"/>
              <a:t>틀린 것을 틀렸다고 예측</a:t>
            </a:r>
            <a:endParaRPr lang="ko-KR" altLang="en-US" b="1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14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23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 성능 평가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38890908"/>
              </p:ext>
            </p:extLst>
          </p:nvPr>
        </p:nvGraphicFramePr>
        <p:xfrm>
          <a:off x="607914" y="4403204"/>
          <a:ext cx="792817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1152128"/>
                <a:gridCol w="1803848"/>
                <a:gridCol w="1982043"/>
                <a:gridCol w="1982043"/>
              </a:tblGrid>
              <a:tr h="1854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예측값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854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Negative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실제값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 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r>
                        <a:rPr lang="en-US" altLang="ko-KR" baseline="0" dirty="0" smtClean="0"/>
                        <a:t> 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</a:t>
                      </a:r>
                      <a:r>
                        <a:rPr lang="en-US" altLang="ko-KR" baseline="0" dirty="0" smtClean="0"/>
                        <a:t> + FN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 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 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FP</a:t>
                      </a:r>
                      <a:r>
                        <a:rPr lang="en-US" altLang="ko-KR" baseline="0" dirty="0" smtClean="0"/>
                        <a:t> + TN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총계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 + FP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FN</a:t>
                      </a:r>
                      <a:r>
                        <a:rPr lang="en-US" altLang="ko-KR" baseline="0" dirty="0" smtClean="0"/>
                        <a:t> + TN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 +</a:t>
                      </a:r>
                      <a:r>
                        <a:rPr lang="en-US" altLang="ko-KR" baseline="0" dirty="0" smtClean="0"/>
                        <a:t> TF + FP + FN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11560" y="2744924"/>
                <a:ext cx="2808312" cy="1368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정확도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입력된 데이터에 대한 예측 성공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/>
                      </a:rPr>
                      <m:t>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 + 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 + 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𝑇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 + 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𝐹𝑃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 + 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𝐹𝑁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44924"/>
                <a:ext cx="2808312" cy="13681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635896" y="2744924"/>
                <a:ext cx="1944216" cy="1368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정밀도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 </a:t>
                </a:r>
                <a:r>
                  <a:rPr lang="ko-KR" altLang="en-US" dirty="0" smtClean="0"/>
                  <a:t>예측 정확도</a:t>
                </a:r>
                <a:endParaRPr lang="en-US" altLang="ko-KR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 + 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𝐹𝑃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744924"/>
                <a:ext cx="1944216" cy="13681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796136" y="2744924"/>
                <a:ext cx="2736304" cy="1368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 smtClean="0"/>
                  <a:t>재현율</a:t>
                </a: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민감도</a:t>
                </a:r>
                <a:r>
                  <a:rPr lang="en-US" altLang="ko-KR" b="1" dirty="0" smtClean="0"/>
                  <a:t>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실제값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양성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중 모델의 적중률</a:t>
                </a:r>
                <a:endParaRPr lang="en-US" altLang="ko-KR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 + 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𝐹𝑁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744924"/>
                <a:ext cx="2736304" cy="13681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55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61195604"/>
              </p:ext>
            </p:extLst>
          </p:nvPr>
        </p:nvGraphicFramePr>
        <p:xfrm>
          <a:off x="607914" y="4403204"/>
          <a:ext cx="792817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1152128"/>
                <a:gridCol w="1803848"/>
                <a:gridCol w="1982043"/>
                <a:gridCol w="1982043"/>
              </a:tblGrid>
              <a:tr h="1854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구분</a:t>
                      </a:r>
                      <a:endParaRPr lang="ko-KR" altLang="en-US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예측값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854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Negative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실제값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 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r>
                        <a:rPr lang="en-US" altLang="ko-KR" baseline="0" dirty="0" smtClean="0"/>
                        <a:t> 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</a:t>
                      </a:r>
                      <a:r>
                        <a:rPr lang="en-US" altLang="ko-KR" baseline="0" dirty="0" smtClean="0"/>
                        <a:t> + FN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 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 Negative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FP</a:t>
                      </a:r>
                      <a:r>
                        <a:rPr lang="en-US" altLang="ko-KR" baseline="0" dirty="0" smtClean="0"/>
                        <a:t> + TN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총계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 + FP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FN</a:t>
                      </a:r>
                      <a:r>
                        <a:rPr lang="en-US" altLang="ko-KR" baseline="0" dirty="0" smtClean="0"/>
                        <a:t> + TN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TP +</a:t>
                      </a:r>
                      <a:r>
                        <a:rPr lang="en-US" altLang="ko-KR" baseline="0" dirty="0" smtClean="0"/>
                        <a:t> TF + FP + FN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11560" y="2744924"/>
                <a:ext cx="3024336" cy="1368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특이도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실제값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음성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중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모델의 적중률</a:t>
                </a:r>
                <a:endParaRPr lang="en-US" altLang="ko-KR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 + </m:t>
                          </m:r>
                          <m:r>
                            <a:rPr lang="en-US" altLang="ko-KR" i="1" dirty="0" smtClean="0">
                              <a:latin typeface="Cambria Math"/>
                            </a:rPr>
                            <m:t>𝐹𝑁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44924"/>
                <a:ext cx="3024336" cy="13681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39952" y="2744924"/>
                <a:ext cx="4392488" cy="1368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F1 Score</a:t>
                </a:r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재현율과</a:t>
                </a:r>
                <a:r>
                  <a:rPr lang="ko-KR" altLang="en-US" dirty="0" smtClean="0"/>
                  <a:t> 정밀도의 조화평균</a:t>
                </a:r>
                <a:endParaRPr lang="en-US" altLang="ko-KR" dirty="0" smtClean="0"/>
              </a:p>
              <a:p>
                <a:pPr algn="ctr"/>
                <a:r>
                  <a:rPr lang="en-US" altLang="ko-KR" dirty="0"/>
                  <a:t>2</a:t>
                </a:r>
                <a:r>
                  <a:rPr lang="en-US" altLang="ko-KR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b="0" i="1" dirty="0" smtClean="0">
                            <a:latin typeface="Cambria Math"/>
                          </a:rPr>
                          <m:t>재현율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∗ </m:t>
                        </m:r>
                        <m:r>
                          <a:rPr lang="ko-KR" altLang="en-US" b="0" i="1" dirty="0" smtClean="0">
                            <a:latin typeface="Cambria Math"/>
                          </a:rPr>
                          <m:t>정밀도</m:t>
                        </m:r>
                      </m:num>
                      <m:den>
                        <m:r>
                          <a:rPr lang="ko-KR" altLang="en-US" b="0" i="1" dirty="0" smtClean="0">
                            <a:latin typeface="Cambria Math"/>
                          </a:rPr>
                          <m:t>재현율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+</m:t>
                        </m:r>
                        <m:r>
                          <a:rPr lang="ko-KR" altLang="en-US" b="0" i="1" dirty="0" smtClean="0">
                            <a:latin typeface="Cambria Math"/>
                          </a:rPr>
                          <m:t>정밀도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44924"/>
                <a:ext cx="4392488" cy="13681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7283921" y="2996952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0"/>
          </p:cNvCxnSpPr>
          <p:nvPr/>
        </p:nvCxnSpPr>
        <p:spPr>
          <a:xfrm flipV="1">
            <a:off x="7823981" y="263691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52320" y="2292794"/>
            <a:ext cx="911721" cy="34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평균치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 성능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4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132856"/>
                <a:ext cx="7408333" cy="424847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전체 데이터를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개</a:t>
                </a:r>
                <a:r>
                  <a:rPr lang="ko-KR" altLang="en-US" sz="2000" dirty="0" smtClean="0"/>
                  <a:t>로 나누어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k-1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개를 학습 데이터</a:t>
                </a:r>
                <a:r>
                  <a:rPr lang="ko-KR" altLang="en-US" sz="2000" b="1" dirty="0" smtClean="0"/>
                  <a:t>로 </a:t>
                </a:r>
                <a:r>
                  <a:rPr lang="ko-KR" altLang="en-US" sz="2000" dirty="0" smtClean="0"/>
                  <a:t>사용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개를 검증 데이터</a:t>
                </a:r>
                <a:r>
                  <a:rPr lang="ko-KR" altLang="en-US" sz="2000" dirty="0" smtClean="0"/>
                  <a:t>로 나눈 후 </a:t>
                </a:r>
                <a:r>
                  <a:rPr lang="en-US" altLang="ko-KR" sz="2000" b="1" dirty="0" smtClean="0"/>
                  <a:t>k</a:t>
                </a:r>
                <a:r>
                  <a:rPr lang="ko-KR" altLang="en-US" sz="2000" b="1" dirty="0" smtClean="0"/>
                  <a:t>번 학습 반복 </a:t>
                </a:r>
                <a:r>
                  <a:rPr lang="ko-KR" altLang="en-US" sz="2000" dirty="0" smtClean="0"/>
                  <a:t>후 평균 산출</a:t>
                </a:r>
                <a:endParaRPr lang="en-US" altLang="ko-KR" sz="2000" dirty="0" smtClean="0"/>
              </a:p>
              <a:p>
                <a:r>
                  <a:rPr lang="en-US" altLang="ko-KR" sz="2000" dirty="0" smtClean="0"/>
                  <a:t>Ex) 5-fold cross validation</a:t>
                </a:r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r>
                  <a:rPr lang="ko-KR" altLang="en-US" sz="2000" dirty="0" smtClean="0"/>
                  <a:t>정확도 </a:t>
                </a:r>
                <a:r>
                  <a:rPr lang="en-US" altLang="ko-KR" sz="2000" dirty="0" smtClean="0"/>
                  <a:t>: 90%, 80%, 93%, 88%, 87%</a:t>
                </a:r>
              </a:p>
              <a:p>
                <a:r>
                  <a:rPr lang="ko-KR" altLang="en-US" sz="2000" dirty="0" err="1" smtClean="0"/>
                  <a:t>최정</a:t>
                </a:r>
                <a:r>
                  <a:rPr lang="ko-KR" altLang="en-US" sz="2000" dirty="0" smtClean="0"/>
                  <a:t> 검증 정확도 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90+80+93+88+87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87.6%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132856"/>
                <a:ext cx="7408333" cy="4248472"/>
              </a:xfrm>
              <a:blipFill rotWithShape="1">
                <a:blip r:embed="rId2"/>
                <a:stretch>
                  <a:fillRect l="-823" t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3.6 K-</a:t>
            </a:r>
            <a:r>
              <a:rPr lang="ko-KR" altLang="en-US" dirty="0" err="1" smtClean="0"/>
              <a:t>폴드</a:t>
            </a:r>
            <a:r>
              <a:rPr lang="ko-KR" altLang="en-US" dirty="0" smtClean="0"/>
              <a:t> 교차 검증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8639"/>
              </p:ext>
            </p:extLst>
          </p:nvPr>
        </p:nvGraphicFramePr>
        <p:xfrm>
          <a:off x="1403648" y="3356992"/>
          <a:ext cx="1247800" cy="17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800"/>
              </a:tblGrid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검증 데이터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12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평가 데이터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30657"/>
              </p:ext>
            </p:extLst>
          </p:nvPr>
        </p:nvGraphicFramePr>
        <p:xfrm>
          <a:off x="2771800" y="3356992"/>
          <a:ext cx="1247800" cy="17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800"/>
              </a:tblGrid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평가 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검증 데이터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92453"/>
              </p:ext>
            </p:extLst>
          </p:nvPr>
        </p:nvGraphicFramePr>
        <p:xfrm>
          <a:off x="4139952" y="3356992"/>
          <a:ext cx="1247800" cy="17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800"/>
              </a:tblGrid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평가 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평가 데이터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검증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37474"/>
              </p:ext>
            </p:extLst>
          </p:nvPr>
        </p:nvGraphicFramePr>
        <p:xfrm>
          <a:off x="5508104" y="3356992"/>
          <a:ext cx="1247800" cy="17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800"/>
              </a:tblGrid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평가 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평가 데이터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검증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298054"/>
              </p:ext>
            </p:extLst>
          </p:nvPr>
        </p:nvGraphicFramePr>
        <p:xfrm>
          <a:off x="6876256" y="3356992"/>
          <a:ext cx="1247800" cy="17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800"/>
              </a:tblGrid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평가 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평가 데이터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평가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검증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1667967"/>
            <a:ext cx="8352928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4. </a:t>
            </a:r>
            <a:r>
              <a:rPr lang="ko-KR" altLang="en-US" sz="4000" b="1" dirty="0" err="1" smtClean="0"/>
              <a:t>머신러닝</a:t>
            </a:r>
            <a:r>
              <a:rPr lang="ko-KR" altLang="en-US" sz="4000" b="1" dirty="0" smtClean="0"/>
              <a:t> 알고리즘 실습 일부</a:t>
            </a:r>
            <a:endParaRPr lang="ko-KR" altLang="en-US" sz="40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71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 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074479"/>
            <a:ext cx="3894668" cy="44466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각 거리를 계산하여 </a:t>
            </a:r>
            <a:r>
              <a:rPr lang="ko-KR" altLang="en-US" sz="1900" dirty="0" err="1" smtClean="0"/>
              <a:t>거리값이</a:t>
            </a:r>
            <a:r>
              <a:rPr lang="ko-KR" altLang="en-US" sz="1900" dirty="0" smtClean="0"/>
              <a:t>   가장 적은 데이터들끼리 묶는   간단한 지도학습 분류 알고리즘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err="1" smtClean="0"/>
              <a:t>예측값과</a:t>
            </a:r>
            <a:r>
              <a:rPr lang="ko-KR" altLang="en-US" sz="1900" dirty="0" smtClean="0"/>
              <a:t> 정답을 비교하므로    성능 평가가 쉬움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수치화된 데이터에서 높은         정확도를 보임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별도의 학습 불필요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연산이 많아 예측 속도가 느림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편향을 가지기 쉬움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불편성</a:t>
            </a:r>
            <a:r>
              <a:rPr lang="ko-KR" altLang="en-US" sz="1800" dirty="0" smtClean="0"/>
              <a:t> 위배</a:t>
            </a:r>
            <a:r>
              <a:rPr lang="en-US" altLang="ko-KR" sz="1800" dirty="0" smtClean="0"/>
              <a:t>)</a:t>
            </a:r>
            <a:endParaRPr lang="en-US" altLang="ko-KR" sz="1900" dirty="0" smtClean="0"/>
          </a:p>
        </p:txBody>
      </p:sp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2776"/>
            <a:ext cx="3019251" cy="27304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99992" y="4174514"/>
            <a:ext cx="4320479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검증 표본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초록색 원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은 첫 번째 파랑 </a:t>
            </a:r>
            <a:r>
              <a:rPr lang="ko-KR" altLang="en-US" sz="1600" dirty="0" smtClean="0">
                <a:latin typeface="+mj-ea"/>
                <a:ea typeface="+mj-ea"/>
              </a:rPr>
              <a:t>네모의  </a:t>
            </a:r>
            <a:r>
              <a:rPr lang="ko-KR" altLang="en-US" sz="1600" dirty="0">
                <a:latin typeface="+mj-ea"/>
                <a:ea typeface="+mj-ea"/>
              </a:rPr>
              <a:t>항목이나 빨강 삼각형의 두 번째 </a:t>
            </a:r>
            <a:r>
              <a:rPr lang="ko-KR" altLang="en-US" sz="1600" dirty="0" smtClean="0">
                <a:latin typeface="+mj-ea"/>
                <a:ea typeface="+mj-ea"/>
              </a:rPr>
              <a:t>항목으로     분류될 것임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k </a:t>
            </a:r>
            <a:r>
              <a:rPr lang="en-US" altLang="ko-KR" sz="1600" dirty="0">
                <a:latin typeface="+mj-ea"/>
                <a:ea typeface="+mj-ea"/>
              </a:rPr>
              <a:t>= </a:t>
            </a:r>
            <a:r>
              <a:rPr lang="en-US" altLang="ko-KR" sz="1600" dirty="0" smtClean="0">
                <a:latin typeface="+mj-ea"/>
                <a:ea typeface="+mj-ea"/>
              </a:rPr>
              <a:t>3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실선으로 그려진 원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이면 두 </a:t>
            </a:r>
            <a:r>
              <a:rPr lang="ko-KR" altLang="en-US" sz="1600" dirty="0" smtClean="0">
                <a:latin typeface="+mj-ea"/>
                <a:ea typeface="+mj-ea"/>
              </a:rPr>
              <a:t>번째 항목으로 </a:t>
            </a:r>
            <a:r>
              <a:rPr lang="ko-KR" altLang="en-US" sz="1600" dirty="0">
                <a:latin typeface="+mj-ea"/>
                <a:ea typeface="+mj-ea"/>
              </a:rPr>
              <a:t>할당되어야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왜냐하면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삼각형과 </a:t>
            </a:r>
            <a:r>
              <a:rPr lang="ko-KR" altLang="en-US" sz="1600" dirty="0" smtClean="0">
                <a:latin typeface="+mj-ea"/>
                <a:ea typeface="+mj-ea"/>
              </a:rPr>
              <a:t>   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개의 사각형만이 안쪽 원 안에 있기 때문이다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k </a:t>
            </a:r>
            <a:r>
              <a:rPr lang="en-US" altLang="ko-KR" sz="1600" dirty="0">
                <a:latin typeface="+mj-ea"/>
                <a:ea typeface="+mj-ea"/>
              </a:rPr>
              <a:t>= </a:t>
            </a:r>
            <a:r>
              <a:rPr lang="en-US" altLang="ko-KR" sz="1600" dirty="0" smtClean="0">
                <a:latin typeface="+mj-ea"/>
                <a:ea typeface="+mj-ea"/>
              </a:rPr>
              <a:t>5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점선으로 그려진 원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이면 첫 번째 항목으로 분류되어야 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바깥쪽 원 안에 있는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개의 사각형 </a:t>
            </a:r>
            <a:r>
              <a:rPr lang="en-US" altLang="ko-KR" sz="1400" dirty="0">
                <a:latin typeface="+mj-ea"/>
                <a:ea typeface="+mj-ea"/>
              </a:rPr>
              <a:t>vs. 2</a:t>
            </a:r>
            <a:r>
              <a:rPr lang="ko-KR" altLang="en-US" sz="1400" dirty="0">
                <a:latin typeface="+mj-ea"/>
                <a:ea typeface="+mj-ea"/>
              </a:rPr>
              <a:t>개의 삼각형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09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780108"/>
          </a:xfrm>
        </p:spPr>
        <p:txBody>
          <a:bodyPr anchor="ctr"/>
          <a:lstStyle/>
          <a:p>
            <a:r>
              <a:rPr lang="ko-KR" altLang="en-US" b="1" dirty="0" smtClean="0"/>
              <a:t>목          차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295116"/>
          </a:xfrm>
        </p:spPr>
        <p:txBody>
          <a:bodyPr anchor="ctr" anchorCtr="0">
            <a:noAutofit/>
          </a:bodyPr>
          <a:lstStyle/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개발자가 처음 만난 </a:t>
            </a:r>
            <a:r>
              <a:rPr lang="ko-KR" altLang="en-US" sz="2800" b="1" dirty="0" err="1" smtClean="0"/>
              <a:t>머신러닝의</a:t>
            </a:r>
            <a:r>
              <a:rPr lang="ko-KR" altLang="en-US" sz="2800" b="1" dirty="0" smtClean="0"/>
              <a:t> 세계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실습 준비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자주 등장하는 </a:t>
            </a:r>
            <a:r>
              <a:rPr lang="ko-KR" altLang="en-US" sz="2800" b="1" dirty="0" err="1" smtClean="0"/>
              <a:t>머신러닝</a:t>
            </a:r>
            <a:r>
              <a:rPr lang="ko-KR" altLang="en-US" sz="2800" b="1" dirty="0" smtClean="0"/>
              <a:t> 필수 개념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err="1" smtClean="0"/>
              <a:t>머신러닝</a:t>
            </a:r>
            <a:r>
              <a:rPr lang="ko-KR" altLang="en-US" sz="2800" b="1" dirty="0" smtClean="0"/>
              <a:t> 알고리즘 실습 일부</a:t>
            </a:r>
            <a:endParaRPr lang="ko-KR" altLang="en-US" sz="2800" b="1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벡터 머신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074479"/>
            <a:ext cx="3894668" cy="44466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err="1" smtClean="0">
                <a:latin typeface="+mj-ea"/>
                <a:ea typeface="+mj-ea"/>
              </a:rPr>
              <a:t>서포트</a:t>
            </a:r>
            <a:r>
              <a:rPr lang="ko-KR" altLang="en-US" sz="1900" dirty="0" smtClean="0">
                <a:latin typeface="+mj-ea"/>
                <a:ea typeface="+mj-ea"/>
              </a:rPr>
              <a:t> 벡터 → 결정 경계선을 </a:t>
            </a:r>
            <a:r>
              <a:rPr lang="ko-KR" altLang="en-US" sz="1900" dirty="0">
                <a:latin typeface="+mj-ea"/>
                <a:ea typeface="+mj-ea"/>
              </a:rPr>
              <a:t> </a:t>
            </a:r>
            <a:r>
              <a:rPr lang="ko-KR" altLang="en-US" sz="1900" dirty="0" smtClean="0">
                <a:latin typeface="+mj-ea"/>
                <a:ea typeface="+mj-ea"/>
              </a:rPr>
              <a:t> 찾을 때 사용되는 개념</a:t>
            </a:r>
            <a:endParaRPr lang="en-US" altLang="ko-KR" sz="1900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마진을 찾고 마진이 최대가 되는 결정 경계를 찾는 알고리즘</a:t>
            </a:r>
            <a:r>
              <a:rPr lang="en-US" altLang="ko-KR" sz="1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마진이 클수록 새로운 데이터에 대해 안정적으로 분류할 가능성이 높아짐</a:t>
            </a:r>
            <a:r>
              <a:rPr lang="en-US" altLang="ko-KR" sz="1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900" dirty="0" err="1" smtClean="0"/>
              <a:t>커널</a:t>
            </a:r>
            <a:r>
              <a:rPr lang="ko-KR" altLang="en-US" sz="1900" dirty="0" smtClean="0"/>
              <a:t> 트릭으로 </a:t>
            </a:r>
            <a:r>
              <a:rPr lang="en-US" altLang="ko-KR" sz="1900" dirty="0" smtClean="0"/>
              <a:t>KNN</a:t>
            </a:r>
            <a:r>
              <a:rPr lang="ko-KR" altLang="en-US" sz="1900" dirty="0" smtClean="0"/>
              <a:t>보다 강력함</a:t>
            </a:r>
            <a:r>
              <a:rPr lang="en-US" altLang="ko-KR" sz="1900" dirty="0" smtClean="0"/>
              <a:t>, </a:t>
            </a:r>
            <a:r>
              <a:rPr lang="ko-KR" altLang="en-US" sz="1900" dirty="0" err="1" smtClean="0"/>
              <a:t>파라미터</a:t>
            </a:r>
            <a:r>
              <a:rPr lang="ko-KR" altLang="en-US" sz="1900" dirty="0" smtClean="0"/>
              <a:t> 조정을 통한 </a:t>
            </a:r>
            <a:r>
              <a:rPr lang="ko-KR" altLang="en-US" sz="1900" dirty="0" err="1" smtClean="0"/>
              <a:t>과적합</a:t>
            </a:r>
            <a:r>
              <a:rPr lang="ko-KR" altLang="en-US" sz="1900" dirty="0" smtClean="0"/>
              <a:t> 문제 해결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적은 데이터로 괜찮은 성능 기대</a:t>
            </a:r>
            <a:r>
              <a:rPr lang="en-US" altLang="ko-KR" sz="1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데이터 전처리 과정이 중요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결정 경계 및 시각화가 어려움</a:t>
            </a:r>
            <a:r>
              <a:rPr lang="en-US" altLang="ko-KR" sz="19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49478" y="4979158"/>
            <a:ext cx="3960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H3</a:t>
            </a:r>
            <a:r>
              <a:rPr lang="ko-KR" altLang="en-US" sz="1600" dirty="0">
                <a:latin typeface="+mj-ea"/>
                <a:ea typeface="+mj-ea"/>
              </a:rPr>
              <a:t>은 두 클래스의 점들을 제대로 분류하고 있지 않다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H1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H2</a:t>
            </a:r>
            <a:r>
              <a:rPr lang="ko-KR" altLang="en-US" sz="1600" dirty="0">
                <a:latin typeface="+mj-ea"/>
                <a:ea typeface="+mj-ea"/>
              </a:rPr>
              <a:t>는 두 클래스의 점들을 분류하는데</a:t>
            </a:r>
            <a:r>
              <a:rPr lang="en-US" altLang="ko-KR" sz="1600" dirty="0">
                <a:latin typeface="+mj-ea"/>
                <a:ea typeface="+mj-ea"/>
              </a:rPr>
              <a:t>, H2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H1</a:t>
            </a:r>
            <a:r>
              <a:rPr lang="ko-KR" altLang="en-US" sz="1600" dirty="0">
                <a:latin typeface="+mj-ea"/>
                <a:ea typeface="+mj-ea"/>
              </a:rPr>
              <a:t>보다 더 큰 마진을 갖고 분류하는 것을 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099" name="Picture 3" descr="C:\Users\Us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55" y="1484784"/>
            <a:ext cx="3620886" cy="3472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6747480" y="2348312"/>
            <a:ext cx="290574" cy="8002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93707" y="1916832"/>
            <a:ext cx="919593" cy="43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/>
              <a:t>마진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허용범위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05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벡터 머신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13473" y="2804448"/>
            <a:ext cx="8317053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실 </a:t>
            </a:r>
            <a:r>
              <a:rPr lang="ko-KR" altLang="en-US" sz="10000" b="1" cap="all" spc="0" dirty="0" err="1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습</a:t>
            </a:r>
            <a:r>
              <a:rPr lang="ko-KR" altLang="en-US" sz="100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 하 세 요</a:t>
            </a:r>
            <a:endParaRPr lang="en-US" altLang="ko-KR" sz="10000" b="1" cap="all" spc="0" dirty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75656" y="2276872"/>
            <a:ext cx="6192688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개발자가 처음 만난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       </a:t>
            </a:r>
            <a:r>
              <a:rPr lang="ko-KR" altLang="en-US" sz="4000" b="1" dirty="0" err="1" smtClean="0"/>
              <a:t>머신러닝의</a:t>
            </a:r>
            <a:r>
              <a:rPr lang="ko-KR" altLang="en-US" sz="4000" b="1" dirty="0" smtClean="0"/>
              <a:t> 세계</a:t>
            </a:r>
            <a:endParaRPr lang="ko-KR" altLang="en-US" sz="4000" b="1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머신러닝이란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일반 소프트웨어</a:t>
            </a:r>
            <a:endParaRPr lang="en-US" altLang="ko-KR" dirty="0" smtClean="0"/>
          </a:p>
          <a:p>
            <a:r>
              <a:rPr lang="en-US" altLang="ko-KR" sz="2300" dirty="0" smtClean="0"/>
              <a:t>(</a:t>
            </a:r>
            <a:r>
              <a:rPr lang="ko-KR" altLang="en-US" sz="2300" dirty="0" smtClean="0"/>
              <a:t>결정론적 소프트웨어</a:t>
            </a:r>
            <a:r>
              <a:rPr lang="en-US" altLang="ko-KR" sz="2300" dirty="0" smtClean="0"/>
              <a:t>)</a:t>
            </a:r>
            <a:endParaRPr lang="ko-KR" altLang="en-US" sz="23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683369" y="3430619"/>
            <a:ext cx="1808512" cy="2693923"/>
            <a:chOff x="1683369" y="3430619"/>
            <a:chExt cx="1808512" cy="2693923"/>
          </a:xfrm>
        </p:grpSpPr>
        <p:sp>
          <p:nvSpPr>
            <p:cNvPr id="27" name="자유형 26"/>
            <p:cNvSpPr/>
            <p:nvPr/>
          </p:nvSpPr>
          <p:spPr>
            <a:xfrm>
              <a:off x="1683369" y="4423231"/>
              <a:ext cx="1808512" cy="708700"/>
            </a:xfrm>
            <a:custGeom>
              <a:avLst/>
              <a:gdLst>
                <a:gd name="connsiteX0" fmla="*/ 0 w 1808512"/>
                <a:gd name="connsiteY0" fmla="*/ 354350 h 708700"/>
                <a:gd name="connsiteX1" fmla="*/ 904256 w 1808512"/>
                <a:gd name="connsiteY1" fmla="*/ 0 h 708700"/>
                <a:gd name="connsiteX2" fmla="*/ 1808512 w 1808512"/>
                <a:gd name="connsiteY2" fmla="*/ 354350 h 708700"/>
                <a:gd name="connsiteX3" fmla="*/ 904256 w 1808512"/>
                <a:gd name="connsiteY3" fmla="*/ 708700 h 708700"/>
                <a:gd name="connsiteX4" fmla="*/ 0 w 1808512"/>
                <a:gd name="connsiteY4" fmla="*/ 354350 h 70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512" h="708700">
                  <a:moveTo>
                    <a:pt x="0" y="354350"/>
                  </a:moveTo>
                  <a:cubicBezTo>
                    <a:pt x="0" y="158648"/>
                    <a:pt x="404849" y="0"/>
                    <a:pt x="904256" y="0"/>
                  </a:cubicBezTo>
                  <a:cubicBezTo>
                    <a:pt x="1403663" y="0"/>
                    <a:pt x="1808512" y="158648"/>
                    <a:pt x="1808512" y="354350"/>
                  </a:cubicBezTo>
                  <a:cubicBezTo>
                    <a:pt x="1808512" y="550052"/>
                    <a:pt x="1403663" y="708700"/>
                    <a:pt x="904256" y="708700"/>
                  </a:cubicBezTo>
                  <a:cubicBezTo>
                    <a:pt x="404849" y="708700"/>
                    <a:pt x="0" y="550052"/>
                    <a:pt x="0" y="35435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090" tIns="119027" rIns="280090" bIns="11902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1" kern="1200" dirty="0" smtClean="0"/>
                <a:t>일반</a:t>
              </a:r>
              <a:endParaRPr lang="en-US" altLang="ko-KR" sz="1200" b="1" kern="1200" dirty="0" smtClean="0"/>
            </a:p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1" kern="1200" dirty="0" smtClean="0"/>
                <a:t>소프트웨어</a:t>
              </a:r>
              <a:endParaRPr lang="ko-KR" altLang="en-US" sz="1200" b="1" kern="1200" dirty="0"/>
            </a:p>
          </p:txBody>
        </p:sp>
        <p:sp>
          <p:nvSpPr>
            <p:cNvPr id="28" name="자유형 27"/>
            <p:cNvSpPr/>
            <p:nvPr/>
          </p:nvSpPr>
          <p:spPr>
            <a:xfrm rot="16200000">
              <a:off x="2512389" y="4165055"/>
              <a:ext cx="150473" cy="240958"/>
            </a:xfrm>
            <a:custGeom>
              <a:avLst/>
              <a:gdLst>
                <a:gd name="connsiteX0" fmla="*/ 0 w 150472"/>
                <a:gd name="connsiteY0" fmla="*/ 48192 h 240958"/>
                <a:gd name="connsiteX1" fmla="*/ 75236 w 150472"/>
                <a:gd name="connsiteY1" fmla="*/ 48192 h 240958"/>
                <a:gd name="connsiteX2" fmla="*/ 75236 w 150472"/>
                <a:gd name="connsiteY2" fmla="*/ 0 h 240958"/>
                <a:gd name="connsiteX3" fmla="*/ 150472 w 150472"/>
                <a:gd name="connsiteY3" fmla="*/ 120479 h 240958"/>
                <a:gd name="connsiteX4" fmla="*/ 75236 w 150472"/>
                <a:gd name="connsiteY4" fmla="*/ 240958 h 240958"/>
                <a:gd name="connsiteX5" fmla="*/ 75236 w 150472"/>
                <a:gd name="connsiteY5" fmla="*/ 192766 h 240958"/>
                <a:gd name="connsiteX6" fmla="*/ 0 w 150472"/>
                <a:gd name="connsiteY6" fmla="*/ 192766 h 240958"/>
                <a:gd name="connsiteX7" fmla="*/ 0 w 150472"/>
                <a:gd name="connsiteY7" fmla="*/ 48192 h 24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72" h="240958">
                  <a:moveTo>
                    <a:pt x="150472" y="48192"/>
                  </a:moveTo>
                  <a:lnTo>
                    <a:pt x="75236" y="48192"/>
                  </a:lnTo>
                  <a:lnTo>
                    <a:pt x="75236" y="0"/>
                  </a:lnTo>
                  <a:lnTo>
                    <a:pt x="0" y="120479"/>
                  </a:lnTo>
                  <a:lnTo>
                    <a:pt x="75236" y="240958"/>
                  </a:lnTo>
                  <a:lnTo>
                    <a:pt x="75236" y="192766"/>
                  </a:lnTo>
                  <a:lnTo>
                    <a:pt x="150472" y="192766"/>
                  </a:lnTo>
                  <a:lnTo>
                    <a:pt x="150472" y="4819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142" tIns="48192" rIns="0" bIns="48192" numCol="1" spcCol="127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000" kern="1200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2233275" y="3430619"/>
              <a:ext cx="708700" cy="708700"/>
            </a:xfrm>
            <a:custGeom>
              <a:avLst/>
              <a:gdLst>
                <a:gd name="connsiteX0" fmla="*/ 0 w 708700"/>
                <a:gd name="connsiteY0" fmla="*/ 354350 h 708700"/>
                <a:gd name="connsiteX1" fmla="*/ 354350 w 708700"/>
                <a:gd name="connsiteY1" fmla="*/ 0 h 708700"/>
                <a:gd name="connsiteX2" fmla="*/ 708700 w 708700"/>
                <a:gd name="connsiteY2" fmla="*/ 354350 h 708700"/>
                <a:gd name="connsiteX3" fmla="*/ 354350 w 708700"/>
                <a:gd name="connsiteY3" fmla="*/ 708700 h 708700"/>
                <a:gd name="connsiteX4" fmla="*/ 0 w 708700"/>
                <a:gd name="connsiteY4" fmla="*/ 354350 h 70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00" h="708700">
                  <a:moveTo>
                    <a:pt x="0" y="354350"/>
                  </a:moveTo>
                  <a:cubicBezTo>
                    <a:pt x="0" y="158648"/>
                    <a:pt x="158648" y="0"/>
                    <a:pt x="354350" y="0"/>
                  </a:cubicBezTo>
                  <a:cubicBezTo>
                    <a:pt x="550052" y="0"/>
                    <a:pt x="708700" y="158648"/>
                    <a:pt x="708700" y="354350"/>
                  </a:cubicBezTo>
                  <a:cubicBezTo>
                    <a:pt x="708700" y="550052"/>
                    <a:pt x="550052" y="708700"/>
                    <a:pt x="354350" y="708700"/>
                  </a:cubicBezTo>
                  <a:cubicBezTo>
                    <a:pt x="158648" y="708700"/>
                    <a:pt x="0" y="550052"/>
                    <a:pt x="0" y="35435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107" tIns="124107" rIns="124107" bIns="124107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입력</a:t>
              </a:r>
              <a:endParaRPr lang="ko-KR" altLang="en-US" sz="1600" b="1" kern="1200" dirty="0"/>
            </a:p>
          </p:txBody>
        </p:sp>
        <p:sp>
          <p:nvSpPr>
            <p:cNvPr id="30" name="자유형 29"/>
            <p:cNvSpPr/>
            <p:nvPr/>
          </p:nvSpPr>
          <p:spPr>
            <a:xfrm rot="5400000">
              <a:off x="2512389" y="5149149"/>
              <a:ext cx="150472" cy="240958"/>
            </a:xfrm>
            <a:custGeom>
              <a:avLst/>
              <a:gdLst>
                <a:gd name="connsiteX0" fmla="*/ 0 w 150472"/>
                <a:gd name="connsiteY0" fmla="*/ 48192 h 240958"/>
                <a:gd name="connsiteX1" fmla="*/ 75236 w 150472"/>
                <a:gd name="connsiteY1" fmla="*/ 48192 h 240958"/>
                <a:gd name="connsiteX2" fmla="*/ 75236 w 150472"/>
                <a:gd name="connsiteY2" fmla="*/ 0 h 240958"/>
                <a:gd name="connsiteX3" fmla="*/ 150472 w 150472"/>
                <a:gd name="connsiteY3" fmla="*/ 120479 h 240958"/>
                <a:gd name="connsiteX4" fmla="*/ 75236 w 150472"/>
                <a:gd name="connsiteY4" fmla="*/ 240958 h 240958"/>
                <a:gd name="connsiteX5" fmla="*/ 75236 w 150472"/>
                <a:gd name="connsiteY5" fmla="*/ 192766 h 240958"/>
                <a:gd name="connsiteX6" fmla="*/ 0 w 150472"/>
                <a:gd name="connsiteY6" fmla="*/ 192766 h 240958"/>
                <a:gd name="connsiteX7" fmla="*/ 0 w 150472"/>
                <a:gd name="connsiteY7" fmla="*/ 48192 h 24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72" h="240958">
                  <a:moveTo>
                    <a:pt x="0" y="48192"/>
                  </a:moveTo>
                  <a:lnTo>
                    <a:pt x="75236" y="48192"/>
                  </a:lnTo>
                  <a:lnTo>
                    <a:pt x="75236" y="0"/>
                  </a:lnTo>
                  <a:lnTo>
                    <a:pt x="150472" y="120479"/>
                  </a:lnTo>
                  <a:lnTo>
                    <a:pt x="75236" y="240958"/>
                  </a:lnTo>
                  <a:lnTo>
                    <a:pt x="75236" y="192766"/>
                  </a:lnTo>
                  <a:lnTo>
                    <a:pt x="0" y="192766"/>
                  </a:lnTo>
                  <a:lnTo>
                    <a:pt x="0" y="4819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48191" rIns="45142" bIns="48192" numCol="1" spcCol="127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000" kern="1200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2233275" y="5415842"/>
              <a:ext cx="708700" cy="708700"/>
            </a:xfrm>
            <a:custGeom>
              <a:avLst/>
              <a:gdLst>
                <a:gd name="connsiteX0" fmla="*/ 0 w 708700"/>
                <a:gd name="connsiteY0" fmla="*/ 354350 h 708700"/>
                <a:gd name="connsiteX1" fmla="*/ 354350 w 708700"/>
                <a:gd name="connsiteY1" fmla="*/ 0 h 708700"/>
                <a:gd name="connsiteX2" fmla="*/ 708700 w 708700"/>
                <a:gd name="connsiteY2" fmla="*/ 354350 h 708700"/>
                <a:gd name="connsiteX3" fmla="*/ 354350 w 708700"/>
                <a:gd name="connsiteY3" fmla="*/ 708700 h 708700"/>
                <a:gd name="connsiteX4" fmla="*/ 0 w 708700"/>
                <a:gd name="connsiteY4" fmla="*/ 354350 h 70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00" h="708700">
                  <a:moveTo>
                    <a:pt x="0" y="354350"/>
                  </a:moveTo>
                  <a:cubicBezTo>
                    <a:pt x="0" y="158648"/>
                    <a:pt x="158648" y="0"/>
                    <a:pt x="354350" y="0"/>
                  </a:cubicBezTo>
                  <a:cubicBezTo>
                    <a:pt x="550052" y="0"/>
                    <a:pt x="708700" y="158648"/>
                    <a:pt x="708700" y="354350"/>
                  </a:cubicBezTo>
                  <a:cubicBezTo>
                    <a:pt x="708700" y="550052"/>
                    <a:pt x="550052" y="708700"/>
                    <a:pt x="354350" y="708700"/>
                  </a:cubicBezTo>
                  <a:cubicBezTo>
                    <a:pt x="158648" y="708700"/>
                    <a:pt x="0" y="550052"/>
                    <a:pt x="0" y="35435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107" tIns="124107" rIns="124107" bIns="124107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출력</a:t>
              </a:r>
              <a:endParaRPr lang="ko-KR" altLang="en-US" sz="1600" b="1" kern="1200" dirty="0"/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소프트웨어</a:t>
            </a:r>
            <a:endParaRPr lang="en-US" altLang="ko-KR" dirty="0" smtClean="0"/>
          </a:p>
          <a:p>
            <a:r>
              <a:rPr lang="en-US" altLang="ko-KR" sz="2300" dirty="0" smtClean="0"/>
              <a:t>(</a:t>
            </a:r>
            <a:r>
              <a:rPr lang="ko-KR" altLang="en-US" sz="2300" dirty="0" smtClean="0"/>
              <a:t>비결정론적 소프트웨어</a:t>
            </a:r>
            <a:r>
              <a:rPr lang="en-US" altLang="ko-KR" sz="2300" dirty="0" smtClean="0"/>
              <a:t>)</a:t>
            </a:r>
            <a:endParaRPr lang="ko-KR" altLang="en-US" sz="2300" dirty="0"/>
          </a:p>
        </p:txBody>
      </p:sp>
      <p:sp>
        <p:nvSpPr>
          <p:cNvPr id="15" name="자유형 14"/>
          <p:cNvSpPr/>
          <p:nvPr/>
        </p:nvSpPr>
        <p:spPr>
          <a:xfrm>
            <a:off x="4998804" y="4383772"/>
            <a:ext cx="1370776" cy="685388"/>
          </a:xfrm>
          <a:custGeom>
            <a:avLst/>
            <a:gdLst>
              <a:gd name="connsiteX0" fmla="*/ 0 w 1590904"/>
              <a:gd name="connsiteY0" fmla="*/ 79545 h 795452"/>
              <a:gd name="connsiteX1" fmla="*/ 79545 w 1590904"/>
              <a:gd name="connsiteY1" fmla="*/ 0 h 795452"/>
              <a:gd name="connsiteX2" fmla="*/ 1511359 w 1590904"/>
              <a:gd name="connsiteY2" fmla="*/ 0 h 795452"/>
              <a:gd name="connsiteX3" fmla="*/ 1590904 w 1590904"/>
              <a:gd name="connsiteY3" fmla="*/ 79545 h 795452"/>
              <a:gd name="connsiteX4" fmla="*/ 1590904 w 1590904"/>
              <a:gd name="connsiteY4" fmla="*/ 715907 h 795452"/>
              <a:gd name="connsiteX5" fmla="*/ 1511359 w 1590904"/>
              <a:gd name="connsiteY5" fmla="*/ 795452 h 795452"/>
              <a:gd name="connsiteX6" fmla="*/ 79545 w 1590904"/>
              <a:gd name="connsiteY6" fmla="*/ 795452 h 795452"/>
              <a:gd name="connsiteX7" fmla="*/ 0 w 1590904"/>
              <a:gd name="connsiteY7" fmla="*/ 715907 h 795452"/>
              <a:gd name="connsiteX8" fmla="*/ 0 w 1590904"/>
              <a:gd name="connsiteY8" fmla="*/ 79545 h 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904" h="795452">
                <a:moveTo>
                  <a:pt x="0" y="79545"/>
                </a:moveTo>
                <a:cubicBezTo>
                  <a:pt x="0" y="35614"/>
                  <a:pt x="35614" y="0"/>
                  <a:pt x="79545" y="0"/>
                </a:cubicBezTo>
                <a:lnTo>
                  <a:pt x="1511359" y="0"/>
                </a:lnTo>
                <a:cubicBezTo>
                  <a:pt x="1555290" y="0"/>
                  <a:pt x="1590904" y="35614"/>
                  <a:pt x="1590904" y="79545"/>
                </a:cubicBezTo>
                <a:lnTo>
                  <a:pt x="1590904" y="715907"/>
                </a:lnTo>
                <a:cubicBezTo>
                  <a:pt x="1590904" y="759838"/>
                  <a:pt x="1555290" y="795452"/>
                  <a:pt x="1511359" y="795452"/>
                </a:cubicBezTo>
                <a:lnTo>
                  <a:pt x="79545" y="795452"/>
                </a:lnTo>
                <a:cubicBezTo>
                  <a:pt x="35614" y="795452"/>
                  <a:pt x="0" y="759838"/>
                  <a:pt x="0" y="715907"/>
                </a:cubicBezTo>
                <a:lnTo>
                  <a:pt x="0" y="795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538" tIns="38538" rIns="38538" bIns="3853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err="1" smtClean="0"/>
              <a:t>머신러닝</a:t>
            </a:r>
            <a:r>
              <a:rPr lang="ko-KR" altLang="en-US" sz="1600" b="1" kern="1200" dirty="0" smtClean="0"/>
              <a:t> 학습</a:t>
            </a:r>
            <a:endParaRPr lang="ko-KR" altLang="en-US" sz="1600" b="1" kern="1200" dirty="0"/>
          </a:p>
        </p:txBody>
      </p:sp>
      <p:sp>
        <p:nvSpPr>
          <p:cNvPr id="16" name="자유형 15"/>
          <p:cNvSpPr/>
          <p:nvPr/>
        </p:nvSpPr>
        <p:spPr>
          <a:xfrm flipV="1">
            <a:off x="6400304" y="4652057"/>
            <a:ext cx="448757" cy="192458"/>
          </a:xfrm>
          <a:custGeom>
            <a:avLst/>
            <a:gdLst>
              <a:gd name="connsiteX0" fmla="*/ 0 w 501499"/>
              <a:gd name="connsiteY0" fmla="*/ 26542 h 53085"/>
              <a:gd name="connsiteX1" fmla="*/ 501499 w 501499"/>
              <a:gd name="connsiteY1" fmla="*/ 26542 h 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99" h="53085">
                <a:moveTo>
                  <a:pt x="0" y="26542"/>
                </a:moveTo>
                <a:lnTo>
                  <a:pt x="501499" y="26542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912" tIns="14004" rIns="250912" bIns="14006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/>
          </a:p>
        </p:txBody>
      </p:sp>
      <p:sp>
        <p:nvSpPr>
          <p:cNvPr id="17" name="자유형 16"/>
          <p:cNvSpPr/>
          <p:nvPr/>
        </p:nvSpPr>
        <p:spPr>
          <a:xfrm>
            <a:off x="6929737" y="4383772"/>
            <a:ext cx="1370776" cy="685388"/>
          </a:xfrm>
          <a:custGeom>
            <a:avLst/>
            <a:gdLst>
              <a:gd name="connsiteX0" fmla="*/ 0 w 1590904"/>
              <a:gd name="connsiteY0" fmla="*/ 79545 h 795452"/>
              <a:gd name="connsiteX1" fmla="*/ 79545 w 1590904"/>
              <a:gd name="connsiteY1" fmla="*/ 0 h 795452"/>
              <a:gd name="connsiteX2" fmla="*/ 1511359 w 1590904"/>
              <a:gd name="connsiteY2" fmla="*/ 0 h 795452"/>
              <a:gd name="connsiteX3" fmla="*/ 1590904 w 1590904"/>
              <a:gd name="connsiteY3" fmla="*/ 79545 h 795452"/>
              <a:gd name="connsiteX4" fmla="*/ 1590904 w 1590904"/>
              <a:gd name="connsiteY4" fmla="*/ 715907 h 795452"/>
              <a:gd name="connsiteX5" fmla="*/ 1511359 w 1590904"/>
              <a:gd name="connsiteY5" fmla="*/ 795452 h 795452"/>
              <a:gd name="connsiteX6" fmla="*/ 79545 w 1590904"/>
              <a:gd name="connsiteY6" fmla="*/ 795452 h 795452"/>
              <a:gd name="connsiteX7" fmla="*/ 0 w 1590904"/>
              <a:gd name="connsiteY7" fmla="*/ 715907 h 795452"/>
              <a:gd name="connsiteX8" fmla="*/ 0 w 1590904"/>
              <a:gd name="connsiteY8" fmla="*/ 79545 h 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904" h="795452">
                <a:moveTo>
                  <a:pt x="0" y="79545"/>
                </a:moveTo>
                <a:cubicBezTo>
                  <a:pt x="0" y="35614"/>
                  <a:pt x="35614" y="0"/>
                  <a:pt x="79545" y="0"/>
                </a:cubicBezTo>
                <a:lnTo>
                  <a:pt x="1511359" y="0"/>
                </a:lnTo>
                <a:cubicBezTo>
                  <a:pt x="1555290" y="0"/>
                  <a:pt x="1590904" y="35614"/>
                  <a:pt x="1590904" y="79545"/>
                </a:cubicBezTo>
                <a:lnTo>
                  <a:pt x="1590904" y="715907"/>
                </a:lnTo>
                <a:cubicBezTo>
                  <a:pt x="1590904" y="759838"/>
                  <a:pt x="1555290" y="795452"/>
                  <a:pt x="1511359" y="795452"/>
                </a:cubicBezTo>
                <a:lnTo>
                  <a:pt x="79545" y="795452"/>
                </a:lnTo>
                <a:cubicBezTo>
                  <a:pt x="35614" y="795452"/>
                  <a:pt x="0" y="759838"/>
                  <a:pt x="0" y="715907"/>
                </a:cubicBezTo>
                <a:lnTo>
                  <a:pt x="0" y="795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538" tIns="38538" rIns="38538" bIns="3853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err="1" smtClean="0"/>
              <a:t>머신러닝</a:t>
            </a:r>
            <a:r>
              <a:rPr lang="ko-KR" altLang="en-US" sz="1600" b="1" kern="1200" dirty="0" smtClean="0"/>
              <a:t> 모델</a:t>
            </a:r>
            <a:endParaRPr lang="ko-KR" altLang="en-US" sz="1600" b="1" kern="1200" dirty="0"/>
          </a:p>
        </p:txBody>
      </p:sp>
      <p:sp>
        <p:nvSpPr>
          <p:cNvPr id="18" name="자유형 17"/>
          <p:cNvSpPr/>
          <p:nvPr/>
        </p:nvSpPr>
        <p:spPr>
          <a:xfrm rot="5400000" flipV="1">
            <a:off x="5457700" y="4050785"/>
            <a:ext cx="448757" cy="192458"/>
          </a:xfrm>
          <a:custGeom>
            <a:avLst/>
            <a:gdLst>
              <a:gd name="connsiteX0" fmla="*/ 0 w 501499"/>
              <a:gd name="connsiteY0" fmla="*/ 26542 h 53085"/>
              <a:gd name="connsiteX1" fmla="*/ 501499 w 501499"/>
              <a:gd name="connsiteY1" fmla="*/ 26542 h 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99" h="53085">
                <a:moveTo>
                  <a:pt x="0" y="26542"/>
                </a:moveTo>
                <a:lnTo>
                  <a:pt x="501499" y="26542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912" tIns="14004" rIns="250912" bIns="14006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/>
          </a:p>
        </p:txBody>
      </p:sp>
      <p:sp>
        <p:nvSpPr>
          <p:cNvPr id="19" name="자유형 18"/>
          <p:cNvSpPr/>
          <p:nvPr/>
        </p:nvSpPr>
        <p:spPr>
          <a:xfrm rot="5400000" flipV="1">
            <a:off x="7388633" y="4050786"/>
            <a:ext cx="448757" cy="192458"/>
          </a:xfrm>
          <a:custGeom>
            <a:avLst/>
            <a:gdLst>
              <a:gd name="connsiteX0" fmla="*/ 0 w 501499"/>
              <a:gd name="connsiteY0" fmla="*/ 26542 h 53085"/>
              <a:gd name="connsiteX1" fmla="*/ 501499 w 501499"/>
              <a:gd name="connsiteY1" fmla="*/ 26542 h 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99" h="53085">
                <a:moveTo>
                  <a:pt x="0" y="26542"/>
                </a:moveTo>
                <a:lnTo>
                  <a:pt x="501499" y="26542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912" tIns="14004" rIns="250912" bIns="14006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/>
          </a:p>
        </p:txBody>
      </p:sp>
      <p:sp>
        <p:nvSpPr>
          <p:cNvPr id="20" name="자유형 19"/>
          <p:cNvSpPr/>
          <p:nvPr/>
        </p:nvSpPr>
        <p:spPr>
          <a:xfrm rot="5400000" flipV="1">
            <a:off x="7388634" y="5220171"/>
            <a:ext cx="448757" cy="192458"/>
          </a:xfrm>
          <a:custGeom>
            <a:avLst/>
            <a:gdLst>
              <a:gd name="connsiteX0" fmla="*/ 0 w 501499"/>
              <a:gd name="connsiteY0" fmla="*/ 26542 h 53085"/>
              <a:gd name="connsiteX1" fmla="*/ 501499 w 501499"/>
              <a:gd name="connsiteY1" fmla="*/ 26542 h 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499" h="53085">
                <a:moveTo>
                  <a:pt x="0" y="26542"/>
                </a:moveTo>
                <a:lnTo>
                  <a:pt x="501499" y="26542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912" tIns="14004" rIns="250912" bIns="14006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/>
          </a:p>
        </p:txBody>
      </p:sp>
      <p:sp>
        <p:nvSpPr>
          <p:cNvPr id="21" name="자유형 20"/>
          <p:cNvSpPr/>
          <p:nvPr/>
        </p:nvSpPr>
        <p:spPr>
          <a:xfrm>
            <a:off x="5132354" y="3357671"/>
            <a:ext cx="1099447" cy="549724"/>
          </a:xfrm>
          <a:custGeom>
            <a:avLst/>
            <a:gdLst>
              <a:gd name="connsiteX0" fmla="*/ 0 w 1590904"/>
              <a:gd name="connsiteY0" fmla="*/ 79545 h 795452"/>
              <a:gd name="connsiteX1" fmla="*/ 79545 w 1590904"/>
              <a:gd name="connsiteY1" fmla="*/ 0 h 795452"/>
              <a:gd name="connsiteX2" fmla="*/ 1511359 w 1590904"/>
              <a:gd name="connsiteY2" fmla="*/ 0 h 795452"/>
              <a:gd name="connsiteX3" fmla="*/ 1590904 w 1590904"/>
              <a:gd name="connsiteY3" fmla="*/ 79545 h 795452"/>
              <a:gd name="connsiteX4" fmla="*/ 1590904 w 1590904"/>
              <a:gd name="connsiteY4" fmla="*/ 715907 h 795452"/>
              <a:gd name="connsiteX5" fmla="*/ 1511359 w 1590904"/>
              <a:gd name="connsiteY5" fmla="*/ 795452 h 795452"/>
              <a:gd name="connsiteX6" fmla="*/ 79545 w 1590904"/>
              <a:gd name="connsiteY6" fmla="*/ 795452 h 795452"/>
              <a:gd name="connsiteX7" fmla="*/ 0 w 1590904"/>
              <a:gd name="connsiteY7" fmla="*/ 715907 h 795452"/>
              <a:gd name="connsiteX8" fmla="*/ 0 w 1590904"/>
              <a:gd name="connsiteY8" fmla="*/ 79545 h 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904" h="795452">
                <a:moveTo>
                  <a:pt x="0" y="79545"/>
                </a:moveTo>
                <a:cubicBezTo>
                  <a:pt x="0" y="35614"/>
                  <a:pt x="35614" y="0"/>
                  <a:pt x="79545" y="0"/>
                </a:cubicBezTo>
                <a:lnTo>
                  <a:pt x="1511359" y="0"/>
                </a:lnTo>
                <a:cubicBezTo>
                  <a:pt x="1555290" y="0"/>
                  <a:pt x="1590904" y="35614"/>
                  <a:pt x="1590904" y="79545"/>
                </a:cubicBezTo>
                <a:lnTo>
                  <a:pt x="1590904" y="715907"/>
                </a:lnTo>
                <a:cubicBezTo>
                  <a:pt x="1590904" y="759838"/>
                  <a:pt x="1555290" y="795452"/>
                  <a:pt x="1511359" y="795452"/>
                </a:cubicBezTo>
                <a:lnTo>
                  <a:pt x="79545" y="795452"/>
                </a:lnTo>
                <a:cubicBezTo>
                  <a:pt x="35614" y="795452"/>
                  <a:pt x="0" y="759838"/>
                  <a:pt x="0" y="715907"/>
                </a:cubicBezTo>
                <a:lnTo>
                  <a:pt x="0" y="795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538" tIns="38538" rIns="38538" bIns="3853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알고리즘</a:t>
            </a:r>
            <a:r>
              <a:rPr lang="en-US" altLang="ko-KR" sz="1600" b="1" kern="1200" dirty="0" smtClean="0"/>
              <a:t>, </a:t>
            </a:r>
            <a:r>
              <a:rPr lang="ko-KR" altLang="en-US" sz="1600" b="1" kern="1200" dirty="0" smtClean="0"/>
              <a:t>데이터</a:t>
            </a:r>
            <a:endParaRPr lang="ko-KR" altLang="en-US" sz="1600" b="1" kern="1200" dirty="0"/>
          </a:p>
        </p:txBody>
      </p:sp>
      <p:sp>
        <p:nvSpPr>
          <p:cNvPr id="22" name="자유형 21"/>
          <p:cNvSpPr/>
          <p:nvPr/>
        </p:nvSpPr>
        <p:spPr>
          <a:xfrm>
            <a:off x="7063287" y="3357671"/>
            <a:ext cx="1099447" cy="549724"/>
          </a:xfrm>
          <a:custGeom>
            <a:avLst/>
            <a:gdLst>
              <a:gd name="connsiteX0" fmla="*/ 0 w 1590904"/>
              <a:gd name="connsiteY0" fmla="*/ 79545 h 795452"/>
              <a:gd name="connsiteX1" fmla="*/ 79545 w 1590904"/>
              <a:gd name="connsiteY1" fmla="*/ 0 h 795452"/>
              <a:gd name="connsiteX2" fmla="*/ 1511359 w 1590904"/>
              <a:gd name="connsiteY2" fmla="*/ 0 h 795452"/>
              <a:gd name="connsiteX3" fmla="*/ 1590904 w 1590904"/>
              <a:gd name="connsiteY3" fmla="*/ 79545 h 795452"/>
              <a:gd name="connsiteX4" fmla="*/ 1590904 w 1590904"/>
              <a:gd name="connsiteY4" fmla="*/ 715907 h 795452"/>
              <a:gd name="connsiteX5" fmla="*/ 1511359 w 1590904"/>
              <a:gd name="connsiteY5" fmla="*/ 795452 h 795452"/>
              <a:gd name="connsiteX6" fmla="*/ 79545 w 1590904"/>
              <a:gd name="connsiteY6" fmla="*/ 795452 h 795452"/>
              <a:gd name="connsiteX7" fmla="*/ 0 w 1590904"/>
              <a:gd name="connsiteY7" fmla="*/ 715907 h 795452"/>
              <a:gd name="connsiteX8" fmla="*/ 0 w 1590904"/>
              <a:gd name="connsiteY8" fmla="*/ 79545 h 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904" h="795452">
                <a:moveTo>
                  <a:pt x="0" y="79545"/>
                </a:moveTo>
                <a:cubicBezTo>
                  <a:pt x="0" y="35614"/>
                  <a:pt x="35614" y="0"/>
                  <a:pt x="79545" y="0"/>
                </a:cubicBezTo>
                <a:lnTo>
                  <a:pt x="1511359" y="0"/>
                </a:lnTo>
                <a:cubicBezTo>
                  <a:pt x="1555290" y="0"/>
                  <a:pt x="1590904" y="35614"/>
                  <a:pt x="1590904" y="79545"/>
                </a:cubicBezTo>
                <a:lnTo>
                  <a:pt x="1590904" y="715907"/>
                </a:lnTo>
                <a:cubicBezTo>
                  <a:pt x="1590904" y="759838"/>
                  <a:pt x="1555290" y="795452"/>
                  <a:pt x="1511359" y="795452"/>
                </a:cubicBezTo>
                <a:lnTo>
                  <a:pt x="79545" y="795452"/>
                </a:lnTo>
                <a:cubicBezTo>
                  <a:pt x="35614" y="795452"/>
                  <a:pt x="0" y="759838"/>
                  <a:pt x="0" y="715907"/>
                </a:cubicBezTo>
                <a:lnTo>
                  <a:pt x="0" y="795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538" tIns="38538" rIns="38538" bIns="3853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/>
              <a:t>입력</a:t>
            </a:r>
            <a:endParaRPr lang="ko-KR" altLang="en-US" b="1" kern="1200" dirty="0"/>
          </a:p>
        </p:txBody>
      </p:sp>
      <p:sp>
        <p:nvSpPr>
          <p:cNvPr id="23" name="자유형 22"/>
          <p:cNvSpPr/>
          <p:nvPr/>
        </p:nvSpPr>
        <p:spPr>
          <a:xfrm>
            <a:off x="7063287" y="5554354"/>
            <a:ext cx="1099447" cy="549724"/>
          </a:xfrm>
          <a:custGeom>
            <a:avLst/>
            <a:gdLst>
              <a:gd name="connsiteX0" fmla="*/ 0 w 1590904"/>
              <a:gd name="connsiteY0" fmla="*/ 79545 h 795452"/>
              <a:gd name="connsiteX1" fmla="*/ 79545 w 1590904"/>
              <a:gd name="connsiteY1" fmla="*/ 0 h 795452"/>
              <a:gd name="connsiteX2" fmla="*/ 1511359 w 1590904"/>
              <a:gd name="connsiteY2" fmla="*/ 0 h 795452"/>
              <a:gd name="connsiteX3" fmla="*/ 1590904 w 1590904"/>
              <a:gd name="connsiteY3" fmla="*/ 79545 h 795452"/>
              <a:gd name="connsiteX4" fmla="*/ 1590904 w 1590904"/>
              <a:gd name="connsiteY4" fmla="*/ 715907 h 795452"/>
              <a:gd name="connsiteX5" fmla="*/ 1511359 w 1590904"/>
              <a:gd name="connsiteY5" fmla="*/ 795452 h 795452"/>
              <a:gd name="connsiteX6" fmla="*/ 79545 w 1590904"/>
              <a:gd name="connsiteY6" fmla="*/ 795452 h 795452"/>
              <a:gd name="connsiteX7" fmla="*/ 0 w 1590904"/>
              <a:gd name="connsiteY7" fmla="*/ 715907 h 795452"/>
              <a:gd name="connsiteX8" fmla="*/ 0 w 1590904"/>
              <a:gd name="connsiteY8" fmla="*/ 79545 h 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904" h="795452">
                <a:moveTo>
                  <a:pt x="0" y="79545"/>
                </a:moveTo>
                <a:cubicBezTo>
                  <a:pt x="0" y="35614"/>
                  <a:pt x="35614" y="0"/>
                  <a:pt x="79545" y="0"/>
                </a:cubicBezTo>
                <a:lnTo>
                  <a:pt x="1511359" y="0"/>
                </a:lnTo>
                <a:cubicBezTo>
                  <a:pt x="1555290" y="0"/>
                  <a:pt x="1590904" y="35614"/>
                  <a:pt x="1590904" y="79545"/>
                </a:cubicBezTo>
                <a:lnTo>
                  <a:pt x="1590904" y="715907"/>
                </a:lnTo>
                <a:cubicBezTo>
                  <a:pt x="1590904" y="759838"/>
                  <a:pt x="1555290" y="795452"/>
                  <a:pt x="1511359" y="795452"/>
                </a:cubicBezTo>
                <a:lnTo>
                  <a:pt x="79545" y="795452"/>
                </a:lnTo>
                <a:cubicBezTo>
                  <a:pt x="35614" y="795452"/>
                  <a:pt x="0" y="759838"/>
                  <a:pt x="0" y="715907"/>
                </a:cubicBezTo>
                <a:lnTo>
                  <a:pt x="0" y="795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538" tIns="38538" rIns="38538" bIns="3853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 smtClean="0"/>
              <a:t>추론</a:t>
            </a:r>
            <a:endParaRPr lang="ko-KR" altLang="en-US" b="1" kern="1200" dirty="0"/>
          </a:p>
        </p:txBody>
      </p:sp>
      <p:sp>
        <p:nvSpPr>
          <p:cNvPr id="32" name="직사각형 31"/>
          <p:cNvSpPr/>
          <p:nvPr/>
        </p:nvSpPr>
        <p:spPr>
          <a:xfrm>
            <a:off x="467544" y="5415842"/>
            <a:ext cx="1440160" cy="6882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비슷한 입력 → 다른 결과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20415" y="5415842"/>
            <a:ext cx="1515785" cy="6882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비슷한 입력 →비슷한 결과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4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8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프로젝트 과정 </a:t>
            </a:r>
            <a:r>
              <a:rPr lang="ko-KR" altLang="en-US" dirty="0" err="1"/>
              <a:t>미리보기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656" y="2492896"/>
            <a:ext cx="7855784" cy="639762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/>
              <a:t>머신러닝</a:t>
            </a:r>
            <a:r>
              <a:rPr lang="ko-KR" altLang="en-US" sz="3200" b="1" dirty="0" smtClean="0"/>
              <a:t> 프로젝트</a:t>
            </a: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9930112"/>
              </p:ext>
            </p:extLst>
          </p:nvPr>
        </p:nvGraphicFramePr>
        <p:xfrm>
          <a:off x="677863" y="3098012"/>
          <a:ext cx="7854577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83568" y="4418999"/>
            <a:ext cx="1385289" cy="882209"/>
            <a:chOff x="2301" y="809148"/>
            <a:chExt cx="1385289" cy="107886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809148"/>
              <a:ext cx="1385289" cy="10788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54967" y="861814"/>
              <a:ext cx="1279957" cy="97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kern="1200" dirty="0" smtClean="0"/>
                <a:t>목표 정의</a:t>
              </a:r>
              <a:endParaRPr lang="en-US" altLang="ko-KR" kern="1200" dirty="0" smtClean="0"/>
            </a:p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 smtClean="0"/>
                <a:t>계획 수립</a:t>
              </a:r>
              <a:endParaRPr lang="ko-KR" altLang="en-US" kern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87086" y="4399989"/>
            <a:ext cx="1385289" cy="2111818"/>
            <a:chOff x="2301" y="809148"/>
            <a:chExt cx="1385289" cy="212478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301" y="809148"/>
              <a:ext cx="1385289" cy="212478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/>
            <p:nvPr/>
          </p:nvSpPr>
          <p:spPr>
            <a:xfrm>
              <a:off x="54967" y="861814"/>
              <a:ext cx="1279957" cy="1972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defTabSz="889000" latinLnBrk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600" kern="1200" dirty="0" smtClean="0"/>
                <a:t>데이터 수집</a:t>
              </a:r>
              <a:endParaRPr lang="en-US" altLang="ko-KR" sz="1600" kern="1200" dirty="0" smtClean="0"/>
            </a:p>
            <a:p>
              <a:pPr lvl="0" defTabSz="889000" latinLnBrk="1">
                <a:spcBef>
                  <a:spcPct val="0"/>
                </a:spcBef>
              </a:pPr>
              <a:r>
                <a:rPr lang="en-US" altLang="ko-KR" sz="1200" dirty="0" smtClean="0"/>
                <a:t> - DB Table</a:t>
              </a:r>
              <a:endParaRPr lang="en-US" altLang="ko-KR" sz="1200" kern="1200" dirty="0" smtClean="0"/>
            </a:p>
            <a:p>
              <a:pPr defTabSz="889000">
                <a:spcBef>
                  <a:spcPct val="0"/>
                </a:spcBef>
              </a:pPr>
              <a:r>
                <a:rPr lang="en-US" altLang="ko-KR" sz="1200" dirty="0" smtClean="0"/>
                <a:t> - Excel</a:t>
              </a:r>
              <a:endParaRPr lang="en-US" altLang="ko-KR" sz="1200" kern="1200" dirty="0" smtClean="0"/>
            </a:p>
            <a:p>
              <a:pPr lvl="0" defTabSz="889000" latinLnBrk="1">
                <a:spcBef>
                  <a:spcPct val="0"/>
                </a:spcBef>
              </a:pPr>
              <a:r>
                <a:rPr lang="en-US" altLang="ko-KR" sz="1200" dirty="0" smtClean="0"/>
                <a:t> - </a:t>
              </a:r>
              <a:r>
                <a:rPr lang="en-US" altLang="ko-KR" sz="1200" kern="1200" dirty="0" smtClean="0"/>
                <a:t>Log</a:t>
              </a:r>
            </a:p>
            <a:p>
              <a:pPr lvl="0" defTabSz="889000" latinLnBrk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600" kern="1200" dirty="0" smtClean="0"/>
                <a:t>데이터 구분</a:t>
              </a:r>
              <a:endParaRPr lang="en-US" altLang="ko-KR" sz="1600" kern="1200" dirty="0" smtClean="0"/>
            </a:p>
            <a:p>
              <a:pPr lvl="0" defTabSz="889000" latinLnBrk="1">
                <a:spcBef>
                  <a:spcPct val="0"/>
                </a:spcBef>
              </a:pPr>
              <a:r>
                <a:rPr lang="en-US" altLang="ko-KR" sz="1200" dirty="0"/>
                <a:t> </a:t>
              </a:r>
              <a:r>
                <a:rPr lang="en-US" altLang="ko-KR" sz="1200" dirty="0" smtClean="0"/>
                <a:t>- </a:t>
              </a:r>
              <a:r>
                <a:rPr lang="ko-KR" altLang="en-US" sz="1200" dirty="0" smtClean="0"/>
                <a:t>학습</a:t>
              </a:r>
              <a:r>
                <a:rPr lang="en-US" altLang="ko-KR" sz="1200" dirty="0" smtClean="0"/>
                <a:t>(Training)</a:t>
              </a:r>
            </a:p>
            <a:p>
              <a:pPr lvl="0" defTabSz="889000" latinLnBrk="1">
                <a:spcBef>
                  <a:spcPct val="0"/>
                </a:spcBef>
              </a:pPr>
              <a:r>
                <a:rPr lang="en-US" altLang="ko-KR" sz="1200" kern="1200" dirty="0"/>
                <a:t> </a:t>
              </a:r>
              <a:r>
                <a:rPr lang="en-US" altLang="ko-KR" sz="1200" kern="1200" dirty="0" smtClean="0"/>
                <a:t>- </a:t>
              </a:r>
              <a:r>
                <a:rPr lang="ko-KR" altLang="en-US" sz="1200" kern="1200" dirty="0" smtClean="0"/>
                <a:t>검증</a:t>
              </a:r>
              <a:r>
                <a:rPr lang="en-US" altLang="ko-KR" sz="1200" kern="1200" dirty="0" smtClean="0"/>
                <a:t>(Validation)</a:t>
              </a:r>
            </a:p>
            <a:p>
              <a:pPr lvl="0" defTabSz="889000" latinLnBrk="1">
                <a:spcBef>
                  <a:spcPct val="0"/>
                </a:spcBef>
              </a:pPr>
              <a:r>
                <a:rPr lang="en-US" altLang="ko-KR" sz="1200" dirty="0"/>
                <a:t> </a:t>
              </a:r>
              <a:r>
                <a:rPr lang="en-US" altLang="ko-KR" sz="1200" dirty="0" smtClean="0"/>
                <a:t>- </a:t>
              </a:r>
              <a:r>
                <a:rPr lang="ko-KR" altLang="en-US" sz="1200" dirty="0" smtClean="0"/>
                <a:t>평가</a:t>
              </a:r>
              <a:r>
                <a:rPr lang="en-US" altLang="ko-KR" sz="1200" dirty="0" smtClean="0"/>
                <a:t>(Test)</a:t>
              </a:r>
              <a:endParaRPr lang="en-US" altLang="ko-KR" sz="1200" kern="12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14769" y="4418999"/>
            <a:ext cx="1385289" cy="882209"/>
            <a:chOff x="2301" y="809148"/>
            <a:chExt cx="1385289" cy="107886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301" y="809148"/>
              <a:ext cx="1385289" cy="10788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54967" y="861814"/>
              <a:ext cx="1279957" cy="97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 err="1" smtClean="0"/>
                <a:t>머신러닝</a:t>
              </a:r>
              <a:r>
                <a:rPr lang="ko-KR" altLang="en-US" dirty="0" smtClean="0"/>
                <a:t> 모델 제작</a:t>
              </a:r>
              <a:endParaRPr lang="ko-KR" altLang="en-US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08104" y="4418999"/>
            <a:ext cx="1385289" cy="1530281"/>
            <a:chOff x="2301" y="809148"/>
            <a:chExt cx="1385289" cy="107886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301" y="809148"/>
              <a:ext cx="1385289" cy="10788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모서리가 둥근 직사각형 4"/>
            <p:cNvSpPr/>
            <p:nvPr/>
          </p:nvSpPr>
          <p:spPr>
            <a:xfrm>
              <a:off x="54967" y="861814"/>
              <a:ext cx="1279957" cy="97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/>
                <a:t>학습 데이터학습</a:t>
              </a:r>
              <a:endParaRPr lang="en-US" altLang="ko-KR" sz="1600" kern="1200" dirty="0" smtClean="0"/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latin typeface="바탕"/>
                  <a:ea typeface="바탕"/>
                </a:rPr>
                <a:t>↓</a:t>
              </a:r>
              <a:endParaRPr lang="en-US" altLang="ko-KR" sz="1600" dirty="0">
                <a:latin typeface="바탕"/>
                <a:ea typeface="바탕"/>
              </a:endParaRPr>
            </a:p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/>
                <a:t>검증 데이터 검증</a:t>
              </a:r>
              <a:endParaRPr lang="ko-KR" altLang="en-US" sz="16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164288" y="4418999"/>
            <a:ext cx="1385289" cy="882209"/>
            <a:chOff x="2301" y="809148"/>
            <a:chExt cx="1385289" cy="107886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01" y="809148"/>
              <a:ext cx="1385289" cy="10788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4"/>
            <p:cNvSpPr/>
            <p:nvPr/>
          </p:nvSpPr>
          <p:spPr>
            <a:xfrm>
              <a:off x="54967" y="861814"/>
              <a:ext cx="1279957" cy="97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spc="-180" dirty="0" smtClean="0"/>
                <a:t>테스트</a:t>
              </a:r>
              <a:r>
                <a:rPr lang="ko-KR" altLang="en-US" sz="1600" kern="1200" spc="-180" dirty="0" smtClean="0"/>
                <a:t> 데이터 </a:t>
              </a:r>
              <a:r>
                <a:rPr lang="ko-KR" altLang="en-US" sz="1600" kern="1200" dirty="0" smtClean="0"/>
                <a:t>측정</a:t>
              </a:r>
              <a:endParaRPr lang="ko-KR" altLang="en-US" sz="1600" kern="1200" dirty="0"/>
            </a:p>
          </p:txBody>
        </p:sp>
      </p:grp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4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실습의 중요성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419" y="1988840"/>
            <a:ext cx="831705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실습 코드를 책으로 읽는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것보다 본인의 컴퓨터에서 직접 코드를 실행할 것을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적극 권장합니다</a:t>
            </a:r>
            <a:r>
              <a:rPr lang="en-US" altLang="ko-KR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</a:p>
          <a:p>
            <a:pPr algn="r"/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- 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책 </a:t>
            </a:r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페이지</a:t>
            </a:r>
            <a:endParaRPr lang="en-US" altLang="ko-KR" sz="5400" b="1" cap="all" spc="0" dirty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79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483768" y="1667967"/>
            <a:ext cx="4176464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실습 준비</a:t>
            </a:r>
            <a:endParaRPr lang="ko-KR" altLang="en-US" sz="40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92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실습 준비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예제 코드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구글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코랩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3" y="2308691"/>
            <a:ext cx="8376104" cy="384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11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1667967"/>
            <a:ext cx="8352928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자주 등장하는 </a:t>
            </a:r>
            <a:r>
              <a:rPr lang="ko-KR" altLang="en-US" sz="4000" b="1" dirty="0" err="1" smtClean="0"/>
              <a:t>머신러닝</a:t>
            </a:r>
            <a:r>
              <a:rPr lang="ko-KR" altLang="en-US" sz="4000" b="1" dirty="0" smtClean="0"/>
              <a:t> 필수 개념</a:t>
            </a:r>
            <a:endParaRPr lang="ko-KR" altLang="en-US" sz="40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81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749</TotalTime>
  <Words>1103</Words>
  <Application>Microsoft Office PowerPoint</Application>
  <PresentationFormat>화면 슬라이드 쇼(4:3)</PresentationFormat>
  <Paragraphs>258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파형</vt:lpstr>
      <vt:lpstr>데이터분석 스터디 1회차</vt:lpstr>
      <vt:lpstr>목          차</vt:lpstr>
      <vt:lpstr>1. 개발자가 처음 만난        머신러닝의 세계</vt:lpstr>
      <vt:lpstr>1.1 머신러닝이란?</vt:lpstr>
      <vt:lpstr>1.2 프로젝트 과정 미리보기</vt:lpstr>
      <vt:lpstr>1.3 실습의 중요성</vt:lpstr>
      <vt:lpstr>2. 실습 준비</vt:lpstr>
      <vt:lpstr>2. 실습 준비(예제 코드, 구글 코랩)</vt:lpstr>
      <vt:lpstr>3. 자주 등장하는 머신러닝 필수 개념</vt:lpstr>
      <vt:lpstr>3.1 지도학습과 비지도학습</vt:lpstr>
      <vt:lpstr>3.2 분류와 회귀</vt:lpstr>
      <vt:lpstr>3.3 과대적합과 과소적합</vt:lpstr>
      <vt:lpstr>3.3 과대적합과 과소적합</vt:lpstr>
      <vt:lpstr>3.4 혼동 행렬(Confusion Matrix)</vt:lpstr>
      <vt:lpstr>3.5 머신러닝 모델 성능 평가</vt:lpstr>
      <vt:lpstr>3.5 머신러닝 모델 성능 평가</vt:lpstr>
      <vt:lpstr>3.6 K-폴드 교차 검증</vt:lpstr>
      <vt:lpstr>4. 머신러닝 알고리즘 실습 일부</vt:lpstr>
      <vt:lpstr>4.2 K-최근접 이웃 알고리즘</vt:lpstr>
      <vt:lpstr>4.3 서포트 벡터 머신</vt:lpstr>
      <vt:lpstr>4.3 서포트 벡터 머신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70</cp:revision>
  <dcterms:created xsi:type="dcterms:W3CDTF">2021-04-25T04:19:17Z</dcterms:created>
  <dcterms:modified xsi:type="dcterms:W3CDTF">2021-04-27T11:20:36Z</dcterms:modified>
</cp:coreProperties>
</file>