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82" r:id="rId6"/>
    <p:sldId id="283" r:id="rId7"/>
    <p:sldId id="264" r:id="rId8"/>
    <p:sldId id="284" r:id="rId9"/>
    <p:sldId id="285" r:id="rId10"/>
    <p:sldId id="286" r:id="rId11"/>
    <p:sldId id="266" r:id="rId12"/>
    <p:sldId id="267" r:id="rId13"/>
    <p:sldId id="289" r:id="rId14"/>
    <p:sldId id="287" r:id="rId15"/>
    <p:sldId id="288" r:id="rId16"/>
    <p:sldId id="28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C9F4-8973-4ADC-926B-710B93963F3C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50A8E-19A4-4E3D-8987-6D86C0FB8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0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6FA6-49DE-4009-BE7D-3613C5E6A912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5CE-FF5B-4B05-A1C0-65019647A128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0FD7-55EF-41F0-819A-F2161C9D7464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76EC-748F-4DDA-8407-E30B19B4BD50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E13-860B-46B7-B6BD-F634FB1DD9D7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21E-C5C1-4982-BD7F-47A93DBB1796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8BE-0F1C-4F9B-9851-3951DA182809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72F-8547-4A67-ACE1-D897E5771FD9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16B-8BDF-487A-B605-33E0DCCD3761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EC86-3B56-408A-8345-6EBE3B8FC90A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2B95-066F-4462-884D-04648C396BEB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936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3E6ED4D-184F-43B9-9623-8B87ECC3017B}" type="datetime1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데이터분석 </a:t>
            </a:r>
            <a:r>
              <a:rPr lang="ko-KR" altLang="en-US" b="1" dirty="0" err="1" smtClean="0"/>
              <a:t>스터디</a:t>
            </a:r>
            <a:r>
              <a:rPr lang="ko-KR" altLang="en-US" b="1" dirty="0" smtClean="0"/>
              <a:t> </a:t>
            </a:r>
            <a:r>
              <a:rPr lang="en-US" altLang="ko-KR" b="1" dirty="0"/>
              <a:t>2</a:t>
            </a:r>
            <a:r>
              <a:rPr lang="ko-KR" altLang="en-US" b="1" dirty="0" err="1" smtClean="0"/>
              <a:t>회차</a:t>
            </a:r>
            <a:endParaRPr lang="ko-KR" altLang="en-US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이산확률분포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672396" y="1844824"/>
            <a:ext cx="7860044" cy="480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/>
              <a:t>이산확률변수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가 가지는 확률분포</a:t>
            </a:r>
            <a:endParaRPr lang="en-US" altLang="ko-KR" sz="1400" dirty="0" smtClean="0"/>
          </a:p>
          <a:p>
            <a:pPr>
              <a:lnSpc>
                <a:spcPct val="130000"/>
              </a:lnSpc>
            </a:pPr>
            <a:r>
              <a:rPr lang="ko-KR" altLang="en-US" sz="1400" dirty="0" smtClean="0"/>
              <a:t>이산확률변수는 확률변수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0, 1, 2, 3, … </a:t>
            </a:r>
            <a:r>
              <a:rPr lang="ko-KR" altLang="en-US" sz="1400" dirty="0" smtClean="0"/>
              <a:t>처럼 하나씩 셀 수 있는 값을 취한다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400" dirty="0" smtClean="0"/>
              <a:t>이산확률분포 종류</a:t>
            </a:r>
            <a:endParaRPr lang="en-US" altLang="ko-KR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10187951"/>
                  </p:ext>
                </p:extLst>
              </p:nvPr>
            </p:nvGraphicFramePr>
            <p:xfrm>
              <a:off x="1043608" y="2924944"/>
              <a:ext cx="6696744" cy="3240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45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54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smtClean="0"/>
                            <a:t>종   류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smtClean="0"/>
                            <a:t>내   용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6084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err="1" smtClean="0"/>
                            <a:t>포아송분포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1.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주어진 시간 또는 영역에서 어떤 사건의 발생 횟수를 나타내는 확률분포</a:t>
                          </a:r>
                          <a:endParaRPr lang="en-US" altLang="ko-KR" sz="1200" dirty="0" smtClean="0"/>
                        </a:p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2. </a:t>
                          </a:r>
                          <a:r>
                            <a:rPr lang="ko-KR" altLang="en-US" sz="1200" dirty="0" smtClean="0"/>
                            <a:t>정해진 시간 안에서 일어날 횟수에 대한 </a:t>
                          </a:r>
                          <a:r>
                            <a:rPr lang="ko-KR" altLang="en-US" sz="1200" dirty="0" err="1" smtClean="0"/>
                            <a:t>기댓값을</a:t>
                          </a:r>
                          <a:r>
                            <a:rPr lang="ko-KR" altLang="en-US" sz="12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i="1" smtClean="0"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r>
                            <a:rPr lang="ko-KR" altLang="en-US" sz="1200" dirty="0" smtClean="0"/>
                            <a:t> 라고 했을 때</a:t>
                          </a:r>
                          <a:r>
                            <a:rPr lang="en-US" altLang="ko-KR" sz="1200" dirty="0" smtClean="0"/>
                            <a:t>,                         </a:t>
                          </a:r>
                        </a:p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    </a:t>
                          </a:r>
                          <a:r>
                            <a:rPr lang="ko-KR" altLang="en-US" sz="1200" dirty="0" smtClean="0"/>
                            <a:t>그 사건이 </a:t>
                          </a:r>
                          <a:r>
                            <a:rPr lang="en-US" altLang="ko-KR" sz="1200" dirty="0" smtClean="0"/>
                            <a:t>n</a:t>
                          </a:r>
                          <a:r>
                            <a:rPr lang="ko-KR" altLang="en-US" sz="1200" dirty="0" smtClean="0"/>
                            <a:t>회 일어날 확률분포</a:t>
                          </a:r>
                          <a:endParaRPr lang="en-US" altLang="ko-KR" sz="1200" dirty="0" smtClean="0"/>
                        </a:p>
                        <a:p>
                          <a:pPr marL="0" indent="0" algn="ctr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P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20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ko-KR" altLang="en-US" sz="120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! </m:t>
                                  </m:r>
                                </m:den>
                              </m:f>
                            </m:oMath>
                          </a14:m>
                          <a:endParaRPr lang="en-US" altLang="ko-KR" sz="1200" dirty="0" smtClean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20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err="1" smtClean="0"/>
                            <a:t>베르누이분포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특정 실험의 결과가 성공 또는 실패 두 가지의 결과 중 하나를 얻는 확률분포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518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smtClean="0"/>
                            <a:t>이항분포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1. N</a:t>
                          </a:r>
                          <a:r>
                            <a:rPr lang="ko-KR" altLang="en-US" sz="1200" dirty="0" smtClean="0"/>
                            <a:t>번 시행 중에 각 시행의 확률이 </a:t>
                          </a:r>
                          <a:r>
                            <a:rPr lang="en-US" altLang="ko-KR" sz="1200" dirty="0" smtClean="0"/>
                            <a:t>p</a:t>
                          </a:r>
                          <a:r>
                            <a:rPr lang="ko-KR" altLang="en-US" sz="1200" dirty="0" smtClean="0"/>
                            <a:t>일 때</a:t>
                          </a:r>
                          <a:r>
                            <a:rPr lang="en-US" altLang="ko-KR" sz="1200" dirty="0" smtClean="0"/>
                            <a:t>, k</a:t>
                          </a:r>
                          <a:r>
                            <a:rPr lang="ko-KR" altLang="en-US" sz="1200" dirty="0" smtClean="0"/>
                            <a:t>번 성공할 확률분포</a:t>
                          </a:r>
                          <a:endParaRPr lang="en-US" altLang="ko-KR" sz="1200" dirty="0" smtClean="0"/>
                        </a:p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2. N</a:t>
                          </a:r>
                          <a:r>
                            <a:rPr lang="ko-KR" altLang="en-US" sz="1200" dirty="0" smtClean="0"/>
                            <a:t>과 </a:t>
                          </a:r>
                          <a:r>
                            <a:rPr lang="en-US" altLang="ko-KR" sz="1200" dirty="0" smtClean="0"/>
                            <a:t>k</a:t>
                          </a:r>
                          <a:r>
                            <a:rPr lang="ko-KR" altLang="en-US" sz="1200" dirty="0" smtClean="0"/>
                            <a:t>가 </a:t>
                          </a:r>
                          <a:r>
                            <a:rPr lang="en-US" altLang="ko-KR" sz="1200" dirty="0" smtClean="0"/>
                            <a:t>1</a:t>
                          </a:r>
                          <a:r>
                            <a:rPr lang="ko-KR" altLang="en-US" sz="1200" dirty="0" smtClean="0"/>
                            <a:t>이면 베르누이 시행</a:t>
                          </a:r>
                          <a:endParaRPr lang="en-US" altLang="ko-KR" sz="1200" dirty="0" smtClean="0"/>
                        </a:p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pt-BR" altLang="ko-KR" sz="120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pt-BR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pt-BR" altLang="ko-KR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altLang="ko-KR" sz="120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pt-BR" altLang="ko-KR" sz="120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pt-BR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pt-BR" altLang="ko-KR" sz="120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pt-BR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(1−</m:t>
                                    </m:r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en-US" altLang="ko-KR" sz="12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altLang="ko-KR" sz="120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pt-BR" altLang="ko-KR" sz="120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pt-BR" altLang="ko-KR" sz="120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10187951"/>
                  </p:ext>
                </p:extLst>
              </p:nvPr>
            </p:nvGraphicFramePr>
            <p:xfrm>
              <a:off x="1043608" y="2924944"/>
              <a:ext cx="6696744" cy="32403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2168"/>
                    <a:gridCol w="5184576"/>
                  </a:tblGrid>
                  <a:tr h="4154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smtClean="0"/>
                            <a:t>종   류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smtClean="0"/>
                            <a:t>내   용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26084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err="1" smtClean="0"/>
                            <a:t>포아송분포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9142" t="-33333" b="-124155"/>
                          </a:stretch>
                        </a:blipFill>
                      </a:tcPr>
                    </a:tc>
                  </a:tr>
                  <a:tr h="51220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err="1" smtClean="0"/>
                            <a:t>베르누이분포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>
                            <a:lnSpc>
                              <a:spcPct val="13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특정 실험의 결과가 성공 또는 실패 두 가지의 결과 중 하나를 얻는 확률분포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10518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30000"/>
                            </a:lnSpc>
                          </a:pPr>
                          <a:r>
                            <a:rPr lang="ko-KR" altLang="en-US" sz="1600" dirty="0" smtClean="0"/>
                            <a:t>이항분포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9142" t="-209302" b="-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19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843808" y="1667967"/>
            <a:ext cx="3456384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앙상블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9813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앙상블</a:t>
            </a:r>
            <a:r>
              <a:rPr lang="en-US" altLang="ko-KR" dirty="0" smtClean="0"/>
              <a:t>(</a:t>
            </a:r>
            <a:r>
              <a:rPr lang="en-US" altLang="ko-KR" dirty="0" smtClean="0"/>
              <a:t>E</a:t>
            </a:r>
            <a:r>
              <a:rPr lang="en-US" altLang="ko-KR" dirty="0" smtClean="0"/>
              <a:t>nsemble)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6656" y="1988840"/>
            <a:ext cx="3822192" cy="63976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배깅</a:t>
            </a:r>
            <a:r>
              <a:rPr lang="en-US" altLang="ko-KR" dirty="0" smtClean="0"/>
              <a:t>(Bagging)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739726"/>
            <a:ext cx="7927116" cy="37136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한 가지 분류 모델을 여러 개 만들어서 서로    다른 데이터로 학습시킨 후</a:t>
            </a:r>
            <a:r>
              <a:rPr lang="en-US" altLang="ko-KR" sz="1900" dirty="0" smtClean="0"/>
              <a:t>(</a:t>
            </a:r>
            <a:r>
              <a:rPr lang="ko-KR" altLang="en-US" sz="1900" dirty="0" smtClean="0"/>
              <a:t>부트스트랩</a:t>
            </a:r>
            <a:r>
              <a:rPr lang="en-US" altLang="ko-KR" sz="1900" dirty="0" smtClean="0"/>
              <a:t>) </a:t>
            </a:r>
            <a:r>
              <a:rPr lang="ko-KR" altLang="en-US" sz="1900" dirty="0" smtClean="0"/>
              <a:t>동일한 테스트 데이터에 대해 서로 다른 </a:t>
            </a:r>
            <a:r>
              <a:rPr lang="ko-KR" altLang="en-US" sz="1900" dirty="0" err="1" smtClean="0"/>
              <a:t>예측값들을</a:t>
            </a:r>
            <a:r>
              <a:rPr lang="ko-KR" altLang="en-US" sz="1900" dirty="0" smtClean="0"/>
              <a:t> 투표</a:t>
            </a:r>
            <a:r>
              <a:rPr lang="en-US" altLang="ko-KR" sz="1900" dirty="0" smtClean="0"/>
              <a:t>(</a:t>
            </a:r>
            <a:r>
              <a:rPr lang="ko-KR" altLang="en-US" sz="1900" dirty="0" err="1" smtClean="0"/>
              <a:t>보팅</a:t>
            </a:r>
            <a:r>
              <a:rPr lang="en-US" altLang="ko-KR" sz="1900" dirty="0" smtClean="0"/>
              <a:t>)</a:t>
            </a:r>
            <a:r>
              <a:rPr lang="ko-KR" altLang="en-US" sz="1900" dirty="0" smtClean="0"/>
              <a:t>를 통해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가장 높은 </a:t>
            </a:r>
            <a:r>
              <a:rPr lang="ko-KR" altLang="en-US" sz="1900" dirty="0" err="1" smtClean="0"/>
              <a:t>예측값으로</a:t>
            </a:r>
            <a:r>
              <a:rPr lang="ko-KR" altLang="en-US" sz="1900" dirty="0" smtClean="0"/>
              <a:t> 최종 결론을 내리는 기법</a:t>
            </a:r>
            <a:r>
              <a:rPr lang="en-US" altLang="ko-KR" sz="1900" dirty="0" smtClean="0"/>
              <a:t>(</a:t>
            </a:r>
            <a:r>
              <a:rPr lang="ko-KR" altLang="en-US" sz="1900" dirty="0" err="1" smtClean="0"/>
              <a:t>어그리게이팅</a:t>
            </a:r>
            <a:r>
              <a:rPr lang="en-US" altLang="ko-KR" sz="19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900" spc="-50" dirty="0" smtClean="0"/>
              <a:t>부트스트랩</a:t>
            </a:r>
            <a:r>
              <a:rPr lang="en-US" altLang="ko-KR" sz="1900" spc="-50" dirty="0"/>
              <a:t> </a:t>
            </a:r>
            <a:r>
              <a:rPr lang="en-US" altLang="ko-KR" sz="1900" spc="-50" dirty="0" smtClean="0"/>
              <a:t>: </a:t>
            </a:r>
            <a:r>
              <a:rPr lang="ko-KR" altLang="en-US" sz="1900" spc="-50" dirty="0" err="1" smtClean="0"/>
              <a:t>과적합되기</a:t>
            </a:r>
            <a:r>
              <a:rPr lang="ko-KR" altLang="en-US" sz="1900" spc="-50" dirty="0" smtClean="0"/>
              <a:t> 쉬운 모델을 앙상블 할 때 사용하며 </a:t>
            </a:r>
            <a:r>
              <a:rPr lang="en-US" altLang="ko-KR" sz="1900" spc="-50" dirty="0" smtClean="0"/>
              <a:t>N</a:t>
            </a:r>
            <a:r>
              <a:rPr lang="ko-KR" altLang="en-US" sz="1900" spc="-50" dirty="0" smtClean="0"/>
              <a:t>개의 </a:t>
            </a:r>
            <a:r>
              <a:rPr lang="ko-KR" altLang="en-US" sz="1900" spc="-50" dirty="0" smtClean="0"/>
              <a:t>데이터를</a:t>
            </a:r>
            <a:r>
              <a:rPr lang="ko-KR" altLang="en-US" sz="1900" dirty="0" smtClean="0"/>
              <a:t> </a:t>
            </a:r>
            <a:r>
              <a:rPr lang="ko-KR" altLang="en-US" sz="1900" dirty="0" smtClean="0"/>
              <a:t>총 </a:t>
            </a:r>
            <a:r>
              <a:rPr lang="en-US" altLang="ko-KR" sz="1900" dirty="0" smtClean="0"/>
              <a:t>K</a:t>
            </a:r>
            <a:r>
              <a:rPr lang="ko-KR" altLang="en-US" sz="1900" dirty="0" smtClean="0"/>
              <a:t>개의 데이터로 </a:t>
            </a:r>
            <a:r>
              <a:rPr lang="ko-KR" altLang="en-US" sz="1900" dirty="0" smtClean="0"/>
              <a:t>나누며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이 때 중복을 </a:t>
            </a:r>
            <a:r>
              <a:rPr lang="ko-KR" altLang="en-US" sz="1900" dirty="0" smtClean="0"/>
              <a:t>허용해서 데이터의 </a:t>
            </a:r>
            <a:r>
              <a:rPr lang="ko-KR" altLang="en-US" sz="1900" dirty="0" smtClean="0"/>
              <a:t>편향을 </a:t>
            </a:r>
            <a:r>
              <a:rPr lang="ko-KR" altLang="en-US" sz="1900" dirty="0" smtClean="0"/>
              <a:t>높임    </a:t>
            </a:r>
            <a:r>
              <a:rPr lang="en-US" altLang="ko-KR" sz="1900" dirty="0" smtClean="0"/>
              <a:t>(</a:t>
            </a:r>
            <a:r>
              <a:rPr lang="en-US" altLang="ko-KR" sz="1900" dirty="0" smtClean="0"/>
              <a:t>K</a:t>
            </a:r>
            <a:r>
              <a:rPr lang="ko-KR" altLang="en-US" sz="1900" dirty="0" smtClean="0"/>
              <a:t>개의 데이터로 나누어 학습하기 때문에 </a:t>
            </a:r>
            <a:r>
              <a:rPr lang="ko-KR" altLang="en-US" sz="1900" dirty="0" err="1" smtClean="0"/>
              <a:t>과적합될</a:t>
            </a:r>
            <a:r>
              <a:rPr lang="ko-KR" altLang="en-US" sz="1900" dirty="0" smtClean="0"/>
              <a:t> 확률이 감소</a:t>
            </a:r>
            <a:r>
              <a:rPr lang="en-US" altLang="ko-KR" sz="19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1900" dirty="0" err="1" smtClean="0"/>
              <a:t>어그리게이팅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: </a:t>
            </a:r>
            <a:r>
              <a:rPr lang="ko-KR" altLang="en-US" sz="1900" dirty="0" smtClean="0"/>
              <a:t>여러 분류 모델이 </a:t>
            </a:r>
            <a:r>
              <a:rPr lang="ko-KR" altLang="en-US" sz="1900" dirty="0" smtClean="0"/>
              <a:t>예측한 값들을 </a:t>
            </a:r>
            <a:r>
              <a:rPr lang="ko-KR" altLang="en-US" sz="1900" dirty="0" smtClean="0"/>
              <a:t>조합해서 하나의 </a:t>
            </a:r>
            <a:r>
              <a:rPr lang="ko-KR" altLang="en-US" sz="1900" dirty="0" smtClean="0"/>
              <a:t>결론을   </a:t>
            </a:r>
            <a:r>
              <a:rPr lang="ko-KR" altLang="en-US" sz="1900" dirty="0" smtClean="0"/>
              <a:t>도출하는 과정</a:t>
            </a:r>
            <a:endParaRPr lang="en-US" altLang="ko-KR" sz="300" dirty="0" smtClean="0"/>
          </a:p>
          <a:p>
            <a:pPr marL="288000" indent="180000">
              <a:lnSpc>
                <a:spcPct val="140000"/>
              </a:lnSpc>
            </a:pPr>
            <a:r>
              <a:rPr lang="ko-KR" altLang="en-US" sz="1600" dirty="0" err="1" smtClean="0"/>
              <a:t>하드보팅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K</a:t>
            </a:r>
            <a:r>
              <a:rPr lang="ko-KR" altLang="en-US" sz="1600" dirty="0"/>
              <a:t>개의 분류 모델에서 최대 득표를 받은 값을 </a:t>
            </a:r>
            <a:r>
              <a:rPr lang="ko-KR" altLang="en-US" sz="1600" dirty="0" err="1"/>
              <a:t>예측값으로</a:t>
            </a:r>
            <a:r>
              <a:rPr lang="ko-KR" altLang="en-US" sz="1600" dirty="0"/>
              <a:t> 결론 </a:t>
            </a:r>
            <a:r>
              <a:rPr lang="ko-KR" altLang="en-US" sz="1600" dirty="0" smtClean="0"/>
              <a:t>도출</a:t>
            </a:r>
            <a:endParaRPr lang="en-US" altLang="ko-KR" sz="1600" dirty="0" smtClean="0"/>
          </a:p>
          <a:p>
            <a:pPr marL="288000" indent="180000">
              <a:lnSpc>
                <a:spcPct val="140000"/>
              </a:lnSpc>
            </a:pPr>
            <a:r>
              <a:rPr lang="ko-KR" altLang="en-US" sz="1600" dirty="0" err="1" smtClean="0"/>
              <a:t>소프트보팅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하드 </a:t>
            </a:r>
            <a:r>
              <a:rPr lang="ko-KR" altLang="en-US" sz="1600" dirty="0" err="1" smtClean="0"/>
              <a:t>보팅보다</a:t>
            </a:r>
            <a:r>
              <a:rPr lang="ko-KR" altLang="en-US" sz="1600" dirty="0" smtClean="0"/>
              <a:t> 정교하며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</a:t>
            </a:r>
            <a:r>
              <a:rPr lang="ko-KR" altLang="en-US" sz="1600" dirty="0" err="1" smtClean="0"/>
              <a:t>분류값의</a:t>
            </a:r>
            <a:r>
              <a:rPr lang="ko-KR" altLang="en-US" sz="1600" dirty="0" smtClean="0"/>
              <a:t> 확률을 고려함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가중치 부여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12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44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앙상블</a:t>
            </a:r>
            <a:r>
              <a:rPr lang="en-US" altLang="ko-KR" dirty="0" smtClean="0"/>
              <a:t>(</a:t>
            </a:r>
            <a:r>
              <a:rPr lang="en-US" altLang="ko-KR" dirty="0" smtClean="0"/>
              <a:t>E</a:t>
            </a:r>
            <a:r>
              <a:rPr lang="en-US" altLang="ko-KR" dirty="0" smtClean="0"/>
              <a:t>nsemble)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76656" y="2739727"/>
            <a:ext cx="7790561" cy="371360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100" dirty="0" smtClean="0"/>
              <a:t>여러</a:t>
            </a:r>
            <a:r>
              <a:rPr lang="en-US" altLang="ko-KR" sz="2100" dirty="0" smtClean="0"/>
              <a:t> </a:t>
            </a:r>
            <a:r>
              <a:rPr lang="ko-KR" altLang="en-US" sz="2100" dirty="0" smtClean="0"/>
              <a:t>개의 분류 데이터에서 투표를 </a:t>
            </a:r>
            <a:r>
              <a:rPr lang="ko-KR" altLang="en-US" sz="2100" dirty="0" smtClean="0"/>
              <a:t>통해 </a:t>
            </a:r>
            <a:r>
              <a:rPr lang="ko-KR" altLang="en-US" sz="2100" dirty="0" err="1" smtClean="0"/>
              <a:t>예측값을</a:t>
            </a:r>
            <a:r>
              <a:rPr lang="ko-KR" altLang="en-US" sz="2100" dirty="0" smtClean="0"/>
              <a:t> </a:t>
            </a:r>
            <a:r>
              <a:rPr lang="ko-KR" altLang="en-US" sz="2100" dirty="0" smtClean="0"/>
              <a:t>결정하는     측면은 </a:t>
            </a:r>
            <a:r>
              <a:rPr lang="ko-KR" altLang="en-US" sz="2100" dirty="0" err="1" smtClean="0"/>
              <a:t>배깅과</a:t>
            </a:r>
            <a:r>
              <a:rPr lang="ko-KR" altLang="en-US" sz="2100" dirty="0" smtClean="0"/>
              <a:t> </a:t>
            </a:r>
            <a:r>
              <a:rPr lang="ko-KR" altLang="en-US" sz="2100" dirty="0" smtClean="0"/>
              <a:t>동일</a:t>
            </a:r>
            <a:endParaRPr lang="en-US" altLang="ko-KR" sz="2100" dirty="0" smtClean="0"/>
          </a:p>
          <a:p>
            <a:pPr>
              <a:lnSpc>
                <a:spcPct val="130000"/>
              </a:lnSpc>
            </a:pPr>
            <a:r>
              <a:rPr lang="ko-KR" altLang="en-US" sz="2100" dirty="0" smtClean="0"/>
              <a:t>동일한 알고리즘의 </a:t>
            </a:r>
            <a:r>
              <a:rPr lang="ko-KR" altLang="en-US" sz="2100" dirty="0" err="1" smtClean="0"/>
              <a:t>분류기를</a:t>
            </a:r>
            <a:r>
              <a:rPr lang="ko-KR" altLang="en-US" sz="2100" dirty="0" smtClean="0"/>
              <a:t> 순차적으로 학습해서 여러 개의 </a:t>
            </a:r>
            <a:r>
              <a:rPr lang="ko-KR" altLang="en-US" sz="2100" dirty="0" smtClean="0"/>
              <a:t>          </a:t>
            </a:r>
            <a:r>
              <a:rPr lang="ko-KR" altLang="en-US" sz="2100" dirty="0" err="1" smtClean="0"/>
              <a:t>분류기를</a:t>
            </a:r>
            <a:r>
              <a:rPr lang="ko-KR" altLang="en-US" sz="2100" dirty="0" smtClean="0"/>
              <a:t> </a:t>
            </a:r>
            <a:r>
              <a:rPr lang="ko-KR" altLang="en-US" sz="2100" dirty="0" smtClean="0"/>
              <a:t>만든 </a:t>
            </a:r>
            <a:r>
              <a:rPr lang="ko-KR" altLang="en-US" sz="2100" dirty="0" smtClean="0"/>
              <a:t>후 테스트할 </a:t>
            </a:r>
            <a:r>
              <a:rPr lang="ko-KR" altLang="en-US" sz="2100" dirty="0"/>
              <a:t>때</a:t>
            </a:r>
            <a:r>
              <a:rPr lang="ko-KR" altLang="en-US" sz="2100" dirty="0" smtClean="0"/>
              <a:t> </a:t>
            </a:r>
            <a:r>
              <a:rPr lang="ko-KR" altLang="en-US" sz="2100" dirty="0" smtClean="0"/>
              <a:t>가중 투표를 통해 </a:t>
            </a:r>
            <a:r>
              <a:rPr lang="ko-KR" altLang="en-US" sz="2100" dirty="0" err="1" smtClean="0"/>
              <a:t>예측값을</a:t>
            </a:r>
            <a:r>
              <a:rPr lang="ko-KR" altLang="en-US" sz="2100" dirty="0" smtClean="0"/>
              <a:t> 결정</a:t>
            </a:r>
            <a:endParaRPr lang="en-US" altLang="ko-KR" sz="2100" dirty="0" smtClean="0"/>
          </a:p>
          <a:p>
            <a:pPr>
              <a:lnSpc>
                <a:spcPct val="130000"/>
              </a:lnSpc>
            </a:pPr>
            <a:r>
              <a:rPr lang="ko-KR" altLang="en-US" sz="2100" dirty="0" smtClean="0"/>
              <a:t>순차적 학습 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순차적으로 학습 데이터를 보강하며 동일한 </a:t>
            </a:r>
            <a:r>
              <a:rPr lang="ko-KR" altLang="en-US" sz="2100" dirty="0" smtClean="0"/>
              <a:t>        알고리즘의 </a:t>
            </a:r>
            <a:r>
              <a:rPr lang="ko-KR" altLang="en-US" sz="2100" dirty="0" err="1" smtClean="0"/>
              <a:t>분류기를</a:t>
            </a:r>
            <a:r>
              <a:rPr lang="ko-KR" altLang="en-US" sz="2100" dirty="0" smtClean="0"/>
              <a:t> 여러 개 생성</a:t>
            </a:r>
            <a:endParaRPr lang="en-US" altLang="ko-KR" sz="2100" dirty="0" smtClean="0"/>
          </a:p>
          <a:p>
            <a:pPr>
              <a:lnSpc>
                <a:spcPct val="130000"/>
              </a:lnSpc>
            </a:pPr>
            <a:r>
              <a:rPr lang="ko-KR" altLang="en-US" sz="2100" dirty="0" smtClean="0"/>
              <a:t>가중 투표 </a:t>
            </a:r>
            <a:r>
              <a:rPr lang="en-US" altLang="ko-KR" sz="2100" dirty="0" smtClean="0"/>
              <a:t>: </a:t>
            </a:r>
            <a:r>
              <a:rPr lang="ko-KR" altLang="en-US" sz="2100" dirty="0" err="1" smtClean="0"/>
              <a:t>투표마다</a:t>
            </a:r>
            <a:r>
              <a:rPr lang="ko-KR" altLang="en-US" sz="2100" dirty="0" smtClean="0"/>
              <a:t> 가중치를 다르게 두어 한 표의 가치가 다른 투표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676656" y="1988840"/>
            <a:ext cx="3822192" cy="639762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부스팅</a:t>
            </a:r>
            <a:r>
              <a:rPr lang="en-US" altLang="ko-KR" dirty="0" smtClean="0"/>
              <a:t>(Boosting)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6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14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843808" y="1667967"/>
            <a:ext cx="3456384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000" b="1" dirty="0" smtClean="0"/>
              <a:t>4. </a:t>
            </a:r>
            <a:r>
              <a:rPr lang="ko-KR" altLang="en-US" sz="4000" b="1" dirty="0" smtClean="0"/>
              <a:t>군집화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894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4.7 </a:t>
            </a:r>
            <a:r>
              <a:rPr lang="ko-KR" altLang="en-US" dirty="0" smtClean="0"/>
              <a:t>군집화</a:t>
            </a:r>
            <a:r>
              <a:rPr lang="en-US" altLang="ko-KR" dirty="0" smtClean="0"/>
              <a:t>(Clustering)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739726"/>
            <a:ext cx="8009468" cy="371361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err="1" smtClean="0"/>
              <a:t>비지도학습</a:t>
            </a:r>
            <a:r>
              <a:rPr lang="en-US" altLang="ko-KR" sz="1900" dirty="0" smtClean="0"/>
              <a:t>, </a:t>
            </a:r>
            <a:r>
              <a:rPr lang="ko-KR" altLang="en-US" sz="1900" dirty="0" smtClean="0"/>
              <a:t>정답 없이 특징만으로 비슷한 데이터들끼리 </a:t>
            </a:r>
            <a:r>
              <a:rPr lang="ko-KR" altLang="en-US" sz="1900" dirty="0" err="1" smtClean="0"/>
              <a:t>군집된</a:t>
            </a:r>
            <a:r>
              <a:rPr lang="ko-KR" altLang="en-US" sz="1900" dirty="0"/>
              <a:t> </a:t>
            </a:r>
            <a:r>
              <a:rPr lang="ko-KR" altLang="en-US" sz="1900" dirty="0" smtClean="0"/>
              <a:t>            클래스로 분류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최초 중심은 선택이 아닌 무작위로 설정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초기 군집이 가까운 개체와 군집을 이루려는 알고리즘을 주로 사용        </a:t>
            </a:r>
            <a:r>
              <a:rPr lang="en-US" altLang="ko-KR" sz="1900" dirty="0" smtClean="0"/>
              <a:t>(k</a:t>
            </a:r>
            <a:r>
              <a:rPr lang="ko-KR" altLang="en-US" sz="1900" dirty="0" smtClean="0"/>
              <a:t>평균 군집 알고리즘</a:t>
            </a:r>
            <a:r>
              <a:rPr lang="en-US" altLang="ko-KR" sz="1900" dirty="0" smtClean="0"/>
              <a:t>)</a:t>
            </a:r>
            <a:endParaRPr lang="ko-KR" altLang="en-US" sz="1600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68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4.7 </a:t>
            </a:r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413473" y="2804448"/>
            <a:ext cx="8317053" cy="1631216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100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실 </a:t>
            </a:r>
            <a:r>
              <a:rPr lang="ko-KR" altLang="en-US" sz="10000" b="1" cap="all" spc="0" dirty="0" err="1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습</a:t>
            </a:r>
            <a:r>
              <a:rPr lang="ko-KR" altLang="en-US" sz="100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 하 세 요</a:t>
            </a:r>
            <a:endParaRPr lang="en-US" altLang="ko-KR" sz="10000" b="1" cap="all" spc="0" dirty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72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780108"/>
          </a:xfrm>
        </p:spPr>
        <p:txBody>
          <a:bodyPr anchor="ctr"/>
          <a:lstStyle/>
          <a:p>
            <a:r>
              <a:rPr lang="ko-KR" altLang="en-US" b="1" dirty="0" smtClean="0"/>
              <a:t>목          차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295116"/>
          </a:xfrm>
        </p:spPr>
        <p:txBody>
          <a:bodyPr anchor="ctr" anchorCtr="0">
            <a:noAutofit/>
          </a:bodyPr>
          <a:lstStyle/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의사결정 트리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err="1" smtClean="0"/>
              <a:t>나이브</a:t>
            </a:r>
            <a:r>
              <a:rPr lang="ko-KR" altLang="en-US" sz="2800" b="1" dirty="0" smtClean="0"/>
              <a:t> </a:t>
            </a:r>
            <a:r>
              <a:rPr lang="ko-KR" altLang="en-US" sz="2800" b="1" dirty="0" err="1" smtClean="0"/>
              <a:t>베이즈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앙상블</a:t>
            </a:r>
            <a:endParaRPr lang="en-US" altLang="ko-KR" sz="2800" b="1" dirty="0" smtClean="0"/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군집화</a:t>
            </a:r>
            <a:endParaRPr lang="ko-KR" altLang="en-US" sz="2800" b="1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실습의 중요성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419" y="1988840"/>
            <a:ext cx="8317053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실습 코드를 책으로 읽는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것보다 본인의 컴퓨터에서 직접 코드를 실행할 것을</a:t>
            </a:r>
            <a:endParaRPr lang="en-US" altLang="ko-KR" sz="5400" b="1" cap="all" spc="0" dirty="0" smtClean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r>
              <a:rPr lang="ko-KR" altLang="en-US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적극 권장합니다</a:t>
            </a:r>
            <a:r>
              <a:rPr lang="en-US" altLang="ko-KR" sz="5400" b="1" cap="all" spc="0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</a:p>
          <a:p>
            <a:pPr algn="r"/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- 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책 </a:t>
            </a:r>
            <a:r>
              <a:rPr lang="en-US" altLang="ko-KR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r>
            <a:r>
              <a:rPr lang="ko-KR" altLang="en-US" sz="5400" b="1" cap="all" dirty="0" smtClean="0">
                <a:ln w="6350">
                  <a:solidFill>
                    <a:srgbClr val="FF0000"/>
                  </a:solidFill>
                </a:ln>
                <a:gradFill>
                  <a:gsLst>
                    <a:gs pos="417">
                      <a:schemeClr val="tx1"/>
                    </a:gs>
                    <a:gs pos="49500">
                      <a:srgbClr val="FF0000"/>
                    </a:gs>
                    <a:gs pos="41000">
                      <a:srgbClr val="FF0000"/>
                    </a:gs>
                    <a:gs pos="75828">
                      <a:srgbClr val="C00000"/>
                    </a:gs>
                    <a:gs pos="66000">
                      <a:schemeClr val="tx1"/>
                    </a:gs>
                    <a:gs pos="92000">
                      <a:schemeClr val="tx1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페이지</a:t>
            </a:r>
            <a:endParaRPr lang="en-US" altLang="ko-KR" sz="5400" b="1" cap="all" spc="0" dirty="0">
              <a:ln w="6350">
                <a:solidFill>
                  <a:srgbClr val="FF0000"/>
                </a:solidFill>
              </a:ln>
              <a:gradFill>
                <a:gsLst>
                  <a:gs pos="417">
                    <a:schemeClr val="tx1"/>
                  </a:gs>
                  <a:gs pos="49500">
                    <a:srgbClr val="FF0000"/>
                  </a:gs>
                  <a:gs pos="41000">
                    <a:srgbClr val="FF0000"/>
                  </a:gs>
                  <a:gs pos="75828">
                    <a:srgbClr val="C00000"/>
                  </a:gs>
                  <a:gs pos="66000">
                    <a:schemeClr val="tx1"/>
                  </a:gs>
                  <a:gs pos="92000">
                    <a:schemeClr val="tx1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79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4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5" name="제목 3"/>
          <p:cNvSpPr txBox="1">
            <a:spLocks/>
          </p:cNvSpPr>
          <p:nvPr/>
        </p:nvSpPr>
        <p:spPr>
          <a:xfrm>
            <a:off x="1835696" y="1667967"/>
            <a:ext cx="5472608" cy="1780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dist"/>
            <a:r>
              <a:rPr lang="en-US" altLang="ko-KR" sz="4000" b="1" dirty="0"/>
              <a:t>1</a:t>
            </a:r>
            <a:r>
              <a:rPr lang="en-US" altLang="ko-KR" sz="4000" b="1" dirty="0" smtClean="0"/>
              <a:t>. </a:t>
            </a:r>
            <a:r>
              <a:rPr lang="ko-KR" altLang="en-US" sz="4000" b="1" dirty="0" smtClean="0"/>
              <a:t>의사결정 트리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595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의사결정 트리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204864"/>
            <a:ext cx="3894668" cy="4446612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데이터의 특징을 바탕으로 연속적으로 분리하다 보면 결국        하나의 정답으로 데이터를 분류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질문의 개수보다 </a:t>
            </a:r>
            <a:r>
              <a:rPr lang="ko-KR" altLang="en-US" sz="1900" dirty="0" err="1" smtClean="0"/>
              <a:t>의미있는</a:t>
            </a:r>
            <a:r>
              <a:rPr lang="ko-KR" altLang="en-US" sz="1900" dirty="0" smtClean="0"/>
              <a:t>      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분류할 수 </a:t>
            </a:r>
            <a:r>
              <a:rPr lang="ko-KR" altLang="en-US" sz="1800" dirty="0"/>
              <a:t>있게 하는</a:t>
            </a:r>
            <a:r>
              <a:rPr lang="en-US" altLang="ko-KR" sz="1800" dirty="0"/>
              <a:t>)</a:t>
            </a:r>
            <a:r>
              <a:rPr lang="ko-KR" altLang="en-US" sz="1900" dirty="0" smtClean="0"/>
              <a:t> 질문을      하는 것이 중요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결과의 해석과 이해가 용이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수치</a:t>
            </a:r>
            <a:r>
              <a:rPr lang="en-US" altLang="ko-KR" sz="1900" dirty="0"/>
              <a:t> </a:t>
            </a:r>
            <a:r>
              <a:rPr lang="ko-KR" altLang="en-US" sz="1900" dirty="0" smtClean="0"/>
              <a:t>및 범주형 모두 사용 가능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과대적합의 위험이 높으므로    학습 시 </a:t>
            </a:r>
            <a:r>
              <a:rPr lang="ko-KR" altLang="en-US" sz="1900" dirty="0" err="1" smtClean="0"/>
              <a:t>리프와</a:t>
            </a:r>
            <a:r>
              <a:rPr lang="ko-KR" altLang="en-US" sz="1900" dirty="0" smtClean="0"/>
              <a:t> </a:t>
            </a:r>
            <a:r>
              <a:rPr lang="ko-KR" altLang="en-US" sz="1900" dirty="0" err="1" smtClean="0"/>
              <a:t>노드에</a:t>
            </a:r>
            <a:r>
              <a:rPr lang="ko-KR" altLang="en-US" sz="1900" dirty="0" smtClean="0"/>
              <a:t> 적절한  제한이 필요함</a:t>
            </a:r>
            <a:endParaRPr lang="en-US" altLang="ko-KR" sz="19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7" name="Picture 2" descr="C:\Users\User\Desktop\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1"/>
          <a:stretch/>
        </p:blipFill>
        <p:spPr bwMode="auto">
          <a:xfrm>
            <a:off x="4694776" y="1988840"/>
            <a:ext cx="4032569" cy="42793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엔트로피</a:t>
            </a:r>
            <a:r>
              <a:rPr lang="en-US" altLang="ko-KR" dirty="0" smtClean="0"/>
              <a:t>(Entropy), </a:t>
            </a:r>
            <a:r>
              <a:rPr lang="ko-KR" altLang="en-US" dirty="0" smtClean="0"/>
              <a:t>지니 계수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7332" y="2780928"/>
            <a:ext cx="3894668" cy="330342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900" dirty="0" smtClean="0"/>
              <a:t>불확실성의 수치표현 값</a:t>
            </a:r>
            <a:endParaRPr lang="en-US" altLang="ko-KR" sz="1900" dirty="0" smtClean="0"/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변화</a:t>
            </a:r>
            <a:r>
              <a:rPr lang="en-US" altLang="ko-KR" sz="1900" dirty="0" smtClean="0"/>
              <a:t>(Gain)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= </a:t>
            </a:r>
            <a:r>
              <a:rPr lang="ko-KR" altLang="en-US" sz="1900" dirty="0" smtClean="0"/>
              <a:t>초기 엔트로피</a:t>
            </a:r>
            <a:r>
              <a:rPr lang="en-US" altLang="ko-KR" sz="1900" dirty="0" smtClean="0"/>
              <a:t>(Entropy(T))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– </a:t>
            </a:r>
            <a:r>
              <a:rPr lang="ko-KR" altLang="en-US" sz="1900" dirty="0" smtClean="0"/>
              <a:t>결과 엔트로피</a:t>
            </a:r>
            <a:r>
              <a:rPr lang="en-US" altLang="ko-KR" sz="1900" dirty="0" smtClean="0"/>
              <a:t>(Entropy(T, X))</a:t>
            </a:r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최초 엔트로피는 </a:t>
            </a:r>
            <a:r>
              <a:rPr lang="en-US" altLang="ko-KR" sz="1900" dirty="0" smtClean="0"/>
              <a:t>1</a:t>
            </a:r>
          </a:p>
          <a:p>
            <a:pPr>
              <a:lnSpc>
                <a:spcPct val="130000"/>
              </a:lnSpc>
            </a:pPr>
            <a:r>
              <a:rPr lang="ko-KR" altLang="en-US" sz="1900" dirty="0" smtClean="0"/>
              <a:t>엔트로피 공식</a:t>
            </a:r>
            <a:endParaRPr lang="en-US" altLang="ko-KR" sz="1900" dirty="0" smtClean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2050" name="Picture 2" descr="C:\Users\User\Desktop\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-1" b="10517"/>
          <a:stretch/>
        </p:blipFill>
        <p:spPr bwMode="auto">
          <a:xfrm>
            <a:off x="1043608" y="5301208"/>
            <a:ext cx="3278692" cy="96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3"/>
              <p:cNvSpPr txBox="1">
                <a:spLocks/>
              </p:cNvSpPr>
              <p:nvPr/>
            </p:nvSpPr>
            <p:spPr>
              <a:xfrm>
                <a:off x="4716016" y="2780928"/>
                <a:ext cx="3894668" cy="33034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ko-KR" altLang="en-US" sz="1900" dirty="0" smtClean="0"/>
                  <a:t>이진 분류로 나타날 경우 지니  계수 사용</a:t>
                </a:r>
                <a:endParaRPr lang="en-US" altLang="ko-KR" sz="1900" dirty="0" smtClean="0"/>
              </a:p>
              <a:p>
                <a:pPr>
                  <a:lnSpc>
                    <a:spcPct val="130000"/>
                  </a:lnSpc>
                </a:pPr>
                <a:r>
                  <a:rPr lang="ko-KR" altLang="en-US" sz="1900" dirty="0" smtClean="0"/>
                  <a:t>지니 계수가 높을수록 순도가   높음</a:t>
                </a:r>
                <a:endParaRPr lang="en-US" altLang="ko-KR" sz="1900" dirty="0" smtClean="0"/>
              </a:p>
              <a:p>
                <a:pPr>
                  <a:lnSpc>
                    <a:spcPct val="130000"/>
                  </a:lnSpc>
                </a:pPr>
                <a:r>
                  <a:rPr lang="ko-KR" altLang="en-US" sz="1900" dirty="0" smtClean="0"/>
                  <a:t>지니 계수 구하는 공식</a:t>
                </a:r>
                <a:endParaRPr lang="en-US" altLang="ko-KR" sz="1900" dirty="0" smtClean="0"/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altLang="ko-KR" sz="3200" dirty="0" smtClean="0"/>
                  <a:t>1 –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번째</m:t>
                                    </m:r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군집</m:t>
                                    </m:r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수</m:t>
                                    </m:r>
                                  </m:num>
                                  <m:den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전체</m:t>
                                    </m:r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군집</m:t>
                                    </m:r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ko-KR" altLang="en-US" sz="1800" i="1">
                                        <a:latin typeface="Cambria Math"/>
                                      </a:rPr>
                                      <m:t>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8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780928"/>
                <a:ext cx="3894668" cy="3303426"/>
              </a:xfrm>
              <a:prstGeom prst="rect">
                <a:avLst/>
              </a:prstGeom>
              <a:blipFill rotWithShape="1">
                <a:blip r:embed="rId3"/>
                <a:stretch>
                  <a:fillRect l="-1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4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35696" y="1667967"/>
            <a:ext cx="5472608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2. </a:t>
            </a:r>
            <a:r>
              <a:rPr lang="ko-KR" altLang="en-US" sz="4000" b="1" dirty="0" err="1" smtClean="0"/>
              <a:t>나이브</a:t>
            </a:r>
            <a:r>
              <a:rPr lang="ko-KR" altLang="en-US" sz="4000" b="1" dirty="0" smtClean="0"/>
              <a:t> </a:t>
            </a:r>
            <a:r>
              <a:rPr lang="ko-KR" altLang="en-US" sz="4000" b="1" dirty="0" err="1" smtClean="0"/>
              <a:t>베이즈</a:t>
            </a:r>
            <a:endParaRPr lang="ko-KR" altLang="en-US" sz="40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92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 </a:t>
            </a:r>
            <a:r>
              <a:rPr lang="ko-KR" altLang="en-US" dirty="0" err="1" smtClean="0"/>
              <a:t>나이브</a:t>
            </a:r>
            <a:r>
              <a:rPr lang="en-US" altLang="ko-KR" dirty="0" smtClean="0"/>
              <a:t>(Naive) </a:t>
            </a:r>
            <a:r>
              <a:rPr lang="ko-KR" altLang="en-US" dirty="0" err="1" smtClean="0"/>
              <a:t>베이즈</a:t>
            </a:r>
            <a:r>
              <a:rPr lang="en-US" altLang="ko-KR" dirty="0" smtClean="0"/>
              <a:t>(Bayes)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2204864"/>
                <a:ext cx="3894668" cy="44466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1900" dirty="0" smtClean="0"/>
                  <a:t>데이터를 단순하게 독립적인        사건으로 가정하고 이들을         </a:t>
                </a:r>
                <a:r>
                  <a:rPr lang="ko-KR" altLang="en-US" sz="1900" dirty="0" err="1" smtClean="0"/>
                  <a:t>베이즈</a:t>
                </a:r>
                <a:r>
                  <a:rPr lang="ko-KR" altLang="en-US" sz="1900" dirty="0" smtClean="0"/>
                  <a:t> 이론에 대입시켜 가장   높은 확률의 레이블로 분류하는 알고리즘</a:t>
                </a:r>
                <a:endParaRPr lang="en-US" altLang="ko-KR" sz="1900" dirty="0" smtClean="0"/>
              </a:p>
              <a:p>
                <a:pPr>
                  <a:lnSpc>
                    <a:spcPct val="130000"/>
                  </a:lnSpc>
                </a:pPr>
                <a:r>
                  <a:rPr lang="ko-KR" altLang="en-US" sz="1900" dirty="0" err="1" smtClean="0"/>
                  <a:t>베이즈</a:t>
                </a:r>
                <a:r>
                  <a:rPr lang="ko-KR" altLang="en-US" sz="1900" dirty="0" smtClean="0"/>
                  <a:t> 이론</a:t>
                </a:r>
                <a:endParaRPr lang="en-US" altLang="ko-KR" sz="1900" dirty="0" smtClean="0"/>
              </a:p>
              <a:p>
                <a:pPr marL="0" indent="0" algn="ctr">
                  <a:lnSpc>
                    <a:spcPct val="13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9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9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ko-KR" sz="1900" i="1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altLang="ko-KR" sz="19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sz="1900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9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>
                            <a:latin typeface="Cambria Math"/>
                          </a:rPr>
                          <m:t>𝑃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900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altLang="ko-KR" sz="19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sz="1900" i="1">
                            <a:latin typeface="Cambria Math"/>
                          </a:rPr>
                          <m:t>𝑃</m:t>
                        </m:r>
                        <m:r>
                          <a:rPr lang="en-US" altLang="ko-KR" sz="1900" i="1">
                            <a:latin typeface="Cambria Math"/>
                          </a:rPr>
                          <m:t>(</m:t>
                        </m:r>
                        <m:r>
                          <a:rPr lang="en-US" altLang="ko-KR" sz="1900" i="1">
                            <a:latin typeface="Cambria Math"/>
                          </a:rPr>
                          <m:t>𝐵</m:t>
                        </m:r>
                        <m:r>
                          <a:rPr lang="en-US" altLang="ko-KR" sz="19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900" dirty="0"/>
                  <a:t> </a:t>
                </a:r>
                <a:endParaRPr lang="en-US" altLang="ko-KR" sz="1900" dirty="0" smtClean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19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900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sz="19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en-US" sz="1900" dirty="0" smtClean="0"/>
                  <a:t> </a:t>
                </a:r>
                <a:r>
                  <a:rPr lang="en-US" altLang="ko-KR" sz="1900" dirty="0" smtClean="0"/>
                  <a:t>: </a:t>
                </a:r>
                <a:r>
                  <a:rPr lang="ko-KR" altLang="en-US" sz="1900" dirty="0" smtClean="0"/>
                  <a:t>조건부 확률</a:t>
                </a:r>
                <a:r>
                  <a:rPr lang="en-US" altLang="ko-KR" sz="1900" dirty="0" smtClean="0"/>
                  <a:t>, </a:t>
                </a:r>
                <a:r>
                  <a:rPr lang="ko-KR" altLang="en-US" sz="1900" dirty="0" smtClean="0"/>
                  <a:t>어떤 사건 </a:t>
                </a:r>
                <a:r>
                  <a:rPr lang="en-US" altLang="ko-KR" sz="1900" spc="-30" dirty="0" smtClean="0"/>
                  <a:t>B</a:t>
                </a:r>
                <a:r>
                  <a:rPr lang="ko-KR" altLang="en-US" sz="1900" spc="-30" dirty="0" smtClean="0"/>
                  <a:t>가 일어났을 때 </a:t>
                </a:r>
                <a:r>
                  <a:rPr lang="en-US" altLang="ko-KR" sz="1900" spc="-30" dirty="0" smtClean="0"/>
                  <a:t>A</a:t>
                </a:r>
                <a:r>
                  <a:rPr lang="ko-KR" altLang="en-US" sz="1900" spc="-30" dirty="0" smtClean="0"/>
                  <a:t>가 일어날 확률</a:t>
                </a:r>
                <a:endParaRPr lang="en-US" altLang="ko-KR" sz="1900" spc="-30" dirty="0" smtClean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2204864"/>
                <a:ext cx="3894668" cy="4446612"/>
              </a:xfrm>
              <a:blipFill rotWithShape="1"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3"/>
              <p:cNvSpPr txBox="1">
                <a:spLocks/>
              </p:cNvSpPr>
              <p:nvPr/>
            </p:nvSpPr>
            <p:spPr>
              <a:xfrm>
                <a:off x="672396" y="2204864"/>
                <a:ext cx="3894668" cy="4446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74320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27432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55663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28600" algn="l" defTabSz="914400" rtl="0" eaLnBrk="1" latinLnBrk="1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Symbol" pitchFamily="18" charset="2"/>
                  <a:buChar char="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10312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42316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-228600" algn="l" defTabSz="914400" rtl="0" eaLnBrk="1" latinLnBrk="1" hangingPunct="1">
                  <a:spcBef>
                    <a:spcPts val="384"/>
                  </a:spcBef>
                  <a:buClr>
                    <a:schemeClr val="accent1"/>
                  </a:buClr>
                  <a:buFont typeface="Symbol" pitchFamily="18" charset="2"/>
                  <a:buChar char="*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ko-KR" altLang="en-US" sz="1900" dirty="0" smtClean="0"/>
                  <a:t>전 확률 정리</a:t>
                </a:r>
                <a:endParaRPr lang="en-US" altLang="ko-KR" sz="1900" dirty="0" smtClean="0"/>
              </a:p>
              <a:p>
                <a:pPr marL="0" indent="0" algn="ctr">
                  <a:lnSpc>
                    <a:spcPct val="130000"/>
                  </a:lnSpc>
                  <a:buFont typeface="Symbol" pitchFamily="18" charset="2"/>
                  <a:buNone/>
                </a:pPr>
                <a:endParaRPr lang="en-US" altLang="ko-KR" sz="1900" i="1" dirty="0" smtClean="0">
                  <a:latin typeface="Cambria Math"/>
                </a:endParaRPr>
              </a:p>
              <a:p>
                <a:pPr marL="0" indent="0" algn="ctr">
                  <a:lnSpc>
                    <a:spcPct val="130000"/>
                  </a:lnSpc>
                  <a:buFont typeface="Symbol" pitchFamily="18" charset="2"/>
                  <a:buNone/>
                </a:pPr>
                <a:endParaRPr lang="en-US" altLang="ko-KR" sz="1900" i="1" dirty="0">
                  <a:latin typeface="Cambria Math"/>
                </a:endParaRPr>
              </a:p>
              <a:p>
                <a:pPr marL="0" indent="0" algn="ctr">
                  <a:lnSpc>
                    <a:spcPct val="130000"/>
                  </a:lnSpc>
                  <a:buFont typeface="Symbol" pitchFamily="18" charset="2"/>
                  <a:buNone/>
                </a:pPr>
                <a:endParaRPr lang="en-US" altLang="ko-KR" sz="1900" i="1" dirty="0" smtClean="0">
                  <a:latin typeface="Cambria Math"/>
                </a:endParaRPr>
              </a:p>
              <a:p>
                <a:pPr marL="0" indent="0" algn="ctr">
                  <a:lnSpc>
                    <a:spcPct val="130000"/>
                  </a:lnSpc>
                  <a:buFont typeface="Symbol" pitchFamily="18" charset="2"/>
                  <a:buNone/>
                </a:pPr>
                <a:endParaRPr lang="en-US" altLang="ko-KR" sz="1900" i="1" dirty="0">
                  <a:latin typeface="Cambria Math"/>
                </a:endParaRPr>
              </a:p>
              <a:p>
                <a:pPr marL="0" indent="0" algn="ctr">
                  <a:lnSpc>
                    <a:spcPct val="130000"/>
                  </a:lnSpc>
                  <a:buFont typeface="Symbol" pitchFamily="18" charset="2"/>
                  <a:buNone/>
                </a:pPr>
                <a:endParaRPr lang="en-US" altLang="ko-KR" sz="1900" i="1" dirty="0" smtClean="0">
                  <a:latin typeface="Cambria Math"/>
                </a:endParaRPr>
              </a:p>
              <a:p>
                <a:pPr marL="0" indent="0" algn="ctr">
                  <a:lnSpc>
                    <a:spcPct val="130000"/>
                  </a:lnSpc>
                  <a:buFont typeface="Symbol" pitchFamily="18" charset="2"/>
                  <a:buNone/>
                </a:pPr>
                <a:endParaRPr lang="en-US" altLang="ko-KR" sz="1900" i="1" dirty="0">
                  <a:latin typeface="Cambria Math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ko-KR" sz="1900" i="1" dirty="0" smtClean="0">
                  <a:latin typeface="Cambria Math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900" dirty="0" smtClean="0"/>
                  <a:t>이중에서 </a:t>
                </a:r>
                <a:r>
                  <a:rPr lang="en-US" altLang="ko-KR" sz="1900" dirty="0" smtClean="0"/>
                  <a:t>B</a:t>
                </a:r>
                <a:r>
                  <a:rPr lang="ko-KR" altLang="en-US" sz="1900" dirty="0" smtClean="0"/>
                  <a:t>의 한 부분과 </a:t>
                </a:r>
                <a:r>
                  <a:rPr lang="en-US" altLang="ko-KR" sz="1900" dirty="0" smtClean="0"/>
                  <a:t>A</a:t>
                </a:r>
                <a:r>
                  <a:rPr lang="ko-KR" altLang="en-US" sz="1900" dirty="0" smtClean="0"/>
                  <a:t>사건이         발생할 확률이 </a:t>
                </a:r>
                <a:r>
                  <a:rPr lang="ko-KR" altLang="en-US" sz="1900" dirty="0" err="1" smtClean="0"/>
                  <a:t>베이즈</a:t>
                </a:r>
                <a:r>
                  <a:rPr lang="ko-KR" altLang="en-US" sz="1900" dirty="0" smtClean="0"/>
                  <a:t> 정리의               직관적인 </a:t>
                </a:r>
                <a:r>
                  <a:rPr lang="ko-KR" altLang="en-US" sz="1900" dirty="0" err="1" smtClean="0"/>
                  <a:t>표현식</a:t>
                </a:r>
                <a:endParaRPr lang="en-US" altLang="ko-KR" sz="1900" dirty="0" smtClean="0"/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altLang="ko-KR" sz="1900" dirty="0" smtClean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9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9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sz="1900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sz="19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9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900" i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19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9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9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19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900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9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ko-KR" sz="1900" dirty="0" smtClean="0"/>
              </a:p>
            </p:txBody>
          </p:sp>
        </mc:Choice>
        <mc:Fallback xmlns="">
          <p:sp>
            <p:nvSpPr>
              <p:cNvPr id="6" name="내용 개체 틀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6" y="2204864"/>
                <a:ext cx="3894668" cy="4446612"/>
              </a:xfrm>
              <a:prstGeom prst="rect">
                <a:avLst/>
              </a:prstGeom>
              <a:blipFill rotWithShape="1">
                <a:blip r:embed="rId3"/>
                <a:stretch>
                  <a:fillRect l="-782" t="-137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8"/>
          <a:stretch/>
        </p:blipFill>
        <p:spPr bwMode="auto">
          <a:xfrm>
            <a:off x="1032436" y="2564904"/>
            <a:ext cx="2808312" cy="22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8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4.5 </a:t>
            </a:r>
            <a:r>
              <a:rPr lang="ko-KR" altLang="en-US" dirty="0" err="1" smtClean="0"/>
              <a:t>베이즈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정리 예제</a:t>
            </a:r>
            <a:endParaRPr lang="ko-KR" alt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672396" y="1844824"/>
            <a:ext cx="7860044" cy="480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1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400" dirty="0" smtClean="0"/>
              <a:t>국내 </a:t>
            </a:r>
            <a:r>
              <a:rPr lang="ko-KR" altLang="en-US" sz="1400" dirty="0" err="1" smtClean="0"/>
              <a:t>메르스</a:t>
            </a:r>
            <a:r>
              <a:rPr lang="en-US" altLang="ko-KR" sz="1400" dirty="0" smtClean="0"/>
              <a:t>(MERS) </a:t>
            </a:r>
            <a:r>
              <a:rPr lang="ko-KR" altLang="en-US" sz="1400" dirty="0" smtClean="0"/>
              <a:t>환자는 </a:t>
            </a:r>
            <a:r>
              <a:rPr lang="en-US" altLang="ko-KR" sz="1400" dirty="0" smtClean="0"/>
              <a:t>5</a:t>
            </a:r>
            <a:r>
              <a:rPr lang="ko-KR" altLang="en-US" sz="1400" dirty="0" err="1" smtClean="0"/>
              <a:t>천만명</a:t>
            </a:r>
            <a:r>
              <a:rPr lang="ko-KR" altLang="en-US" sz="1400" dirty="0" smtClean="0"/>
              <a:t> 중에 </a:t>
            </a:r>
            <a:r>
              <a:rPr lang="en-US" altLang="ko-KR" sz="1400" dirty="0" smtClean="0"/>
              <a:t>200</a:t>
            </a:r>
            <a:r>
              <a:rPr lang="ko-KR" altLang="en-US" sz="1400" dirty="0" smtClean="0"/>
              <a:t>명 꼴이다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검사 장비를 이용하여 </a:t>
            </a:r>
            <a:r>
              <a:rPr lang="ko-KR" altLang="en-US" sz="1400" dirty="0" err="1" smtClean="0"/>
              <a:t>메르스</a:t>
            </a:r>
            <a:r>
              <a:rPr lang="ko-KR" altLang="en-US" sz="1400" dirty="0" smtClean="0"/>
              <a:t> 환자를    대상으로 검사하면 </a:t>
            </a:r>
            <a:r>
              <a:rPr lang="en-US" altLang="ko-KR" sz="1400" dirty="0" smtClean="0"/>
              <a:t>80%</a:t>
            </a:r>
            <a:r>
              <a:rPr lang="ko-KR" altLang="en-US" sz="1400" dirty="0" smtClean="0"/>
              <a:t>가 양성반응을 보이고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건강한 사람을 대상으로 하면 </a:t>
            </a:r>
            <a:r>
              <a:rPr lang="en-US" altLang="ko-KR" sz="1400" dirty="0" smtClean="0"/>
              <a:t>90%</a:t>
            </a:r>
            <a:r>
              <a:rPr lang="ko-KR" altLang="en-US" sz="1400" dirty="0" smtClean="0"/>
              <a:t>가 음성반응이 나타난다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우연히 </a:t>
            </a:r>
            <a:r>
              <a:rPr lang="ko-KR" altLang="en-US" sz="1400" dirty="0" err="1" smtClean="0"/>
              <a:t>메르스</a:t>
            </a:r>
            <a:r>
              <a:rPr lang="ko-KR" altLang="en-US" sz="1400" dirty="0" smtClean="0"/>
              <a:t> 검사 장비를 확보하여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검사결과 </a:t>
            </a:r>
            <a:r>
              <a:rPr lang="ko-KR" altLang="en-US" sz="1400" dirty="0" err="1" smtClean="0"/>
              <a:t>메르스</a:t>
            </a:r>
            <a:r>
              <a:rPr lang="ko-KR" altLang="en-US" sz="1400" dirty="0" smtClean="0"/>
              <a:t> 양성반응이 나타났다고           했을 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메르스로</a:t>
            </a:r>
            <a:r>
              <a:rPr lang="ko-KR" altLang="en-US" sz="1400" dirty="0" smtClean="0"/>
              <a:t> 판정될 확률은 얼마인가</a:t>
            </a:r>
            <a:r>
              <a:rPr lang="en-US" altLang="ko-KR" sz="1400" dirty="0" smtClean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61719468"/>
                  </p:ext>
                </p:extLst>
              </p:nvPr>
            </p:nvGraphicFramePr>
            <p:xfrm>
              <a:off x="1043608" y="3068960"/>
              <a:ext cx="6696744" cy="33172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95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571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47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내용 요약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내용 개념 수식 정리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250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smtClean="0"/>
                            <a:t>국내 </a:t>
                          </a:r>
                          <a:r>
                            <a:rPr lang="ko-KR" altLang="en-US" sz="1200" dirty="0" err="1" smtClean="0"/>
                            <a:t>메르스</a:t>
                          </a:r>
                          <a:r>
                            <a:rPr lang="ko-KR" altLang="en-US" sz="1200" dirty="0" smtClean="0"/>
                            <a:t> 환자는 </a:t>
                          </a:r>
                          <a:r>
                            <a:rPr lang="en-US" altLang="ko-KR" sz="1200" dirty="0" smtClean="0"/>
                            <a:t>5</a:t>
                          </a:r>
                          <a:r>
                            <a:rPr lang="ko-KR" altLang="en-US" sz="1200" dirty="0" err="1" smtClean="0"/>
                            <a:t>천만명</a:t>
                          </a:r>
                          <a:r>
                            <a:rPr lang="ko-KR" altLang="en-US" sz="1200" dirty="0" smtClean="0"/>
                            <a:t> 중 </a:t>
                          </a:r>
                          <a:r>
                            <a:rPr lang="en-US" altLang="ko-KR" sz="1200" dirty="0" smtClean="0"/>
                            <a:t>200</a:t>
                          </a:r>
                          <a:r>
                            <a:rPr lang="ko-KR" altLang="en-US" sz="1200" dirty="0" smtClean="0"/>
                            <a:t>명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메르스 환자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ko-KR" sz="1200" dirty="0" smtClean="0"/>
                            <a:t>, </a:t>
                          </a:r>
                          <a:r>
                            <a:rPr lang="ko-KR" altLang="en-US" sz="1200" dirty="0" smtClean="0"/>
                            <a:t>건강한 사람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endParaRPr lang="en-US" altLang="ko-KR" sz="1200" dirty="0" smtClean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전체에서 환자일 확률            </a:t>
                          </a:r>
                          <a:r>
                            <a:rPr lang="ko-KR" altLang="en-US" sz="1200" baseline="0" dirty="0" smtClean="0"/>
                            <a:t> </a:t>
                          </a:r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P(A)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200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50,000,000</m:t>
                                  </m:r>
                                </m:den>
                              </m:f>
                            </m:oMath>
                          </a14:m>
                          <a:endParaRPr lang="en-US" altLang="ko-KR" sz="1200" dirty="0" smtClean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전체에서 환자가 아닐 확률     </a:t>
                          </a:r>
                          <a:r>
                            <a:rPr lang="en-US" altLang="ko-KR" sz="1200" dirty="0" smtClean="0"/>
                            <a:t>P(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 smtClean="0"/>
                            <a:t>) = 1 -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200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50,000,000</m:t>
                                  </m:r>
                                </m:den>
                              </m:f>
                            </m:oMath>
                          </a14:m>
                          <a:endParaRPr lang="en-US" altLang="ko-KR" sz="1200" dirty="0" smtClean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434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 smtClean="0"/>
                            <a:t>메르스</a:t>
                          </a:r>
                          <a:r>
                            <a:rPr lang="ko-KR" altLang="en-US" sz="1200" dirty="0" smtClean="0"/>
                            <a:t> 환자를 대상으로 검사 장비 </a:t>
                          </a:r>
                          <a:r>
                            <a:rPr lang="en-US" altLang="ko-KR" sz="1200" dirty="0" smtClean="0"/>
                            <a:t>80% </a:t>
                          </a:r>
                          <a:r>
                            <a:rPr lang="ko-KR" altLang="en-US" sz="1200" dirty="0" smtClean="0"/>
                            <a:t>양성반응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양성반응 </a:t>
                          </a:r>
                          <a:r>
                            <a:rPr lang="en-US" altLang="ko-KR" sz="1200" dirty="0" smtClean="0"/>
                            <a:t>B</a:t>
                          </a:r>
                          <a:r>
                            <a:rPr lang="ko-KR" altLang="en-US" sz="1200" dirty="0" smtClean="0"/>
                            <a:t>에 </a:t>
                          </a:r>
                          <a:r>
                            <a:rPr lang="ko-KR" altLang="en-US" sz="1200" dirty="0" err="1" smtClean="0"/>
                            <a:t>대햐여</a:t>
                          </a:r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P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80</m:t>
                                  </m:r>
                                </m:num>
                                <m:den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endParaRPr lang="ko-KR" altLang="en-US" sz="12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434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smtClean="0"/>
                            <a:t>건강한 사람을 대상으로 검사 장비 </a:t>
                          </a:r>
                          <a:r>
                            <a:rPr lang="en-US" altLang="ko-KR" sz="1200" dirty="0" smtClean="0"/>
                            <a:t>10% </a:t>
                          </a:r>
                          <a:r>
                            <a:rPr lang="ko-KR" altLang="en-US" sz="1200" dirty="0" smtClean="0"/>
                            <a:t>양성반응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ko-KR" altLang="en-US" sz="1200" dirty="0" smtClean="0"/>
                            <a:t>양성반응 </a:t>
                          </a:r>
                          <a:r>
                            <a:rPr lang="en-US" altLang="ko-KR" sz="1200" dirty="0" smtClean="0"/>
                            <a:t>B</a:t>
                          </a:r>
                          <a:r>
                            <a:rPr lang="ko-KR" altLang="en-US" sz="1200" dirty="0" smtClean="0"/>
                            <a:t>에 대하여 </a:t>
                          </a:r>
                          <a:r>
                            <a:rPr lang="en-US" altLang="ko-KR" sz="1200" dirty="0" smtClean="0"/>
                            <a:t>P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1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b="0" i="1" dirty="0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ko-KR" sz="1200" b="0" i="1" dirty="0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endParaRPr lang="ko-KR" altLang="en-US" sz="12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12643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 smtClean="0"/>
                            <a:t>베이즈</a:t>
                          </a:r>
                          <a:r>
                            <a:rPr lang="ko-KR" altLang="en-US" sz="1200" dirty="0" smtClean="0"/>
                            <a:t> 정리</a:t>
                          </a:r>
                          <a:r>
                            <a:rPr lang="ko-KR" altLang="en-US" sz="1200" baseline="0" dirty="0" smtClean="0"/>
                            <a:t> 이용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P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</m:oMath>
                          </a14:m>
                          <a:r>
                            <a:rPr lang="ko-KR" altLang="en-US" sz="1200" dirty="0" smtClean="0"/>
                            <a:t> </a:t>
                          </a:r>
                          <a:r>
                            <a:rPr lang="en-US" altLang="ko-KR" sz="1200" dirty="0" smtClean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oMath>
                          </a14:m>
                          <a:endParaRPr lang="en-US" altLang="ko-KR" sz="1200" dirty="0" smtClean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               =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ko-KR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200</m:t>
                                      </m:r>
                                    </m:num>
                                    <m:den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50,000,000</m:t>
                                      </m:r>
                                    </m:den>
                                  </m:f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 ∗ </m:t>
                                  </m:r>
                                  <m:f>
                                    <m:fPr>
                                      <m:ctrlPr>
                                        <a:rPr lang="en-US" altLang="ko-KR" sz="12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80</m:t>
                                      </m:r>
                                    </m:num>
                                    <m:den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100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ko-KR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200</m:t>
                                      </m:r>
                                    </m:num>
                                    <m:den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50,000,000</m:t>
                                      </m:r>
                                    </m:den>
                                  </m:f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altLang="ko-KR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80</m:t>
                                      </m:r>
                                    </m:num>
                                    <m:den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100</m:t>
                                      </m:r>
                                    </m:den>
                                  </m:f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altLang="ko-KR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49,999,800</m:t>
                                      </m:r>
                                    </m:num>
                                    <m:den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50,000,000</m:t>
                                      </m:r>
                                    </m:den>
                                  </m:f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∗</m:t>
                                  </m:r>
                                  <m:f>
                                    <m:fPr>
                                      <m:ctrlPr>
                                        <a:rPr lang="en-US" altLang="ko-KR" sz="120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en-US" altLang="ko-KR" sz="1200" b="0" i="1" baseline="0" smtClean="0">
                                          <a:latin typeface="Cambria Math"/>
                                        </a:rPr>
                                        <m:t>100</m:t>
                                      </m:r>
                                    </m:den>
                                  </m:f>
                                </m:den>
                              </m:f>
                            </m:oMath>
                          </a14:m>
                          <a:r>
                            <a:rPr lang="en-US" altLang="ko-KR" sz="1200" dirty="0" smtClean="0"/>
                            <a:t>  =</a:t>
                          </a:r>
                          <a:r>
                            <a:rPr lang="en-US" altLang="ko-KR" sz="1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200 ∗ 80</m:t>
                                  </m:r>
                                </m:num>
                                <m:den>
                                  <m:r>
                                    <a:rPr lang="en-US" altLang="ko-KR" sz="1200" b="0" i="1" baseline="0" smtClean="0">
                                      <a:latin typeface="Cambria Math"/>
                                    </a:rPr>
                                    <m:t>200 ∗ 80+49,999,800 ∗80</m:t>
                                  </m:r>
                                </m:den>
                              </m:f>
                            </m:oMath>
                          </a14:m>
                          <a:endParaRPr lang="en-US" altLang="ko-KR" sz="1200" baseline="0" dirty="0" smtClean="0"/>
                        </a:p>
                        <a:p>
                          <a:pPr marL="0" indent="0" latinLnBrk="1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ko-KR" sz="1200" dirty="0" smtClean="0"/>
                            <a:t>              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16,000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500,014,000</m:t>
                                  </m:r>
                                </m:den>
                              </m:f>
                              <m:r>
                                <a:rPr lang="en-US" altLang="ko-KR" sz="1200" b="0" i="1" smtClean="0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16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latin typeface="Cambria Math"/>
                                    </a:rPr>
                                    <m:t>500,014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ko-KR" sz="1200" dirty="0" smtClean="0"/>
                            <a:t> = 0.0000319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내용 개체 틀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61719468"/>
                  </p:ext>
                </p:extLst>
              </p:nvPr>
            </p:nvGraphicFramePr>
            <p:xfrm>
              <a:off x="1043608" y="3068960"/>
              <a:ext cx="6696744" cy="3312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39577"/>
                    <a:gridCol w="3957167"/>
                  </a:tblGrid>
                  <a:tr h="3847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내용 요약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/>
                            <a:t>내용 개념 수식 정리</a:t>
                          </a:r>
                          <a:endParaRPr lang="ko-KR" altLang="en-US" sz="1600" dirty="0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85250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smtClean="0"/>
                            <a:t>국내 </a:t>
                          </a:r>
                          <a:r>
                            <a:rPr lang="ko-KR" altLang="en-US" sz="1200" dirty="0" err="1" smtClean="0"/>
                            <a:t>메르스</a:t>
                          </a:r>
                          <a:r>
                            <a:rPr lang="ko-KR" altLang="en-US" sz="1200" dirty="0" smtClean="0"/>
                            <a:t> 환자는 </a:t>
                          </a:r>
                          <a:r>
                            <a:rPr lang="en-US" altLang="ko-KR" sz="1200" dirty="0" smtClean="0"/>
                            <a:t>5</a:t>
                          </a:r>
                          <a:r>
                            <a:rPr lang="ko-KR" altLang="en-US" sz="1200" dirty="0" err="1" smtClean="0"/>
                            <a:t>천만명</a:t>
                          </a:r>
                          <a:r>
                            <a:rPr lang="ko-KR" altLang="en-US" sz="1200" dirty="0" smtClean="0"/>
                            <a:t> 중 </a:t>
                          </a:r>
                          <a:r>
                            <a:rPr lang="en-US" altLang="ko-KR" sz="1200" dirty="0" smtClean="0"/>
                            <a:t>200</a:t>
                          </a:r>
                          <a:r>
                            <a:rPr lang="ko-KR" altLang="en-US" sz="1200" dirty="0" smtClean="0"/>
                            <a:t>명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69337" t="-45714" b="-243571"/>
                          </a:stretch>
                        </a:blipFill>
                      </a:tcPr>
                    </a:tc>
                  </a:tr>
                  <a:tr h="47434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 smtClean="0"/>
                            <a:t>메르스</a:t>
                          </a:r>
                          <a:r>
                            <a:rPr lang="ko-KR" altLang="en-US" sz="1200" dirty="0" smtClean="0"/>
                            <a:t> 환자를 대상으로 검사 장비 </a:t>
                          </a:r>
                          <a:r>
                            <a:rPr lang="en-US" altLang="ko-KR" sz="1200" dirty="0" smtClean="0"/>
                            <a:t>80% </a:t>
                          </a:r>
                          <a:r>
                            <a:rPr lang="ko-KR" altLang="en-US" sz="1200" dirty="0" smtClean="0"/>
                            <a:t>양성반응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69337" t="-261538" b="-337179"/>
                          </a:stretch>
                        </a:blipFill>
                      </a:tcPr>
                    </a:tc>
                  </a:tr>
                  <a:tr h="47434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smtClean="0"/>
                            <a:t>건강한 사람을 대상으로 검사 장비 </a:t>
                          </a:r>
                          <a:r>
                            <a:rPr lang="en-US" altLang="ko-KR" sz="1200" dirty="0" smtClean="0"/>
                            <a:t>10% </a:t>
                          </a:r>
                          <a:r>
                            <a:rPr lang="ko-KR" altLang="en-US" sz="1200" dirty="0" smtClean="0"/>
                            <a:t>양성반응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69337" t="-361538" b="-237179"/>
                          </a:stretch>
                        </a:blipFill>
                      </a:tcPr>
                    </a:tc>
                  </a:tr>
                  <a:tr h="112643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200" dirty="0" err="1" smtClean="0"/>
                            <a:t>베이즈</a:t>
                          </a:r>
                          <a:r>
                            <a:rPr lang="ko-KR" altLang="en-US" sz="1200" dirty="0" smtClean="0"/>
                            <a:t> 정리</a:t>
                          </a:r>
                          <a:r>
                            <a:rPr lang="ko-KR" altLang="en-US" sz="1200" baseline="0" dirty="0" smtClean="0"/>
                            <a:t> 이용</a:t>
                          </a:r>
                          <a:endParaRPr lang="ko-KR" altLang="en-US" sz="1200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69337" t="-1945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61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1007</TotalTime>
  <Words>687</Words>
  <Application>Microsoft Office PowerPoint</Application>
  <PresentationFormat>화면 슬라이드 쇼(4:3)</PresentationFormat>
  <Paragraphs>114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HY그래픽M</vt:lpstr>
      <vt:lpstr>맑은 고딕</vt:lpstr>
      <vt:lpstr>Arial</vt:lpstr>
      <vt:lpstr>Cambria Math</vt:lpstr>
      <vt:lpstr>Candara</vt:lpstr>
      <vt:lpstr>Symbol</vt:lpstr>
      <vt:lpstr>파형</vt:lpstr>
      <vt:lpstr>데이터분석 스터디 2회차</vt:lpstr>
      <vt:lpstr>목          차</vt:lpstr>
      <vt:lpstr>실습의 중요성</vt:lpstr>
      <vt:lpstr>PowerPoint 프레젠테이션</vt:lpstr>
      <vt:lpstr>4.4 의사결정 트리</vt:lpstr>
      <vt:lpstr>4.4 엔트로피(Entropy), 지니 계수</vt:lpstr>
      <vt:lpstr>2. 나이브 베이즈</vt:lpstr>
      <vt:lpstr>4.5 나이브(Naive) 베이즈(Bayes)</vt:lpstr>
      <vt:lpstr>4.5 베이즈 정리 예제</vt:lpstr>
      <vt:lpstr>4.5 이산확률분포</vt:lpstr>
      <vt:lpstr>PowerPoint 프레젠테이션</vt:lpstr>
      <vt:lpstr>4.6 앙상블(Ensemble)</vt:lpstr>
      <vt:lpstr>4.6 앙상블(Ensemble)</vt:lpstr>
      <vt:lpstr>PowerPoint 프레젠테이션</vt:lpstr>
      <vt:lpstr>4.7 군집화(Clustering)</vt:lpstr>
      <vt:lpstr>4.7 군집화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tjoeun709-20</cp:lastModifiedBy>
  <cp:revision>101</cp:revision>
  <dcterms:created xsi:type="dcterms:W3CDTF">2021-04-25T04:19:17Z</dcterms:created>
  <dcterms:modified xsi:type="dcterms:W3CDTF">2021-05-03T05:38:39Z</dcterms:modified>
</cp:coreProperties>
</file>