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82" r:id="rId6"/>
    <p:sldId id="283" r:id="rId7"/>
    <p:sldId id="290" r:id="rId8"/>
    <p:sldId id="292" r:id="rId9"/>
    <p:sldId id="293" r:id="rId10"/>
    <p:sldId id="264" r:id="rId11"/>
    <p:sldId id="284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C9F4-8973-4ADC-926B-710B93963F3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0A8E-19A4-4E3D-8987-6D86C0FB8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6FA6-49DE-4009-BE7D-3613C5E6A912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5CE-FF5B-4B05-A1C0-65019647A128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0FD7-55EF-41F0-819A-F2161C9D7464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6EC-748F-4DDA-8407-E30B19B4BD50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E13-860B-46B7-B6BD-F634FB1DD9D7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21E-C5C1-4982-BD7F-47A93DBB1796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8BE-0F1C-4F9B-9851-3951DA18280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2F-8547-4A67-ACE1-D897E5771FD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16B-8BDF-487A-B605-33E0DCCD3761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EC86-3B56-408A-8345-6EBE3B8FC90A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2B95-066F-4462-884D-04648C396BEB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E6ED4D-184F-43B9-9623-8B87ECC3017B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데이터분석 </a:t>
            </a:r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</a:t>
            </a:r>
            <a:r>
              <a:rPr lang="en-US" altLang="ko-KR" b="1" dirty="0"/>
              <a:t>4</a:t>
            </a:r>
            <a:r>
              <a:rPr lang="ko-KR" altLang="en-US" b="1" dirty="0" err="1" smtClean="0"/>
              <a:t>회차</a:t>
            </a:r>
            <a:endParaRPr lang="ko-KR" altLang="en-US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03648" y="1667967"/>
            <a:ext cx="6336704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2. </a:t>
            </a:r>
            <a:r>
              <a:rPr lang="ko-KR" altLang="en-US" sz="4000" b="1" dirty="0" err="1" smtClean="0"/>
              <a:t>딥러닝의</a:t>
            </a:r>
            <a:r>
              <a:rPr lang="ko-KR" altLang="en-US" sz="4000" b="1" dirty="0" smtClean="0"/>
              <a:t> 학습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92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.8.1 </a:t>
            </a:r>
            <a:r>
              <a:rPr lang="ko-KR" altLang="en-US" dirty="0" err="1" smtClean="0"/>
              <a:t>순전파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514570"/>
            <a:ext cx="8136904" cy="417646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err="1" smtClean="0"/>
              <a:t>딥러닝에</a:t>
            </a:r>
            <a:r>
              <a:rPr lang="ko-KR" altLang="en-US" sz="1900" dirty="0" smtClean="0"/>
              <a:t> 값을 입력해서 출력을 얻는 과정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순전파에</a:t>
            </a:r>
            <a:r>
              <a:rPr lang="ko-KR" altLang="en-US" sz="1900" dirty="0" smtClean="0"/>
              <a:t> 의해 </a:t>
            </a:r>
            <a:r>
              <a:rPr lang="ko-KR" altLang="en-US" sz="1900" dirty="0" err="1" smtClean="0"/>
              <a:t>출력값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y_hat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을 받고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정답과 </a:t>
            </a:r>
            <a:r>
              <a:rPr lang="ko-KR" altLang="en-US" sz="1900" dirty="0" err="1" smtClean="0"/>
              <a:t>출력값의</a:t>
            </a:r>
            <a:r>
              <a:rPr lang="ko-KR" altLang="en-US" sz="1900" dirty="0" smtClean="0"/>
              <a:t> 차이를 구함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endParaRPr lang="en-US" altLang="ko-KR" sz="1900" dirty="0"/>
          </a:p>
          <a:p>
            <a:pPr>
              <a:lnSpc>
                <a:spcPct val="130000"/>
              </a:lnSpc>
            </a:pPr>
            <a:endParaRPr lang="en-US" altLang="ko-KR" sz="1900" dirty="0" smtClean="0"/>
          </a:p>
          <a:p>
            <a:pPr>
              <a:lnSpc>
                <a:spcPct val="130000"/>
              </a:lnSpc>
            </a:pPr>
            <a:endParaRPr lang="en-US" altLang="ko-KR" sz="1900" dirty="0"/>
          </a:p>
          <a:p>
            <a:pPr>
              <a:lnSpc>
                <a:spcPct val="130000"/>
              </a:lnSpc>
            </a:pPr>
            <a:endParaRPr lang="en-US" altLang="ko-KR" sz="1900" dirty="0" smtClean="0"/>
          </a:p>
          <a:p>
            <a:pPr>
              <a:lnSpc>
                <a:spcPct val="130000"/>
              </a:lnSpc>
            </a:pPr>
            <a:endParaRPr lang="en-US" altLang="ko-KR" sz="1900" dirty="0" smtClean="0"/>
          </a:p>
          <a:p>
            <a:pPr>
              <a:lnSpc>
                <a:spcPct val="130000"/>
              </a:lnSpc>
            </a:pP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출력과 정답 차이를 구하기 위해 손실함수</a:t>
            </a:r>
            <a:r>
              <a:rPr lang="en-US" altLang="ko-KR" sz="1900" dirty="0" smtClean="0"/>
              <a:t>(loss) </a:t>
            </a:r>
            <a:r>
              <a:rPr lang="ko-KR" altLang="en-US" sz="1900" dirty="0" smtClean="0"/>
              <a:t>사용</a:t>
            </a:r>
            <a:endParaRPr lang="en-US" altLang="ko-KR" sz="1900" spc="-3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146" name="Picture 2" descr="C:\Users\Us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94" y="3467452"/>
            <a:ext cx="3456384" cy="24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.8.2 </a:t>
            </a:r>
            <a:r>
              <a:rPr lang="ko-KR" altLang="en-US" dirty="0" smtClean="0"/>
              <a:t>손실함수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4221088"/>
            <a:ext cx="8136904" cy="246994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손실 함수는 </a:t>
            </a:r>
            <a:r>
              <a:rPr lang="ko-KR" altLang="en-US" sz="1800" dirty="0" err="1"/>
              <a:t>실제값과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예측값의</a:t>
            </a:r>
            <a:r>
              <a:rPr lang="ko-KR" altLang="en-US" sz="1800" dirty="0"/>
              <a:t> 차이를 </a:t>
            </a:r>
            <a:r>
              <a:rPr lang="ko-KR" altLang="en-US" sz="1800" dirty="0" err="1"/>
              <a:t>수치화해주는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오차의 크기와 손실함수의 값은 비례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회귀에서는 </a:t>
            </a:r>
            <a:r>
              <a:rPr lang="ko-KR" altLang="en-US" sz="1800" dirty="0"/>
              <a:t>평균 제곱 오차</a:t>
            </a:r>
            <a:r>
              <a:rPr lang="en-US" altLang="ko-KR" sz="1800" dirty="0"/>
              <a:t>, </a:t>
            </a:r>
            <a:r>
              <a:rPr lang="ko-KR" altLang="en-US" sz="1800" dirty="0"/>
              <a:t>분류 문제에서는 크로스 엔트로피를 주로 손실 </a:t>
            </a:r>
            <a:r>
              <a:rPr lang="ko-KR" altLang="en-US" sz="1800" dirty="0" smtClean="0"/>
              <a:t> 함수로 사용</a:t>
            </a:r>
            <a:endParaRPr lang="en-US" altLang="ko-KR" sz="1800" dirty="0" smtClean="0"/>
          </a:p>
          <a:p>
            <a:pPr>
              <a:lnSpc>
                <a:spcPct val="130000"/>
              </a:lnSpc>
            </a:pPr>
            <a:r>
              <a:rPr lang="ko-KR" altLang="en-US" sz="1800" dirty="0" smtClean="0"/>
              <a:t>손실 </a:t>
            </a:r>
            <a:r>
              <a:rPr lang="ko-KR" altLang="en-US" sz="1800" dirty="0"/>
              <a:t>함수의 값을 최소화하는 </a:t>
            </a:r>
            <a:r>
              <a:rPr lang="ko-KR" altLang="en-US" sz="1800" dirty="0" smtClean="0"/>
              <a:t>가중치 </a:t>
            </a:r>
            <a:r>
              <a:rPr lang="en-US" altLang="ko-KR" sz="1800" dirty="0"/>
              <a:t>W</a:t>
            </a:r>
            <a:r>
              <a:rPr lang="ko-KR" altLang="en-US" sz="1800" dirty="0"/>
              <a:t>와 편향 </a:t>
            </a:r>
            <a:r>
              <a:rPr lang="en-US" altLang="ko-KR" sz="1800" dirty="0"/>
              <a:t>b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찾아야 하므로 손실          함수의 </a:t>
            </a:r>
            <a:r>
              <a:rPr lang="ko-KR" altLang="en-US" sz="1800" dirty="0"/>
              <a:t>선정은 매우 </a:t>
            </a:r>
            <a:r>
              <a:rPr lang="ko-KR" altLang="en-US" sz="1800" dirty="0" smtClean="0"/>
              <a:t>중요</a:t>
            </a:r>
            <a:endParaRPr lang="en-US" altLang="ko-KR" sz="1900" spc="-3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5362" name="Picture 2" descr="C:\Users\Use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64832"/>
            <a:ext cx="5184576" cy="22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.8.3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5091572"/>
            <a:ext cx="8136904" cy="136176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주로 </a:t>
            </a:r>
            <a:r>
              <a:rPr lang="ko-KR" altLang="en-US" sz="1900" dirty="0" err="1" smtClean="0"/>
              <a:t>경사하강법을</a:t>
            </a:r>
            <a:r>
              <a:rPr lang="ko-KR" altLang="en-US" sz="1900" dirty="0" smtClean="0"/>
              <a:t> 이용해 </a:t>
            </a:r>
            <a:r>
              <a:rPr lang="ko-KR" altLang="en-US" sz="1900" dirty="0" err="1" smtClean="0"/>
              <a:t>미분값의</a:t>
            </a:r>
            <a:r>
              <a:rPr lang="ko-KR" altLang="en-US" sz="1900" dirty="0" smtClean="0"/>
              <a:t> 반대방향으로 매개변수를 조절하여 최저 손실함수에 도달하도록 하는 이론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최종적으로 </a:t>
            </a:r>
            <a:r>
              <a:rPr lang="ko-KR" altLang="en-US" sz="1900" dirty="0" err="1" smtClean="0"/>
              <a:t>미분값이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0</a:t>
            </a:r>
            <a:r>
              <a:rPr lang="ko-KR" altLang="en-US" sz="1900" dirty="0" smtClean="0"/>
              <a:t>인 위치가 손실함수의 </a:t>
            </a:r>
            <a:r>
              <a:rPr lang="ko-KR" altLang="en-US" sz="1900" dirty="0" err="1" smtClean="0"/>
              <a:t>최저값에</a:t>
            </a:r>
            <a:r>
              <a:rPr lang="ko-KR" altLang="en-US" sz="1900" dirty="0" smtClean="0"/>
              <a:t> 도달하는 지점</a:t>
            </a:r>
            <a:endParaRPr lang="en-US" altLang="ko-KR" sz="1900" spc="-3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92" y="1772816"/>
            <a:ext cx="3749216" cy="3174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.8.4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2060848"/>
            <a:ext cx="4248471" cy="43924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손실함수의 값을 최저로 하여          정답과 </a:t>
            </a:r>
            <a:r>
              <a:rPr lang="ko-KR" altLang="en-US" sz="1900" dirty="0" err="1" smtClean="0"/>
              <a:t>예측값의</a:t>
            </a:r>
            <a:r>
              <a:rPr lang="ko-KR" altLang="en-US" sz="1900" dirty="0" smtClean="0"/>
              <a:t> 차이를 최소화하여 모델의 </a:t>
            </a:r>
            <a:r>
              <a:rPr lang="ko-KR" altLang="en-US" sz="1900" dirty="0" err="1" smtClean="0"/>
              <a:t>에러율을</a:t>
            </a:r>
            <a:r>
              <a:rPr lang="ko-KR" altLang="en-US" sz="1900" dirty="0" smtClean="0"/>
              <a:t> 최저로 줄임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손실함수에 대한 각 매개변수의     </a:t>
            </a:r>
            <a:r>
              <a:rPr lang="ko-KR" altLang="en-US" sz="1900" dirty="0" err="1" smtClean="0"/>
              <a:t>미분값을</a:t>
            </a:r>
            <a:r>
              <a:rPr lang="ko-KR" altLang="en-US" sz="1900" dirty="0" smtClean="0"/>
              <a:t> 연쇄 법칙</a:t>
            </a:r>
            <a:r>
              <a:rPr lang="en-US" altLang="ko-KR" sz="1900" dirty="0" smtClean="0"/>
              <a:t>(Chain Rule)</a:t>
            </a:r>
            <a:r>
              <a:rPr lang="ko-KR" altLang="en-US" sz="1900" dirty="0" smtClean="0"/>
              <a:t>을 적용하여 구한 후</a:t>
            </a:r>
            <a:r>
              <a:rPr lang="en-US" altLang="ko-KR" sz="1900" dirty="0" smtClean="0"/>
              <a:t>, </a:t>
            </a:r>
            <a:r>
              <a:rPr lang="ko-KR" altLang="en-US" sz="1900" dirty="0" err="1" smtClean="0"/>
              <a:t>학습률을</a:t>
            </a:r>
            <a:r>
              <a:rPr lang="ko-KR" altLang="en-US" sz="1900" dirty="0" smtClean="0"/>
              <a:t> 적용해 새로운 가중치와 편향을 구함</a:t>
            </a:r>
            <a:endParaRPr lang="en-US" altLang="ko-KR" sz="1900" spc="-3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7170" name="Picture 2" descr="C:\Users\User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60848"/>
            <a:ext cx="4379366" cy="43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6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2086015"/>
            <a:ext cx="8568952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900" dirty="0" err="1" smtClean="0"/>
              <a:t>딥러닝</a:t>
            </a:r>
            <a:r>
              <a:rPr lang="ko-KR" altLang="en-US" sz="1900" dirty="0" smtClean="0"/>
              <a:t> 모델을 최적화하는 방법</a:t>
            </a:r>
            <a:endParaRPr lang="en-US" altLang="ko-KR" sz="19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배치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경사하강법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 </a:t>
            </a:r>
            <a:r>
              <a:rPr lang="ko-KR" altLang="en-US" sz="1800" b="1" dirty="0"/>
              <a:t>전체 학습 데이터를 하나의 배치로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배치 크기가 </a:t>
            </a:r>
            <a:r>
              <a:rPr lang="en-US" altLang="ko-KR" sz="1800" b="1" dirty="0"/>
              <a:t>n)</a:t>
            </a:r>
            <a:r>
              <a:rPr lang="ko-KR" altLang="en-US" sz="1800" dirty="0"/>
              <a:t> </a:t>
            </a:r>
            <a:r>
              <a:rPr lang="ko-KR" altLang="en-US" sz="1800" dirty="0" smtClean="0"/>
              <a:t>묶어 학습시키는   경사 </a:t>
            </a:r>
            <a:r>
              <a:rPr lang="ko-KR" altLang="en-US" sz="1800" dirty="0" err="1" smtClean="0"/>
              <a:t>하강법</a:t>
            </a:r>
            <a:endParaRPr lang="en-US" altLang="ko-KR" sz="18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1800" dirty="0"/>
              <a:t>전체 데이터를 </a:t>
            </a:r>
            <a:r>
              <a:rPr lang="ko-KR" altLang="en-US" sz="1800" dirty="0" smtClean="0"/>
              <a:t>학습시키므로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업데이트 횟수 최소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1 Epoch </a:t>
            </a:r>
            <a:r>
              <a:rPr lang="ko-KR" altLang="en-US" sz="1800" dirty="0"/>
              <a:t>당 </a:t>
            </a:r>
            <a:r>
              <a:rPr lang="en-US" altLang="ko-KR" sz="1800" dirty="0"/>
              <a:t>1</a:t>
            </a:r>
            <a:r>
              <a:rPr lang="ko-KR" altLang="en-US" sz="1800" dirty="0"/>
              <a:t>회 업데이트</a:t>
            </a:r>
            <a:r>
              <a:rPr lang="en-US" altLang="ko-KR" sz="1800" dirty="0"/>
              <a:t>)</a:t>
            </a:r>
          </a:p>
          <a:p>
            <a:pPr latinLnBrk="0">
              <a:lnSpc>
                <a:spcPct val="120000"/>
              </a:lnSpc>
            </a:pPr>
            <a:r>
              <a:rPr lang="ko-KR" altLang="en-US" sz="1800" dirty="0"/>
              <a:t>전체 데이터를 모두 한 번에 처리하기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메모리가 가장 많이 </a:t>
            </a:r>
            <a:r>
              <a:rPr lang="ko-KR" altLang="en-US" sz="1800" dirty="0" smtClean="0"/>
              <a:t>필요</a:t>
            </a:r>
            <a:endParaRPr lang="en-US" altLang="ko-KR" sz="1800" dirty="0"/>
          </a:p>
          <a:p>
            <a:pPr latinLnBrk="0">
              <a:lnSpc>
                <a:spcPct val="120000"/>
              </a:lnSpc>
            </a:pPr>
            <a:r>
              <a:rPr lang="ko-KR" altLang="en-US" sz="1800" dirty="0"/>
              <a:t>항상 같은 데이터 </a:t>
            </a:r>
            <a:r>
              <a:rPr lang="en-US" altLang="ko-KR" sz="1800" dirty="0"/>
              <a:t>(</a:t>
            </a:r>
            <a:r>
              <a:rPr lang="ko-KR" altLang="en-US" sz="1800" dirty="0"/>
              <a:t>전체 데이터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경사를 구하기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수렴이 </a:t>
            </a:r>
            <a:r>
              <a:rPr lang="ko-KR" altLang="en-US" sz="1800" dirty="0" smtClean="0"/>
              <a:t>안정적</a:t>
            </a:r>
            <a:endParaRPr lang="en-US" altLang="ko-KR" sz="18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8194" name="Picture 2" descr="C:\Users\User\Desktop\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6177" r="1662" b="2258"/>
          <a:stretch/>
        </p:blipFill>
        <p:spPr bwMode="auto">
          <a:xfrm>
            <a:off x="755576" y="2600314"/>
            <a:ext cx="4392488" cy="19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4529391"/>
            <a:ext cx="8568952" cy="2113399"/>
          </a:xfrm>
        </p:spPr>
        <p:txBody>
          <a:bodyPr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확률적 </a:t>
            </a:r>
            <a:r>
              <a:rPr lang="ko-KR" altLang="en-US" sz="1800" b="1" dirty="0">
                <a:solidFill>
                  <a:srgbClr val="FF0000"/>
                </a:solidFill>
              </a:rPr>
              <a:t>경사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하강법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전체 </a:t>
            </a:r>
            <a:r>
              <a:rPr lang="ko-KR" altLang="en-US" sz="1800" dirty="0"/>
              <a:t>데이터 중 </a:t>
            </a:r>
            <a:r>
              <a:rPr lang="ko-KR" altLang="en-US" sz="1800" b="1" dirty="0"/>
              <a:t>단 하나의 데이터</a:t>
            </a:r>
            <a:r>
              <a:rPr lang="ko-KR" altLang="en-US" sz="1800" dirty="0"/>
              <a:t>를</a:t>
            </a:r>
            <a:r>
              <a:rPr lang="ko-KR" altLang="en-US" sz="1800" b="1" dirty="0"/>
              <a:t> </a:t>
            </a:r>
            <a:r>
              <a:rPr lang="ko-KR" altLang="en-US" sz="1800" dirty="0"/>
              <a:t>이용하여 경사 </a:t>
            </a:r>
            <a:r>
              <a:rPr lang="ko-KR" altLang="en-US" sz="1800" dirty="0" err="1"/>
              <a:t>하강법을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회 진행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배치 크기가 </a:t>
            </a:r>
            <a:r>
              <a:rPr lang="en-US" altLang="ko-KR" sz="1800" b="1" dirty="0"/>
              <a:t>1)</a:t>
            </a:r>
            <a:r>
              <a:rPr lang="ko-KR" altLang="en-US" sz="1800" dirty="0"/>
              <a:t>하는 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1800" dirty="0" smtClean="0"/>
              <a:t>전체 </a:t>
            </a:r>
            <a:r>
              <a:rPr lang="ko-KR" altLang="en-US" sz="1800" dirty="0"/>
              <a:t>학습 데이터 중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선택된 하나의 데이터로 학습을 하기 때문에 </a:t>
            </a:r>
            <a:r>
              <a:rPr lang="ko-KR" altLang="en-US" sz="1800" dirty="0" smtClean="0"/>
              <a:t>확률적</a:t>
            </a:r>
            <a:endParaRPr lang="en-US" altLang="ko-KR" sz="1800" dirty="0"/>
          </a:p>
          <a:p>
            <a:pPr latinLnBrk="0">
              <a:lnSpc>
                <a:spcPct val="120000"/>
              </a:lnSpc>
            </a:pPr>
            <a:r>
              <a:rPr lang="ko-KR" altLang="en-US" sz="1800" dirty="0"/>
              <a:t>배치 경사 </a:t>
            </a:r>
            <a:r>
              <a:rPr lang="ko-KR" altLang="en-US" sz="1800" dirty="0" err="1"/>
              <a:t>하강법에</a:t>
            </a:r>
            <a:r>
              <a:rPr lang="ko-KR" altLang="en-US" sz="1800" dirty="0"/>
              <a:t> 비해 적은 데이터로 학습할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속도가 </a:t>
            </a:r>
            <a:r>
              <a:rPr lang="ko-KR" altLang="en-US" sz="1800" dirty="0" smtClean="0"/>
              <a:t>빠름</a:t>
            </a:r>
            <a:endParaRPr lang="en-US" altLang="ko-KR" sz="1800" dirty="0" smtClean="0"/>
          </a:p>
          <a:p>
            <a:pPr latinLnBrk="0">
              <a:lnSpc>
                <a:spcPct val="120000"/>
              </a:lnSpc>
            </a:pPr>
            <a:r>
              <a:rPr lang="ko-KR" altLang="en-US" sz="1800" b="1" dirty="0" smtClean="0"/>
              <a:t>수렴에 </a:t>
            </a:r>
            <a:r>
              <a:rPr lang="en-US" altLang="ko-KR" sz="1800" b="1" dirty="0"/>
              <a:t>Shooting</a:t>
            </a:r>
            <a:r>
              <a:rPr lang="ko-KR" altLang="en-US" sz="1800" b="1" dirty="0"/>
              <a:t>이 </a:t>
            </a:r>
            <a:r>
              <a:rPr lang="ko-KR" altLang="en-US" sz="1800" b="1" dirty="0" smtClean="0"/>
              <a:t>발생</a:t>
            </a:r>
            <a:endParaRPr lang="en-US" altLang="ko-KR" sz="18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9218" name="Picture 2" descr="C:\Users\User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4608512" cy="209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83601"/>
            <a:ext cx="30670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36096" y="383110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학습</a:t>
            </a:r>
            <a:r>
              <a:rPr lang="ko-KR" altLang="en-US" b="1" dirty="0" err="1"/>
              <a:t>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41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4529391"/>
            <a:ext cx="8568952" cy="1779929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미니 배치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딥러닝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라이브러리 등에서 </a:t>
            </a:r>
            <a:r>
              <a:rPr lang="en-US" altLang="ko-KR" sz="1800" dirty="0" smtClean="0"/>
              <a:t>SGD</a:t>
            </a:r>
            <a:r>
              <a:rPr lang="ko-KR" altLang="en-US" sz="1800" dirty="0" smtClean="0"/>
              <a:t>면 </a:t>
            </a:r>
            <a:r>
              <a:rPr lang="ko-KR" altLang="en-US" sz="1800" dirty="0"/>
              <a:t>최근에는 대부분 이 방법을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  <a:p>
            <a:pPr latinLnBrk="0">
              <a:lnSpc>
                <a:spcPct val="110000"/>
              </a:lnSpc>
            </a:pPr>
            <a:r>
              <a:rPr lang="en-US" altLang="ko-KR" sz="1800" dirty="0" smtClean="0"/>
              <a:t>SGD</a:t>
            </a:r>
            <a:r>
              <a:rPr lang="ko-KR" altLang="en-US" sz="1800" dirty="0"/>
              <a:t>와 </a:t>
            </a:r>
            <a:r>
              <a:rPr lang="en-US" altLang="ko-KR" sz="1800" dirty="0"/>
              <a:t>BGD</a:t>
            </a:r>
            <a:r>
              <a:rPr lang="ko-KR" altLang="en-US" sz="1800" dirty="0"/>
              <a:t>의 절충안으로</a:t>
            </a:r>
            <a:r>
              <a:rPr lang="en-US" altLang="ko-KR" sz="1800" dirty="0"/>
              <a:t>, </a:t>
            </a:r>
            <a:r>
              <a:rPr lang="ko-KR" altLang="en-US" sz="1800" b="1" dirty="0"/>
              <a:t>전체 데이터를 </a:t>
            </a:r>
            <a:r>
              <a:rPr lang="en-US" altLang="ko-KR" sz="1800" b="1" dirty="0" err="1"/>
              <a:t>batch_size</a:t>
            </a:r>
            <a:r>
              <a:rPr lang="ko-KR" altLang="en-US" sz="1800" b="1" dirty="0"/>
              <a:t>개씩 나눠 배치로 </a:t>
            </a:r>
            <a:r>
              <a:rPr lang="ko-KR" altLang="en-US" sz="1800" b="1" dirty="0" smtClean="0"/>
              <a:t>학습       </a:t>
            </a:r>
            <a:r>
              <a:rPr lang="en-US" altLang="ko-KR" sz="1800" b="1" dirty="0" smtClean="0"/>
              <a:t>(</a:t>
            </a:r>
            <a:r>
              <a:rPr lang="ko-KR" altLang="en-US" sz="1800" b="1" dirty="0"/>
              <a:t>배치 크기를 사용자가 지정</a:t>
            </a:r>
            <a:r>
              <a:rPr lang="en-US" altLang="ko-KR" sz="1800" b="1" dirty="0" smtClean="0"/>
              <a:t>)</a:t>
            </a:r>
            <a:endParaRPr lang="en-US" altLang="ko-KR" sz="1800" dirty="0" smtClean="0"/>
          </a:p>
          <a:p>
            <a:pPr latinLnBrk="0"/>
            <a:r>
              <a:rPr lang="en-US" altLang="ko-KR" sz="1800" dirty="0"/>
              <a:t>BGD</a:t>
            </a:r>
            <a:r>
              <a:rPr lang="ko-KR" altLang="en-US" sz="1800" dirty="0"/>
              <a:t>보다 </a:t>
            </a:r>
            <a:r>
              <a:rPr lang="ko-KR" altLang="en-US" sz="1800" dirty="0" err="1"/>
              <a:t>계산량이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적음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Batch Size</a:t>
            </a:r>
            <a:r>
              <a:rPr lang="ko-KR" altLang="en-US" sz="1800" dirty="0"/>
              <a:t>에 따라 </a:t>
            </a:r>
            <a:r>
              <a:rPr lang="ko-KR" altLang="en-US" sz="1800" dirty="0" err="1"/>
              <a:t>계산량</a:t>
            </a:r>
            <a:r>
              <a:rPr lang="ko-KR" altLang="en-US" sz="1800" dirty="0"/>
              <a:t> 조절 가능</a:t>
            </a:r>
            <a:r>
              <a:rPr lang="en-US" altLang="ko-KR" sz="1800" dirty="0"/>
              <a:t>)</a:t>
            </a:r>
          </a:p>
          <a:p>
            <a:pPr latinLnBrk="0"/>
            <a:r>
              <a:rPr lang="en-US" altLang="ko-KR" sz="1800" dirty="0"/>
              <a:t>Shooting</a:t>
            </a:r>
            <a:r>
              <a:rPr lang="ko-KR" altLang="en-US" sz="1800" dirty="0"/>
              <a:t>이 적당히 </a:t>
            </a:r>
            <a:r>
              <a:rPr lang="ko-KR" altLang="en-US" sz="1800" dirty="0" smtClean="0"/>
              <a:t>발생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지역 </a:t>
            </a:r>
            <a:r>
              <a:rPr lang="ko-KR" altLang="en-US" sz="1800" dirty="0" err="1" smtClean="0"/>
              <a:t>극소점을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어느정도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회피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1266" name="Picture 2" descr="C:\Users\User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4608512" cy="21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4896457"/>
            <a:ext cx="8568952" cy="1440160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800" b="1" dirty="0" err="1" smtClean="0">
                <a:solidFill>
                  <a:srgbClr val="FF0000"/>
                </a:solidFill>
              </a:rPr>
              <a:t>모멘텀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공이 </a:t>
            </a:r>
            <a:r>
              <a:rPr lang="ko-KR" altLang="en-US" sz="1800" dirty="0"/>
              <a:t>한번 움직이기 시작하면 기울기 방향으로 힘을 받아 가속하게 </a:t>
            </a:r>
            <a:r>
              <a:rPr lang="ko-KR" altLang="en-US" sz="1800" dirty="0" smtClean="0"/>
              <a:t>되는 물리학적 법칙을 이용</a:t>
            </a:r>
            <a:endParaRPr lang="en-US" altLang="ko-KR" sz="1800" dirty="0" smtClean="0"/>
          </a:p>
          <a:p>
            <a:pPr latinLnBrk="0">
              <a:lnSpc>
                <a:spcPct val="110000"/>
              </a:lnSpc>
            </a:pPr>
            <a:r>
              <a:rPr lang="ko-KR" altLang="en-US" sz="1800" dirty="0" smtClean="0"/>
              <a:t>현재의 </a:t>
            </a:r>
            <a:r>
              <a:rPr lang="ko-KR" altLang="en-US" sz="1800" dirty="0" err="1"/>
              <a:t>그래디언트가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모멘텀과</a:t>
            </a:r>
            <a:r>
              <a:rPr lang="ko-KR" altLang="en-US" sz="1800" dirty="0"/>
              <a:t> 같은 방향이라면 업데이트가 더 크게 </a:t>
            </a:r>
            <a:r>
              <a:rPr lang="ko-KR" altLang="en-US" sz="1800" dirty="0" smtClean="0"/>
              <a:t>이뤄짐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우측</a:t>
            </a:r>
            <a:r>
              <a:rPr lang="en-US" altLang="ko-KR" sz="1800" dirty="0" smtClean="0"/>
              <a:t>)</a:t>
            </a:r>
          </a:p>
          <a:p>
            <a:pPr latinLnBrk="0">
              <a:lnSpc>
                <a:spcPct val="110000"/>
              </a:lnSpc>
            </a:pPr>
            <a:r>
              <a:rPr lang="ko-KR" altLang="en-US" sz="1800" dirty="0" smtClean="0"/>
              <a:t>최적화 </a:t>
            </a:r>
            <a:r>
              <a:rPr lang="ko-KR" altLang="en-US" sz="1800" dirty="0"/>
              <a:t>지점이 원 내부 중앙이라고 했을 때 </a:t>
            </a:r>
            <a:r>
              <a:rPr lang="ko-KR" altLang="en-US" sz="1800" dirty="0" err="1"/>
              <a:t>모멘텀</a:t>
            </a:r>
            <a:r>
              <a:rPr lang="ko-KR" altLang="en-US" sz="1800" dirty="0"/>
              <a:t> 기법이 </a:t>
            </a:r>
            <a:r>
              <a:rPr lang="ko-KR" altLang="en-US" sz="1800" dirty="0" smtClean="0"/>
              <a:t>더 </a:t>
            </a:r>
            <a:r>
              <a:rPr lang="ko-KR" altLang="en-US" sz="1800" dirty="0"/>
              <a:t>효율적인 </a:t>
            </a:r>
            <a:r>
              <a:rPr lang="ko-KR" altLang="en-US" sz="1800" dirty="0" smtClean="0"/>
              <a:t>업데이트</a:t>
            </a:r>
            <a:endParaRPr lang="en-US" altLang="ko-KR" sz="18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"/>
          <a:stretch/>
        </p:blipFill>
        <p:spPr bwMode="auto">
          <a:xfrm>
            <a:off x="6012160" y="2088145"/>
            <a:ext cx="2191376" cy="268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Users\User\Desktop\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2001"/>
          <a:stretch/>
        </p:blipFill>
        <p:spPr bwMode="auto">
          <a:xfrm>
            <a:off x="755576" y="2088145"/>
            <a:ext cx="4856976" cy="26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4509120"/>
            <a:ext cx="8568952" cy="1872207"/>
          </a:xfrm>
        </p:spPr>
        <p:txBody>
          <a:bodyPr>
            <a:normAutofit/>
          </a:bodyPr>
          <a:lstStyle/>
          <a:p>
            <a:r>
              <a:rPr lang="en-US" altLang="ko-KR" sz="1800" b="1" dirty="0" err="1" smtClean="0">
                <a:solidFill>
                  <a:srgbClr val="FF0000"/>
                </a:solidFill>
              </a:rPr>
              <a:t>AdaGrad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기존의 </a:t>
            </a:r>
            <a:r>
              <a:rPr lang="en-US" altLang="ko-KR" sz="1800" dirty="0" smtClean="0"/>
              <a:t>SGD</a:t>
            </a:r>
            <a:r>
              <a:rPr lang="ko-KR" altLang="en-US" sz="1800" dirty="0" smtClean="0"/>
              <a:t>를 갱신한 방법</a:t>
            </a:r>
            <a:endParaRPr lang="en-US" altLang="ko-KR" sz="1800" dirty="0" smtClean="0"/>
          </a:p>
          <a:p>
            <a:r>
              <a:rPr lang="ko-KR" altLang="en-US" sz="1800" dirty="0" smtClean="0"/>
              <a:t>추가 변수 </a:t>
            </a:r>
            <a:r>
              <a:rPr lang="en-US" altLang="ko-KR" sz="1800" dirty="0" smtClean="0"/>
              <a:t>h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학습률에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개입하여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, </a:t>
            </a:r>
            <a:r>
              <a:rPr lang="en-US" altLang="ko-KR" sz="1800" dirty="0"/>
              <a:t>h</a:t>
            </a:r>
            <a:r>
              <a:rPr lang="ko-KR" altLang="en-US" sz="1800" dirty="0"/>
              <a:t>에는 매번 </a:t>
            </a:r>
            <a:r>
              <a:rPr lang="ko-KR" altLang="en-US" sz="1800" dirty="0" err="1"/>
              <a:t>갱신될때마다</a:t>
            </a:r>
            <a:r>
              <a:rPr lang="ko-KR" altLang="en-US" sz="1800" dirty="0"/>
              <a:t> 해당 매개변수의 </a:t>
            </a:r>
            <a:r>
              <a:rPr lang="ko-KR" altLang="en-US" sz="1800" dirty="0" err="1"/>
              <a:t>기울기값을</a:t>
            </a:r>
            <a:r>
              <a:rPr lang="ko-KR" altLang="en-US" sz="1800" dirty="0"/>
              <a:t> 제곱하여 </a:t>
            </a:r>
            <a:r>
              <a:rPr lang="ko-KR" altLang="en-US" sz="1800" dirty="0" smtClean="0"/>
              <a:t>넣어줌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처음에는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높이고 많이 이동 할 수록 </a:t>
            </a:r>
            <a:r>
              <a:rPr lang="ko-KR" altLang="en-US" sz="1800" dirty="0" err="1" smtClean="0"/>
              <a:t>학습률을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낮출 수 </a:t>
            </a:r>
            <a:r>
              <a:rPr lang="ko-KR" altLang="en-US" sz="1800" dirty="0" smtClean="0"/>
              <a:t>있음</a:t>
            </a:r>
            <a:r>
              <a:rPr lang="en-US" altLang="ko-KR" sz="1800" dirty="0"/>
              <a:t> </a:t>
            </a:r>
            <a:endParaRPr lang="en-US" altLang="ko-KR" sz="1800" dirty="0" smtClean="0"/>
          </a:p>
          <a:p>
            <a:r>
              <a:rPr lang="ko-KR" altLang="en-US" sz="1800" dirty="0" smtClean="0"/>
              <a:t>문제점은 </a:t>
            </a:r>
            <a:r>
              <a:rPr lang="en-US" altLang="ko-KR" sz="1800" dirty="0"/>
              <a:t>h</a:t>
            </a:r>
            <a:r>
              <a:rPr lang="ko-KR" altLang="en-US" sz="1800" dirty="0"/>
              <a:t>의 값은 항상 양으로 커지기 때문에 매개변수가 매우 크게 이동하여 </a:t>
            </a:r>
            <a:r>
              <a:rPr lang="en-US" altLang="ko-KR" sz="1800" dirty="0"/>
              <a:t>h</a:t>
            </a:r>
            <a:r>
              <a:rPr lang="ko-KR" altLang="en-US" sz="1800" dirty="0"/>
              <a:t>의 값이 무한대로 커진다면 해당 매개변수의 학습이 정체 될 수 </a:t>
            </a:r>
            <a:r>
              <a:rPr lang="ko-KR" altLang="en-US" sz="1800" dirty="0" smtClean="0"/>
              <a:t>있음</a:t>
            </a:r>
            <a:endParaRPr lang="en-US" altLang="ko-KR" sz="1800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2290" name="Picture 2" descr="C:\Users\User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2344"/>
          <a:stretch/>
        </p:blipFill>
        <p:spPr bwMode="auto">
          <a:xfrm>
            <a:off x="611560" y="1874631"/>
            <a:ext cx="3528392" cy="26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56719"/>
            <a:ext cx="2736304" cy="15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55890" y="292494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추가변수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655890" y="357301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학습</a:t>
            </a:r>
            <a:r>
              <a:rPr lang="ko-KR" altLang="en-US" b="1" dirty="0" err="1"/>
              <a:t>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3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80108"/>
          </a:xfrm>
        </p:spPr>
        <p:txBody>
          <a:bodyPr anchor="ctr"/>
          <a:lstStyle/>
          <a:p>
            <a:r>
              <a:rPr lang="ko-KR" altLang="en-US" b="1" dirty="0" smtClean="0"/>
              <a:t>목          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295116"/>
          </a:xfrm>
        </p:spPr>
        <p:txBody>
          <a:bodyPr anchor="ctr" anchorCtr="0">
            <a:noAutofit/>
          </a:bodyPr>
          <a:lstStyle/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딥러닝의</a:t>
            </a:r>
            <a:r>
              <a:rPr lang="ko-KR" altLang="en-US" sz="2800" b="1" dirty="0" smtClean="0"/>
              <a:t> 기본 개념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딥러닝의</a:t>
            </a:r>
            <a:r>
              <a:rPr lang="ko-KR" altLang="en-US" sz="2800" b="1" dirty="0" smtClean="0"/>
              <a:t> 학습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실습</a:t>
            </a:r>
            <a:endParaRPr lang="ko-KR" altLang="en-US" sz="28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.8.5 </a:t>
            </a:r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4941167"/>
            <a:ext cx="8496944" cy="12961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</a:rPr>
              <a:t>Adam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기존의 </a:t>
            </a:r>
            <a:r>
              <a:rPr lang="ko-KR" altLang="en-US" sz="1800" dirty="0" err="1" smtClean="0"/>
              <a:t>모멘텀과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RMSProp</a:t>
            </a:r>
            <a:r>
              <a:rPr lang="ko-KR" altLang="en-US" sz="1800" dirty="0" smtClean="0"/>
              <a:t>를 융합한 기법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RMSProp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AdaGrad</a:t>
            </a:r>
            <a:r>
              <a:rPr lang="ko-KR" altLang="en-US" sz="1800" dirty="0" smtClean="0"/>
              <a:t>와 계산방법이 유사하나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합 대신 지수평균을 이용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최근 가장 많이 활용되는 </a:t>
            </a:r>
            <a:r>
              <a:rPr lang="ko-KR" altLang="en-US" sz="1800" dirty="0" err="1" smtClean="0"/>
              <a:t>옵티마이저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3314" name="Picture 2" descr="C:\Users\Us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3563467" cy="28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.9.1 </a:t>
            </a:r>
            <a:r>
              <a:rPr lang="ko-KR" altLang="en-US" dirty="0" err="1" smtClean="0"/>
              <a:t>드롭아웃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085184"/>
            <a:ext cx="8496944" cy="11521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학습 중간마다 무작위로 매개변수 중 일정량을 사용하지 않는 방법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모델에 앙상블 효과를 줌으로써 특성 일부를 배제하고 학습하여 분산의 모델을 줄이도록 하며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소규모 </a:t>
            </a:r>
            <a:r>
              <a:rPr lang="ko-KR" altLang="en-US" sz="1800" dirty="0" err="1" smtClean="0"/>
              <a:t>노드들로</a:t>
            </a:r>
            <a:r>
              <a:rPr lang="ko-KR" altLang="en-US" sz="1800" dirty="0" smtClean="0"/>
              <a:t> 다양하게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여러 번 학습되어 결과적으로 과대적합의 위험을 줄임</a:t>
            </a:r>
            <a:endParaRPr lang="en-US" altLang="ko-KR" sz="18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4338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5591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1691680" y="1667967"/>
            <a:ext cx="576064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 smtClean="0"/>
              <a:t>3. </a:t>
            </a:r>
            <a:r>
              <a:rPr lang="ko-KR" altLang="en-US" sz="4000" b="1" dirty="0" err="1" smtClean="0"/>
              <a:t>딥러닝</a:t>
            </a:r>
            <a:r>
              <a:rPr lang="ko-KR" altLang="en-US" sz="4000" b="1" dirty="0" smtClean="0"/>
              <a:t> 실습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8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실습의 중요성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419" y="1988840"/>
            <a:ext cx="831705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실습 코드를 책으로 읽는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것보다 본인의 컴퓨터에서 직접 코드를 실행할 것을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적극 권장합니다</a:t>
            </a:r>
            <a:r>
              <a:rPr lang="en-US" altLang="ko-KR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</a:p>
          <a:p>
            <a:pPr algn="r"/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- 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책 </a:t>
            </a:r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페이지</a:t>
            </a:r>
            <a:endParaRPr lang="en-US" altLang="ko-KR" sz="54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7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971600" y="1667967"/>
            <a:ext cx="720080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ko-KR" altLang="en-US" sz="4000" b="1" dirty="0" err="1" smtClean="0"/>
              <a:t>딥러닝의</a:t>
            </a:r>
            <a:r>
              <a:rPr lang="ko-KR" altLang="en-US" sz="4000" b="1" dirty="0" smtClean="0"/>
              <a:t> 기본 개념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59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탄생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636912"/>
            <a:ext cx="7927116" cy="35283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심층신경망</a:t>
            </a:r>
            <a:r>
              <a:rPr lang="en-US" altLang="ko-KR" sz="1900" dirty="0" smtClean="0"/>
              <a:t>(Deep Neural Network, DNN)</a:t>
            </a:r>
            <a:r>
              <a:rPr lang="ko-KR" altLang="en-US" sz="1900" dirty="0" smtClean="0"/>
              <a:t>을 이용한 학습 방법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인간의 뇌세포의 뉴런을 모방하여 만든 알고리즘</a:t>
            </a:r>
            <a:endParaRPr lang="en-US" altLang="ko-KR" sz="19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027" name="Picture 3" descr="C:\Users\User\Desktop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1075" r="1198" b="1743"/>
          <a:stretch/>
        </p:blipFill>
        <p:spPr bwMode="auto">
          <a:xfrm>
            <a:off x="1979712" y="3638897"/>
            <a:ext cx="5184576" cy="300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132856"/>
            <a:ext cx="7999124" cy="10081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b="0" dirty="0" smtClean="0"/>
              <a:t>딥러닝은 </a:t>
            </a:r>
            <a:r>
              <a:rPr lang="ko-KR" altLang="en-US" sz="1900" b="0" dirty="0" err="1" smtClean="0">
                <a:solidFill>
                  <a:srgbClr val="FF0000"/>
                </a:solidFill>
              </a:rPr>
              <a:t>머신러닝</a:t>
            </a:r>
            <a:r>
              <a:rPr lang="ko-KR" altLang="en-US" sz="1900" b="0" dirty="0" smtClean="0">
                <a:solidFill>
                  <a:srgbClr val="FF0000"/>
                </a:solidFill>
              </a:rPr>
              <a:t> 기술 중 하나</a:t>
            </a:r>
            <a:endParaRPr lang="en-US" altLang="ko-KR" sz="1900" b="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네트워크를 구성하는 방법에 따라 </a:t>
            </a:r>
            <a:r>
              <a:rPr lang="en-US" altLang="ko-KR" sz="1900" dirty="0" smtClean="0"/>
              <a:t>X-NN</a:t>
            </a:r>
            <a:r>
              <a:rPr lang="ko-KR" altLang="en-US" sz="1900" dirty="0" smtClean="0"/>
              <a:t>으로 명칭</a:t>
            </a:r>
            <a:endParaRPr lang="en-US" altLang="ko-KR" sz="1900" b="0" dirty="0" smtClean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.2 </a:t>
            </a:r>
            <a:r>
              <a:rPr lang="ko-KR" altLang="en-US" dirty="0" err="1" smtClean="0"/>
              <a:t>딥러닝과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2" r="562"/>
          <a:stretch/>
        </p:blipFill>
        <p:spPr bwMode="auto">
          <a:xfrm>
            <a:off x="4355976" y="3178266"/>
            <a:ext cx="4581095" cy="2266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r="2338" b="44009"/>
          <a:stretch/>
        </p:blipFill>
        <p:spPr bwMode="auto">
          <a:xfrm>
            <a:off x="232494" y="3178266"/>
            <a:ext cx="4049391" cy="32030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332" y="4486315"/>
                <a:ext cx="7351052" cy="21362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9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9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sz="19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9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19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9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ko-KR" sz="1900" i="1">
                            <a:latin typeface="Cambria Math"/>
                            <a:ea typeface="Cambria Math"/>
                          </a:rPr>
                          <m:t>𝑏𝑖𝑎𝑠</m:t>
                        </m:r>
                      </m:e>
                    </m:nary>
                  </m:oMath>
                </a14:m>
                <a:endParaRPr lang="en-US" altLang="ko-KR" sz="1900" dirty="0" smtClean="0">
                  <a:ea typeface="Cambria Math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여기서 활성함수는</a:t>
                </a:r>
                <a:endParaRPr lang="en-US" altLang="ko-KR" sz="19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500" dirty="0" smtClean="0"/>
                  <a:t>        - Z(</a:t>
                </a:r>
                <a:r>
                  <a:rPr lang="ko-KR" altLang="en-US" sz="1500" dirty="0" err="1" smtClean="0"/>
                  <a:t>임계값</a:t>
                </a:r>
                <a:r>
                  <a:rPr lang="en-US" altLang="ko-KR" sz="1500" dirty="0" smtClean="0"/>
                  <a:t>) </a:t>
                </a:r>
                <a:r>
                  <a:rPr lang="ko-KR" altLang="en-US" sz="1500" dirty="0" smtClean="0"/>
                  <a:t>이상일 경우 활성 함수 값은 </a:t>
                </a:r>
                <a:r>
                  <a:rPr lang="en-US" altLang="ko-KR" sz="1500" dirty="0" smtClean="0"/>
                  <a:t>1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500" dirty="0" smtClean="0"/>
                  <a:t>        - Z(</a:t>
                </a:r>
                <a:r>
                  <a:rPr lang="ko-KR" altLang="en-US" sz="1500" dirty="0" err="1" smtClean="0"/>
                  <a:t>임계값</a:t>
                </a:r>
                <a:r>
                  <a:rPr lang="en-US" altLang="ko-KR" sz="1500" dirty="0" smtClean="0"/>
                  <a:t>) </a:t>
                </a:r>
                <a:r>
                  <a:rPr lang="ko-KR" altLang="en-US" sz="1500" dirty="0" smtClean="0"/>
                  <a:t>미만일 경우 활성 함수 값은 </a:t>
                </a:r>
                <a:r>
                  <a:rPr lang="en-US" altLang="ko-KR" sz="1500" dirty="0" smtClean="0"/>
                  <a:t>-1</a:t>
                </a: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332" y="4486315"/>
                <a:ext cx="7351052" cy="2136204"/>
              </a:xfrm>
              <a:blipFill rotWithShape="1">
                <a:blip r:embed="rId2"/>
                <a:stretch>
                  <a:fillRect l="-995" t="-18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5.5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(perceptron)</a:t>
            </a:r>
            <a:endParaRPr lang="ko-KR" altLang="en-US" dirty="0"/>
          </a:p>
        </p:txBody>
      </p:sp>
      <p:pic>
        <p:nvPicPr>
          <p:cNvPr id="2" name="Picture 2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905965"/>
            <a:ext cx="5976664" cy="26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916832"/>
            <a:ext cx="3888432" cy="457675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>
                <a:latin typeface="+mj-ea"/>
              </a:rPr>
              <a:t>하나의 </a:t>
            </a:r>
            <a:r>
              <a:rPr lang="ko-KR" altLang="en-US" sz="1900" dirty="0" err="1" smtClean="0">
                <a:latin typeface="+mj-ea"/>
              </a:rPr>
              <a:t>퍼셉트론으로</a:t>
            </a:r>
            <a:r>
              <a:rPr lang="ko-KR" altLang="en-US" sz="1900" dirty="0" smtClean="0">
                <a:latin typeface="+mj-ea"/>
              </a:rPr>
              <a:t> 해결하지 못하는 연산 문제가 생김   </a:t>
            </a:r>
            <a:r>
              <a:rPr lang="en-US" altLang="ko-KR" sz="1900" dirty="0" smtClean="0">
                <a:latin typeface="+mj-ea"/>
              </a:rPr>
              <a:t>(</a:t>
            </a:r>
            <a:r>
              <a:rPr lang="en-US" altLang="ko-KR" sz="1900" dirty="0">
                <a:latin typeface="+mj-ea"/>
              </a:rPr>
              <a:t>XOR </a:t>
            </a:r>
            <a:r>
              <a:rPr lang="ko-KR" altLang="en-US" sz="1900" dirty="0">
                <a:latin typeface="+mj-ea"/>
              </a:rPr>
              <a:t>문제</a:t>
            </a:r>
            <a:r>
              <a:rPr lang="en-US" altLang="ko-KR" sz="1900" dirty="0" smtClean="0">
                <a:latin typeface="+mj-ea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900" dirty="0" smtClean="0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1900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1900" dirty="0" smtClean="0">
                <a:latin typeface="+mj-ea"/>
                <a:ea typeface="+mj-ea"/>
              </a:rPr>
              <a:t>여러 개의 </a:t>
            </a:r>
            <a:r>
              <a:rPr lang="ko-KR" altLang="en-US" sz="1900" dirty="0" err="1" smtClean="0">
                <a:latin typeface="+mj-ea"/>
                <a:ea typeface="+mj-ea"/>
              </a:rPr>
              <a:t>퍼셉트론</a:t>
            </a:r>
            <a:r>
              <a:rPr lang="ko-KR" altLang="en-US" sz="1900" dirty="0" smtClean="0">
                <a:latin typeface="+mj-ea"/>
                <a:ea typeface="+mj-ea"/>
              </a:rPr>
              <a:t>       </a:t>
            </a:r>
            <a:r>
              <a:rPr lang="en-US" altLang="ko-KR" sz="1900" dirty="0" smtClean="0">
                <a:latin typeface="+mj-ea"/>
                <a:ea typeface="+mj-ea"/>
              </a:rPr>
              <a:t>(Multi-Layer Perceptron)</a:t>
            </a:r>
            <a:r>
              <a:rPr lang="ko-KR" altLang="en-US" sz="1900" dirty="0" smtClean="0">
                <a:latin typeface="+mj-ea"/>
                <a:ea typeface="+mj-ea"/>
              </a:rPr>
              <a:t>을  사용하여 문제를 해결</a:t>
            </a:r>
            <a:endParaRPr lang="en-US" altLang="ko-KR" sz="1900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1900" dirty="0" err="1" smtClean="0">
                <a:latin typeface="+mj-ea"/>
                <a:ea typeface="+mj-ea"/>
              </a:rPr>
              <a:t>서포트</a:t>
            </a:r>
            <a:r>
              <a:rPr lang="ko-KR" altLang="en-US" sz="1900" dirty="0" smtClean="0">
                <a:latin typeface="+mj-ea"/>
                <a:ea typeface="+mj-ea"/>
              </a:rPr>
              <a:t> 벡터 </a:t>
            </a:r>
            <a:r>
              <a:rPr lang="ko-KR" altLang="en-US" sz="1900" dirty="0" err="1" smtClean="0">
                <a:latin typeface="+mj-ea"/>
                <a:ea typeface="+mj-ea"/>
              </a:rPr>
              <a:t>머신과</a:t>
            </a:r>
            <a:r>
              <a:rPr lang="ko-KR" altLang="en-US" sz="1900" dirty="0" smtClean="0">
                <a:latin typeface="+mj-ea"/>
                <a:ea typeface="+mj-ea"/>
              </a:rPr>
              <a:t> 유사한    방법</a:t>
            </a:r>
            <a:endParaRPr lang="en-US" altLang="ko-KR" sz="1900" dirty="0" smtClean="0">
              <a:latin typeface="+mj-ea"/>
              <a:ea typeface="+mj-ea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5.6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3075" name="Picture 3" descr="C:\Users\User\Desktop\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b="1628"/>
          <a:stretch/>
        </p:blipFill>
        <p:spPr bwMode="auto">
          <a:xfrm>
            <a:off x="4189978" y="1484784"/>
            <a:ext cx="4633765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78" y="3368617"/>
            <a:ext cx="3046318" cy="33854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1916832"/>
            <a:ext cx="8496944" cy="457675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err="1" smtClean="0">
                <a:latin typeface="+mj-ea"/>
              </a:rPr>
              <a:t>퍼셉트론과</a:t>
            </a:r>
            <a:r>
              <a:rPr lang="ko-KR" altLang="en-US" sz="1900" dirty="0" smtClean="0">
                <a:latin typeface="+mj-ea"/>
              </a:rPr>
              <a:t> 유사</a:t>
            </a:r>
            <a:endParaRPr lang="en-US" altLang="ko-KR" sz="1900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1900" dirty="0" err="1" smtClean="0">
                <a:latin typeface="+mj-ea"/>
                <a:ea typeface="+mj-ea"/>
              </a:rPr>
              <a:t>역전파를</a:t>
            </a:r>
            <a:r>
              <a:rPr lang="ko-KR" altLang="en-US" sz="1900" dirty="0" smtClean="0">
                <a:latin typeface="+mj-ea"/>
                <a:ea typeface="+mj-ea"/>
              </a:rPr>
              <a:t> 사용한 모델 학습 시 필요한 활성화 함수의 미분 가능성</a:t>
            </a:r>
            <a:r>
              <a:rPr lang="en-US" altLang="ko-KR" sz="1900" dirty="0" smtClean="0">
                <a:latin typeface="+mj-ea"/>
                <a:ea typeface="+mj-ea"/>
              </a:rPr>
              <a:t>(</a:t>
            </a:r>
            <a:r>
              <a:rPr lang="ko-KR" altLang="en-US" sz="1900" dirty="0" smtClean="0">
                <a:latin typeface="+mj-ea"/>
                <a:ea typeface="+mj-ea"/>
              </a:rPr>
              <a:t>연속</a:t>
            </a:r>
            <a:r>
              <a:rPr lang="en-US" altLang="ko-KR" sz="1900" dirty="0" smtClean="0">
                <a:latin typeface="+mj-ea"/>
                <a:ea typeface="+mj-ea"/>
              </a:rPr>
              <a:t>)</a:t>
            </a:r>
            <a:r>
              <a:rPr lang="ko-KR" altLang="en-US" sz="1900" dirty="0" smtClean="0">
                <a:latin typeface="+mj-ea"/>
                <a:ea typeface="+mj-ea"/>
              </a:rPr>
              <a:t>을 위해 비선형 활성 함수를 사용</a:t>
            </a:r>
            <a:r>
              <a:rPr lang="en-US" altLang="ko-KR" sz="1900" dirty="0" smtClean="0">
                <a:latin typeface="+mj-ea"/>
                <a:ea typeface="+mj-ea"/>
              </a:rPr>
              <a:t>(Sigmoid, </a:t>
            </a:r>
            <a:r>
              <a:rPr lang="en-US" altLang="ko-KR" sz="1900" dirty="0" err="1" smtClean="0">
                <a:latin typeface="+mj-ea"/>
                <a:ea typeface="+mj-ea"/>
              </a:rPr>
              <a:t>tanh</a:t>
            </a:r>
            <a:r>
              <a:rPr lang="en-US" altLang="ko-KR" sz="1900" dirty="0" smtClean="0">
                <a:latin typeface="+mj-ea"/>
                <a:ea typeface="+mj-ea"/>
              </a:rPr>
              <a:t>, </a:t>
            </a:r>
            <a:r>
              <a:rPr lang="en-US" altLang="ko-KR" sz="1900" dirty="0" err="1" smtClean="0">
                <a:latin typeface="+mj-ea"/>
                <a:ea typeface="+mj-ea"/>
              </a:rPr>
              <a:t>ReLU</a:t>
            </a:r>
            <a:r>
              <a:rPr lang="en-US" altLang="ko-KR" sz="1900" dirty="0" smtClean="0">
                <a:latin typeface="+mj-ea"/>
                <a:ea typeface="+mj-ea"/>
              </a:rPr>
              <a:t> </a:t>
            </a:r>
            <a:r>
              <a:rPr lang="ko-KR" altLang="en-US" sz="1900" dirty="0" smtClean="0">
                <a:latin typeface="+mj-ea"/>
                <a:ea typeface="+mj-ea"/>
              </a:rPr>
              <a:t>등</a:t>
            </a:r>
            <a:r>
              <a:rPr lang="en-US" altLang="ko-KR" sz="19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 descr="C:\Users\User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1" y="3194088"/>
            <a:ext cx="62690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1551</TotalTime>
  <Words>582</Words>
  <Application>Microsoft Office PowerPoint</Application>
  <PresentationFormat>화면 슬라이드 쇼(4:3)</PresentationFormat>
  <Paragraphs>119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파형</vt:lpstr>
      <vt:lpstr>데이터분석 스터디 4회차</vt:lpstr>
      <vt:lpstr>목          차</vt:lpstr>
      <vt:lpstr>실습의 중요성</vt:lpstr>
      <vt:lpstr>PowerPoint 프레젠테이션</vt:lpstr>
      <vt:lpstr>5.1 딥러닝의 탄생</vt:lpstr>
      <vt:lpstr>5.2 딥러닝과 머신러닝의 관계</vt:lpstr>
      <vt:lpstr>5.5 퍼셉트론(perceptron)</vt:lpstr>
      <vt:lpstr>5.6 다층 퍼셉트론(MLP)</vt:lpstr>
      <vt:lpstr>5.7 뉴런(노드)</vt:lpstr>
      <vt:lpstr>2. 딥러닝의 학습</vt:lpstr>
      <vt:lpstr>5.8.1 순전파</vt:lpstr>
      <vt:lpstr>5.8.2 손실함수</vt:lpstr>
      <vt:lpstr>5.8.3 최적화</vt:lpstr>
      <vt:lpstr>5.8.4 역전파</vt:lpstr>
      <vt:lpstr>5.8.5 옵티마이저</vt:lpstr>
      <vt:lpstr>5.8.5 옵티마이저</vt:lpstr>
      <vt:lpstr>5.8.5 옵티마이저</vt:lpstr>
      <vt:lpstr>5.8.5 옵티마이저</vt:lpstr>
      <vt:lpstr>5.8.5 옵티마이저</vt:lpstr>
      <vt:lpstr>5.8.5 옵티마이저</vt:lpstr>
      <vt:lpstr>5.9.1 드롭아웃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155</cp:revision>
  <dcterms:created xsi:type="dcterms:W3CDTF">2021-04-25T04:19:17Z</dcterms:created>
  <dcterms:modified xsi:type="dcterms:W3CDTF">2021-05-16T10:32:08Z</dcterms:modified>
</cp:coreProperties>
</file>